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1373" r:id="rId2"/>
    <p:sldId id="1321" r:id="rId3"/>
    <p:sldId id="1301" r:id="rId4"/>
    <p:sldId id="1376" r:id="rId5"/>
    <p:sldId id="1377" r:id="rId6"/>
    <p:sldId id="1320" r:id="rId7"/>
    <p:sldId id="1304" r:id="rId8"/>
    <p:sldId id="1306" r:id="rId9"/>
    <p:sldId id="1011" r:id="rId10"/>
    <p:sldId id="1003" r:id="rId11"/>
    <p:sldId id="1378" r:id="rId12"/>
    <p:sldId id="1379" r:id="rId13"/>
    <p:sldId id="1319" r:id="rId14"/>
    <p:sldId id="1010" r:id="rId15"/>
    <p:sldId id="1309" r:id="rId16"/>
    <p:sldId id="1310" r:id="rId17"/>
    <p:sldId id="1311" r:id="rId18"/>
    <p:sldId id="1298" r:id="rId19"/>
    <p:sldId id="1008" r:id="rId20"/>
    <p:sldId id="990" r:id="rId21"/>
    <p:sldId id="1314" r:id="rId22"/>
    <p:sldId id="1375" r:id="rId23"/>
    <p:sldId id="1312" r:id="rId24"/>
    <p:sldId id="1313" r:id="rId25"/>
    <p:sldId id="1315" r:id="rId26"/>
    <p:sldId id="1308" r:id="rId27"/>
    <p:sldId id="1284" r:id="rId28"/>
    <p:sldId id="1297" r:id="rId29"/>
    <p:sldId id="1374" r:id="rId30"/>
    <p:sldId id="1300" r:id="rId31"/>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373"/>
            <p14:sldId id="1321"/>
            <p14:sldId id="1301"/>
            <p14:sldId id="1376"/>
            <p14:sldId id="1377"/>
            <p14:sldId id="1320"/>
            <p14:sldId id="1304"/>
            <p14:sldId id="1306"/>
            <p14:sldId id="1011"/>
            <p14:sldId id="1003"/>
            <p14:sldId id="1378"/>
            <p14:sldId id="1379"/>
            <p14:sldId id="1319"/>
            <p14:sldId id="1010"/>
            <p14:sldId id="1309"/>
            <p14:sldId id="1310"/>
            <p14:sldId id="1311"/>
            <p14:sldId id="1298"/>
            <p14:sldId id="1008"/>
            <p14:sldId id="990"/>
            <p14:sldId id="1314"/>
            <p14:sldId id="1375"/>
            <p14:sldId id="1312"/>
            <p14:sldId id="1313"/>
            <p14:sldId id="1315"/>
            <p14:sldId id="1308"/>
            <p14:sldId id="1284"/>
            <p14:sldId id="1297"/>
            <p14:sldId id="1374"/>
            <p14:sldId id="130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4" userDrawn="1">
          <p15:clr>
            <a:srgbClr val="A4A3A4"/>
          </p15:clr>
        </p15:guide>
        <p15:guide id="2" pos="2124"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wa, Boaz" initials="NB" lastIdx="10" clrIdx="0"/>
  <p:cmAuthor id="2" name="Mike Williams" initials="MW" lastIdx="1" clrIdx="6">
    <p:extLst>
      <p:ext uri="{19B8F6BF-5375-455C-9EA6-DF929625EA0E}">
        <p15:presenceInfo xmlns:p15="http://schemas.microsoft.com/office/powerpoint/2012/main" userId="Mike Williams" providerId="None"/>
      </p:ext>
    </p:extLst>
  </p:cmAuthor>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CFD5EA"/>
    <a:srgbClr val="DC4234"/>
    <a:srgbClr val="D9FFFF"/>
    <a:srgbClr val="CCFFFF"/>
    <a:srgbClr val="E46C0A"/>
    <a:srgbClr val="25D129"/>
    <a:srgbClr val="00AEB3"/>
    <a:srgbClr val="FFCC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5FD51-41FE-43AC-BEBA-01B21984AB62}" v="1" dt="2023-11-07T09:20:39.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2" autoAdjust="0"/>
    <p:restoredTop sz="95039" autoAdjust="0"/>
  </p:normalViewPr>
  <p:slideViewPr>
    <p:cSldViewPr snapToGrid="0">
      <p:cViewPr varScale="1">
        <p:scale>
          <a:sx n="57" d="100"/>
          <a:sy n="57" d="100"/>
        </p:scale>
        <p:origin x="1028" y="44"/>
      </p:cViewPr>
      <p:guideLst/>
    </p:cSldViewPr>
  </p:slideViewPr>
  <p:outlineViewPr>
    <p:cViewPr>
      <p:scale>
        <a:sx n="33" d="100"/>
        <a:sy n="33" d="100"/>
      </p:scale>
      <p:origin x="0" y="-110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67" d="100"/>
          <a:sy n="167" d="100"/>
        </p:scale>
        <p:origin x="4152" y="184"/>
      </p:cViewPr>
      <p:guideLst>
        <p:guide orient="horz" pos="2844"/>
        <p:guide pos="212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EB857-6A4C-4BA5-A5BF-0EB271D2E61A}" type="doc">
      <dgm:prSet loTypeId="urn:microsoft.com/office/officeart/2005/8/layout/hProcess9" loCatId="process" qsTypeId="urn:microsoft.com/office/officeart/2005/8/quickstyle/simple1" qsCatId="simple" csTypeId="urn:microsoft.com/office/officeart/2005/8/colors/accent2_1" csCatId="accent2" phldr="1"/>
      <dgm:spPr/>
    </dgm:pt>
    <dgm:pt modelId="{1397B5DF-56AC-4A45-8AE8-A44E1FEB43EB}">
      <dgm:prSet phldrT="[Text]" custT="1"/>
      <dgm:spPr>
        <a:solidFill>
          <a:srgbClr val="004C97"/>
        </a:solidFill>
        <a:ln>
          <a:solidFill>
            <a:srgbClr val="004C97"/>
          </a:solidFill>
        </a:ln>
      </dgm:spPr>
      <dgm:t>
        <a:bodyPr/>
        <a:lstStyle/>
        <a:p>
          <a:r>
            <a:rPr lang="ru-RU" sz="2000" dirty="0">
              <a:solidFill>
                <a:schemeClr val="bg1"/>
              </a:solidFill>
            </a:rPr>
            <a:t>Инвестирование как элемент управления ликвидностью</a:t>
          </a:r>
          <a:endParaRPr lang="en-US" sz="2000" dirty="0">
            <a:solidFill>
              <a:schemeClr val="bg1"/>
            </a:solidFill>
          </a:endParaRPr>
        </a:p>
      </dgm:t>
    </dgm:pt>
    <dgm:pt modelId="{1B695244-9752-4154-9B49-5FC24BF4F409}" type="parTrans" cxnId="{04588646-6498-48E7-B0B1-92487852A1D0}">
      <dgm:prSet/>
      <dgm:spPr/>
      <dgm:t>
        <a:bodyPr/>
        <a:lstStyle/>
        <a:p>
          <a:endParaRPr lang="en-US" sz="2000"/>
        </a:p>
      </dgm:t>
    </dgm:pt>
    <dgm:pt modelId="{6596B99E-AD1D-48D3-A400-0BE922CEC678}" type="sibTrans" cxnId="{04588646-6498-48E7-B0B1-92487852A1D0}">
      <dgm:prSet/>
      <dgm:spPr/>
      <dgm:t>
        <a:bodyPr/>
        <a:lstStyle/>
        <a:p>
          <a:endParaRPr lang="en-US" sz="2000"/>
        </a:p>
      </dgm:t>
    </dgm:pt>
    <dgm:pt modelId="{A1449BD6-9017-44CE-8808-90582E69B63E}">
      <dgm:prSet phldrT="[Text]" custT="1"/>
      <dgm:spPr>
        <a:ln>
          <a:solidFill>
            <a:srgbClr val="004C97"/>
          </a:solidFill>
        </a:ln>
      </dgm:spPr>
      <dgm:t>
        <a:bodyPr/>
        <a:lstStyle/>
        <a:p>
          <a:r>
            <a:rPr lang="ru-RU" sz="2000" dirty="0">
              <a:solidFill>
                <a:srgbClr val="004C97"/>
              </a:solidFill>
            </a:rPr>
            <a:t>Институциональные механизмы и процессы</a:t>
          </a:r>
          <a:endParaRPr lang="en-US" sz="2000" dirty="0">
            <a:solidFill>
              <a:srgbClr val="004C97"/>
            </a:solidFill>
          </a:endParaRPr>
        </a:p>
      </dgm:t>
    </dgm:pt>
    <dgm:pt modelId="{A21603BD-AA38-4C06-8C24-C1C1E84B9B5C}" type="parTrans" cxnId="{3DE8D654-BCFE-4387-B47E-C865BC913EA2}">
      <dgm:prSet/>
      <dgm:spPr/>
      <dgm:t>
        <a:bodyPr/>
        <a:lstStyle/>
        <a:p>
          <a:endParaRPr lang="en-US" sz="2000"/>
        </a:p>
      </dgm:t>
    </dgm:pt>
    <dgm:pt modelId="{D67F4456-8885-4267-B98F-9A6F88E4FBA0}" type="sibTrans" cxnId="{3DE8D654-BCFE-4387-B47E-C865BC913EA2}">
      <dgm:prSet/>
      <dgm:spPr/>
      <dgm:t>
        <a:bodyPr/>
        <a:lstStyle/>
        <a:p>
          <a:endParaRPr lang="en-US" sz="2000"/>
        </a:p>
      </dgm:t>
    </dgm:pt>
    <dgm:pt modelId="{4FDAF966-08AA-4390-9A7C-09499202F281}">
      <dgm:prSet phldrT="[Text]" custT="1"/>
      <dgm:spPr>
        <a:solidFill>
          <a:schemeClr val="bg1"/>
        </a:solidFill>
        <a:ln>
          <a:solidFill>
            <a:srgbClr val="004C97"/>
          </a:solidFill>
        </a:ln>
      </dgm:spPr>
      <dgm:t>
        <a:bodyPr/>
        <a:lstStyle/>
        <a:p>
          <a:r>
            <a:rPr lang="ru-RU" sz="2000" dirty="0">
              <a:solidFill>
                <a:srgbClr val="004C97"/>
              </a:solidFill>
            </a:rPr>
            <a:t>Практические аспекты инвестирования</a:t>
          </a:r>
          <a:endParaRPr lang="en-US" sz="2000" dirty="0">
            <a:solidFill>
              <a:srgbClr val="004C97"/>
            </a:solidFill>
          </a:endParaRPr>
        </a:p>
      </dgm:t>
    </dgm:pt>
    <dgm:pt modelId="{E9E4AAD0-8EED-4609-A0F7-A2E63C79A134}" type="parTrans" cxnId="{BA1D38C0-3DEF-49C7-92A9-4E5EB897654C}">
      <dgm:prSet/>
      <dgm:spPr/>
      <dgm:t>
        <a:bodyPr/>
        <a:lstStyle/>
        <a:p>
          <a:endParaRPr lang="en-US" sz="2000"/>
        </a:p>
      </dgm:t>
    </dgm:pt>
    <dgm:pt modelId="{A979AE14-7611-4E18-B321-4A5F2024BF30}" type="sibTrans" cxnId="{BA1D38C0-3DEF-49C7-92A9-4E5EB897654C}">
      <dgm:prSet/>
      <dgm:spPr/>
      <dgm:t>
        <a:bodyPr/>
        <a:lstStyle/>
        <a:p>
          <a:endParaRPr lang="en-US" sz="2000"/>
        </a:p>
      </dgm:t>
    </dgm:pt>
    <dgm:pt modelId="{B2AE60B0-8F2C-451B-8BA5-FE1ED4654821}">
      <dgm:prSet phldrT="[Text]" custT="1"/>
      <dgm:spPr>
        <a:ln>
          <a:solidFill>
            <a:srgbClr val="004C97"/>
          </a:solidFill>
        </a:ln>
      </dgm:spPr>
      <dgm:t>
        <a:bodyPr/>
        <a:lstStyle/>
        <a:p>
          <a:r>
            <a:rPr lang="ru-RU" sz="2200" dirty="0">
              <a:solidFill>
                <a:srgbClr val="004C97"/>
              </a:solidFill>
            </a:rPr>
            <a:t>Риски и инструменты</a:t>
          </a:r>
          <a:endParaRPr lang="en-US" sz="2200" dirty="0">
            <a:solidFill>
              <a:srgbClr val="004C97"/>
            </a:solidFill>
          </a:endParaRPr>
        </a:p>
      </dgm:t>
    </dgm:pt>
    <dgm:pt modelId="{3B1545D1-F51A-4417-B3A6-087A5ACBE34E}" type="parTrans" cxnId="{AC1E5A11-B34E-491F-B85C-2174BDED3FD7}">
      <dgm:prSet/>
      <dgm:spPr/>
      <dgm:t>
        <a:bodyPr/>
        <a:lstStyle/>
        <a:p>
          <a:endParaRPr lang="en-US" sz="2000"/>
        </a:p>
      </dgm:t>
    </dgm:pt>
    <dgm:pt modelId="{665F30BE-AA95-4BC1-BAF2-E772CE5A999B}" type="sibTrans" cxnId="{AC1E5A11-B34E-491F-B85C-2174BDED3FD7}">
      <dgm:prSet/>
      <dgm:spPr/>
      <dgm:t>
        <a:bodyPr/>
        <a:lstStyle/>
        <a:p>
          <a:endParaRPr lang="en-US" sz="2000"/>
        </a:p>
      </dgm:t>
    </dgm:pt>
    <dgm:pt modelId="{DABED190-9BAE-4898-B402-FFD72E713DAD}" type="pres">
      <dgm:prSet presAssocID="{3F5EB857-6A4C-4BA5-A5BF-0EB271D2E61A}" presName="CompostProcess" presStyleCnt="0">
        <dgm:presLayoutVars>
          <dgm:dir/>
          <dgm:resizeHandles val="exact"/>
        </dgm:presLayoutVars>
      </dgm:prSet>
      <dgm:spPr/>
    </dgm:pt>
    <dgm:pt modelId="{8FE5C3DC-3D49-4B1C-B92E-3CCAEF4FA3A2}" type="pres">
      <dgm:prSet presAssocID="{3F5EB857-6A4C-4BA5-A5BF-0EB271D2E61A}" presName="arrow" presStyleLbl="bgShp" presStyleIdx="0" presStyleCnt="1"/>
      <dgm:spPr>
        <a:solidFill>
          <a:srgbClr val="CFD5EA"/>
        </a:solidFill>
      </dgm:spPr>
    </dgm:pt>
    <dgm:pt modelId="{7C8F3878-CE5C-4A94-B18C-5864ACB550F0}" type="pres">
      <dgm:prSet presAssocID="{3F5EB857-6A4C-4BA5-A5BF-0EB271D2E61A}" presName="linearProcess" presStyleCnt="0"/>
      <dgm:spPr/>
    </dgm:pt>
    <dgm:pt modelId="{3EA0AED2-2B5F-44BB-8625-0C901B179790}" type="pres">
      <dgm:prSet presAssocID="{1397B5DF-56AC-4A45-8AE8-A44E1FEB43EB}" presName="textNode" presStyleLbl="node1" presStyleIdx="0" presStyleCnt="4" custScaleX="140029">
        <dgm:presLayoutVars>
          <dgm:bulletEnabled val="1"/>
        </dgm:presLayoutVars>
      </dgm:prSet>
      <dgm:spPr/>
    </dgm:pt>
    <dgm:pt modelId="{8EF901FE-8794-4C9A-88A2-E759EAE7631E}" type="pres">
      <dgm:prSet presAssocID="{6596B99E-AD1D-48D3-A400-0BE922CEC678}" presName="sibTrans" presStyleCnt="0"/>
      <dgm:spPr/>
    </dgm:pt>
    <dgm:pt modelId="{DD6B1AD6-1BBE-4AEF-8C7A-E3D8E4EF2676}" type="pres">
      <dgm:prSet presAssocID="{B2AE60B0-8F2C-451B-8BA5-FE1ED4654821}" presName="textNode" presStyleLbl="node1" presStyleIdx="1" presStyleCnt="4" custScaleX="124991">
        <dgm:presLayoutVars>
          <dgm:bulletEnabled val="1"/>
        </dgm:presLayoutVars>
      </dgm:prSet>
      <dgm:spPr/>
    </dgm:pt>
    <dgm:pt modelId="{10783DCF-B478-498F-8727-2468BFE1447F}" type="pres">
      <dgm:prSet presAssocID="{665F30BE-AA95-4BC1-BAF2-E772CE5A999B}" presName="sibTrans" presStyleCnt="0"/>
      <dgm:spPr/>
    </dgm:pt>
    <dgm:pt modelId="{51ED3736-DEFA-4D1E-875C-FB79F4810B9B}" type="pres">
      <dgm:prSet presAssocID="{A1449BD6-9017-44CE-8808-90582E69B63E}" presName="textNode" presStyleLbl="node1" presStyleIdx="2" presStyleCnt="4" custScaleX="165902">
        <dgm:presLayoutVars>
          <dgm:bulletEnabled val="1"/>
        </dgm:presLayoutVars>
      </dgm:prSet>
      <dgm:spPr/>
    </dgm:pt>
    <dgm:pt modelId="{D10E6DFA-0EE7-42A7-98D2-77B03004DEBA}" type="pres">
      <dgm:prSet presAssocID="{D67F4456-8885-4267-B98F-9A6F88E4FBA0}" presName="sibTrans" presStyleCnt="0"/>
      <dgm:spPr/>
    </dgm:pt>
    <dgm:pt modelId="{10497EF5-8FE6-4F1D-A6C3-DBDCDA509D1E}" type="pres">
      <dgm:prSet presAssocID="{4FDAF966-08AA-4390-9A7C-09499202F281}" presName="textNode" presStyleLbl="node1" presStyleIdx="3" presStyleCnt="4" custScaleX="138029" custLinFactNeighborX="8310" custLinFactNeighborY="-1422">
        <dgm:presLayoutVars>
          <dgm:bulletEnabled val="1"/>
        </dgm:presLayoutVars>
      </dgm:prSet>
      <dgm:spPr/>
    </dgm:pt>
  </dgm:ptLst>
  <dgm:cxnLst>
    <dgm:cxn modelId="{AC1E5A11-B34E-491F-B85C-2174BDED3FD7}" srcId="{3F5EB857-6A4C-4BA5-A5BF-0EB271D2E61A}" destId="{B2AE60B0-8F2C-451B-8BA5-FE1ED4654821}" srcOrd="1" destOrd="0" parTransId="{3B1545D1-F51A-4417-B3A6-087A5ACBE34E}" sibTransId="{665F30BE-AA95-4BC1-BAF2-E772CE5A999B}"/>
    <dgm:cxn modelId="{273DCE1F-C8FC-468C-8149-B995BA3B23EF}" type="presOf" srcId="{4FDAF966-08AA-4390-9A7C-09499202F281}" destId="{10497EF5-8FE6-4F1D-A6C3-DBDCDA509D1E}" srcOrd="0" destOrd="0" presId="urn:microsoft.com/office/officeart/2005/8/layout/hProcess9"/>
    <dgm:cxn modelId="{9D94A221-5C6F-4CE4-89EB-B6BF008C3BEB}" type="presOf" srcId="{3F5EB857-6A4C-4BA5-A5BF-0EB271D2E61A}" destId="{DABED190-9BAE-4898-B402-FFD72E713DAD}" srcOrd="0" destOrd="0" presId="urn:microsoft.com/office/officeart/2005/8/layout/hProcess9"/>
    <dgm:cxn modelId="{ED695C27-5199-4E09-A869-A7DB048B8AC7}" type="presOf" srcId="{1397B5DF-56AC-4A45-8AE8-A44E1FEB43EB}" destId="{3EA0AED2-2B5F-44BB-8625-0C901B179790}" srcOrd="0" destOrd="0" presId="urn:microsoft.com/office/officeart/2005/8/layout/hProcess9"/>
    <dgm:cxn modelId="{A1B9B234-74B0-4BDF-81FE-82EB85075805}" type="presOf" srcId="{A1449BD6-9017-44CE-8808-90582E69B63E}" destId="{51ED3736-DEFA-4D1E-875C-FB79F4810B9B}" srcOrd="0" destOrd="0" presId="urn:microsoft.com/office/officeart/2005/8/layout/hProcess9"/>
    <dgm:cxn modelId="{04588646-6498-48E7-B0B1-92487852A1D0}" srcId="{3F5EB857-6A4C-4BA5-A5BF-0EB271D2E61A}" destId="{1397B5DF-56AC-4A45-8AE8-A44E1FEB43EB}" srcOrd="0" destOrd="0" parTransId="{1B695244-9752-4154-9B49-5FC24BF4F409}" sibTransId="{6596B99E-AD1D-48D3-A400-0BE922CEC678}"/>
    <dgm:cxn modelId="{3DE8D654-BCFE-4387-B47E-C865BC913EA2}" srcId="{3F5EB857-6A4C-4BA5-A5BF-0EB271D2E61A}" destId="{A1449BD6-9017-44CE-8808-90582E69B63E}" srcOrd="2" destOrd="0" parTransId="{A21603BD-AA38-4C06-8C24-C1C1E84B9B5C}" sibTransId="{D67F4456-8885-4267-B98F-9A6F88E4FBA0}"/>
    <dgm:cxn modelId="{83D39A99-9679-4681-9C41-4D17B08233D5}" type="presOf" srcId="{B2AE60B0-8F2C-451B-8BA5-FE1ED4654821}" destId="{DD6B1AD6-1BBE-4AEF-8C7A-E3D8E4EF2676}" srcOrd="0" destOrd="0" presId="urn:microsoft.com/office/officeart/2005/8/layout/hProcess9"/>
    <dgm:cxn modelId="{BA1D38C0-3DEF-49C7-92A9-4E5EB897654C}" srcId="{3F5EB857-6A4C-4BA5-A5BF-0EB271D2E61A}" destId="{4FDAF966-08AA-4390-9A7C-09499202F281}" srcOrd="3" destOrd="0" parTransId="{E9E4AAD0-8EED-4609-A0F7-A2E63C79A134}" sibTransId="{A979AE14-7611-4E18-B321-4A5F2024BF30}"/>
    <dgm:cxn modelId="{3F2FB5BB-8EA8-4ABE-A601-DAE2710060DE}" type="presParOf" srcId="{DABED190-9BAE-4898-B402-FFD72E713DAD}" destId="{8FE5C3DC-3D49-4B1C-B92E-3CCAEF4FA3A2}" srcOrd="0" destOrd="0" presId="urn:microsoft.com/office/officeart/2005/8/layout/hProcess9"/>
    <dgm:cxn modelId="{88C25FB1-64CC-4D08-AD76-4080C92750C6}" type="presParOf" srcId="{DABED190-9BAE-4898-B402-FFD72E713DAD}" destId="{7C8F3878-CE5C-4A94-B18C-5864ACB550F0}" srcOrd="1" destOrd="0" presId="urn:microsoft.com/office/officeart/2005/8/layout/hProcess9"/>
    <dgm:cxn modelId="{7937FA1A-2309-48FB-8A22-EE5242BBDD49}" type="presParOf" srcId="{7C8F3878-CE5C-4A94-B18C-5864ACB550F0}" destId="{3EA0AED2-2B5F-44BB-8625-0C901B179790}" srcOrd="0" destOrd="0" presId="urn:microsoft.com/office/officeart/2005/8/layout/hProcess9"/>
    <dgm:cxn modelId="{02D526D2-90FF-44E8-82C9-DEBF5E4FC401}" type="presParOf" srcId="{7C8F3878-CE5C-4A94-B18C-5864ACB550F0}" destId="{8EF901FE-8794-4C9A-88A2-E759EAE7631E}" srcOrd="1" destOrd="0" presId="urn:microsoft.com/office/officeart/2005/8/layout/hProcess9"/>
    <dgm:cxn modelId="{5C94A1AF-EE0A-48A3-BBC8-1D76B4575134}" type="presParOf" srcId="{7C8F3878-CE5C-4A94-B18C-5864ACB550F0}" destId="{DD6B1AD6-1BBE-4AEF-8C7A-E3D8E4EF2676}" srcOrd="2" destOrd="0" presId="urn:microsoft.com/office/officeart/2005/8/layout/hProcess9"/>
    <dgm:cxn modelId="{7F899DBC-CEA5-462E-BB67-5E193166A477}" type="presParOf" srcId="{7C8F3878-CE5C-4A94-B18C-5864ACB550F0}" destId="{10783DCF-B478-498F-8727-2468BFE1447F}" srcOrd="3" destOrd="0" presId="urn:microsoft.com/office/officeart/2005/8/layout/hProcess9"/>
    <dgm:cxn modelId="{8AC9CDD2-7B2F-4300-B8D8-73AF5B956428}" type="presParOf" srcId="{7C8F3878-CE5C-4A94-B18C-5864ACB550F0}" destId="{51ED3736-DEFA-4D1E-875C-FB79F4810B9B}" srcOrd="4" destOrd="0" presId="urn:microsoft.com/office/officeart/2005/8/layout/hProcess9"/>
    <dgm:cxn modelId="{F586E361-F9BB-48CC-B686-EE0177075274}" type="presParOf" srcId="{7C8F3878-CE5C-4A94-B18C-5864ACB550F0}" destId="{D10E6DFA-0EE7-42A7-98D2-77B03004DEBA}" srcOrd="5" destOrd="0" presId="urn:microsoft.com/office/officeart/2005/8/layout/hProcess9"/>
    <dgm:cxn modelId="{4A67F6C0-E130-4A40-8860-EC98BB1E8C46}" type="presParOf" srcId="{7C8F3878-CE5C-4A94-B18C-5864ACB550F0}" destId="{10497EF5-8FE6-4F1D-A6C3-DBDCDA509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77DF0B-046F-44AB-BC16-BB654C967A46}" type="doc">
      <dgm:prSet loTypeId="urn:diagrams.loki3.com/BracketList" loCatId="list" qsTypeId="urn:microsoft.com/office/officeart/2005/8/quickstyle/simple1" qsCatId="simple" csTypeId="urn:microsoft.com/office/officeart/2005/8/colors/accent0_2" csCatId="mainScheme" phldr="1"/>
      <dgm:spPr/>
      <dgm:t>
        <a:bodyPr/>
        <a:lstStyle/>
        <a:p>
          <a:endParaRPr lang="en-GB"/>
        </a:p>
      </dgm:t>
    </dgm:pt>
    <dgm:pt modelId="{C8E48E7E-0EA4-4D3A-A56B-D6A53BA02E0C}">
      <dgm:prSet phldrT="[Text]" custT="1"/>
      <dgm:spPr/>
      <dgm:t>
        <a:bodyPr/>
        <a:lstStyle/>
        <a:p>
          <a:pPr algn="ctr"/>
          <a:r>
            <a:rPr lang="ru-RU" sz="2400" b="0" dirty="0"/>
            <a:t>Рынок краткосрочного капитала</a:t>
          </a:r>
          <a:endParaRPr lang="en-GB" sz="2400" b="0" dirty="0"/>
        </a:p>
      </dgm:t>
    </dgm:pt>
    <dgm:pt modelId="{953737A8-724A-4BE2-B3E0-0E9F2351FBC5}" type="parTrans" cxnId="{485D785C-91E1-452B-8947-9EC8AEE750DB}">
      <dgm:prSet/>
      <dgm:spPr/>
      <dgm:t>
        <a:bodyPr/>
        <a:lstStyle/>
        <a:p>
          <a:endParaRPr lang="en-GB"/>
        </a:p>
      </dgm:t>
    </dgm:pt>
    <dgm:pt modelId="{EAAAD3A5-8D12-4EA7-BAC9-C5CF653D23CA}" type="sibTrans" cxnId="{485D785C-91E1-452B-8947-9EC8AEE750DB}">
      <dgm:prSet/>
      <dgm:spPr/>
      <dgm:t>
        <a:bodyPr/>
        <a:lstStyle/>
        <a:p>
          <a:endParaRPr lang="en-GB"/>
        </a:p>
      </dgm:t>
    </dgm:pt>
    <dgm:pt modelId="{9521D58E-6742-45CE-AF6D-3A4A86937E7A}">
      <dgm:prSet custT="1"/>
      <dgm:spPr>
        <a:solidFill>
          <a:srgbClr val="004C97"/>
        </a:solidFill>
        <a:ln>
          <a:solidFill>
            <a:schemeClr val="bg1"/>
          </a:solidFill>
        </a:ln>
      </dgm:spPr>
      <dgm:t>
        <a:bodyPr/>
        <a:lstStyle/>
        <a:p>
          <a:pPr marL="174625" indent="-174625"/>
          <a:r>
            <a:rPr lang="ru-RU" sz="1600" dirty="0">
              <a:solidFill>
                <a:schemeClr val="bg1"/>
              </a:solidFill>
            </a:rPr>
            <a:t>Меньше обеспокоенность кредитным риском; способствует развитию рынка межбанковских операций</a:t>
          </a:r>
          <a:endParaRPr lang="en-GB" sz="1600" dirty="0">
            <a:solidFill>
              <a:schemeClr val="bg1"/>
            </a:solidFill>
          </a:endParaRPr>
        </a:p>
      </dgm:t>
    </dgm:pt>
    <dgm:pt modelId="{9C68FC5E-5C7F-4293-8A38-9597C96BC40F}" type="parTrans" cxnId="{7F131264-7596-4A79-AC49-A87255143AE6}">
      <dgm:prSet/>
      <dgm:spPr/>
      <dgm:t>
        <a:bodyPr/>
        <a:lstStyle/>
        <a:p>
          <a:endParaRPr lang="en-GB"/>
        </a:p>
      </dgm:t>
    </dgm:pt>
    <dgm:pt modelId="{251E000F-23DA-48F3-9493-976907671346}" type="sibTrans" cxnId="{7F131264-7596-4A79-AC49-A87255143AE6}">
      <dgm:prSet/>
      <dgm:spPr/>
      <dgm:t>
        <a:bodyPr/>
        <a:lstStyle/>
        <a:p>
          <a:endParaRPr lang="en-GB"/>
        </a:p>
      </dgm:t>
    </dgm:pt>
    <dgm:pt modelId="{9D655C71-44EF-494E-BBE1-109F851DD819}">
      <dgm:prSet custT="1"/>
      <dgm:spPr/>
      <dgm:t>
        <a:bodyPr/>
        <a:lstStyle/>
        <a:p>
          <a:pPr algn="ctr">
            <a:spcAft>
              <a:spcPts val="0"/>
            </a:spcAft>
          </a:pPr>
          <a:r>
            <a:rPr lang="ru-RU" sz="2400" b="0" dirty="0"/>
            <a:t>Поддерживают управление долгом и ликвидностью</a:t>
          </a:r>
          <a:endParaRPr lang="en-GB" sz="2400" b="0" dirty="0"/>
        </a:p>
      </dgm:t>
    </dgm:pt>
    <dgm:pt modelId="{8FDF18CC-4F41-4060-9DF9-216A893A8B04}" type="parTrans" cxnId="{37157FEB-5300-4B58-8E47-5A4413B33083}">
      <dgm:prSet/>
      <dgm:spPr/>
      <dgm:t>
        <a:bodyPr/>
        <a:lstStyle/>
        <a:p>
          <a:endParaRPr lang="en-GB"/>
        </a:p>
      </dgm:t>
    </dgm:pt>
    <dgm:pt modelId="{036089F1-1FF8-4B32-91FD-E6C3E66D4D57}" type="sibTrans" cxnId="{37157FEB-5300-4B58-8E47-5A4413B33083}">
      <dgm:prSet/>
      <dgm:spPr/>
      <dgm:t>
        <a:bodyPr/>
        <a:lstStyle/>
        <a:p>
          <a:endParaRPr lang="en-GB"/>
        </a:p>
      </dgm:t>
    </dgm:pt>
    <dgm:pt modelId="{1650E00D-BAE5-4006-85B9-295F38C11CE1}">
      <dgm:prSet custT="1"/>
      <dgm:spPr>
        <a:solidFill>
          <a:srgbClr val="004C97"/>
        </a:solidFill>
        <a:ln>
          <a:solidFill>
            <a:schemeClr val="bg1"/>
          </a:solidFill>
        </a:ln>
      </dgm:spPr>
      <dgm:t>
        <a:bodyPr/>
        <a:lstStyle/>
        <a:p>
          <a:r>
            <a:rPr lang="ru-RU" sz="1600" b="1" dirty="0">
              <a:solidFill>
                <a:schemeClr val="bg1"/>
              </a:solidFill>
            </a:rPr>
            <a:t>Способствуют развитию долгового рынка и рынка краткосрочного капитала</a:t>
          </a:r>
          <a:endParaRPr lang="en-GB" sz="1600" b="1" dirty="0">
            <a:solidFill>
              <a:schemeClr val="bg1"/>
            </a:solidFill>
          </a:endParaRPr>
        </a:p>
      </dgm:t>
    </dgm:pt>
    <dgm:pt modelId="{0B644EFC-3695-44DC-AD25-59BB9C7924C0}" type="parTrans" cxnId="{1A80DBD8-04FD-4E15-88CB-C2341BD0B1FE}">
      <dgm:prSet/>
      <dgm:spPr/>
      <dgm:t>
        <a:bodyPr/>
        <a:lstStyle/>
        <a:p>
          <a:endParaRPr lang="en-GB"/>
        </a:p>
      </dgm:t>
    </dgm:pt>
    <dgm:pt modelId="{401E99AE-45F2-427A-9C73-BE8031D177C0}" type="sibTrans" cxnId="{1A80DBD8-04FD-4E15-88CB-C2341BD0B1FE}">
      <dgm:prSet/>
      <dgm:spPr/>
      <dgm:t>
        <a:bodyPr/>
        <a:lstStyle/>
        <a:p>
          <a:endParaRPr lang="en-GB"/>
        </a:p>
      </dgm:t>
    </dgm:pt>
    <dgm:pt modelId="{877C2F92-B2F7-4D26-8870-F7A795FC4730}">
      <dgm:prSet custT="1"/>
      <dgm:spPr>
        <a:solidFill>
          <a:srgbClr val="004C97"/>
        </a:solidFill>
        <a:ln>
          <a:solidFill>
            <a:schemeClr val="bg1"/>
          </a:solidFill>
        </a:ln>
      </dgm:spPr>
      <dgm:t>
        <a:bodyPr/>
        <a:lstStyle/>
        <a:p>
          <a:r>
            <a:rPr lang="ru-RU" sz="1600" b="1" dirty="0">
              <a:solidFill>
                <a:schemeClr val="bg1"/>
              </a:solidFill>
            </a:rPr>
            <a:t>Способствуют арбитражу между долговым рынком и рынком краткосрочного капитала</a:t>
          </a:r>
          <a:endParaRPr lang="en-GB" sz="1600" b="1" dirty="0">
            <a:solidFill>
              <a:schemeClr val="bg1"/>
            </a:solidFill>
          </a:endParaRPr>
        </a:p>
      </dgm:t>
    </dgm:pt>
    <dgm:pt modelId="{22959DC4-9386-4131-BE35-DD6D002DFC86}" type="parTrans" cxnId="{FC3377F7-D738-4D58-B368-DE7031FAFAE5}">
      <dgm:prSet/>
      <dgm:spPr/>
      <dgm:t>
        <a:bodyPr/>
        <a:lstStyle/>
        <a:p>
          <a:endParaRPr lang="en-GB"/>
        </a:p>
      </dgm:t>
    </dgm:pt>
    <dgm:pt modelId="{82632C86-7350-478F-B3AB-D9775B7C947A}" type="sibTrans" cxnId="{FC3377F7-D738-4D58-B368-DE7031FAFAE5}">
      <dgm:prSet/>
      <dgm:spPr/>
      <dgm:t>
        <a:bodyPr/>
        <a:lstStyle/>
        <a:p>
          <a:endParaRPr lang="en-GB"/>
        </a:p>
      </dgm:t>
    </dgm:pt>
    <dgm:pt modelId="{0177F5FD-9878-4111-A481-3E732A83F4F4}">
      <dgm:prSet custT="1"/>
      <dgm:spPr>
        <a:solidFill>
          <a:srgbClr val="004C97"/>
        </a:solidFill>
        <a:ln>
          <a:solidFill>
            <a:schemeClr val="bg1"/>
          </a:solidFill>
        </a:ln>
      </dgm:spPr>
      <dgm:t>
        <a:bodyPr/>
        <a:lstStyle/>
        <a:p>
          <a:r>
            <a:rPr lang="ru-RU" sz="1500" dirty="0">
              <a:solidFill>
                <a:schemeClr val="bg1"/>
              </a:solidFill>
            </a:rPr>
            <a:t>Формируют более непрерывную кривую доходности</a:t>
          </a:r>
          <a:r>
            <a:rPr lang="en-GB" sz="1500" dirty="0">
              <a:solidFill>
                <a:schemeClr val="bg1"/>
              </a:solidFill>
            </a:rPr>
            <a:t> </a:t>
          </a:r>
        </a:p>
      </dgm:t>
    </dgm:pt>
    <dgm:pt modelId="{F8B4688E-5718-465A-962E-BFC6BB4E1F41}" type="parTrans" cxnId="{FD38BAE3-A643-4D6C-9646-8445138D880C}">
      <dgm:prSet/>
      <dgm:spPr/>
      <dgm:t>
        <a:bodyPr/>
        <a:lstStyle/>
        <a:p>
          <a:endParaRPr lang="en-GB"/>
        </a:p>
      </dgm:t>
    </dgm:pt>
    <dgm:pt modelId="{D3888399-2EBA-4A2F-BE40-35C2C3CEA88C}" type="sibTrans" cxnId="{FD38BAE3-A643-4D6C-9646-8445138D880C}">
      <dgm:prSet/>
      <dgm:spPr/>
      <dgm:t>
        <a:bodyPr/>
        <a:lstStyle/>
        <a:p>
          <a:endParaRPr lang="en-GB"/>
        </a:p>
      </dgm:t>
    </dgm:pt>
    <dgm:pt modelId="{AB44AA4E-FEBF-4C54-9888-2C9E40F6CD18}">
      <dgm:prSet custT="1"/>
      <dgm:spPr>
        <a:solidFill>
          <a:srgbClr val="004C97"/>
        </a:solidFill>
        <a:ln>
          <a:solidFill>
            <a:schemeClr val="bg1"/>
          </a:solidFill>
        </a:ln>
      </dgm:spPr>
      <dgm:t>
        <a:bodyPr/>
        <a:lstStyle/>
        <a:p>
          <a:r>
            <a:rPr lang="ru-RU" sz="1600" b="1" dirty="0">
              <a:solidFill>
                <a:schemeClr val="bg1"/>
              </a:solidFill>
            </a:rPr>
            <a:t>Предоставляют механизм для позиций финансирования</a:t>
          </a:r>
          <a:r>
            <a:rPr lang="en-GB" sz="1600" b="1" dirty="0">
              <a:solidFill>
                <a:schemeClr val="bg1"/>
              </a:solidFill>
            </a:rPr>
            <a:t> </a:t>
          </a:r>
        </a:p>
      </dgm:t>
    </dgm:pt>
    <dgm:pt modelId="{25D2C93D-79EE-4580-BE4D-A1E187295858}" type="parTrans" cxnId="{880047C7-0C28-4C85-A076-1DD5C9DF43E7}">
      <dgm:prSet/>
      <dgm:spPr/>
      <dgm:t>
        <a:bodyPr/>
        <a:lstStyle/>
        <a:p>
          <a:endParaRPr lang="en-GB"/>
        </a:p>
      </dgm:t>
    </dgm:pt>
    <dgm:pt modelId="{3415F845-C8FD-4CE4-B5F7-4611EACA738E}" type="sibTrans" cxnId="{880047C7-0C28-4C85-A076-1DD5C9DF43E7}">
      <dgm:prSet/>
      <dgm:spPr/>
      <dgm:t>
        <a:bodyPr/>
        <a:lstStyle/>
        <a:p>
          <a:endParaRPr lang="en-GB"/>
        </a:p>
      </dgm:t>
    </dgm:pt>
    <dgm:pt modelId="{98CDCBFA-F95C-4CDC-B3A0-50ADEB2C91C8}">
      <dgm:prSet custT="1"/>
      <dgm:spPr>
        <a:solidFill>
          <a:srgbClr val="004C97"/>
        </a:solidFill>
        <a:ln>
          <a:solidFill>
            <a:schemeClr val="bg1"/>
          </a:solidFill>
        </a:ln>
      </dgm:spPr>
      <dgm:t>
        <a:bodyPr/>
        <a:lstStyle/>
        <a:p>
          <a:r>
            <a:rPr lang="ru-RU" sz="1500" dirty="0">
              <a:solidFill>
                <a:schemeClr val="bg1"/>
              </a:solidFill>
            </a:rPr>
            <a:t>Поддерживают практику активного управления риском участниками</a:t>
          </a:r>
          <a:endParaRPr lang="en-GB" sz="1500" dirty="0">
            <a:solidFill>
              <a:schemeClr val="bg1"/>
            </a:solidFill>
          </a:endParaRPr>
        </a:p>
      </dgm:t>
    </dgm:pt>
    <dgm:pt modelId="{FC46496C-844D-40E2-940D-CA98BF947CE9}" type="parTrans" cxnId="{F229B29D-08C0-445B-8BF1-65E96D07CCF3}">
      <dgm:prSet/>
      <dgm:spPr/>
      <dgm:t>
        <a:bodyPr/>
        <a:lstStyle/>
        <a:p>
          <a:endParaRPr lang="en-GB"/>
        </a:p>
      </dgm:t>
    </dgm:pt>
    <dgm:pt modelId="{1678D5C5-2C9A-49CC-B5A2-200CDFE11D31}" type="sibTrans" cxnId="{F229B29D-08C0-445B-8BF1-65E96D07CCF3}">
      <dgm:prSet/>
      <dgm:spPr/>
      <dgm:t>
        <a:bodyPr/>
        <a:lstStyle/>
        <a:p>
          <a:endParaRPr lang="en-GB"/>
        </a:p>
      </dgm:t>
    </dgm:pt>
    <dgm:pt modelId="{928DA300-9DF1-4FB2-9D6D-B475B5B20BEE}">
      <dgm:prSet custT="1"/>
      <dgm:spPr>
        <a:solidFill>
          <a:srgbClr val="004C97"/>
        </a:solidFill>
        <a:ln>
          <a:solidFill>
            <a:schemeClr val="bg1"/>
          </a:solidFill>
        </a:ln>
      </dgm:spPr>
      <dgm:t>
        <a:bodyPr/>
        <a:lstStyle/>
        <a:p>
          <a:r>
            <a:rPr lang="ru-RU" sz="1500" dirty="0">
              <a:solidFill>
                <a:schemeClr val="bg1"/>
              </a:solidFill>
            </a:rPr>
            <a:t>Снижают риск неудачного проведения аукциона</a:t>
          </a:r>
          <a:endParaRPr lang="en-GB" sz="1500" dirty="0">
            <a:solidFill>
              <a:schemeClr val="bg1"/>
            </a:solidFill>
          </a:endParaRPr>
        </a:p>
      </dgm:t>
    </dgm:pt>
    <dgm:pt modelId="{5A11F1B1-1845-4141-B389-EF6A866D24EA}" type="parTrans" cxnId="{A5C7832C-B026-4667-9E0D-13B28CE61FD2}">
      <dgm:prSet/>
      <dgm:spPr/>
      <dgm:t>
        <a:bodyPr/>
        <a:lstStyle/>
        <a:p>
          <a:endParaRPr lang="en-GB"/>
        </a:p>
      </dgm:t>
    </dgm:pt>
    <dgm:pt modelId="{03703C26-CF44-4C35-BCF0-B5B75DE851D7}" type="sibTrans" cxnId="{A5C7832C-B026-4667-9E0D-13B28CE61FD2}">
      <dgm:prSet/>
      <dgm:spPr/>
      <dgm:t>
        <a:bodyPr/>
        <a:lstStyle/>
        <a:p>
          <a:endParaRPr lang="en-GB"/>
        </a:p>
      </dgm:t>
    </dgm:pt>
    <dgm:pt modelId="{6979B3E6-69BC-4853-BCC3-331C0C13C9C0}">
      <dgm:prSet custT="1"/>
      <dgm:spPr>
        <a:solidFill>
          <a:srgbClr val="004C97"/>
        </a:solidFill>
        <a:ln>
          <a:solidFill>
            <a:schemeClr val="bg1"/>
          </a:solidFill>
        </a:ln>
      </dgm:spPr>
      <dgm:t>
        <a:bodyPr/>
        <a:lstStyle/>
        <a:p>
          <a:r>
            <a:rPr lang="ru-RU" sz="1600" b="1" dirty="0">
              <a:solidFill>
                <a:schemeClr val="bg1"/>
              </a:solidFill>
            </a:rPr>
            <a:t>Для управляющих ликвидностью</a:t>
          </a:r>
          <a:endParaRPr lang="en-GB" sz="1600" b="1" dirty="0">
            <a:solidFill>
              <a:schemeClr val="bg1"/>
            </a:solidFill>
          </a:endParaRPr>
        </a:p>
      </dgm:t>
    </dgm:pt>
    <dgm:pt modelId="{03F8A72B-26F1-46BC-A554-C7D277ED5744}" type="parTrans" cxnId="{CA867745-1C24-407A-BCE0-FEE31E2BA897}">
      <dgm:prSet/>
      <dgm:spPr/>
      <dgm:t>
        <a:bodyPr/>
        <a:lstStyle/>
        <a:p>
          <a:endParaRPr lang="en-GB"/>
        </a:p>
      </dgm:t>
    </dgm:pt>
    <dgm:pt modelId="{338D0A4B-B147-4A9C-8FD9-A5228FE30028}" type="sibTrans" cxnId="{CA867745-1C24-407A-BCE0-FEE31E2BA897}">
      <dgm:prSet/>
      <dgm:spPr/>
      <dgm:t>
        <a:bodyPr/>
        <a:lstStyle/>
        <a:p>
          <a:endParaRPr lang="en-GB"/>
        </a:p>
      </dgm:t>
    </dgm:pt>
    <dgm:pt modelId="{69F1EAA8-D165-443D-AEE8-C9E85CB0B532}">
      <dgm:prSet custT="1"/>
      <dgm:spPr>
        <a:solidFill>
          <a:srgbClr val="004C97"/>
        </a:solidFill>
        <a:ln>
          <a:solidFill>
            <a:schemeClr val="bg1"/>
          </a:solidFill>
        </a:ln>
      </dgm:spPr>
      <dgm:t>
        <a:bodyPr/>
        <a:lstStyle/>
        <a:p>
          <a:r>
            <a:rPr lang="ru-RU" sz="1500" dirty="0">
              <a:solidFill>
                <a:schemeClr val="bg1"/>
              </a:solidFill>
            </a:rPr>
            <a:t>Доступ к отечественному краткосрочному фондированию</a:t>
          </a:r>
          <a:endParaRPr lang="en-GB" sz="1500" dirty="0">
            <a:solidFill>
              <a:schemeClr val="bg1"/>
            </a:solidFill>
          </a:endParaRPr>
        </a:p>
      </dgm:t>
    </dgm:pt>
    <dgm:pt modelId="{7AD43677-118C-42EE-BDBD-CD4F11A03F06}" type="parTrans" cxnId="{1792EA33-29B6-46D8-9DC5-E1434F4587A4}">
      <dgm:prSet/>
      <dgm:spPr/>
      <dgm:t>
        <a:bodyPr/>
        <a:lstStyle/>
        <a:p>
          <a:endParaRPr lang="en-GB"/>
        </a:p>
      </dgm:t>
    </dgm:pt>
    <dgm:pt modelId="{F7E73859-D28F-4D1F-AAAC-02C4372F534A}" type="sibTrans" cxnId="{1792EA33-29B6-46D8-9DC5-E1434F4587A4}">
      <dgm:prSet/>
      <dgm:spPr/>
      <dgm:t>
        <a:bodyPr/>
        <a:lstStyle/>
        <a:p>
          <a:endParaRPr lang="en-GB"/>
        </a:p>
      </dgm:t>
    </dgm:pt>
    <dgm:pt modelId="{17639B18-E105-4FE8-B94E-C1EF96DD9477}">
      <dgm:prSet custT="1"/>
      <dgm:spPr>
        <a:solidFill>
          <a:srgbClr val="004C97"/>
        </a:solidFill>
        <a:ln>
          <a:solidFill>
            <a:schemeClr val="bg1"/>
          </a:solidFill>
        </a:ln>
      </dgm:spPr>
      <dgm:t>
        <a:bodyPr/>
        <a:lstStyle/>
        <a:p>
          <a:r>
            <a:rPr lang="ru-RU" sz="1500" dirty="0">
              <a:solidFill>
                <a:schemeClr val="bg1"/>
              </a:solidFill>
            </a:rPr>
            <a:t>Безопасное инвестирование излишка денежных средств</a:t>
          </a:r>
          <a:endParaRPr lang="en-GB" sz="1500" dirty="0">
            <a:solidFill>
              <a:schemeClr val="bg1"/>
            </a:solidFill>
          </a:endParaRPr>
        </a:p>
      </dgm:t>
    </dgm:pt>
    <dgm:pt modelId="{42452056-4D1C-4C36-B960-6948C002641B}" type="parTrans" cxnId="{2460F42A-7A59-4B09-B132-4748A0705B2B}">
      <dgm:prSet/>
      <dgm:spPr/>
      <dgm:t>
        <a:bodyPr/>
        <a:lstStyle/>
        <a:p>
          <a:endParaRPr lang="en-GB"/>
        </a:p>
      </dgm:t>
    </dgm:pt>
    <dgm:pt modelId="{56897826-9EB2-4A31-8B30-02B4C4D79EC6}" type="sibTrans" cxnId="{2460F42A-7A59-4B09-B132-4748A0705B2B}">
      <dgm:prSet/>
      <dgm:spPr/>
      <dgm:t>
        <a:bodyPr/>
        <a:lstStyle/>
        <a:p>
          <a:endParaRPr lang="en-GB"/>
        </a:p>
      </dgm:t>
    </dgm:pt>
    <dgm:pt modelId="{B83B7A85-47AE-42E2-867A-6F525B17D8BB}">
      <dgm:prSet custT="1"/>
      <dgm:spPr/>
      <dgm:t>
        <a:bodyPr/>
        <a:lstStyle/>
        <a:p>
          <a:r>
            <a:rPr lang="ru-RU" sz="1600" dirty="0">
              <a:solidFill>
                <a:schemeClr val="bg1"/>
              </a:solidFill>
            </a:rPr>
            <a:t>Гибкость</a:t>
          </a:r>
          <a:r>
            <a:rPr lang="en-GB" sz="1600" dirty="0">
              <a:solidFill>
                <a:schemeClr val="bg1"/>
              </a:solidFill>
            </a:rPr>
            <a:t> =&gt; </a:t>
          </a:r>
          <a:r>
            <a:rPr lang="ru-RU" sz="1600" dirty="0">
              <a:solidFill>
                <a:schemeClr val="bg1"/>
              </a:solidFill>
            </a:rPr>
            <a:t>идеальный инструмент для операций в рамках ДКП</a:t>
          </a:r>
          <a:endParaRPr lang="en-GB" sz="1600" dirty="0">
            <a:solidFill>
              <a:schemeClr val="bg1"/>
            </a:solidFill>
          </a:endParaRPr>
        </a:p>
      </dgm:t>
    </dgm:pt>
    <dgm:pt modelId="{2A4CD33F-9A8B-4C00-8C24-EB47B8D1D0E8}" type="parTrans" cxnId="{1D06613E-D4C8-467A-A3DF-C297996E206A}">
      <dgm:prSet/>
      <dgm:spPr/>
      <dgm:t>
        <a:bodyPr/>
        <a:lstStyle/>
        <a:p>
          <a:endParaRPr lang="ru-RU"/>
        </a:p>
      </dgm:t>
    </dgm:pt>
    <dgm:pt modelId="{831F67F4-352A-46BB-AFD3-2C0AB558BEE7}" type="sibTrans" cxnId="{1D06613E-D4C8-467A-A3DF-C297996E206A}">
      <dgm:prSet/>
      <dgm:spPr/>
      <dgm:t>
        <a:bodyPr/>
        <a:lstStyle/>
        <a:p>
          <a:endParaRPr lang="ru-RU"/>
        </a:p>
      </dgm:t>
    </dgm:pt>
    <dgm:pt modelId="{41925663-2C94-48D3-A489-549A97CC8C21}">
      <dgm:prSet custT="1"/>
      <dgm:spPr>
        <a:solidFill>
          <a:srgbClr val="004C97"/>
        </a:solidFill>
        <a:ln>
          <a:solidFill>
            <a:schemeClr val="bg1"/>
          </a:solidFill>
        </a:ln>
      </dgm:spPr>
      <dgm:t>
        <a:bodyPr/>
        <a:lstStyle/>
        <a:p>
          <a:r>
            <a:rPr lang="ru-RU" sz="1500" dirty="0">
              <a:solidFill>
                <a:schemeClr val="bg1"/>
              </a:solidFill>
            </a:rPr>
            <a:t>Возможность использования кредитором залога способствует повышению активности и ликвидности</a:t>
          </a:r>
          <a:endParaRPr lang="en-GB" sz="1500" dirty="0">
            <a:solidFill>
              <a:schemeClr val="bg1"/>
            </a:solidFill>
          </a:endParaRPr>
        </a:p>
      </dgm:t>
    </dgm:pt>
    <dgm:pt modelId="{43BA756B-7D89-41E1-982B-0421BE778EB5}" type="sibTrans" cxnId="{53BBCA95-2E71-4542-B4F9-D0A8CE220A84}">
      <dgm:prSet/>
      <dgm:spPr/>
      <dgm:t>
        <a:bodyPr/>
        <a:lstStyle/>
        <a:p>
          <a:endParaRPr lang="en-GB"/>
        </a:p>
      </dgm:t>
    </dgm:pt>
    <dgm:pt modelId="{B0A1AA79-44A3-4EBB-BBFC-F5EC4477ED79}" type="parTrans" cxnId="{53BBCA95-2E71-4542-B4F9-D0A8CE220A84}">
      <dgm:prSet/>
      <dgm:spPr/>
      <dgm:t>
        <a:bodyPr/>
        <a:lstStyle/>
        <a:p>
          <a:endParaRPr lang="en-GB"/>
        </a:p>
      </dgm:t>
    </dgm:pt>
    <dgm:pt modelId="{07D0472B-5FD1-4E03-B23F-661C1C897947}">
      <dgm:prSet custT="1"/>
      <dgm:spPr>
        <a:solidFill>
          <a:srgbClr val="004C97"/>
        </a:solidFill>
        <a:ln>
          <a:solidFill>
            <a:schemeClr val="bg1"/>
          </a:solidFill>
        </a:ln>
      </dgm:spPr>
      <dgm:t>
        <a:bodyPr/>
        <a:lstStyle/>
        <a:p>
          <a:r>
            <a:rPr lang="ru-RU" sz="1500" dirty="0">
              <a:solidFill>
                <a:schemeClr val="bg1"/>
              </a:solidFill>
            </a:rPr>
            <a:t>Облегчается проведение «коротких» продаж - ценная бумага, продаваемая в рамках такой сделки, может быть передана в качестве залога</a:t>
          </a:r>
          <a:endParaRPr lang="en-GB" sz="1500" dirty="0">
            <a:solidFill>
              <a:schemeClr val="bg1"/>
            </a:solidFill>
          </a:endParaRPr>
        </a:p>
      </dgm:t>
    </dgm:pt>
    <dgm:pt modelId="{CCA8D146-2F88-4E61-9D63-9C279A0D5230}" type="parTrans" cxnId="{67E17C72-9F76-4172-A23F-C04A15D0BB63}">
      <dgm:prSet/>
      <dgm:spPr/>
      <dgm:t>
        <a:bodyPr/>
        <a:lstStyle/>
        <a:p>
          <a:endParaRPr lang="ru-RU"/>
        </a:p>
      </dgm:t>
    </dgm:pt>
    <dgm:pt modelId="{D331147C-7C1A-4171-8D68-A0FDE989A69F}" type="sibTrans" cxnId="{67E17C72-9F76-4172-A23F-C04A15D0BB63}">
      <dgm:prSet/>
      <dgm:spPr/>
      <dgm:t>
        <a:bodyPr/>
        <a:lstStyle/>
        <a:p>
          <a:endParaRPr lang="ru-RU"/>
        </a:p>
      </dgm:t>
    </dgm:pt>
    <dgm:pt modelId="{5CF09157-0271-4B2A-8F03-F86BF61B7A8D}">
      <dgm:prSet custT="1"/>
      <dgm:spPr>
        <a:solidFill>
          <a:srgbClr val="004C97"/>
        </a:solidFill>
        <a:ln>
          <a:solidFill>
            <a:schemeClr val="bg1"/>
          </a:solidFill>
        </a:ln>
      </dgm:spPr>
      <dgm:t>
        <a:bodyPr/>
        <a:lstStyle/>
        <a:p>
          <a:r>
            <a:rPr lang="ru-RU" sz="1500" dirty="0">
              <a:solidFill>
                <a:schemeClr val="bg1"/>
              </a:solidFill>
            </a:rPr>
            <a:t>Первичные дилеры могут реализовывать ценные бумаги в сделках </a:t>
          </a:r>
          <a:r>
            <a:rPr lang="ru-RU" sz="1500" dirty="0" err="1">
              <a:solidFill>
                <a:schemeClr val="bg1"/>
              </a:solidFill>
            </a:rPr>
            <a:t>репо</a:t>
          </a:r>
          <a:r>
            <a:rPr lang="ru-RU" sz="1500" dirty="0">
              <a:solidFill>
                <a:schemeClr val="bg1"/>
              </a:solidFill>
            </a:rPr>
            <a:t> для финансирования приобретения тех же ценных бумаг</a:t>
          </a:r>
          <a:endParaRPr lang="en-GB" sz="1500" dirty="0">
            <a:solidFill>
              <a:schemeClr val="bg1"/>
            </a:solidFill>
          </a:endParaRPr>
        </a:p>
      </dgm:t>
    </dgm:pt>
    <dgm:pt modelId="{3A6B35A1-C64B-4A2F-96CA-7EA5CDB745B6}" type="sibTrans" cxnId="{3400C95C-42BA-41F7-B08D-236517E55F47}">
      <dgm:prSet/>
      <dgm:spPr/>
      <dgm:t>
        <a:bodyPr/>
        <a:lstStyle/>
        <a:p>
          <a:endParaRPr lang="en-GB"/>
        </a:p>
      </dgm:t>
    </dgm:pt>
    <dgm:pt modelId="{563B8728-555A-499E-8DA0-DE95F98C5A91}" type="parTrans" cxnId="{3400C95C-42BA-41F7-B08D-236517E55F47}">
      <dgm:prSet/>
      <dgm:spPr/>
      <dgm:t>
        <a:bodyPr/>
        <a:lstStyle/>
        <a:p>
          <a:endParaRPr lang="en-GB"/>
        </a:p>
      </dgm:t>
    </dgm:pt>
    <dgm:pt modelId="{47895222-B860-4B30-8A83-587734DDFB5B}" type="pres">
      <dgm:prSet presAssocID="{5277DF0B-046F-44AB-BC16-BB654C967A46}" presName="Name0" presStyleCnt="0">
        <dgm:presLayoutVars>
          <dgm:dir/>
          <dgm:animLvl val="lvl"/>
          <dgm:resizeHandles val="exact"/>
        </dgm:presLayoutVars>
      </dgm:prSet>
      <dgm:spPr/>
    </dgm:pt>
    <dgm:pt modelId="{40C272B6-9B34-4607-9CC8-DF62EC9AED43}" type="pres">
      <dgm:prSet presAssocID="{C8E48E7E-0EA4-4D3A-A56B-D6A53BA02E0C}" presName="linNode" presStyleCnt="0"/>
      <dgm:spPr/>
    </dgm:pt>
    <dgm:pt modelId="{9297F040-BA16-43FC-9AFD-73CB56A5E9E2}" type="pres">
      <dgm:prSet presAssocID="{C8E48E7E-0EA4-4D3A-A56B-D6A53BA02E0C}" presName="parTx" presStyleLbl="revTx" presStyleIdx="0" presStyleCnt="2">
        <dgm:presLayoutVars>
          <dgm:chMax val="1"/>
          <dgm:bulletEnabled val="1"/>
        </dgm:presLayoutVars>
      </dgm:prSet>
      <dgm:spPr/>
    </dgm:pt>
    <dgm:pt modelId="{F69FEF78-A4E9-4F67-B3FE-81DDF7BA732A}" type="pres">
      <dgm:prSet presAssocID="{C8E48E7E-0EA4-4D3A-A56B-D6A53BA02E0C}" presName="bracket" presStyleLbl="parChTrans1D1" presStyleIdx="0" presStyleCnt="2"/>
      <dgm:spPr/>
    </dgm:pt>
    <dgm:pt modelId="{2D70A61C-82EE-49EE-B7B5-BE6837964C58}" type="pres">
      <dgm:prSet presAssocID="{C8E48E7E-0EA4-4D3A-A56B-D6A53BA02E0C}" presName="spH" presStyleCnt="0"/>
      <dgm:spPr/>
    </dgm:pt>
    <dgm:pt modelId="{A99C886E-4084-479A-AAA4-CE92D6C53E10}" type="pres">
      <dgm:prSet presAssocID="{C8E48E7E-0EA4-4D3A-A56B-D6A53BA02E0C}" presName="desTx" presStyleLbl="node1" presStyleIdx="0" presStyleCnt="2" custScaleX="103017">
        <dgm:presLayoutVars>
          <dgm:bulletEnabled val="1"/>
        </dgm:presLayoutVars>
      </dgm:prSet>
      <dgm:spPr/>
    </dgm:pt>
    <dgm:pt modelId="{363F7A3D-7E17-41A3-ABBD-10991CABFC77}" type="pres">
      <dgm:prSet presAssocID="{EAAAD3A5-8D12-4EA7-BAC9-C5CF653D23CA}" presName="spV" presStyleCnt="0"/>
      <dgm:spPr/>
    </dgm:pt>
    <dgm:pt modelId="{F516DBA8-E9C2-4D22-B073-B56D1D76618B}" type="pres">
      <dgm:prSet presAssocID="{9D655C71-44EF-494E-BBE1-109F851DD819}" presName="linNode" presStyleCnt="0"/>
      <dgm:spPr/>
    </dgm:pt>
    <dgm:pt modelId="{1B0B40A9-83B2-4249-BF9E-B4120FCFDF22}" type="pres">
      <dgm:prSet presAssocID="{9D655C71-44EF-494E-BBE1-109F851DD819}" presName="parTx" presStyleLbl="revTx" presStyleIdx="1" presStyleCnt="2">
        <dgm:presLayoutVars>
          <dgm:chMax val="1"/>
          <dgm:bulletEnabled val="1"/>
        </dgm:presLayoutVars>
      </dgm:prSet>
      <dgm:spPr/>
    </dgm:pt>
    <dgm:pt modelId="{355B7486-D036-4FC1-AF1C-9D558F256680}" type="pres">
      <dgm:prSet presAssocID="{9D655C71-44EF-494E-BBE1-109F851DD819}" presName="bracket" presStyleLbl="parChTrans1D1" presStyleIdx="1" presStyleCnt="2"/>
      <dgm:spPr/>
    </dgm:pt>
    <dgm:pt modelId="{A12C4AA3-2B22-4B67-A168-FF80D2E35BFB}" type="pres">
      <dgm:prSet presAssocID="{9D655C71-44EF-494E-BBE1-109F851DD819}" presName="spH" presStyleCnt="0"/>
      <dgm:spPr/>
    </dgm:pt>
    <dgm:pt modelId="{FE672563-0A4D-4519-8D92-0C354A3491B4}" type="pres">
      <dgm:prSet presAssocID="{9D655C71-44EF-494E-BBE1-109F851DD819}" presName="desTx" presStyleLbl="node1" presStyleIdx="1" presStyleCnt="2" custScaleX="103185" custLinFactNeighborX="-4864" custLinFactNeighborY="2096">
        <dgm:presLayoutVars>
          <dgm:bulletEnabled val="1"/>
        </dgm:presLayoutVars>
      </dgm:prSet>
      <dgm:spPr/>
    </dgm:pt>
  </dgm:ptLst>
  <dgm:cxnLst>
    <dgm:cxn modelId="{014CC50D-6CF8-4F3A-A64D-A3D765D0EECD}" type="presOf" srcId="{928DA300-9DF1-4FB2-9D6D-B475B5B20BEE}" destId="{FE672563-0A4D-4519-8D92-0C354A3491B4}" srcOrd="0" destOrd="8" presId="urn:diagrams.loki3.com/BracketList"/>
    <dgm:cxn modelId="{EF20CF18-4135-44FC-95BB-DD133EACC83C}" type="presOf" srcId="{B83B7A85-47AE-42E2-867A-6F525B17D8BB}" destId="{A99C886E-4084-479A-AAA4-CE92D6C53E10}" srcOrd="0" destOrd="1" presId="urn:diagrams.loki3.com/BracketList"/>
    <dgm:cxn modelId="{2460F42A-7A59-4B09-B132-4748A0705B2B}" srcId="{6979B3E6-69BC-4853-BCC3-331C0C13C9C0}" destId="{17639B18-E105-4FE8-B94E-C1EF96DD9477}" srcOrd="1" destOrd="0" parTransId="{42452056-4D1C-4C36-B960-6948C002641B}" sibTransId="{56897826-9EB2-4A31-8B30-02B4C4D79EC6}"/>
    <dgm:cxn modelId="{A5C7832C-B026-4667-9E0D-13B28CE61FD2}" srcId="{AB44AA4E-FEBF-4C54-9888-2C9E40F6CD18}" destId="{928DA300-9DF1-4FB2-9D6D-B475B5B20BEE}" srcOrd="2" destOrd="0" parTransId="{5A11F1B1-1845-4141-B389-EF6A866D24EA}" sibTransId="{03703C26-CF44-4C35-BCF0-B5B75DE851D7}"/>
    <dgm:cxn modelId="{DD8C2B32-DFD7-4F59-9782-488DE887C1AC}" type="presOf" srcId="{69F1EAA8-D165-443D-AEE8-C9E85CB0B532}" destId="{FE672563-0A4D-4519-8D92-0C354A3491B4}" srcOrd="0" destOrd="10" presId="urn:diagrams.loki3.com/BracketList"/>
    <dgm:cxn modelId="{1792EA33-29B6-46D8-9DC5-E1434F4587A4}" srcId="{6979B3E6-69BC-4853-BCC3-331C0C13C9C0}" destId="{69F1EAA8-D165-443D-AEE8-C9E85CB0B532}" srcOrd="0" destOrd="0" parTransId="{7AD43677-118C-42EE-BDBD-CD4F11A03F06}" sibTransId="{F7E73859-D28F-4D1F-AAAC-02C4372F534A}"/>
    <dgm:cxn modelId="{CB2CE539-3BCD-4493-B668-9049621A6F72}" type="presOf" srcId="{877C2F92-B2F7-4D26-8870-F7A795FC4730}" destId="{FE672563-0A4D-4519-8D92-0C354A3491B4}" srcOrd="0" destOrd="3" presId="urn:diagrams.loki3.com/BracketList"/>
    <dgm:cxn modelId="{1D06613E-D4C8-467A-A3DF-C297996E206A}" srcId="{C8E48E7E-0EA4-4D3A-A56B-D6A53BA02E0C}" destId="{B83B7A85-47AE-42E2-867A-6F525B17D8BB}" srcOrd="1" destOrd="0" parTransId="{2A4CD33F-9A8B-4C00-8C24-EB47B8D1D0E8}" sibTransId="{831F67F4-352A-46BB-AFD3-2C0AB558BEE7}"/>
    <dgm:cxn modelId="{1CB1855B-A89B-4F6A-82CC-6827082E5189}" type="presOf" srcId="{0177F5FD-9878-4111-A481-3E732A83F4F4}" destId="{FE672563-0A4D-4519-8D92-0C354A3491B4}" srcOrd="0" destOrd="4" presId="urn:diagrams.loki3.com/BracketList"/>
    <dgm:cxn modelId="{485D785C-91E1-452B-8947-9EC8AEE750DB}" srcId="{5277DF0B-046F-44AB-BC16-BB654C967A46}" destId="{C8E48E7E-0EA4-4D3A-A56B-D6A53BA02E0C}" srcOrd="0" destOrd="0" parTransId="{953737A8-724A-4BE2-B3E0-0E9F2351FBC5}" sibTransId="{EAAAD3A5-8D12-4EA7-BAC9-C5CF653D23CA}"/>
    <dgm:cxn modelId="{3400C95C-42BA-41F7-B08D-236517E55F47}" srcId="{AB44AA4E-FEBF-4C54-9888-2C9E40F6CD18}" destId="{5CF09157-0271-4B2A-8F03-F86BF61B7A8D}" srcOrd="0" destOrd="0" parTransId="{563B8728-555A-499E-8DA0-DE95F98C5A91}" sibTransId="{3A6B35A1-C64B-4A2F-96CA-7EA5CDB745B6}"/>
    <dgm:cxn modelId="{7F131264-7596-4A79-AC49-A87255143AE6}" srcId="{C8E48E7E-0EA4-4D3A-A56B-D6A53BA02E0C}" destId="{9521D58E-6742-45CE-AF6D-3A4A86937E7A}" srcOrd="0" destOrd="0" parTransId="{9C68FC5E-5C7F-4293-8A38-9597C96BC40F}" sibTransId="{251E000F-23DA-48F3-9493-976907671346}"/>
    <dgm:cxn modelId="{CA867745-1C24-407A-BCE0-FEE31E2BA897}" srcId="{9D655C71-44EF-494E-BBE1-109F851DD819}" destId="{6979B3E6-69BC-4853-BCC3-331C0C13C9C0}" srcOrd="3" destOrd="0" parTransId="{03F8A72B-26F1-46BC-A554-C7D277ED5744}" sibTransId="{338D0A4B-B147-4A9C-8FD9-A5228FE30028}"/>
    <dgm:cxn modelId="{D9B4366E-FE16-49EA-BFC3-DEF03B62A3F3}" type="presOf" srcId="{AB44AA4E-FEBF-4C54-9888-2C9E40F6CD18}" destId="{FE672563-0A4D-4519-8D92-0C354A3491B4}" srcOrd="0" destOrd="5" presId="urn:diagrams.loki3.com/BracketList"/>
    <dgm:cxn modelId="{67E17C72-9F76-4172-A23F-C04A15D0BB63}" srcId="{1650E00D-BAE5-4006-85B9-295F38C11CE1}" destId="{07D0472B-5FD1-4E03-B23F-661C1C897947}" srcOrd="1" destOrd="0" parTransId="{CCA8D146-2F88-4E61-9D63-9C279A0D5230}" sibTransId="{D331147C-7C1A-4171-8D68-A0FDE989A69F}"/>
    <dgm:cxn modelId="{E1045C55-9B40-478F-91A2-8CE67CBD5128}" type="presOf" srcId="{98CDCBFA-F95C-4CDC-B3A0-50ADEB2C91C8}" destId="{FE672563-0A4D-4519-8D92-0C354A3491B4}" srcOrd="0" destOrd="7" presId="urn:diagrams.loki3.com/BracketList"/>
    <dgm:cxn modelId="{943D3293-C537-4D63-A99B-627FCE038E97}" type="presOf" srcId="{C8E48E7E-0EA4-4D3A-A56B-D6A53BA02E0C}" destId="{9297F040-BA16-43FC-9AFD-73CB56A5E9E2}" srcOrd="0" destOrd="0" presId="urn:diagrams.loki3.com/BracketList"/>
    <dgm:cxn modelId="{53BBCA95-2E71-4542-B4F9-D0A8CE220A84}" srcId="{1650E00D-BAE5-4006-85B9-295F38C11CE1}" destId="{41925663-2C94-48D3-A489-549A97CC8C21}" srcOrd="0" destOrd="0" parTransId="{B0A1AA79-44A3-4EBB-BBFC-F5EC4477ED79}" sibTransId="{43BA756B-7D89-41E1-982B-0421BE778EB5}"/>
    <dgm:cxn modelId="{AAC3FE99-152D-405A-83FC-E797FACA1D9D}" type="presOf" srcId="{6979B3E6-69BC-4853-BCC3-331C0C13C9C0}" destId="{FE672563-0A4D-4519-8D92-0C354A3491B4}" srcOrd="0" destOrd="9" presId="urn:diagrams.loki3.com/BracketList"/>
    <dgm:cxn modelId="{F229B29D-08C0-445B-8BF1-65E96D07CCF3}" srcId="{AB44AA4E-FEBF-4C54-9888-2C9E40F6CD18}" destId="{98CDCBFA-F95C-4CDC-B3A0-50ADEB2C91C8}" srcOrd="1" destOrd="0" parTransId="{FC46496C-844D-40E2-940D-CA98BF947CE9}" sibTransId="{1678D5C5-2C9A-49CC-B5A2-200CDFE11D31}"/>
    <dgm:cxn modelId="{009368A5-A0A8-4A69-BB23-6986962A8079}" type="presOf" srcId="{07D0472B-5FD1-4E03-B23F-661C1C897947}" destId="{FE672563-0A4D-4519-8D92-0C354A3491B4}" srcOrd="0" destOrd="2" presId="urn:diagrams.loki3.com/BracketList"/>
    <dgm:cxn modelId="{C2E881AD-2E7E-4B8E-B651-30A556D5BB95}" type="presOf" srcId="{1650E00D-BAE5-4006-85B9-295F38C11CE1}" destId="{FE672563-0A4D-4519-8D92-0C354A3491B4}" srcOrd="0" destOrd="0" presId="urn:diagrams.loki3.com/BracketList"/>
    <dgm:cxn modelId="{3EACE4AF-EC11-4A98-B088-EBBE9773C4CA}" type="presOf" srcId="{5277DF0B-046F-44AB-BC16-BB654C967A46}" destId="{47895222-B860-4B30-8A83-587734DDFB5B}" srcOrd="0" destOrd="0" presId="urn:diagrams.loki3.com/BracketList"/>
    <dgm:cxn modelId="{880047C7-0C28-4C85-A076-1DD5C9DF43E7}" srcId="{9D655C71-44EF-494E-BBE1-109F851DD819}" destId="{AB44AA4E-FEBF-4C54-9888-2C9E40F6CD18}" srcOrd="2" destOrd="0" parTransId="{25D2C93D-79EE-4580-BE4D-A1E187295858}" sibTransId="{3415F845-C8FD-4CE4-B5F7-4611EACA738E}"/>
    <dgm:cxn modelId="{AF9E99CE-64F5-47FD-B530-25C01C3E6B8E}" type="presOf" srcId="{9D655C71-44EF-494E-BBE1-109F851DD819}" destId="{1B0B40A9-83B2-4249-BF9E-B4120FCFDF22}" srcOrd="0" destOrd="0" presId="urn:diagrams.loki3.com/BracketList"/>
    <dgm:cxn modelId="{1A80DBD8-04FD-4E15-88CB-C2341BD0B1FE}" srcId="{9D655C71-44EF-494E-BBE1-109F851DD819}" destId="{1650E00D-BAE5-4006-85B9-295F38C11CE1}" srcOrd="0" destOrd="0" parTransId="{0B644EFC-3695-44DC-AD25-59BB9C7924C0}" sibTransId="{401E99AE-45F2-427A-9C73-BE8031D177C0}"/>
    <dgm:cxn modelId="{FD38BAE3-A643-4D6C-9646-8445138D880C}" srcId="{877C2F92-B2F7-4D26-8870-F7A795FC4730}" destId="{0177F5FD-9878-4111-A481-3E732A83F4F4}" srcOrd="0" destOrd="0" parTransId="{F8B4688E-5718-465A-962E-BFC6BB4E1F41}" sibTransId="{D3888399-2EBA-4A2F-BE40-35C2C3CEA88C}"/>
    <dgm:cxn modelId="{37157FEB-5300-4B58-8E47-5A4413B33083}" srcId="{5277DF0B-046F-44AB-BC16-BB654C967A46}" destId="{9D655C71-44EF-494E-BBE1-109F851DD819}" srcOrd="1" destOrd="0" parTransId="{8FDF18CC-4F41-4060-9DF9-216A893A8B04}" sibTransId="{036089F1-1FF8-4B32-91FD-E6C3E66D4D57}"/>
    <dgm:cxn modelId="{A68CCBEC-9320-4A5A-8ABC-0D7FBB46683A}" type="presOf" srcId="{5CF09157-0271-4B2A-8F03-F86BF61B7A8D}" destId="{FE672563-0A4D-4519-8D92-0C354A3491B4}" srcOrd="0" destOrd="6" presId="urn:diagrams.loki3.com/BracketList"/>
    <dgm:cxn modelId="{62E050EF-AE01-4A57-A506-F2DB7D655A06}" type="presOf" srcId="{41925663-2C94-48D3-A489-549A97CC8C21}" destId="{FE672563-0A4D-4519-8D92-0C354A3491B4}" srcOrd="0" destOrd="1" presId="urn:diagrams.loki3.com/BracketList"/>
    <dgm:cxn modelId="{FC3377F7-D738-4D58-B368-DE7031FAFAE5}" srcId="{9D655C71-44EF-494E-BBE1-109F851DD819}" destId="{877C2F92-B2F7-4D26-8870-F7A795FC4730}" srcOrd="1" destOrd="0" parTransId="{22959DC4-9386-4131-BE35-DD6D002DFC86}" sibTransId="{82632C86-7350-478F-B3AB-D9775B7C947A}"/>
    <dgm:cxn modelId="{7E4A0DFA-F24C-4996-B404-E825B27AB6CD}" type="presOf" srcId="{17639B18-E105-4FE8-B94E-C1EF96DD9477}" destId="{FE672563-0A4D-4519-8D92-0C354A3491B4}" srcOrd="0" destOrd="11" presId="urn:diagrams.loki3.com/BracketList"/>
    <dgm:cxn modelId="{D17514FB-66D6-4609-BF52-23F64B215084}" type="presOf" srcId="{9521D58E-6742-45CE-AF6D-3A4A86937E7A}" destId="{A99C886E-4084-479A-AAA4-CE92D6C53E10}" srcOrd="0" destOrd="0" presId="urn:diagrams.loki3.com/BracketList"/>
    <dgm:cxn modelId="{441F1550-0EE5-4574-9E3B-470004271EB0}" type="presParOf" srcId="{47895222-B860-4B30-8A83-587734DDFB5B}" destId="{40C272B6-9B34-4607-9CC8-DF62EC9AED43}" srcOrd="0" destOrd="0" presId="urn:diagrams.loki3.com/BracketList"/>
    <dgm:cxn modelId="{E10EFA66-9638-4BA0-A77A-7491E380186F}" type="presParOf" srcId="{40C272B6-9B34-4607-9CC8-DF62EC9AED43}" destId="{9297F040-BA16-43FC-9AFD-73CB56A5E9E2}" srcOrd="0" destOrd="0" presId="urn:diagrams.loki3.com/BracketList"/>
    <dgm:cxn modelId="{4439843A-1043-4820-9F01-3353668F236F}" type="presParOf" srcId="{40C272B6-9B34-4607-9CC8-DF62EC9AED43}" destId="{F69FEF78-A4E9-4F67-B3FE-81DDF7BA732A}" srcOrd="1" destOrd="0" presId="urn:diagrams.loki3.com/BracketList"/>
    <dgm:cxn modelId="{855F3FE7-1B02-4FE1-BC3F-05BAB269E46A}" type="presParOf" srcId="{40C272B6-9B34-4607-9CC8-DF62EC9AED43}" destId="{2D70A61C-82EE-49EE-B7B5-BE6837964C58}" srcOrd="2" destOrd="0" presId="urn:diagrams.loki3.com/BracketList"/>
    <dgm:cxn modelId="{1E9207E6-64BF-4817-94CC-F0FAF7EFF444}" type="presParOf" srcId="{40C272B6-9B34-4607-9CC8-DF62EC9AED43}" destId="{A99C886E-4084-479A-AAA4-CE92D6C53E10}" srcOrd="3" destOrd="0" presId="urn:diagrams.loki3.com/BracketList"/>
    <dgm:cxn modelId="{89358C3A-34C8-45AC-91C8-948F5A30AC2B}" type="presParOf" srcId="{47895222-B860-4B30-8A83-587734DDFB5B}" destId="{363F7A3D-7E17-41A3-ABBD-10991CABFC77}" srcOrd="1" destOrd="0" presId="urn:diagrams.loki3.com/BracketList"/>
    <dgm:cxn modelId="{0BC298C2-63E1-42D5-8055-FCE82F33B196}" type="presParOf" srcId="{47895222-B860-4B30-8A83-587734DDFB5B}" destId="{F516DBA8-E9C2-4D22-B073-B56D1D76618B}" srcOrd="2" destOrd="0" presId="urn:diagrams.loki3.com/BracketList"/>
    <dgm:cxn modelId="{7173D891-DE03-4644-9EF9-0E3ED98ED11A}" type="presParOf" srcId="{F516DBA8-E9C2-4D22-B073-B56D1D76618B}" destId="{1B0B40A9-83B2-4249-BF9E-B4120FCFDF22}" srcOrd="0" destOrd="0" presId="urn:diagrams.loki3.com/BracketList"/>
    <dgm:cxn modelId="{CB740F6D-359F-46FA-8A5B-B7225AA9D7AF}" type="presParOf" srcId="{F516DBA8-E9C2-4D22-B073-B56D1D76618B}" destId="{355B7486-D036-4FC1-AF1C-9D558F256680}" srcOrd="1" destOrd="0" presId="urn:diagrams.loki3.com/BracketList"/>
    <dgm:cxn modelId="{D3B7FD18-02EF-49C4-963F-845E494AAB73}" type="presParOf" srcId="{F516DBA8-E9C2-4D22-B073-B56D1D76618B}" destId="{A12C4AA3-2B22-4B67-A168-FF80D2E35BFB}" srcOrd="2" destOrd="0" presId="urn:diagrams.loki3.com/BracketList"/>
    <dgm:cxn modelId="{73EEBE12-B1F2-4A4A-B4A4-D0FCD62C840C}" type="presParOf" srcId="{F516DBA8-E9C2-4D22-B073-B56D1D76618B}" destId="{FE672563-0A4D-4519-8D92-0C354A3491B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5EB857-6A4C-4BA5-A5BF-0EB271D2E61A}" type="doc">
      <dgm:prSet loTypeId="urn:microsoft.com/office/officeart/2005/8/layout/hProcess9" loCatId="process" qsTypeId="urn:microsoft.com/office/officeart/2005/8/quickstyle/simple1" qsCatId="simple" csTypeId="urn:microsoft.com/office/officeart/2005/8/colors/accent2_1" csCatId="accent2" phldr="1"/>
      <dgm:spPr/>
    </dgm:pt>
    <dgm:pt modelId="{1397B5DF-56AC-4A45-8AE8-A44E1FEB43EB}">
      <dgm:prSet phldrT="[Text]" custT="1"/>
      <dgm:spPr>
        <a:ln>
          <a:solidFill>
            <a:srgbClr val="004C97"/>
          </a:solidFill>
        </a:ln>
      </dgm:spPr>
      <dgm:t>
        <a:bodyPr/>
        <a:lstStyle/>
        <a:p>
          <a:r>
            <a:rPr lang="ru-RU" sz="2000" dirty="0">
              <a:solidFill>
                <a:srgbClr val="004C97"/>
              </a:solidFill>
            </a:rPr>
            <a:t>Инвестирование как элемент управления ликвидностью</a:t>
          </a:r>
          <a:endParaRPr lang="en-US" sz="2000" dirty="0">
            <a:solidFill>
              <a:srgbClr val="004C97"/>
            </a:solidFill>
          </a:endParaRPr>
        </a:p>
      </dgm:t>
    </dgm:pt>
    <dgm:pt modelId="{1B695244-9752-4154-9B49-5FC24BF4F409}" type="parTrans" cxnId="{04588646-6498-48E7-B0B1-92487852A1D0}">
      <dgm:prSet/>
      <dgm:spPr/>
      <dgm:t>
        <a:bodyPr/>
        <a:lstStyle/>
        <a:p>
          <a:endParaRPr lang="en-US" sz="2000"/>
        </a:p>
      </dgm:t>
    </dgm:pt>
    <dgm:pt modelId="{6596B99E-AD1D-48D3-A400-0BE922CEC678}" type="sibTrans" cxnId="{04588646-6498-48E7-B0B1-92487852A1D0}">
      <dgm:prSet/>
      <dgm:spPr/>
      <dgm:t>
        <a:bodyPr/>
        <a:lstStyle/>
        <a:p>
          <a:endParaRPr lang="en-US" sz="2000"/>
        </a:p>
      </dgm:t>
    </dgm:pt>
    <dgm:pt modelId="{A1449BD6-9017-44CE-8808-90582E69B63E}">
      <dgm:prSet phldrT="[Text]" custT="1"/>
      <dgm:spPr>
        <a:solidFill>
          <a:srgbClr val="004C97"/>
        </a:solidFill>
        <a:ln>
          <a:solidFill>
            <a:srgbClr val="004C97"/>
          </a:solidFill>
        </a:ln>
      </dgm:spPr>
      <dgm:t>
        <a:bodyPr/>
        <a:lstStyle/>
        <a:p>
          <a:r>
            <a:rPr lang="ru-RU" sz="2000" dirty="0">
              <a:solidFill>
                <a:schemeClr val="bg1"/>
              </a:solidFill>
            </a:rPr>
            <a:t>Институциональные механизмы и процессы</a:t>
          </a:r>
          <a:endParaRPr lang="en-US" sz="2000" dirty="0">
            <a:solidFill>
              <a:schemeClr val="bg1"/>
            </a:solidFill>
          </a:endParaRPr>
        </a:p>
      </dgm:t>
    </dgm:pt>
    <dgm:pt modelId="{A21603BD-AA38-4C06-8C24-C1C1E84B9B5C}" type="parTrans" cxnId="{3DE8D654-BCFE-4387-B47E-C865BC913EA2}">
      <dgm:prSet/>
      <dgm:spPr/>
      <dgm:t>
        <a:bodyPr/>
        <a:lstStyle/>
        <a:p>
          <a:endParaRPr lang="en-US" sz="2000"/>
        </a:p>
      </dgm:t>
    </dgm:pt>
    <dgm:pt modelId="{D67F4456-8885-4267-B98F-9A6F88E4FBA0}" type="sibTrans" cxnId="{3DE8D654-BCFE-4387-B47E-C865BC913EA2}">
      <dgm:prSet/>
      <dgm:spPr/>
      <dgm:t>
        <a:bodyPr/>
        <a:lstStyle/>
        <a:p>
          <a:endParaRPr lang="en-US" sz="2000"/>
        </a:p>
      </dgm:t>
    </dgm:pt>
    <dgm:pt modelId="{4FDAF966-08AA-4390-9A7C-09499202F281}">
      <dgm:prSet phldrT="[Text]" custT="1"/>
      <dgm:spPr>
        <a:solidFill>
          <a:schemeClr val="bg1"/>
        </a:solidFill>
        <a:ln>
          <a:solidFill>
            <a:srgbClr val="004C97"/>
          </a:solidFill>
        </a:ln>
      </dgm:spPr>
      <dgm:t>
        <a:bodyPr/>
        <a:lstStyle/>
        <a:p>
          <a:r>
            <a:rPr lang="ru-RU" sz="2000" dirty="0">
              <a:solidFill>
                <a:srgbClr val="004C97"/>
              </a:solidFill>
            </a:rPr>
            <a:t>Практические аспекты инвестирования</a:t>
          </a:r>
          <a:endParaRPr lang="en-US" sz="2000" dirty="0">
            <a:solidFill>
              <a:srgbClr val="004C97"/>
            </a:solidFill>
          </a:endParaRPr>
        </a:p>
      </dgm:t>
    </dgm:pt>
    <dgm:pt modelId="{E9E4AAD0-8EED-4609-A0F7-A2E63C79A134}" type="parTrans" cxnId="{BA1D38C0-3DEF-49C7-92A9-4E5EB897654C}">
      <dgm:prSet/>
      <dgm:spPr/>
      <dgm:t>
        <a:bodyPr/>
        <a:lstStyle/>
        <a:p>
          <a:endParaRPr lang="en-US" sz="2000"/>
        </a:p>
      </dgm:t>
    </dgm:pt>
    <dgm:pt modelId="{A979AE14-7611-4E18-B321-4A5F2024BF30}" type="sibTrans" cxnId="{BA1D38C0-3DEF-49C7-92A9-4E5EB897654C}">
      <dgm:prSet/>
      <dgm:spPr/>
      <dgm:t>
        <a:bodyPr/>
        <a:lstStyle/>
        <a:p>
          <a:endParaRPr lang="en-US" sz="2000"/>
        </a:p>
      </dgm:t>
    </dgm:pt>
    <dgm:pt modelId="{B2AE60B0-8F2C-451B-8BA5-FE1ED4654821}">
      <dgm:prSet phldrT="[Text]" custT="1"/>
      <dgm:spPr>
        <a:ln>
          <a:solidFill>
            <a:srgbClr val="004C97"/>
          </a:solidFill>
        </a:ln>
      </dgm:spPr>
      <dgm:t>
        <a:bodyPr/>
        <a:lstStyle/>
        <a:p>
          <a:r>
            <a:rPr lang="ru-RU" sz="2200" dirty="0">
              <a:solidFill>
                <a:srgbClr val="004C97"/>
              </a:solidFill>
            </a:rPr>
            <a:t>Риски и инструменты</a:t>
          </a:r>
          <a:endParaRPr lang="en-US" sz="2200" dirty="0">
            <a:solidFill>
              <a:srgbClr val="004C97"/>
            </a:solidFill>
          </a:endParaRPr>
        </a:p>
      </dgm:t>
    </dgm:pt>
    <dgm:pt modelId="{3B1545D1-F51A-4417-B3A6-087A5ACBE34E}" type="parTrans" cxnId="{AC1E5A11-B34E-491F-B85C-2174BDED3FD7}">
      <dgm:prSet/>
      <dgm:spPr/>
      <dgm:t>
        <a:bodyPr/>
        <a:lstStyle/>
        <a:p>
          <a:endParaRPr lang="en-US" sz="2000"/>
        </a:p>
      </dgm:t>
    </dgm:pt>
    <dgm:pt modelId="{665F30BE-AA95-4BC1-BAF2-E772CE5A999B}" type="sibTrans" cxnId="{AC1E5A11-B34E-491F-B85C-2174BDED3FD7}">
      <dgm:prSet/>
      <dgm:spPr/>
      <dgm:t>
        <a:bodyPr/>
        <a:lstStyle/>
        <a:p>
          <a:endParaRPr lang="en-US" sz="2000"/>
        </a:p>
      </dgm:t>
    </dgm:pt>
    <dgm:pt modelId="{DABED190-9BAE-4898-B402-FFD72E713DAD}" type="pres">
      <dgm:prSet presAssocID="{3F5EB857-6A4C-4BA5-A5BF-0EB271D2E61A}" presName="CompostProcess" presStyleCnt="0">
        <dgm:presLayoutVars>
          <dgm:dir/>
          <dgm:resizeHandles val="exact"/>
        </dgm:presLayoutVars>
      </dgm:prSet>
      <dgm:spPr/>
    </dgm:pt>
    <dgm:pt modelId="{8FE5C3DC-3D49-4B1C-B92E-3CCAEF4FA3A2}" type="pres">
      <dgm:prSet presAssocID="{3F5EB857-6A4C-4BA5-A5BF-0EB271D2E61A}" presName="arrow" presStyleLbl="bgShp" presStyleIdx="0" presStyleCnt="1"/>
      <dgm:spPr>
        <a:solidFill>
          <a:srgbClr val="CFD5EA"/>
        </a:solidFill>
      </dgm:spPr>
    </dgm:pt>
    <dgm:pt modelId="{7C8F3878-CE5C-4A94-B18C-5864ACB550F0}" type="pres">
      <dgm:prSet presAssocID="{3F5EB857-6A4C-4BA5-A5BF-0EB271D2E61A}" presName="linearProcess" presStyleCnt="0"/>
      <dgm:spPr/>
    </dgm:pt>
    <dgm:pt modelId="{3EA0AED2-2B5F-44BB-8625-0C901B179790}" type="pres">
      <dgm:prSet presAssocID="{1397B5DF-56AC-4A45-8AE8-A44E1FEB43EB}" presName="textNode" presStyleLbl="node1" presStyleIdx="0" presStyleCnt="4" custScaleX="136627">
        <dgm:presLayoutVars>
          <dgm:bulletEnabled val="1"/>
        </dgm:presLayoutVars>
      </dgm:prSet>
      <dgm:spPr/>
    </dgm:pt>
    <dgm:pt modelId="{8EF901FE-8794-4C9A-88A2-E759EAE7631E}" type="pres">
      <dgm:prSet presAssocID="{6596B99E-AD1D-48D3-A400-0BE922CEC678}" presName="sibTrans" presStyleCnt="0"/>
      <dgm:spPr/>
    </dgm:pt>
    <dgm:pt modelId="{DD6B1AD6-1BBE-4AEF-8C7A-E3D8E4EF2676}" type="pres">
      <dgm:prSet presAssocID="{B2AE60B0-8F2C-451B-8BA5-FE1ED4654821}" presName="textNode" presStyleLbl="node1" presStyleIdx="1" presStyleCnt="4" custScaleX="115806">
        <dgm:presLayoutVars>
          <dgm:bulletEnabled val="1"/>
        </dgm:presLayoutVars>
      </dgm:prSet>
      <dgm:spPr/>
    </dgm:pt>
    <dgm:pt modelId="{10783DCF-B478-498F-8727-2468BFE1447F}" type="pres">
      <dgm:prSet presAssocID="{665F30BE-AA95-4BC1-BAF2-E772CE5A999B}" presName="sibTrans" presStyleCnt="0"/>
      <dgm:spPr/>
    </dgm:pt>
    <dgm:pt modelId="{51ED3736-DEFA-4D1E-875C-FB79F4810B9B}" type="pres">
      <dgm:prSet presAssocID="{A1449BD6-9017-44CE-8808-90582E69B63E}" presName="textNode" presStyleLbl="node1" presStyleIdx="2" presStyleCnt="4" custScaleX="144363">
        <dgm:presLayoutVars>
          <dgm:bulletEnabled val="1"/>
        </dgm:presLayoutVars>
      </dgm:prSet>
      <dgm:spPr/>
    </dgm:pt>
    <dgm:pt modelId="{D10E6DFA-0EE7-42A7-98D2-77B03004DEBA}" type="pres">
      <dgm:prSet presAssocID="{D67F4456-8885-4267-B98F-9A6F88E4FBA0}" presName="sibTrans" presStyleCnt="0"/>
      <dgm:spPr/>
    </dgm:pt>
    <dgm:pt modelId="{10497EF5-8FE6-4F1D-A6C3-DBDCDA509D1E}" type="pres">
      <dgm:prSet presAssocID="{4FDAF966-08AA-4390-9A7C-09499202F281}" presName="textNode" presStyleLbl="node1" presStyleIdx="3" presStyleCnt="4" custScaleX="125850" custLinFactNeighborX="8310" custLinFactNeighborY="-1422">
        <dgm:presLayoutVars>
          <dgm:bulletEnabled val="1"/>
        </dgm:presLayoutVars>
      </dgm:prSet>
      <dgm:spPr/>
    </dgm:pt>
  </dgm:ptLst>
  <dgm:cxnLst>
    <dgm:cxn modelId="{AC1E5A11-B34E-491F-B85C-2174BDED3FD7}" srcId="{3F5EB857-6A4C-4BA5-A5BF-0EB271D2E61A}" destId="{B2AE60B0-8F2C-451B-8BA5-FE1ED4654821}" srcOrd="1" destOrd="0" parTransId="{3B1545D1-F51A-4417-B3A6-087A5ACBE34E}" sibTransId="{665F30BE-AA95-4BC1-BAF2-E772CE5A999B}"/>
    <dgm:cxn modelId="{273DCE1F-C8FC-468C-8149-B995BA3B23EF}" type="presOf" srcId="{4FDAF966-08AA-4390-9A7C-09499202F281}" destId="{10497EF5-8FE6-4F1D-A6C3-DBDCDA509D1E}" srcOrd="0" destOrd="0" presId="urn:microsoft.com/office/officeart/2005/8/layout/hProcess9"/>
    <dgm:cxn modelId="{9D94A221-5C6F-4CE4-89EB-B6BF008C3BEB}" type="presOf" srcId="{3F5EB857-6A4C-4BA5-A5BF-0EB271D2E61A}" destId="{DABED190-9BAE-4898-B402-FFD72E713DAD}" srcOrd="0" destOrd="0" presId="urn:microsoft.com/office/officeart/2005/8/layout/hProcess9"/>
    <dgm:cxn modelId="{ED695C27-5199-4E09-A869-A7DB048B8AC7}" type="presOf" srcId="{1397B5DF-56AC-4A45-8AE8-A44E1FEB43EB}" destId="{3EA0AED2-2B5F-44BB-8625-0C901B179790}" srcOrd="0" destOrd="0" presId="urn:microsoft.com/office/officeart/2005/8/layout/hProcess9"/>
    <dgm:cxn modelId="{A1B9B234-74B0-4BDF-81FE-82EB85075805}" type="presOf" srcId="{A1449BD6-9017-44CE-8808-90582E69B63E}" destId="{51ED3736-DEFA-4D1E-875C-FB79F4810B9B}" srcOrd="0" destOrd="0" presId="urn:microsoft.com/office/officeart/2005/8/layout/hProcess9"/>
    <dgm:cxn modelId="{04588646-6498-48E7-B0B1-92487852A1D0}" srcId="{3F5EB857-6A4C-4BA5-A5BF-0EB271D2E61A}" destId="{1397B5DF-56AC-4A45-8AE8-A44E1FEB43EB}" srcOrd="0" destOrd="0" parTransId="{1B695244-9752-4154-9B49-5FC24BF4F409}" sibTransId="{6596B99E-AD1D-48D3-A400-0BE922CEC678}"/>
    <dgm:cxn modelId="{3DE8D654-BCFE-4387-B47E-C865BC913EA2}" srcId="{3F5EB857-6A4C-4BA5-A5BF-0EB271D2E61A}" destId="{A1449BD6-9017-44CE-8808-90582E69B63E}" srcOrd="2" destOrd="0" parTransId="{A21603BD-AA38-4C06-8C24-C1C1E84B9B5C}" sibTransId="{D67F4456-8885-4267-B98F-9A6F88E4FBA0}"/>
    <dgm:cxn modelId="{83D39A99-9679-4681-9C41-4D17B08233D5}" type="presOf" srcId="{B2AE60B0-8F2C-451B-8BA5-FE1ED4654821}" destId="{DD6B1AD6-1BBE-4AEF-8C7A-E3D8E4EF2676}" srcOrd="0" destOrd="0" presId="urn:microsoft.com/office/officeart/2005/8/layout/hProcess9"/>
    <dgm:cxn modelId="{BA1D38C0-3DEF-49C7-92A9-4E5EB897654C}" srcId="{3F5EB857-6A4C-4BA5-A5BF-0EB271D2E61A}" destId="{4FDAF966-08AA-4390-9A7C-09499202F281}" srcOrd="3" destOrd="0" parTransId="{E9E4AAD0-8EED-4609-A0F7-A2E63C79A134}" sibTransId="{A979AE14-7611-4E18-B321-4A5F2024BF30}"/>
    <dgm:cxn modelId="{3F2FB5BB-8EA8-4ABE-A601-DAE2710060DE}" type="presParOf" srcId="{DABED190-9BAE-4898-B402-FFD72E713DAD}" destId="{8FE5C3DC-3D49-4B1C-B92E-3CCAEF4FA3A2}" srcOrd="0" destOrd="0" presId="urn:microsoft.com/office/officeart/2005/8/layout/hProcess9"/>
    <dgm:cxn modelId="{88C25FB1-64CC-4D08-AD76-4080C92750C6}" type="presParOf" srcId="{DABED190-9BAE-4898-B402-FFD72E713DAD}" destId="{7C8F3878-CE5C-4A94-B18C-5864ACB550F0}" srcOrd="1" destOrd="0" presId="urn:microsoft.com/office/officeart/2005/8/layout/hProcess9"/>
    <dgm:cxn modelId="{7937FA1A-2309-48FB-8A22-EE5242BBDD49}" type="presParOf" srcId="{7C8F3878-CE5C-4A94-B18C-5864ACB550F0}" destId="{3EA0AED2-2B5F-44BB-8625-0C901B179790}" srcOrd="0" destOrd="0" presId="urn:microsoft.com/office/officeart/2005/8/layout/hProcess9"/>
    <dgm:cxn modelId="{02D526D2-90FF-44E8-82C9-DEBF5E4FC401}" type="presParOf" srcId="{7C8F3878-CE5C-4A94-B18C-5864ACB550F0}" destId="{8EF901FE-8794-4C9A-88A2-E759EAE7631E}" srcOrd="1" destOrd="0" presId="urn:microsoft.com/office/officeart/2005/8/layout/hProcess9"/>
    <dgm:cxn modelId="{5C94A1AF-EE0A-48A3-BBC8-1D76B4575134}" type="presParOf" srcId="{7C8F3878-CE5C-4A94-B18C-5864ACB550F0}" destId="{DD6B1AD6-1BBE-4AEF-8C7A-E3D8E4EF2676}" srcOrd="2" destOrd="0" presId="urn:microsoft.com/office/officeart/2005/8/layout/hProcess9"/>
    <dgm:cxn modelId="{7F899DBC-CEA5-462E-BB67-5E193166A477}" type="presParOf" srcId="{7C8F3878-CE5C-4A94-B18C-5864ACB550F0}" destId="{10783DCF-B478-498F-8727-2468BFE1447F}" srcOrd="3" destOrd="0" presId="urn:microsoft.com/office/officeart/2005/8/layout/hProcess9"/>
    <dgm:cxn modelId="{8AC9CDD2-7B2F-4300-B8D8-73AF5B956428}" type="presParOf" srcId="{7C8F3878-CE5C-4A94-B18C-5864ACB550F0}" destId="{51ED3736-DEFA-4D1E-875C-FB79F4810B9B}" srcOrd="4" destOrd="0" presId="urn:microsoft.com/office/officeart/2005/8/layout/hProcess9"/>
    <dgm:cxn modelId="{F586E361-F9BB-48CC-B686-EE0177075274}" type="presParOf" srcId="{7C8F3878-CE5C-4A94-B18C-5864ACB550F0}" destId="{D10E6DFA-0EE7-42A7-98D2-77B03004DEBA}" srcOrd="5" destOrd="0" presId="urn:microsoft.com/office/officeart/2005/8/layout/hProcess9"/>
    <dgm:cxn modelId="{4A67F6C0-E130-4A40-8860-EC98BB1E8C46}" type="presParOf" srcId="{7C8F3878-CE5C-4A94-B18C-5864ACB550F0}" destId="{10497EF5-8FE6-4F1D-A6C3-DBDCDA509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0FD800-546C-4FCB-B9E2-85201AAF3CEA}"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36255EB9-8708-4818-84B7-F02264F79BE7}">
      <dgm:prSet phldrT="[Text]" custT="1"/>
      <dgm:spPr/>
      <dgm:t>
        <a:bodyPr/>
        <a:lstStyle/>
        <a:p>
          <a:r>
            <a:rPr lang="ru-RU" sz="2600" dirty="0"/>
            <a:t>Инвестиционная политика на операционном уровне должна определять</a:t>
          </a:r>
          <a:endParaRPr lang="en-US" sz="2600" dirty="0"/>
        </a:p>
      </dgm:t>
    </dgm:pt>
    <dgm:pt modelId="{84EF3BCB-D02C-45B1-BFF4-8A4D1E84071B}" type="parTrans" cxnId="{2B099BD7-8D97-48BB-A179-9AAC333EA3AF}">
      <dgm:prSet/>
      <dgm:spPr/>
      <dgm:t>
        <a:bodyPr/>
        <a:lstStyle/>
        <a:p>
          <a:endParaRPr lang="en-US"/>
        </a:p>
      </dgm:t>
    </dgm:pt>
    <dgm:pt modelId="{B7F65CCF-236B-44B6-8CF5-F7941DEDCB8A}" type="sibTrans" cxnId="{2B099BD7-8D97-48BB-A179-9AAC333EA3AF}">
      <dgm:prSet/>
      <dgm:spPr/>
      <dgm:t>
        <a:bodyPr/>
        <a:lstStyle/>
        <a:p>
          <a:endParaRPr lang="en-US"/>
        </a:p>
      </dgm:t>
    </dgm:pt>
    <dgm:pt modelId="{F4326B72-49F2-4F50-8112-F0606570B6D6}">
      <dgm:prSet/>
      <dgm:spPr>
        <a:ln>
          <a:noFill/>
        </a:ln>
      </dgm:spPr>
      <dgm:t>
        <a:bodyPr/>
        <a:lstStyle/>
        <a:p>
          <a:r>
            <a:rPr lang="ru-RU" dirty="0"/>
            <a:t>Целевой размер буфера ликвидности</a:t>
          </a:r>
          <a:endParaRPr lang="en-US" dirty="0"/>
        </a:p>
      </dgm:t>
    </dgm:pt>
    <dgm:pt modelId="{79CD81B5-DAA7-4E8C-9BDF-2DA36F4E0FB6}" type="parTrans" cxnId="{3E9C5CF8-1051-4EFC-848F-39BE6E16100B}">
      <dgm:prSet/>
      <dgm:spPr/>
      <dgm:t>
        <a:bodyPr/>
        <a:lstStyle/>
        <a:p>
          <a:endParaRPr lang="en-US"/>
        </a:p>
      </dgm:t>
    </dgm:pt>
    <dgm:pt modelId="{C23FA142-D0EF-4002-A02F-73DE6624C782}" type="sibTrans" cxnId="{3E9C5CF8-1051-4EFC-848F-39BE6E16100B}">
      <dgm:prSet/>
      <dgm:spPr/>
      <dgm:t>
        <a:bodyPr/>
        <a:lstStyle/>
        <a:p>
          <a:endParaRPr lang="en-US"/>
        </a:p>
      </dgm:t>
    </dgm:pt>
    <dgm:pt modelId="{D140CE0D-4AC5-4F9D-90DC-FE7414EA8C32}">
      <dgm:prSet/>
      <dgm:spPr>
        <a:ln>
          <a:noFill/>
        </a:ln>
      </dgm:spPr>
      <dgm:t>
        <a:bodyPr/>
        <a:lstStyle/>
        <a:p>
          <a:r>
            <a:rPr lang="ru-RU" dirty="0"/>
            <a:t>Цели с точки зрения риска, ликвидности и доходности</a:t>
          </a:r>
          <a:endParaRPr lang="en-US" dirty="0"/>
        </a:p>
      </dgm:t>
    </dgm:pt>
    <dgm:pt modelId="{4831A05A-6743-4466-8A34-868AAAD4E7B3}" type="parTrans" cxnId="{081BFC8A-49FF-4B5E-BEC9-88E4EA330000}">
      <dgm:prSet/>
      <dgm:spPr/>
      <dgm:t>
        <a:bodyPr/>
        <a:lstStyle/>
        <a:p>
          <a:endParaRPr lang="en-US"/>
        </a:p>
      </dgm:t>
    </dgm:pt>
    <dgm:pt modelId="{49D0DE92-C96E-4BEB-AB9F-0EA7CA9F1514}" type="sibTrans" cxnId="{081BFC8A-49FF-4B5E-BEC9-88E4EA330000}">
      <dgm:prSet/>
      <dgm:spPr/>
      <dgm:t>
        <a:bodyPr/>
        <a:lstStyle/>
        <a:p>
          <a:endParaRPr lang="en-US"/>
        </a:p>
      </dgm:t>
    </dgm:pt>
    <dgm:pt modelId="{3BB8B49A-CCDC-4A88-AAE2-EACF9DA319C6}">
      <dgm:prSet/>
      <dgm:spPr>
        <a:ln>
          <a:noFill/>
        </a:ln>
      </dgm:spPr>
      <dgm:t>
        <a:bodyPr/>
        <a:lstStyle/>
        <a:p>
          <a:r>
            <a:rPr lang="ru-RU" dirty="0"/>
            <a:t>Политику в отношении рыночного, кредитного,  юридического, операционного рисков и риска ликвидности. В том числе, например</a:t>
          </a:r>
          <a:r>
            <a:rPr lang="en-GB" dirty="0"/>
            <a:t>:</a:t>
          </a:r>
          <a:endParaRPr lang="en-US" dirty="0"/>
        </a:p>
      </dgm:t>
    </dgm:pt>
    <dgm:pt modelId="{55FF997B-5041-47F0-9FE5-0D016104D49D}" type="parTrans" cxnId="{AAE401CF-70CA-4002-BB8D-EFBF0C1D4691}">
      <dgm:prSet/>
      <dgm:spPr/>
      <dgm:t>
        <a:bodyPr/>
        <a:lstStyle/>
        <a:p>
          <a:endParaRPr lang="en-US"/>
        </a:p>
      </dgm:t>
    </dgm:pt>
    <dgm:pt modelId="{4EE1A372-F4FD-44C0-9E4E-F9D1D8DA2AB1}" type="sibTrans" cxnId="{AAE401CF-70CA-4002-BB8D-EFBF0C1D4691}">
      <dgm:prSet/>
      <dgm:spPr/>
      <dgm:t>
        <a:bodyPr/>
        <a:lstStyle/>
        <a:p>
          <a:endParaRPr lang="en-US"/>
        </a:p>
      </dgm:t>
    </dgm:pt>
    <dgm:pt modelId="{189CF142-3E5C-440C-B8B5-C90A576B09AC}">
      <dgm:prSet/>
      <dgm:spPr>
        <a:ln>
          <a:noFill/>
        </a:ln>
      </dgm:spPr>
      <dgm:t>
        <a:bodyPr/>
        <a:lstStyle/>
        <a:p>
          <a:r>
            <a:rPr lang="ru-RU" dirty="0"/>
            <a:t>Лимиты кредитного риска как требование к диверсификации или концентрации контрагентов или эмитентов, кредитные рейтинги</a:t>
          </a:r>
          <a:r>
            <a:rPr lang="en-GB" dirty="0"/>
            <a:t> </a:t>
          </a:r>
          <a:endParaRPr lang="en-US" dirty="0"/>
        </a:p>
      </dgm:t>
    </dgm:pt>
    <dgm:pt modelId="{5991B652-B2F4-40E9-A800-E1561FDBBFAE}" type="parTrans" cxnId="{70EFFB3C-2D87-4356-8B9F-BC59E7BF8A0F}">
      <dgm:prSet/>
      <dgm:spPr/>
      <dgm:t>
        <a:bodyPr/>
        <a:lstStyle/>
        <a:p>
          <a:endParaRPr lang="en-US"/>
        </a:p>
      </dgm:t>
    </dgm:pt>
    <dgm:pt modelId="{347FB118-14E5-43FF-9E23-B7130F9100F7}" type="sibTrans" cxnId="{70EFFB3C-2D87-4356-8B9F-BC59E7BF8A0F}">
      <dgm:prSet/>
      <dgm:spPr/>
      <dgm:t>
        <a:bodyPr/>
        <a:lstStyle/>
        <a:p>
          <a:endParaRPr lang="en-US"/>
        </a:p>
      </dgm:t>
    </dgm:pt>
    <dgm:pt modelId="{2520F588-999C-44B4-BF7D-1524A5178CA6}">
      <dgm:prSet/>
      <dgm:spPr>
        <a:ln>
          <a:noFill/>
        </a:ln>
      </dgm:spPr>
      <dgm:t>
        <a:bodyPr/>
        <a:lstStyle/>
        <a:p>
          <a:r>
            <a:rPr lang="ru-RU" dirty="0"/>
            <a:t>Выбор управляющего </a:t>
          </a:r>
          <a:r>
            <a:rPr lang="en-GB" dirty="0"/>
            <a:t>– </a:t>
          </a:r>
          <a:r>
            <a:rPr lang="ru-RU" dirty="0"/>
            <a:t>если какие-то обязанности передаются внешним подрядчикам</a:t>
          </a:r>
          <a:endParaRPr lang="en-US" dirty="0"/>
        </a:p>
      </dgm:t>
    </dgm:pt>
    <dgm:pt modelId="{E7E50D38-6E74-478F-87E2-89B0B4CABDD9}" type="parTrans" cxnId="{24246022-C70D-436A-8E2C-0A3DD90641BD}">
      <dgm:prSet/>
      <dgm:spPr/>
      <dgm:t>
        <a:bodyPr/>
        <a:lstStyle/>
        <a:p>
          <a:endParaRPr lang="en-US"/>
        </a:p>
      </dgm:t>
    </dgm:pt>
    <dgm:pt modelId="{68BD9DC0-1AE5-4387-BEA5-98F9CC03E8DF}" type="sibTrans" cxnId="{24246022-C70D-436A-8E2C-0A3DD90641BD}">
      <dgm:prSet/>
      <dgm:spPr/>
      <dgm:t>
        <a:bodyPr/>
        <a:lstStyle/>
        <a:p>
          <a:endParaRPr lang="en-US"/>
        </a:p>
      </dgm:t>
    </dgm:pt>
    <dgm:pt modelId="{5CDDAE32-394E-4969-B367-1555514EF02C}">
      <dgm:prSet custT="1"/>
      <dgm:spPr/>
      <dgm:t>
        <a:bodyPr/>
        <a:lstStyle/>
        <a:p>
          <a:r>
            <a:rPr lang="ru-RU" sz="2600" dirty="0"/>
            <a:t>Измерение результатов и эффективность</a:t>
          </a:r>
          <a:endParaRPr lang="en-US" sz="2600" dirty="0"/>
        </a:p>
      </dgm:t>
    </dgm:pt>
    <dgm:pt modelId="{1E6207E6-88F4-41CD-8488-74FD1625ADCA}" type="parTrans" cxnId="{6001E4E3-31CE-424D-BE86-4CEA9E642209}">
      <dgm:prSet/>
      <dgm:spPr/>
      <dgm:t>
        <a:bodyPr/>
        <a:lstStyle/>
        <a:p>
          <a:endParaRPr lang="en-US"/>
        </a:p>
      </dgm:t>
    </dgm:pt>
    <dgm:pt modelId="{0707EBDB-E283-40C0-AD25-8D0D14907A15}" type="sibTrans" cxnId="{6001E4E3-31CE-424D-BE86-4CEA9E642209}">
      <dgm:prSet/>
      <dgm:spPr/>
      <dgm:t>
        <a:bodyPr/>
        <a:lstStyle/>
        <a:p>
          <a:endParaRPr lang="en-US"/>
        </a:p>
      </dgm:t>
    </dgm:pt>
    <dgm:pt modelId="{1478AA65-8EFB-4E00-9C90-B95AD5473289}">
      <dgm:prSet/>
      <dgm:spPr>
        <a:ln>
          <a:noFill/>
        </a:ln>
      </dgm:spPr>
      <dgm:t>
        <a:bodyPr/>
        <a:lstStyle/>
        <a:p>
          <a:r>
            <a:rPr lang="ru-RU" dirty="0"/>
            <a:t>Наличие денежных средств для выполнения обязательств - необходимо
Сохранение процентов можно оценить, сравнив с ситуацией бездействия; например, доходность депозитов в центральном банке</a:t>
          </a:r>
          <a:endParaRPr lang="en-US" dirty="0"/>
        </a:p>
      </dgm:t>
    </dgm:pt>
    <dgm:pt modelId="{85D2E46B-1C19-4B2F-9F28-108E47076FB4}" type="parTrans" cxnId="{B5CEDB30-730F-4621-A528-F9A886DFB61C}">
      <dgm:prSet/>
      <dgm:spPr/>
      <dgm:t>
        <a:bodyPr/>
        <a:lstStyle/>
        <a:p>
          <a:endParaRPr lang="en-US"/>
        </a:p>
      </dgm:t>
    </dgm:pt>
    <dgm:pt modelId="{1EE7C899-5885-406C-9416-12F310056655}" type="sibTrans" cxnId="{B5CEDB30-730F-4621-A528-F9A886DFB61C}">
      <dgm:prSet/>
      <dgm:spPr/>
      <dgm:t>
        <a:bodyPr/>
        <a:lstStyle/>
        <a:p>
          <a:endParaRPr lang="en-US"/>
        </a:p>
      </dgm:t>
    </dgm:pt>
    <dgm:pt modelId="{7B2F295A-5561-4C7B-9F4F-D5E280BCD9FD}">
      <dgm:prSet/>
      <dgm:spPr>
        <a:ln>
          <a:noFill/>
        </a:ln>
      </dgm:spPr>
      <dgm:t>
        <a:bodyPr/>
        <a:lstStyle/>
        <a:p>
          <a:r>
            <a:rPr lang="ru-RU" dirty="0"/>
            <a:t>Выгоды от сглаживания измерить трудно</a:t>
          </a:r>
          <a:endParaRPr lang="en-US" dirty="0"/>
        </a:p>
      </dgm:t>
    </dgm:pt>
    <dgm:pt modelId="{7146CC9A-4430-4782-A059-F11D307BCA0F}" type="parTrans" cxnId="{4A85024D-3C1A-45D2-8FBD-AA4E5FA0C20C}">
      <dgm:prSet/>
      <dgm:spPr/>
      <dgm:t>
        <a:bodyPr/>
        <a:lstStyle/>
        <a:p>
          <a:endParaRPr lang="en-US"/>
        </a:p>
      </dgm:t>
    </dgm:pt>
    <dgm:pt modelId="{B4F522DA-9D30-463D-A7B1-EFFB7AAE3D0D}" type="sibTrans" cxnId="{4A85024D-3C1A-45D2-8FBD-AA4E5FA0C20C}">
      <dgm:prSet/>
      <dgm:spPr/>
      <dgm:t>
        <a:bodyPr/>
        <a:lstStyle/>
        <a:p>
          <a:endParaRPr lang="en-US"/>
        </a:p>
      </dgm:t>
    </dgm:pt>
    <dgm:pt modelId="{BBB9E00C-34F9-4DE2-8488-53C49CEF4063}">
      <dgm:prSet/>
      <dgm:spPr>
        <a:ln>
          <a:noFill/>
        </a:ln>
      </dgm:spPr>
      <dgm:t>
        <a:bodyPr/>
        <a:lstStyle/>
        <a:p>
          <a:r>
            <a:rPr lang="ru-RU" dirty="0"/>
            <a:t>Учесть другие цели, напр., не усложнять денежно-кредитную политику </a:t>
          </a:r>
          <a:endParaRPr lang="en-US" dirty="0"/>
        </a:p>
      </dgm:t>
    </dgm:pt>
    <dgm:pt modelId="{8B8ACA6F-897C-4872-A3DD-59B59C808652}" type="parTrans" cxnId="{0B3AEAEB-600C-4A91-BFD1-F70258706CD6}">
      <dgm:prSet/>
      <dgm:spPr/>
      <dgm:t>
        <a:bodyPr/>
        <a:lstStyle/>
        <a:p>
          <a:endParaRPr lang="en-US"/>
        </a:p>
      </dgm:t>
    </dgm:pt>
    <dgm:pt modelId="{CA6F348D-D170-4963-AF02-86E1252FC304}" type="sibTrans" cxnId="{0B3AEAEB-600C-4A91-BFD1-F70258706CD6}">
      <dgm:prSet/>
      <dgm:spPr/>
      <dgm:t>
        <a:bodyPr/>
        <a:lstStyle/>
        <a:p>
          <a:endParaRPr lang="en-US"/>
        </a:p>
      </dgm:t>
    </dgm:pt>
    <dgm:pt modelId="{F12C66E5-3B73-4669-857D-C9A16FDAD623}">
      <dgm:prSet/>
      <dgm:spPr>
        <a:ln>
          <a:noFill/>
        </a:ln>
      </dgm:spPr>
      <dgm:t>
        <a:bodyPr/>
        <a:lstStyle/>
        <a:p>
          <a:r>
            <a:rPr lang="ru-RU" dirty="0"/>
            <a:t>Порядок управления обеспечением - база</a:t>
          </a:r>
          <a:endParaRPr lang="en-US" dirty="0"/>
        </a:p>
      </dgm:t>
    </dgm:pt>
    <dgm:pt modelId="{0A18D896-CC1C-49B6-9152-DF8FB2CA898E}" type="parTrans" cxnId="{7E2BFF7F-A198-4E0D-8866-800282A213F3}">
      <dgm:prSet/>
      <dgm:spPr/>
      <dgm:t>
        <a:bodyPr/>
        <a:lstStyle/>
        <a:p>
          <a:endParaRPr lang="en-GB"/>
        </a:p>
      </dgm:t>
    </dgm:pt>
    <dgm:pt modelId="{122076CC-A6B4-4005-B32F-A05DDF2D587E}" type="sibTrans" cxnId="{7E2BFF7F-A198-4E0D-8866-800282A213F3}">
      <dgm:prSet/>
      <dgm:spPr/>
      <dgm:t>
        <a:bodyPr/>
        <a:lstStyle/>
        <a:p>
          <a:endParaRPr lang="en-GB"/>
        </a:p>
      </dgm:t>
    </dgm:pt>
    <dgm:pt modelId="{9D879F0E-299B-4FE4-9F62-223E412CDF44}">
      <dgm:prSet/>
      <dgm:spPr>
        <a:ln>
          <a:noFill/>
        </a:ln>
      </dgm:spPr>
      <dgm:t>
        <a:bodyPr/>
        <a:lstStyle/>
        <a:p>
          <a:r>
            <a:rPr lang="ru-RU" dirty="0"/>
            <a:t>Полномочия по инвестированию свободных денежных средств - и связь с целями управления ликвидностью высокого уровня
Какие инвестиции возможны и допустимы</a:t>
          </a:r>
          <a:endParaRPr lang="en-US" dirty="0"/>
        </a:p>
      </dgm:t>
    </dgm:pt>
    <dgm:pt modelId="{C59E1A6A-3313-41B3-A0BB-3BA47414416C}" type="parTrans" cxnId="{BBE9060D-7125-4329-A981-684E1B28E55E}">
      <dgm:prSet/>
      <dgm:spPr/>
      <dgm:t>
        <a:bodyPr/>
        <a:lstStyle/>
        <a:p>
          <a:endParaRPr lang="ru-RU"/>
        </a:p>
      </dgm:t>
    </dgm:pt>
    <dgm:pt modelId="{0843656E-10B4-4A5C-9950-F70517AE9AC5}" type="sibTrans" cxnId="{BBE9060D-7125-4329-A981-684E1B28E55E}">
      <dgm:prSet/>
      <dgm:spPr/>
      <dgm:t>
        <a:bodyPr/>
        <a:lstStyle/>
        <a:p>
          <a:endParaRPr lang="ru-RU"/>
        </a:p>
      </dgm:t>
    </dgm:pt>
    <dgm:pt modelId="{5A6D933D-448D-41C2-87F7-048FCEAF9F26}" type="pres">
      <dgm:prSet presAssocID="{0E0FD800-546C-4FCB-B9E2-85201AAF3CEA}" presName="Name0" presStyleCnt="0">
        <dgm:presLayoutVars>
          <dgm:dir/>
          <dgm:animLvl val="lvl"/>
          <dgm:resizeHandles val="exact"/>
        </dgm:presLayoutVars>
      </dgm:prSet>
      <dgm:spPr/>
    </dgm:pt>
    <dgm:pt modelId="{427466FC-6CAE-4884-ABD1-8B88B039563B}" type="pres">
      <dgm:prSet presAssocID="{36255EB9-8708-4818-84B7-F02264F79BE7}" presName="linNode" presStyleCnt="0"/>
      <dgm:spPr/>
    </dgm:pt>
    <dgm:pt modelId="{0CFBF829-FB28-4E14-925A-214E46CDAE73}" type="pres">
      <dgm:prSet presAssocID="{36255EB9-8708-4818-84B7-F02264F79BE7}" presName="parTx" presStyleLbl="revTx" presStyleIdx="0" presStyleCnt="2" custScaleX="119050">
        <dgm:presLayoutVars>
          <dgm:chMax val="1"/>
          <dgm:bulletEnabled val="1"/>
        </dgm:presLayoutVars>
      </dgm:prSet>
      <dgm:spPr/>
    </dgm:pt>
    <dgm:pt modelId="{65DB515D-2907-4019-9FBC-34539BBE9649}" type="pres">
      <dgm:prSet presAssocID="{36255EB9-8708-4818-84B7-F02264F79BE7}" presName="bracket" presStyleLbl="parChTrans1D1" presStyleIdx="0" presStyleCnt="2"/>
      <dgm:spPr/>
    </dgm:pt>
    <dgm:pt modelId="{75CC4C3D-9604-4271-9113-76C2AD181C8B}" type="pres">
      <dgm:prSet presAssocID="{36255EB9-8708-4818-84B7-F02264F79BE7}" presName="spH" presStyleCnt="0"/>
      <dgm:spPr/>
    </dgm:pt>
    <dgm:pt modelId="{60A857E9-0301-4599-8CCC-CEB544EFE3F4}" type="pres">
      <dgm:prSet presAssocID="{36255EB9-8708-4818-84B7-F02264F79BE7}" presName="desTx" presStyleLbl="node1" presStyleIdx="0" presStyleCnt="2">
        <dgm:presLayoutVars>
          <dgm:bulletEnabled val="1"/>
        </dgm:presLayoutVars>
      </dgm:prSet>
      <dgm:spPr/>
    </dgm:pt>
    <dgm:pt modelId="{43CDE7A2-90F0-4264-A427-01463831FD8C}" type="pres">
      <dgm:prSet presAssocID="{B7F65CCF-236B-44B6-8CF5-F7941DEDCB8A}" presName="spV" presStyleCnt="0"/>
      <dgm:spPr/>
    </dgm:pt>
    <dgm:pt modelId="{61BE5134-3E59-4F6B-ACE8-4854F8D31D2C}" type="pres">
      <dgm:prSet presAssocID="{5CDDAE32-394E-4969-B367-1555514EF02C}" presName="linNode" presStyleCnt="0"/>
      <dgm:spPr/>
    </dgm:pt>
    <dgm:pt modelId="{3F818C58-6DDE-4A09-AF41-B415F3C73624}" type="pres">
      <dgm:prSet presAssocID="{5CDDAE32-394E-4969-B367-1555514EF02C}" presName="parTx" presStyleLbl="revTx" presStyleIdx="1" presStyleCnt="2" custScaleX="118072">
        <dgm:presLayoutVars>
          <dgm:chMax val="1"/>
          <dgm:bulletEnabled val="1"/>
        </dgm:presLayoutVars>
      </dgm:prSet>
      <dgm:spPr/>
    </dgm:pt>
    <dgm:pt modelId="{026063D0-1AA4-4E2A-B981-077B5FBA7413}" type="pres">
      <dgm:prSet presAssocID="{5CDDAE32-394E-4969-B367-1555514EF02C}" presName="bracket" presStyleLbl="parChTrans1D1" presStyleIdx="1" presStyleCnt="2"/>
      <dgm:spPr/>
    </dgm:pt>
    <dgm:pt modelId="{FFDFFD9E-6079-4137-8FEB-F4D00E9DA432}" type="pres">
      <dgm:prSet presAssocID="{5CDDAE32-394E-4969-B367-1555514EF02C}" presName="spH" presStyleCnt="0"/>
      <dgm:spPr/>
    </dgm:pt>
    <dgm:pt modelId="{068D379D-A4B4-413F-B424-CEDFF3391266}" type="pres">
      <dgm:prSet presAssocID="{5CDDAE32-394E-4969-B367-1555514EF02C}" presName="desTx" presStyleLbl="node1" presStyleIdx="1" presStyleCnt="2">
        <dgm:presLayoutVars>
          <dgm:bulletEnabled val="1"/>
        </dgm:presLayoutVars>
      </dgm:prSet>
      <dgm:spPr/>
    </dgm:pt>
  </dgm:ptLst>
  <dgm:cxnLst>
    <dgm:cxn modelId="{BBE9060D-7125-4329-A981-684E1B28E55E}" srcId="{36255EB9-8708-4818-84B7-F02264F79BE7}" destId="{9D879F0E-299B-4FE4-9F62-223E412CDF44}" srcOrd="1" destOrd="0" parTransId="{C59E1A6A-3313-41B3-A0BB-3BA47414416C}" sibTransId="{0843656E-10B4-4A5C-9950-F70517AE9AC5}"/>
    <dgm:cxn modelId="{B2120E14-1ECE-4C54-85D8-2BDF017A5432}" type="presOf" srcId="{3BB8B49A-CCDC-4A88-AAE2-EACF9DA319C6}" destId="{60A857E9-0301-4599-8CCC-CEB544EFE3F4}" srcOrd="0" destOrd="3" presId="urn:diagrams.loki3.com/BracketList"/>
    <dgm:cxn modelId="{24246022-C70D-436A-8E2C-0A3DD90641BD}" srcId="{36255EB9-8708-4818-84B7-F02264F79BE7}" destId="{2520F588-999C-44B4-BF7D-1524A5178CA6}" srcOrd="4" destOrd="0" parTransId="{E7E50D38-6E74-478F-87E2-89B0B4CABDD9}" sibTransId="{68BD9DC0-1AE5-4387-BEA5-98F9CC03E8DF}"/>
    <dgm:cxn modelId="{B5CEDB30-730F-4621-A528-F9A886DFB61C}" srcId="{5CDDAE32-394E-4969-B367-1555514EF02C}" destId="{1478AA65-8EFB-4E00-9C90-B95AD5473289}" srcOrd="0" destOrd="0" parTransId="{85D2E46B-1C19-4B2F-9F28-108E47076FB4}" sibTransId="{1EE7C899-5885-406C-9416-12F310056655}"/>
    <dgm:cxn modelId="{70EFFB3C-2D87-4356-8B9F-BC59E7BF8A0F}" srcId="{3BB8B49A-CCDC-4A88-AAE2-EACF9DA319C6}" destId="{189CF142-3E5C-440C-B8B5-C90A576B09AC}" srcOrd="0" destOrd="0" parTransId="{5991B652-B2F4-40E9-A800-E1561FDBBFAE}" sibTransId="{347FB118-14E5-43FF-9E23-B7130F9100F7}"/>
    <dgm:cxn modelId="{E6AB253D-4C88-4CDA-A0AB-2681C7E3CEE1}" type="presOf" srcId="{1478AA65-8EFB-4E00-9C90-B95AD5473289}" destId="{068D379D-A4B4-413F-B424-CEDFF3391266}" srcOrd="0" destOrd="0" presId="urn:diagrams.loki3.com/BracketList"/>
    <dgm:cxn modelId="{D83AA65F-EE1A-49F5-A45E-4509F24ED781}" type="presOf" srcId="{36255EB9-8708-4818-84B7-F02264F79BE7}" destId="{0CFBF829-FB28-4E14-925A-214E46CDAE73}" srcOrd="0" destOrd="0" presId="urn:diagrams.loki3.com/BracketList"/>
    <dgm:cxn modelId="{09679247-2872-4F20-A26E-EC4D76763CE7}" type="presOf" srcId="{D140CE0D-4AC5-4F9D-90DC-FE7414EA8C32}" destId="{60A857E9-0301-4599-8CCC-CEB544EFE3F4}" srcOrd="0" destOrd="2" presId="urn:diagrams.loki3.com/BracketList"/>
    <dgm:cxn modelId="{4A85024D-3C1A-45D2-8FBD-AA4E5FA0C20C}" srcId="{5CDDAE32-394E-4969-B367-1555514EF02C}" destId="{7B2F295A-5561-4C7B-9F4F-D5E280BCD9FD}" srcOrd="1" destOrd="0" parTransId="{7146CC9A-4430-4782-A059-F11D307BCA0F}" sibTransId="{B4F522DA-9D30-463D-A7B1-EFFB7AAE3D0D}"/>
    <dgm:cxn modelId="{7E2BFF7F-A198-4E0D-8866-800282A213F3}" srcId="{3BB8B49A-CCDC-4A88-AAE2-EACF9DA319C6}" destId="{F12C66E5-3B73-4669-857D-C9A16FDAD623}" srcOrd="1" destOrd="0" parTransId="{0A18D896-CC1C-49B6-9152-DF8FB2CA898E}" sibTransId="{122076CC-A6B4-4005-B32F-A05DDF2D587E}"/>
    <dgm:cxn modelId="{081BFC8A-49FF-4B5E-BEC9-88E4EA330000}" srcId="{36255EB9-8708-4818-84B7-F02264F79BE7}" destId="{D140CE0D-4AC5-4F9D-90DC-FE7414EA8C32}" srcOrd="2" destOrd="0" parTransId="{4831A05A-6743-4466-8A34-868AAAD4E7B3}" sibTransId="{49D0DE92-C96E-4BEB-AB9F-0EA7CA9F1514}"/>
    <dgm:cxn modelId="{DED26090-ABC9-4182-B6A7-DC32EBC073F7}" type="presOf" srcId="{BBB9E00C-34F9-4DE2-8488-53C49CEF4063}" destId="{068D379D-A4B4-413F-B424-CEDFF3391266}" srcOrd="0" destOrd="2" presId="urn:diagrams.loki3.com/BracketList"/>
    <dgm:cxn modelId="{1BDAC597-E4A5-4876-A3B1-CDB570862208}" type="presOf" srcId="{189CF142-3E5C-440C-B8B5-C90A576B09AC}" destId="{60A857E9-0301-4599-8CCC-CEB544EFE3F4}" srcOrd="0" destOrd="4" presId="urn:diagrams.loki3.com/BracketList"/>
    <dgm:cxn modelId="{FE08EE9D-A475-4DFE-A4A4-C231577288D9}" type="presOf" srcId="{7B2F295A-5561-4C7B-9F4F-D5E280BCD9FD}" destId="{068D379D-A4B4-413F-B424-CEDFF3391266}" srcOrd="0" destOrd="1" presId="urn:diagrams.loki3.com/BracketList"/>
    <dgm:cxn modelId="{4A9B13C5-B912-4B4A-8000-C24ED90D16B7}" type="presOf" srcId="{F4326B72-49F2-4F50-8112-F0606570B6D6}" destId="{60A857E9-0301-4599-8CCC-CEB544EFE3F4}" srcOrd="0" destOrd="0" presId="urn:diagrams.loki3.com/BracketList"/>
    <dgm:cxn modelId="{34EF1ACD-0318-496B-ABDE-1A6185B5225C}" type="presOf" srcId="{F12C66E5-3B73-4669-857D-C9A16FDAD623}" destId="{60A857E9-0301-4599-8CCC-CEB544EFE3F4}" srcOrd="0" destOrd="5" presId="urn:diagrams.loki3.com/BracketList"/>
    <dgm:cxn modelId="{AAE401CF-70CA-4002-BB8D-EFBF0C1D4691}" srcId="{36255EB9-8708-4818-84B7-F02264F79BE7}" destId="{3BB8B49A-CCDC-4A88-AAE2-EACF9DA319C6}" srcOrd="3" destOrd="0" parTransId="{55FF997B-5041-47F0-9FE5-0D016104D49D}" sibTransId="{4EE1A372-F4FD-44C0-9E4E-F9D1D8DA2AB1}"/>
    <dgm:cxn modelId="{2C15DFD0-805F-47F1-9457-88C166AC0B57}" type="presOf" srcId="{5CDDAE32-394E-4969-B367-1555514EF02C}" destId="{3F818C58-6DDE-4A09-AF41-B415F3C73624}" srcOrd="0" destOrd="0" presId="urn:diagrams.loki3.com/BracketList"/>
    <dgm:cxn modelId="{2EF9E6D6-7E68-4D4C-86B3-64E19CAFEFF1}" type="presOf" srcId="{0E0FD800-546C-4FCB-B9E2-85201AAF3CEA}" destId="{5A6D933D-448D-41C2-87F7-048FCEAF9F26}" srcOrd="0" destOrd="0" presId="urn:diagrams.loki3.com/BracketList"/>
    <dgm:cxn modelId="{2B099BD7-8D97-48BB-A179-9AAC333EA3AF}" srcId="{0E0FD800-546C-4FCB-B9E2-85201AAF3CEA}" destId="{36255EB9-8708-4818-84B7-F02264F79BE7}" srcOrd="0" destOrd="0" parTransId="{84EF3BCB-D02C-45B1-BFF4-8A4D1E84071B}" sibTransId="{B7F65CCF-236B-44B6-8CF5-F7941DEDCB8A}"/>
    <dgm:cxn modelId="{6001E4E3-31CE-424D-BE86-4CEA9E642209}" srcId="{0E0FD800-546C-4FCB-B9E2-85201AAF3CEA}" destId="{5CDDAE32-394E-4969-B367-1555514EF02C}" srcOrd="1" destOrd="0" parTransId="{1E6207E6-88F4-41CD-8488-74FD1625ADCA}" sibTransId="{0707EBDB-E283-40C0-AD25-8D0D14907A15}"/>
    <dgm:cxn modelId="{0B3AEAEB-600C-4A91-BFD1-F70258706CD6}" srcId="{5CDDAE32-394E-4969-B367-1555514EF02C}" destId="{BBB9E00C-34F9-4DE2-8488-53C49CEF4063}" srcOrd="2" destOrd="0" parTransId="{8B8ACA6F-897C-4872-A3DD-59B59C808652}" sibTransId="{CA6F348D-D170-4963-AF02-86E1252FC304}"/>
    <dgm:cxn modelId="{63CF94EF-FDF8-4439-A015-33F0A5BFFD0B}" type="presOf" srcId="{2520F588-999C-44B4-BF7D-1524A5178CA6}" destId="{60A857E9-0301-4599-8CCC-CEB544EFE3F4}" srcOrd="0" destOrd="6" presId="urn:diagrams.loki3.com/BracketList"/>
    <dgm:cxn modelId="{3E9C5CF8-1051-4EFC-848F-39BE6E16100B}" srcId="{36255EB9-8708-4818-84B7-F02264F79BE7}" destId="{F4326B72-49F2-4F50-8112-F0606570B6D6}" srcOrd="0" destOrd="0" parTransId="{79CD81B5-DAA7-4E8C-9BDF-2DA36F4E0FB6}" sibTransId="{C23FA142-D0EF-4002-A02F-73DE6624C782}"/>
    <dgm:cxn modelId="{306CF6F8-DD6C-46E8-ADFE-3A6140835374}" type="presOf" srcId="{9D879F0E-299B-4FE4-9F62-223E412CDF44}" destId="{60A857E9-0301-4599-8CCC-CEB544EFE3F4}" srcOrd="0" destOrd="1" presId="urn:diagrams.loki3.com/BracketList"/>
    <dgm:cxn modelId="{A40BBFCF-F677-41CF-A6A9-E38B7ABEB7B3}" type="presParOf" srcId="{5A6D933D-448D-41C2-87F7-048FCEAF9F26}" destId="{427466FC-6CAE-4884-ABD1-8B88B039563B}" srcOrd="0" destOrd="0" presId="urn:diagrams.loki3.com/BracketList"/>
    <dgm:cxn modelId="{B0BFA636-8D6A-47E0-86FE-80BB1777ADF5}" type="presParOf" srcId="{427466FC-6CAE-4884-ABD1-8B88B039563B}" destId="{0CFBF829-FB28-4E14-925A-214E46CDAE73}" srcOrd="0" destOrd="0" presId="urn:diagrams.loki3.com/BracketList"/>
    <dgm:cxn modelId="{1C734C1F-88D5-45D3-8BFC-452C5E0FA519}" type="presParOf" srcId="{427466FC-6CAE-4884-ABD1-8B88B039563B}" destId="{65DB515D-2907-4019-9FBC-34539BBE9649}" srcOrd="1" destOrd="0" presId="urn:diagrams.loki3.com/BracketList"/>
    <dgm:cxn modelId="{2058A793-709A-4FD3-AC7C-335BB101E2DB}" type="presParOf" srcId="{427466FC-6CAE-4884-ABD1-8B88B039563B}" destId="{75CC4C3D-9604-4271-9113-76C2AD181C8B}" srcOrd="2" destOrd="0" presId="urn:diagrams.loki3.com/BracketList"/>
    <dgm:cxn modelId="{43895F0E-2F03-4C62-99D4-8EE70C6F0FCF}" type="presParOf" srcId="{427466FC-6CAE-4884-ABD1-8B88B039563B}" destId="{60A857E9-0301-4599-8CCC-CEB544EFE3F4}" srcOrd="3" destOrd="0" presId="urn:diagrams.loki3.com/BracketList"/>
    <dgm:cxn modelId="{6561D673-246F-4956-BD2D-9F05B292C9B3}" type="presParOf" srcId="{5A6D933D-448D-41C2-87F7-048FCEAF9F26}" destId="{43CDE7A2-90F0-4264-A427-01463831FD8C}" srcOrd="1" destOrd="0" presId="urn:diagrams.loki3.com/BracketList"/>
    <dgm:cxn modelId="{8D2792AB-0EFA-428C-B42E-F1D3B93435A6}" type="presParOf" srcId="{5A6D933D-448D-41C2-87F7-048FCEAF9F26}" destId="{61BE5134-3E59-4F6B-ACE8-4854F8D31D2C}" srcOrd="2" destOrd="0" presId="urn:diagrams.loki3.com/BracketList"/>
    <dgm:cxn modelId="{7C9DFDD9-C3E4-4388-8FA4-682A0BFD1CD2}" type="presParOf" srcId="{61BE5134-3E59-4F6B-ACE8-4854F8D31D2C}" destId="{3F818C58-6DDE-4A09-AF41-B415F3C73624}" srcOrd="0" destOrd="0" presId="urn:diagrams.loki3.com/BracketList"/>
    <dgm:cxn modelId="{A756A862-FFF8-4FF8-80D3-39CB5A4BC89D}" type="presParOf" srcId="{61BE5134-3E59-4F6B-ACE8-4854F8D31D2C}" destId="{026063D0-1AA4-4E2A-B981-077B5FBA7413}" srcOrd="1" destOrd="0" presId="urn:diagrams.loki3.com/BracketList"/>
    <dgm:cxn modelId="{445F19D1-EDC9-4476-82D4-837609F6D181}" type="presParOf" srcId="{61BE5134-3E59-4F6B-ACE8-4854F8D31D2C}" destId="{FFDFFD9E-6079-4137-8FEB-F4D00E9DA432}" srcOrd="2" destOrd="0" presId="urn:diagrams.loki3.com/BracketList"/>
    <dgm:cxn modelId="{D602F3DF-CFA7-409F-B59B-68FBAD6D7CD2}" type="presParOf" srcId="{61BE5134-3E59-4F6B-ACE8-4854F8D31D2C}" destId="{068D379D-A4B4-413F-B424-CEDFF339126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5E60AA-0E86-4AB9-8D0C-41AEF8127B3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04F7BF36-D5DD-4EA6-8517-643555E1CBFB}">
      <dgm:prSet phldrT="[Text]"/>
      <dgm:spPr>
        <a:ln>
          <a:noFill/>
        </a:ln>
      </dgm:spPr>
      <dgm:t>
        <a:bodyPr/>
        <a:lstStyle/>
        <a:p>
          <a:pPr>
            <a:buClr>
              <a:schemeClr val="tx1"/>
            </a:buClr>
          </a:pPr>
          <a:r>
            <a:rPr lang="ru-RU" dirty="0"/>
            <a:t>Координированный подход при работе с заинтересованными сторонами</a:t>
          </a:r>
          <a:endParaRPr lang="en-GB" dirty="0"/>
        </a:p>
      </dgm:t>
    </dgm:pt>
    <dgm:pt modelId="{D7B6EB07-1543-4DD6-BA70-E9E3A14647F9}" type="parTrans" cxnId="{523C127C-BDFB-4222-961A-5C177935C397}">
      <dgm:prSet/>
      <dgm:spPr/>
      <dgm:t>
        <a:bodyPr/>
        <a:lstStyle/>
        <a:p>
          <a:endParaRPr lang="en-GB"/>
        </a:p>
      </dgm:t>
    </dgm:pt>
    <dgm:pt modelId="{EB28EE33-30C3-4130-A2F5-20DB38C309DF}" type="sibTrans" cxnId="{523C127C-BDFB-4222-961A-5C177935C397}">
      <dgm:prSet/>
      <dgm:spPr/>
      <dgm:t>
        <a:bodyPr/>
        <a:lstStyle/>
        <a:p>
          <a:endParaRPr lang="en-GB"/>
        </a:p>
      </dgm:t>
    </dgm:pt>
    <dgm:pt modelId="{D2EDF46E-4B49-48ED-9683-49ACB91EBCCD}">
      <dgm:prSet/>
      <dgm:spPr/>
      <dgm:t>
        <a:bodyPr/>
        <a:lstStyle/>
        <a:p>
          <a:r>
            <a:rPr lang="ru-RU" dirty="0"/>
            <a:t>Единый рыночный «интерфейс» для совершения операций</a:t>
          </a:r>
          <a:endParaRPr lang="en-GB" dirty="0"/>
        </a:p>
      </dgm:t>
    </dgm:pt>
    <dgm:pt modelId="{DD0902F0-E460-4463-BFAE-F57AF56F5667}" type="parTrans" cxnId="{606B7B29-27F7-4E6A-92EE-EC35010F1190}">
      <dgm:prSet/>
      <dgm:spPr/>
      <dgm:t>
        <a:bodyPr/>
        <a:lstStyle/>
        <a:p>
          <a:endParaRPr lang="en-GB"/>
        </a:p>
      </dgm:t>
    </dgm:pt>
    <dgm:pt modelId="{70A19471-7179-4BE7-B2E1-6EF81AC0B0AA}" type="sibTrans" cxnId="{606B7B29-27F7-4E6A-92EE-EC35010F1190}">
      <dgm:prSet/>
      <dgm:spPr/>
      <dgm:t>
        <a:bodyPr/>
        <a:lstStyle/>
        <a:p>
          <a:endParaRPr lang="en-GB"/>
        </a:p>
      </dgm:t>
    </dgm:pt>
    <dgm:pt modelId="{DCA652A2-9E4F-4481-86E8-1E8D3F32E558}">
      <dgm:prSet/>
      <dgm:spPr>
        <a:ln>
          <a:noFill/>
        </a:ln>
      </dgm:spPr>
      <dgm:t>
        <a:bodyPr/>
        <a:lstStyle/>
        <a:p>
          <a:r>
            <a:rPr lang="ru-RU" dirty="0"/>
            <a:t>Совместно используемые службы поддержки</a:t>
          </a:r>
          <a:endParaRPr lang="en-GB" dirty="0"/>
        </a:p>
      </dgm:t>
    </dgm:pt>
    <dgm:pt modelId="{53BD361F-DA8A-4CDB-9047-33A7186C2081}" type="parTrans" cxnId="{AED1FFAD-7C47-4A3D-8BC4-30BF8FD464CC}">
      <dgm:prSet/>
      <dgm:spPr/>
      <dgm:t>
        <a:bodyPr/>
        <a:lstStyle/>
        <a:p>
          <a:endParaRPr lang="en-GB"/>
        </a:p>
      </dgm:t>
    </dgm:pt>
    <dgm:pt modelId="{6A4813CD-9B6E-4A2B-85A9-2DCAAA898204}" type="sibTrans" cxnId="{AED1FFAD-7C47-4A3D-8BC4-30BF8FD464CC}">
      <dgm:prSet/>
      <dgm:spPr/>
      <dgm:t>
        <a:bodyPr/>
        <a:lstStyle/>
        <a:p>
          <a:endParaRPr lang="en-GB"/>
        </a:p>
      </dgm:t>
    </dgm:pt>
    <dgm:pt modelId="{74C2C182-F680-4DF4-A27B-FAD48870A688}">
      <dgm:prSet/>
      <dgm:spPr/>
      <dgm:t>
        <a:bodyPr/>
        <a:lstStyle/>
        <a:p>
          <a:r>
            <a:rPr lang="ru-RU" dirty="0"/>
            <a:t>Особенно ИТ, включая</a:t>
          </a:r>
          <a:r>
            <a:rPr lang="en-GB" dirty="0"/>
            <a:t> </a:t>
          </a:r>
          <a:r>
            <a:rPr lang="ru-RU" dirty="0"/>
            <a:t>аварийное восстановление и План обеспечения бесперебойной деятельности (</a:t>
          </a:r>
          <a:r>
            <a:rPr lang="en-GB" i="1" dirty="0"/>
            <a:t>BCP</a:t>
          </a:r>
          <a:r>
            <a:rPr lang="ru-RU" dirty="0"/>
            <a:t>)</a:t>
          </a:r>
          <a:endParaRPr lang="en-GB" dirty="0"/>
        </a:p>
      </dgm:t>
    </dgm:pt>
    <dgm:pt modelId="{D1EE46F3-523C-444D-B37A-5457C171CED4}" type="parTrans" cxnId="{CDBD98DC-4C44-46EF-8344-753573F7609E}">
      <dgm:prSet/>
      <dgm:spPr/>
      <dgm:t>
        <a:bodyPr/>
        <a:lstStyle/>
        <a:p>
          <a:endParaRPr lang="en-GB"/>
        </a:p>
      </dgm:t>
    </dgm:pt>
    <dgm:pt modelId="{1652682D-7AF8-42FF-A60C-F115A9D1CB05}" type="sibTrans" cxnId="{CDBD98DC-4C44-46EF-8344-753573F7609E}">
      <dgm:prSet/>
      <dgm:spPr/>
      <dgm:t>
        <a:bodyPr/>
        <a:lstStyle/>
        <a:p>
          <a:endParaRPr lang="en-GB"/>
        </a:p>
      </dgm:t>
    </dgm:pt>
    <dgm:pt modelId="{8855578A-755F-40AF-9483-DE14486B1783}">
      <dgm:prSet/>
      <dgm:spPr>
        <a:ln>
          <a:noFill/>
        </a:ln>
      </dgm:spPr>
      <dgm:t>
        <a:bodyPr/>
        <a:lstStyle/>
        <a:p>
          <a:r>
            <a:rPr lang="ru-RU" dirty="0"/>
            <a:t>Единый подход к операционному риску</a:t>
          </a:r>
          <a:endParaRPr lang="en-GB" dirty="0"/>
        </a:p>
      </dgm:t>
    </dgm:pt>
    <dgm:pt modelId="{3E0217E2-BABB-4AAC-910A-F90469D8354E}" type="parTrans" cxnId="{35EF61E8-125D-49E2-BCFF-97557FFA3F93}">
      <dgm:prSet/>
      <dgm:spPr/>
      <dgm:t>
        <a:bodyPr/>
        <a:lstStyle/>
        <a:p>
          <a:endParaRPr lang="en-GB"/>
        </a:p>
      </dgm:t>
    </dgm:pt>
    <dgm:pt modelId="{7E263DE0-BF6B-4EC6-BA48-50635A13B1BA}" type="sibTrans" cxnId="{35EF61E8-125D-49E2-BCFF-97557FFA3F93}">
      <dgm:prSet/>
      <dgm:spPr/>
      <dgm:t>
        <a:bodyPr/>
        <a:lstStyle/>
        <a:p>
          <a:endParaRPr lang="en-GB"/>
        </a:p>
      </dgm:t>
    </dgm:pt>
    <dgm:pt modelId="{626FAF24-D930-41EF-BE82-41DFB244153B}">
      <dgm:prSet/>
      <dgm:spPr/>
      <dgm:t>
        <a:bodyPr/>
        <a:lstStyle/>
        <a:p>
          <a:r>
            <a:rPr lang="ru-RU" dirty="0"/>
            <a:t>Выявление, оценка и учет</a:t>
          </a:r>
          <a:endParaRPr lang="en-GB" dirty="0"/>
        </a:p>
      </dgm:t>
    </dgm:pt>
    <dgm:pt modelId="{D911FBF5-A132-44D3-9F69-220CE648833F}" type="parTrans" cxnId="{BF3D3FBD-59EA-454E-9797-7F220AE650E2}">
      <dgm:prSet/>
      <dgm:spPr/>
      <dgm:t>
        <a:bodyPr/>
        <a:lstStyle/>
        <a:p>
          <a:endParaRPr lang="en-GB"/>
        </a:p>
      </dgm:t>
    </dgm:pt>
    <dgm:pt modelId="{AF34307C-C14E-4A2C-A7DE-C7DD4FB0AD96}" type="sibTrans" cxnId="{BF3D3FBD-59EA-454E-9797-7F220AE650E2}">
      <dgm:prSet/>
      <dgm:spPr/>
      <dgm:t>
        <a:bodyPr/>
        <a:lstStyle/>
        <a:p>
          <a:endParaRPr lang="en-GB"/>
        </a:p>
      </dgm:t>
    </dgm:pt>
    <dgm:pt modelId="{525C7C8E-F6E1-4564-A554-8B86CEE68FEE}">
      <dgm:prSet/>
      <dgm:spPr/>
      <dgm:t>
        <a:bodyPr/>
        <a:lstStyle/>
        <a:p>
          <a:r>
            <a:rPr lang="ru-RU" dirty="0"/>
            <a:t>В </a:t>
          </a:r>
          <a:r>
            <a:rPr lang="ru-RU" dirty="0" err="1"/>
            <a:t>т.ч</a:t>
          </a:r>
          <a:r>
            <a:rPr lang="ru-RU" dirty="0"/>
            <a:t>. роль внутреннего контроля и внутреннего аудита</a:t>
          </a:r>
          <a:endParaRPr lang="en-GB" dirty="0"/>
        </a:p>
      </dgm:t>
    </dgm:pt>
    <dgm:pt modelId="{0D398842-4155-4C77-B274-65FB1F93024C}" type="parTrans" cxnId="{D0DDB666-4AC8-4977-B112-B8335791CA97}">
      <dgm:prSet/>
      <dgm:spPr/>
      <dgm:t>
        <a:bodyPr/>
        <a:lstStyle/>
        <a:p>
          <a:endParaRPr lang="en-GB"/>
        </a:p>
      </dgm:t>
    </dgm:pt>
    <dgm:pt modelId="{AAA35B94-AEBB-4CD8-87BD-CB049ACB3F58}" type="sibTrans" cxnId="{D0DDB666-4AC8-4977-B112-B8335791CA97}">
      <dgm:prSet/>
      <dgm:spPr/>
      <dgm:t>
        <a:bodyPr/>
        <a:lstStyle/>
        <a:p>
          <a:endParaRPr lang="en-GB"/>
        </a:p>
      </dgm:t>
    </dgm:pt>
    <dgm:pt modelId="{8EDD61FB-D9E9-463F-9F49-779553219CB8}">
      <dgm:prSet/>
      <dgm:spPr>
        <a:ln>
          <a:noFill/>
        </a:ln>
      </dgm:spPr>
      <dgm:t>
        <a:bodyPr/>
        <a:lstStyle/>
        <a:p>
          <a:r>
            <a:rPr lang="ru-RU" dirty="0"/>
            <a:t>Систематический обмен информацией</a:t>
          </a:r>
          <a:endParaRPr lang="en-GB" dirty="0"/>
        </a:p>
      </dgm:t>
    </dgm:pt>
    <dgm:pt modelId="{ED02118C-A82A-4707-A124-7C245CA6573C}" type="parTrans" cxnId="{925A1A24-39B6-445C-B4FC-B2B2BE5556A3}">
      <dgm:prSet/>
      <dgm:spPr/>
      <dgm:t>
        <a:bodyPr/>
        <a:lstStyle/>
        <a:p>
          <a:endParaRPr lang="en-GB"/>
        </a:p>
      </dgm:t>
    </dgm:pt>
    <dgm:pt modelId="{E46EA02B-AA66-47FD-BDC6-17EBC7E88AC2}" type="sibTrans" cxnId="{925A1A24-39B6-445C-B4FC-B2B2BE5556A3}">
      <dgm:prSet/>
      <dgm:spPr/>
      <dgm:t>
        <a:bodyPr/>
        <a:lstStyle/>
        <a:p>
          <a:endParaRPr lang="en-GB"/>
        </a:p>
      </dgm:t>
    </dgm:pt>
    <dgm:pt modelId="{7BC3E84D-A563-4B7D-90BF-F192D6F57837}">
      <dgm:prSet/>
      <dgm:spPr>
        <a:ln>
          <a:noFill/>
        </a:ln>
      </dgm:spPr>
      <dgm:t>
        <a:bodyPr/>
        <a:lstStyle/>
        <a:p>
          <a:r>
            <a:rPr lang="ru-RU" dirty="0"/>
            <a:t>Координация принятия решений</a:t>
          </a:r>
          <a:endParaRPr lang="en-GB" dirty="0"/>
        </a:p>
      </dgm:t>
    </dgm:pt>
    <dgm:pt modelId="{0F6B752F-7192-4973-8E40-C6B95697B4B6}" type="parTrans" cxnId="{23B9DDE8-625E-4E27-86DE-313227C6F94A}">
      <dgm:prSet/>
      <dgm:spPr/>
      <dgm:t>
        <a:bodyPr/>
        <a:lstStyle/>
        <a:p>
          <a:endParaRPr lang="en-GB"/>
        </a:p>
      </dgm:t>
    </dgm:pt>
    <dgm:pt modelId="{BAE9D4EE-F2E7-4782-ADBF-268B0E0E1C1B}" type="sibTrans" cxnId="{23B9DDE8-625E-4E27-86DE-313227C6F94A}">
      <dgm:prSet/>
      <dgm:spPr/>
      <dgm:t>
        <a:bodyPr/>
        <a:lstStyle/>
        <a:p>
          <a:endParaRPr lang="en-GB"/>
        </a:p>
      </dgm:t>
    </dgm:pt>
    <dgm:pt modelId="{5A02C090-087C-4188-9F31-C100D375487F}">
      <dgm:prSet/>
      <dgm:spPr/>
      <dgm:t>
        <a:bodyPr/>
        <a:lstStyle/>
        <a:p>
          <a:r>
            <a:rPr lang="ru-RU" dirty="0"/>
            <a:t>Стратегические</a:t>
          </a:r>
          <a:r>
            <a:rPr lang="en-GB" dirty="0"/>
            <a:t>: </a:t>
          </a:r>
          <a:r>
            <a:rPr lang="ru-RU" dirty="0"/>
            <a:t>активное управление ликвидностью в поддержку стратегии управления долгом и ежегодного плана заимствований</a:t>
          </a:r>
          <a:r>
            <a:rPr lang="en-GB" dirty="0"/>
            <a:t> </a:t>
          </a:r>
        </a:p>
      </dgm:t>
    </dgm:pt>
    <dgm:pt modelId="{CC1708D4-269C-45DC-B1DB-60DC16E31D96}" type="parTrans" cxnId="{E3DA298C-C6C7-4383-ABFC-95A18E7438B8}">
      <dgm:prSet/>
      <dgm:spPr/>
      <dgm:t>
        <a:bodyPr/>
        <a:lstStyle/>
        <a:p>
          <a:endParaRPr lang="en-GB"/>
        </a:p>
      </dgm:t>
    </dgm:pt>
    <dgm:pt modelId="{D0092EBB-09F3-45DD-8F52-6BE6D270CC0B}" type="sibTrans" cxnId="{E3DA298C-C6C7-4383-ABFC-95A18E7438B8}">
      <dgm:prSet/>
      <dgm:spPr/>
      <dgm:t>
        <a:bodyPr/>
        <a:lstStyle/>
        <a:p>
          <a:endParaRPr lang="en-GB"/>
        </a:p>
      </dgm:t>
    </dgm:pt>
    <dgm:pt modelId="{7CBE12C0-4C2D-4F8B-AEC2-0616A3E6E172}">
      <dgm:prSet/>
      <dgm:spPr/>
      <dgm:t>
        <a:bodyPr/>
        <a:lstStyle/>
        <a:p>
          <a:r>
            <a:rPr lang="ru-RU" dirty="0"/>
            <a:t>Тактические</a:t>
          </a:r>
          <a:r>
            <a:rPr lang="en-GB" dirty="0"/>
            <a:t>: </a:t>
          </a:r>
          <a:r>
            <a:rPr lang="ru-RU" dirty="0"/>
            <a:t>характер и сроки инвестиций</a:t>
          </a:r>
          <a:endParaRPr lang="en-GB" dirty="0"/>
        </a:p>
      </dgm:t>
    </dgm:pt>
    <dgm:pt modelId="{8DE69B52-20E8-4406-9696-3E356DC323FE}" type="parTrans" cxnId="{AE4A7213-1B4C-46CA-8E36-15D2B3F4FD98}">
      <dgm:prSet/>
      <dgm:spPr/>
      <dgm:t>
        <a:bodyPr/>
        <a:lstStyle/>
        <a:p>
          <a:endParaRPr lang="en-GB"/>
        </a:p>
      </dgm:t>
    </dgm:pt>
    <dgm:pt modelId="{E37404EE-42F8-4657-9AF8-3A5B2000C84C}" type="sibTrans" cxnId="{AE4A7213-1B4C-46CA-8E36-15D2B3F4FD98}">
      <dgm:prSet/>
      <dgm:spPr/>
      <dgm:t>
        <a:bodyPr/>
        <a:lstStyle/>
        <a:p>
          <a:endParaRPr lang="en-GB"/>
        </a:p>
      </dgm:t>
    </dgm:pt>
    <dgm:pt modelId="{C3323C2E-35E6-4C84-9022-E70D9ECEF2E2}">
      <dgm:prSet/>
      <dgm:spPr/>
      <dgm:t>
        <a:bodyPr/>
        <a:lstStyle/>
        <a:p>
          <a:r>
            <a:rPr lang="ru-RU" dirty="0"/>
            <a:t>Значение для механизмов управления</a:t>
          </a:r>
          <a:endParaRPr lang="en-GB" dirty="0"/>
        </a:p>
      </dgm:t>
    </dgm:pt>
    <dgm:pt modelId="{0B379055-D57B-42C6-AF1A-CFC01ED3EEA5}" type="parTrans" cxnId="{777EFBF6-8129-4C76-9D96-6794D4E3321D}">
      <dgm:prSet/>
      <dgm:spPr/>
      <dgm:t>
        <a:bodyPr/>
        <a:lstStyle/>
        <a:p>
          <a:endParaRPr lang="en-GB"/>
        </a:p>
      </dgm:t>
    </dgm:pt>
    <dgm:pt modelId="{ADD33A64-2DE8-4E43-8FFD-DBC3AA70D85B}" type="sibTrans" cxnId="{777EFBF6-8129-4C76-9D96-6794D4E3321D}">
      <dgm:prSet/>
      <dgm:spPr/>
      <dgm:t>
        <a:bodyPr/>
        <a:lstStyle/>
        <a:p>
          <a:endParaRPr lang="en-GB"/>
        </a:p>
      </dgm:t>
    </dgm:pt>
    <dgm:pt modelId="{00611808-3E21-4885-90F8-1F28EEAB7F78}" type="pres">
      <dgm:prSet presAssocID="{3D5E60AA-0E86-4AB9-8D0C-41AEF8127B31}" presName="linear" presStyleCnt="0">
        <dgm:presLayoutVars>
          <dgm:animLvl val="lvl"/>
          <dgm:resizeHandles val="exact"/>
        </dgm:presLayoutVars>
      </dgm:prSet>
      <dgm:spPr/>
    </dgm:pt>
    <dgm:pt modelId="{6CE42A16-B6F3-410F-B005-9A752A9CA132}" type="pres">
      <dgm:prSet presAssocID="{04F7BF36-D5DD-4EA6-8517-643555E1CBFB}" presName="parentText" presStyleLbl="node1" presStyleIdx="0" presStyleCnt="5" custLinFactNeighborY="-11200">
        <dgm:presLayoutVars>
          <dgm:chMax val="0"/>
          <dgm:bulletEnabled val="1"/>
        </dgm:presLayoutVars>
      </dgm:prSet>
      <dgm:spPr/>
    </dgm:pt>
    <dgm:pt modelId="{1CE02BC2-16AF-4A69-AF72-1D49D0DDFD1E}" type="pres">
      <dgm:prSet presAssocID="{04F7BF36-D5DD-4EA6-8517-643555E1CBFB}" presName="childText" presStyleLbl="revTx" presStyleIdx="0" presStyleCnt="4">
        <dgm:presLayoutVars>
          <dgm:bulletEnabled val="1"/>
        </dgm:presLayoutVars>
      </dgm:prSet>
      <dgm:spPr/>
    </dgm:pt>
    <dgm:pt modelId="{7C52D22E-FA25-4A67-B5AB-30E188C3D1F7}" type="pres">
      <dgm:prSet presAssocID="{DCA652A2-9E4F-4481-86E8-1E8D3F32E558}" presName="parentText" presStyleLbl="node1" presStyleIdx="1" presStyleCnt="5">
        <dgm:presLayoutVars>
          <dgm:chMax val="0"/>
          <dgm:bulletEnabled val="1"/>
        </dgm:presLayoutVars>
      </dgm:prSet>
      <dgm:spPr/>
    </dgm:pt>
    <dgm:pt modelId="{E55B33D1-6E30-42B6-B50F-F1039904049C}" type="pres">
      <dgm:prSet presAssocID="{DCA652A2-9E4F-4481-86E8-1E8D3F32E558}" presName="childText" presStyleLbl="revTx" presStyleIdx="1" presStyleCnt="4">
        <dgm:presLayoutVars>
          <dgm:bulletEnabled val="1"/>
        </dgm:presLayoutVars>
      </dgm:prSet>
      <dgm:spPr/>
    </dgm:pt>
    <dgm:pt modelId="{FBA178AA-228E-4FA0-94AD-A3566A2B17A9}" type="pres">
      <dgm:prSet presAssocID="{8855578A-755F-40AF-9483-DE14486B1783}" presName="parentText" presStyleLbl="node1" presStyleIdx="2" presStyleCnt="5">
        <dgm:presLayoutVars>
          <dgm:chMax val="0"/>
          <dgm:bulletEnabled val="1"/>
        </dgm:presLayoutVars>
      </dgm:prSet>
      <dgm:spPr/>
    </dgm:pt>
    <dgm:pt modelId="{1EDD4ABE-B41A-4790-A58A-C5C1221EAB96}" type="pres">
      <dgm:prSet presAssocID="{8855578A-755F-40AF-9483-DE14486B1783}" presName="childText" presStyleLbl="revTx" presStyleIdx="2" presStyleCnt="4">
        <dgm:presLayoutVars>
          <dgm:bulletEnabled val="1"/>
        </dgm:presLayoutVars>
      </dgm:prSet>
      <dgm:spPr/>
    </dgm:pt>
    <dgm:pt modelId="{DF6D5573-50CD-4B0E-9D35-83B035CB9899}" type="pres">
      <dgm:prSet presAssocID="{8EDD61FB-D9E9-463F-9F49-779553219CB8}" presName="parentText" presStyleLbl="node1" presStyleIdx="3" presStyleCnt="5">
        <dgm:presLayoutVars>
          <dgm:chMax val="0"/>
          <dgm:bulletEnabled val="1"/>
        </dgm:presLayoutVars>
      </dgm:prSet>
      <dgm:spPr/>
    </dgm:pt>
    <dgm:pt modelId="{491BD898-0788-4090-8C52-3D7634994242}" type="pres">
      <dgm:prSet presAssocID="{E46EA02B-AA66-47FD-BDC6-17EBC7E88AC2}" presName="spacer" presStyleCnt="0"/>
      <dgm:spPr/>
    </dgm:pt>
    <dgm:pt modelId="{065A522A-E4E1-4531-840A-D2D7608EF38A}" type="pres">
      <dgm:prSet presAssocID="{7BC3E84D-A563-4B7D-90BF-F192D6F57837}" presName="parentText" presStyleLbl="node1" presStyleIdx="4" presStyleCnt="5">
        <dgm:presLayoutVars>
          <dgm:chMax val="0"/>
          <dgm:bulletEnabled val="1"/>
        </dgm:presLayoutVars>
      </dgm:prSet>
      <dgm:spPr/>
    </dgm:pt>
    <dgm:pt modelId="{F884813E-4609-4552-B821-5A57B7C86A28}" type="pres">
      <dgm:prSet presAssocID="{7BC3E84D-A563-4B7D-90BF-F192D6F57837}" presName="childText" presStyleLbl="revTx" presStyleIdx="3" presStyleCnt="4">
        <dgm:presLayoutVars>
          <dgm:bulletEnabled val="1"/>
        </dgm:presLayoutVars>
      </dgm:prSet>
      <dgm:spPr/>
    </dgm:pt>
  </dgm:ptLst>
  <dgm:cxnLst>
    <dgm:cxn modelId="{AE4A7213-1B4C-46CA-8E36-15D2B3F4FD98}" srcId="{7BC3E84D-A563-4B7D-90BF-F192D6F57837}" destId="{7CBE12C0-4C2D-4F8B-AEC2-0616A3E6E172}" srcOrd="1" destOrd="0" parTransId="{8DE69B52-20E8-4406-9696-3E356DC323FE}" sibTransId="{E37404EE-42F8-4657-9AF8-3A5B2000C84C}"/>
    <dgm:cxn modelId="{925A1A24-39B6-445C-B4FC-B2B2BE5556A3}" srcId="{3D5E60AA-0E86-4AB9-8D0C-41AEF8127B31}" destId="{8EDD61FB-D9E9-463F-9F49-779553219CB8}" srcOrd="3" destOrd="0" parTransId="{ED02118C-A82A-4707-A124-7C245CA6573C}" sibTransId="{E46EA02B-AA66-47FD-BDC6-17EBC7E88AC2}"/>
    <dgm:cxn modelId="{606B7B29-27F7-4E6A-92EE-EC35010F1190}" srcId="{04F7BF36-D5DD-4EA6-8517-643555E1CBFB}" destId="{D2EDF46E-4B49-48ED-9683-49ACB91EBCCD}" srcOrd="0" destOrd="0" parTransId="{DD0902F0-E460-4463-BFAE-F57AF56F5667}" sibTransId="{70A19471-7179-4BE7-B2E1-6EF81AC0B0AA}"/>
    <dgm:cxn modelId="{CD667533-9023-4A5E-8FAF-E04F7FA99FFA}" type="presOf" srcId="{3D5E60AA-0E86-4AB9-8D0C-41AEF8127B31}" destId="{00611808-3E21-4885-90F8-1F28EEAB7F78}" srcOrd="0" destOrd="0" presId="urn:microsoft.com/office/officeart/2005/8/layout/vList2"/>
    <dgm:cxn modelId="{CA6DE95C-A921-4B1E-8C56-379996D9E4D8}" type="presOf" srcId="{7BC3E84D-A563-4B7D-90BF-F192D6F57837}" destId="{065A522A-E4E1-4531-840A-D2D7608EF38A}" srcOrd="0" destOrd="0" presId="urn:microsoft.com/office/officeart/2005/8/layout/vList2"/>
    <dgm:cxn modelId="{7095015F-1104-47B6-9228-BCE1CA6BCA62}" type="presOf" srcId="{626FAF24-D930-41EF-BE82-41DFB244153B}" destId="{1EDD4ABE-B41A-4790-A58A-C5C1221EAB96}" srcOrd="0" destOrd="0" presId="urn:microsoft.com/office/officeart/2005/8/layout/vList2"/>
    <dgm:cxn modelId="{5D83A965-36D2-4C5D-8A17-6A7F26BE7BD4}" type="presOf" srcId="{8EDD61FB-D9E9-463F-9F49-779553219CB8}" destId="{DF6D5573-50CD-4B0E-9D35-83B035CB9899}" srcOrd="0" destOrd="0" presId="urn:microsoft.com/office/officeart/2005/8/layout/vList2"/>
    <dgm:cxn modelId="{C060DD65-1D58-41AD-B163-27B004B88442}" type="presOf" srcId="{525C7C8E-F6E1-4564-A554-8B86CEE68FEE}" destId="{1EDD4ABE-B41A-4790-A58A-C5C1221EAB96}" srcOrd="0" destOrd="1" presId="urn:microsoft.com/office/officeart/2005/8/layout/vList2"/>
    <dgm:cxn modelId="{D0DDB666-4AC8-4977-B112-B8335791CA97}" srcId="{8855578A-755F-40AF-9483-DE14486B1783}" destId="{525C7C8E-F6E1-4564-A554-8B86CEE68FEE}" srcOrd="1" destOrd="0" parTransId="{0D398842-4155-4C77-B274-65FB1F93024C}" sibTransId="{AAA35B94-AEBB-4CD8-87BD-CB049ACB3F58}"/>
    <dgm:cxn modelId="{523C127C-BDFB-4222-961A-5C177935C397}" srcId="{3D5E60AA-0E86-4AB9-8D0C-41AEF8127B31}" destId="{04F7BF36-D5DD-4EA6-8517-643555E1CBFB}" srcOrd="0" destOrd="0" parTransId="{D7B6EB07-1543-4DD6-BA70-E9E3A14647F9}" sibTransId="{EB28EE33-30C3-4130-A2F5-20DB38C309DF}"/>
    <dgm:cxn modelId="{0CB75A7D-AFA1-49AC-9BB3-2CBA5F63F935}" type="presOf" srcId="{DCA652A2-9E4F-4481-86E8-1E8D3F32E558}" destId="{7C52D22E-FA25-4A67-B5AB-30E188C3D1F7}" srcOrd="0" destOrd="0" presId="urn:microsoft.com/office/officeart/2005/8/layout/vList2"/>
    <dgm:cxn modelId="{28670B84-64E7-43A3-8449-634C15E916EC}" type="presOf" srcId="{74C2C182-F680-4DF4-A27B-FAD48870A688}" destId="{E55B33D1-6E30-42B6-B50F-F1039904049C}" srcOrd="0" destOrd="0" presId="urn:microsoft.com/office/officeart/2005/8/layout/vList2"/>
    <dgm:cxn modelId="{E3DA298C-C6C7-4383-ABFC-95A18E7438B8}" srcId="{7BC3E84D-A563-4B7D-90BF-F192D6F57837}" destId="{5A02C090-087C-4188-9F31-C100D375487F}" srcOrd="0" destOrd="0" parTransId="{CC1708D4-269C-45DC-B1DB-60DC16E31D96}" sibTransId="{D0092EBB-09F3-45DD-8F52-6BE6D270CC0B}"/>
    <dgm:cxn modelId="{E1BDCF9F-0DE9-47EB-A2D3-9082014ACCD3}" type="presOf" srcId="{8855578A-755F-40AF-9483-DE14486B1783}" destId="{FBA178AA-228E-4FA0-94AD-A3566A2B17A9}" srcOrd="0" destOrd="0" presId="urn:microsoft.com/office/officeart/2005/8/layout/vList2"/>
    <dgm:cxn modelId="{AED1FFAD-7C47-4A3D-8BC4-30BF8FD464CC}" srcId="{3D5E60AA-0E86-4AB9-8D0C-41AEF8127B31}" destId="{DCA652A2-9E4F-4481-86E8-1E8D3F32E558}" srcOrd="1" destOrd="0" parTransId="{53BD361F-DA8A-4CDB-9047-33A7186C2081}" sibTransId="{6A4813CD-9B6E-4A2B-85A9-2DCAAA898204}"/>
    <dgm:cxn modelId="{542AC3AE-2B1F-4A79-92E4-9994F9062697}" type="presOf" srcId="{D2EDF46E-4B49-48ED-9683-49ACB91EBCCD}" destId="{1CE02BC2-16AF-4A69-AF72-1D49D0DDFD1E}" srcOrd="0" destOrd="0" presId="urn:microsoft.com/office/officeart/2005/8/layout/vList2"/>
    <dgm:cxn modelId="{BF3D3FBD-59EA-454E-9797-7F220AE650E2}" srcId="{8855578A-755F-40AF-9483-DE14486B1783}" destId="{626FAF24-D930-41EF-BE82-41DFB244153B}" srcOrd="0" destOrd="0" parTransId="{D911FBF5-A132-44D3-9F69-220CE648833F}" sibTransId="{AF34307C-C14E-4A2C-A7DE-C7DD4FB0AD96}"/>
    <dgm:cxn modelId="{CDBD98DC-4C44-46EF-8344-753573F7609E}" srcId="{DCA652A2-9E4F-4481-86E8-1E8D3F32E558}" destId="{74C2C182-F680-4DF4-A27B-FAD48870A688}" srcOrd="0" destOrd="0" parTransId="{D1EE46F3-523C-444D-B37A-5457C171CED4}" sibTransId="{1652682D-7AF8-42FF-A60C-F115A9D1CB05}"/>
    <dgm:cxn modelId="{93F202DE-FF72-43F3-BEFE-F5377605E676}" type="presOf" srcId="{7CBE12C0-4C2D-4F8B-AEC2-0616A3E6E172}" destId="{F884813E-4609-4552-B821-5A57B7C86A28}" srcOrd="0" destOrd="1" presId="urn:microsoft.com/office/officeart/2005/8/layout/vList2"/>
    <dgm:cxn modelId="{35EF61E8-125D-49E2-BCFF-97557FFA3F93}" srcId="{3D5E60AA-0E86-4AB9-8D0C-41AEF8127B31}" destId="{8855578A-755F-40AF-9483-DE14486B1783}" srcOrd="2" destOrd="0" parTransId="{3E0217E2-BABB-4AAC-910A-F90469D8354E}" sibTransId="{7E263DE0-BF6B-4EC6-BA48-50635A13B1BA}"/>
    <dgm:cxn modelId="{23B9DDE8-625E-4E27-86DE-313227C6F94A}" srcId="{3D5E60AA-0E86-4AB9-8D0C-41AEF8127B31}" destId="{7BC3E84D-A563-4B7D-90BF-F192D6F57837}" srcOrd="4" destOrd="0" parTransId="{0F6B752F-7192-4973-8E40-C6B95697B4B6}" sibTransId="{BAE9D4EE-F2E7-4782-ADBF-268B0E0E1C1B}"/>
    <dgm:cxn modelId="{CB9C82F4-C6C7-474D-A595-93943CCD3B10}" type="presOf" srcId="{04F7BF36-D5DD-4EA6-8517-643555E1CBFB}" destId="{6CE42A16-B6F3-410F-B005-9A752A9CA132}" srcOrd="0" destOrd="0" presId="urn:microsoft.com/office/officeart/2005/8/layout/vList2"/>
    <dgm:cxn modelId="{C4C424F5-A3F5-4331-AD8A-9E3F6A23E4C4}" type="presOf" srcId="{C3323C2E-35E6-4C84-9022-E70D9ECEF2E2}" destId="{F884813E-4609-4552-B821-5A57B7C86A28}" srcOrd="0" destOrd="2" presId="urn:microsoft.com/office/officeart/2005/8/layout/vList2"/>
    <dgm:cxn modelId="{777EFBF6-8129-4C76-9D96-6794D4E3321D}" srcId="{7BC3E84D-A563-4B7D-90BF-F192D6F57837}" destId="{C3323C2E-35E6-4C84-9022-E70D9ECEF2E2}" srcOrd="2" destOrd="0" parTransId="{0B379055-D57B-42C6-AF1A-CFC01ED3EEA5}" sibTransId="{ADD33A64-2DE8-4E43-8FFD-DBC3AA70D85B}"/>
    <dgm:cxn modelId="{3342ECFD-0DBC-4181-A3FF-A7979E15598D}" type="presOf" srcId="{5A02C090-087C-4188-9F31-C100D375487F}" destId="{F884813E-4609-4552-B821-5A57B7C86A28}" srcOrd="0" destOrd="0" presId="urn:microsoft.com/office/officeart/2005/8/layout/vList2"/>
    <dgm:cxn modelId="{ECBD3661-122C-4D43-A5C3-E3966B632784}" type="presParOf" srcId="{00611808-3E21-4885-90F8-1F28EEAB7F78}" destId="{6CE42A16-B6F3-410F-B005-9A752A9CA132}" srcOrd="0" destOrd="0" presId="urn:microsoft.com/office/officeart/2005/8/layout/vList2"/>
    <dgm:cxn modelId="{ACEF16E6-BC73-480E-A8AB-49B1BF78813C}" type="presParOf" srcId="{00611808-3E21-4885-90F8-1F28EEAB7F78}" destId="{1CE02BC2-16AF-4A69-AF72-1D49D0DDFD1E}" srcOrd="1" destOrd="0" presId="urn:microsoft.com/office/officeart/2005/8/layout/vList2"/>
    <dgm:cxn modelId="{8F7A2914-E6E6-4F39-82D0-451F3AF48647}" type="presParOf" srcId="{00611808-3E21-4885-90F8-1F28EEAB7F78}" destId="{7C52D22E-FA25-4A67-B5AB-30E188C3D1F7}" srcOrd="2" destOrd="0" presId="urn:microsoft.com/office/officeart/2005/8/layout/vList2"/>
    <dgm:cxn modelId="{304B89B0-F7BE-43DC-8C83-E9C7677E1846}" type="presParOf" srcId="{00611808-3E21-4885-90F8-1F28EEAB7F78}" destId="{E55B33D1-6E30-42B6-B50F-F1039904049C}" srcOrd="3" destOrd="0" presId="urn:microsoft.com/office/officeart/2005/8/layout/vList2"/>
    <dgm:cxn modelId="{8DD3272B-19CD-4C70-BC13-8C39AA97B33A}" type="presParOf" srcId="{00611808-3E21-4885-90F8-1F28EEAB7F78}" destId="{FBA178AA-228E-4FA0-94AD-A3566A2B17A9}" srcOrd="4" destOrd="0" presId="urn:microsoft.com/office/officeart/2005/8/layout/vList2"/>
    <dgm:cxn modelId="{52E9FCB3-705C-4B5E-A448-C8911FD3A7ED}" type="presParOf" srcId="{00611808-3E21-4885-90F8-1F28EEAB7F78}" destId="{1EDD4ABE-B41A-4790-A58A-C5C1221EAB96}" srcOrd="5" destOrd="0" presId="urn:microsoft.com/office/officeart/2005/8/layout/vList2"/>
    <dgm:cxn modelId="{48C2A5BD-D2B3-49B7-9678-D7FCA3876388}" type="presParOf" srcId="{00611808-3E21-4885-90F8-1F28EEAB7F78}" destId="{DF6D5573-50CD-4B0E-9D35-83B035CB9899}" srcOrd="6" destOrd="0" presId="urn:microsoft.com/office/officeart/2005/8/layout/vList2"/>
    <dgm:cxn modelId="{3E9F6BE7-4678-46F1-865A-E6068BA9201E}" type="presParOf" srcId="{00611808-3E21-4885-90F8-1F28EEAB7F78}" destId="{491BD898-0788-4090-8C52-3D7634994242}" srcOrd="7" destOrd="0" presId="urn:microsoft.com/office/officeart/2005/8/layout/vList2"/>
    <dgm:cxn modelId="{DF9B78AC-3449-47D0-9BEC-968A3F1C2D8D}" type="presParOf" srcId="{00611808-3E21-4885-90F8-1F28EEAB7F78}" destId="{065A522A-E4E1-4531-840A-D2D7608EF38A}" srcOrd="8" destOrd="0" presId="urn:microsoft.com/office/officeart/2005/8/layout/vList2"/>
    <dgm:cxn modelId="{7CAA5214-F7B8-483A-ABA1-CBE3D22C81F0}" type="presParOf" srcId="{00611808-3E21-4885-90F8-1F28EEAB7F78}" destId="{F884813E-4609-4552-B821-5A57B7C86A28}"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B435B4-2FD6-46BB-B664-14A7EDA54F50}"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8332BC44-F532-4048-B7D7-1E378A1BF5AA}">
      <dgm:prSet phldrT="[Text]" custT="1"/>
      <dgm:spPr/>
      <dgm:t>
        <a:bodyPr/>
        <a:lstStyle/>
        <a:p>
          <a:r>
            <a:rPr lang="ru-RU" sz="1800" dirty="0"/>
            <a:t>Координация требует наличия меморандума о взаимопонимании в той или иной форме</a:t>
          </a:r>
          <a:endParaRPr lang="en-GB" sz="1800" dirty="0"/>
        </a:p>
      </dgm:t>
    </dgm:pt>
    <dgm:pt modelId="{99B5771E-0A60-4299-A27E-BC3B4AEA743E}" type="parTrans" cxnId="{8F925952-382B-4790-B0B7-2EE8B350D29B}">
      <dgm:prSet/>
      <dgm:spPr/>
      <dgm:t>
        <a:bodyPr/>
        <a:lstStyle/>
        <a:p>
          <a:endParaRPr lang="en-GB" sz="2400"/>
        </a:p>
      </dgm:t>
    </dgm:pt>
    <dgm:pt modelId="{03B3E8B4-A1B3-4E5D-BEB5-530895AB1EBE}" type="sibTrans" cxnId="{8F925952-382B-4790-B0B7-2EE8B350D29B}">
      <dgm:prSet/>
      <dgm:spPr/>
      <dgm:t>
        <a:bodyPr/>
        <a:lstStyle/>
        <a:p>
          <a:endParaRPr lang="en-GB" sz="2400"/>
        </a:p>
      </dgm:t>
    </dgm:pt>
    <dgm:pt modelId="{290308BC-C695-4A6D-B1D5-9204912A8B98}">
      <dgm:prSet custT="1"/>
      <dgm:spPr/>
      <dgm:t>
        <a:bodyPr/>
        <a:lstStyle/>
        <a:p>
          <a:r>
            <a:rPr lang="ru-RU" sz="1600" dirty="0"/>
            <a:t>На денежные средства, хранящиеся в ЦБ, должен начисляться процентный доход по рыночным ставкам без учета риска («рыночная </a:t>
          </a:r>
          <a:r>
            <a:rPr lang="ru-RU" sz="1600" dirty="0" err="1"/>
            <a:t>безрисковая</a:t>
          </a:r>
          <a:r>
            <a:rPr lang="ru-RU" sz="1600" dirty="0"/>
            <a:t> процентная ставка»</a:t>
          </a:r>
          <a:r>
            <a:rPr lang="en-GB" sz="1600" dirty="0"/>
            <a:t>)</a:t>
          </a:r>
        </a:p>
      </dgm:t>
    </dgm:pt>
    <dgm:pt modelId="{DDC64B5D-9CBD-47CB-ACF9-5F16E17734B4}" type="parTrans" cxnId="{6F7D8EBF-0DD2-4684-8248-F14B93E562A8}">
      <dgm:prSet/>
      <dgm:spPr/>
      <dgm:t>
        <a:bodyPr/>
        <a:lstStyle/>
        <a:p>
          <a:endParaRPr lang="en-GB" sz="2400"/>
        </a:p>
      </dgm:t>
    </dgm:pt>
    <dgm:pt modelId="{A8F2DB9A-7D74-4888-A5FC-15C09E7CCF4A}" type="sibTrans" cxnId="{6F7D8EBF-0DD2-4684-8248-F14B93E562A8}">
      <dgm:prSet/>
      <dgm:spPr/>
      <dgm:t>
        <a:bodyPr/>
        <a:lstStyle/>
        <a:p>
          <a:endParaRPr lang="en-GB" sz="2400"/>
        </a:p>
      </dgm:t>
    </dgm:pt>
    <dgm:pt modelId="{2101E6B4-3108-4800-BA25-395BF679AC97}">
      <dgm:prSet custT="1"/>
      <dgm:spPr/>
      <dgm:t>
        <a:bodyPr/>
        <a:lstStyle/>
        <a:p>
          <a:r>
            <a:rPr lang="ru-RU" sz="1600" dirty="0"/>
            <a:t>Рассматривать целесообразность размещения средств на депозитах (срочных и возмездных) в ЦБ только при наличии денежного дисбаланса, т.е. когда этот шаг является ответом на структурную проблему</a:t>
          </a:r>
          <a:endParaRPr lang="en-GB" sz="1600" dirty="0"/>
        </a:p>
      </dgm:t>
    </dgm:pt>
    <dgm:pt modelId="{36327203-20F1-484A-B6B5-FC51E8356A0F}" type="parTrans" cxnId="{6EE332BC-549D-4CD3-B748-E70B811083EB}">
      <dgm:prSet/>
      <dgm:spPr/>
      <dgm:t>
        <a:bodyPr/>
        <a:lstStyle/>
        <a:p>
          <a:endParaRPr lang="en-GB" sz="2400"/>
        </a:p>
      </dgm:t>
    </dgm:pt>
    <dgm:pt modelId="{63E25B69-797A-427F-A875-BF4C71749792}" type="sibTrans" cxnId="{6EE332BC-549D-4CD3-B748-E70B811083EB}">
      <dgm:prSet/>
      <dgm:spPr/>
      <dgm:t>
        <a:bodyPr/>
        <a:lstStyle/>
        <a:p>
          <a:endParaRPr lang="en-GB" sz="2400"/>
        </a:p>
      </dgm:t>
    </dgm:pt>
    <dgm:pt modelId="{C94C0E35-AF8E-4A95-A1DE-075A9B4C0976}">
      <dgm:prSet phldrT="[Text]" custT="1"/>
      <dgm:spPr>
        <a:solidFill>
          <a:srgbClr val="CFD5EA">
            <a:alpha val="90000"/>
          </a:srgbClr>
        </a:solidFill>
      </dgm:spPr>
      <dgm:t>
        <a:bodyPr/>
        <a:lstStyle/>
        <a:p>
          <a:r>
            <a:rPr lang="ru-RU" sz="1600" dirty="0"/>
            <a:t>Совместная программа развития рынка краткосрочного капитала
Соответствующие операции, будь то инвестиции, эмиссия казначейских облигаций или операции на открытом рынке</a:t>
          </a:r>
          <a:endParaRPr lang="en-GB" sz="1600" dirty="0"/>
        </a:p>
      </dgm:t>
    </dgm:pt>
    <dgm:pt modelId="{7FCA49AF-7A1D-4041-A088-C8E7B34A2F30}" type="parTrans" cxnId="{6CFFDB67-236F-44BC-9AE2-92151775C0F7}">
      <dgm:prSet/>
      <dgm:spPr/>
      <dgm:t>
        <a:bodyPr/>
        <a:lstStyle/>
        <a:p>
          <a:endParaRPr lang="en-GB" sz="2400"/>
        </a:p>
      </dgm:t>
    </dgm:pt>
    <dgm:pt modelId="{9305F147-2481-4149-890B-EDF64CF0344D}" type="sibTrans" cxnId="{6CFFDB67-236F-44BC-9AE2-92151775C0F7}">
      <dgm:prSet/>
      <dgm:spPr/>
      <dgm:t>
        <a:bodyPr/>
        <a:lstStyle/>
        <a:p>
          <a:endParaRPr lang="en-GB" sz="2400"/>
        </a:p>
      </dgm:t>
    </dgm:pt>
    <dgm:pt modelId="{8F479924-1733-4200-85A6-0892386C2042}">
      <dgm:prSet phldrT="[Text]" custT="1"/>
      <dgm:spPr>
        <a:solidFill>
          <a:srgbClr val="CFD5EA">
            <a:alpha val="90000"/>
          </a:srgbClr>
        </a:solidFill>
      </dgm:spPr>
      <dgm:t>
        <a:bodyPr/>
        <a:lstStyle/>
        <a:p>
          <a:r>
            <a:rPr lang="ru-RU" sz="1600" dirty="0"/>
            <a:t>Время суток для проведения операций, а также сроки и формы объявлений
Обмен информацией. ЦБ также должен знать параметры ожидаемых операций на рынке краткосрочного капитала, например, целевое значение остатка средств на конец дня</a:t>
          </a:r>
          <a:endParaRPr lang="en-GB" sz="1600" dirty="0"/>
        </a:p>
      </dgm:t>
    </dgm:pt>
    <dgm:pt modelId="{D43CB9BB-7577-4395-AD40-85E094569A83}" type="parTrans" cxnId="{10620C94-B881-47BF-A8FB-4220C555CD1A}">
      <dgm:prSet/>
      <dgm:spPr/>
      <dgm:t>
        <a:bodyPr/>
        <a:lstStyle/>
        <a:p>
          <a:endParaRPr lang="en-GB" sz="2400"/>
        </a:p>
      </dgm:t>
    </dgm:pt>
    <dgm:pt modelId="{AE122800-2549-476F-AD39-B2AE44977865}" type="sibTrans" cxnId="{10620C94-B881-47BF-A8FB-4220C555CD1A}">
      <dgm:prSet/>
      <dgm:spPr/>
      <dgm:t>
        <a:bodyPr/>
        <a:lstStyle/>
        <a:p>
          <a:endParaRPr lang="en-GB" sz="2400"/>
        </a:p>
      </dgm:t>
    </dgm:pt>
    <dgm:pt modelId="{BAFB55FB-2330-46A6-A16F-F83040EA0DB2}" type="pres">
      <dgm:prSet presAssocID="{D6B435B4-2FD6-46BB-B664-14A7EDA54F50}" presName="linear" presStyleCnt="0">
        <dgm:presLayoutVars>
          <dgm:dir/>
          <dgm:animLvl val="lvl"/>
          <dgm:resizeHandles val="exact"/>
        </dgm:presLayoutVars>
      </dgm:prSet>
      <dgm:spPr/>
    </dgm:pt>
    <dgm:pt modelId="{84600035-8074-4A64-8D1B-805826EC9D9F}" type="pres">
      <dgm:prSet presAssocID="{8332BC44-F532-4048-B7D7-1E378A1BF5AA}" presName="parentLin" presStyleCnt="0"/>
      <dgm:spPr/>
    </dgm:pt>
    <dgm:pt modelId="{470973E9-7A6D-4D8C-846F-9ADFE8FD4B56}" type="pres">
      <dgm:prSet presAssocID="{8332BC44-F532-4048-B7D7-1E378A1BF5AA}" presName="parentLeftMargin" presStyleLbl="node1" presStyleIdx="0" presStyleCnt="3"/>
      <dgm:spPr/>
    </dgm:pt>
    <dgm:pt modelId="{8B9CA700-212F-4FC7-8B8A-820D58075738}" type="pres">
      <dgm:prSet presAssocID="{8332BC44-F532-4048-B7D7-1E378A1BF5AA}" presName="parentText" presStyleLbl="node1" presStyleIdx="0" presStyleCnt="3" custScaleX="131393">
        <dgm:presLayoutVars>
          <dgm:chMax val="0"/>
          <dgm:bulletEnabled val="1"/>
        </dgm:presLayoutVars>
      </dgm:prSet>
      <dgm:spPr/>
    </dgm:pt>
    <dgm:pt modelId="{6C484824-1772-49A8-80ED-D3A3A6466C1D}" type="pres">
      <dgm:prSet presAssocID="{8332BC44-F532-4048-B7D7-1E378A1BF5AA}" presName="negativeSpace" presStyleCnt="0"/>
      <dgm:spPr/>
    </dgm:pt>
    <dgm:pt modelId="{38700344-1CC3-46CE-B0B9-205E5B6F9F14}" type="pres">
      <dgm:prSet presAssocID="{8332BC44-F532-4048-B7D7-1E378A1BF5AA}" presName="childText" presStyleLbl="conFgAcc1" presStyleIdx="0" presStyleCnt="3">
        <dgm:presLayoutVars>
          <dgm:bulletEnabled val="1"/>
        </dgm:presLayoutVars>
      </dgm:prSet>
      <dgm:spPr/>
    </dgm:pt>
    <dgm:pt modelId="{81302B94-F865-4F9F-9EE7-1677CF3BCAF6}" type="pres">
      <dgm:prSet presAssocID="{03B3E8B4-A1B3-4E5D-BEB5-530895AB1EBE}" presName="spaceBetweenRectangles" presStyleCnt="0"/>
      <dgm:spPr/>
    </dgm:pt>
    <dgm:pt modelId="{FBC7837C-F2DE-45EC-8128-AB431D3CC0A3}" type="pres">
      <dgm:prSet presAssocID="{290308BC-C695-4A6D-B1D5-9204912A8B98}" presName="parentLin" presStyleCnt="0"/>
      <dgm:spPr/>
    </dgm:pt>
    <dgm:pt modelId="{12D90104-DEF0-4385-8597-62111C29112B}" type="pres">
      <dgm:prSet presAssocID="{290308BC-C695-4A6D-B1D5-9204912A8B98}" presName="parentLeftMargin" presStyleLbl="node1" presStyleIdx="0" presStyleCnt="3"/>
      <dgm:spPr/>
    </dgm:pt>
    <dgm:pt modelId="{39AF9FAA-5D55-4639-8E61-BD3A606EFB68}" type="pres">
      <dgm:prSet presAssocID="{290308BC-C695-4A6D-B1D5-9204912A8B98}" presName="parentText" presStyleLbl="node1" presStyleIdx="1" presStyleCnt="3" custScaleX="150037">
        <dgm:presLayoutVars>
          <dgm:chMax val="0"/>
          <dgm:bulletEnabled val="1"/>
        </dgm:presLayoutVars>
      </dgm:prSet>
      <dgm:spPr/>
    </dgm:pt>
    <dgm:pt modelId="{C747AB97-9792-4F58-A21C-540E648B4596}" type="pres">
      <dgm:prSet presAssocID="{290308BC-C695-4A6D-B1D5-9204912A8B98}" presName="negativeSpace" presStyleCnt="0"/>
      <dgm:spPr/>
    </dgm:pt>
    <dgm:pt modelId="{6911E8C1-00BB-439D-9B8F-E5A405142F76}" type="pres">
      <dgm:prSet presAssocID="{290308BC-C695-4A6D-B1D5-9204912A8B98}" presName="childText" presStyleLbl="conFgAcc1" presStyleIdx="1" presStyleCnt="3">
        <dgm:presLayoutVars>
          <dgm:bulletEnabled val="1"/>
        </dgm:presLayoutVars>
      </dgm:prSet>
      <dgm:spPr>
        <a:solidFill>
          <a:srgbClr val="CFD5EA">
            <a:alpha val="90000"/>
          </a:srgbClr>
        </a:solidFill>
      </dgm:spPr>
    </dgm:pt>
    <dgm:pt modelId="{43A53623-6084-4D11-B1D2-9719CB3D71FD}" type="pres">
      <dgm:prSet presAssocID="{A8F2DB9A-7D74-4888-A5FC-15C09E7CCF4A}" presName="spaceBetweenRectangles" presStyleCnt="0"/>
      <dgm:spPr/>
    </dgm:pt>
    <dgm:pt modelId="{48936AC8-FDD8-4F07-9020-EF73C7700208}" type="pres">
      <dgm:prSet presAssocID="{2101E6B4-3108-4800-BA25-395BF679AC97}" presName="parentLin" presStyleCnt="0"/>
      <dgm:spPr/>
    </dgm:pt>
    <dgm:pt modelId="{17AC4D31-AA24-46C4-94F5-543944BFFA86}" type="pres">
      <dgm:prSet presAssocID="{2101E6B4-3108-4800-BA25-395BF679AC97}" presName="parentLeftMargin" presStyleLbl="node1" presStyleIdx="1" presStyleCnt="3"/>
      <dgm:spPr/>
    </dgm:pt>
    <dgm:pt modelId="{A7DE83A9-48D5-403F-BA1A-BB33CE220A01}" type="pres">
      <dgm:prSet presAssocID="{2101E6B4-3108-4800-BA25-395BF679AC97}" presName="parentText" presStyleLbl="node1" presStyleIdx="2" presStyleCnt="3" custScaleX="131393" custScaleY="125193">
        <dgm:presLayoutVars>
          <dgm:chMax val="0"/>
          <dgm:bulletEnabled val="1"/>
        </dgm:presLayoutVars>
      </dgm:prSet>
      <dgm:spPr/>
    </dgm:pt>
    <dgm:pt modelId="{E57C1CAA-09F2-408A-8985-8E52AE1E24AB}" type="pres">
      <dgm:prSet presAssocID="{2101E6B4-3108-4800-BA25-395BF679AC97}" presName="negativeSpace" presStyleCnt="0"/>
      <dgm:spPr/>
    </dgm:pt>
    <dgm:pt modelId="{22286728-9EE1-4D7A-95E8-3CB06F8DBC01}" type="pres">
      <dgm:prSet presAssocID="{2101E6B4-3108-4800-BA25-395BF679AC97}" presName="childText" presStyleLbl="conFgAcc1" presStyleIdx="2" presStyleCnt="3">
        <dgm:presLayoutVars>
          <dgm:bulletEnabled val="1"/>
        </dgm:presLayoutVars>
      </dgm:prSet>
      <dgm:spPr>
        <a:solidFill>
          <a:srgbClr val="CFD5EA">
            <a:alpha val="90000"/>
          </a:srgbClr>
        </a:solidFill>
      </dgm:spPr>
    </dgm:pt>
  </dgm:ptLst>
  <dgm:cxnLst>
    <dgm:cxn modelId="{B75EDC09-CA15-4C55-A60D-686915884309}" type="presOf" srcId="{8332BC44-F532-4048-B7D7-1E378A1BF5AA}" destId="{470973E9-7A6D-4D8C-846F-9ADFE8FD4B56}" srcOrd="0" destOrd="0" presId="urn:microsoft.com/office/officeart/2005/8/layout/list1"/>
    <dgm:cxn modelId="{F5DF110C-F308-49D5-A486-DF56AB79AF07}" type="presOf" srcId="{D6B435B4-2FD6-46BB-B664-14A7EDA54F50}" destId="{BAFB55FB-2330-46A6-A16F-F83040EA0DB2}" srcOrd="0" destOrd="0" presId="urn:microsoft.com/office/officeart/2005/8/layout/list1"/>
    <dgm:cxn modelId="{0850D647-34BD-4767-9EF6-7532CE8177BD}" type="presOf" srcId="{2101E6B4-3108-4800-BA25-395BF679AC97}" destId="{17AC4D31-AA24-46C4-94F5-543944BFFA86}" srcOrd="0" destOrd="0" presId="urn:microsoft.com/office/officeart/2005/8/layout/list1"/>
    <dgm:cxn modelId="{6CFFDB67-236F-44BC-9AE2-92151775C0F7}" srcId="{8332BC44-F532-4048-B7D7-1E378A1BF5AA}" destId="{C94C0E35-AF8E-4A95-A1DE-075A9B4C0976}" srcOrd="0" destOrd="0" parTransId="{7FCA49AF-7A1D-4041-A088-C8E7B34A2F30}" sibTransId="{9305F147-2481-4149-890B-EDF64CF0344D}"/>
    <dgm:cxn modelId="{9F95216E-EC86-456A-A4ED-454A815F20C2}" type="presOf" srcId="{8332BC44-F532-4048-B7D7-1E378A1BF5AA}" destId="{8B9CA700-212F-4FC7-8B8A-820D58075738}" srcOrd="1" destOrd="0" presId="urn:microsoft.com/office/officeart/2005/8/layout/list1"/>
    <dgm:cxn modelId="{BE22206F-DFE2-4924-A11A-B8391E45DB72}" type="presOf" srcId="{290308BC-C695-4A6D-B1D5-9204912A8B98}" destId="{39AF9FAA-5D55-4639-8E61-BD3A606EFB68}" srcOrd="1" destOrd="0" presId="urn:microsoft.com/office/officeart/2005/8/layout/list1"/>
    <dgm:cxn modelId="{8F925952-382B-4790-B0B7-2EE8B350D29B}" srcId="{D6B435B4-2FD6-46BB-B664-14A7EDA54F50}" destId="{8332BC44-F532-4048-B7D7-1E378A1BF5AA}" srcOrd="0" destOrd="0" parTransId="{99B5771E-0A60-4299-A27E-BC3B4AEA743E}" sibTransId="{03B3E8B4-A1B3-4E5D-BEB5-530895AB1EBE}"/>
    <dgm:cxn modelId="{10620C94-B881-47BF-A8FB-4220C555CD1A}" srcId="{8332BC44-F532-4048-B7D7-1E378A1BF5AA}" destId="{8F479924-1733-4200-85A6-0892386C2042}" srcOrd="1" destOrd="0" parTransId="{D43CB9BB-7577-4395-AD40-85E094569A83}" sibTransId="{AE122800-2549-476F-AD39-B2AE44977865}"/>
    <dgm:cxn modelId="{414CC19B-2F91-49B4-AF67-5C3441194139}" type="presOf" srcId="{8F479924-1733-4200-85A6-0892386C2042}" destId="{38700344-1CC3-46CE-B0B9-205E5B6F9F14}" srcOrd="0" destOrd="1" presId="urn:microsoft.com/office/officeart/2005/8/layout/list1"/>
    <dgm:cxn modelId="{6EE332BC-549D-4CD3-B748-E70B811083EB}" srcId="{D6B435B4-2FD6-46BB-B664-14A7EDA54F50}" destId="{2101E6B4-3108-4800-BA25-395BF679AC97}" srcOrd="2" destOrd="0" parTransId="{36327203-20F1-484A-B6B5-FC51E8356A0F}" sibTransId="{63E25B69-797A-427F-A875-BF4C71749792}"/>
    <dgm:cxn modelId="{BED570BC-E956-4AF5-B5FB-EDDECECD01F7}" type="presOf" srcId="{2101E6B4-3108-4800-BA25-395BF679AC97}" destId="{A7DE83A9-48D5-403F-BA1A-BB33CE220A01}" srcOrd="1" destOrd="0" presId="urn:microsoft.com/office/officeart/2005/8/layout/list1"/>
    <dgm:cxn modelId="{6F7D8EBF-0DD2-4684-8248-F14B93E562A8}" srcId="{D6B435B4-2FD6-46BB-B664-14A7EDA54F50}" destId="{290308BC-C695-4A6D-B1D5-9204912A8B98}" srcOrd="1" destOrd="0" parTransId="{DDC64B5D-9CBD-47CB-ACF9-5F16E17734B4}" sibTransId="{A8F2DB9A-7D74-4888-A5FC-15C09E7CCF4A}"/>
    <dgm:cxn modelId="{8576BAD8-B2E1-4441-9662-7FC72E85A56F}" type="presOf" srcId="{C94C0E35-AF8E-4A95-A1DE-075A9B4C0976}" destId="{38700344-1CC3-46CE-B0B9-205E5B6F9F14}" srcOrd="0" destOrd="0" presId="urn:microsoft.com/office/officeart/2005/8/layout/list1"/>
    <dgm:cxn modelId="{335F23F8-5E52-46E1-96D9-29EEA39728DF}" type="presOf" srcId="{290308BC-C695-4A6D-B1D5-9204912A8B98}" destId="{12D90104-DEF0-4385-8597-62111C29112B}" srcOrd="0" destOrd="0" presId="urn:microsoft.com/office/officeart/2005/8/layout/list1"/>
    <dgm:cxn modelId="{DC3738CC-FE53-463E-AF1F-8869F160C193}" type="presParOf" srcId="{BAFB55FB-2330-46A6-A16F-F83040EA0DB2}" destId="{84600035-8074-4A64-8D1B-805826EC9D9F}" srcOrd="0" destOrd="0" presId="urn:microsoft.com/office/officeart/2005/8/layout/list1"/>
    <dgm:cxn modelId="{996713C4-1302-4E88-870D-14BE7E1497F9}" type="presParOf" srcId="{84600035-8074-4A64-8D1B-805826EC9D9F}" destId="{470973E9-7A6D-4D8C-846F-9ADFE8FD4B56}" srcOrd="0" destOrd="0" presId="urn:microsoft.com/office/officeart/2005/8/layout/list1"/>
    <dgm:cxn modelId="{C09C3F67-D213-46C3-BC58-11781E4B87EF}" type="presParOf" srcId="{84600035-8074-4A64-8D1B-805826EC9D9F}" destId="{8B9CA700-212F-4FC7-8B8A-820D58075738}" srcOrd="1" destOrd="0" presId="urn:microsoft.com/office/officeart/2005/8/layout/list1"/>
    <dgm:cxn modelId="{300984D6-3314-4806-91D0-CDD1B61858E5}" type="presParOf" srcId="{BAFB55FB-2330-46A6-A16F-F83040EA0DB2}" destId="{6C484824-1772-49A8-80ED-D3A3A6466C1D}" srcOrd="1" destOrd="0" presId="urn:microsoft.com/office/officeart/2005/8/layout/list1"/>
    <dgm:cxn modelId="{44A28EBA-DE4D-48CB-B71F-A87B438BC8A7}" type="presParOf" srcId="{BAFB55FB-2330-46A6-A16F-F83040EA0DB2}" destId="{38700344-1CC3-46CE-B0B9-205E5B6F9F14}" srcOrd="2" destOrd="0" presId="urn:microsoft.com/office/officeart/2005/8/layout/list1"/>
    <dgm:cxn modelId="{280C8B10-786C-4D40-A8F2-49336391D1B3}" type="presParOf" srcId="{BAFB55FB-2330-46A6-A16F-F83040EA0DB2}" destId="{81302B94-F865-4F9F-9EE7-1677CF3BCAF6}" srcOrd="3" destOrd="0" presId="urn:microsoft.com/office/officeart/2005/8/layout/list1"/>
    <dgm:cxn modelId="{42578383-C6E2-46F6-8788-45B67EAB7CF1}" type="presParOf" srcId="{BAFB55FB-2330-46A6-A16F-F83040EA0DB2}" destId="{FBC7837C-F2DE-45EC-8128-AB431D3CC0A3}" srcOrd="4" destOrd="0" presId="urn:microsoft.com/office/officeart/2005/8/layout/list1"/>
    <dgm:cxn modelId="{022576C7-F5D6-4184-A23B-771C1F78464C}" type="presParOf" srcId="{FBC7837C-F2DE-45EC-8128-AB431D3CC0A3}" destId="{12D90104-DEF0-4385-8597-62111C29112B}" srcOrd="0" destOrd="0" presId="urn:microsoft.com/office/officeart/2005/8/layout/list1"/>
    <dgm:cxn modelId="{34162248-0CC8-4F2F-B248-8C22D3AE9A6B}" type="presParOf" srcId="{FBC7837C-F2DE-45EC-8128-AB431D3CC0A3}" destId="{39AF9FAA-5D55-4639-8E61-BD3A606EFB68}" srcOrd="1" destOrd="0" presId="urn:microsoft.com/office/officeart/2005/8/layout/list1"/>
    <dgm:cxn modelId="{B74D13CB-48B2-4179-B6E7-717149388795}" type="presParOf" srcId="{BAFB55FB-2330-46A6-A16F-F83040EA0DB2}" destId="{C747AB97-9792-4F58-A21C-540E648B4596}" srcOrd="5" destOrd="0" presId="urn:microsoft.com/office/officeart/2005/8/layout/list1"/>
    <dgm:cxn modelId="{F260E904-9773-4C22-905F-A131B124C555}" type="presParOf" srcId="{BAFB55FB-2330-46A6-A16F-F83040EA0DB2}" destId="{6911E8C1-00BB-439D-9B8F-E5A405142F76}" srcOrd="6" destOrd="0" presId="urn:microsoft.com/office/officeart/2005/8/layout/list1"/>
    <dgm:cxn modelId="{4FB75ADC-4DE5-46D5-857F-B4919E6F89DD}" type="presParOf" srcId="{BAFB55FB-2330-46A6-A16F-F83040EA0DB2}" destId="{43A53623-6084-4D11-B1D2-9719CB3D71FD}" srcOrd="7" destOrd="0" presId="urn:microsoft.com/office/officeart/2005/8/layout/list1"/>
    <dgm:cxn modelId="{0CB27E4E-E9BC-498B-9F05-1EC59C5941E5}" type="presParOf" srcId="{BAFB55FB-2330-46A6-A16F-F83040EA0DB2}" destId="{48936AC8-FDD8-4F07-9020-EF73C7700208}" srcOrd="8" destOrd="0" presId="urn:microsoft.com/office/officeart/2005/8/layout/list1"/>
    <dgm:cxn modelId="{A9EA771B-8C7A-4E0C-B161-312C6A2BEC8E}" type="presParOf" srcId="{48936AC8-FDD8-4F07-9020-EF73C7700208}" destId="{17AC4D31-AA24-46C4-94F5-543944BFFA86}" srcOrd="0" destOrd="0" presId="urn:microsoft.com/office/officeart/2005/8/layout/list1"/>
    <dgm:cxn modelId="{6B4C190A-C57D-4251-8C69-101853352866}" type="presParOf" srcId="{48936AC8-FDD8-4F07-9020-EF73C7700208}" destId="{A7DE83A9-48D5-403F-BA1A-BB33CE220A01}" srcOrd="1" destOrd="0" presId="urn:microsoft.com/office/officeart/2005/8/layout/list1"/>
    <dgm:cxn modelId="{863DB471-F6DE-4BB5-92BE-AA1FB5757038}" type="presParOf" srcId="{BAFB55FB-2330-46A6-A16F-F83040EA0DB2}" destId="{E57C1CAA-09F2-408A-8985-8E52AE1E24AB}" srcOrd="9" destOrd="0" presId="urn:microsoft.com/office/officeart/2005/8/layout/list1"/>
    <dgm:cxn modelId="{1B22BFD7-8731-4759-8557-95222F2B7B09}" type="presParOf" srcId="{BAFB55FB-2330-46A6-A16F-F83040EA0DB2}" destId="{22286728-9EE1-4D7A-95E8-3CB06F8DBC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5EB857-6A4C-4BA5-A5BF-0EB271D2E61A}" type="doc">
      <dgm:prSet loTypeId="urn:microsoft.com/office/officeart/2005/8/layout/hProcess9" loCatId="process" qsTypeId="urn:microsoft.com/office/officeart/2005/8/quickstyle/simple1" qsCatId="simple" csTypeId="urn:microsoft.com/office/officeart/2005/8/colors/accent2_1" csCatId="accent2" phldr="1"/>
      <dgm:spPr/>
    </dgm:pt>
    <dgm:pt modelId="{1397B5DF-56AC-4A45-8AE8-A44E1FEB43EB}">
      <dgm:prSet phldrT="[Text]" custT="1"/>
      <dgm:spPr>
        <a:ln>
          <a:solidFill>
            <a:srgbClr val="004C97"/>
          </a:solidFill>
        </a:ln>
      </dgm:spPr>
      <dgm:t>
        <a:bodyPr/>
        <a:lstStyle/>
        <a:p>
          <a:r>
            <a:rPr lang="ru-RU" sz="2000" dirty="0">
              <a:solidFill>
                <a:srgbClr val="004C97"/>
              </a:solidFill>
            </a:rPr>
            <a:t>Инвестирование как элемент управления ликвидностью</a:t>
          </a:r>
          <a:endParaRPr lang="en-US" sz="2000" dirty="0">
            <a:solidFill>
              <a:srgbClr val="004C97"/>
            </a:solidFill>
          </a:endParaRPr>
        </a:p>
      </dgm:t>
    </dgm:pt>
    <dgm:pt modelId="{1B695244-9752-4154-9B49-5FC24BF4F409}" type="parTrans" cxnId="{04588646-6498-48E7-B0B1-92487852A1D0}">
      <dgm:prSet/>
      <dgm:spPr/>
      <dgm:t>
        <a:bodyPr/>
        <a:lstStyle/>
        <a:p>
          <a:endParaRPr lang="en-US" sz="2000"/>
        </a:p>
      </dgm:t>
    </dgm:pt>
    <dgm:pt modelId="{6596B99E-AD1D-48D3-A400-0BE922CEC678}" type="sibTrans" cxnId="{04588646-6498-48E7-B0B1-92487852A1D0}">
      <dgm:prSet/>
      <dgm:spPr/>
      <dgm:t>
        <a:bodyPr/>
        <a:lstStyle/>
        <a:p>
          <a:endParaRPr lang="en-US" sz="2000"/>
        </a:p>
      </dgm:t>
    </dgm:pt>
    <dgm:pt modelId="{A1449BD6-9017-44CE-8808-90582E69B63E}">
      <dgm:prSet phldrT="[Text]" custT="1"/>
      <dgm:spPr>
        <a:ln>
          <a:solidFill>
            <a:srgbClr val="004C97"/>
          </a:solidFill>
        </a:ln>
      </dgm:spPr>
      <dgm:t>
        <a:bodyPr/>
        <a:lstStyle/>
        <a:p>
          <a:r>
            <a:rPr lang="ru-RU" sz="2000" dirty="0">
              <a:solidFill>
                <a:srgbClr val="004C97"/>
              </a:solidFill>
            </a:rPr>
            <a:t>Институциональные механизмы и процессы</a:t>
          </a:r>
          <a:endParaRPr lang="en-US" sz="2000" dirty="0">
            <a:solidFill>
              <a:srgbClr val="004C97"/>
            </a:solidFill>
          </a:endParaRPr>
        </a:p>
      </dgm:t>
    </dgm:pt>
    <dgm:pt modelId="{A21603BD-AA38-4C06-8C24-C1C1E84B9B5C}" type="parTrans" cxnId="{3DE8D654-BCFE-4387-B47E-C865BC913EA2}">
      <dgm:prSet/>
      <dgm:spPr/>
      <dgm:t>
        <a:bodyPr/>
        <a:lstStyle/>
        <a:p>
          <a:endParaRPr lang="en-US" sz="2000"/>
        </a:p>
      </dgm:t>
    </dgm:pt>
    <dgm:pt modelId="{D67F4456-8885-4267-B98F-9A6F88E4FBA0}" type="sibTrans" cxnId="{3DE8D654-BCFE-4387-B47E-C865BC913EA2}">
      <dgm:prSet/>
      <dgm:spPr/>
      <dgm:t>
        <a:bodyPr/>
        <a:lstStyle/>
        <a:p>
          <a:endParaRPr lang="en-US" sz="2000"/>
        </a:p>
      </dgm:t>
    </dgm:pt>
    <dgm:pt modelId="{4FDAF966-08AA-4390-9A7C-09499202F281}">
      <dgm:prSet phldrT="[Text]" custT="1"/>
      <dgm:spPr>
        <a:solidFill>
          <a:srgbClr val="004C97"/>
        </a:solidFill>
        <a:ln>
          <a:solidFill>
            <a:srgbClr val="004C97"/>
          </a:solidFill>
        </a:ln>
      </dgm:spPr>
      <dgm:t>
        <a:bodyPr/>
        <a:lstStyle/>
        <a:p>
          <a:r>
            <a:rPr lang="ru-RU" sz="2000" dirty="0">
              <a:solidFill>
                <a:schemeClr val="bg1"/>
              </a:solidFill>
            </a:rPr>
            <a:t>Практические аспекты инвестирования</a:t>
          </a:r>
          <a:endParaRPr lang="en-US" sz="2000" dirty="0">
            <a:solidFill>
              <a:schemeClr val="bg1"/>
            </a:solidFill>
          </a:endParaRPr>
        </a:p>
      </dgm:t>
    </dgm:pt>
    <dgm:pt modelId="{E9E4AAD0-8EED-4609-A0F7-A2E63C79A134}" type="parTrans" cxnId="{BA1D38C0-3DEF-49C7-92A9-4E5EB897654C}">
      <dgm:prSet/>
      <dgm:spPr/>
      <dgm:t>
        <a:bodyPr/>
        <a:lstStyle/>
        <a:p>
          <a:endParaRPr lang="en-US" sz="2000"/>
        </a:p>
      </dgm:t>
    </dgm:pt>
    <dgm:pt modelId="{A979AE14-7611-4E18-B321-4A5F2024BF30}" type="sibTrans" cxnId="{BA1D38C0-3DEF-49C7-92A9-4E5EB897654C}">
      <dgm:prSet/>
      <dgm:spPr/>
      <dgm:t>
        <a:bodyPr/>
        <a:lstStyle/>
        <a:p>
          <a:endParaRPr lang="en-US" sz="2000"/>
        </a:p>
      </dgm:t>
    </dgm:pt>
    <dgm:pt modelId="{B2AE60B0-8F2C-451B-8BA5-FE1ED4654821}">
      <dgm:prSet phldrT="[Text]" custT="1"/>
      <dgm:spPr>
        <a:ln>
          <a:solidFill>
            <a:srgbClr val="004C97"/>
          </a:solidFill>
        </a:ln>
      </dgm:spPr>
      <dgm:t>
        <a:bodyPr/>
        <a:lstStyle/>
        <a:p>
          <a:r>
            <a:rPr lang="ru-RU" sz="2200" dirty="0">
              <a:solidFill>
                <a:srgbClr val="004C97"/>
              </a:solidFill>
            </a:rPr>
            <a:t>Риски и инструменты</a:t>
          </a:r>
          <a:endParaRPr lang="en-US" sz="2200" dirty="0">
            <a:solidFill>
              <a:srgbClr val="004C97"/>
            </a:solidFill>
          </a:endParaRPr>
        </a:p>
      </dgm:t>
    </dgm:pt>
    <dgm:pt modelId="{3B1545D1-F51A-4417-B3A6-087A5ACBE34E}" type="parTrans" cxnId="{AC1E5A11-B34E-491F-B85C-2174BDED3FD7}">
      <dgm:prSet/>
      <dgm:spPr/>
      <dgm:t>
        <a:bodyPr/>
        <a:lstStyle/>
        <a:p>
          <a:endParaRPr lang="en-US" sz="2000"/>
        </a:p>
      </dgm:t>
    </dgm:pt>
    <dgm:pt modelId="{665F30BE-AA95-4BC1-BAF2-E772CE5A999B}" type="sibTrans" cxnId="{AC1E5A11-B34E-491F-B85C-2174BDED3FD7}">
      <dgm:prSet/>
      <dgm:spPr/>
      <dgm:t>
        <a:bodyPr/>
        <a:lstStyle/>
        <a:p>
          <a:endParaRPr lang="en-US" sz="2000"/>
        </a:p>
      </dgm:t>
    </dgm:pt>
    <dgm:pt modelId="{DABED190-9BAE-4898-B402-FFD72E713DAD}" type="pres">
      <dgm:prSet presAssocID="{3F5EB857-6A4C-4BA5-A5BF-0EB271D2E61A}" presName="CompostProcess" presStyleCnt="0">
        <dgm:presLayoutVars>
          <dgm:dir/>
          <dgm:resizeHandles val="exact"/>
        </dgm:presLayoutVars>
      </dgm:prSet>
      <dgm:spPr/>
    </dgm:pt>
    <dgm:pt modelId="{8FE5C3DC-3D49-4B1C-B92E-3CCAEF4FA3A2}" type="pres">
      <dgm:prSet presAssocID="{3F5EB857-6A4C-4BA5-A5BF-0EB271D2E61A}" presName="arrow" presStyleLbl="bgShp" presStyleIdx="0" presStyleCnt="1"/>
      <dgm:spPr>
        <a:solidFill>
          <a:srgbClr val="CFD5EA"/>
        </a:solidFill>
      </dgm:spPr>
    </dgm:pt>
    <dgm:pt modelId="{7C8F3878-CE5C-4A94-B18C-5864ACB550F0}" type="pres">
      <dgm:prSet presAssocID="{3F5EB857-6A4C-4BA5-A5BF-0EB271D2E61A}" presName="linearProcess" presStyleCnt="0"/>
      <dgm:spPr/>
    </dgm:pt>
    <dgm:pt modelId="{3EA0AED2-2B5F-44BB-8625-0C901B179790}" type="pres">
      <dgm:prSet presAssocID="{1397B5DF-56AC-4A45-8AE8-A44E1FEB43EB}" presName="textNode" presStyleLbl="node1" presStyleIdx="0" presStyleCnt="4" custScaleX="121023">
        <dgm:presLayoutVars>
          <dgm:bulletEnabled val="1"/>
        </dgm:presLayoutVars>
      </dgm:prSet>
      <dgm:spPr/>
    </dgm:pt>
    <dgm:pt modelId="{8EF901FE-8794-4C9A-88A2-E759EAE7631E}" type="pres">
      <dgm:prSet presAssocID="{6596B99E-AD1D-48D3-A400-0BE922CEC678}" presName="sibTrans" presStyleCnt="0"/>
      <dgm:spPr/>
    </dgm:pt>
    <dgm:pt modelId="{DD6B1AD6-1BBE-4AEF-8C7A-E3D8E4EF2676}" type="pres">
      <dgm:prSet presAssocID="{B2AE60B0-8F2C-451B-8BA5-FE1ED4654821}" presName="textNode" presStyleLbl="node1" presStyleIdx="1" presStyleCnt="4" custScaleX="124658">
        <dgm:presLayoutVars>
          <dgm:bulletEnabled val="1"/>
        </dgm:presLayoutVars>
      </dgm:prSet>
      <dgm:spPr/>
    </dgm:pt>
    <dgm:pt modelId="{10783DCF-B478-498F-8727-2468BFE1447F}" type="pres">
      <dgm:prSet presAssocID="{665F30BE-AA95-4BC1-BAF2-E772CE5A999B}" presName="sibTrans" presStyleCnt="0"/>
      <dgm:spPr/>
    </dgm:pt>
    <dgm:pt modelId="{51ED3736-DEFA-4D1E-875C-FB79F4810B9B}" type="pres">
      <dgm:prSet presAssocID="{A1449BD6-9017-44CE-8808-90582E69B63E}" presName="textNode" presStyleLbl="node1" presStyleIdx="2" presStyleCnt="4" custScaleX="147204">
        <dgm:presLayoutVars>
          <dgm:bulletEnabled val="1"/>
        </dgm:presLayoutVars>
      </dgm:prSet>
      <dgm:spPr/>
    </dgm:pt>
    <dgm:pt modelId="{D10E6DFA-0EE7-42A7-98D2-77B03004DEBA}" type="pres">
      <dgm:prSet presAssocID="{D67F4456-8885-4267-B98F-9A6F88E4FBA0}" presName="sibTrans" presStyleCnt="0"/>
      <dgm:spPr/>
    </dgm:pt>
    <dgm:pt modelId="{10497EF5-8FE6-4F1D-A6C3-DBDCDA509D1E}" type="pres">
      <dgm:prSet presAssocID="{4FDAF966-08AA-4390-9A7C-09499202F281}" presName="textNode" presStyleLbl="node1" presStyleIdx="3" presStyleCnt="4" custScaleX="132439" custLinFactNeighborX="-9643" custLinFactNeighborY="-1861">
        <dgm:presLayoutVars>
          <dgm:bulletEnabled val="1"/>
        </dgm:presLayoutVars>
      </dgm:prSet>
      <dgm:spPr/>
    </dgm:pt>
  </dgm:ptLst>
  <dgm:cxnLst>
    <dgm:cxn modelId="{AC1E5A11-B34E-491F-B85C-2174BDED3FD7}" srcId="{3F5EB857-6A4C-4BA5-A5BF-0EB271D2E61A}" destId="{B2AE60B0-8F2C-451B-8BA5-FE1ED4654821}" srcOrd="1" destOrd="0" parTransId="{3B1545D1-F51A-4417-B3A6-087A5ACBE34E}" sibTransId="{665F30BE-AA95-4BC1-BAF2-E772CE5A999B}"/>
    <dgm:cxn modelId="{273DCE1F-C8FC-468C-8149-B995BA3B23EF}" type="presOf" srcId="{4FDAF966-08AA-4390-9A7C-09499202F281}" destId="{10497EF5-8FE6-4F1D-A6C3-DBDCDA509D1E}" srcOrd="0" destOrd="0" presId="urn:microsoft.com/office/officeart/2005/8/layout/hProcess9"/>
    <dgm:cxn modelId="{9D94A221-5C6F-4CE4-89EB-B6BF008C3BEB}" type="presOf" srcId="{3F5EB857-6A4C-4BA5-A5BF-0EB271D2E61A}" destId="{DABED190-9BAE-4898-B402-FFD72E713DAD}" srcOrd="0" destOrd="0" presId="urn:microsoft.com/office/officeart/2005/8/layout/hProcess9"/>
    <dgm:cxn modelId="{ED695C27-5199-4E09-A869-A7DB048B8AC7}" type="presOf" srcId="{1397B5DF-56AC-4A45-8AE8-A44E1FEB43EB}" destId="{3EA0AED2-2B5F-44BB-8625-0C901B179790}" srcOrd="0" destOrd="0" presId="urn:microsoft.com/office/officeart/2005/8/layout/hProcess9"/>
    <dgm:cxn modelId="{A1B9B234-74B0-4BDF-81FE-82EB85075805}" type="presOf" srcId="{A1449BD6-9017-44CE-8808-90582E69B63E}" destId="{51ED3736-DEFA-4D1E-875C-FB79F4810B9B}" srcOrd="0" destOrd="0" presId="urn:microsoft.com/office/officeart/2005/8/layout/hProcess9"/>
    <dgm:cxn modelId="{04588646-6498-48E7-B0B1-92487852A1D0}" srcId="{3F5EB857-6A4C-4BA5-A5BF-0EB271D2E61A}" destId="{1397B5DF-56AC-4A45-8AE8-A44E1FEB43EB}" srcOrd="0" destOrd="0" parTransId="{1B695244-9752-4154-9B49-5FC24BF4F409}" sibTransId="{6596B99E-AD1D-48D3-A400-0BE922CEC678}"/>
    <dgm:cxn modelId="{3DE8D654-BCFE-4387-B47E-C865BC913EA2}" srcId="{3F5EB857-6A4C-4BA5-A5BF-0EB271D2E61A}" destId="{A1449BD6-9017-44CE-8808-90582E69B63E}" srcOrd="2" destOrd="0" parTransId="{A21603BD-AA38-4C06-8C24-C1C1E84B9B5C}" sibTransId="{D67F4456-8885-4267-B98F-9A6F88E4FBA0}"/>
    <dgm:cxn modelId="{83D39A99-9679-4681-9C41-4D17B08233D5}" type="presOf" srcId="{B2AE60B0-8F2C-451B-8BA5-FE1ED4654821}" destId="{DD6B1AD6-1BBE-4AEF-8C7A-E3D8E4EF2676}" srcOrd="0" destOrd="0" presId="urn:microsoft.com/office/officeart/2005/8/layout/hProcess9"/>
    <dgm:cxn modelId="{BA1D38C0-3DEF-49C7-92A9-4E5EB897654C}" srcId="{3F5EB857-6A4C-4BA5-A5BF-0EB271D2E61A}" destId="{4FDAF966-08AA-4390-9A7C-09499202F281}" srcOrd="3" destOrd="0" parTransId="{E9E4AAD0-8EED-4609-A0F7-A2E63C79A134}" sibTransId="{A979AE14-7611-4E18-B321-4A5F2024BF30}"/>
    <dgm:cxn modelId="{3F2FB5BB-8EA8-4ABE-A601-DAE2710060DE}" type="presParOf" srcId="{DABED190-9BAE-4898-B402-FFD72E713DAD}" destId="{8FE5C3DC-3D49-4B1C-B92E-3CCAEF4FA3A2}" srcOrd="0" destOrd="0" presId="urn:microsoft.com/office/officeart/2005/8/layout/hProcess9"/>
    <dgm:cxn modelId="{88C25FB1-64CC-4D08-AD76-4080C92750C6}" type="presParOf" srcId="{DABED190-9BAE-4898-B402-FFD72E713DAD}" destId="{7C8F3878-CE5C-4A94-B18C-5864ACB550F0}" srcOrd="1" destOrd="0" presId="urn:microsoft.com/office/officeart/2005/8/layout/hProcess9"/>
    <dgm:cxn modelId="{7937FA1A-2309-48FB-8A22-EE5242BBDD49}" type="presParOf" srcId="{7C8F3878-CE5C-4A94-B18C-5864ACB550F0}" destId="{3EA0AED2-2B5F-44BB-8625-0C901B179790}" srcOrd="0" destOrd="0" presId="urn:microsoft.com/office/officeart/2005/8/layout/hProcess9"/>
    <dgm:cxn modelId="{02D526D2-90FF-44E8-82C9-DEBF5E4FC401}" type="presParOf" srcId="{7C8F3878-CE5C-4A94-B18C-5864ACB550F0}" destId="{8EF901FE-8794-4C9A-88A2-E759EAE7631E}" srcOrd="1" destOrd="0" presId="urn:microsoft.com/office/officeart/2005/8/layout/hProcess9"/>
    <dgm:cxn modelId="{5C94A1AF-EE0A-48A3-BBC8-1D76B4575134}" type="presParOf" srcId="{7C8F3878-CE5C-4A94-B18C-5864ACB550F0}" destId="{DD6B1AD6-1BBE-4AEF-8C7A-E3D8E4EF2676}" srcOrd="2" destOrd="0" presId="urn:microsoft.com/office/officeart/2005/8/layout/hProcess9"/>
    <dgm:cxn modelId="{7F899DBC-CEA5-462E-BB67-5E193166A477}" type="presParOf" srcId="{7C8F3878-CE5C-4A94-B18C-5864ACB550F0}" destId="{10783DCF-B478-498F-8727-2468BFE1447F}" srcOrd="3" destOrd="0" presId="urn:microsoft.com/office/officeart/2005/8/layout/hProcess9"/>
    <dgm:cxn modelId="{8AC9CDD2-7B2F-4300-B8D8-73AF5B956428}" type="presParOf" srcId="{7C8F3878-CE5C-4A94-B18C-5864ACB550F0}" destId="{51ED3736-DEFA-4D1E-875C-FB79F4810B9B}" srcOrd="4" destOrd="0" presId="urn:microsoft.com/office/officeart/2005/8/layout/hProcess9"/>
    <dgm:cxn modelId="{F586E361-F9BB-48CC-B686-EE0177075274}" type="presParOf" srcId="{7C8F3878-CE5C-4A94-B18C-5864ACB550F0}" destId="{D10E6DFA-0EE7-42A7-98D2-77B03004DEBA}" srcOrd="5" destOrd="0" presId="urn:microsoft.com/office/officeart/2005/8/layout/hProcess9"/>
    <dgm:cxn modelId="{4A67F6C0-E130-4A40-8860-EC98BB1E8C46}" type="presParOf" srcId="{7C8F3878-CE5C-4A94-B18C-5864ACB550F0}" destId="{10497EF5-8FE6-4F1D-A6C3-DBDCDA509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F26F40-841F-4BAB-849D-794E39DD1E3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333077B0-62A5-400D-8946-4CDF1A476CEF}">
      <dgm:prSet phldrT="[Text]" custT="1"/>
      <dgm:spPr/>
      <dgm:t>
        <a:bodyPr/>
        <a:lstStyle/>
        <a:p>
          <a:r>
            <a:rPr lang="ru-RU" sz="1800" dirty="0"/>
            <a:t>Если рынок достаточно ликвиден, то предпочтительным инструментом является обратное РЕПО</a:t>
          </a:r>
          <a:endParaRPr lang="en-GB" sz="1800" dirty="0"/>
        </a:p>
      </dgm:t>
    </dgm:pt>
    <dgm:pt modelId="{1C040D40-E270-4D0A-91D3-D1190C9C2CE5}" type="parTrans" cxnId="{841C0B98-A994-41DC-82F0-F4A30CA9CAD7}">
      <dgm:prSet/>
      <dgm:spPr/>
      <dgm:t>
        <a:bodyPr/>
        <a:lstStyle/>
        <a:p>
          <a:endParaRPr lang="en-GB"/>
        </a:p>
      </dgm:t>
    </dgm:pt>
    <dgm:pt modelId="{6F28045A-1D53-4D92-B2BA-26B46057D124}" type="sibTrans" cxnId="{841C0B98-A994-41DC-82F0-F4A30CA9CAD7}">
      <dgm:prSet/>
      <dgm:spPr/>
      <dgm:t>
        <a:bodyPr/>
        <a:lstStyle/>
        <a:p>
          <a:endParaRPr lang="en-GB"/>
        </a:p>
      </dgm:t>
    </dgm:pt>
    <dgm:pt modelId="{763EA29A-1F6F-4BBE-8C8D-163B1C931B54}">
      <dgm:prSet custT="1"/>
      <dgm:spPr>
        <a:solidFill>
          <a:srgbClr val="CFD5EA">
            <a:alpha val="90000"/>
          </a:srgbClr>
        </a:solidFill>
      </dgm:spPr>
      <dgm:t>
        <a:bodyPr/>
        <a:lstStyle/>
        <a:p>
          <a:pPr marL="266700" lvl="1" indent="-266700" defTabSz="933450">
            <a:lnSpc>
              <a:spcPct val="90000"/>
            </a:lnSpc>
            <a:spcBef>
              <a:spcPct val="0"/>
            </a:spcBef>
            <a:spcAft>
              <a:spcPct val="15000"/>
            </a:spcAft>
            <a:tabLst>
              <a:tab pos="266700" algn="l"/>
            </a:tabLst>
          </a:pPr>
          <a:r>
            <a:rPr lang="ru-RU" sz="1600" dirty="0"/>
            <a:t>Надежный и гибкий инструмент
Часто обеспечивается ценными бумагами государства (или центрального банка)</a:t>
          </a:r>
          <a:endParaRPr lang="en-GB" sz="1600" dirty="0"/>
        </a:p>
      </dgm:t>
    </dgm:pt>
    <dgm:pt modelId="{37390123-6B17-45E3-B68F-9B2A5454D85A}" type="parTrans" cxnId="{8287A88E-97BB-4A8B-BCE9-F643A02318A2}">
      <dgm:prSet/>
      <dgm:spPr/>
      <dgm:t>
        <a:bodyPr/>
        <a:lstStyle/>
        <a:p>
          <a:endParaRPr lang="en-GB"/>
        </a:p>
      </dgm:t>
    </dgm:pt>
    <dgm:pt modelId="{ED081DBD-8CDC-4C60-BE36-F7F74CD3AB08}" type="sibTrans" cxnId="{8287A88E-97BB-4A8B-BCE9-F643A02318A2}">
      <dgm:prSet/>
      <dgm:spPr/>
      <dgm:t>
        <a:bodyPr/>
        <a:lstStyle/>
        <a:p>
          <a:endParaRPr lang="en-GB"/>
        </a:p>
      </dgm:t>
    </dgm:pt>
    <dgm:pt modelId="{C5085BB4-A042-46BD-95ED-51555CF3E3AA}">
      <dgm:prSet custT="1"/>
      <dgm:spPr>
        <a:solidFill>
          <a:srgbClr val="CFD5EA">
            <a:alpha val="90000"/>
          </a:srgbClr>
        </a:solidFill>
      </dgm:spPr>
      <dgm:t>
        <a:bodyPr/>
        <a:lstStyle/>
        <a:p>
          <a:pPr marL="266700" lvl="1" indent="-266700" defTabSz="933450">
            <a:lnSpc>
              <a:spcPct val="90000"/>
            </a:lnSpc>
            <a:spcBef>
              <a:spcPct val="0"/>
            </a:spcBef>
            <a:spcAft>
              <a:spcPct val="15000"/>
            </a:spcAft>
            <a:tabLst>
              <a:tab pos="266700" algn="l"/>
            </a:tabLst>
          </a:pPr>
          <a:r>
            <a:rPr lang="ru-RU" sz="1600" dirty="0"/>
            <a:t>Залоговое обеспечение ежедневно оценивается по рыночной стоимости</a:t>
          </a:r>
          <a:endParaRPr lang="en-GB" sz="1600" dirty="0"/>
        </a:p>
      </dgm:t>
    </dgm:pt>
    <dgm:pt modelId="{29778083-F943-4B55-807E-07D4664BF8DE}" type="parTrans" cxnId="{7AAE6F3A-2AD4-475E-BCE2-40356456C0AE}">
      <dgm:prSet/>
      <dgm:spPr/>
      <dgm:t>
        <a:bodyPr/>
        <a:lstStyle/>
        <a:p>
          <a:endParaRPr lang="en-GB"/>
        </a:p>
      </dgm:t>
    </dgm:pt>
    <dgm:pt modelId="{69F9E74C-FE02-403B-AA04-B23BC3EE84A7}" type="sibTrans" cxnId="{7AAE6F3A-2AD4-475E-BCE2-40356456C0AE}">
      <dgm:prSet/>
      <dgm:spPr/>
      <dgm:t>
        <a:bodyPr/>
        <a:lstStyle/>
        <a:p>
          <a:endParaRPr lang="en-GB"/>
        </a:p>
      </dgm:t>
    </dgm:pt>
    <dgm:pt modelId="{56C51A84-B716-40EB-BD84-3E8A240ABCA8}">
      <dgm:prSet custT="1"/>
      <dgm:spPr/>
      <dgm:t>
        <a:bodyPr/>
        <a:lstStyle/>
        <a:p>
          <a:r>
            <a:rPr lang="ru-RU" sz="1800" dirty="0"/>
            <a:t>Во многих странах в качестве инструмента инвестирования используют банковские депозиты</a:t>
          </a:r>
          <a:endParaRPr lang="en-GB" sz="1800" dirty="0"/>
        </a:p>
      </dgm:t>
    </dgm:pt>
    <dgm:pt modelId="{A6600F8F-DAFC-4A7E-B137-5DDC00B36144}" type="parTrans" cxnId="{25B4F04E-6829-4039-82E4-2D5C227FCD43}">
      <dgm:prSet/>
      <dgm:spPr/>
      <dgm:t>
        <a:bodyPr/>
        <a:lstStyle/>
        <a:p>
          <a:endParaRPr lang="en-GB"/>
        </a:p>
      </dgm:t>
    </dgm:pt>
    <dgm:pt modelId="{0AEE4583-84BF-4427-B147-BACC13377D1D}" type="sibTrans" cxnId="{25B4F04E-6829-4039-82E4-2D5C227FCD43}">
      <dgm:prSet/>
      <dgm:spPr/>
      <dgm:t>
        <a:bodyPr/>
        <a:lstStyle/>
        <a:p>
          <a:endParaRPr lang="en-GB"/>
        </a:p>
      </dgm:t>
    </dgm:pt>
    <dgm:pt modelId="{5D37E6F6-A1A3-40CC-8FED-0A441B1B46F7}">
      <dgm:prSet custT="1"/>
      <dgm:spPr>
        <a:solidFill>
          <a:srgbClr val="CFD5EA">
            <a:alpha val="90000"/>
          </a:srgbClr>
        </a:solidFill>
      </dgm:spPr>
      <dgm:t>
        <a:bodyPr/>
        <a:lstStyle/>
        <a:p>
          <a:r>
            <a:rPr lang="ru-RU" sz="1600" dirty="0"/>
            <a:t>Кредиты по рыночным ставкам: срочные или овернайт
Конкурс (или аукцион при отсутствии прозрачных рыночных цен)</a:t>
          </a:r>
          <a:endParaRPr lang="en-GB" sz="1600" dirty="0"/>
        </a:p>
      </dgm:t>
    </dgm:pt>
    <dgm:pt modelId="{4A2EEB22-6946-4329-924E-6A5CC9D3DC12}" type="parTrans" cxnId="{93727223-4CF9-4A92-AA77-177650D553DA}">
      <dgm:prSet/>
      <dgm:spPr/>
      <dgm:t>
        <a:bodyPr/>
        <a:lstStyle/>
        <a:p>
          <a:endParaRPr lang="en-GB"/>
        </a:p>
      </dgm:t>
    </dgm:pt>
    <dgm:pt modelId="{BA21164A-E4D2-485F-90CB-3FB5C84993F0}" type="sibTrans" cxnId="{93727223-4CF9-4A92-AA77-177650D553DA}">
      <dgm:prSet/>
      <dgm:spPr/>
      <dgm:t>
        <a:bodyPr/>
        <a:lstStyle/>
        <a:p>
          <a:endParaRPr lang="en-GB"/>
        </a:p>
      </dgm:t>
    </dgm:pt>
    <dgm:pt modelId="{86203FC4-7049-4DCF-85D7-34CB89AE84F8}">
      <dgm:prSet custT="1"/>
      <dgm:spPr>
        <a:solidFill>
          <a:srgbClr val="CFD5EA">
            <a:alpha val="90000"/>
          </a:srgbClr>
        </a:solidFill>
      </dgm:spPr>
      <dgm:t>
        <a:bodyPr/>
        <a:lstStyle/>
        <a:p>
          <a:r>
            <a:rPr lang="ru-RU" sz="1600" dirty="0"/>
            <a:t>Однако требуется обеспечение: снижение кредитного риска</a:t>
          </a:r>
          <a:endParaRPr lang="en-GB" sz="1600" dirty="0"/>
        </a:p>
      </dgm:t>
    </dgm:pt>
    <dgm:pt modelId="{38DC8DE2-ABDF-403E-9189-9A667F589A46}" type="parTrans" cxnId="{90A167CB-1E3E-4304-8DCE-8326EFCA0569}">
      <dgm:prSet/>
      <dgm:spPr/>
      <dgm:t>
        <a:bodyPr/>
        <a:lstStyle/>
        <a:p>
          <a:endParaRPr lang="en-GB"/>
        </a:p>
      </dgm:t>
    </dgm:pt>
    <dgm:pt modelId="{54F8A796-0657-46C8-839D-DDF30CCEE882}" type="sibTrans" cxnId="{90A167CB-1E3E-4304-8DCE-8326EFCA0569}">
      <dgm:prSet/>
      <dgm:spPr/>
      <dgm:t>
        <a:bodyPr/>
        <a:lstStyle/>
        <a:p>
          <a:endParaRPr lang="en-GB"/>
        </a:p>
      </dgm:t>
    </dgm:pt>
    <dgm:pt modelId="{6CFA7C45-230E-4606-9CD9-5C22E5E1560B}">
      <dgm:prSet/>
      <dgm:spPr/>
      <dgm:t>
        <a:bodyPr/>
        <a:lstStyle/>
        <a:p>
          <a:r>
            <a:rPr lang="ru-RU" dirty="0"/>
            <a:t>Для сделок РЕПО или банковских депозитов обычно составляется список предварительно одобренных банков</a:t>
          </a:r>
          <a:endParaRPr lang="en-GB" dirty="0"/>
        </a:p>
      </dgm:t>
    </dgm:pt>
    <dgm:pt modelId="{D7E9FD57-6EF1-469A-9342-D1EEFD192B7E}" type="parTrans" cxnId="{C155FB83-2B0B-4992-A415-195DFF8D4301}">
      <dgm:prSet/>
      <dgm:spPr/>
      <dgm:t>
        <a:bodyPr/>
        <a:lstStyle/>
        <a:p>
          <a:endParaRPr lang="en-GB"/>
        </a:p>
      </dgm:t>
    </dgm:pt>
    <dgm:pt modelId="{87559270-D529-4B62-A6B8-3311CD4C3181}" type="sibTrans" cxnId="{C155FB83-2B0B-4992-A415-195DFF8D4301}">
      <dgm:prSet/>
      <dgm:spPr/>
      <dgm:t>
        <a:bodyPr/>
        <a:lstStyle/>
        <a:p>
          <a:endParaRPr lang="en-GB"/>
        </a:p>
      </dgm:t>
    </dgm:pt>
    <dgm:pt modelId="{1FBE9185-0D94-4216-8848-3F536E356AA3}">
      <dgm:prSet/>
      <dgm:spPr>
        <a:solidFill>
          <a:srgbClr val="CFD5EA">
            <a:alpha val="90000"/>
          </a:srgbClr>
        </a:solidFill>
      </dgm:spPr>
      <dgm:t>
        <a:bodyPr/>
        <a:lstStyle/>
        <a:p>
          <a:r>
            <a:rPr lang="ru-RU" dirty="0"/>
            <a:t>Заблаговременно подписать все документы, например, глобальное генеральное соглашение об обратном выкупе (GMRA)
Упрощать каждый аукцион: требуется только короткое уведомление
Осторожная политика в отношении кредитного риска - но обеспечение значительно снижает этот риск</a:t>
          </a:r>
          <a:endParaRPr lang="en-GB" dirty="0"/>
        </a:p>
      </dgm:t>
    </dgm:pt>
    <dgm:pt modelId="{3E59C8E1-B587-4DF3-BD9A-1CFF1F395A2A}" type="parTrans" cxnId="{C5B38DDD-90DB-45D7-A20D-7FB01670C241}">
      <dgm:prSet/>
      <dgm:spPr/>
      <dgm:t>
        <a:bodyPr/>
        <a:lstStyle/>
        <a:p>
          <a:endParaRPr lang="en-GB"/>
        </a:p>
      </dgm:t>
    </dgm:pt>
    <dgm:pt modelId="{FFB87A8D-E286-41FA-AB38-C093D27C0706}" type="sibTrans" cxnId="{C5B38DDD-90DB-45D7-A20D-7FB01670C241}">
      <dgm:prSet/>
      <dgm:spPr/>
      <dgm:t>
        <a:bodyPr/>
        <a:lstStyle/>
        <a:p>
          <a:endParaRPr lang="en-GB"/>
        </a:p>
      </dgm:t>
    </dgm:pt>
    <dgm:pt modelId="{2E93471B-C52F-4EEA-9114-9DD91510C03D}">
      <dgm:prSet custT="1"/>
      <dgm:spPr>
        <a:solidFill>
          <a:srgbClr val="CFD5EA">
            <a:alpha val="90000"/>
          </a:srgbClr>
        </a:solidFill>
      </dgm:spPr>
      <dgm:t>
        <a:bodyPr/>
        <a:lstStyle/>
        <a:p>
          <a:r>
            <a:rPr lang="ru-RU" sz="1600" dirty="0"/>
            <a:t>Возможен с применением ставок, отличных от ставок овернайт (Испания</a:t>
          </a:r>
          <a:r>
            <a:rPr lang="en-GB" sz="1600" dirty="0"/>
            <a:t>)</a:t>
          </a:r>
        </a:p>
      </dgm:t>
    </dgm:pt>
    <dgm:pt modelId="{C47E4B35-1FE5-43EA-A5CC-72F3D032D2CB}" type="parTrans" cxnId="{FDB1969B-B2EE-454A-B9C1-C2861E0CF10E}">
      <dgm:prSet/>
      <dgm:spPr/>
      <dgm:t>
        <a:bodyPr/>
        <a:lstStyle/>
        <a:p>
          <a:endParaRPr lang="en-GB"/>
        </a:p>
      </dgm:t>
    </dgm:pt>
    <dgm:pt modelId="{18BFC00F-B231-4A41-9900-F1673B652726}" type="sibTrans" cxnId="{FDB1969B-B2EE-454A-B9C1-C2861E0CF10E}">
      <dgm:prSet/>
      <dgm:spPr/>
      <dgm:t>
        <a:bodyPr/>
        <a:lstStyle/>
        <a:p>
          <a:endParaRPr lang="en-GB"/>
        </a:p>
      </dgm:t>
    </dgm:pt>
    <dgm:pt modelId="{49F7E624-4C7D-40D1-8C23-7F38B3DF6F5C}">
      <dgm:prSet custT="1"/>
      <dgm:spPr>
        <a:solidFill>
          <a:srgbClr val="CFD5EA">
            <a:alpha val="90000"/>
          </a:srgbClr>
        </a:solidFill>
      </dgm:spPr>
      <dgm:t>
        <a:bodyPr/>
        <a:lstStyle/>
        <a:p>
          <a:pPr marL="266700" lvl="1" indent="-266700" defTabSz="933450">
            <a:lnSpc>
              <a:spcPct val="90000"/>
            </a:lnSpc>
            <a:spcBef>
              <a:spcPct val="0"/>
            </a:spcBef>
            <a:spcAft>
              <a:spcPct val="15000"/>
            </a:spcAft>
            <a:tabLst>
              <a:tab pos="266700" algn="l"/>
            </a:tabLst>
          </a:pPr>
          <a:r>
            <a:rPr lang="ru-RU" sz="1600" dirty="0"/>
            <a:t>Обеспечением может управлять центральный банк (как агент) или Центральный депозитарий ценных бумаг (ЦДЦБ) (если он предлагает трехстороннее РЕПО)</a:t>
          </a:r>
          <a:endParaRPr lang="en-GB" sz="1600" dirty="0"/>
        </a:p>
      </dgm:t>
    </dgm:pt>
    <dgm:pt modelId="{17B77951-2086-4B3F-9F09-BBD21FCDC43C}" type="parTrans" cxnId="{20C52A4C-283F-4ACF-BC61-F978D785C0E1}">
      <dgm:prSet/>
      <dgm:spPr/>
      <dgm:t>
        <a:bodyPr/>
        <a:lstStyle/>
        <a:p>
          <a:endParaRPr lang="en-GB"/>
        </a:p>
      </dgm:t>
    </dgm:pt>
    <dgm:pt modelId="{5E2D8D8B-A581-41AD-91BC-53A829F7BD38}" type="sibTrans" cxnId="{20C52A4C-283F-4ACF-BC61-F978D785C0E1}">
      <dgm:prSet/>
      <dgm:spPr/>
      <dgm:t>
        <a:bodyPr/>
        <a:lstStyle/>
        <a:p>
          <a:endParaRPr lang="en-GB"/>
        </a:p>
      </dgm:t>
    </dgm:pt>
    <dgm:pt modelId="{F0E99557-AD90-478F-857F-967AB95F5529}" type="pres">
      <dgm:prSet presAssocID="{A3F26F40-841F-4BAB-849D-794E39DD1E3B}" presName="Name0" presStyleCnt="0">
        <dgm:presLayoutVars>
          <dgm:dir/>
          <dgm:animLvl val="lvl"/>
          <dgm:resizeHandles val="exact"/>
        </dgm:presLayoutVars>
      </dgm:prSet>
      <dgm:spPr/>
    </dgm:pt>
    <dgm:pt modelId="{8098F7BF-A82A-4484-ABF2-D458F3005966}" type="pres">
      <dgm:prSet presAssocID="{333077B0-62A5-400D-8946-4CDF1A476CEF}" presName="composite" presStyleCnt="0"/>
      <dgm:spPr/>
    </dgm:pt>
    <dgm:pt modelId="{0B3BA8E3-283B-441B-B65D-E2CF466A0EB0}" type="pres">
      <dgm:prSet presAssocID="{333077B0-62A5-400D-8946-4CDF1A476CEF}" presName="parTx" presStyleLbl="alignNode1" presStyleIdx="0" presStyleCnt="3">
        <dgm:presLayoutVars>
          <dgm:chMax val="0"/>
          <dgm:chPref val="0"/>
          <dgm:bulletEnabled val="1"/>
        </dgm:presLayoutVars>
      </dgm:prSet>
      <dgm:spPr/>
    </dgm:pt>
    <dgm:pt modelId="{27C5A1A0-799A-48B1-831B-AC058DA0D8F3}" type="pres">
      <dgm:prSet presAssocID="{333077B0-62A5-400D-8946-4CDF1A476CEF}" presName="desTx" presStyleLbl="alignAccFollowNode1" presStyleIdx="0" presStyleCnt="3" custLinFactNeighborX="-391" custLinFactNeighborY="-358">
        <dgm:presLayoutVars>
          <dgm:bulletEnabled val="1"/>
        </dgm:presLayoutVars>
      </dgm:prSet>
      <dgm:spPr/>
    </dgm:pt>
    <dgm:pt modelId="{3BC8EF66-5230-4427-8376-1A1BF7D47456}" type="pres">
      <dgm:prSet presAssocID="{6F28045A-1D53-4D92-B2BA-26B46057D124}" presName="space" presStyleCnt="0"/>
      <dgm:spPr/>
    </dgm:pt>
    <dgm:pt modelId="{7A5EC446-E00C-465C-B2DB-67151653CDE8}" type="pres">
      <dgm:prSet presAssocID="{56C51A84-B716-40EB-BD84-3E8A240ABCA8}" presName="composite" presStyleCnt="0"/>
      <dgm:spPr/>
    </dgm:pt>
    <dgm:pt modelId="{49D0DA0C-9811-4157-95E1-1843D080B2B2}" type="pres">
      <dgm:prSet presAssocID="{56C51A84-B716-40EB-BD84-3E8A240ABCA8}" presName="parTx" presStyleLbl="alignNode1" presStyleIdx="1" presStyleCnt="3">
        <dgm:presLayoutVars>
          <dgm:chMax val="0"/>
          <dgm:chPref val="0"/>
          <dgm:bulletEnabled val="1"/>
        </dgm:presLayoutVars>
      </dgm:prSet>
      <dgm:spPr/>
    </dgm:pt>
    <dgm:pt modelId="{176CDE8B-300F-43A4-9F31-190E01FD8F67}" type="pres">
      <dgm:prSet presAssocID="{56C51A84-B716-40EB-BD84-3E8A240ABCA8}" presName="desTx" presStyleLbl="alignAccFollowNode1" presStyleIdx="1" presStyleCnt="3">
        <dgm:presLayoutVars>
          <dgm:bulletEnabled val="1"/>
        </dgm:presLayoutVars>
      </dgm:prSet>
      <dgm:spPr/>
    </dgm:pt>
    <dgm:pt modelId="{86DD9A43-9254-4BF9-9BCE-13CE4BF40CE4}" type="pres">
      <dgm:prSet presAssocID="{0AEE4583-84BF-4427-B147-BACC13377D1D}" presName="space" presStyleCnt="0"/>
      <dgm:spPr/>
    </dgm:pt>
    <dgm:pt modelId="{CB23BC45-CC61-4AE6-B02E-DEC573A69D75}" type="pres">
      <dgm:prSet presAssocID="{6CFA7C45-230E-4606-9CD9-5C22E5E1560B}" presName="composite" presStyleCnt="0"/>
      <dgm:spPr/>
    </dgm:pt>
    <dgm:pt modelId="{0434C0CB-56EB-4993-A7E0-FEF654F11AA9}" type="pres">
      <dgm:prSet presAssocID="{6CFA7C45-230E-4606-9CD9-5C22E5E1560B}" presName="parTx" presStyleLbl="alignNode1" presStyleIdx="2" presStyleCnt="3">
        <dgm:presLayoutVars>
          <dgm:chMax val="0"/>
          <dgm:chPref val="0"/>
          <dgm:bulletEnabled val="1"/>
        </dgm:presLayoutVars>
      </dgm:prSet>
      <dgm:spPr/>
    </dgm:pt>
    <dgm:pt modelId="{72EB485F-DFDD-4FC5-A7A9-60B237CA2EAA}" type="pres">
      <dgm:prSet presAssocID="{6CFA7C45-230E-4606-9CD9-5C22E5E1560B}" presName="desTx" presStyleLbl="alignAccFollowNode1" presStyleIdx="2" presStyleCnt="3">
        <dgm:presLayoutVars>
          <dgm:bulletEnabled val="1"/>
        </dgm:presLayoutVars>
      </dgm:prSet>
      <dgm:spPr/>
    </dgm:pt>
  </dgm:ptLst>
  <dgm:cxnLst>
    <dgm:cxn modelId="{AAC1420D-A857-4231-956D-140D6CE65528}" type="presOf" srcId="{333077B0-62A5-400D-8946-4CDF1A476CEF}" destId="{0B3BA8E3-283B-441B-B65D-E2CF466A0EB0}" srcOrd="0" destOrd="0" presId="urn:microsoft.com/office/officeart/2005/8/layout/hList1"/>
    <dgm:cxn modelId="{93727223-4CF9-4A92-AA77-177650D553DA}" srcId="{56C51A84-B716-40EB-BD84-3E8A240ABCA8}" destId="{5D37E6F6-A1A3-40CC-8FED-0A441B1B46F7}" srcOrd="0" destOrd="0" parTransId="{4A2EEB22-6946-4329-924E-6A5CC9D3DC12}" sibTransId="{BA21164A-E4D2-485F-90CB-3FB5C84993F0}"/>
    <dgm:cxn modelId="{3AA1622F-FA61-499D-A40A-8FED8B0396E6}" type="presOf" srcId="{56C51A84-B716-40EB-BD84-3E8A240ABCA8}" destId="{49D0DA0C-9811-4157-95E1-1843D080B2B2}" srcOrd="0" destOrd="0" presId="urn:microsoft.com/office/officeart/2005/8/layout/hList1"/>
    <dgm:cxn modelId="{D83EBA36-4CAE-4941-97FC-BBB333C9B2E6}" type="presOf" srcId="{6CFA7C45-230E-4606-9CD9-5C22E5E1560B}" destId="{0434C0CB-56EB-4993-A7E0-FEF654F11AA9}" srcOrd="0" destOrd="0" presId="urn:microsoft.com/office/officeart/2005/8/layout/hList1"/>
    <dgm:cxn modelId="{7AAE6F3A-2AD4-475E-BCE2-40356456C0AE}" srcId="{333077B0-62A5-400D-8946-4CDF1A476CEF}" destId="{C5085BB4-A042-46BD-95ED-51555CF3E3AA}" srcOrd="1" destOrd="0" parTransId="{29778083-F943-4B55-807E-07D4664BF8DE}" sibTransId="{69F9E74C-FE02-403B-AA04-B23BC3EE84A7}"/>
    <dgm:cxn modelId="{E2EEB75B-397E-4415-893D-3D5A88EDFAA4}" type="presOf" srcId="{5D37E6F6-A1A3-40CC-8FED-0A441B1B46F7}" destId="{176CDE8B-300F-43A4-9F31-190E01FD8F67}" srcOrd="0" destOrd="0" presId="urn:microsoft.com/office/officeart/2005/8/layout/hList1"/>
    <dgm:cxn modelId="{BE11AA5E-C060-42C4-9C49-76ADF44BC8B4}" type="presOf" srcId="{2E93471B-C52F-4EEA-9114-9DD91510C03D}" destId="{176CDE8B-300F-43A4-9F31-190E01FD8F67}" srcOrd="0" destOrd="1" presId="urn:microsoft.com/office/officeart/2005/8/layout/hList1"/>
    <dgm:cxn modelId="{C27DA563-DF9A-4F15-B980-56DED94CE197}" type="presOf" srcId="{A3F26F40-841F-4BAB-849D-794E39DD1E3B}" destId="{F0E99557-AD90-478F-857F-967AB95F5529}" srcOrd="0" destOrd="0" presId="urn:microsoft.com/office/officeart/2005/8/layout/hList1"/>
    <dgm:cxn modelId="{3975C06B-64F6-4591-AE73-254CA3CCB0FE}" type="presOf" srcId="{49F7E624-4C7D-40D1-8C23-7F38B3DF6F5C}" destId="{27C5A1A0-799A-48B1-831B-AC058DA0D8F3}" srcOrd="0" destOrd="2" presId="urn:microsoft.com/office/officeart/2005/8/layout/hList1"/>
    <dgm:cxn modelId="{20C52A4C-283F-4ACF-BC61-F978D785C0E1}" srcId="{333077B0-62A5-400D-8946-4CDF1A476CEF}" destId="{49F7E624-4C7D-40D1-8C23-7F38B3DF6F5C}" srcOrd="2" destOrd="0" parTransId="{17B77951-2086-4B3F-9F09-BBD21FCDC43C}" sibTransId="{5E2D8D8B-A581-41AD-91BC-53A829F7BD38}"/>
    <dgm:cxn modelId="{25B4F04E-6829-4039-82E4-2D5C227FCD43}" srcId="{A3F26F40-841F-4BAB-849D-794E39DD1E3B}" destId="{56C51A84-B716-40EB-BD84-3E8A240ABCA8}" srcOrd="1" destOrd="0" parTransId="{A6600F8F-DAFC-4A7E-B137-5DDC00B36144}" sibTransId="{0AEE4583-84BF-4427-B147-BACC13377D1D}"/>
    <dgm:cxn modelId="{D783E472-712D-4636-B349-5268901BC0A4}" type="presOf" srcId="{763EA29A-1F6F-4BBE-8C8D-163B1C931B54}" destId="{27C5A1A0-799A-48B1-831B-AC058DA0D8F3}" srcOrd="0" destOrd="0" presId="urn:microsoft.com/office/officeart/2005/8/layout/hList1"/>
    <dgm:cxn modelId="{AA105773-9E02-4DFF-886D-38C8002656CD}" type="presOf" srcId="{86203FC4-7049-4DCF-85D7-34CB89AE84F8}" destId="{176CDE8B-300F-43A4-9F31-190E01FD8F67}" srcOrd="0" destOrd="2" presId="urn:microsoft.com/office/officeart/2005/8/layout/hList1"/>
    <dgm:cxn modelId="{C155FB83-2B0B-4992-A415-195DFF8D4301}" srcId="{A3F26F40-841F-4BAB-849D-794E39DD1E3B}" destId="{6CFA7C45-230E-4606-9CD9-5C22E5E1560B}" srcOrd="2" destOrd="0" parTransId="{D7E9FD57-6EF1-469A-9342-D1EEFD192B7E}" sibTransId="{87559270-D529-4B62-A6B8-3311CD4C3181}"/>
    <dgm:cxn modelId="{CAC83B84-1C7C-4D4D-B889-F9DF1B5C5041}" type="presOf" srcId="{1FBE9185-0D94-4216-8848-3F536E356AA3}" destId="{72EB485F-DFDD-4FC5-A7A9-60B237CA2EAA}" srcOrd="0" destOrd="0" presId="urn:microsoft.com/office/officeart/2005/8/layout/hList1"/>
    <dgm:cxn modelId="{8287A88E-97BB-4A8B-BCE9-F643A02318A2}" srcId="{333077B0-62A5-400D-8946-4CDF1A476CEF}" destId="{763EA29A-1F6F-4BBE-8C8D-163B1C931B54}" srcOrd="0" destOrd="0" parTransId="{37390123-6B17-45E3-B68F-9B2A5454D85A}" sibTransId="{ED081DBD-8CDC-4C60-BE36-F7F74CD3AB08}"/>
    <dgm:cxn modelId="{841C0B98-A994-41DC-82F0-F4A30CA9CAD7}" srcId="{A3F26F40-841F-4BAB-849D-794E39DD1E3B}" destId="{333077B0-62A5-400D-8946-4CDF1A476CEF}" srcOrd="0" destOrd="0" parTransId="{1C040D40-E270-4D0A-91D3-D1190C9C2CE5}" sibTransId="{6F28045A-1D53-4D92-B2BA-26B46057D124}"/>
    <dgm:cxn modelId="{FDB1969B-B2EE-454A-B9C1-C2861E0CF10E}" srcId="{5D37E6F6-A1A3-40CC-8FED-0A441B1B46F7}" destId="{2E93471B-C52F-4EEA-9114-9DD91510C03D}" srcOrd="0" destOrd="0" parTransId="{C47E4B35-1FE5-43EA-A5CC-72F3D032D2CB}" sibTransId="{18BFC00F-B231-4A41-9900-F1673B652726}"/>
    <dgm:cxn modelId="{90A167CB-1E3E-4304-8DCE-8326EFCA0569}" srcId="{56C51A84-B716-40EB-BD84-3E8A240ABCA8}" destId="{86203FC4-7049-4DCF-85D7-34CB89AE84F8}" srcOrd="1" destOrd="0" parTransId="{38DC8DE2-ABDF-403E-9189-9A667F589A46}" sibTransId="{54F8A796-0657-46C8-839D-DDF30CCEE882}"/>
    <dgm:cxn modelId="{75A8FFD5-E69B-4138-BD09-1996124BBF95}" type="presOf" srcId="{C5085BB4-A042-46BD-95ED-51555CF3E3AA}" destId="{27C5A1A0-799A-48B1-831B-AC058DA0D8F3}" srcOrd="0" destOrd="1" presId="urn:microsoft.com/office/officeart/2005/8/layout/hList1"/>
    <dgm:cxn modelId="{C5B38DDD-90DB-45D7-A20D-7FB01670C241}" srcId="{6CFA7C45-230E-4606-9CD9-5C22E5E1560B}" destId="{1FBE9185-0D94-4216-8848-3F536E356AA3}" srcOrd="0" destOrd="0" parTransId="{3E59C8E1-B587-4DF3-BD9A-1CFF1F395A2A}" sibTransId="{FFB87A8D-E286-41FA-AB38-C093D27C0706}"/>
    <dgm:cxn modelId="{A9E20294-4E40-4AA7-993D-D085CC570FCB}" type="presParOf" srcId="{F0E99557-AD90-478F-857F-967AB95F5529}" destId="{8098F7BF-A82A-4484-ABF2-D458F3005966}" srcOrd="0" destOrd="0" presId="urn:microsoft.com/office/officeart/2005/8/layout/hList1"/>
    <dgm:cxn modelId="{2ED6D5DA-184D-4DBA-B35F-21E2E34668C3}" type="presParOf" srcId="{8098F7BF-A82A-4484-ABF2-D458F3005966}" destId="{0B3BA8E3-283B-441B-B65D-E2CF466A0EB0}" srcOrd="0" destOrd="0" presId="urn:microsoft.com/office/officeart/2005/8/layout/hList1"/>
    <dgm:cxn modelId="{B14AB4C7-9ABA-4A6A-BB41-D8223EF9741A}" type="presParOf" srcId="{8098F7BF-A82A-4484-ABF2-D458F3005966}" destId="{27C5A1A0-799A-48B1-831B-AC058DA0D8F3}" srcOrd="1" destOrd="0" presId="urn:microsoft.com/office/officeart/2005/8/layout/hList1"/>
    <dgm:cxn modelId="{F71C34B0-0DF8-44A3-9765-AA8310083722}" type="presParOf" srcId="{F0E99557-AD90-478F-857F-967AB95F5529}" destId="{3BC8EF66-5230-4427-8376-1A1BF7D47456}" srcOrd="1" destOrd="0" presId="urn:microsoft.com/office/officeart/2005/8/layout/hList1"/>
    <dgm:cxn modelId="{1BA66371-F2BF-432E-A04B-EC594090ABE7}" type="presParOf" srcId="{F0E99557-AD90-478F-857F-967AB95F5529}" destId="{7A5EC446-E00C-465C-B2DB-67151653CDE8}" srcOrd="2" destOrd="0" presId="urn:microsoft.com/office/officeart/2005/8/layout/hList1"/>
    <dgm:cxn modelId="{A57F4CE8-24D4-4494-86B4-F55127FD802B}" type="presParOf" srcId="{7A5EC446-E00C-465C-B2DB-67151653CDE8}" destId="{49D0DA0C-9811-4157-95E1-1843D080B2B2}" srcOrd="0" destOrd="0" presId="urn:microsoft.com/office/officeart/2005/8/layout/hList1"/>
    <dgm:cxn modelId="{34C1E6AF-0B0E-4728-9FF1-D140D9AB91C5}" type="presParOf" srcId="{7A5EC446-E00C-465C-B2DB-67151653CDE8}" destId="{176CDE8B-300F-43A4-9F31-190E01FD8F67}" srcOrd="1" destOrd="0" presId="urn:microsoft.com/office/officeart/2005/8/layout/hList1"/>
    <dgm:cxn modelId="{B2D98608-7841-41A9-8655-AE307EA3BE9D}" type="presParOf" srcId="{F0E99557-AD90-478F-857F-967AB95F5529}" destId="{86DD9A43-9254-4BF9-9BCE-13CE4BF40CE4}" srcOrd="3" destOrd="0" presId="urn:microsoft.com/office/officeart/2005/8/layout/hList1"/>
    <dgm:cxn modelId="{7E578C65-EB2D-4BDC-8354-4B8A52BBE74B}" type="presParOf" srcId="{F0E99557-AD90-478F-857F-967AB95F5529}" destId="{CB23BC45-CC61-4AE6-B02E-DEC573A69D75}" srcOrd="4" destOrd="0" presId="urn:microsoft.com/office/officeart/2005/8/layout/hList1"/>
    <dgm:cxn modelId="{8449D179-2C2F-4C84-A5B1-4536BD9C83D1}" type="presParOf" srcId="{CB23BC45-CC61-4AE6-B02E-DEC573A69D75}" destId="{0434C0CB-56EB-4993-A7E0-FEF654F11AA9}" srcOrd="0" destOrd="0" presId="urn:microsoft.com/office/officeart/2005/8/layout/hList1"/>
    <dgm:cxn modelId="{1762A5EA-EF1E-4581-8429-5C8CBA268D84}" type="presParOf" srcId="{CB23BC45-CC61-4AE6-B02E-DEC573A69D75}" destId="{72EB485F-DFDD-4FC5-A7A9-60B237CA2E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C8D9AC-80CC-4682-8CFE-9432CABEC944}"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GB"/>
        </a:p>
      </dgm:t>
    </dgm:pt>
    <dgm:pt modelId="{FF26F9EA-5DF8-46CB-B617-ED40020223A9}">
      <dgm:prSet phldrT="[Text]"/>
      <dgm:spPr>
        <a:ln>
          <a:noFill/>
        </a:ln>
      </dgm:spPr>
      <dgm:t>
        <a:bodyPr/>
        <a:lstStyle/>
        <a:p>
          <a:r>
            <a:rPr lang="ru-RU" dirty="0"/>
            <a:t>Определить целевой размер буфера ликвидности</a:t>
          </a:r>
          <a:endParaRPr lang="en-GB" dirty="0"/>
        </a:p>
      </dgm:t>
    </dgm:pt>
    <dgm:pt modelId="{B894038E-EBF6-4795-BAAF-AFDCD2AC1A16}" type="parTrans" cxnId="{053C03E6-9054-45BE-9DD8-294475787CB4}">
      <dgm:prSet/>
      <dgm:spPr/>
      <dgm:t>
        <a:bodyPr/>
        <a:lstStyle/>
        <a:p>
          <a:endParaRPr lang="en-GB"/>
        </a:p>
      </dgm:t>
    </dgm:pt>
    <dgm:pt modelId="{453C88D2-7B5B-475B-82DD-7BB0207BC697}" type="sibTrans" cxnId="{053C03E6-9054-45BE-9DD8-294475787CB4}">
      <dgm:prSet/>
      <dgm:spPr>
        <a:solidFill>
          <a:srgbClr val="CFD5EA"/>
        </a:solidFill>
      </dgm:spPr>
      <dgm:t>
        <a:bodyPr/>
        <a:lstStyle/>
        <a:p>
          <a:endParaRPr lang="en-GB" dirty="0"/>
        </a:p>
      </dgm:t>
    </dgm:pt>
    <dgm:pt modelId="{3F21855E-6BE6-4FA8-84B8-826C05D8EBB2}">
      <dgm:prSet phldrT="[Text]"/>
      <dgm:spPr>
        <a:ln>
          <a:noFill/>
        </a:ln>
      </dgm:spPr>
      <dgm:t>
        <a:bodyPr/>
        <a:lstStyle/>
        <a:p>
          <a:r>
            <a:rPr lang="ru-RU" dirty="0"/>
            <a:t>Проанализировать варианты  инвестирования</a:t>
          </a:r>
          <a:endParaRPr lang="en-GB" dirty="0"/>
        </a:p>
      </dgm:t>
    </dgm:pt>
    <dgm:pt modelId="{AED9E109-DF19-44FD-9364-0C6063687E19}" type="parTrans" cxnId="{D8930AFC-C5E3-4E3F-B6F4-4A3D139BD359}">
      <dgm:prSet/>
      <dgm:spPr/>
      <dgm:t>
        <a:bodyPr/>
        <a:lstStyle/>
        <a:p>
          <a:endParaRPr lang="en-GB"/>
        </a:p>
      </dgm:t>
    </dgm:pt>
    <dgm:pt modelId="{290D16A7-1BF8-436C-BB7D-6FEB66587BAC}" type="sibTrans" cxnId="{D8930AFC-C5E3-4E3F-B6F4-4A3D139BD359}">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84A4C963-4764-443F-A2CB-59E5E321BFCC}">
      <dgm:prSet phldrT="[Text]"/>
      <dgm:spPr>
        <a:ln>
          <a:noFill/>
        </a:ln>
      </dgm:spPr>
      <dgm:t>
        <a:bodyPr/>
        <a:lstStyle/>
        <a:p>
          <a:r>
            <a:rPr lang="ru-RU" dirty="0"/>
            <a:t>Согласовать внутренние обязанности и платформу</a:t>
          </a:r>
          <a:endParaRPr lang="en-GB" dirty="0"/>
        </a:p>
      </dgm:t>
    </dgm:pt>
    <dgm:pt modelId="{D4794504-7F05-4C23-BFEF-08EB64D967DA}" type="parTrans" cxnId="{63DE7449-EBC5-453E-A5EB-C60167F563FB}">
      <dgm:prSet/>
      <dgm:spPr/>
      <dgm:t>
        <a:bodyPr/>
        <a:lstStyle/>
        <a:p>
          <a:endParaRPr lang="en-GB"/>
        </a:p>
      </dgm:t>
    </dgm:pt>
    <dgm:pt modelId="{BEC14F4B-56CB-40EA-BEF0-B078D0A83344}" type="sibTrans" cxnId="{63DE7449-EBC5-453E-A5EB-C60167F563FB}">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E4087D46-1DDB-49F4-BEDA-6B060C3600DB}">
      <dgm:prSet phldrT="[Text]"/>
      <dgm:spPr>
        <a:ln>
          <a:noFill/>
        </a:ln>
      </dgm:spPr>
      <dgm:t>
        <a:bodyPr/>
        <a:lstStyle/>
        <a:p>
          <a:r>
            <a:rPr lang="ru-RU" dirty="0"/>
            <a:t>Определить процесс и сроки инвестирования</a:t>
          </a:r>
          <a:endParaRPr lang="en-GB" dirty="0"/>
        </a:p>
      </dgm:t>
    </dgm:pt>
    <dgm:pt modelId="{4DCC835B-3243-41FB-9975-03646562AF61}" type="parTrans" cxnId="{2F11DB53-65ED-44A3-B535-52C99DA5F605}">
      <dgm:prSet/>
      <dgm:spPr/>
      <dgm:t>
        <a:bodyPr/>
        <a:lstStyle/>
        <a:p>
          <a:endParaRPr lang="en-GB"/>
        </a:p>
      </dgm:t>
    </dgm:pt>
    <dgm:pt modelId="{D9A545A3-88FA-4CAE-BFD5-A0F7BC999DE5}" type="sibTrans" cxnId="{2F11DB53-65ED-44A3-B535-52C99DA5F605}">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0DEA26B2-EBCF-457F-99CC-4FCC03FCDFF7}">
      <dgm:prSet phldrT="[Text]"/>
      <dgm:spPr>
        <a:ln>
          <a:noFill/>
        </a:ln>
      </dgm:spPr>
      <dgm:t>
        <a:bodyPr/>
        <a:lstStyle/>
        <a:p>
          <a:r>
            <a:rPr lang="ru-RU" dirty="0"/>
            <a:t>Провести обсуждения с ЦБ, ЦДЦБ (и регулятором?)</a:t>
          </a:r>
          <a:endParaRPr lang="en-GB" dirty="0"/>
        </a:p>
      </dgm:t>
    </dgm:pt>
    <dgm:pt modelId="{8426101B-152E-426E-AF18-89B6DEB22791}" type="parTrans" cxnId="{F3FB7099-E853-45DA-8246-587324287CE9}">
      <dgm:prSet/>
      <dgm:spPr/>
      <dgm:t>
        <a:bodyPr/>
        <a:lstStyle/>
        <a:p>
          <a:endParaRPr lang="en-GB"/>
        </a:p>
      </dgm:t>
    </dgm:pt>
    <dgm:pt modelId="{C2087C50-B13F-41AA-B452-7A0A50DC99D9}" type="sibTrans" cxnId="{F3FB7099-E853-45DA-8246-587324287CE9}">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DA18308A-2845-47B5-890E-BC35F0E0591B}">
      <dgm:prSet phldrT="[Text]"/>
      <dgm:spPr>
        <a:ln>
          <a:noFill/>
        </a:ln>
      </dgm:spPr>
      <dgm:t>
        <a:bodyPr/>
        <a:lstStyle/>
        <a:p>
          <a:r>
            <a:rPr lang="ru-RU" dirty="0"/>
            <a:t>Контрактная документация,</a:t>
          </a:r>
          <a:r>
            <a:rPr lang="en-GB" dirty="0"/>
            <a:t> </a:t>
          </a:r>
          <a:r>
            <a:rPr lang="ru-RU" dirty="0"/>
            <a:t>чтобы объяснить рынку свои намерения</a:t>
          </a:r>
          <a:endParaRPr lang="en-GB" dirty="0"/>
        </a:p>
      </dgm:t>
    </dgm:pt>
    <dgm:pt modelId="{0477CFE5-4636-4247-9003-FF6FD58BA060}" type="parTrans" cxnId="{A722A786-0A15-4F33-A370-9EA9FF57D727}">
      <dgm:prSet/>
      <dgm:spPr/>
      <dgm:t>
        <a:bodyPr/>
        <a:lstStyle/>
        <a:p>
          <a:endParaRPr lang="en-GB"/>
        </a:p>
      </dgm:t>
    </dgm:pt>
    <dgm:pt modelId="{7154C2CC-02BB-4DF4-BC29-CC423F327790}" type="sibTrans" cxnId="{A722A786-0A15-4F33-A370-9EA9FF57D727}">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E487A3C0-D8FE-49B2-9A98-0D2F088ACE40}">
      <dgm:prSet phldrT="[Text]"/>
      <dgm:spPr>
        <a:ln>
          <a:noFill/>
        </a:ln>
      </dgm:spPr>
      <dgm:t>
        <a:bodyPr/>
        <a:lstStyle/>
        <a:p>
          <a:r>
            <a:rPr lang="ru-RU" dirty="0"/>
            <a:t>Подготовить контрактную документацию</a:t>
          </a:r>
          <a:endParaRPr lang="en-GB" dirty="0"/>
        </a:p>
      </dgm:t>
    </dgm:pt>
    <dgm:pt modelId="{AEEF7018-3B4C-44C0-9234-9B62B2B9C74E}" type="parTrans" cxnId="{275503E8-DEF7-40C2-8888-E4EA68760602}">
      <dgm:prSet/>
      <dgm:spPr/>
      <dgm:t>
        <a:bodyPr/>
        <a:lstStyle/>
        <a:p>
          <a:endParaRPr lang="en-GB"/>
        </a:p>
      </dgm:t>
    </dgm:pt>
    <dgm:pt modelId="{DECD5F57-7A2C-4ABD-B45D-008C7F8C25EA}" type="sibTrans" cxnId="{275503E8-DEF7-40C2-8888-E4EA68760602}">
      <dgm:prSet custT="1"/>
      <dgm:spPr>
        <a:solidFill>
          <a:srgbClr val="CFD5EA"/>
        </a:soli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gm:t>
    </dgm:pt>
    <dgm:pt modelId="{1BCE73F8-5E64-4B7D-9E32-7D02252BBBFE}">
      <dgm:prSet phldrT="[Text]"/>
      <dgm:spPr>
        <a:ln>
          <a:noFill/>
        </a:ln>
      </dgm:spPr>
      <dgm:t>
        <a:bodyPr/>
        <a:lstStyle/>
        <a:p>
          <a:pPr>
            <a:spcAft>
              <a:spcPts val="0"/>
            </a:spcAft>
          </a:pPr>
          <a:r>
            <a:rPr lang="ru-RU" dirty="0"/>
            <a:t>Отразить внутренние процедуры в документах, выполнить тестирование ИТ-системы</a:t>
          </a:r>
          <a:endParaRPr lang="en-GB" dirty="0"/>
        </a:p>
      </dgm:t>
    </dgm:pt>
    <dgm:pt modelId="{B53A759B-B2ED-475E-8408-C3B489ACC808}" type="parTrans" cxnId="{D8E360E9-C34D-4A2E-9288-3ACCEB4AEE26}">
      <dgm:prSet/>
      <dgm:spPr/>
      <dgm:t>
        <a:bodyPr/>
        <a:lstStyle/>
        <a:p>
          <a:endParaRPr lang="en-GB"/>
        </a:p>
      </dgm:t>
    </dgm:pt>
    <dgm:pt modelId="{53A72778-5F50-41EA-AE48-79C0A69A817A}" type="sibTrans" cxnId="{D8E360E9-C34D-4A2E-9288-3ACCEB4AEE26}">
      <dgm:prSet/>
      <dgm:spPr/>
      <dgm:t>
        <a:bodyPr/>
        <a:lstStyle/>
        <a:p>
          <a:endParaRPr lang="en-GB"/>
        </a:p>
      </dgm:t>
    </dgm:pt>
    <dgm:pt modelId="{6C760604-DA32-4DBE-9292-806AB3FB085E}" type="pres">
      <dgm:prSet presAssocID="{D3C8D9AC-80CC-4682-8CFE-9432CABEC944}" presName="diagram" presStyleCnt="0">
        <dgm:presLayoutVars>
          <dgm:dir/>
          <dgm:resizeHandles val="exact"/>
        </dgm:presLayoutVars>
      </dgm:prSet>
      <dgm:spPr/>
    </dgm:pt>
    <dgm:pt modelId="{D1D8000A-7510-401F-B1E5-804B232FF54A}" type="pres">
      <dgm:prSet presAssocID="{FF26F9EA-5DF8-46CB-B617-ED40020223A9}" presName="node" presStyleLbl="node1" presStyleIdx="0" presStyleCnt="8">
        <dgm:presLayoutVars>
          <dgm:bulletEnabled val="1"/>
        </dgm:presLayoutVars>
      </dgm:prSet>
      <dgm:spPr/>
    </dgm:pt>
    <dgm:pt modelId="{C523487E-CF8F-4194-8D76-E0F3B78CF82E}" type="pres">
      <dgm:prSet presAssocID="{453C88D2-7B5B-475B-82DD-7BB0207BC697}" presName="sibTrans" presStyleLbl="sibTrans2D1" presStyleIdx="0" presStyleCnt="7"/>
      <dgm:spPr/>
    </dgm:pt>
    <dgm:pt modelId="{242FDA8E-7520-4D79-A647-B36D64C2DF50}" type="pres">
      <dgm:prSet presAssocID="{453C88D2-7B5B-475B-82DD-7BB0207BC697}" presName="connectorText" presStyleLbl="sibTrans2D1" presStyleIdx="0" presStyleCnt="7"/>
      <dgm:spPr/>
    </dgm:pt>
    <dgm:pt modelId="{7E2CDB7E-DCC5-4D15-93C0-BA8C2861159D}" type="pres">
      <dgm:prSet presAssocID="{3F21855E-6BE6-4FA8-84B8-826C05D8EBB2}" presName="node" presStyleLbl="node1" presStyleIdx="1" presStyleCnt="8">
        <dgm:presLayoutVars>
          <dgm:bulletEnabled val="1"/>
        </dgm:presLayoutVars>
      </dgm:prSet>
      <dgm:spPr/>
    </dgm:pt>
    <dgm:pt modelId="{B3782119-966B-4337-871B-E16DB1F3ECE5}" type="pres">
      <dgm:prSet presAssocID="{290D16A7-1BF8-436C-BB7D-6FEB66587BAC}" presName="sibTrans" presStyleLbl="sibTrans2D1" presStyleIdx="1" presStyleCnt="7"/>
      <dgm:spPr>
        <a:xfrm>
          <a:off x="5062760" y="1213349"/>
          <a:ext cx="430996" cy="504184"/>
        </a:xfrm>
        <a:prstGeom prst="rightArrow">
          <a:avLst>
            <a:gd name="adj1" fmla="val 60000"/>
            <a:gd name="adj2" fmla="val 50000"/>
          </a:avLst>
        </a:prstGeom>
      </dgm:spPr>
    </dgm:pt>
    <dgm:pt modelId="{73972850-FEB0-4BB4-918E-12EED486FC8C}" type="pres">
      <dgm:prSet presAssocID="{290D16A7-1BF8-436C-BB7D-6FEB66587BAC}" presName="connectorText" presStyleLbl="sibTrans2D1" presStyleIdx="1" presStyleCnt="7"/>
      <dgm:spPr/>
    </dgm:pt>
    <dgm:pt modelId="{9657C642-C18C-47C3-9C93-E2517E54A6E9}" type="pres">
      <dgm:prSet presAssocID="{84A4C963-4764-443F-A2CB-59E5E321BFCC}" presName="node" presStyleLbl="node1" presStyleIdx="2" presStyleCnt="8">
        <dgm:presLayoutVars>
          <dgm:bulletEnabled val="1"/>
        </dgm:presLayoutVars>
      </dgm:prSet>
      <dgm:spPr/>
    </dgm:pt>
    <dgm:pt modelId="{449785E8-AB64-4DE9-BDDE-3214CBF8A3C5}" type="pres">
      <dgm:prSet presAssocID="{BEC14F4B-56CB-40EA-BEF0-B078D0A83344}" presName="sibTrans" presStyleLbl="sibTrans2D1" presStyleIdx="2" presStyleCnt="7"/>
      <dgm:spPr>
        <a:xfrm>
          <a:off x="7908964" y="1213349"/>
          <a:ext cx="430996" cy="504184"/>
        </a:xfrm>
        <a:prstGeom prst="rightArrow">
          <a:avLst>
            <a:gd name="adj1" fmla="val 60000"/>
            <a:gd name="adj2" fmla="val 50000"/>
          </a:avLst>
        </a:prstGeom>
      </dgm:spPr>
    </dgm:pt>
    <dgm:pt modelId="{E5C2C789-220E-4EE0-83E1-C9AB51D7E6B6}" type="pres">
      <dgm:prSet presAssocID="{BEC14F4B-56CB-40EA-BEF0-B078D0A83344}" presName="connectorText" presStyleLbl="sibTrans2D1" presStyleIdx="2" presStyleCnt="7"/>
      <dgm:spPr/>
    </dgm:pt>
    <dgm:pt modelId="{950514EE-FBDA-4059-9B70-D1E6D533DCC2}" type="pres">
      <dgm:prSet presAssocID="{E4087D46-1DDB-49F4-BEDA-6B060C3600DB}" presName="node" presStyleLbl="node1" presStyleIdx="3" presStyleCnt="8">
        <dgm:presLayoutVars>
          <dgm:bulletEnabled val="1"/>
        </dgm:presLayoutVars>
      </dgm:prSet>
      <dgm:spPr/>
    </dgm:pt>
    <dgm:pt modelId="{1EAF9022-4B67-4843-A98C-9F62D7DB0DB7}" type="pres">
      <dgm:prSet presAssocID="{D9A545A3-88FA-4CAE-BFD5-A0F7BC999DE5}" presName="sibTrans" presStyleLbl="sibTrans2D1" presStyleIdx="3" presStyleCnt="7"/>
      <dgm:spPr>
        <a:xfrm rot="5400000">
          <a:off x="9344264" y="2217652"/>
          <a:ext cx="430996" cy="504184"/>
        </a:xfrm>
        <a:prstGeom prst="rightArrow">
          <a:avLst>
            <a:gd name="adj1" fmla="val 60000"/>
            <a:gd name="adj2" fmla="val 50000"/>
          </a:avLst>
        </a:prstGeom>
      </dgm:spPr>
    </dgm:pt>
    <dgm:pt modelId="{DD403117-AB0C-4AA8-A3CF-898C0FDD82E7}" type="pres">
      <dgm:prSet presAssocID="{D9A545A3-88FA-4CAE-BFD5-A0F7BC999DE5}" presName="connectorText" presStyleLbl="sibTrans2D1" presStyleIdx="3" presStyleCnt="7"/>
      <dgm:spPr/>
    </dgm:pt>
    <dgm:pt modelId="{35062990-F0EA-4FF1-9593-BF93822A7D3F}" type="pres">
      <dgm:prSet presAssocID="{0DEA26B2-EBCF-457F-99CC-4FCC03FCDFF7}" presName="node" presStyleLbl="node1" presStyleIdx="4" presStyleCnt="8">
        <dgm:presLayoutVars>
          <dgm:bulletEnabled val="1"/>
        </dgm:presLayoutVars>
      </dgm:prSet>
      <dgm:spPr/>
    </dgm:pt>
    <dgm:pt modelId="{40746A75-7E1D-4204-805C-96F7489EA26E}" type="pres">
      <dgm:prSet presAssocID="{C2087C50-B13F-41AA-B452-7A0A50DC99D9}" presName="sibTrans" presStyleLbl="sibTrans2D1" presStyleIdx="4" presStyleCnt="7"/>
      <dgm:spPr>
        <a:xfrm rot="10800000">
          <a:off x="7933360" y="3246352"/>
          <a:ext cx="430996" cy="504184"/>
        </a:xfrm>
        <a:prstGeom prst="rightArrow">
          <a:avLst>
            <a:gd name="adj1" fmla="val 60000"/>
            <a:gd name="adj2" fmla="val 50000"/>
          </a:avLst>
        </a:prstGeom>
      </dgm:spPr>
    </dgm:pt>
    <dgm:pt modelId="{8A3E9523-1369-492C-BF1F-C0AEFB11384A}" type="pres">
      <dgm:prSet presAssocID="{C2087C50-B13F-41AA-B452-7A0A50DC99D9}" presName="connectorText" presStyleLbl="sibTrans2D1" presStyleIdx="4" presStyleCnt="7"/>
      <dgm:spPr/>
    </dgm:pt>
    <dgm:pt modelId="{AA5CA0EB-1B82-4E7A-A6F7-0D315F34D193}" type="pres">
      <dgm:prSet presAssocID="{DA18308A-2845-47B5-890E-BC35F0E0591B}" presName="node" presStyleLbl="node1" presStyleIdx="5" presStyleCnt="8">
        <dgm:presLayoutVars>
          <dgm:bulletEnabled val="1"/>
        </dgm:presLayoutVars>
      </dgm:prSet>
      <dgm:spPr/>
    </dgm:pt>
    <dgm:pt modelId="{4174517C-F303-42BA-821C-6F442ED25D10}" type="pres">
      <dgm:prSet presAssocID="{7154C2CC-02BB-4DF4-BC29-CC423F327790}" presName="sibTrans" presStyleLbl="sibTrans2D1" presStyleIdx="5" presStyleCnt="7"/>
      <dgm:spPr>
        <a:xfrm rot="10800000">
          <a:off x="5087156" y="3246352"/>
          <a:ext cx="430996" cy="504184"/>
        </a:xfrm>
        <a:prstGeom prst="rightArrow">
          <a:avLst>
            <a:gd name="adj1" fmla="val 60000"/>
            <a:gd name="adj2" fmla="val 50000"/>
          </a:avLst>
        </a:prstGeom>
      </dgm:spPr>
    </dgm:pt>
    <dgm:pt modelId="{D7E1249C-341F-48CE-9F31-A754038851D2}" type="pres">
      <dgm:prSet presAssocID="{7154C2CC-02BB-4DF4-BC29-CC423F327790}" presName="connectorText" presStyleLbl="sibTrans2D1" presStyleIdx="5" presStyleCnt="7"/>
      <dgm:spPr/>
    </dgm:pt>
    <dgm:pt modelId="{FDF625C2-7C18-4E1B-9619-DAFAC0240A32}" type="pres">
      <dgm:prSet presAssocID="{E487A3C0-D8FE-49B2-9A98-0D2F088ACE40}" presName="node" presStyleLbl="node1" presStyleIdx="6" presStyleCnt="8">
        <dgm:presLayoutVars>
          <dgm:bulletEnabled val="1"/>
        </dgm:presLayoutVars>
      </dgm:prSet>
      <dgm:spPr/>
    </dgm:pt>
    <dgm:pt modelId="{6052261B-DBA4-4127-8675-2D1CB5A99130}" type="pres">
      <dgm:prSet presAssocID="{DECD5F57-7A2C-4ABD-B45D-008C7F8C25EA}" presName="sibTrans" presStyleLbl="sibTrans2D1" presStyleIdx="6" presStyleCnt="7"/>
      <dgm:spPr>
        <a:xfrm rot="10813068">
          <a:off x="2265027" y="3241047"/>
          <a:ext cx="413985" cy="504184"/>
        </a:xfrm>
        <a:prstGeom prst="rightArrow">
          <a:avLst>
            <a:gd name="adj1" fmla="val 60000"/>
            <a:gd name="adj2" fmla="val 50000"/>
          </a:avLst>
        </a:prstGeom>
      </dgm:spPr>
    </dgm:pt>
    <dgm:pt modelId="{4F5171EB-DF3E-4F37-831D-F30F96F1B2C1}" type="pres">
      <dgm:prSet presAssocID="{DECD5F57-7A2C-4ABD-B45D-008C7F8C25EA}" presName="connectorText" presStyleLbl="sibTrans2D1" presStyleIdx="6" presStyleCnt="7"/>
      <dgm:spPr/>
    </dgm:pt>
    <dgm:pt modelId="{0E9A13B6-CB34-4BCF-A487-6556DDF07608}" type="pres">
      <dgm:prSet presAssocID="{1BCE73F8-5E64-4B7D-9E32-7D02252BBBFE}" presName="node" presStyleLbl="node1" presStyleIdx="7" presStyleCnt="8" custLinFactNeighborX="1579" custLinFactNeighborY="-877">
        <dgm:presLayoutVars>
          <dgm:bulletEnabled val="1"/>
        </dgm:presLayoutVars>
      </dgm:prSet>
      <dgm:spPr/>
    </dgm:pt>
  </dgm:ptLst>
  <dgm:cxnLst>
    <dgm:cxn modelId="{FA3EED09-A47B-44D7-BAEB-375127B92C89}" type="presOf" srcId="{1BCE73F8-5E64-4B7D-9E32-7D02252BBBFE}" destId="{0E9A13B6-CB34-4BCF-A487-6556DDF07608}" srcOrd="0" destOrd="0" presId="urn:microsoft.com/office/officeart/2005/8/layout/process5"/>
    <dgm:cxn modelId="{799C1F0C-73D3-4A46-80C4-173CA50FE125}" type="presOf" srcId="{BEC14F4B-56CB-40EA-BEF0-B078D0A83344}" destId="{449785E8-AB64-4DE9-BDDE-3214CBF8A3C5}" srcOrd="0" destOrd="0" presId="urn:microsoft.com/office/officeart/2005/8/layout/process5"/>
    <dgm:cxn modelId="{D579CB1B-0B5B-444F-8A4D-D2489285614C}" type="presOf" srcId="{D3C8D9AC-80CC-4682-8CFE-9432CABEC944}" destId="{6C760604-DA32-4DBE-9292-806AB3FB085E}" srcOrd="0" destOrd="0" presId="urn:microsoft.com/office/officeart/2005/8/layout/process5"/>
    <dgm:cxn modelId="{765CDF22-6FCE-4D8B-A8F6-0C82F447C6E9}" type="presOf" srcId="{7154C2CC-02BB-4DF4-BC29-CC423F327790}" destId="{4174517C-F303-42BA-821C-6F442ED25D10}" srcOrd="0" destOrd="0" presId="urn:microsoft.com/office/officeart/2005/8/layout/process5"/>
    <dgm:cxn modelId="{D3BC4026-318F-4F63-84BB-CC2BFE9910A6}" type="presOf" srcId="{D9A545A3-88FA-4CAE-BFD5-A0F7BC999DE5}" destId="{1EAF9022-4B67-4843-A98C-9F62D7DB0DB7}" srcOrd="0" destOrd="0" presId="urn:microsoft.com/office/officeart/2005/8/layout/process5"/>
    <dgm:cxn modelId="{08FDFE2E-85B4-4739-8081-1F62DDBBFAF4}" type="presOf" srcId="{290D16A7-1BF8-436C-BB7D-6FEB66587BAC}" destId="{73972850-FEB0-4BB4-918E-12EED486FC8C}" srcOrd="1" destOrd="0" presId="urn:microsoft.com/office/officeart/2005/8/layout/process5"/>
    <dgm:cxn modelId="{ECAF3934-7484-4782-AECF-923294C5ED7C}" type="presOf" srcId="{453C88D2-7B5B-475B-82DD-7BB0207BC697}" destId="{C523487E-CF8F-4194-8D76-E0F3B78CF82E}" srcOrd="0" destOrd="0" presId="urn:microsoft.com/office/officeart/2005/8/layout/process5"/>
    <dgm:cxn modelId="{7A7B3C3A-63A5-476C-9C64-9F5004900F0C}" type="presOf" srcId="{290D16A7-1BF8-436C-BB7D-6FEB66587BAC}" destId="{B3782119-966B-4337-871B-E16DB1F3ECE5}" srcOrd="0" destOrd="0" presId="urn:microsoft.com/office/officeart/2005/8/layout/process5"/>
    <dgm:cxn modelId="{868D4C3B-E159-4822-B55A-770E3B29C97D}" type="presOf" srcId="{3F21855E-6BE6-4FA8-84B8-826C05D8EBB2}" destId="{7E2CDB7E-DCC5-4D15-93C0-BA8C2861159D}" srcOrd="0" destOrd="0" presId="urn:microsoft.com/office/officeart/2005/8/layout/process5"/>
    <dgm:cxn modelId="{60E8825F-02C9-4523-B2BC-0EFDDEB43E76}" type="presOf" srcId="{D9A545A3-88FA-4CAE-BFD5-A0F7BC999DE5}" destId="{DD403117-AB0C-4AA8-A3CF-898C0FDD82E7}" srcOrd="1" destOrd="0" presId="urn:microsoft.com/office/officeart/2005/8/layout/process5"/>
    <dgm:cxn modelId="{436C7243-6E0F-421E-A80E-CCBEE2DB29FE}" type="presOf" srcId="{453C88D2-7B5B-475B-82DD-7BB0207BC697}" destId="{242FDA8E-7520-4D79-A647-B36D64C2DF50}" srcOrd="1" destOrd="0" presId="urn:microsoft.com/office/officeart/2005/8/layout/process5"/>
    <dgm:cxn modelId="{2E33C863-85E5-44C9-8530-7B8FAFC1A95F}" type="presOf" srcId="{FF26F9EA-5DF8-46CB-B617-ED40020223A9}" destId="{D1D8000A-7510-401F-B1E5-804B232FF54A}" srcOrd="0" destOrd="0" presId="urn:microsoft.com/office/officeart/2005/8/layout/process5"/>
    <dgm:cxn modelId="{63DE7449-EBC5-453E-A5EB-C60167F563FB}" srcId="{D3C8D9AC-80CC-4682-8CFE-9432CABEC944}" destId="{84A4C963-4764-443F-A2CB-59E5E321BFCC}" srcOrd="2" destOrd="0" parTransId="{D4794504-7F05-4C23-BFEF-08EB64D967DA}" sibTransId="{BEC14F4B-56CB-40EA-BEF0-B078D0A83344}"/>
    <dgm:cxn modelId="{F18AD351-F650-445B-A62C-97A9AF163CD9}" type="presOf" srcId="{DECD5F57-7A2C-4ABD-B45D-008C7F8C25EA}" destId="{6052261B-DBA4-4127-8675-2D1CB5A99130}" srcOrd="0" destOrd="0" presId="urn:microsoft.com/office/officeart/2005/8/layout/process5"/>
    <dgm:cxn modelId="{2F11DB53-65ED-44A3-B535-52C99DA5F605}" srcId="{D3C8D9AC-80CC-4682-8CFE-9432CABEC944}" destId="{E4087D46-1DDB-49F4-BEDA-6B060C3600DB}" srcOrd="3" destOrd="0" parTransId="{4DCC835B-3243-41FB-9975-03646562AF61}" sibTransId="{D9A545A3-88FA-4CAE-BFD5-A0F7BC999DE5}"/>
    <dgm:cxn modelId="{5F092555-9A97-4BD0-882A-E3FB05A21AA2}" type="presOf" srcId="{E4087D46-1DDB-49F4-BEDA-6B060C3600DB}" destId="{950514EE-FBDA-4059-9B70-D1E6D533DCC2}" srcOrd="0" destOrd="0" presId="urn:microsoft.com/office/officeart/2005/8/layout/process5"/>
    <dgm:cxn modelId="{4C31FE77-94BA-4669-979F-E8D3762979D6}" type="presOf" srcId="{DA18308A-2845-47B5-890E-BC35F0E0591B}" destId="{AA5CA0EB-1B82-4E7A-A6F7-0D315F34D193}" srcOrd="0" destOrd="0" presId="urn:microsoft.com/office/officeart/2005/8/layout/process5"/>
    <dgm:cxn modelId="{97394380-5DCA-46C8-B9B8-CC3828891384}" type="presOf" srcId="{84A4C963-4764-443F-A2CB-59E5E321BFCC}" destId="{9657C642-C18C-47C3-9C93-E2517E54A6E9}" srcOrd="0" destOrd="0" presId="urn:microsoft.com/office/officeart/2005/8/layout/process5"/>
    <dgm:cxn modelId="{A722A786-0A15-4F33-A370-9EA9FF57D727}" srcId="{D3C8D9AC-80CC-4682-8CFE-9432CABEC944}" destId="{DA18308A-2845-47B5-890E-BC35F0E0591B}" srcOrd="5" destOrd="0" parTransId="{0477CFE5-4636-4247-9003-FF6FD58BA060}" sibTransId="{7154C2CC-02BB-4DF4-BC29-CC423F327790}"/>
    <dgm:cxn modelId="{F3FB7099-E853-45DA-8246-587324287CE9}" srcId="{D3C8D9AC-80CC-4682-8CFE-9432CABEC944}" destId="{0DEA26B2-EBCF-457F-99CC-4FCC03FCDFF7}" srcOrd="4" destOrd="0" parTransId="{8426101B-152E-426E-AF18-89B6DEB22791}" sibTransId="{C2087C50-B13F-41AA-B452-7A0A50DC99D9}"/>
    <dgm:cxn modelId="{E92B35A0-10A8-4CA2-8F24-429067CE09CB}" type="presOf" srcId="{C2087C50-B13F-41AA-B452-7A0A50DC99D9}" destId="{40746A75-7E1D-4204-805C-96F7489EA26E}" srcOrd="0" destOrd="0" presId="urn:microsoft.com/office/officeart/2005/8/layout/process5"/>
    <dgm:cxn modelId="{460E73A0-5D7D-4762-BC79-D8EC29EABD25}" type="presOf" srcId="{E487A3C0-D8FE-49B2-9A98-0D2F088ACE40}" destId="{FDF625C2-7C18-4E1B-9619-DAFAC0240A32}" srcOrd="0" destOrd="0" presId="urn:microsoft.com/office/officeart/2005/8/layout/process5"/>
    <dgm:cxn modelId="{CC2C42A1-C64D-457B-BFC7-816A43F2003E}" type="presOf" srcId="{7154C2CC-02BB-4DF4-BC29-CC423F327790}" destId="{D7E1249C-341F-48CE-9F31-A754038851D2}" srcOrd="1" destOrd="0" presId="urn:microsoft.com/office/officeart/2005/8/layout/process5"/>
    <dgm:cxn modelId="{A4CAF1B0-E9BD-46C4-A044-9C25E93B0A47}" type="presOf" srcId="{C2087C50-B13F-41AA-B452-7A0A50DC99D9}" destId="{8A3E9523-1369-492C-BF1F-C0AEFB11384A}" srcOrd="1" destOrd="0" presId="urn:microsoft.com/office/officeart/2005/8/layout/process5"/>
    <dgm:cxn modelId="{053C03E6-9054-45BE-9DD8-294475787CB4}" srcId="{D3C8D9AC-80CC-4682-8CFE-9432CABEC944}" destId="{FF26F9EA-5DF8-46CB-B617-ED40020223A9}" srcOrd="0" destOrd="0" parTransId="{B894038E-EBF6-4795-BAAF-AFDCD2AC1A16}" sibTransId="{453C88D2-7B5B-475B-82DD-7BB0207BC697}"/>
    <dgm:cxn modelId="{275503E8-DEF7-40C2-8888-E4EA68760602}" srcId="{D3C8D9AC-80CC-4682-8CFE-9432CABEC944}" destId="{E487A3C0-D8FE-49B2-9A98-0D2F088ACE40}" srcOrd="6" destOrd="0" parTransId="{AEEF7018-3B4C-44C0-9234-9B62B2B9C74E}" sibTransId="{DECD5F57-7A2C-4ABD-B45D-008C7F8C25EA}"/>
    <dgm:cxn modelId="{D8E360E9-C34D-4A2E-9288-3ACCEB4AEE26}" srcId="{D3C8D9AC-80CC-4682-8CFE-9432CABEC944}" destId="{1BCE73F8-5E64-4B7D-9E32-7D02252BBBFE}" srcOrd="7" destOrd="0" parTransId="{B53A759B-B2ED-475E-8408-C3B489ACC808}" sibTransId="{53A72778-5F50-41EA-AE48-79C0A69A817A}"/>
    <dgm:cxn modelId="{7C6111F1-6166-4764-8F50-ADFA3F1EE4D1}" type="presOf" srcId="{BEC14F4B-56CB-40EA-BEF0-B078D0A83344}" destId="{E5C2C789-220E-4EE0-83E1-C9AB51D7E6B6}" srcOrd="1" destOrd="0" presId="urn:microsoft.com/office/officeart/2005/8/layout/process5"/>
    <dgm:cxn modelId="{2123D9F5-2263-4530-8AC1-59192EEC8A01}" type="presOf" srcId="{0DEA26B2-EBCF-457F-99CC-4FCC03FCDFF7}" destId="{35062990-F0EA-4FF1-9593-BF93822A7D3F}" srcOrd="0" destOrd="0" presId="urn:microsoft.com/office/officeart/2005/8/layout/process5"/>
    <dgm:cxn modelId="{68E567FA-98F6-4706-8D35-07F6C1CC164B}" type="presOf" srcId="{DECD5F57-7A2C-4ABD-B45D-008C7F8C25EA}" destId="{4F5171EB-DF3E-4F37-831D-F30F96F1B2C1}" srcOrd="1" destOrd="0" presId="urn:microsoft.com/office/officeart/2005/8/layout/process5"/>
    <dgm:cxn modelId="{D8930AFC-C5E3-4E3F-B6F4-4A3D139BD359}" srcId="{D3C8D9AC-80CC-4682-8CFE-9432CABEC944}" destId="{3F21855E-6BE6-4FA8-84B8-826C05D8EBB2}" srcOrd="1" destOrd="0" parTransId="{AED9E109-DF19-44FD-9364-0C6063687E19}" sibTransId="{290D16A7-1BF8-436C-BB7D-6FEB66587BAC}"/>
    <dgm:cxn modelId="{4F4539B5-2504-404A-B787-900700F1188B}" type="presParOf" srcId="{6C760604-DA32-4DBE-9292-806AB3FB085E}" destId="{D1D8000A-7510-401F-B1E5-804B232FF54A}" srcOrd="0" destOrd="0" presId="urn:microsoft.com/office/officeart/2005/8/layout/process5"/>
    <dgm:cxn modelId="{6519804B-B2FF-431B-B852-EE190F7F3A34}" type="presParOf" srcId="{6C760604-DA32-4DBE-9292-806AB3FB085E}" destId="{C523487E-CF8F-4194-8D76-E0F3B78CF82E}" srcOrd="1" destOrd="0" presId="urn:microsoft.com/office/officeart/2005/8/layout/process5"/>
    <dgm:cxn modelId="{2CDB4770-F3F4-4687-B3E7-883805245B56}" type="presParOf" srcId="{C523487E-CF8F-4194-8D76-E0F3B78CF82E}" destId="{242FDA8E-7520-4D79-A647-B36D64C2DF50}" srcOrd="0" destOrd="0" presId="urn:microsoft.com/office/officeart/2005/8/layout/process5"/>
    <dgm:cxn modelId="{78B724A5-C32F-4602-AFF1-44690F2903D3}" type="presParOf" srcId="{6C760604-DA32-4DBE-9292-806AB3FB085E}" destId="{7E2CDB7E-DCC5-4D15-93C0-BA8C2861159D}" srcOrd="2" destOrd="0" presId="urn:microsoft.com/office/officeart/2005/8/layout/process5"/>
    <dgm:cxn modelId="{75845440-56BD-4AAC-B727-66149C293A5F}" type="presParOf" srcId="{6C760604-DA32-4DBE-9292-806AB3FB085E}" destId="{B3782119-966B-4337-871B-E16DB1F3ECE5}" srcOrd="3" destOrd="0" presId="urn:microsoft.com/office/officeart/2005/8/layout/process5"/>
    <dgm:cxn modelId="{C810BC4A-C17A-43B9-9397-1CB49A0C69C0}" type="presParOf" srcId="{B3782119-966B-4337-871B-E16DB1F3ECE5}" destId="{73972850-FEB0-4BB4-918E-12EED486FC8C}" srcOrd="0" destOrd="0" presId="urn:microsoft.com/office/officeart/2005/8/layout/process5"/>
    <dgm:cxn modelId="{30071519-5DEA-4FB0-BCA6-81650B4D7B27}" type="presParOf" srcId="{6C760604-DA32-4DBE-9292-806AB3FB085E}" destId="{9657C642-C18C-47C3-9C93-E2517E54A6E9}" srcOrd="4" destOrd="0" presId="urn:microsoft.com/office/officeart/2005/8/layout/process5"/>
    <dgm:cxn modelId="{9878E4E5-D40D-4112-AF02-BF163EA0DCBC}" type="presParOf" srcId="{6C760604-DA32-4DBE-9292-806AB3FB085E}" destId="{449785E8-AB64-4DE9-BDDE-3214CBF8A3C5}" srcOrd="5" destOrd="0" presId="urn:microsoft.com/office/officeart/2005/8/layout/process5"/>
    <dgm:cxn modelId="{E0C2B43E-2B7C-4C79-A5EA-D1F3BB76126E}" type="presParOf" srcId="{449785E8-AB64-4DE9-BDDE-3214CBF8A3C5}" destId="{E5C2C789-220E-4EE0-83E1-C9AB51D7E6B6}" srcOrd="0" destOrd="0" presId="urn:microsoft.com/office/officeart/2005/8/layout/process5"/>
    <dgm:cxn modelId="{63DDC76E-2F7D-4A9C-9334-BB9D90E85745}" type="presParOf" srcId="{6C760604-DA32-4DBE-9292-806AB3FB085E}" destId="{950514EE-FBDA-4059-9B70-D1E6D533DCC2}" srcOrd="6" destOrd="0" presId="urn:microsoft.com/office/officeart/2005/8/layout/process5"/>
    <dgm:cxn modelId="{9B6356C5-BF38-4AB2-AF49-645B58889F86}" type="presParOf" srcId="{6C760604-DA32-4DBE-9292-806AB3FB085E}" destId="{1EAF9022-4B67-4843-A98C-9F62D7DB0DB7}" srcOrd="7" destOrd="0" presId="urn:microsoft.com/office/officeart/2005/8/layout/process5"/>
    <dgm:cxn modelId="{47FC369F-2E32-49DC-91AC-AED96071EF57}" type="presParOf" srcId="{1EAF9022-4B67-4843-A98C-9F62D7DB0DB7}" destId="{DD403117-AB0C-4AA8-A3CF-898C0FDD82E7}" srcOrd="0" destOrd="0" presId="urn:microsoft.com/office/officeart/2005/8/layout/process5"/>
    <dgm:cxn modelId="{636336A6-361F-4A04-9A4F-DD8ABA122228}" type="presParOf" srcId="{6C760604-DA32-4DBE-9292-806AB3FB085E}" destId="{35062990-F0EA-4FF1-9593-BF93822A7D3F}" srcOrd="8" destOrd="0" presId="urn:microsoft.com/office/officeart/2005/8/layout/process5"/>
    <dgm:cxn modelId="{DE9756EB-1906-4255-8737-A4980DF6D190}" type="presParOf" srcId="{6C760604-DA32-4DBE-9292-806AB3FB085E}" destId="{40746A75-7E1D-4204-805C-96F7489EA26E}" srcOrd="9" destOrd="0" presId="urn:microsoft.com/office/officeart/2005/8/layout/process5"/>
    <dgm:cxn modelId="{0CA50044-63F8-48A1-93BF-786DC9D82316}" type="presParOf" srcId="{40746A75-7E1D-4204-805C-96F7489EA26E}" destId="{8A3E9523-1369-492C-BF1F-C0AEFB11384A}" srcOrd="0" destOrd="0" presId="urn:microsoft.com/office/officeart/2005/8/layout/process5"/>
    <dgm:cxn modelId="{E941632F-4A72-48AE-8654-606273BD59C9}" type="presParOf" srcId="{6C760604-DA32-4DBE-9292-806AB3FB085E}" destId="{AA5CA0EB-1B82-4E7A-A6F7-0D315F34D193}" srcOrd="10" destOrd="0" presId="urn:microsoft.com/office/officeart/2005/8/layout/process5"/>
    <dgm:cxn modelId="{89D5DAF6-9B49-4D9B-B626-58D428848E7F}" type="presParOf" srcId="{6C760604-DA32-4DBE-9292-806AB3FB085E}" destId="{4174517C-F303-42BA-821C-6F442ED25D10}" srcOrd="11" destOrd="0" presId="urn:microsoft.com/office/officeart/2005/8/layout/process5"/>
    <dgm:cxn modelId="{A4DE4EC5-2635-4840-AE8F-836D819B94DC}" type="presParOf" srcId="{4174517C-F303-42BA-821C-6F442ED25D10}" destId="{D7E1249C-341F-48CE-9F31-A754038851D2}" srcOrd="0" destOrd="0" presId="urn:microsoft.com/office/officeart/2005/8/layout/process5"/>
    <dgm:cxn modelId="{96B831B0-9C57-4661-8C7A-A3AAFED3E41C}" type="presParOf" srcId="{6C760604-DA32-4DBE-9292-806AB3FB085E}" destId="{FDF625C2-7C18-4E1B-9619-DAFAC0240A32}" srcOrd="12" destOrd="0" presId="urn:microsoft.com/office/officeart/2005/8/layout/process5"/>
    <dgm:cxn modelId="{12441FF0-9798-41B5-A3C1-43334ECB9DB8}" type="presParOf" srcId="{6C760604-DA32-4DBE-9292-806AB3FB085E}" destId="{6052261B-DBA4-4127-8675-2D1CB5A99130}" srcOrd="13" destOrd="0" presId="urn:microsoft.com/office/officeart/2005/8/layout/process5"/>
    <dgm:cxn modelId="{0296514C-7D84-4807-97FD-778C67DBAC93}" type="presParOf" srcId="{6052261B-DBA4-4127-8675-2D1CB5A99130}" destId="{4F5171EB-DF3E-4F37-831D-F30F96F1B2C1}" srcOrd="0" destOrd="0" presId="urn:microsoft.com/office/officeart/2005/8/layout/process5"/>
    <dgm:cxn modelId="{088BC130-B7B9-46C8-8BFE-47452037F1C1}" type="presParOf" srcId="{6C760604-DA32-4DBE-9292-806AB3FB085E}" destId="{0E9A13B6-CB34-4BCF-A487-6556DDF07608}"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0193635-E90C-4EB6-AA29-AF18EE97B69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2AFB541-BA54-4D87-9032-6776864C0A39}">
      <dgm:prSet phldrT="[Text]" custT="1"/>
      <dgm:spPr>
        <a:ln>
          <a:noFill/>
        </a:ln>
      </dgm:spPr>
      <dgm:t>
        <a:bodyPr/>
        <a:lstStyle/>
        <a:p>
          <a:r>
            <a:rPr lang="ru-RU" sz="2400" dirty="0"/>
            <a:t>Опрос </a:t>
          </a:r>
          <a:r>
            <a:rPr lang="en-GB" sz="2400" dirty="0"/>
            <a:t>2021</a:t>
          </a:r>
          <a:r>
            <a:rPr lang="ru-RU" sz="2400" dirty="0"/>
            <a:t> г.</a:t>
          </a:r>
          <a:endParaRPr lang="en-GB" sz="2400" dirty="0"/>
        </a:p>
      </dgm:t>
    </dgm:pt>
    <dgm:pt modelId="{009FAC04-809D-4290-B4E1-5CB4EDAD7055}" type="parTrans" cxnId="{EA54F3B7-9D3D-4ABA-9209-CC336C9F0D28}">
      <dgm:prSet/>
      <dgm:spPr/>
      <dgm:t>
        <a:bodyPr/>
        <a:lstStyle/>
        <a:p>
          <a:endParaRPr lang="en-GB"/>
        </a:p>
      </dgm:t>
    </dgm:pt>
    <dgm:pt modelId="{F52249EF-C607-403C-B678-AC5C27D9CD76}" type="sibTrans" cxnId="{EA54F3B7-9D3D-4ABA-9209-CC336C9F0D28}">
      <dgm:prSet/>
      <dgm:spPr/>
      <dgm:t>
        <a:bodyPr/>
        <a:lstStyle/>
        <a:p>
          <a:endParaRPr lang="en-GB"/>
        </a:p>
      </dgm:t>
    </dgm:pt>
    <dgm:pt modelId="{84AC955F-802B-494B-B2AE-39F2906CE7BE}">
      <dgm:prSet/>
      <dgm:spPr/>
      <dgm:t>
        <a:bodyPr/>
        <a:lstStyle/>
        <a:p>
          <a:r>
            <a:rPr lang="en-GB" dirty="0"/>
            <a:t>8 </a:t>
          </a:r>
          <a:r>
            <a:rPr lang="ru-RU" dirty="0"/>
            <a:t>стран сообщили, что могут размещать средства на срочных депозитах в ЦБ</a:t>
          </a:r>
          <a:endParaRPr lang="en-GB" dirty="0"/>
        </a:p>
      </dgm:t>
    </dgm:pt>
    <dgm:pt modelId="{503D4CF6-3360-4012-AF12-94E3E08D4567}" type="parTrans" cxnId="{E1D6DF14-E4AC-464C-A64A-2D7C33F07598}">
      <dgm:prSet/>
      <dgm:spPr/>
      <dgm:t>
        <a:bodyPr/>
        <a:lstStyle/>
        <a:p>
          <a:endParaRPr lang="en-GB"/>
        </a:p>
      </dgm:t>
    </dgm:pt>
    <dgm:pt modelId="{73D9822A-BC8B-4657-BA18-238F95C2D720}" type="sibTrans" cxnId="{E1D6DF14-E4AC-464C-A64A-2D7C33F07598}">
      <dgm:prSet/>
      <dgm:spPr/>
      <dgm:t>
        <a:bodyPr/>
        <a:lstStyle/>
        <a:p>
          <a:endParaRPr lang="en-GB"/>
        </a:p>
      </dgm:t>
    </dgm:pt>
    <dgm:pt modelId="{5E63FCF6-B56C-4A21-8180-AA1946A412F3}">
      <dgm:prSet/>
      <dgm:spPr/>
      <dgm:t>
        <a:bodyPr/>
        <a:lstStyle/>
        <a:p>
          <a:r>
            <a:rPr lang="en-GB" dirty="0"/>
            <a:t>3 </a:t>
          </a:r>
          <a:r>
            <a:rPr lang="ru-RU" dirty="0"/>
            <a:t>страны отметили, что могут использовать оба вышеуказанных варианта</a:t>
          </a:r>
          <a:endParaRPr lang="en-GB" dirty="0"/>
        </a:p>
      </dgm:t>
    </dgm:pt>
    <dgm:pt modelId="{AEBFAB8E-6A2D-45DE-BEF4-B5130FC524A1}" type="parTrans" cxnId="{43F9E988-4FC7-498E-9C60-215C8BBCA3E6}">
      <dgm:prSet/>
      <dgm:spPr/>
      <dgm:t>
        <a:bodyPr/>
        <a:lstStyle/>
        <a:p>
          <a:endParaRPr lang="en-GB"/>
        </a:p>
      </dgm:t>
    </dgm:pt>
    <dgm:pt modelId="{20353447-58F3-48EE-8F9F-04FBDFD0BD61}" type="sibTrans" cxnId="{43F9E988-4FC7-498E-9C60-215C8BBCA3E6}">
      <dgm:prSet/>
      <dgm:spPr/>
      <dgm:t>
        <a:bodyPr/>
        <a:lstStyle/>
        <a:p>
          <a:endParaRPr lang="en-GB"/>
        </a:p>
      </dgm:t>
    </dgm:pt>
    <dgm:pt modelId="{21C48BC4-4BF9-4EC9-9D17-5148689B6ADA}">
      <dgm:prSet/>
      <dgm:spPr/>
      <dgm:t>
        <a:bodyPr/>
        <a:lstStyle/>
        <a:p>
          <a:r>
            <a:rPr lang="ru-RU" dirty="0"/>
            <a:t>Возможны разные варианты в части доступных сроков инвестирования, привлекаемого обеспечения и т.д. (в опросе эта тема детально не рассматривалась</a:t>
          </a:r>
          <a:r>
            <a:rPr lang="en-GB" dirty="0"/>
            <a:t>)</a:t>
          </a:r>
        </a:p>
      </dgm:t>
    </dgm:pt>
    <dgm:pt modelId="{288FE47B-87B2-4DAC-89C9-DC2D19D239B0}" type="parTrans" cxnId="{E7933A92-35B9-4B40-B705-289353A7B45F}">
      <dgm:prSet/>
      <dgm:spPr/>
      <dgm:t>
        <a:bodyPr/>
        <a:lstStyle/>
        <a:p>
          <a:endParaRPr lang="en-GB"/>
        </a:p>
      </dgm:t>
    </dgm:pt>
    <dgm:pt modelId="{4002A66E-380D-4D6A-8F3C-093D783BAC06}" type="sibTrans" cxnId="{E7933A92-35B9-4B40-B705-289353A7B45F}">
      <dgm:prSet/>
      <dgm:spPr/>
      <dgm:t>
        <a:bodyPr/>
        <a:lstStyle/>
        <a:p>
          <a:endParaRPr lang="en-GB"/>
        </a:p>
      </dgm:t>
    </dgm:pt>
    <dgm:pt modelId="{C5051620-939C-4450-976F-200875364C54}">
      <dgm:prSet custT="1"/>
      <dgm:spPr>
        <a:ln>
          <a:noFill/>
        </a:ln>
      </dgm:spPr>
      <dgm:t>
        <a:bodyPr/>
        <a:lstStyle/>
        <a:p>
          <a:r>
            <a:rPr lang="ru-RU" sz="2400" dirty="0"/>
            <a:t>Только 3 страны имеют возможности осуществлять заимствования и кредитование с помощью сделок </a:t>
          </a:r>
          <a:r>
            <a:rPr lang="ru-RU" sz="2400" u="sng" dirty="0"/>
            <a:t>РЕПО</a:t>
          </a:r>
          <a:r>
            <a:rPr lang="ru-RU" sz="2400" dirty="0"/>
            <a:t> </a:t>
          </a:r>
          <a:r>
            <a:rPr lang="en-GB" sz="2400" dirty="0"/>
            <a:t> </a:t>
          </a:r>
        </a:p>
      </dgm:t>
    </dgm:pt>
    <dgm:pt modelId="{9EF7898B-B1A0-480D-A51F-F58FDBCCD4AD}" type="parTrans" cxnId="{00CF581B-C4BA-4C00-88B1-F906F2F00D6D}">
      <dgm:prSet/>
      <dgm:spPr/>
      <dgm:t>
        <a:bodyPr/>
        <a:lstStyle/>
        <a:p>
          <a:endParaRPr lang="en-GB"/>
        </a:p>
      </dgm:t>
    </dgm:pt>
    <dgm:pt modelId="{9133CB1B-6A34-4BA7-97B7-739CBE64CF62}" type="sibTrans" cxnId="{00CF581B-C4BA-4C00-88B1-F906F2F00D6D}">
      <dgm:prSet/>
      <dgm:spPr/>
      <dgm:t>
        <a:bodyPr/>
        <a:lstStyle/>
        <a:p>
          <a:endParaRPr lang="en-GB"/>
        </a:p>
      </dgm:t>
    </dgm:pt>
    <dgm:pt modelId="{E7FA6E98-99C8-42D3-8C50-11BBC292337C}">
      <dgm:prSet custT="1"/>
      <dgm:spPr>
        <a:ln>
          <a:noFill/>
        </a:ln>
      </dgm:spPr>
      <dgm:t>
        <a:bodyPr/>
        <a:lstStyle/>
        <a:p>
          <a:r>
            <a:rPr lang="ru-RU" sz="2400" dirty="0"/>
            <a:t>В приложении представлена более подробная информация по Турции и Грузии</a:t>
          </a:r>
          <a:endParaRPr lang="en-GB" sz="2400" dirty="0"/>
        </a:p>
      </dgm:t>
    </dgm:pt>
    <dgm:pt modelId="{168572AF-6CF1-4C03-8FDB-C3F132093FD4}" type="parTrans" cxnId="{A3043C83-B593-42B7-9FEB-770CEF101D8D}">
      <dgm:prSet/>
      <dgm:spPr/>
      <dgm:t>
        <a:bodyPr/>
        <a:lstStyle/>
        <a:p>
          <a:endParaRPr lang="en-GB"/>
        </a:p>
      </dgm:t>
    </dgm:pt>
    <dgm:pt modelId="{EB4E1CD8-9E75-48E9-8711-C3EB7E3D8603}" type="sibTrans" cxnId="{A3043C83-B593-42B7-9FEB-770CEF101D8D}">
      <dgm:prSet/>
      <dgm:spPr/>
      <dgm:t>
        <a:bodyPr/>
        <a:lstStyle/>
        <a:p>
          <a:endParaRPr lang="en-GB"/>
        </a:p>
      </dgm:t>
    </dgm:pt>
    <dgm:pt modelId="{B72DA62E-4EAF-48DC-BDAF-4CED6C64ADC5}">
      <dgm:prSet/>
      <dgm:spPr/>
      <dgm:t>
        <a:bodyPr/>
        <a:lstStyle/>
        <a:p>
          <a:r>
            <a:rPr lang="en-GB" dirty="0"/>
            <a:t>8 </a:t>
          </a:r>
          <a:r>
            <a:rPr lang="ru-RU" dirty="0"/>
            <a:t>стран сообщили, что могут размещать средства в коммерческих  банках</a:t>
          </a:r>
          <a:endParaRPr lang="en-GB" dirty="0"/>
        </a:p>
      </dgm:t>
    </dgm:pt>
    <dgm:pt modelId="{2ECD5D05-8DE9-485C-8F63-49785B8DFB1D}" type="parTrans" cxnId="{573D6DB3-CACC-43E7-A861-26A40CF8EDBA}">
      <dgm:prSet/>
      <dgm:spPr/>
      <dgm:t>
        <a:bodyPr/>
        <a:lstStyle/>
        <a:p>
          <a:endParaRPr lang="en-GB"/>
        </a:p>
      </dgm:t>
    </dgm:pt>
    <dgm:pt modelId="{F5BC7E74-D9E2-4575-9D2A-E4034AF49D60}" type="sibTrans" cxnId="{573D6DB3-CACC-43E7-A861-26A40CF8EDBA}">
      <dgm:prSet/>
      <dgm:spPr/>
      <dgm:t>
        <a:bodyPr/>
        <a:lstStyle/>
        <a:p>
          <a:endParaRPr lang="en-GB"/>
        </a:p>
      </dgm:t>
    </dgm:pt>
    <dgm:pt modelId="{9D44B268-7129-4C93-9137-EB7A6720F9DB}" type="pres">
      <dgm:prSet presAssocID="{30193635-E90C-4EB6-AA29-AF18EE97B692}" presName="linear" presStyleCnt="0">
        <dgm:presLayoutVars>
          <dgm:animLvl val="lvl"/>
          <dgm:resizeHandles val="exact"/>
        </dgm:presLayoutVars>
      </dgm:prSet>
      <dgm:spPr/>
    </dgm:pt>
    <dgm:pt modelId="{911D7320-97E8-41AB-9135-2CF6FC648212}" type="pres">
      <dgm:prSet presAssocID="{62AFB541-BA54-4D87-9032-6776864C0A39}" presName="parentText" presStyleLbl="node1" presStyleIdx="0" presStyleCnt="3">
        <dgm:presLayoutVars>
          <dgm:chMax val="0"/>
          <dgm:bulletEnabled val="1"/>
        </dgm:presLayoutVars>
      </dgm:prSet>
      <dgm:spPr/>
    </dgm:pt>
    <dgm:pt modelId="{4F9A11CC-2958-4C14-8553-2A5860230AD1}" type="pres">
      <dgm:prSet presAssocID="{62AFB541-BA54-4D87-9032-6776864C0A39}" presName="childText" presStyleLbl="revTx" presStyleIdx="0" presStyleCnt="1">
        <dgm:presLayoutVars>
          <dgm:bulletEnabled val="1"/>
        </dgm:presLayoutVars>
      </dgm:prSet>
      <dgm:spPr/>
    </dgm:pt>
    <dgm:pt modelId="{841ED006-CD0C-4CE5-9051-681678400747}" type="pres">
      <dgm:prSet presAssocID="{C5051620-939C-4450-976F-200875364C54}" presName="parentText" presStyleLbl="node1" presStyleIdx="1" presStyleCnt="3" custLinFactNeighborX="340">
        <dgm:presLayoutVars>
          <dgm:chMax val="0"/>
          <dgm:bulletEnabled val="1"/>
        </dgm:presLayoutVars>
      </dgm:prSet>
      <dgm:spPr/>
    </dgm:pt>
    <dgm:pt modelId="{9B6D7878-E9C7-49EB-950C-B4555BBA5B19}" type="pres">
      <dgm:prSet presAssocID="{9133CB1B-6A34-4BA7-97B7-739CBE64CF62}" presName="spacer" presStyleCnt="0"/>
      <dgm:spPr/>
    </dgm:pt>
    <dgm:pt modelId="{5C966068-DAE1-455F-A0DF-D597F401E719}" type="pres">
      <dgm:prSet presAssocID="{E7FA6E98-99C8-42D3-8C50-11BBC292337C}" presName="parentText" presStyleLbl="node1" presStyleIdx="2" presStyleCnt="3">
        <dgm:presLayoutVars>
          <dgm:chMax val="0"/>
          <dgm:bulletEnabled val="1"/>
        </dgm:presLayoutVars>
      </dgm:prSet>
      <dgm:spPr/>
    </dgm:pt>
  </dgm:ptLst>
  <dgm:cxnLst>
    <dgm:cxn modelId="{E1D6DF14-E4AC-464C-A64A-2D7C33F07598}" srcId="{62AFB541-BA54-4D87-9032-6776864C0A39}" destId="{84AC955F-802B-494B-B2AE-39F2906CE7BE}" srcOrd="0" destOrd="0" parTransId="{503D4CF6-3360-4012-AF12-94E3E08D4567}" sibTransId="{73D9822A-BC8B-4657-BA18-238F95C2D720}"/>
    <dgm:cxn modelId="{54DA2918-AC87-46BD-B1C6-ED3BBE09DCBA}" type="presOf" srcId="{B72DA62E-4EAF-48DC-BDAF-4CED6C64ADC5}" destId="{4F9A11CC-2958-4C14-8553-2A5860230AD1}" srcOrd="0" destOrd="1" presId="urn:microsoft.com/office/officeart/2005/8/layout/vList2"/>
    <dgm:cxn modelId="{00CF581B-C4BA-4C00-88B1-F906F2F00D6D}" srcId="{30193635-E90C-4EB6-AA29-AF18EE97B692}" destId="{C5051620-939C-4450-976F-200875364C54}" srcOrd="1" destOrd="0" parTransId="{9EF7898B-B1A0-480D-A51F-F58FDBCCD4AD}" sibTransId="{9133CB1B-6A34-4BA7-97B7-739CBE64CF62}"/>
    <dgm:cxn modelId="{250BDE5C-CCEF-45CB-955F-5F3BE58867CB}" type="presOf" srcId="{21C48BC4-4BF9-4EC9-9D17-5148689B6ADA}" destId="{4F9A11CC-2958-4C14-8553-2A5860230AD1}" srcOrd="0" destOrd="3" presId="urn:microsoft.com/office/officeart/2005/8/layout/vList2"/>
    <dgm:cxn modelId="{B2F8866C-C1AB-4B36-A6C2-3E00812BB13C}" type="presOf" srcId="{C5051620-939C-4450-976F-200875364C54}" destId="{841ED006-CD0C-4CE5-9051-681678400747}" srcOrd="0" destOrd="0" presId="urn:microsoft.com/office/officeart/2005/8/layout/vList2"/>
    <dgm:cxn modelId="{2A10976F-4257-4F32-825A-2DC84D205931}" type="presOf" srcId="{62AFB541-BA54-4D87-9032-6776864C0A39}" destId="{911D7320-97E8-41AB-9135-2CF6FC648212}" srcOrd="0" destOrd="0" presId="urn:microsoft.com/office/officeart/2005/8/layout/vList2"/>
    <dgm:cxn modelId="{A3043C83-B593-42B7-9FEB-770CEF101D8D}" srcId="{30193635-E90C-4EB6-AA29-AF18EE97B692}" destId="{E7FA6E98-99C8-42D3-8C50-11BBC292337C}" srcOrd="2" destOrd="0" parTransId="{168572AF-6CF1-4C03-8FDB-C3F132093FD4}" sibTransId="{EB4E1CD8-9E75-48E9-8711-C3EB7E3D8603}"/>
    <dgm:cxn modelId="{43F9E988-4FC7-498E-9C60-215C8BBCA3E6}" srcId="{62AFB541-BA54-4D87-9032-6776864C0A39}" destId="{5E63FCF6-B56C-4A21-8180-AA1946A412F3}" srcOrd="2" destOrd="0" parTransId="{AEBFAB8E-6A2D-45DE-BEF4-B5130FC524A1}" sibTransId="{20353447-58F3-48EE-8F9F-04FBDFD0BD61}"/>
    <dgm:cxn modelId="{E7933A92-35B9-4B40-B705-289353A7B45F}" srcId="{62AFB541-BA54-4D87-9032-6776864C0A39}" destId="{21C48BC4-4BF9-4EC9-9D17-5148689B6ADA}" srcOrd="3" destOrd="0" parTransId="{288FE47B-87B2-4DAC-89C9-DC2D19D239B0}" sibTransId="{4002A66E-380D-4D6A-8F3C-093D783BAC06}"/>
    <dgm:cxn modelId="{842A899F-EC21-41F7-A88F-84F0D56EF133}" type="presOf" srcId="{5E63FCF6-B56C-4A21-8180-AA1946A412F3}" destId="{4F9A11CC-2958-4C14-8553-2A5860230AD1}" srcOrd="0" destOrd="2" presId="urn:microsoft.com/office/officeart/2005/8/layout/vList2"/>
    <dgm:cxn modelId="{573D6DB3-CACC-43E7-A861-26A40CF8EDBA}" srcId="{62AFB541-BA54-4D87-9032-6776864C0A39}" destId="{B72DA62E-4EAF-48DC-BDAF-4CED6C64ADC5}" srcOrd="1" destOrd="0" parTransId="{2ECD5D05-8DE9-485C-8F63-49785B8DFB1D}" sibTransId="{F5BC7E74-D9E2-4575-9D2A-E4034AF49D60}"/>
    <dgm:cxn modelId="{EA54F3B7-9D3D-4ABA-9209-CC336C9F0D28}" srcId="{30193635-E90C-4EB6-AA29-AF18EE97B692}" destId="{62AFB541-BA54-4D87-9032-6776864C0A39}" srcOrd="0" destOrd="0" parTransId="{009FAC04-809D-4290-B4E1-5CB4EDAD7055}" sibTransId="{F52249EF-C607-403C-B678-AC5C27D9CD76}"/>
    <dgm:cxn modelId="{40537BBD-808E-4EE8-8C9F-6BA09688F170}" type="presOf" srcId="{84AC955F-802B-494B-B2AE-39F2906CE7BE}" destId="{4F9A11CC-2958-4C14-8553-2A5860230AD1}" srcOrd="0" destOrd="0" presId="urn:microsoft.com/office/officeart/2005/8/layout/vList2"/>
    <dgm:cxn modelId="{E37D68BF-CF26-4D07-AC94-D4469776CE46}" type="presOf" srcId="{30193635-E90C-4EB6-AA29-AF18EE97B692}" destId="{9D44B268-7129-4C93-9137-EB7A6720F9DB}" srcOrd="0" destOrd="0" presId="urn:microsoft.com/office/officeart/2005/8/layout/vList2"/>
    <dgm:cxn modelId="{5632EDCC-5454-4E5A-BDA4-DDBFF608294C}" type="presOf" srcId="{E7FA6E98-99C8-42D3-8C50-11BBC292337C}" destId="{5C966068-DAE1-455F-A0DF-D597F401E719}" srcOrd="0" destOrd="0" presId="urn:microsoft.com/office/officeart/2005/8/layout/vList2"/>
    <dgm:cxn modelId="{AB5301BB-2DDE-481C-A5AC-21880F347696}" type="presParOf" srcId="{9D44B268-7129-4C93-9137-EB7A6720F9DB}" destId="{911D7320-97E8-41AB-9135-2CF6FC648212}" srcOrd="0" destOrd="0" presId="urn:microsoft.com/office/officeart/2005/8/layout/vList2"/>
    <dgm:cxn modelId="{57677445-6DCC-4662-BF40-284742E60B99}" type="presParOf" srcId="{9D44B268-7129-4C93-9137-EB7A6720F9DB}" destId="{4F9A11CC-2958-4C14-8553-2A5860230AD1}" srcOrd="1" destOrd="0" presId="urn:microsoft.com/office/officeart/2005/8/layout/vList2"/>
    <dgm:cxn modelId="{80B603BA-5C68-4B22-93E3-903FD5F37D85}" type="presParOf" srcId="{9D44B268-7129-4C93-9137-EB7A6720F9DB}" destId="{841ED006-CD0C-4CE5-9051-681678400747}" srcOrd="2" destOrd="0" presId="urn:microsoft.com/office/officeart/2005/8/layout/vList2"/>
    <dgm:cxn modelId="{AD61EB49-0AE2-43BD-BC5B-D1857329A3C0}" type="presParOf" srcId="{9D44B268-7129-4C93-9137-EB7A6720F9DB}" destId="{9B6D7878-E9C7-49EB-950C-B4555BBA5B19}" srcOrd="3" destOrd="0" presId="urn:microsoft.com/office/officeart/2005/8/layout/vList2"/>
    <dgm:cxn modelId="{1C05ACD7-AF23-47DE-9A6D-5F6BD0240F6D}" type="presParOf" srcId="{9D44B268-7129-4C93-9137-EB7A6720F9DB}" destId="{5C966068-DAE1-455F-A0DF-D597F401E7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EA9151-91C7-453B-9688-10C81284A39B}"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CB7BB8F4-CEA5-4DEF-B663-1CC841E7C6AB}">
      <dgm:prSet phldrT="[Text]"/>
      <dgm:spPr/>
      <dgm:t>
        <a:bodyPr/>
        <a:lstStyle/>
        <a:p>
          <a:r>
            <a:rPr lang="en-GB" dirty="0"/>
            <a:t>2019: </a:t>
          </a:r>
          <a:r>
            <a:rPr lang="ru-RU" dirty="0"/>
            <a:t>Принято решение о создании механизма обратного РЕПО (ранее инвестиции осуществлялись преимущественно в банковские депозиты) в рамках формирования современной функции управления ликвидностью</a:t>
          </a:r>
          <a:endParaRPr lang="en-GB" dirty="0"/>
        </a:p>
      </dgm:t>
    </dgm:pt>
    <dgm:pt modelId="{00A44891-0C64-4769-9E6A-848B43DEEE74}" type="parTrans" cxnId="{EE3C535F-F035-41A2-95E9-841CD7FE2AC3}">
      <dgm:prSet/>
      <dgm:spPr/>
      <dgm:t>
        <a:bodyPr/>
        <a:lstStyle/>
        <a:p>
          <a:endParaRPr lang="en-GB"/>
        </a:p>
      </dgm:t>
    </dgm:pt>
    <dgm:pt modelId="{73EF5A3B-BC03-4A44-8381-B54E19A628A8}" type="sibTrans" cxnId="{EE3C535F-F035-41A2-95E9-841CD7FE2AC3}">
      <dgm:prSet/>
      <dgm:spPr>
        <a:solidFill>
          <a:srgbClr val="CFD5EA">
            <a:alpha val="90000"/>
          </a:srgbClr>
        </a:solidFill>
      </dgm:spPr>
      <dgm:t>
        <a:bodyPr/>
        <a:lstStyle/>
        <a:p>
          <a:endParaRPr lang="en-GB" dirty="0"/>
        </a:p>
      </dgm:t>
    </dgm:pt>
    <dgm:pt modelId="{AE9AFBA1-2FA4-4FA1-96E0-FB8B77F6059A}">
      <dgm:prSet phldrT="[Text]"/>
      <dgm:spPr/>
      <dgm:t>
        <a:bodyPr/>
        <a:lstStyle/>
        <a:p>
          <a:r>
            <a:rPr lang="ru-RU" dirty="0"/>
            <a:t>Стратегические решения высокого уровня</a:t>
          </a:r>
          <a:endParaRPr lang="en-GB" dirty="0"/>
        </a:p>
      </dgm:t>
    </dgm:pt>
    <dgm:pt modelId="{33069131-A91B-4B88-866A-9C79F10BE1A5}" type="parTrans" cxnId="{03687362-DA12-4FDA-A66C-D973CC0CE132}">
      <dgm:prSet/>
      <dgm:spPr/>
      <dgm:t>
        <a:bodyPr/>
        <a:lstStyle/>
        <a:p>
          <a:endParaRPr lang="en-GB"/>
        </a:p>
      </dgm:t>
    </dgm:pt>
    <dgm:pt modelId="{469E3FCF-25A5-4678-93CE-A74F2F2CA9B8}" type="sibTrans" cxnId="{03687362-DA12-4FDA-A66C-D973CC0CE132}">
      <dgm:prSet/>
      <dgm:spPr>
        <a:solidFill>
          <a:srgbClr val="CFD5EA">
            <a:alpha val="90000"/>
          </a:srgbClr>
        </a:solidFill>
      </dgm:spPr>
      <dgm:t>
        <a:bodyPr/>
        <a:lstStyle/>
        <a:p>
          <a:endParaRPr lang="en-GB" dirty="0"/>
        </a:p>
      </dgm:t>
    </dgm:pt>
    <dgm:pt modelId="{238FB2D9-CCE7-40C0-A251-48082A9DF960}">
      <dgm:prSet/>
      <dgm:spPr/>
      <dgm:t>
        <a:bodyPr/>
        <a:lstStyle/>
        <a:p>
          <a:r>
            <a:rPr lang="ru-RU" dirty="0"/>
            <a:t>Следовать рыночной практике (напр., в отношении «стрижки», обеспечения</a:t>
          </a:r>
          <a:r>
            <a:rPr lang="en-GB" dirty="0"/>
            <a:t>)</a:t>
          </a:r>
        </a:p>
      </dgm:t>
    </dgm:pt>
    <dgm:pt modelId="{B028F3A8-E639-4E7E-A566-0DF8E9EB26EC}" type="parTrans" cxnId="{3F1F3043-5A45-4C65-A997-D4A84F971AA6}">
      <dgm:prSet/>
      <dgm:spPr/>
      <dgm:t>
        <a:bodyPr/>
        <a:lstStyle/>
        <a:p>
          <a:endParaRPr lang="en-GB"/>
        </a:p>
      </dgm:t>
    </dgm:pt>
    <dgm:pt modelId="{6592DA17-C8AD-4BE9-8C58-95D54B18B831}" type="sibTrans" cxnId="{3F1F3043-5A45-4C65-A997-D4A84F971AA6}">
      <dgm:prSet/>
      <dgm:spPr/>
      <dgm:t>
        <a:bodyPr/>
        <a:lstStyle/>
        <a:p>
          <a:endParaRPr lang="en-GB"/>
        </a:p>
      </dgm:t>
    </dgm:pt>
    <dgm:pt modelId="{332CD76A-7635-42A9-ACDF-67D136089F91}">
      <dgm:prSet/>
      <dgm:spPr/>
      <dgm:t>
        <a:bodyPr/>
        <a:lstStyle/>
        <a:p>
          <a:r>
            <a:rPr lang="ru-RU" dirty="0"/>
            <a:t>Инвестировать под рыночные ставки</a:t>
          </a:r>
          <a:endParaRPr lang="en-GB" dirty="0"/>
        </a:p>
      </dgm:t>
    </dgm:pt>
    <dgm:pt modelId="{CD1C6B3F-8815-46F5-BF14-F218851C519B}" type="parTrans" cxnId="{FADC3B75-8D32-4C3C-8AF3-79B3BAAD49DA}">
      <dgm:prSet/>
      <dgm:spPr/>
      <dgm:t>
        <a:bodyPr/>
        <a:lstStyle/>
        <a:p>
          <a:endParaRPr lang="en-GB"/>
        </a:p>
      </dgm:t>
    </dgm:pt>
    <dgm:pt modelId="{FE8B3C3A-0F34-4A41-974F-31481AFB03B5}" type="sibTrans" cxnId="{FADC3B75-8D32-4C3C-8AF3-79B3BAAD49DA}">
      <dgm:prSet/>
      <dgm:spPr/>
      <dgm:t>
        <a:bodyPr/>
        <a:lstStyle/>
        <a:p>
          <a:endParaRPr lang="en-GB"/>
        </a:p>
      </dgm:t>
    </dgm:pt>
    <dgm:pt modelId="{CD8E6F92-FF1A-4F2A-B523-9E8877F45C31}">
      <dgm:prSet/>
      <dgm:spPr/>
      <dgm:t>
        <a:bodyPr/>
        <a:lstStyle/>
        <a:p>
          <a:r>
            <a:rPr lang="ru-RU" dirty="0"/>
            <a:t>Осторожный подход к риску</a:t>
          </a:r>
          <a:endParaRPr lang="en-GB" dirty="0"/>
        </a:p>
      </dgm:t>
    </dgm:pt>
    <dgm:pt modelId="{E1EABBF9-8AFD-4B77-96C2-FE5398DA8DEE}" type="parTrans" cxnId="{3847D1E9-7BD4-435F-BC75-D15FDD3BA92D}">
      <dgm:prSet/>
      <dgm:spPr/>
      <dgm:t>
        <a:bodyPr/>
        <a:lstStyle/>
        <a:p>
          <a:endParaRPr lang="en-GB"/>
        </a:p>
      </dgm:t>
    </dgm:pt>
    <dgm:pt modelId="{10313A1B-BCD0-40ED-A329-7A36E6CBD99E}" type="sibTrans" cxnId="{3847D1E9-7BD4-435F-BC75-D15FDD3BA92D}">
      <dgm:prSet/>
      <dgm:spPr/>
      <dgm:t>
        <a:bodyPr/>
        <a:lstStyle/>
        <a:p>
          <a:endParaRPr lang="en-GB"/>
        </a:p>
      </dgm:t>
    </dgm:pt>
    <dgm:pt modelId="{D5AE00B1-3B56-4183-B538-D11820A5B0AD}">
      <dgm:prSet/>
      <dgm:spPr/>
      <dgm:t>
        <a:bodyPr/>
        <a:lstStyle/>
        <a:p>
          <a:r>
            <a:rPr lang="ru-RU" dirty="0"/>
            <a:t>Аукцион или конкурс для определения конкурентной ставки</a:t>
          </a:r>
          <a:endParaRPr lang="en-GB" dirty="0"/>
        </a:p>
      </dgm:t>
    </dgm:pt>
    <dgm:pt modelId="{3C20869F-7883-4F08-8103-AD15DC0FBE11}" type="parTrans" cxnId="{2D9C5D7E-576C-47D4-AD87-7F0EDC718263}">
      <dgm:prSet/>
      <dgm:spPr/>
      <dgm:t>
        <a:bodyPr/>
        <a:lstStyle/>
        <a:p>
          <a:endParaRPr lang="en-GB"/>
        </a:p>
      </dgm:t>
    </dgm:pt>
    <dgm:pt modelId="{C2C91B0F-943D-4DB1-B020-60B6380687E3}" type="sibTrans" cxnId="{2D9C5D7E-576C-47D4-AD87-7F0EDC718263}">
      <dgm:prSet/>
      <dgm:spPr/>
      <dgm:t>
        <a:bodyPr/>
        <a:lstStyle/>
        <a:p>
          <a:endParaRPr lang="en-GB"/>
        </a:p>
      </dgm:t>
    </dgm:pt>
    <dgm:pt modelId="{0DB115B6-6CCE-4617-AB19-78478406BA3D}">
      <dgm:prSet/>
      <dgm:spPr/>
      <dgm:t>
        <a:bodyPr/>
        <a:lstStyle/>
        <a:p>
          <a:r>
            <a:rPr lang="ru-RU" dirty="0"/>
            <a:t>Методология кредитного риска соответствовала методологии, ранее предусмотренной для срочных депозитов</a:t>
          </a:r>
          <a:endParaRPr lang="en-GB" dirty="0"/>
        </a:p>
      </dgm:t>
    </dgm:pt>
    <dgm:pt modelId="{E0BABF63-B724-45DD-96F7-EE2FDC5A42DB}" type="parTrans" cxnId="{C6E04635-9950-406D-AD3F-25372327858B}">
      <dgm:prSet/>
      <dgm:spPr/>
      <dgm:t>
        <a:bodyPr/>
        <a:lstStyle/>
        <a:p>
          <a:endParaRPr lang="en-GB"/>
        </a:p>
      </dgm:t>
    </dgm:pt>
    <dgm:pt modelId="{30313808-FD79-4265-B321-91CC1EE41F12}" type="sibTrans" cxnId="{C6E04635-9950-406D-AD3F-25372327858B}">
      <dgm:prSet/>
      <dgm:spPr/>
      <dgm:t>
        <a:bodyPr/>
        <a:lstStyle/>
        <a:p>
          <a:endParaRPr lang="en-GB"/>
        </a:p>
      </dgm:t>
    </dgm:pt>
    <dgm:pt modelId="{0FDD1E05-49D5-43A9-AA52-622B97F781F0}">
      <dgm:prSet/>
      <dgm:spPr/>
      <dgm:t>
        <a:bodyPr/>
        <a:lstStyle/>
        <a:p>
          <a:r>
            <a:rPr lang="ru-RU" dirty="0"/>
            <a:t>Первоначально использовались кредитные оценки центрального банка, но в настоящее время разрабатывается самостоятельная система, учитывающая как кредитный риск, так и риск концентрации</a:t>
          </a:r>
          <a:endParaRPr lang="en-GB" dirty="0"/>
        </a:p>
      </dgm:t>
    </dgm:pt>
    <dgm:pt modelId="{204CBCFA-7555-4AC9-936B-E06732D7D706}" type="parTrans" cxnId="{5108A254-A556-43DD-B3A4-8F25F08B8B17}">
      <dgm:prSet/>
      <dgm:spPr/>
      <dgm:t>
        <a:bodyPr/>
        <a:lstStyle/>
        <a:p>
          <a:endParaRPr lang="en-GB"/>
        </a:p>
      </dgm:t>
    </dgm:pt>
    <dgm:pt modelId="{B2DC7405-802F-4C47-B5F4-C38520044150}" type="sibTrans" cxnId="{5108A254-A556-43DD-B3A4-8F25F08B8B17}">
      <dgm:prSet/>
      <dgm:spPr/>
      <dgm:t>
        <a:bodyPr/>
        <a:lstStyle/>
        <a:p>
          <a:endParaRPr lang="en-GB"/>
        </a:p>
      </dgm:t>
    </dgm:pt>
    <dgm:pt modelId="{368F9994-4F17-4883-8222-0F968CE959A7}" type="pres">
      <dgm:prSet presAssocID="{8CEA9151-91C7-453B-9688-10C81284A39B}" presName="outerComposite" presStyleCnt="0">
        <dgm:presLayoutVars>
          <dgm:chMax val="5"/>
          <dgm:dir/>
          <dgm:resizeHandles val="exact"/>
        </dgm:presLayoutVars>
      </dgm:prSet>
      <dgm:spPr/>
    </dgm:pt>
    <dgm:pt modelId="{7E6A5E3F-88AE-4F6F-8FBD-E669160DFDB0}" type="pres">
      <dgm:prSet presAssocID="{8CEA9151-91C7-453B-9688-10C81284A39B}" presName="dummyMaxCanvas" presStyleCnt="0">
        <dgm:presLayoutVars/>
      </dgm:prSet>
      <dgm:spPr/>
    </dgm:pt>
    <dgm:pt modelId="{DEBC4C59-B08E-437B-908E-9E9A33483A0B}" type="pres">
      <dgm:prSet presAssocID="{8CEA9151-91C7-453B-9688-10C81284A39B}" presName="ThreeNodes_1" presStyleLbl="node1" presStyleIdx="0" presStyleCnt="3">
        <dgm:presLayoutVars>
          <dgm:bulletEnabled val="1"/>
        </dgm:presLayoutVars>
      </dgm:prSet>
      <dgm:spPr/>
    </dgm:pt>
    <dgm:pt modelId="{F60F62A4-4FCC-48FB-AFE8-D80682311FE7}" type="pres">
      <dgm:prSet presAssocID="{8CEA9151-91C7-453B-9688-10C81284A39B}" presName="ThreeNodes_2" presStyleLbl="node1" presStyleIdx="1" presStyleCnt="3">
        <dgm:presLayoutVars>
          <dgm:bulletEnabled val="1"/>
        </dgm:presLayoutVars>
      </dgm:prSet>
      <dgm:spPr/>
    </dgm:pt>
    <dgm:pt modelId="{04DD2D6F-B094-4735-8995-E77729C5D27D}" type="pres">
      <dgm:prSet presAssocID="{8CEA9151-91C7-453B-9688-10C81284A39B}" presName="ThreeNodes_3" presStyleLbl="node1" presStyleIdx="2" presStyleCnt="3">
        <dgm:presLayoutVars>
          <dgm:bulletEnabled val="1"/>
        </dgm:presLayoutVars>
      </dgm:prSet>
      <dgm:spPr/>
    </dgm:pt>
    <dgm:pt modelId="{35705A42-3894-4F77-ADEF-E74EC324CD01}" type="pres">
      <dgm:prSet presAssocID="{8CEA9151-91C7-453B-9688-10C81284A39B}" presName="ThreeConn_1-2" presStyleLbl="fgAccFollowNode1" presStyleIdx="0" presStyleCnt="2">
        <dgm:presLayoutVars>
          <dgm:bulletEnabled val="1"/>
        </dgm:presLayoutVars>
      </dgm:prSet>
      <dgm:spPr/>
    </dgm:pt>
    <dgm:pt modelId="{9F3BD78E-FF2E-46B0-B672-F705BDEFCA86}" type="pres">
      <dgm:prSet presAssocID="{8CEA9151-91C7-453B-9688-10C81284A39B}" presName="ThreeConn_2-3" presStyleLbl="fgAccFollowNode1" presStyleIdx="1" presStyleCnt="2">
        <dgm:presLayoutVars>
          <dgm:bulletEnabled val="1"/>
        </dgm:presLayoutVars>
      </dgm:prSet>
      <dgm:spPr/>
    </dgm:pt>
    <dgm:pt modelId="{F354BCA6-3E67-4521-B225-9592D9341603}" type="pres">
      <dgm:prSet presAssocID="{8CEA9151-91C7-453B-9688-10C81284A39B}" presName="ThreeNodes_1_text" presStyleLbl="node1" presStyleIdx="2" presStyleCnt="3">
        <dgm:presLayoutVars>
          <dgm:bulletEnabled val="1"/>
        </dgm:presLayoutVars>
      </dgm:prSet>
      <dgm:spPr/>
    </dgm:pt>
    <dgm:pt modelId="{6ECF1111-F926-463B-BB72-0DEBBF50C391}" type="pres">
      <dgm:prSet presAssocID="{8CEA9151-91C7-453B-9688-10C81284A39B}" presName="ThreeNodes_2_text" presStyleLbl="node1" presStyleIdx="2" presStyleCnt="3">
        <dgm:presLayoutVars>
          <dgm:bulletEnabled val="1"/>
        </dgm:presLayoutVars>
      </dgm:prSet>
      <dgm:spPr/>
    </dgm:pt>
    <dgm:pt modelId="{18D4DE78-AC36-4AD3-A61D-7881F5DCB00C}" type="pres">
      <dgm:prSet presAssocID="{8CEA9151-91C7-453B-9688-10C81284A39B}" presName="ThreeNodes_3_text" presStyleLbl="node1" presStyleIdx="2" presStyleCnt="3">
        <dgm:presLayoutVars>
          <dgm:bulletEnabled val="1"/>
        </dgm:presLayoutVars>
      </dgm:prSet>
      <dgm:spPr/>
    </dgm:pt>
  </dgm:ptLst>
  <dgm:cxnLst>
    <dgm:cxn modelId="{94679C16-AB32-4857-8D9F-6AF422DD4F30}" type="presOf" srcId="{0FDD1E05-49D5-43A9-AA52-622B97F781F0}" destId="{18D4DE78-AC36-4AD3-A61D-7881F5DCB00C}" srcOrd="1" destOrd="2" presId="urn:microsoft.com/office/officeart/2005/8/layout/vProcess5"/>
    <dgm:cxn modelId="{49CAFD1A-AFA1-4B4F-9E8E-878A7E5EA614}" type="presOf" srcId="{332CD76A-7635-42A9-ACDF-67D136089F91}" destId="{F60F62A4-4FCC-48FB-AFE8-D80682311FE7}" srcOrd="0" destOrd="2" presId="urn:microsoft.com/office/officeart/2005/8/layout/vProcess5"/>
    <dgm:cxn modelId="{F2A6BC1B-3379-4A73-90D7-1F809AAAC3C4}" type="presOf" srcId="{AE9AFBA1-2FA4-4FA1-96E0-FB8B77F6059A}" destId="{F60F62A4-4FCC-48FB-AFE8-D80682311FE7}" srcOrd="0" destOrd="0" presId="urn:microsoft.com/office/officeart/2005/8/layout/vProcess5"/>
    <dgm:cxn modelId="{E69ACE33-138E-4B73-A688-3A6BCE61BC3C}" type="presOf" srcId="{238FB2D9-CCE7-40C0-A251-48082A9DF960}" destId="{F60F62A4-4FCC-48FB-AFE8-D80682311FE7}" srcOrd="0" destOrd="1" presId="urn:microsoft.com/office/officeart/2005/8/layout/vProcess5"/>
    <dgm:cxn modelId="{C6E04635-9950-406D-AD3F-25372327858B}" srcId="{CD8E6F92-FF1A-4F2A-B523-9E8877F45C31}" destId="{0DB115B6-6CCE-4617-AB19-78478406BA3D}" srcOrd="0" destOrd="0" parTransId="{E0BABF63-B724-45DD-96F7-EE2FDC5A42DB}" sibTransId="{30313808-FD79-4265-B321-91CC1EE41F12}"/>
    <dgm:cxn modelId="{F2EFE035-A538-42BE-9ED3-192E7A63D029}" type="presOf" srcId="{D5AE00B1-3B56-4183-B538-D11820A5B0AD}" destId="{F60F62A4-4FCC-48FB-AFE8-D80682311FE7}" srcOrd="0" destOrd="3" presId="urn:microsoft.com/office/officeart/2005/8/layout/vProcess5"/>
    <dgm:cxn modelId="{9CFFF539-5CF9-40BD-BE77-7AFD159F9D68}" type="presOf" srcId="{CB7BB8F4-CEA5-4DEF-B663-1CC841E7C6AB}" destId="{DEBC4C59-B08E-437B-908E-9E9A33483A0B}" srcOrd="0" destOrd="0" presId="urn:microsoft.com/office/officeart/2005/8/layout/vProcess5"/>
    <dgm:cxn modelId="{661FA73A-63A0-4C8F-9B4B-074777BEF5D1}" type="presOf" srcId="{CB7BB8F4-CEA5-4DEF-B663-1CC841E7C6AB}" destId="{F354BCA6-3E67-4521-B225-9592D9341603}" srcOrd="1" destOrd="0" presId="urn:microsoft.com/office/officeart/2005/8/layout/vProcess5"/>
    <dgm:cxn modelId="{FD949640-5202-4BF2-B63E-26337D33DF1A}" type="presOf" srcId="{AE9AFBA1-2FA4-4FA1-96E0-FB8B77F6059A}" destId="{6ECF1111-F926-463B-BB72-0DEBBF50C391}" srcOrd="1" destOrd="0" presId="urn:microsoft.com/office/officeart/2005/8/layout/vProcess5"/>
    <dgm:cxn modelId="{EE3C535F-F035-41A2-95E9-841CD7FE2AC3}" srcId="{8CEA9151-91C7-453B-9688-10C81284A39B}" destId="{CB7BB8F4-CEA5-4DEF-B663-1CC841E7C6AB}" srcOrd="0" destOrd="0" parTransId="{00A44891-0C64-4769-9E6A-848B43DEEE74}" sibTransId="{73EF5A3B-BC03-4A44-8381-B54E19A628A8}"/>
    <dgm:cxn modelId="{03687362-DA12-4FDA-A66C-D973CC0CE132}" srcId="{8CEA9151-91C7-453B-9688-10C81284A39B}" destId="{AE9AFBA1-2FA4-4FA1-96E0-FB8B77F6059A}" srcOrd="1" destOrd="0" parTransId="{33069131-A91B-4B88-866A-9C79F10BE1A5}" sibTransId="{469E3FCF-25A5-4678-93CE-A74F2F2CA9B8}"/>
    <dgm:cxn modelId="{3F1F3043-5A45-4C65-A997-D4A84F971AA6}" srcId="{AE9AFBA1-2FA4-4FA1-96E0-FB8B77F6059A}" destId="{238FB2D9-CCE7-40C0-A251-48082A9DF960}" srcOrd="0" destOrd="0" parTransId="{B028F3A8-E639-4E7E-A566-0DF8E9EB26EC}" sibTransId="{6592DA17-C8AD-4BE9-8C58-95D54B18B831}"/>
    <dgm:cxn modelId="{4A900D52-2520-40C5-AF12-99E75BF1F355}" type="presOf" srcId="{8CEA9151-91C7-453B-9688-10C81284A39B}" destId="{368F9994-4F17-4883-8222-0F968CE959A7}" srcOrd="0" destOrd="0" presId="urn:microsoft.com/office/officeart/2005/8/layout/vProcess5"/>
    <dgm:cxn modelId="{5108A254-A556-43DD-B3A4-8F25F08B8B17}" srcId="{CD8E6F92-FF1A-4F2A-B523-9E8877F45C31}" destId="{0FDD1E05-49D5-43A9-AA52-622B97F781F0}" srcOrd="1" destOrd="0" parTransId="{204CBCFA-7555-4AC9-936B-E06732D7D706}" sibTransId="{B2DC7405-802F-4C47-B5F4-C38520044150}"/>
    <dgm:cxn modelId="{FADC3B75-8D32-4C3C-8AF3-79B3BAAD49DA}" srcId="{AE9AFBA1-2FA4-4FA1-96E0-FB8B77F6059A}" destId="{332CD76A-7635-42A9-ACDF-67D136089F91}" srcOrd="1" destOrd="0" parTransId="{CD1C6B3F-8815-46F5-BF14-F218851C519B}" sibTransId="{FE8B3C3A-0F34-4A41-974F-31481AFB03B5}"/>
    <dgm:cxn modelId="{2D9C5D7E-576C-47D4-AD87-7F0EDC718263}" srcId="{AE9AFBA1-2FA4-4FA1-96E0-FB8B77F6059A}" destId="{D5AE00B1-3B56-4183-B538-D11820A5B0AD}" srcOrd="2" destOrd="0" parTransId="{3C20869F-7883-4F08-8103-AD15DC0FBE11}" sibTransId="{C2C91B0F-943D-4DB1-B020-60B6380687E3}"/>
    <dgm:cxn modelId="{0D591A80-B73F-4546-82EA-A3C81B9481CC}" type="presOf" srcId="{CD8E6F92-FF1A-4F2A-B523-9E8877F45C31}" destId="{18D4DE78-AC36-4AD3-A61D-7881F5DCB00C}" srcOrd="1" destOrd="0" presId="urn:microsoft.com/office/officeart/2005/8/layout/vProcess5"/>
    <dgm:cxn modelId="{3A8CEF8B-3816-4D59-B3A3-99EA705F4E22}" type="presOf" srcId="{CD8E6F92-FF1A-4F2A-B523-9E8877F45C31}" destId="{04DD2D6F-B094-4735-8995-E77729C5D27D}" srcOrd="0" destOrd="0" presId="urn:microsoft.com/office/officeart/2005/8/layout/vProcess5"/>
    <dgm:cxn modelId="{A9263E93-9582-42FB-83C1-4DE985948B5B}" type="presOf" srcId="{73EF5A3B-BC03-4A44-8381-B54E19A628A8}" destId="{35705A42-3894-4F77-ADEF-E74EC324CD01}" srcOrd="0" destOrd="0" presId="urn:microsoft.com/office/officeart/2005/8/layout/vProcess5"/>
    <dgm:cxn modelId="{8DF77DA6-7694-4FCE-ADE6-5F02F36A48E6}" type="presOf" srcId="{D5AE00B1-3B56-4183-B538-D11820A5B0AD}" destId="{6ECF1111-F926-463B-BB72-0DEBBF50C391}" srcOrd="1" destOrd="3" presId="urn:microsoft.com/office/officeart/2005/8/layout/vProcess5"/>
    <dgm:cxn modelId="{1DC43EBB-30F2-4FCE-A3B5-44260D068446}" type="presOf" srcId="{238FB2D9-CCE7-40C0-A251-48082A9DF960}" destId="{6ECF1111-F926-463B-BB72-0DEBBF50C391}" srcOrd="1" destOrd="1" presId="urn:microsoft.com/office/officeart/2005/8/layout/vProcess5"/>
    <dgm:cxn modelId="{59EE21BE-FBA6-459C-B9CE-0D5F5659B5BB}" type="presOf" srcId="{332CD76A-7635-42A9-ACDF-67D136089F91}" destId="{6ECF1111-F926-463B-BB72-0DEBBF50C391}" srcOrd="1" destOrd="2" presId="urn:microsoft.com/office/officeart/2005/8/layout/vProcess5"/>
    <dgm:cxn modelId="{2B2C80CF-E0E8-4246-A24E-E46F907D38DA}" type="presOf" srcId="{0FDD1E05-49D5-43A9-AA52-622B97F781F0}" destId="{04DD2D6F-B094-4735-8995-E77729C5D27D}" srcOrd="0" destOrd="2" presId="urn:microsoft.com/office/officeart/2005/8/layout/vProcess5"/>
    <dgm:cxn modelId="{90C760E4-06D9-41A1-9164-A9D78363A509}" type="presOf" srcId="{0DB115B6-6CCE-4617-AB19-78478406BA3D}" destId="{18D4DE78-AC36-4AD3-A61D-7881F5DCB00C}" srcOrd="1" destOrd="1" presId="urn:microsoft.com/office/officeart/2005/8/layout/vProcess5"/>
    <dgm:cxn modelId="{3847D1E9-7BD4-435F-BC75-D15FDD3BA92D}" srcId="{8CEA9151-91C7-453B-9688-10C81284A39B}" destId="{CD8E6F92-FF1A-4F2A-B523-9E8877F45C31}" srcOrd="2" destOrd="0" parTransId="{E1EABBF9-8AFD-4B77-96C2-FE5398DA8DEE}" sibTransId="{10313A1B-BCD0-40ED-A329-7A36E6CBD99E}"/>
    <dgm:cxn modelId="{C6AFDDED-B595-4A1A-A7DE-34EA61862E99}" type="presOf" srcId="{0DB115B6-6CCE-4617-AB19-78478406BA3D}" destId="{04DD2D6F-B094-4735-8995-E77729C5D27D}" srcOrd="0" destOrd="1" presId="urn:microsoft.com/office/officeart/2005/8/layout/vProcess5"/>
    <dgm:cxn modelId="{037461F2-30B9-4F65-9D54-19E44049FD76}" type="presOf" srcId="{469E3FCF-25A5-4678-93CE-A74F2F2CA9B8}" destId="{9F3BD78E-FF2E-46B0-B672-F705BDEFCA86}" srcOrd="0" destOrd="0" presId="urn:microsoft.com/office/officeart/2005/8/layout/vProcess5"/>
    <dgm:cxn modelId="{3D5E0B5D-8F79-4391-ADA0-5F9E3923FBCD}" type="presParOf" srcId="{368F9994-4F17-4883-8222-0F968CE959A7}" destId="{7E6A5E3F-88AE-4F6F-8FBD-E669160DFDB0}" srcOrd="0" destOrd="0" presId="urn:microsoft.com/office/officeart/2005/8/layout/vProcess5"/>
    <dgm:cxn modelId="{00518CFC-15EE-482A-8304-2D72C0B9DA01}" type="presParOf" srcId="{368F9994-4F17-4883-8222-0F968CE959A7}" destId="{DEBC4C59-B08E-437B-908E-9E9A33483A0B}" srcOrd="1" destOrd="0" presId="urn:microsoft.com/office/officeart/2005/8/layout/vProcess5"/>
    <dgm:cxn modelId="{20D3ADDC-F213-4762-B191-07CE95B34F14}" type="presParOf" srcId="{368F9994-4F17-4883-8222-0F968CE959A7}" destId="{F60F62A4-4FCC-48FB-AFE8-D80682311FE7}" srcOrd="2" destOrd="0" presId="urn:microsoft.com/office/officeart/2005/8/layout/vProcess5"/>
    <dgm:cxn modelId="{E5E79F28-2CDD-41D3-8520-2BE50A218780}" type="presParOf" srcId="{368F9994-4F17-4883-8222-0F968CE959A7}" destId="{04DD2D6F-B094-4735-8995-E77729C5D27D}" srcOrd="3" destOrd="0" presId="urn:microsoft.com/office/officeart/2005/8/layout/vProcess5"/>
    <dgm:cxn modelId="{7E96F329-432A-4158-851A-244321EF02F9}" type="presParOf" srcId="{368F9994-4F17-4883-8222-0F968CE959A7}" destId="{35705A42-3894-4F77-ADEF-E74EC324CD01}" srcOrd="4" destOrd="0" presId="urn:microsoft.com/office/officeart/2005/8/layout/vProcess5"/>
    <dgm:cxn modelId="{076D0D77-5C71-4319-AE7A-2F5854E6699B}" type="presParOf" srcId="{368F9994-4F17-4883-8222-0F968CE959A7}" destId="{9F3BD78E-FF2E-46B0-B672-F705BDEFCA86}" srcOrd="5" destOrd="0" presId="urn:microsoft.com/office/officeart/2005/8/layout/vProcess5"/>
    <dgm:cxn modelId="{A82B0286-98E4-4D51-8B91-1134F84DCDC4}" type="presParOf" srcId="{368F9994-4F17-4883-8222-0F968CE959A7}" destId="{F354BCA6-3E67-4521-B225-9592D9341603}" srcOrd="6" destOrd="0" presId="urn:microsoft.com/office/officeart/2005/8/layout/vProcess5"/>
    <dgm:cxn modelId="{820B8CB2-59ED-4450-90C3-6204D4E39466}" type="presParOf" srcId="{368F9994-4F17-4883-8222-0F968CE959A7}" destId="{6ECF1111-F926-463B-BB72-0DEBBF50C391}" srcOrd="7" destOrd="0" presId="urn:microsoft.com/office/officeart/2005/8/layout/vProcess5"/>
    <dgm:cxn modelId="{A1408763-6D6A-42A8-9845-8901A3F4DF2E}" type="presParOf" srcId="{368F9994-4F17-4883-8222-0F968CE959A7}" destId="{18D4DE78-AC36-4AD3-A61D-7881F5DCB00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5D175-5238-4848-8D70-F7FD5ED4ADDF}"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AFEA4AD6-F85D-4E0E-96A5-0268D4E64A05}">
      <dgm:prSet phldrT="[Text]" custT="1"/>
      <dgm:spPr/>
      <dgm:t>
        <a:bodyPr/>
        <a:lstStyle/>
        <a:p>
          <a:r>
            <a:rPr lang="ru-RU" sz="2400" dirty="0"/>
            <a:t>Инвестирование временного избытка ликвидности – не простое произвольное дополнение</a:t>
          </a:r>
          <a:endParaRPr lang="en-US" sz="2400" dirty="0"/>
        </a:p>
      </dgm:t>
    </dgm:pt>
    <dgm:pt modelId="{DE96E047-DAA4-44CF-B0B5-C355E57F95C5}" type="parTrans" cxnId="{C3BBDA87-C499-487C-837C-FA7CC810FFD1}">
      <dgm:prSet/>
      <dgm:spPr/>
      <dgm:t>
        <a:bodyPr/>
        <a:lstStyle/>
        <a:p>
          <a:endParaRPr lang="en-US"/>
        </a:p>
      </dgm:t>
    </dgm:pt>
    <dgm:pt modelId="{9F4D0272-363A-44E9-A0C8-9C463D3B271D}" type="sibTrans" cxnId="{C3BBDA87-C499-487C-837C-FA7CC810FFD1}">
      <dgm:prSet/>
      <dgm:spPr/>
      <dgm:t>
        <a:bodyPr/>
        <a:lstStyle/>
        <a:p>
          <a:endParaRPr lang="en-US"/>
        </a:p>
      </dgm:t>
    </dgm:pt>
    <dgm:pt modelId="{B9310E31-0900-4774-ADE8-A7994EEFA5E8}">
      <dgm:prSet custT="1"/>
      <dgm:spPr>
        <a:ln>
          <a:noFill/>
        </a:ln>
      </dgm:spPr>
      <dgm:t>
        <a:bodyPr/>
        <a:lstStyle/>
        <a:p>
          <a:r>
            <a:rPr lang="ru-RU" sz="1800" dirty="0"/>
            <a:t>Сглаживание движения денежных средств предполагает инвестирование временного избытка ликвидности</a:t>
          </a:r>
          <a:endParaRPr lang="en-GB" sz="1800" dirty="0"/>
        </a:p>
      </dgm:t>
    </dgm:pt>
    <dgm:pt modelId="{DD6E29E9-4168-4C6B-BF2F-17E23956E23D}" type="parTrans" cxnId="{2599E28E-8747-46D4-AAF4-95810B14620B}">
      <dgm:prSet/>
      <dgm:spPr/>
      <dgm:t>
        <a:bodyPr/>
        <a:lstStyle/>
        <a:p>
          <a:endParaRPr lang="en-US"/>
        </a:p>
      </dgm:t>
    </dgm:pt>
    <dgm:pt modelId="{70986822-251B-4C81-A92E-A67BF1AFE9F0}" type="sibTrans" cxnId="{2599E28E-8747-46D4-AAF4-95810B14620B}">
      <dgm:prSet/>
      <dgm:spPr/>
      <dgm:t>
        <a:bodyPr/>
        <a:lstStyle/>
        <a:p>
          <a:endParaRPr lang="en-US"/>
        </a:p>
      </dgm:t>
    </dgm:pt>
    <dgm:pt modelId="{328ECA4F-D741-42FE-A73A-B3199978A977}">
      <dgm:prSet custT="1"/>
      <dgm:spPr>
        <a:ln>
          <a:noFill/>
        </a:ln>
      </dgm:spPr>
      <dgm:t>
        <a:bodyPr/>
        <a:lstStyle/>
        <a:p>
          <a:r>
            <a:rPr lang="ru-RU" sz="1800" dirty="0"/>
            <a:t>Сглаживание полезно</a:t>
          </a:r>
          <a:r>
            <a:rPr lang="en-GB" sz="1800" dirty="0"/>
            <a:t>: </a:t>
          </a:r>
          <a:r>
            <a:rPr lang="ru-RU" sz="1800" dirty="0"/>
            <a:t>снижается волатильность денежных средств, сокращается остаток средств, что повышает экономическую эффективность, облегчает проведение ДКП</a:t>
          </a:r>
          <a:endParaRPr lang="en-GB" sz="1800" dirty="0"/>
        </a:p>
      </dgm:t>
    </dgm:pt>
    <dgm:pt modelId="{669D1B37-0CEF-44A4-99F9-38DAAA533955}" type="parTrans" cxnId="{E2412C9B-0C31-4308-AD94-54272F7F0722}">
      <dgm:prSet/>
      <dgm:spPr/>
      <dgm:t>
        <a:bodyPr/>
        <a:lstStyle/>
        <a:p>
          <a:endParaRPr lang="en-US"/>
        </a:p>
      </dgm:t>
    </dgm:pt>
    <dgm:pt modelId="{073A2E59-1855-42EE-A14D-AF18E588CD65}" type="sibTrans" cxnId="{E2412C9B-0C31-4308-AD94-54272F7F0722}">
      <dgm:prSet/>
      <dgm:spPr/>
      <dgm:t>
        <a:bodyPr/>
        <a:lstStyle/>
        <a:p>
          <a:endParaRPr lang="en-US"/>
        </a:p>
      </dgm:t>
    </dgm:pt>
    <dgm:pt modelId="{4AC417B2-2AB0-4EA0-9152-8CFAF5608190}">
      <dgm:prSet custT="1"/>
      <dgm:spPr>
        <a:ln>
          <a:noFill/>
        </a:ln>
      </dgm:spPr>
      <dgm:t>
        <a:bodyPr/>
        <a:lstStyle/>
        <a:p>
          <a:r>
            <a:rPr lang="ru-RU" sz="1800" dirty="0"/>
            <a:t>При грамотном управлении инвестиции изначально экономически эффективны: сокращается размер чистых процентных выплат по долгу</a:t>
          </a:r>
          <a:endParaRPr lang="en-GB" sz="1800" dirty="0"/>
        </a:p>
      </dgm:t>
    </dgm:pt>
    <dgm:pt modelId="{BEE533F4-3B9D-4E56-A641-CA5ADC61E512}" type="parTrans" cxnId="{618876E1-60A1-4269-B207-F50EBEB151F3}">
      <dgm:prSet/>
      <dgm:spPr/>
      <dgm:t>
        <a:bodyPr/>
        <a:lstStyle/>
        <a:p>
          <a:endParaRPr lang="en-US"/>
        </a:p>
      </dgm:t>
    </dgm:pt>
    <dgm:pt modelId="{D2CFFC3E-D965-4E20-9685-B89752C862C7}" type="sibTrans" cxnId="{618876E1-60A1-4269-B207-F50EBEB151F3}">
      <dgm:prSet/>
      <dgm:spPr/>
      <dgm:t>
        <a:bodyPr/>
        <a:lstStyle/>
        <a:p>
          <a:endParaRPr lang="en-US"/>
        </a:p>
      </dgm:t>
    </dgm:pt>
    <dgm:pt modelId="{36BE8059-716A-4F91-8A49-8FEE5646AD64}">
      <dgm:prSet custT="1"/>
      <dgm:spPr/>
      <dgm:t>
        <a:bodyPr/>
        <a:lstStyle/>
        <a:p>
          <a:r>
            <a:rPr lang="ru-RU" sz="2400" dirty="0"/>
            <a:t>Влияние</a:t>
          </a:r>
          <a:r>
            <a:rPr lang="en-GB" sz="2400" dirty="0"/>
            <a:t> Covid</a:t>
          </a:r>
        </a:p>
      </dgm:t>
    </dgm:pt>
    <dgm:pt modelId="{C66EF0BF-A1AA-4A20-BD9A-58F4CB728D46}" type="parTrans" cxnId="{E8F9E437-B33D-4A58-8E1B-4B3D9558133D}">
      <dgm:prSet/>
      <dgm:spPr/>
      <dgm:t>
        <a:bodyPr/>
        <a:lstStyle/>
        <a:p>
          <a:endParaRPr lang="en-US"/>
        </a:p>
      </dgm:t>
    </dgm:pt>
    <dgm:pt modelId="{C15C48C3-B398-4AAF-BAA6-341F2A34F255}" type="sibTrans" cxnId="{E8F9E437-B33D-4A58-8E1B-4B3D9558133D}">
      <dgm:prSet/>
      <dgm:spPr/>
      <dgm:t>
        <a:bodyPr/>
        <a:lstStyle/>
        <a:p>
          <a:endParaRPr lang="en-US"/>
        </a:p>
      </dgm:t>
    </dgm:pt>
    <dgm:pt modelId="{DE0AC991-4E24-42D1-A8A9-685F24A44677}">
      <dgm:prSet custT="1"/>
      <dgm:spPr>
        <a:ln>
          <a:noFill/>
        </a:ln>
      </dgm:spPr>
      <dgm:t>
        <a:bodyPr/>
        <a:lstStyle/>
        <a:p>
          <a:r>
            <a:rPr lang="ru-RU" sz="1800" dirty="0"/>
            <a:t>Во многих странах</a:t>
          </a:r>
          <a:r>
            <a:rPr lang="en-US" sz="1800" dirty="0"/>
            <a:t> </a:t>
          </a:r>
          <a:r>
            <a:rPr lang="ru-RU" sz="1800" dirty="0"/>
            <a:t>отражено в целях управления ликвидностью</a:t>
          </a:r>
          <a:r>
            <a:rPr lang="en-GB" sz="1800" dirty="0"/>
            <a:t> [</a:t>
          </a:r>
          <a:r>
            <a:rPr lang="ru-RU" sz="1800" dirty="0"/>
            <a:t>«использование временного избытка ликвидности наиболее выгодным образом»</a:t>
          </a:r>
          <a:r>
            <a:rPr lang="en-GB" sz="1800" dirty="0"/>
            <a:t>]</a:t>
          </a:r>
        </a:p>
      </dgm:t>
    </dgm:pt>
    <dgm:pt modelId="{B4B7C362-F86B-4133-B0B7-AF3FA417F0FC}" type="parTrans" cxnId="{670C75F5-C137-4074-8977-80AF0305FEC1}">
      <dgm:prSet/>
      <dgm:spPr/>
      <dgm:t>
        <a:bodyPr/>
        <a:lstStyle/>
        <a:p>
          <a:endParaRPr lang="en-GB"/>
        </a:p>
      </dgm:t>
    </dgm:pt>
    <dgm:pt modelId="{FA48B4D6-D9D2-4890-AAB7-C4B56F1B8303}" type="sibTrans" cxnId="{670C75F5-C137-4074-8977-80AF0305FEC1}">
      <dgm:prSet/>
      <dgm:spPr/>
      <dgm:t>
        <a:bodyPr/>
        <a:lstStyle/>
        <a:p>
          <a:endParaRPr lang="en-GB"/>
        </a:p>
      </dgm:t>
    </dgm:pt>
    <dgm:pt modelId="{D0D8CA1D-2355-4F9A-A4C1-AF3F05DAE767}">
      <dgm:prSet custT="1"/>
      <dgm:spPr>
        <a:ln>
          <a:noFill/>
        </a:ln>
      </dgm:spPr>
      <dgm:t>
        <a:bodyPr/>
        <a:lstStyle/>
        <a:p>
          <a:r>
            <a:rPr lang="ru-RU" sz="1800" dirty="0"/>
            <a:t>Однако волатильность денежных потоков и рынков (и тогда, и сейчас предполагающая временный избыток ликвидности) повышает важность эффективного инвестирования</a:t>
          </a:r>
          <a:endParaRPr lang="en-GB" sz="1800" dirty="0"/>
        </a:p>
      </dgm:t>
    </dgm:pt>
    <dgm:pt modelId="{68017F6F-111D-4145-B316-0AB59C3F3403}" type="parTrans" cxnId="{BCDC2653-4A41-4379-9D8C-E75CA6464DAF}">
      <dgm:prSet/>
      <dgm:spPr/>
      <dgm:t>
        <a:bodyPr/>
        <a:lstStyle/>
        <a:p>
          <a:endParaRPr lang="en-GB"/>
        </a:p>
      </dgm:t>
    </dgm:pt>
    <dgm:pt modelId="{531CCFFD-A37E-4A74-A2CE-66E3CB0CA28E}" type="sibTrans" cxnId="{BCDC2653-4A41-4379-9D8C-E75CA6464DAF}">
      <dgm:prSet/>
      <dgm:spPr/>
      <dgm:t>
        <a:bodyPr/>
        <a:lstStyle/>
        <a:p>
          <a:endParaRPr lang="en-GB"/>
        </a:p>
      </dgm:t>
    </dgm:pt>
    <dgm:pt modelId="{A1DDB875-C3A3-4AD1-A1BC-E613133760E3}">
      <dgm:prSet custT="1"/>
      <dgm:spPr>
        <a:ln>
          <a:noFill/>
        </a:ln>
      </dgm:spPr>
      <dgm:t>
        <a:bodyPr/>
        <a:lstStyle/>
        <a:p>
          <a:r>
            <a:rPr lang="ru-RU" sz="1800" dirty="0"/>
            <a:t>Covid принес некоторые проблемы - и привлек большее внимание к требованиям к размеру буфера ликвидности</a:t>
          </a:r>
          <a:endParaRPr lang="en-GB" sz="1800" dirty="0"/>
        </a:p>
      </dgm:t>
    </dgm:pt>
    <dgm:pt modelId="{4FEA433B-2A09-4852-9066-33AC7EB805A6}" type="parTrans" cxnId="{8185C694-EDB5-4376-A133-26B7BE0FEBC5}">
      <dgm:prSet/>
      <dgm:spPr/>
      <dgm:t>
        <a:bodyPr/>
        <a:lstStyle/>
        <a:p>
          <a:endParaRPr lang="en-GB"/>
        </a:p>
      </dgm:t>
    </dgm:pt>
    <dgm:pt modelId="{88033ED5-1732-401E-9E0F-DD9D752C0D53}" type="sibTrans" cxnId="{8185C694-EDB5-4376-A133-26B7BE0FEBC5}">
      <dgm:prSet/>
      <dgm:spPr/>
      <dgm:t>
        <a:bodyPr/>
        <a:lstStyle/>
        <a:p>
          <a:endParaRPr lang="en-GB"/>
        </a:p>
      </dgm:t>
    </dgm:pt>
    <dgm:pt modelId="{9086AAED-DB0B-4659-B1CD-658BD89ECF01}" type="pres">
      <dgm:prSet presAssocID="{B5A5D175-5238-4848-8D70-F7FD5ED4ADDF}" presName="Name0" presStyleCnt="0">
        <dgm:presLayoutVars>
          <dgm:dir/>
          <dgm:animLvl val="lvl"/>
          <dgm:resizeHandles val="exact"/>
        </dgm:presLayoutVars>
      </dgm:prSet>
      <dgm:spPr/>
    </dgm:pt>
    <dgm:pt modelId="{C58C5715-CF41-47E5-A763-EF69F994134F}" type="pres">
      <dgm:prSet presAssocID="{AFEA4AD6-F85D-4E0E-96A5-0268D4E64A05}" presName="linNode" presStyleCnt="0"/>
      <dgm:spPr/>
    </dgm:pt>
    <dgm:pt modelId="{D869CBEF-D981-4B90-89CD-55312BD30529}" type="pres">
      <dgm:prSet presAssocID="{AFEA4AD6-F85D-4E0E-96A5-0268D4E64A05}" presName="parTx" presStyleLbl="revTx" presStyleIdx="0" presStyleCnt="2">
        <dgm:presLayoutVars>
          <dgm:chMax val="1"/>
          <dgm:bulletEnabled val="1"/>
        </dgm:presLayoutVars>
      </dgm:prSet>
      <dgm:spPr/>
    </dgm:pt>
    <dgm:pt modelId="{19F3F365-C300-4844-9EDC-1896A6026795}" type="pres">
      <dgm:prSet presAssocID="{AFEA4AD6-F85D-4E0E-96A5-0268D4E64A05}" presName="bracket" presStyleLbl="parChTrans1D1" presStyleIdx="0" presStyleCnt="2"/>
      <dgm:spPr/>
    </dgm:pt>
    <dgm:pt modelId="{F370FC85-1EE5-40C5-9CE8-A498C99E7F07}" type="pres">
      <dgm:prSet presAssocID="{AFEA4AD6-F85D-4E0E-96A5-0268D4E64A05}" presName="spH" presStyleCnt="0"/>
      <dgm:spPr/>
    </dgm:pt>
    <dgm:pt modelId="{C9039590-9DC1-4342-9E6B-7545ECDC0DEA}" type="pres">
      <dgm:prSet presAssocID="{AFEA4AD6-F85D-4E0E-96A5-0268D4E64A05}" presName="desTx" presStyleLbl="node1" presStyleIdx="0" presStyleCnt="2" custScaleY="96555">
        <dgm:presLayoutVars>
          <dgm:bulletEnabled val="1"/>
        </dgm:presLayoutVars>
      </dgm:prSet>
      <dgm:spPr/>
    </dgm:pt>
    <dgm:pt modelId="{0A8E5305-DB68-4221-93CB-575B33402B28}" type="pres">
      <dgm:prSet presAssocID="{9F4D0272-363A-44E9-A0C8-9C463D3B271D}" presName="spV" presStyleCnt="0"/>
      <dgm:spPr/>
    </dgm:pt>
    <dgm:pt modelId="{D13079BD-0B1A-4145-A41F-C691A1A73385}" type="pres">
      <dgm:prSet presAssocID="{36BE8059-716A-4F91-8A49-8FEE5646AD64}" presName="linNode" presStyleCnt="0"/>
      <dgm:spPr/>
    </dgm:pt>
    <dgm:pt modelId="{796F0C1F-1776-4F37-B47B-4720BDFE6471}" type="pres">
      <dgm:prSet presAssocID="{36BE8059-716A-4F91-8A49-8FEE5646AD64}" presName="parTx" presStyleLbl="revTx" presStyleIdx="1" presStyleCnt="2">
        <dgm:presLayoutVars>
          <dgm:chMax val="1"/>
          <dgm:bulletEnabled val="1"/>
        </dgm:presLayoutVars>
      </dgm:prSet>
      <dgm:spPr/>
    </dgm:pt>
    <dgm:pt modelId="{1552D372-90E1-4E96-B2CF-69FFB7C96746}" type="pres">
      <dgm:prSet presAssocID="{36BE8059-716A-4F91-8A49-8FEE5646AD64}" presName="bracket" presStyleLbl="parChTrans1D1" presStyleIdx="1" presStyleCnt="2"/>
      <dgm:spPr/>
    </dgm:pt>
    <dgm:pt modelId="{DE19CB34-E080-4A5C-B399-01BE0FF6D64D}" type="pres">
      <dgm:prSet presAssocID="{36BE8059-716A-4F91-8A49-8FEE5646AD64}" presName="spH" presStyleCnt="0"/>
      <dgm:spPr/>
    </dgm:pt>
    <dgm:pt modelId="{998FF9B9-276B-40D3-887B-83634E59D602}" type="pres">
      <dgm:prSet presAssocID="{36BE8059-716A-4F91-8A49-8FEE5646AD64}" presName="desTx" presStyleLbl="node1" presStyleIdx="1" presStyleCnt="2">
        <dgm:presLayoutVars>
          <dgm:bulletEnabled val="1"/>
        </dgm:presLayoutVars>
      </dgm:prSet>
      <dgm:spPr/>
    </dgm:pt>
  </dgm:ptLst>
  <dgm:cxnLst>
    <dgm:cxn modelId="{126B1C0E-DF70-426A-8D2E-3A3A5F214627}" type="presOf" srcId="{4AC417B2-2AB0-4EA0-9152-8CFAF5608190}" destId="{C9039590-9DC1-4342-9E6B-7545ECDC0DEA}" srcOrd="0" destOrd="2" presId="urn:diagrams.loki3.com/BracketList"/>
    <dgm:cxn modelId="{42414116-1B5F-447C-B82B-39CA2D033A9C}" type="presOf" srcId="{A1DDB875-C3A3-4AD1-A1BC-E613133760E3}" destId="{998FF9B9-276B-40D3-887B-83634E59D602}" srcOrd="0" destOrd="0" presId="urn:diagrams.loki3.com/BracketList"/>
    <dgm:cxn modelId="{D7BCAC1A-0457-49C8-8F43-76A9C11ED1C1}" type="presOf" srcId="{328ECA4F-D741-42FE-A73A-B3199978A977}" destId="{C9039590-9DC1-4342-9E6B-7545ECDC0DEA}" srcOrd="0" destOrd="1" presId="urn:diagrams.loki3.com/BracketList"/>
    <dgm:cxn modelId="{E8F9E437-B33D-4A58-8E1B-4B3D9558133D}" srcId="{B5A5D175-5238-4848-8D70-F7FD5ED4ADDF}" destId="{36BE8059-716A-4F91-8A49-8FEE5646AD64}" srcOrd="1" destOrd="0" parTransId="{C66EF0BF-A1AA-4A20-BD9A-58F4CB728D46}" sibTransId="{C15C48C3-B398-4AAF-BAA6-341F2A34F255}"/>
    <dgm:cxn modelId="{907DFA68-8239-438D-8E7F-88FD279249BE}" type="presOf" srcId="{B9310E31-0900-4774-ADE8-A7994EEFA5E8}" destId="{C9039590-9DC1-4342-9E6B-7545ECDC0DEA}" srcOrd="0" destOrd="0" presId="urn:diagrams.loki3.com/BracketList"/>
    <dgm:cxn modelId="{3A01A74B-7957-4E63-A67F-C170E616563F}" type="presOf" srcId="{AFEA4AD6-F85D-4E0E-96A5-0268D4E64A05}" destId="{D869CBEF-D981-4B90-89CD-55312BD30529}" srcOrd="0" destOrd="0" presId="urn:diagrams.loki3.com/BracketList"/>
    <dgm:cxn modelId="{8DC8326F-01A3-402A-80B4-4620AEC6923B}" type="presOf" srcId="{36BE8059-716A-4F91-8A49-8FEE5646AD64}" destId="{796F0C1F-1776-4F37-B47B-4720BDFE6471}" srcOrd="0" destOrd="0" presId="urn:diagrams.loki3.com/BracketList"/>
    <dgm:cxn modelId="{BCDC2653-4A41-4379-9D8C-E75CA6464DAF}" srcId="{36BE8059-716A-4F91-8A49-8FEE5646AD64}" destId="{D0D8CA1D-2355-4F9A-A4C1-AF3F05DAE767}" srcOrd="1" destOrd="0" parTransId="{68017F6F-111D-4145-B316-0AB59C3F3403}" sibTransId="{531CCFFD-A37E-4A74-A2CE-66E3CB0CA28E}"/>
    <dgm:cxn modelId="{BDF25558-9751-4D74-9C50-1A4C7FC7A7C2}" type="presOf" srcId="{DE0AC991-4E24-42D1-A8A9-685F24A44677}" destId="{C9039590-9DC1-4342-9E6B-7545ECDC0DEA}" srcOrd="0" destOrd="3" presId="urn:diagrams.loki3.com/BracketList"/>
    <dgm:cxn modelId="{B0508383-9195-4E2A-BB9D-0C01DEDAC18F}" type="presOf" srcId="{D0D8CA1D-2355-4F9A-A4C1-AF3F05DAE767}" destId="{998FF9B9-276B-40D3-887B-83634E59D602}" srcOrd="0" destOrd="1" presId="urn:diagrams.loki3.com/BracketList"/>
    <dgm:cxn modelId="{C3BBDA87-C499-487C-837C-FA7CC810FFD1}" srcId="{B5A5D175-5238-4848-8D70-F7FD5ED4ADDF}" destId="{AFEA4AD6-F85D-4E0E-96A5-0268D4E64A05}" srcOrd="0" destOrd="0" parTransId="{DE96E047-DAA4-44CF-B0B5-C355E57F95C5}" sibTransId="{9F4D0272-363A-44E9-A0C8-9C463D3B271D}"/>
    <dgm:cxn modelId="{2599E28E-8747-46D4-AAF4-95810B14620B}" srcId="{AFEA4AD6-F85D-4E0E-96A5-0268D4E64A05}" destId="{B9310E31-0900-4774-ADE8-A7994EEFA5E8}" srcOrd="0" destOrd="0" parTransId="{DD6E29E9-4168-4C6B-BF2F-17E23956E23D}" sibTransId="{70986822-251B-4C81-A92E-A67BF1AFE9F0}"/>
    <dgm:cxn modelId="{8185C694-EDB5-4376-A133-26B7BE0FEBC5}" srcId="{36BE8059-716A-4F91-8A49-8FEE5646AD64}" destId="{A1DDB875-C3A3-4AD1-A1BC-E613133760E3}" srcOrd="0" destOrd="0" parTransId="{4FEA433B-2A09-4852-9066-33AC7EB805A6}" sibTransId="{88033ED5-1732-401E-9E0F-DD9D752C0D53}"/>
    <dgm:cxn modelId="{E2412C9B-0C31-4308-AD94-54272F7F0722}" srcId="{AFEA4AD6-F85D-4E0E-96A5-0268D4E64A05}" destId="{328ECA4F-D741-42FE-A73A-B3199978A977}" srcOrd="1" destOrd="0" parTransId="{669D1B37-0CEF-44A4-99F9-38DAAA533955}" sibTransId="{073A2E59-1855-42EE-A14D-AF18E588CD65}"/>
    <dgm:cxn modelId="{24501AC6-4265-4F4D-8B52-6801FF6B554E}" type="presOf" srcId="{B5A5D175-5238-4848-8D70-F7FD5ED4ADDF}" destId="{9086AAED-DB0B-4659-B1CD-658BD89ECF01}" srcOrd="0" destOrd="0" presId="urn:diagrams.loki3.com/BracketList"/>
    <dgm:cxn modelId="{618876E1-60A1-4269-B207-F50EBEB151F3}" srcId="{AFEA4AD6-F85D-4E0E-96A5-0268D4E64A05}" destId="{4AC417B2-2AB0-4EA0-9152-8CFAF5608190}" srcOrd="2" destOrd="0" parTransId="{BEE533F4-3B9D-4E56-A641-CA5ADC61E512}" sibTransId="{D2CFFC3E-D965-4E20-9685-B89752C862C7}"/>
    <dgm:cxn modelId="{670C75F5-C137-4074-8977-80AF0305FEC1}" srcId="{AFEA4AD6-F85D-4E0E-96A5-0268D4E64A05}" destId="{DE0AC991-4E24-42D1-A8A9-685F24A44677}" srcOrd="3" destOrd="0" parTransId="{B4B7C362-F86B-4133-B0B7-AF3FA417F0FC}" sibTransId="{FA48B4D6-D9D2-4890-AAB7-C4B56F1B8303}"/>
    <dgm:cxn modelId="{A2F222BD-59E8-4119-A00A-7A0A2C29D55E}" type="presParOf" srcId="{9086AAED-DB0B-4659-B1CD-658BD89ECF01}" destId="{C58C5715-CF41-47E5-A763-EF69F994134F}" srcOrd="0" destOrd="0" presId="urn:diagrams.loki3.com/BracketList"/>
    <dgm:cxn modelId="{BB1B3EF8-C17A-4057-AEAE-53A9C2D254C4}" type="presParOf" srcId="{C58C5715-CF41-47E5-A763-EF69F994134F}" destId="{D869CBEF-D981-4B90-89CD-55312BD30529}" srcOrd="0" destOrd="0" presId="urn:diagrams.loki3.com/BracketList"/>
    <dgm:cxn modelId="{A73A6E8B-6058-4FB4-BCDB-1139DA67A5EC}" type="presParOf" srcId="{C58C5715-CF41-47E5-A763-EF69F994134F}" destId="{19F3F365-C300-4844-9EDC-1896A6026795}" srcOrd="1" destOrd="0" presId="urn:diagrams.loki3.com/BracketList"/>
    <dgm:cxn modelId="{40D55C91-35A9-4D60-B07D-F252DA305C72}" type="presParOf" srcId="{C58C5715-CF41-47E5-A763-EF69F994134F}" destId="{F370FC85-1EE5-40C5-9CE8-A498C99E7F07}" srcOrd="2" destOrd="0" presId="urn:diagrams.loki3.com/BracketList"/>
    <dgm:cxn modelId="{7411786B-BB73-4003-82F0-DC9550D466D8}" type="presParOf" srcId="{C58C5715-CF41-47E5-A763-EF69F994134F}" destId="{C9039590-9DC1-4342-9E6B-7545ECDC0DEA}" srcOrd="3" destOrd="0" presId="urn:diagrams.loki3.com/BracketList"/>
    <dgm:cxn modelId="{97A6FF0F-BA3E-406B-A3A5-7FB26678FB8F}" type="presParOf" srcId="{9086AAED-DB0B-4659-B1CD-658BD89ECF01}" destId="{0A8E5305-DB68-4221-93CB-575B33402B28}" srcOrd="1" destOrd="0" presId="urn:diagrams.loki3.com/BracketList"/>
    <dgm:cxn modelId="{1A7B405A-146E-4114-A300-F3FA15060A3C}" type="presParOf" srcId="{9086AAED-DB0B-4659-B1CD-658BD89ECF01}" destId="{D13079BD-0B1A-4145-A41F-C691A1A73385}" srcOrd="2" destOrd="0" presId="urn:diagrams.loki3.com/BracketList"/>
    <dgm:cxn modelId="{D4F54D49-7134-46E6-B92C-0D7EFD1E77EB}" type="presParOf" srcId="{D13079BD-0B1A-4145-A41F-C691A1A73385}" destId="{796F0C1F-1776-4F37-B47B-4720BDFE6471}" srcOrd="0" destOrd="0" presId="urn:diagrams.loki3.com/BracketList"/>
    <dgm:cxn modelId="{57A7060C-B0D6-4AAF-9398-C793B2A1A819}" type="presParOf" srcId="{D13079BD-0B1A-4145-A41F-C691A1A73385}" destId="{1552D372-90E1-4E96-B2CF-69FFB7C96746}" srcOrd="1" destOrd="0" presId="urn:diagrams.loki3.com/BracketList"/>
    <dgm:cxn modelId="{C4BC8C0C-EB51-4257-85B4-31EC7D5B66F3}" type="presParOf" srcId="{D13079BD-0B1A-4145-A41F-C691A1A73385}" destId="{DE19CB34-E080-4A5C-B399-01BE0FF6D64D}" srcOrd="2" destOrd="0" presId="urn:diagrams.loki3.com/BracketList"/>
    <dgm:cxn modelId="{ADBC4887-3CED-40B7-B564-3473DECEBF64}" type="presParOf" srcId="{D13079BD-0B1A-4145-A41F-C691A1A73385}" destId="{998FF9B9-276B-40D3-887B-83634E59D60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F26071C-4C07-4033-9141-2076BD385A31}"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3FB86405-BA18-4E62-9FDD-8FE51541AD2D}">
      <dgm:prSet phldrT="[Text]" custT="1"/>
      <dgm:spPr/>
      <dgm:t>
        <a:bodyPr/>
        <a:lstStyle/>
        <a:p>
          <a:r>
            <a:rPr lang="ru-RU" sz="1800" dirty="0"/>
            <a:t>Законодательная база и меморандумы о взаимопонимании (</a:t>
          </a:r>
          <a:r>
            <a:rPr lang="ru-RU" sz="1800" dirty="0" err="1"/>
            <a:t>МоВ</a:t>
          </a:r>
          <a:r>
            <a:rPr lang="ru-RU" sz="1800" dirty="0"/>
            <a:t>)</a:t>
          </a:r>
          <a:endParaRPr lang="en-GB" sz="1800" dirty="0"/>
        </a:p>
      </dgm:t>
    </dgm:pt>
    <dgm:pt modelId="{DC054D3D-5040-4D66-94C8-41E9C48A6F86}" type="parTrans" cxnId="{88EBB74D-1EA2-41C1-94AD-F677CA47F824}">
      <dgm:prSet/>
      <dgm:spPr/>
      <dgm:t>
        <a:bodyPr/>
        <a:lstStyle/>
        <a:p>
          <a:endParaRPr lang="en-GB"/>
        </a:p>
      </dgm:t>
    </dgm:pt>
    <dgm:pt modelId="{C2016B3F-3267-4DFD-9292-717B32284113}" type="sibTrans" cxnId="{88EBB74D-1EA2-41C1-94AD-F677CA47F824}">
      <dgm:prSet/>
      <dgm:spPr>
        <a:solidFill>
          <a:srgbClr val="CFD5EA">
            <a:alpha val="90000"/>
          </a:srgbClr>
        </a:solidFill>
      </dgm:spPr>
      <dgm:t>
        <a:bodyPr/>
        <a:lstStyle/>
        <a:p>
          <a:endParaRPr lang="en-GB" dirty="0"/>
        </a:p>
      </dgm:t>
    </dgm:pt>
    <dgm:pt modelId="{A399B3F6-E478-4943-A7D1-692FE5CC9B95}">
      <dgm:prSet custT="1"/>
      <dgm:spPr/>
      <dgm:t>
        <a:bodyPr/>
        <a:lstStyle/>
        <a:p>
          <a:r>
            <a:rPr lang="ru-RU" sz="1500" dirty="0"/>
            <a:t>Декабрь 2020 г. Рыночный циркуляр, регламентирующий операции репо Минфина (порядок проведения операций, ответственность участников, рыночная формула определения стоимости операций)</a:t>
          </a:r>
          <a:endParaRPr lang="en-GB" sz="1500" dirty="0"/>
        </a:p>
      </dgm:t>
    </dgm:pt>
    <dgm:pt modelId="{5FB4BC8B-0D15-431F-8CA3-49020F52E79F}" type="parTrans" cxnId="{4EE03853-495B-42F7-8F06-8CAE76234E85}">
      <dgm:prSet/>
      <dgm:spPr/>
      <dgm:t>
        <a:bodyPr/>
        <a:lstStyle/>
        <a:p>
          <a:endParaRPr lang="en-GB"/>
        </a:p>
      </dgm:t>
    </dgm:pt>
    <dgm:pt modelId="{70C78C3A-D160-4683-9E3A-49D9C816FA68}" type="sibTrans" cxnId="{4EE03853-495B-42F7-8F06-8CAE76234E85}">
      <dgm:prSet/>
      <dgm:spPr/>
      <dgm:t>
        <a:bodyPr/>
        <a:lstStyle/>
        <a:p>
          <a:endParaRPr lang="en-GB"/>
        </a:p>
      </dgm:t>
    </dgm:pt>
    <dgm:pt modelId="{2E93E7CB-69B5-4E46-8E5F-93FD1A259E67}">
      <dgm:prSet custT="1"/>
      <dgm:spPr/>
      <dgm:t>
        <a:bodyPr/>
        <a:lstStyle/>
        <a:p>
          <a:r>
            <a:rPr lang="ru-RU" sz="1500" dirty="0" err="1"/>
            <a:t>MoВ</a:t>
          </a:r>
          <a:r>
            <a:rPr lang="ru-RU" sz="1500" dirty="0"/>
            <a:t> между Государственным казначейством, Ханойской фондовой биржей и Вьетнамским депозитарным центром ценных бумаг</a:t>
          </a:r>
          <a:endParaRPr lang="en-GB" sz="1500" dirty="0"/>
        </a:p>
      </dgm:t>
    </dgm:pt>
    <dgm:pt modelId="{F7BFC7F1-65F3-4410-9C36-16CBD6466D27}" type="parTrans" cxnId="{088BBD34-0794-4355-AD3C-1D4ACD692C17}">
      <dgm:prSet/>
      <dgm:spPr/>
      <dgm:t>
        <a:bodyPr/>
        <a:lstStyle/>
        <a:p>
          <a:endParaRPr lang="en-GB"/>
        </a:p>
      </dgm:t>
    </dgm:pt>
    <dgm:pt modelId="{7519DC35-008E-4382-8FC3-BBC2128CF94E}" type="sibTrans" cxnId="{088BBD34-0794-4355-AD3C-1D4ACD692C17}">
      <dgm:prSet/>
      <dgm:spPr/>
      <dgm:t>
        <a:bodyPr/>
        <a:lstStyle/>
        <a:p>
          <a:endParaRPr lang="en-GB"/>
        </a:p>
      </dgm:t>
    </dgm:pt>
    <dgm:pt modelId="{09229B27-EFF8-4E04-9E27-16DA5D609082}">
      <dgm:prSet phldrT="[Text]" custT="1"/>
      <dgm:spPr/>
      <dgm:t>
        <a:bodyPr/>
        <a:lstStyle/>
        <a:p>
          <a:r>
            <a:rPr lang="ru-RU" sz="1800" dirty="0"/>
            <a:t>Механизм работы с операционным риском и внутренние процессы</a:t>
          </a:r>
          <a:endParaRPr lang="en-GB" sz="1800" dirty="0"/>
        </a:p>
      </dgm:t>
    </dgm:pt>
    <dgm:pt modelId="{71946A79-B975-4905-94EB-8257413DF36F}" type="parTrans" cxnId="{A3E6A0E0-1ABB-4D79-AA18-61409CCE24CF}">
      <dgm:prSet/>
      <dgm:spPr/>
      <dgm:t>
        <a:bodyPr/>
        <a:lstStyle/>
        <a:p>
          <a:endParaRPr lang="en-GB"/>
        </a:p>
      </dgm:t>
    </dgm:pt>
    <dgm:pt modelId="{2FDB82AE-2051-450A-807C-46959EA49F54}" type="sibTrans" cxnId="{A3E6A0E0-1ABB-4D79-AA18-61409CCE24CF}">
      <dgm:prSet/>
      <dgm:spPr>
        <a:solidFill>
          <a:srgbClr val="CFD5EA">
            <a:alpha val="90000"/>
          </a:srgbClr>
        </a:solidFill>
      </dgm:spPr>
      <dgm:t>
        <a:bodyPr/>
        <a:lstStyle/>
        <a:p>
          <a:endParaRPr lang="en-GB" dirty="0"/>
        </a:p>
      </dgm:t>
    </dgm:pt>
    <dgm:pt modelId="{00EE314A-16E9-4169-A799-0C6132F95B6E}">
      <dgm:prSet phldrT="[Text]" custT="1"/>
      <dgm:spPr/>
      <dgm:t>
        <a:bodyPr/>
        <a:lstStyle/>
        <a:p>
          <a:r>
            <a:rPr lang="ru-RU" sz="1500" dirty="0"/>
            <a:t>Внутреннее положение о процессах и порядке принятия решений</a:t>
          </a:r>
          <a:endParaRPr lang="en-GB" sz="1500" dirty="0"/>
        </a:p>
      </dgm:t>
    </dgm:pt>
    <dgm:pt modelId="{14881BE0-8315-4149-A288-504FF4DAC30E}" type="parTrans" cxnId="{DEB94689-8618-4D3E-AF6C-8BABD99F837D}">
      <dgm:prSet/>
      <dgm:spPr/>
      <dgm:t>
        <a:bodyPr/>
        <a:lstStyle/>
        <a:p>
          <a:endParaRPr lang="en-GB"/>
        </a:p>
      </dgm:t>
    </dgm:pt>
    <dgm:pt modelId="{488BCCF1-8A6E-473E-B302-03DD039E8016}" type="sibTrans" cxnId="{DEB94689-8618-4D3E-AF6C-8BABD99F837D}">
      <dgm:prSet/>
      <dgm:spPr/>
      <dgm:t>
        <a:bodyPr/>
        <a:lstStyle/>
        <a:p>
          <a:endParaRPr lang="en-GB"/>
        </a:p>
      </dgm:t>
    </dgm:pt>
    <dgm:pt modelId="{314C50B1-AA83-4B77-B4C0-7F7A8F0DA744}">
      <dgm:prSet phldrT="[Text]" custT="1"/>
      <dgm:spPr/>
      <dgm:t>
        <a:bodyPr/>
        <a:lstStyle/>
        <a:p>
          <a:r>
            <a:rPr lang="ru-RU" sz="1500" dirty="0"/>
            <a:t>Детально проработанные процедуры и связанные с ними средства контроля, подкрепленные контрольным списком с подтвержденными средствами контроля</a:t>
          </a:r>
          <a:endParaRPr lang="en-GB" sz="1500" dirty="0"/>
        </a:p>
      </dgm:t>
    </dgm:pt>
    <dgm:pt modelId="{172A2DA0-CF65-4226-A4D0-39F7D3F8C87E}" type="parTrans" cxnId="{B84AF88F-79D0-4479-8610-9693F6C120B8}">
      <dgm:prSet/>
      <dgm:spPr/>
      <dgm:t>
        <a:bodyPr/>
        <a:lstStyle/>
        <a:p>
          <a:endParaRPr lang="en-GB"/>
        </a:p>
      </dgm:t>
    </dgm:pt>
    <dgm:pt modelId="{DBD558B7-1147-4144-AAAE-BC61012BE482}" type="sibTrans" cxnId="{B84AF88F-79D0-4479-8610-9693F6C120B8}">
      <dgm:prSet/>
      <dgm:spPr/>
      <dgm:t>
        <a:bodyPr/>
        <a:lstStyle/>
        <a:p>
          <a:endParaRPr lang="en-GB"/>
        </a:p>
      </dgm:t>
    </dgm:pt>
    <dgm:pt modelId="{66C03EFE-45D6-42C4-B21E-D0751A59BFC6}">
      <dgm:prSet custT="1"/>
      <dgm:spPr/>
      <dgm:t>
        <a:bodyPr/>
        <a:lstStyle/>
        <a:p>
          <a:r>
            <a:rPr lang="ru-RU" sz="1500" dirty="0"/>
            <a:t>Генеральный договор с банками - в соответствии с Циркуляром 107</a:t>
          </a:r>
          <a:endParaRPr lang="en-GB" sz="1500" dirty="0"/>
        </a:p>
      </dgm:t>
    </dgm:pt>
    <dgm:pt modelId="{1AD9C17C-B41F-4482-8C4B-41590F7B2112}" type="parTrans" cxnId="{3CC6C19C-132E-4DA2-B4AE-458149EBCC95}">
      <dgm:prSet/>
      <dgm:spPr/>
      <dgm:t>
        <a:bodyPr/>
        <a:lstStyle/>
        <a:p>
          <a:endParaRPr lang="en-GB"/>
        </a:p>
      </dgm:t>
    </dgm:pt>
    <dgm:pt modelId="{13BC3AEE-7569-4EAD-A37A-7F43738891A0}" type="sibTrans" cxnId="{3CC6C19C-132E-4DA2-B4AE-458149EBCC95}">
      <dgm:prSet/>
      <dgm:spPr/>
      <dgm:t>
        <a:bodyPr/>
        <a:lstStyle/>
        <a:p>
          <a:endParaRPr lang="en-GB"/>
        </a:p>
      </dgm:t>
    </dgm:pt>
    <dgm:pt modelId="{CE0D3A08-05AD-40D6-9973-358F6D3CAE0F}">
      <dgm:prSet custT="1"/>
      <dgm:spPr/>
      <dgm:t>
        <a:bodyPr/>
        <a:lstStyle/>
        <a:p>
          <a:r>
            <a:rPr lang="ru-RU" sz="1800" dirty="0"/>
            <a:t>Начало работы в </a:t>
          </a:r>
          <a:r>
            <a:rPr lang="en-GB" sz="1800" dirty="0"/>
            <a:t>2022</a:t>
          </a:r>
          <a:r>
            <a:rPr lang="ru-RU" sz="1800" dirty="0"/>
            <a:t> году</a:t>
          </a:r>
          <a:endParaRPr lang="en-GB" sz="1800" dirty="0"/>
        </a:p>
      </dgm:t>
    </dgm:pt>
    <dgm:pt modelId="{06FC258C-0BF7-40EC-A049-237B5378B05F}" type="parTrans" cxnId="{2B7B52DE-D232-4342-B7AC-10AEA866B6E4}">
      <dgm:prSet/>
      <dgm:spPr/>
      <dgm:t>
        <a:bodyPr/>
        <a:lstStyle/>
        <a:p>
          <a:endParaRPr lang="en-GB"/>
        </a:p>
      </dgm:t>
    </dgm:pt>
    <dgm:pt modelId="{51A4B9F5-96B9-44DE-BB18-7365ECD062A1}" type="sibTrans" cxnId="{2B7B52DE-D232-4342-B7AC-10AEA866B6E4}">
      <dgm:prSet/>
      <dgm:spPr/>
      <dgm:t>
        <a:bodyPr/>
        <a:lstStyle/>
        <a:p>
          <a:endParaRPr lang="en-GB"/>
        </a:p>
      </dgm:t>
    </dgm:pt>
    <dgm:pt modelId="{A6F41F43-AB45-4F52-93C5-C61FEEB57FCA}">
      <dgm:prSet custT="1"/>
      <dgm:spPr/>
      <dgm:t>
        <a:bodyPr/>
        <a:lstStyle/>
        <a:p>
          <a:r>
            <a:rPr lang="en-GB" sz="1500" dirty="0"/>
            <a:t>(</a:t>
          </a:r>
          <a:r>
            <a:rPr lang="ru-RU" sz="1500" dirty="0"/>
            <a:t>Первоначально отсрочено из-за участия Казначейства в борьбе с пандемией </a:t>
          </a:r>
          <a:r>
            <a:rPr lang="ru-RU" sz="1500" dirty="0" err="1"/>
            <a:t>Соvid</a:t>
          </a:r>
          <a:r>
            <a:rPr lang="ru-RU" sz="1500" dirty="0"/>
            <a:t>)</a:t>
          </a:r>
          <a:endParaRPr lang="en-GB" sz="1500" dirty="0"/>
        </a:p>
      </dgm:t>
    </dgm:pt>
    <dgm:pt modelId="{C4C717FE-3FB6-4F3E-BE73-0ECBD8ED01AD}" type="parTrans" cxnId="{5AED1A11-85FF-44E3-9B38-A7ED8F1128AE}">
      <dgm:prSet/>
      <dgm:spPr/>
      <dgm:t>
        <a:bodyPr/>
        <a:lstStyle/>
        <a:p>
          <a:endParaRPr lang="en-GB"/>
        </a:p>
      </dgm:t>
    </dgm:pt>
    <dgm:pt modelId="{3BA79439-27A8-4A59-99BE-CBA114F31D28}" type="sibTrans" cxnId="{5AED1A11-85FF-44E3-9B38-A7ED8F1128AE}">
      <dgm:prSet/>
      <dgm:spPr/>
      <dgm:t>
        <a:bodyPr/>
        <a:lstStyle/>
        <a:p>
          <a:endParaRPr lang="en-GB"/>
        </a:p>
      </dgm:t>
    </dgm:pt>
    <dgm:pt modelId="{F1486708-15BD-4D77-8E82-3B57CE69880D}">
      <dgm:prSet custT="1"/>
      <dgm:spPr/>
      <dgm:t>
        <a:bodyPr/>
        <a:lstStyle/>
        <a:p>
          <a:r>
            <a:rPr lang="ru-RU" sz="1500" dirty="0"/>
            <a:t>Продемонстрирована готовность к внесению изменений с учетом реакции рынка (например, увеличение допустимого срока погашения залога)</a:t>
          </a:r>
          <a:endParaRPr lang="en-GB" sz="1500" dirty="0"/>
        </a:p>
      </dgm:t>
    </dgm:pt>
    <dgm:pt modelId="{76F0F01C-B629-439B-9972-C7DF5DBC614F}" type="parTrans" cxnId="{CB5745BF-941A-4EB7-9065-528E837DA556}">
      <dgm:prSet/>
      <dgm:spPr/>
      <dgm:t>
        <a:bodyPr/>
        <a:lstStyle/>
        <a:p>
          <a:endParaRPr lang="en-GB"/>
        </a:p>
      </dgm:t>
    </dgm:pt>
    <dgm:pt modelId="{91B677AD-937F-4543-B6B1-801C00E1B8D0}" type="sibTrans" cxnId="{CB5745BF-941A-4EB7-9065-528E837DA556}">
      <dgm:prSet/>
      <dgm:spPr/>
      <dgm:t>
        <a:bodyPr/>
        <a:lstStyle/>
        <a:p>
          <a:endParaRPr lang="en-GB"/>
        </a:p>
      </dgm:t>
    </dgm:pt>
    <dgm:pt modelId="{2EBDB630-6BBD-4894-BEA7-8E986ECE14FA}" type="pres">
      <dgm:prSet presAssocID="{AF26071C-4C07-4033-9141-2076BD385A31}" presName="outerComposite" presStyleCnt="0">
        <dgm:presLayoutVars>
          <dgm:chMax val="5"/>
          <dgm:dir/>
          <dgm:resizeHandles val="exact"/>
        </dgm:presLayoutVars>
      </dgm:prSet>
      <dgm:spPr/>
    </dgm:pt>
    <dgm:pt modelId="{087BFCBB-8CA1-4BD0-BC97-303F624EEED2}" type="pres">
      <dgm:prSet presAssocID="{AF26071C-4C07-4033-9141-2076BD385A31}" presName="dummyMaxCanvas" presStyleCnt="0">
        <dgm:presLayoutVars/>
      </dgm:prSet>
      <dgm:spPr/>
    </dgm:pt>
    <dgm:pt modelId="{0B44EC36-7ACD-42D8-BE03-516FA0E9E3D1}" type="pres">
      <dgm:prSet presAssocID="{AF26071C-4C07-4033-9141-2076BD385A31}" presName="ThreeNodes_1" presStyleLbl="node1" presStyleIdx="0" presStyleCnt="3" custScaleY="110135">
        <dgm:presLayoutVars>
          <dgm:bulletEnabled val="1"/>
        </dgm:presLayoutVars>
      </dgm:prSet>
      <dgm:spPr/>
    </dgm:pt>
    <dgm:pt modelId="{79205AD2-B151-4BF3-A755-58A00DE994AF}" type="pres">
      <dgm:prSet presAssocID="{AF26071C-4C07-4033-9141-2076BD385A31}" presName="ThreeNodes_2" presStyleLbl="node1" presStyleIdx="1" presStyleCnt="3" custScaleY="122980">
        <dgm:presLayoutVars>
          <dgm:bulletEnabled val="1"/>
        </dgm:presLayoutVars>
      </dgm:prSet>
      <dgm:spPr/>
    </dgm:pt>
    <dgm:pt modelId="{ECF80F6A-0D4D-4A43-A8FC-CBBF1CC7793D}" type="pres">
      <dgm:prSet presAssocID="{AF26071C-4C07-4033-9141-2076BD385A31}" presName="ThreeNodes_3" presStyleLbl="node1" presStyleIdx="2" presStyleCnt="3" custScaleY="108612">
        <dgm:presLayoutVars>
          <dgm:bulletEnabled val="1"/>
        </dgm:presLayoutVars>
      </dgm:prSet>
      <dgm:spPr/>
    </dgm:pt>
    <dgm:pt modelId="{F677C88E-A665-4497-AC25-BBD940A690E6}" type="pres">
      <dgm:prSet presAssocID="{AF26071C-4C07-4033-9141-2076BD385A31}" presName="ThreeConn_1-2" presStyleLbl="fgAccFollowNode1" presStyleIdx="0" presStyleCnt="2">
        <dgm:presLayoutVars>
          <dgm:bulletEnabled val="1"/>
        </dgm:presLayoutVars>
      </dgm:prSet>
      <dgm:spPr/>
    </dgm:pt>
    <dgm:pt modelId="{12DFAF4B-1685-42AA-8182-39BB55993EA6}" type="pres">
      <dgm:prSet presAssocID="{AF26071C-4C07-4033-9141-2076BD385A31}" presName="ThreeConn_2-3" presStyleLbl="fgAccFollowNode1" presStyleIdx="1" presStyleCnt="2" custLinFactNeighborX="3046" custLinFactNeighborY="11170">
        <dgm:presLayoutVars>
          <dgm:bulletEnabled val="1"/>
        </dgm:presLayoutVars>
      </dgm:prSet>
      <dgm:spPr/>
    </dgm:pt>
    <dgm:pt modelId="{A9F036C4-C08A-4EEF-A198-72717F791C60}" type="pres">
      <dgm:prSet presAssocID="{AF26071C-4C07-4033-9141-2076BD385A31}" presName="ThreeNodes_1_text" presStyleLbl="node1" presStyleIdx="2" presStyleCnt="3">
        <dgm:presLayoutVars>
          <dgm:bulletEnabled val="1"/>
        </dgm:presLayoutVars>
      </dgm:prSet>
      <dgm:spPr/>
    </dgm:pt>
    <dgm:pt modelId="{C1A67A73-B5F4-455C-9035-475AD0227DCC}" type="pres">
      <dgm:prSet presAssocID="{AF26071C-4C07-4033-9141-2076BD385A31}" presName="ThreeNodes_2_text" presStyleLbl="node1" presStyleIdx="2" presStyleCnt="3">
        <dgm:presLayoutVars>
          <dgm:bulletEnabled val="1"/>
        </dgm:presLayoutVars>
      </dgm:prSet>
      <dgm:spPr/>
    </dgm:pt>
    <dgm:pt modelId="{4F91103C-F568-4CAE-B125-469CC8B509EF}" type="pres">
      <dgm:prSet presAssocID="{AF26071C-4C07-4033-9141-2076BD385A31}" presName="ThreeNodes_3_text" presStyleLbl="node1" presStyleIdx="2" presStyleCnt="3">
        <dgm:presLayoutVars>
          <dgm:bulletEnabled val="1"/>
        </dgm:presLayoutVars>
      </dgm:prSet>
      <dgm:spPr/>
    </dgm:pt>
  </dgm:ptLst>
  <dgm:cxnLst>
    <dgm:cxn modelId="{E2AA150D-0CE0-400F-8C79-24CB01FF16A4}" type="presOf" srcId="{66C03EFE-45D6-42C4-B21E-D0751A59BFC6}" destId="{C1A67A73-B5F4-455C-9035-475AD0227DCC}" srcOrd="1" destOrd="3" presId="urn:microsoft.com/office/officeart/2005/8/layout/vProcess5"/>
    <dgm:cxn modelId="{6ED6170D-3678-4A15-8986-0A9327FDD9C8}" type="presOf" srcId="{3FB86405-BA18-4E62-9FDD-8FE51541AD2D}" destId="{C1A67A73-B5F4-455C-9035-475AD0227DCC}" srcOrd="1" destOrd="0" presId="urn:microsoft.com/office/officeart/2005/8/layout/vProcess5"/>
    <dgm:cxn modelId="{5AED1A11-85FF-44E3-9B38-A7ED8F1128AE}" srcId="{CE0D3A08-05AD-40D6-9973-358F6D3CAE0F}" destId="{A6F41F43-AB45-4F52-93C5-C61FEEB57FCA}" srcOrd="0" destOrd="0" parTransId="{C4C717FE-3FB6-4F3E-BE73-0ECBD8ED01AD}" sibTransId="{3BA79439-27A8-4A59-99BE-CBA114F31D28}"/>
    <dgm:cxn modelId="{3A31D81B-1331-4E9A-ACB4-0D399CDBD35E}" type="presOf" srcId="{09229B27-EFF8-4E04-9E27-16DA5D609082}" destId="{0B44EC36-7ACD-42D8-BE03-516FA0E9E3D1}" srcOrd="0" destOrd="0" presId="urn:microsoft.com/office/officeart/2005/8/layout/vProcess5"/>
    <dgm:cxn modelId="{94A81524-7AAE-43E1-A807-647F69566422}" type="presOf" srcId="{F1486708-15BD-4D77-8E82-3B57CE69880D}" destId="{ECF80F6A-0D4D-4A43-A8FC-CBBF1CC7793D}" srcOrd="0" destOrd="2" presId="urn:microsoft.com/office/officeart/2005/8/layout/vProcess5"/>
    <dgm:cxn modelId="{4CDC012D-4DBB-4162-B285-56C66D3AA3B4}" type="presOf" srcId="{AF26071C-4C07-4033-9141-2076BD385A31}" destId="{2EBDB630-6BBD-4894-BEA7-8E986ECE14FA}" srcOrd="0" destOrd="0" presId="urn:microsoft.com/office/officeart/2005/8/layout/vProcess5"/>
    <dgm:cxn modelId="{088BBD34-0794-4355-AD3C-1D4ACD692C17}" srcId="{3FB86405-BA18-4E62-9FDD-8FE51541AD2D}" destId="{2E93E7CB-69B5-4E46-8E5F-93FD1A259E67}" srcOrd="1" destOrd="0" parTransId="{F7BFC7F1-65F3-4410-9C36-16CBD6466D27}" sibTransId="{7519DC35-008E-4382-8FC3-BBC2128CF94E}"/>
    <dgm:cxn modelId="{8E58903A-9362-4F75-81D7-174A55823D6E}" type="presOf" srcId="{09229B27-EFF8-4E04-9E27-16DA5D609082}" destId="{A9F036C4-C08A-4EEF-A198-72717F791C60}" srcOrd="1" destOrd="0" presId="urn:microsoft.com/office/officeart/2005/8/layout/vProcess5"/>
    <dgm:cxn modelId="{0A760A65-AF18-4E7F-B75F-5FCB54D426FA}" type="presOf" srcId="{2FDB82AE-2051-450A-807C-46959EA49F54}" destId="{F677C88E-A665-4497-AC25-BBD940A690E6}" srcOrd="0" destOrd="0" presId="urn:microsoft.com/office/officeart/2005/8/layout/vProcess5"/>
    <dgm:cxn modelId="{8C2D5D66-5CAB-42E6-B123-21C9C25A3B2A}" type="presOf" srcId="{3FB86405-BA18-4E62-9FDD-8FE51541AD2D}" destId="{79205AD2-B151-4BF3-A755-58A00DE994AF}" srcOrd="0" destOrd="0" presId="urn:microsoft.com/office/officeart/2005/8/layout/vProcess5"/>
    <dgm:cxn modelId="{F333D76C-5D02-4A40-965C-6C92B7EA2834}" type="presOf" srcId="{66C03EFE-45D6-42C4-B21E-D0751A59BFC6}" destId="{79205AD2-B151-4BF3-A755-58A00DE994AF}" srcOrd="0" destOrd="3" presId="urn:microsoft.com/office/officeart/2005/8/layout/vProcess5"/>
    <dgm:cxn modelId="{88EBB74D-1EA2-41C1-94AD-F677CA47F824}" srcId="{AF26071C-4C07-4033-9141-2076BD385A31}" destId="{3FB86405-BA18-4E62-9FDD-8FE51541AD2D}" srcOrd="1" destOrd="0" parTransId="{DC054D3D-5040-4D66-94C8-41E9C48A6F86}" sibTransId="{C2016B3F-3267-4DFD-9292-717B32284113}"/>
    <dgm:cxn modelId="{FA18B44E-5598-4491-89CA-DC40F3049BA7}" type="presOf" srcId="{314C50B1-AA83-4B77-B4C0-7F7A8F0DA744}" destId="{A9F036C4-C08A-4EEF-A198-72717F791C60}" srcOrd="1" destOrd="2" presId="urn:microsoft.com/office/officeart/2005/8/layout/vProcess5"/>
    <dgm:cxn modelId="{BFD5E54F-F35E-4154-9319-97BF0CDE6246}" type="presOf" srcId="{A399B3F6-E478-4943-A7D1-692FE5CC9B95}" destId="{79205AD2-B151-4BF3-A755-58A00DE994AF}" srcOrd="0" destOrd="1" presId="urn:microsoft.com/office/officeart/2005/8/layout/vProcess5"/>
    <dgm:cxn modelId="{4EE03853-495B-42F7-8F06-8CAE76234E85}" srcId="{3FB86405-BA18-4E62-9FDD-8FE51541AD2D}" destId="{A399B3F6-E478-4943-A7D1-692FE5CC9B95}" srcOrd="0" destOrd="0" parTransId="{5FB4BC8B-0D15-431F-8CA3-49020F52E79F}" sibTransId="{70C78C3A-D160-4683-9E3A-49D9C816FA68}"/>
    <dgm:cxn modelId="{839F5A56-3C90-4BDE-A2F2-A42172368222}" type="presOf" srcId="{A6F41F43-AB45-4F52-93C5-C61FEEB57FCA}" destId="{4F91103C-F568-4CAE-B125-469CC8B509EF}" srcOrd="1" destOrd="1" presId="urn:microsoft.com/office/officeart/2005/8/layout/vProcess5"/>
    <dgm:cxn modelId="{DEACBC7B-AACD-43DC-9238-83577B02AEE2}" type="presOf" srcId="{CE0D3A08-05AD-40D6-9973-358F6D3CAE0F}" destId="{4F91103C-F568-4CAE-B125-469CC8B509EF}" srcOrd="1" destOrd="0" presId="urn:microsoft.com/office/officeart/2005/8/layout/vProcess5"/>
    <dgm:cxn modelId="{E795687E-7E8B-4893-94C0-092C9F1F2B85}" type="presOf" srcId="{F1486708-15BD-4D77-8E82-3B57CE69880D}" destId="{4F91103C-F568-4CAE-B125-469CC8B509EF}" srcOrd="1" destOrd="2" presId="urn:microsoft.com/office/officeart/2005/8/layout/vProcess5"/>
    <dgm:cxn modelId="{DEB94689-8618-4D3E-AF6C-8BABD99F837D}" srcId="{09229B27-EFF8-4E04-9E27-16DA5D609082}" destId="{00EE314A-16E9-4169-A799-0C6132F95B6E}" srcOrd="0" destOrd="0" parTransId="{14881BE0-8315-4149-A288-504FF4DAC30E}" sibTransId="{488BCCF1-8A6E-473E-B302-03DD039E8016}"/>
    <dgm:cxn modelId="{B84AF88F-79D0-4479-8610-9693F6C120B8}" srcId="{09229B27-EFF8-4E04-9E27-16DA5D609082}" destId="{314C50B1-AA83-4B77-B4C0-7F7A8F0DA744}" srcOrd="1" destOrd="0" parTransId="{172A2DA0-CF65-4226-A4D0-39F7D3F8C87E}" sibTransId="{DBD558B7-1147-4144-AAAE-BC61012BE482}"/>
    <dgm:cxn modelId="{3CC6C19C-132E-4DA2-B4AE-458149EBCC95}" srcId="{3FB86405-BA18-4E62-9FDD-8FE51541AD2D}" destId="{66C03EFE-45D6-42C4-B21E-D0751A59BFC6}" srcOrd="2" destOrd="0" parTransId="{1AD9C17C-B41F-4482-8C4B-41590F7B2112}" sibTransId="{13BC3AEE-7569-4EAD-A37A-7F43738891A0}"/>
    <dgm:cxn modelId="{E74A12AF-C1D0-4DBF-904A-CB3813FCE7F4}" type="presOf" srcId="{00EE314A-16E9-4169-A799-0C6132F95B6E}" destId="{0B44EC36-7ACD-42D8-BE03-516FA0E9E3D1}" srcOrd="0" destOrd="1" presId="urn:microsoft.com/office/officeart/2005/8/layout/vProcess5"/>
    <dgm:cxn modelId="{D3C37BB4-2132-479D-A1B8-38E081C2EB27}" type="presOf" srcId="{00EE314A-16E9-4169-A799-0C6132F95B6E}" destId="{A9F036C4-C08A-4EEF-A198-72717F791C60}" srcOrd="1" destOrd="1" presId="urn:microsoft.com/office/officeart/2005/8/layout/vProcess5"/>
    <dgm:cxn modelId="{2979E5B8-051E-4B9C-A876-2FAF7E64DA13}" type="presOf" srcId="{A6F41F43-AB45-4F52-93C5-C61FEEB57FCA}" destId="{ECF80F6A-0D4D-4A43-A8FC-CBBF1CC7793D}" srcOrd="0" destOrd="1" presId="urn:microsoft.com/office/officeart/2005/8/layout/vProcess5"/>
    <dgm:cxn modelId="{567CFCBC-BEFB-432B-8591-F6E3E70ED025}" type="presOf" srcId="{314C50B1-AA83-4B77-B4C0-7F7A8F0DA744}" destId="{0B44EC36-7ACD-42D8-BE03-516FA0E9E3D1}" srcOrd="0" destOrd="2" presId="urn:microsoft.com/office/officeart/2005/8/layout/vProcess5"/>
    <dgm:cxn modelId="{CB5745BF-941A-4EB7-9065-528E837DA556}" srcId="{CE0D3A08-05AD-40D6-9973-358F6D3CAE0F}" destId="{F1486708-15BD-4D77-8E82-3B57CE69880D}" srcOrd="1" destOrd="0" parTransId="{76F0F01C-B629-439B-9972-C7DF5DBC614F}" sibTransId="{91B677AD-937F-4543-B6B1-801C00E1B8D0}"/>
    <dgm:cxn modelId="{CFE8E5CE-8952-4C74-B21B-BD038A09462E}" type="presOf" srcId="{A399B3F6-E478-4943-A7D1-692FE5CC9B95}" destId="{C1A67A73-B5F4-455C-9035-475AD0227DCC}" srcOrd="1" destOrd="1" presId="urn:microsoft.com/office/officeart/2005/8/layout/vProcess5"/>
    <dgm:cxn modelId="{2B7B52DE-D232-4342-B7AC-10AEA866B6E4}" srcId="{AF26071C-4C07-4033-9141-2076BD385A31}" destId="{CE0D3A08-05AD-40D6-9973-358F6D3CAE0F}" srcOrd="2" destOrd="0" parTransId="{06FC258C-0BF7-40EC-A049-237B5378B05F}" sibTransId="{51A4B9F5-96B9-44DE-BB18-7365ECD062A1}"/>
    <dgm:cxn modelId="{A3E6A0E0-1ABB-4D79-AA18-61409CCE24CF}" srcId="{AF26071C-4C07-4033-9141-2076BD385A31}" destId="{09229B27-EFF8-4E04-9E27-16DA5D609082}" srcOrd="0" destOrd="0" parTransId="{71946A79-B975-4905-94EB-8257413DF36F}" sibTransId="{2FDB82AE-2051-450A-807C-46959EA49F54}"/>
    <dgm:cxn modelId="{364F1CEB-5A72-4110-8D5C-6E5964F4F8B8}" type="presOf" srcId="{2E93E7CB-69B5-4E46-8E5F-93FD1A259E67}" destId="{C1A67A73-B5F4-455C-9035-475AD0227DCC}" srcOrd="1" destOrd="2" presId="urn:microsoft.com/office/officeart/2005/8/layout/vProcess5"/>
    <dgm:cxn modelId="{651B70F3-058E-4909-9ACE-96A4C1881E83}" type="presOf" srcId="{2E93E7CB-69B5-4E46-8E5F-93FD1A259E67}" destId="{79205AD2-B151-4BF3-A755-58A00DE994AF}" srcOrd="0" destOrd="2" presId="urn:microsoft.com/office/officeart/2005/8/layout/vProcess5"/>
    <dgm:cxn modelId="{442F55F7-919F-4BC2-8B99-E5A66CF48EE6}" type="presOf" srcId="{CE0D3A08-05AD-40D6-9973-358F6D3CAE0F}" destId="{ECF80F6A-0D4D-4A43-A8FC-CBBF1CC7793D}" srcOrd="0" destOrd="0" presId="urn:microsoft.com/office/officeart/2005/8/layout/vProcess5"/>
    <dgm:cxn modelId="{B723DBF8-A621-4BB7-A77E-252DEAFEB64A}" type="presOf" srcId="{C2016B3F-3267-4DFD-9292-717B32284113}" destId="{12DFAF4B-1685-42AA-8182-39BB55993EA6}" srcOrd="0" destOrd="0" presId="urn:microsoft.com/office/officeart/2005/8/layout/vProcess5"/>
    <dgm:cxn modelId="{5D3D1C76-D2C2-4ABB-ACB7-3C84DE80533D}" type="presParOf" srcId="{2EBDB630-6BBD-4894-BEA7-8E986ECE14FA}" destId="{087BFCBB-8CA1-4BD0-BC97-303F624EEED2}" srcOrd="0" destOrd="0" presId="urn:microsoft.com/office/officeart/2005/8/layout/vProcess5"/>
    <dgm:cxn modelId="{AB28D045-C792-4004-B93C-59746868079E}" type="presParOf" srcId="{2EBDB630-6BBD-4894-BEA7-8E986ECE14FA}" destId="{0B44EC36-7ACD-42D8-BE03-516FA0E9E3D1}" srcOrd="1" destOrd="0" presId="urn:microsoft.com/office/officeart/2005/8/layout/vProcess5"/>
    <dgm:cxn modelId="{09444FA8-9C27-451F-91C6-713FC8C020BE}" type="presParOf" srcId="{2EBDB630-6BBD-4894-BEA7-8E986ECE14FA}" destId="{79205AD2-B151-4BF3-A755-58A00DE994AF}" srcOrd="2" destOrd="0" presId="urn:microsoft.com/office/officeart/2005/8/layout/vProcess5"/>
    <dgm:cxn modelId="{7BD33042-5EAA-441F-9BC2-1C5E91188AF1}" type="presParOf" srcId="{2EBDB630-6BBD-4894-BEA7-8E986ECE14FA}" destId="{ECF80F6A-0D4D-4A43-A8FC-CBBF1CC7793D}" srcOrd="3" destOrd="0" presId="urn:microsoft.com/office/officeart/2005/8/layout/vProcess5"/>
    <dgm:cxn modelId="{8B5601E3-4E08-4015-B870-626DF039FAFD}" type="presParOf" srcId="{2EBDB630-6BBD-4894-BEA7-8E986ECE14FA}" destId="{F677C88E-A665-4497-AC25-BBD940A690E6}" srcOrd="4" destOrd="0" presId="urn:microsoft.com/office/officeart/2005/8/layout/vProcess5"/>
    <dgm:cxn modelId="{4888EA79-DD76-4177-9AB0-124D7B6E5B14}" type="presParOf" srcId="{2EBDB630-6BBD-4894-BEA7-8E986ECE14FA}" destId="{12DFAF4B-1685-42AA-8182-39BB55993EA6}" srcOrd="5" destOrd="0" presId="urn:microsoft.com/office/officeart/2005/8/layout/vProcess5"/>
    <dgm:cxn modelId="{E5B601AC-64F2-4C3F-A44F-A7C4E174449C}" type="presParOf" srcId="{2EBDB630-6BBD-4894-BEA7-8E986ECE14FA}" destId="{A9F036C4-C08A-4EEF-A198-72717F791C60}" srcOrd="6" destOrd="0" presId="urn:microsoft.com/office/officeart/2005/8/layout/vProcess5"/>
    <dgm:cxn modelId="{A5149D2A-181E-4D04-8A81-C7A99F76D1C4}" type="presParOf" srcId="{2EBDB630-6BBD-4894-BEA7-8E986ECE14FA}" destId="{C1A67A73-B5F4-455C-9035-475AD0227DCC}" srcOrd="7" destOrd="0" presId="urn:microsoft.com/office/officeart/2005/8/layout/vProcess5"/>
    <dgm:cxn modelId="{EDDB0712-872C-4A14-9C01-372D5A0B6E1D}" type="presParOf" srcId="{2EBDB630-6BBD-4894-BEA7-8E986ECE14FA}" destId="{4F91103C-F568-4CAE-B125-469CC8B509E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E5B8A3-8DEC-4535-AF0A-84260C892EDC}"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CE2CFCBF-A2A2-4EE6-AEFD-E2E6C7BFA3C8}">
      <dgm:prSet phldrT="[Text]" custT="1"/>
      <dgm:spPr>
        <a:ln>
          <a:noFill/>
        </a:ln>
      </dgm:spPr>
      <dgm:t>
        <a:bodyPr/>
        <a:lstStyle/>
        <a:p>
          <a:r>
            <a:rPr lang="ru-RU" sz="1800" dirty="0"/>
            <a:t>Закон о государственных финансах: предусматривается, что на денежные средства Казначейства могут быть начислены проценты при размещении их в ЦБ и других государственных банках</a:t>
          </a:r>
          <a:endParaRPr lang="en-GB" sz="1800" dirty="0"/>
        </a:p>
      </dgm:t>
    </dgm:pt>
    <dgm:pt modelId="{55FF3029-80DE-4DF3-A44B-C77EF154CBC6}" type="parTrans" cxnId="{793A1150-C2FB-4E31-A064-E67C56A65CA2}">
      <dgm:prSet/>
      <dgm:spPr/>
      <dgm:t>
        <a:bodyPr/>
        <a:lstStyle/>
        <a:p>
          <a:endParaRPr lang="en-GB"/>
        </a:p>
      </dgm:t>
    </dgm:pt>
    <dgm:pt modelId="{AF0DFFC9-C9AF-420D-9F97-8981B380DEC3}" type="sibTrans" cxnId="{793A1150-C2FB-4E31-A064-E67C56A65CA2}">
      <dgm:prSet/>
      <dgm:spPr>
        <a:solidFill>
          <a:srgbClr val="CFD5EA">
            <a:alpha val="90000"/>
          </a:srgbClr>
        </a:solidFill>
        <a:ln>
          <a:solidFill>
            <a:srgbClr val="004C97">
              <a:alpha val="90000"/>
            </a:srgbClr>
          </a:solidFill>
        </a:ln>
      </dgm:spPr>
      <dgm:t>
        <a:bodyPr/>
        <a:lstStyle/>
        <a:p>
          <a:endParaRPr lang="en-GB" dirty="0"/>
        </a:p>
      </dgm:t>
    </dgm:pt>
    <dgm:pt modelId="{4742867C-F3A4-4C5E-8343-2FD1B20F6598}">
      <dgm:prSet custT="1"/>
      <dgm:spPr>
        <a:ln>
          <a:noFill/>
        </a:ln>
      </dgm:spPr>
      <dgm:t>
        <a:bodyPr/>
        <a:lstStyle/>
        <a:p>
          <a:r>
            <a:rPr lang="ru-RU" sz="1800" dirty="0"/>
            <a:t>Положение Комитета по управлению долгом и риском</a:t>
          </a:r>
          <a:r>
            <a:rPr lang="en-GB" sz="1800" dirty="0"/>
            <a:t> </a:t>
          </a:r>
          <a:r>
            <a:rPr lang="ru-RU" sz="1800" dirty="0"/>
            <a:t>«Правила и процедуры управления денежными средствами Казначейства»</a:t>
          </a:r>
          <a:r>
            <a:rPr lang="en-GB" sz="1800" dirty="0"/>
            <a:t>  </a:t>
          </a:r>
        </a:p>
      </dgm:t>
    </dgm:pt>
    <dgm:pt modelId="{EA0337AC-C5DE-4B51-AB2A-08F004046324}" type="parTrans" cxnId="{B1DE3C6B-38DE-4157-8CB4-0D72A065E96E}">
      <dgm:prSet/>
      <dgm:spPr/>
      <dgm:t>
        <a:bodyPr/>
        <a:lstStyle/>
        <a:p>
          <a:endParaRPr lang="en-GB"/>
        </a:p>
      </dgm:t>
    </dgm:pt>
    <dgm:pt modelId="{1E4DC7AC-90B9-4387-863F-FE4174C530D7}" type="sibTrans" cxnId="{B1DE3C6B-38DE-4157-8CB4-0D72A065E96E}">
      <dgm:prSet custT="1"/>
      <dgm:spPr>
        <a:solidFill>
          <a:srgbClr val="CFD5EA">
            <a:alpha val="90000"/>
          </a:srgbClr>
        </a:solidFill>
        <a:ln w="25400" cap="flat" cmpd="sng" algn="ctr">
          <a:solidFill>
            <a:srgbClr val="004C97">
              <a:alpha val="90000"/>
            </a:srgbClr>
          </a:solidFill>
          <a:prstDash val="solid"/>
        </a:ln>
        <a:effectLst/>
      </dgm:spPr>
      <dgm:t>
        <a:bodyPr spcFirstLastPara="0" vert="horz" wrap="square" lIns="41910" tIns="41910" rIns="41910" bIns="41910" numCol="1" spcCol="1270" anchor="ctr" anchorCtr="0"/>
        <a:lstStyle/>
        <a:p>
          <a:pPr marL="0" lvl="0" indent="0" algn="ctr" defTabSz="1466850">
            <a:lnSpc>
              <a:spcPct val="90000"/>
            </a:lnSpc>
            <a:spcBef>
              <a:spcPct val="0"/>
            </a:spcBef>
            <a:spcAft>
              <a:spcPct val="35000"/>
            </a:spcAft>
            <a:buNone/>
          </a:pPr>
          <a:endParaRPr lang="en-GB" sz="3300" kern="1200" dirty="0">
            <a:solidFill>
              <a:srgbClr val="000000">
                <a:hueOff val="0"/>
                <a:satOff val="0"/>
                <a:lumOff val="0"/>
                <a:alphaOff val="0"/>
              </a:srgbClr>
            </a:solidFill>
            <a:latin typeface="Arial" panose="020B0604020202020204"/>
            <a:ea typeface="+mn-ea"/>
            <a:cs typeface="+mn-cs"/>
          </a:endParaRPr>
        </a:p>
      </dgm:t>
    </dgm:pt>
    <dgm:pt modelId="{7BB27E9C-0E8A-459B-BE62-48B3A1E2F7CB}">
      <dgm:prSet custT="1"/>
      <dgm:spPr>
        <a:ln>
          <a:noFill/>
        </a:ln>
      </dgm:spPr>
      <dgm:t>
        <a:bodyPr/>
        <a:lstStyle/>
        <a:p>
          <a:r>
            <a:rPr lang="ru-RU" sz="1600" dirty="0"/>
            <a:t>Распоряжение министра. Уполномочивает Генеральный директорат государственных финансов на выстраивание отношений между Казначейством и банками в части компенсации за размещение средств</a:t>
          </a:r>
          <a:r>
            <a:rPr lang="en-GB" sz="1600" dirty="0"/>
            <a:t> </a:t>
          </a:r>
        </a:p>
      </dgm:t>
    </dgm:pt>
    <dgm:pt modelId="{4DB16560-DDBE-432F-B8A2-B9B6A3C3D790}" type="parTrans" cxnId="{2CC77CDE-8865-4068-AC53-F9C97B01E74F}">
      <dgm:prSet/>
      <dgm:spPr/>
      <dgm:t>
        <a:bodyPr/>
        <a:lstStyle/>
        <a:p>
          <a:endParaRPr lang="en-GB"/>
        </a:p>
      </dgm:t>
    </dgm:pt>
    <dgm:pt modelId="{A2E71BF8-7495-43A6-91FB-F3CA38E8EC06}" type="sibTrans" cxnId="{2CC77CDE-8865-4068-AC53-F9C97B01E74F}">
      <dgm:prSet custT="1"/>
      <dgm:spPr>
        <a:solidFill>
          <a:srgbClr val="CFD5EA">
            <a:alpha val="90000"/>
          </a:srgbClr>
        </a:solidFill>
        <a:ln w="25400" cap="flat" cmpd="sng" algn="ctr">
          <a:solidFill>
            <a:srgbClr val="004C97">
              <a:alpha val="90000"/>
            </a:srgbClr>
          </a:solidFill>
          <a:prstDash val="solid"/>
        </a:ln>
        <a:effectLst/>
      </dgm:spPr>
      <dgm:t>
        <a:bodyPr spcFirstLastPara="0" vert="horz" wrap="square" lIns="41910" tIns="41910" rIns="41910" bIns="41910" numCol="1" spcCol="1270" anchor="ctr" anchorCtr="0"/>
        <a:lstStyle/>
        <a:p>
          <a:pPr marL="0" lvl="0" indent="0" algn="ctr" defTabSz="1466850">
            <a:lnSpc>
              <a:spcPct val="90000"/>
            </a:lnSpc>
            <a:spcBef>
              <a:spcPct val="0"/>
            </a:spcBef>
            <a:spcAft>
              <a:spcPct val="35000"/>
            </a:spcAft>
            <a:buNone/>
          </a:pPr>
          <a:endParaRPr lang="en-GB" sz="3300" kern="1200" dirty="0">
            <a:solidFill>
              <a:srgbClr val="000000">
                <a:hueOff val="0"/>
                <a:satOff val="0"/>
                <a:lumOff val="0"/>
                <a:alphaOff val="0"/>
              </a:srgbClr>
            </a:solidFill>
            <a:latin typeface="Arial" panose="020B0604020202020204"/>
            <a:ea typeface="+mn-ea"/>
            <a:cs typeface="+mn-cs"/>
          </a:endParaRPr>
        </a:p>
      </dgm:t>
    </dgm:pt>
    <dgm:pt modelId="{2703CD21-2BD1-48BC-BE54-0995BCF06F04}">
      <dgm:prSet custT="1"/>
      <dgm:spPr>
        <a:ln>
          <a:noFill/>
        </a:ln>
      </dgm:spPr>
      <dgm:t>
        <a:bodyPr/>
        <a:lstStyle/>
        <a:p>
          <a:r>
            <a:rPr lang="ru-RU" sz="1400" dirty="0"/>
            <a:t>Определяет, какие инструменты могут быть использованы, какими банками, порядок ведения банковских счетов, вопросы, учитываемые при определении процентных ставок, правила определения остатка средств, подлежащих размещению, обстоятельства досрочного расторжения срочных вкладов, распределение денежных средств, подлежащих размещению, между банками</a:t>
          </a:r>
          <a:endParaRPr lang="en-GB" sz="1400" dirty="0"/>
        </a:p>
      </dgm:t>
    </dgm:pt>
    <dgm:pt modelId="{174D7EC2-2A12-4150-81B9-041127C8AFF0}" type="parTrans" cxnId="{54F3B104-2DF0-4F0D-BF58-839BFDE30BA6}">
      <dgm:prSet/>
      <dgm:spPr/>
      <dgm:t>
        <a:bodyPr/>
        <a:lstStyle/>
        <a:p>
          <a:endParaRPr lang="en-GB"/>
        </a:p>
      </dgm:t>
    </dgm:pt>
    <dgm:pt modelId="{CF5C5912-7CDF-4FBD-A820-EDD94B6F67B6}" type="sibTrans" cxnId="{54F3B104-2DF0-4F0D-BF58-839BFDE30BA6}">
      <dgm:prSet/>
      <dgm:spPr/>
      <dgm:t>
        <a:bodyPr/>
        <a:lstStyle/>
        <a:p>
          <a:endParaRPr lang="en-GB"/>
        </a:p>
      </dgm:t>
    </dgm:pt>
    <dgm:pt modelId="{564C2A77-3AE5-43B2-9A92-383D8EF35C77}">
      <dgm:prSet custT="1"/>
      <dgm:spPr>
        <a:ln>
          <a:noFill/>
        </a:ln>
      </dgm:spPr>
      <dgm:t>
        <a:bodyPr/>
        <a:lstStyle/>
        <a:p>
          <a:r>
            <a:rPr lang="ru-RU" sz="1400" dirty="0"/>
            <a:t>Процедуры прописаны не очень конкретно, скорее сформулированы в виде основных принципов</a:t>
          </a:r>
          <a:endParaRPr lang="en-GB" sz="1400" dirty="0"/>
        </a:p>
      </dgm:t>
    </dgm:pt>
    <dgm:pt modelId="{AE0670A6-D428-4269-B6BB-95629F24EF3D}" type="parTrans" cxnId="{C5ABEB47-7166-434F-8BF9-95411B6A14B0}">
      <dgm:prSet/>
      <dgm:spPr/>
      <dgm:t>
        <a:bodyPr/>
        <a:lstStyle/>
        <a:p>
          <a:endParaRPr lang="en-GB"/>
        </a:p>
      </dgm:t>
    </dgm:pt>
    <dgm:pt modelId="{486879B4-4B2B-44BE-8A57-154F3375E18A}" type="sibTrans" cxnId="{C5ABEB47-7166-434F-8BF9-95411B6A14B0}">
      <dgm:prSet/>
      <dgm:spPr/>
      <dgm:t>
        <a:bodyPr/>
        <a:lstStyle/>
        <a:p>
          <a:endParaRPr lang="en-GB"/>
        </a:p>
      </dgm:t>
    </dgm:pt>
    <dgm:pt modelId="{7CB02A04-486C-4B5B-90FB-F20A842E3F8C}">
      <dgm:prSet custT="1"/>
      <dgm:spPr>
        <a:ln>
          <a:noFill/>
        </a:ln>
      </dgm:spPr>
      <dgm:t>
        <a:bodyPr/>
        <a:lstStyle/>
        <a:p>
          <a:r>
            <a:rPr lang="ru-RU" sz="1800" dirty="0"/>
            <a:t>Протокол с ЦБ, договоры с государственными банками</a:t>
          </a:r>
          <a:endParaRPr lang="en-GB" sz="1800" dirty="0"/>
        </a:p>
      </dgm:t>
    </dgm:pt>
    <dgm:pt modelId="{B9798266-5EDE-4ED3-9CDE-7471B5E12B5F}" type="parTrans" cxnId="{C9878FBD-D92C-415A-BFD4-2C4EF5BECEF7}">
      <dgm:prSet/>
      <dgm:spPr/>
      <dgm:t>
        <a:bodyPr/>
        <a:lstStyle/>
        <a:p>
          <a:endParaRPr lang="en-GB"/>
        </a:p>
      </dgm:t>
    </dgm:pt>
    <dgm:pt modelId="{E8C7DADE-3B5E-4A08-8F99-0A2CC7F9C5F8}" type="sibTrans" cxnId="{C9878FBD-D92C-415A-BFD4-2C4EF5BECEF7}">
      <dgm:prSet/>
      <dgm:spPr/>
      <dgm:t>
        <a:bodyPr/>
        <a:lstStyle/>
        <a:p>
          <a:endParaRPr lang="en-GB"/>
        </a:p>
      </dgm:t>
    </dgm:pt>
    <dgm:pt modelId="{09D5331A-A1A7-461B-A4EB-AC89BFA24E96}">
      <dgm:prSet custT="1"/>
      <dgm:spPr>
        <a:ln>
          <a:noFill/>
        </a:ln>
      </dgm:spPr>
      <dgm:t>
        <a:bodyPr/>
        <a:lstStyle/>
        <a:p>
          <a:r>
            <a:rPr lang="ru-RU" sz="1600" dirty="0"/>
            <a:t>Сроки выплаты компенсации за размещение средств</a:t>
          </a:r>
          <a:r>
            <a:rPr lang="en-GB" sz="1600" dirty="0"/>
            <a:t>,</a:t>
          </a:r>
          <a:r>
            <a:rPr lang="ru-RU" sz="1600" dirty="0"/>
            <a:t> процентные ставки и методология их расчета</a:t>
          </a:r>
          <a:r>
            <a:rPr lang="en-GB" sz="1600" dirty="0"/>
            <a:t> (</a:t>
          </a:r>
          <a:r>
            <a:rPr lang="ru-RU" sz="1600" dirty="0"/>
            <a:t>связан с рынком посредством формулы, не конкурентный</a:t>
          </a:r>
          <a:r>
            <a:rPr lang="en-GB" sz="1600" dirty="0"/>
            <a:t>)</a:t>
          </a:r>
        </a:p>
      </dgm:t>
    </dgm:pt>
    <dgm:pt modelId="{071E4708-6691-4CEA-8564-29F61559EB24}" type="parTrans" cxnId="{D1B00128-4FBF-440E-AA46-4AEEDCA80D1F}">
      <dgm:prSet/>
      <dgm:spPr/>
      <dgm:t>
        <a:bodyPr/>
        <a:lstStyle/>
        <a:p>
          <a:endParaRPr lang="en-GB"/>
        </a:p>
      </dgm:t>
    </dgm:pt>
    <dgm:pt modelId="{51DEF006-814A-4106-AD39-112D63068F1E}" type="sibTrans" cxnId="{D1B00128-4FBF-440E-AA46-4AEEDCA80D1F}">
      <dgm:prSet/>
      <dgm:spPr/>
      <dgm:t>
        <a:bodyPr/>
        <a:lstStyle/>
        <a:p>
          <a:endParaRPr lang="en-GB"/>
        </a:p>
      </dgm:t>
    </dgm:pt>
    <dgm:pt modelId="{3167DF23-748E-4131-B8F9-1E61E88DAF57}" type="pres">
      <dgm:prSet presAssocID="{B6E5B8A3-8DEC-4535-AF0A-84260C892EDC}" presName="outerComposite" presStyleCnt="0">
        <dgm:presLayoutVars>
          <dgm:chMax val="5"/>
          <dgm:dir/>
          <dgm:resizeHandles val="exact"/>
        </dgm:presLayoutVars>
      </dgm:prSet>
      <dgm:spPr/>
    </dgm:pt>
    <dgm:pt modelId="{819E6DDD-BFFE-451E-BC5F-E5AC34A99F0B}" type="pres">
      <dgm:prSet presAssocID="{B6E5B8A3-8DEC-4535-AF0A-84260C892EDC}" presName="dummyMaxCanvas" presStyleCnt="0">
        <dgm:presLayoutVars/>
      </dgm:prSet>
      <dgm:spPr/>
    </dgm:pt>
    <dgm:pt modelId="{0BC3F2C9-74E0-4D63-99E6-5F1E10E09FA0}" type="pres">
      <dgm:prSet presAssocID="{B6E5B8A3-8DEC-4535-AF0A-84260C892EDC}" presName="FourNodes_1" presStyleLbl="node1" presStyleIdx="0" presStyleCnt="4" custScaleY="74038">
        <dgm:presLayoutVars>
          <dgm:bulletEnabled val="1"/>
        </dgm:presLayoutVars>
      </dgm:prSet>
      <dgm:spPr/>
    </dgm:pt>
    <dgm:pt modelId="{C380EDBF-6286-4104-8146-A259C846341F}" type="pres">
      <dgm:prSet presAssocID="{B6E5B8A3-8DEC-4535-AF0A-84260C892EDC}" presName="FourNodes_2" presStyleLbl="node1" presStyleIdx="1" presStyleCnt="4" custScaleX="118731" custScaleY="165517" custLinFactNeighborX="-47" custLinFactNeighborY="13397">
        <dgm:presLayoutVars>
          <dgm:bulletEnabled val="1"/>
        </dgm:presLayoutVars>
      </dgm:prSet>
      <dgm:spPr/>
    </dgm:pt>
    <dgm:pt modelId="{78A4755D-D1E5-4176-9484-BF214BA94FA6}" type="pres">
      <dgm:prSet presAssocID="{B6E5B8A3-8DEC-4535-AF0A-84260C892EDC}" presName="FourNodes_3" presStyleLbl="node1" presStyleIdx="2" presStyleCnt="4" custScaleY="75184" custLinFactNeighborX="574" custLinFactNeighborY="24570">
        <dgm:presLayoutVars>
          <dgm:bulletEnabled val="1"/>
        </dgm:presLayoutVars>
      </dgm:prSet>
      <dgm:spPr/>
    </dgm:pt>
    <dgm:pt modelId="{CDB98F1A-D95B-4FBE-8114-8FF3F74AA963}" type="pres">
      <dgm:prSet presAssocID="{B6E5B8A3-8DEC-4535-AF0A-84260C892EDC}" presName="FourNodes_4" presStyleLbl="node1" presStyleIdx="3" presStyleCnt="4" custScaleY="92465">
        <dgm:presLayoutVars>
          <dgm:bulletEnabled val="1"/>
        </dgm:presLayoutVars>
      </dgm:prSet>
      <dgm:spPr/>
    </dgm:pt>
    <dgm:pt modelId="{CE2F7B3F-1BE4-446D-A18A-A1CAE4D59581}" type="pres">
      <dgm:prSet presAssocID="{B6E5B8A3-8DEC-4535-AF0A-84260C892EDC}" presName="FourConn_1-2" presStyleLbl="fgAccFollowNode1" presStyleIdx="0" presStyleCnt="3">
        <dgm:presLayoutVars>
          <dgm:bulletEnabled val="1"/>
        </dgm:presLayoutVars>
      </dgm:prSet>
      <dgm:spPr/>
    </dgm:pt>
    <dgm:pt modelId="{090AB247-2BA7-498A-B4E2-69BFE4331F7F}" type="pres">
      <dgm:prSet presAssocID="{B6E5B8A3-8DEC-4535-AF0A-84260C892EDC}" presName="FourConn_2-3" presStyleLbl="fgAccFollowNode1" presStyleIdx="1" presStyleCnt="3" custLinFactNeighborX="-599" custLinFactNeighborY="57416">
        <dgm:presLayoutVars>
          <dgm:bulletEnabled val="1"/>
        </dgm:presLayoutVars>
      </dgm:prSet>
      <dgm:spPr>
        <a:xfrm>
          <a:off x="8989519" y="2491866"/>
          <a:ext cx="697872" cy="697872"/>
        </a:xfrm>
        <a:prstGeom prst="downArrow">
          <a:avLst>
            <a:gd name="adj1" fmla="val 55000"/>
            <a:gd name="adj2" fmla="val 45000"/>
          </a:avLst>
        </a:prstGeom>
      </dgm:spPr>
    </dgm:pt>
    <dgm:pt modelId="{58809527-9B35-487B-84DB-CB640DB59298}" type="pres">
      <dgm:prSet presAssocID="{B6E5B8A3-8DEC-4535-AF0A-84260C892EDC}" presName="FourConn_3-4" presStyleLbl="fgAccFollowNode1" presStyleIdx="2" presStyleCnt="3">
        <dgm:presLayoutVars>
          <dgm:bulletEnabled val="1"/>
        </dgm:presLayoutVars>
      </dgm:prSet>
      <dgm:spPr>
        <a:xfrm>
          <a:off x="9731466" y="3360034"/>
          <a:ext cx="697872" cy="697872"/>
        </a:xfrm>
        <a:prstGeom prst="downArrow">
          <a:avLst>
            <a:gd name="adj1" fmla="val 55000"/>
            <a:gd name="adj2" fmla="val 45000"/>
          </a:avLst>
        </a:prstGeom>
      </dgm:spPr>
    </dgm:pt>
    <dgm:pt modelId="{C9280B5F-297A-42F5-9D3F-545A53495BE6}" type="pres">
      <dgm:prSet presAssocID="{B6E5B8A3-8DEC-4535-AF0A-84260C892EDC}" presName="FourNodes_1_text" presStyleLbl="node1" presStyleIdx="3" presStyleCnt="4">
        <dgm:presLayoutVars>
          <dgm:bulletEnabled val="1"/>
        </dgm:presLayoutVars>
      </dgm:prSet>
      <dgm:spPr/>
    </dgm:pt>
    <dgm:pt modelId="{864F96B0-0441-4520-8648-1442B4302407}" type="pres">
      <dgm:prSet presAssocID="{B6E5B8A3-8DEC-4535-AF0A-84260C892EDC}" presName="FourNodes_2_text" presStyleLbl="node1" presStyleIdx="3" presStyleCnt="4">
        <dgm:presLayoutVars>
          <dgm:bulletEnabled val="1"/>
        </dgm:presLayoutVars>
      </dgm:prSet>
      <dgm:spPr/>
    </dgm:pt>
    <dgm:pt modelId="{FBB485AA-E145-4BA1-BCD1-704260861651}" type="pres">
      <dgm:prSet presAssocID="{B6E5B8A3-8DEC-4535-AF0A-84260C892EDC}" presName="FourNodes_3_text" presStyleLbl="node1" presStyleIdx="3" presStyleCnt="4">
        <dgm:presLayoutVars>
          <dgm:bulletEnabled val="1"/>
        </dgm:presLayoutVars>
      </dgm:prSet>
      <dgm:spPr/>
    </dgm:pt>
    <dgm:pt modelId="{C94E5AEA-5F32-465E-A426-5528CF916ED7}" type="pres">
      <dgm:prSet presAssocID="{B6E5B8A3-8DEC-4535-AF0A-84260C892EDC}" presName="FourNodes_4_text" presStyleLbl="node1" presStyleIdx="3" presStyleCnt="4">
        <dgm:presLayoutVars>
          <dgm:bulletEnabled val="1"/>
        </dgm:presLayoutVars>
      </dgm:prSet>
      <dgm:spPr/>
    </dgm:pt>
  </dgm:ptLst>
  <dgm:cxnLst>
    <dgm:cxn modelId="{EA621603-5D85-4132-8819-A95A2474D3A9}" type="presOf" srcId="{564C2A77-3AE5-43B2-9A92-383D8EF35C77}" destId="{C380EDBF-6286-4104-8146-A259C846341F}" srcOrd="0" destOrd="2" presId="urn:microsoft.com/office/officeart/2005/8/layout/vProcess5"/>
    <dgm:cxn modelId="{54F3B104-2DF0-4F0D-BF58-839BFDE30BA6}" srcId="{4742867C-F3A4-4C5E-8343-2FD1B20F6598}" destId="{2703CD21-2BD1-48BC-BE54-0995BCF06F04}" srcOrd="0" destOrd="0" parTransId="{174D7EC2-2A12-4150-81B9-041127C8AFF0}" sibTransId="{CF5C5912-7CDF-4FBD-A820-EDD94B6F67B6}"/>
    <dgm:cxn modelId="{DED70E1D-6609-47FE-A44C-B8246CEF37C7}" type="presOf" srcId="{4742867C-F3A4-4C5E-8343-2FD1B20F6598}" destId="{C380EDBF-6286-4104-8146-A259C846341F}" srcOrd="0" destOrd="0" presId="urn:microsoft.com/office/officeart/2005/8/layout/vProcess5"/>
    <dgm:cxn modelId="{D1B00128-4FBF-440E-AA46-4AEEDCA80D1F}" srcId="{7CB02A04-486C-4B5B-90FB-F20A842E3F8C}" destId="{09D5331A-A1A7-461B-A4EB-AC89BFA24E96}" srcOrd="0" destOrd="0" parTransId="{071E4708-6691-4CEA-8564-29F61559EB24}" sibTransId="{51DEF006-814A-4106-AD39-112D63068F1E}"/>
    <dgm:cxn modelId="{F9BCBC43-7C2B-428D-BC29-68ED7463ED23}" type="presOf" srcId="{564C2A77-3AE5-43B2-9A92-383D8EF35C77}" destId="{864F96B0-0441-4520-8648-1442B4302407}" srcOrd="1" destOrd="2" presId="urn:microsoft.com/office/officeart/2005/8/layout/vProcess5"/>
    <dgm:cxn modelId="{4FB6E065-EE99-4BC5-8E76-809FC5CDC370}" type="presOf" srcId="{4742867C-F3A4-4C5E-8343-2FD1B20F6598}" destId="{864F96B0-0441-4520-8648-1442B4302407}" srcOrd="1" destOrd="0" presId="urn:microsoft.com/office/officeart/2005/8/layout/vProcess5"/>
    <dgm:cxn modelId="{C5ABEB47-7166-434F-8BF9-95411B6A14B0}" srcId="{4742867C-F3A4-4C5E-8343-2FD1B20F6598}" destId="{564C2A77-3AE5-43B2-9A92-383D8EF35C77}" srcOrd="1" destOrd="0" parTransId="{AE0670A6-D428-4269-B6BB-95629F24EF3D}" sibTransId="{486879B4-4B2B-44BE-8A57-154F3375E18A}"/>
    <dgm:cxn modelId="{088D024A-5BAE-49D2-A5FD-4A0371EDD254}" type="presOf" srcId="{A2E71BF8-7495-43A6-91FB-F3CA38E8EC06}" destId="{58809527-9B35-487B-84DB-CB640DB59298}" srcOrd="0" destOrd="0" presId="urn:microsoft.com/office/officeart/2005/8/layout/vProcess5"/>
    <dgm:cxn modelId="{B1DE3C6B-38DE-4157-8CB4-0D72A065E96E}" srcId="{B6E5B8A3-8DEC-4535-AF0A-84260C892EDC}" destId="{4742867C-F3A4-4C5E-8343-2FD1B20F6598}" srcOrd="1" destOrd="0" parTransId="{EA0337AC-C5DE-4B51-AB2A-08F004046324}" sibTransId="{1E4DC7AC-90B9-4387-863F-FE4174C530D7}"/>
    <dgm:cxn modelId="{793A1150-C2FB-4E31-A064-E67C56A65CA2}" srcId="{B6E5B8A3-8DEC-4535-AF0A-84260C892EDC}" destId="{CE2CFCBF-A2A2-4EE6-AEFD-E2E6C7BFA3C8}" srcOrd="0" destOrd="0" parTransId="{55FF3029-80DE-4DF3-A44B-C77EF154CBC6}" sibTransId="{AF0DFFC9-C9AF-420D-9F97-8981B380DEC3}"/>
    <dgm:cxn modelId="{F413EA51-A72F-430E-8D69-6DBFBAC3AA3B}" type="presOf" srcId="{CE2CFCBF-A2A2-4EE6-AEFD-E2E6C7BFA3C8}" destId="{C9280B5F-297A-42F5-9D3F-545A53495BE6}" srcOrd="1" destOrd="0" presId="urn:microsoft.com/office/officeart/2005/8/layout/vProcess5"/>
    <dgm:cxn modelId="{182D6C79-953A-4C21-B8AB-786560781318}" type="presOf" srcId="{7BB27E9C-0E8A-459B-BE62-48B3A1E2F7CB}" destId="{FBB485AA-E145-4BA1-BCD1-704260861651}" srcOrd="1" destOrd="0" presId="urn:microsoft.com/office/officeart/2005/8/layout/vProcess5"/>
    <dgm:cxn modelId="{A072907B-1F80-421E-8ABB-C4971A861C41}" type="presOf" srcId="{CE2CFCBF-A2A2-4EE6-AEFD-E2E6C7BFA3C8}" destId="{0BC3F2C9-74E0-4D63-99E6-5F1E10E09FA0}" srcOrd="0" destOrd="0" presId="urn:microsoft.com/office/officeart/2005/8/layout/vProcess5"/>
    <dgm:cxn modelId="{D2CCBD80-7A30-48AC-873F-BC636E6DEB7B}" type="presOf" srcId="{B6E5B8A3-8DEC-4535-AF0A-84260C892EDC}" destId="{3167DF23-748E-4131-B8F9-1E61E88DAF57}" srcOrd="0" destOrd="0" presId="urn:microsoft.com/office/officeart/2005/8/layout/vProcess5"/>
    <dgm:cxn modelId="{42133C90-0ACD-4CE8-BCB6-2DF5268994D2}" type="presOf" srcId="{7CB02A04-486C-4B5B-90FB-F20A842E3F8C}" destId="{CDB98F1A-D95B-4FBE-8114-8FF3F74AA963}" srcOrd="0" destOrd="0" presId="urn:microsoft.com/office/officeart/2005/8/layout/vProcess5"/>
    <dgm:cxn modelId="{042F32AC-EE2F-45FE-AE1F-C5D8F5308F34}" type="presOf" srcId="{2703CD21-2BD1-48BC-BE54-0995BCF06F04}" destId="{864F96B0-0441-4520-8648-1442B4302407}" srcOrd="1" destOrd="1" presId="urn:microsoft.com/office/officeart/2005/8/layout/vProcess5"/>
    <dgm:cxn modelId="{BFF979AD-C176-4F1A-A2E3-A2E41E3C8568}" type="presOf" srcId="{7CB02A04-486C-4B5B-90FB-F20A842E3F8C}" destId="{C94E5AEA-5F32-465E-A426-5528CF916ED7}" srcOrd="1" destOrd="0" presId="urn:microsoft.com/office/officeart/2005/8/layout/vProcess5"/>
    <dgm:cxn modelId="{14F40EB3-4E66-46F3-976C-B99A54CF400A}" type="presOf" srcId="{7BB27E9C-0E8A-459B-BE62-48B3A1E2F7CB}" destId="{78A4755D-D1E5-4176-9484-BF214BA94FA6}" srcOrd="0" destOrd="0" presId="urn:microsoft.com/office/officeart/2005/8/layout/vProcess5"/>
    <dgm:cxn modelId="{C2EA8BBA-7CF1-49AD-829B-C19AE4712DE7}" type="presOf" srcId="{09D5331A-A1A7-461B-A4EB-AC89BFA24E96}" destId="{C94E5AEA-5F32-465E-A426-5528CF916ED7}" srcOrd="1" destOrd="1" presId="urn:microsoft.com/office/officeart/2005/8/layout/vProcess5"/>
    <dgm:cxn modelId="{C9878FBD-D92C-415A-BFD4-2C4EF5BECEF7}" srcId="{B6E5B8A3-8DEC-4535-AF0A-84260C892EDC}" destId="{7CB02A04-486C-4B5B-90FB-F20A842E3F8C}" srcOrd="3" destOrd="0" parTransId="{B9798266-5EDE-4ED3-9CDE-7471B5E12B5F}" sibTransId="{E8C7DADE-3B5E-4A08-8F99-0A2CC7F9C5F8}"/>
    <dgm:cxn modelId="{2CC77CDE-8865-4068-AC53-F9C97B01E74F}" srcId="{B6E5B8A3-8DEC-4535-AF0A-84260C892EDC}" destId="{7BB27E9C-0E8A-459B-BE62-48B3A1E2F7CB}" srcOrd="2" destOrd="0" parTransId="{4DB16560-DDBE-432F-B8A2-B9B6A3C3D790}" sibTransId="{A2E71BF8-7495-43A6-91FB-F3CA38E8EC06}"/>
    <dgm:cxn modelId="{52F771E4-B671-4960-A83D-3F0A0D559929}" type="presOf" srcId="{09D5331A-A1A7-461B-A4EB-AC89BFA24E96}" destId="{CDB98F1A-D95B-4FBE-8114-8FF3F74AA963}" srcOrd="0" destOrd="1" presId="urn:microsoft.com/office/officeart/2005/8/layout/vProcess5"/>
    <dgm:cxn modelId="{C88CA7FA-1AB7-454A-B71C-64149A992027}" type="presOf" srcId="{2703CD21-2BD1-48BC-BE54-0995BCF06F04}" destId="{C380EDBF-6286-4104-8146-A259C846341F}" srcOrd="0" destOrd="1" presId="urn:microsoft.com/office/officeart/2005/8/layout/vProcess5"/>
    <dgm:cxn modelId="{F339A5FC-02FD-422A-A922-8384AE87F3D8}" type="presOf" srcId="{AF0DFFC9-C9AF-420D-9F97-8981B380DEC3}" destId="{CE2F7B3F-1BE4-446D-A18A-A1CAE4D59581}" srcOrd="0" destOrd="0" presId="urn:microsoft.com/office/officeart/2005/8/layout/vProcess5"/>
    <dgm:cxn modelId="{4DCEA7FC-6E76-4688-B400-9AEEA2B63B17}" type="presOf" srcId="{1E4DC7AC-90B9-4387-863F-FE4174C530D7}" destId="{090AB247-2BA7-498A-B4E2-69BFE4331F7F}" srcOrd="0" destOrd="0" presId="urn:microsoft.com/office/officeart/2005/8/layout/vProcess5"/>
    <dgm:cxn modelId="{F79876CA-BBC3-46E4-8B5E-67782CEF4321}" type="presParOf" srcId="{3167DF23-748E-4131-B8F9-1E61E88DAF57}" destId="{819E6DDD-BFFE-451E-BC5F-E5AC34A99F0B}" srcOrd="0" destOrd="0" presId="urn:microsoft.com/office/officeart/2005/8/layout/vProcess5"/>
    <dgm:cxn modelId="{CF1FD462-DF18-4643-8439-64AF2991AC3F}" type="presParOf" srcId="{3167DF23-748E-4131-B8F9-1E61E88DAF57}" destId="{0BC3F2C9-74E0-4D63-99E6-5F1E10E09FA0}" srcOrd="1" destOrd="0" presId="urn:microsoft.com/office/officeart/2005/8/layout/vProcess5"/>
    <dgm:cxn modelId="{46E23A02-EC7C-4FF6-ABEE-64F3206E7DE3}" type="presParOf" srcId="{3167DF23-748E-4131-B8F9-1E61E88DAF57}" destId="{C380EDBF-6286-4104-8146-A259C846341F}" srcOrd="2" destOrd="0" presId="urn:microsoft.com/office/officeart/2005/8/layout/vProcess5"/>
    <dgm:cxn modelId="{B5CDD12C-0EBD-439A-8B00-7C470FCD6F25}" type="presParOf" srcId="{3167DF23-748E-4131-B8F9-1E61E88DAF57}" destId="{78A4755D-D1E5-4176-9484-BF214BA94FA6}" srcOrd="3" destOrd="0" presId="urn:microsoft.com/office/officeart/2005/8/layout/vProcess5"/>
    <dgm:cxn modelId="{C7B60558-9A0A-4B74-B910-FA9201512876}" type="presParOf" srcId="{3167DF23-748E-4131-B8F9-1E61E88DAF57}" destId="{CDB98F1A-D95B-4FBE-8114-8FF3F74AA963}" srcOrd="4" destOrd="0" presId="urn:microsoft.com/office/officeart/2005/8/layout/vProcess5"/>
    <dgm:cxn modelId="{E67E749A-59CC-46BB-B35F-F9825AC7768F}" type="presParOf" srcId="{3167DF23-748E-4131-B8F9-1E61E88DAF57}" destId="{CE2F7B3F-1BE4-446D-A18A-A1CAE4D59581}" srcOrd="5" destOrd="0" presId="urn:microsoft.com/office/officeart/2005/8/layout/vProcess5"/>
    <dgm:cxn modelId="{8F3DCEC7-E902-4582-A4AE-514AF1885CC3}" type="presParOf" srcId="{3167DF23-748E-4131-B8F9-1E61E88DAF57}" destId="{090AB247-2BA7-498A-B4E2-69BFE4331F7F}" srcOrd="6" destOrd="0" presId="urn:microsoft.com/office/officeart/2005/8/layout/vProcess5"/>
    <dgm:cxn modelId="{67E00B26-B44E-4884-B87D-53DA7DE17CAC}" type="presParOf" srcId="{3167DF23-748E-4131-B8F9-1E61E88DAF57}" destId="{58809527-9B35-487B-84DB-CB640DB59298}" srcOrd="7" destOrd="0" presId="urn:microsoft.com/office/officeart/2005/8/layout/vProcess5"/>
    <dgm:cxn modelId="{CFF24A4D-56AC-4EEF-BFB7-957D4925A7A1}" type="presParOf" srcId="{3167DF23-748E-4131-B8F9-1E61E88DAF57}" destId="{C9280B5F-297A-42F5-9D3F-545A53495BE6}" srcOrd="8" destOrd="0" presId="urn:microsoft.com/office/officeart/2005/8/layout/vProcess5"/>
    <dgm:cxn modelId="{0820F7C1-7921-4CFF-8086-203FA404E6E3}" type="presParOf" srcId="{3167DF23-748E-4131-B8F9-1E61E88DAF57}" destId="{864F96B0-0441-4520-8648-1442B4302407}" srcOrd="9" destOrd="0" presId="urn:microsoft.com/office/officeart/2005/8/layout/vProcess5"/>
    <dgm:cxn modelId="{D5CF826F-0037-494D-9963-B140865005A4}" type="presParOf" srcId="{3167DF23-748E-4131-B8F9-1E61E88DAF57}" destId="{FBB485AA-E145-4BA1-BCD1-704260861651}" srcOrd="10" destOrd="0" presId="urn:microsoft.com/office/officeart/2005/8/layout/vProcess5"/>
    <dgm:cxn modelId="{D2044114-23CA-4759-916D-CF1C75551A75}" type="presParOf" srcId="{3167DF23-748E-4131-B8F9-1E61E88DAF57}" destId="{C94E5AEA-5F32-465E-A426-5528CF916ED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6BC402B-159C-4E0E-A219-DC9CA633235A}"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en-GB"/>
        </a:p>
      </dgm:t>
    </dgm:pt>
    <dgm:pt modelId="{DD8B11CB-77E3-451B-A0EB-1042A0705748}">
      <dgm:prSet phldrT="[Text]" custT="1"/>
      <dgm:spPr>
        <a:solidFill>
          <a:srgbClr val="CFD5EA"/>
        </a:solidFill>
      </dgm:spPr>
      <dgm:t>
        <a:bodyPr/>
        <a:lstStyle/>
        <a:p>
          <a:r>
            <a:rPr lang="ru-RU" sz="1800" dirty="0"/>
            <a:t>Министр уполномочен выполнять функции по управлению ликвидностью (в широком смысле), которые затем делегируются Генеральному директорату казначейства, в том числе в части размещения излишков денежных средств</a:t>
          </a:r>
          <a:endParaRPr lang="en-GB" sz="1800" dirty="0"/>
        </a:p>
      </dgm:t>
    </dgm:pt>
    <dgm:pt modelId="{D5AE2DD4-29A4-438D-914D-D97653B31535}" type="parTrans" cxnId="{3F39E4FC-B56E-4928-824E-461956A9706B}">
      <dgm:prSet/>
      <dgm:spPr/>
      <dgm:t>
        <a:bodyPr/>
        <a:lstStyle/>
        <a:p>
          <a:endParaRPr lang="en-GB" sz="1800"/>
        </a:p>
      </dgm:t>
    </dgm:pt>
    <dgm:pt modelId="{5C0B98D3-E0AC-4170-9246-51EAB65CC952}" type="sibTrans" cxnId="{3F39E4FC-B56E-4928-824E-461956A9706B}">
      <dgm:prSet/>
      <dgm:spPr/>
      <dgm:t>
        <a:bodyPr/>
        <a:lstStyle/>
        <a:p>
          <a:endParaRPr lang="en-GB" sz="1800"/>
        </a:p>
      </dgm:t>
    </dgm:pt>
    <dgm:pt modelId="{473574AA-534C-4684-8D97-5F792FBFF325}">
      <dgm:prSet custT="1"/>
      <dgm:spPr>
        <a:solidFill>
          <a:srgbClr val="CFD5EA"/>
        </a:solidFill>
      </dgm:spPr>
      <dgm:t>
        <a:bodyPr/>
        <a:lstStyle/>
        <a:p>
          <a:r>
            <a:rPr lang="ru-RU" sz="1800" dirty="0"/>
            <a:t>Министерский указ 2010 г.: определяет цели управления излишками денежных средств, виды инвестиций, порядок выбора банков, виды депозитов (овернайт, до востребования, срочные депозиты и </a:t>
          </a:r>
          <a:r>
            <a:rPr lang="ru-RU" sz="1800" dirty="0" err="1"/>
            <a:t>репо</a:t>
          </a:r>
          <a:r>
            <a:rPr lang="ru-RU" sz="1800" dirty="0"/>
            <a:t>), механизм приобретения облигаций и осуществления обратного </a:t>
          </a:r>
          <a:r>
            <a:rPr lang="ru-RU" sz="1800" dirty="0" err="1"/>
            <a:t>репо</a:t>
          </a:r>
          <a:r>
            <a:rPr lang="ru-RU" sz="1800" dirty="0"/>
            <a:t>, а также положения по управлению рисками и отчетности.</a:t>
          </a:r>
          <a:endParaRPr lang="en-GB" sz="1800" dirty="0"/>
        </a:p>
      </dgm:t>
    </dgm:pt>
    <dgm:pt modelId="{9A5696D0-E08C-4631-850E-AAEC055AC9D9}" type="parTrans" cxnId="{CA839284-76DA-49FF-8CE0-4C844CD95EBA}">
      <dgm:prSet/>
      <dgm:spPr/>
      <dgm:t>
        <a:bodyPr/>
        <a:lstStyle/>
        <a:p>
          <a:endParaRPr lang="en-GB" sz="1800"/>
        </a:p>
      </dgm:t>
    </dgm:pt>
    <dgm:pt modelId="{E0268EE6-BCF3-46EC-86A6-92BE0F23C964}" type="sibTrans" cxnId="{CA839284-76DA-49FF-8CE0-4C844CD95EBA}">
      <dgm:prSet/>
      <dgm:spPr/>
      <dgm:t>
        <a:bodyPr/>
        <a:lstStyle/>
        <a:p>
          <a:endParaRPr lang="en-GB" sz="1800"/>
        </a:p>
      </dgm:t>
    </dgm:pt>
    <dgm:pt modelId="{32815740-741D-4620-B2CD-C422474F4168}">
      <dgm:prSet custT="1"/>
      <dgm:spPr>
        <a:solidFill>
          <a:srgbClr val="CFD5EA"/>
        </a:solidFill>
      </dgm:spPr>
      <dgm:t>
        <a:bodyPr/>
        <a:lstStyle/>
        <a:p>
          <a:r>
            <a:rPr lang="ru-RU" sz="1800" dirty="0"/>
            <a:t>Регламент Минфина 2014: детализирует правила и порядок размещения средств в банках, требования к отбору, виды депозитов, максимальную сумму в одном банке, минимальную процентную ставку (&gt;= 70% от ставки Банк Индонезии).</a:t>
          </a:r>
          <a:endParaRPr lang="en-GB" sz="1800" dirty="0"/>
        </a:p>
      </dgm:t>
    </dgm:pt>
    <dgm:pt modelId="{9B3C60F1-570A-48BE-8521-C69E88873A58}" type="parTrans" cxnId="{20D7476C-81FB-4806-B0B2-9EBD6FA49C7F}">
      <dgm:prSet/>
      <dgm:spPr/>
      <dgm:t>
        <a:bodyPr/>
        <a:lstStyle/>
        <a:p>
          <a:endParaRPr lang="en-GB" sz="1800"/>
        </a:p>
      </dgm:t>
    </dgm:pt>
    <dgm:pt modelId="{489FB82C-A94B-4062-9AE4-ECAABD2D3397}" type="sibTrans" cxnId="{20D7476C-81FB-4806-B0B2-9EBD6FA49C7F}">
      <dgm:prSet/>
      <dgm:spPr/>
      <dgm:t>
        <a:bodyPr/>
        <a:lstStyle/>
        <a:p>
          <a:endParaRPr lang="en-GB" sz="1800"/>
        </a:p>
      </dgm:t>
    </dgm:pt>
    <dgm:pt modelId="{92227EA3-C295-423E-BC6E-907BEAFD591E}" type="pres">
      <dgm:prSet presAssocID="{36BC402B-159C-4E0E-A219-DC9CA633235A}" presName="Name0" presStyleCnt="0">
        <dgm:presLayoutVars>
          <dgm:dir/>
          <dgm:animLvl val="lvl"/>
          <dgm:resizeHandles val="exact"/>
        </dgm:presLayoutVars>
      </dgm:prSet>
      <dgm:spPr/>
    </dgm:pt>
    <dgm:pt modelId="{A0740CE8-9B05-438B-9B33-334216F1FC8A}" type="pres">
      <dgm:prSet presAssocID="{32815740-741D-4620-B2CD-C422474F4168}" presName="boxAndChildren" presStyleCnt="0"/>
      <dgm:spPr/>
    </dgm:pt>
    <dgm:pt modelId="{71EFF1B0-05BB-4105-B12E-528834D700F0}" type="pres">
      <dgm:prSet presAssocID="{32815740-741D-4620-B2CD-C422474F4168}" presName="parentTextBox" presStyleLbl="node1" presStyleIdx="0" presStyleCnt="3"/>
      <dgm:spPr/>
    </dgm:pt>
    <dgm:pt modelId="{11452125-27FF-4217-A4B5-9BB9150FD344}" type="pres">
      <dgm:prSet presAssocID="{E0268EE6-BCF3-46EC-86A6-92BE0F23C964}" presName="sp" presStyleCnt="0"/>
      <dgm:spPr/>
    </dgm:pt>
    <dgm:pt modelId="{94C29253-E287-4FCB-A0E4-38E78505743D}" type="pres">
      <dgm:prSet presAssocID="{473574AA-534C-4684-8D97-5F792FBFF325}" presName="arrowAndChildren" presStyleCnt="0"/>
      <dgm:spPr/>
    </dgm:pt>
    <dgm:pt modelId="{839EAF72-1574-4225-9173-6AF720C5F552}" type="pres">
      <dgm:prSet presAssocID="{473574AA-534C-4684-8D97-5F792FBFF325}" presName="parentTextArrow" presStyleLbl="node1" presStyleIdx="1" presStyleCnt="3" custScaleY="130419"/>
      <dgm:spPr/>
    </dgm:pt>
    <dgm:pt modelId="{4EA3783C-0D46-4F95-A4B3-C81971CE2FD4}" type="pres">
      <dgm:prSet presAssocID="{5C0B98D3-E0AC-4170-9246-51EAB65CC952}" presName="sp" presStyleCnt="0"/>
      <dgm:spPr/>
    </dgm:pt>
    <dgm:pt modelId="{66FEBCC3-B260-43DE-9F02-6AE1D962D06F}" type="pres">
      <dgm:prSet presAssocID="{DD8B11CB-77E3-451B-A0EB-1042A0705748}" presName="arrowAndChildren" presStyleCnt="0"/>
      <dgm:spPr/>
    </dgm:pt>
    <dgm:pt modelId="{19098859-C68D-47EE-B7D7-337912BEED30}" type="pres">
      <dgm:prSet presAssocID="{DD8B11CB-77E3-451B-A0EB-1042A0705748}" presName="parentTextArrow" presStyleLbl="node1" presStyleIdx="2" presStyleCnt="3" custScaleY="88826" custLinFactNeighborX="-393" custLinFactNeighborY="-341"/>
      <dgm:spPr/>
    </dgm:pt>
  </dgm:ptLst>
  <dgm:cxnLst>
    <dgm:cxn modelId="{0B083713-BAC0-465E-B5ED-76C4202BD178}" type="presOf" srcId="{473574AA-534C-4684-8D97-5F792FBFF325}" destId="{839EAF72-1574-4225-9173-6AF720C5F552}" srcOrd="0" destOrd="0" presId="urn:microsoft.com/office/officeart/2005/8/layout/process4"/>
    <dgm:cxn modelId="{CFFF6E63-71A4-4752-9D00-5A4990539B7E}" type="presOf" srcId="{32815740-741D-4620-B2CD-C422474F4168}" destId="{71EFF1B0-05BB-4105-B12E-528834D700F0}" srcOrd="0" destOrd="0" presId="urn:microsoft.com/office/officeart/2005/8/layout/process4"/>
    <dgm:cxn modelId="{20D7476C-81FB-4806-B0B2-9EBD6FA49C7F}" srcId="{36BC402B-159C-4E0E-A219-DC9CA633235A}" destId="{32815740-741D-4620-B2CD-C422474F4168}" srcOrd="2" destOrd="0" parTransId="{9B3C60F1-570A-48BE-8521-C69E88873A58}" sibTransId="{489FB82C-A94B-4062-9AE4-ECAABD2D3397}"/>
    <dgm:cxn modelId="{CA839284-76DA-49FF-8CE0-4C844CD95EBA}" srcId="{36BC402B-159C-4E0E-A219-DC9CA633235A}" destId="{473574AA-534C-4684-8D97-5F792FBFF325}" srcOrd="1" destOrd="0" parTransId="{9A5696D0-E08C-4631-850E-AAEC055AC9D9}" sibTransId="{E0268EE6-BCF3-46EC-86A6-92BE0F23C964}"/>
    <dgm:cxn modelId="{40354F97-5BE9-4F2D-9D83-AC5604CC978F}" type="presOf" srcId="{36BC402B-159C-4E0E-A219-DC9CA633235A}" destId="{92227EA3-C295-423E-BC6E-907BEAFD591E}" srcOrd="0" destOrd="0" presId="urn:microsoft.com/office/officeart/2005/8/layout/process4"/>
    <dgm:cxn modelId="{49464FB7-936C-4380-A4DD-9257E8C96CAD}" type="presOf" srcId="{DD8B11CB-77E3-451B-A0EB-1042A0705748}" destId="{19098859-C68D-47EE-B7D7-337912BEED30}" srcOrd="0" destOrd="0" presId="urn:microsoft.com/office/officeart/2005/8/layout/process4"/>
    <dgm:cxn modelId="{3F39E4FC-B56E-4928-824E-461956A9706B}" srcId="{36BC402B-159C-4E0E-A219-DC9CA633235A}" destId="{DD8B11CB-77E3-451B-A0EB-1042A0705748}" srcOrd="0" destOrd="0" parTransId="{D5AE2DD4-29A4-438D-914D-D97653B31535}" sibTransId="{5C0B98D3-E0AC-4170-9246-51EAB65CC952}"/>
    <dgm:cxn modelId="{A941B778-A9B0-4847-8121-01AE03357F93}" type="presParOf" srcId="{92227EA3-C295-423E-BC6E-907BEAFD591E}" destId="{A0740CE8-9B05-438B-9B33-334216F1FC8A}" srcOrd="0" destOrd="0" presId="urn:microsoft.com/office/officeart/2005/8/layout/process4"/>
    <dgm:cxn modelId="{DDFAD0FE-FB0C-42C5-892B-541550C6B40C}" type="presParOf" srcId="{A0740CE8-9B05-438B-9B33-334216F1FC8A}" destId="{71EFF1B0-05BB-4105-B12E-528834D700F0}" srcOrd="0" destOrd="0" presId="urn:microsoft.com/office/officeart/2005/8/layout/process4"/>
    <dgm:cxn modelId="{5D78DE1F-5233-4D97-8E99-DF79108792A2}" type="presParOf" srcId="{92227EA3-C295-423E-BC6E-907BEAFD591E}" destId="{11452125-27FF-4217-A4B5-9BB9150FD344}" srcOrd="1" destOrd="0" presId="urn:microsoft.com/office/officeart/2005/8/layout/process4"/>
    <dgm:cxn modelId="{DFE04F5C-CDD7-466E-94C1-22A30970C96D}" type="presParOf" srcId="{92227EA3-C295-423E-BC6E-907BEAFD591E}" destId="{94C29253-E287-4FCB-A0E4-38E78505743D}" srcOrd="2" destOrd="0" presId="urn:microsoft.com/office/officeart/2005/8/layout/process4"/>
    <dgm:cxn modelId="{BE99CF1E-B540-4202-9B72-35E531B06706}" type="presParOf" srcId="{94C29253-E287-4FCB-A0E4-38E78505743D}" destId="{839EAF72-1574-4225-9173-6AF720C5F552}" srcOrd="0" destOrd="0" presId="urn:microsoft.com/office/officeart/2005/8/layout/process4"/>
    <dgm:cxn modelId="{EF31ECDC-6DBA-4B90-BD47-30BBDB378F60}" type="presParOf" srcId="{92227EA3-C295-423E-BC6E-907BEAFD591E}" destId="{4EA3783C-0D46-4F95-A4B3-C81971CE2FD4}" srcOrd="3" destOrd="0" presId="urn:microsoft.com/office/officeart/2005/8/layout/process4"/>
    <dgm:cxn modelId="{8F553FD1-A806-4255-B928-8135F3E1FE9D}" type="presParOf" srcId="{92227EA3-C295-423E-BC6E-907BEAFD591E}" destId="{66FEBCC3-B260-43DE-9F02-6AE1D962D06F}" srcOrd="4" destOrd="0" presId="urn:microsoft.com/office/officeart/2005/8/layout/process4"/>
    <dgm:cxn modelId="{17326E61-0CC6-4801-8739-37A27C598454}" type="presParOf" srcId="{66FEBCC3-B260-43DE-9F02-6AE1D962D06F}" destId="{19098859-C68D-47EE-B7D7-337912BEED3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8B998D5-3DC3-4DD6-B6BA-8DE6BDA0A111}"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GB"/>
        </a:p>
      </dgm:t>
    </dgm:pt>
    <dgm:pt modelId="{0E14163F-996A-4ADC-A859-6D7EC40DE647}">
      <dgm:prSet phldrT="[Text]"/>
      <dgm:spPr>
        <a:ln>
          <a:noFill/>
        </a:ln>
      </dgm:spPr>
      <dgm:t>
        <a:bodyPr/>
        <a:lstStyle/>
        <a:p>
          <a:r>
            <a:rPr lang="ru-RU" dirty="0"/>
            <a:t>В Грузии проводятся аукционы на право разместить срочные депозиты</a:t>
          </a:r>
          <a:endParaRPr lang="en-GB" dirty="0"/>
        </a:p>
      </dgm:t>
    </dgm:pt>
    <dgm:pt modelId="{13DF0AED-9F3E-4CEF-A3E0-1198B076AC48}" type="parTrans" cxnId="{B34F3B67-E2E7-4871-BA46-A0F4F484D611}">
      <dgm:prSet/>
      <dgm:spPr/>
      <dgm:t>
        <a:bodyPr/>
        <a:lstStyle/>
        <a:p>
          <a:endParaRPr lang="en-GB"/>
        </a:p>
      </dgm:t>
    </dgm:pt>
    <dgm:pt modelId="{6D33FE58-4250-438B-9770-AD7778E4FFBF}" type="sibTrans" cxnId="{B34F3B67-E2E7-4871-BA46-A0F4F484D611}">
      <dgm:prSet/>
      <dgm:spPr>
        <a:solidFill>
          <a:srgbClr val="CFD5EA"/>
        </a:solidFill>
      </dgm:spPr>
      <dgm:t>
        <a:bodyPr/>
        <a:lstStyle/>
        <a:p>
          <a:endParaRPr lang="en-GB"/>
        </a:p>
      </dgm:t>
    </dgm:pt>
    <dgm:pt modelId="{6556126F-7940-448B-B1E9-ED6DFFD4E92E}">
      <dgm:prSet/>
      <dgm:spPr>
        <a:ln>
          <a:noFill/>
        </a:ln>
      </dgm:spPr>
      <dgm:t>
        <a:bodyPr/>
        <a:lstStyle/>
        <a:p>
          <a:r>
            <a:rPr lang="ru-RU" dirty="0"/>
            <a:t>Процесс регулируется постановлением Правительства, в котором указаны типы, сроки, сумма и требования к обеспечению</a:t>
          </a:r>
          <a:endParaRPr lang="en-GB" dirty="0"/>
        </a:p>
      </dgm:t>
    </dgm:pt>
    <dgm:pt modelId="{5C4CE38D-429A-4B6A-897F-ABE88094AC05}" type="parTrans" cxnId="{DEC579DC-1980-4B13-B50D-D3495581238E}">
      <dgm:prSet/>
      <dgm:spPr/>
      <dgm:t>
        <a:bodyPr/>
        <a:lstStyle/>
        <a:p>
          <a:endParaRPr lang="en-GB"/>
        </a:p>
      </dgm:t>
    </dgm:pt>
    <dgm:pt modelId="{BE62FBE1-136E-4667-B08B-D54E6EE02E39}" type="sibTrans" cxnId="{DEC579DC-1980-4B13-B50D-D3495581238E}">
      <dgm:prSet/>
      <dgm:spPr>
        <a:solidFill>
          <a:srgbClr val="CFD5EA"/>
        </a:solidFill>
      </dgm:spPr>
      <dgm:t>
        <a:bodyPr/>
        <a:lstStyle/>
        <a:p>
          <a:endParaRPr lang="en-GB"/>
        </a:p>
      </dgm:t>
    </dgm:pt>
    <dgm:pt modelId="{CC52AEBE-A3A1-42DB-AFEF-CB218F158AEF}">
      <dgm:prSet/>
      <dgm:spPr>
        <a:ln>
          <a:noFill/>
        </a:ln>
      </dgm:spPr>
      <dgm:t>
        <a:bodyPr/>
        <a:lstStyle/>
        <a:p>
          <a:r>
            <a:rPr lang="ru-RU" dirty="0"/>
            <a:t>Очевидная выгода от наличия более низкого среднего (и менее </a:t>
          </a:r>
          <a:r>
            <a:rPr lang="ru-RU" dirty="0" err="1"/>
            <a:t>волатильного</a:t>
          </a:r>
          <a:r>
            <a:rPr lang="ru-RU" dirty="0"/>
            <a:t>) остатка средств ЕКС и поступающих процентов</a:t>
          </a:r>
          <a:endParaRPr lang="en-GB" dirty="0"/>
        </a:p>
      </dgm:t>
    </dgm:pt>
    <dgm:pt modelId="{2AA5A537-05F1-4374-B0E2-35051DBCE3FA}" type="parTrans" cxnId="{3A6C1ECD-AF38-4129-BC8F-4FC0082403B7}">
      <dgm:prSet/>
      <dgm:spPr/>
      <dgm:t>
        <a:bodyPr/>
        <a:lstStyle/>
        <a:p>
          <a:endParaRPr lang="en-GB"/>
        </a:p>
      </dgm:t>
    </dgm:pt>
    <dgm:pt modelId="{AF6051D8-1C26-43B2-9B8D-4DCCC567123D}" type="sibTrans" cxnId="{3A6C1ECD-AF38-4129-BC8F-4FC0082403B7}">
      <dgm:prSet/>
      <dgm:spPr/>
      <dgm:t>
        <a:bodyPr/>
        <a:lstStyle/>
        <a:p>
          <a:endParaRPr lang="en-GB"/>
        </a:p>
      </dgm:t>
    </dgm:pt>
    <dgm:pt modelId="{F455C73D-9950-463D-BF4B-A39585D13F8E}" type="pres">
      <dgm:prSet presAssocID="{B8B998D5-3DC3-4DD6-B6BA-8DE6BDA0A111}" presName="Name0" presStyleCnt="0">
        <dgm:presLayoutVars>
          <dgm:dir/>
          <dgm:resizeHandles val="exact"/>
        </dgm:presLayoutVars>
      </dgm:prSet>
      <dgm:spPr/>
    </dgm:pt>
    <dgm:pt modelId="{B942F591-3485-40E5-8DCA-30B93575794E}" type="pres">
      <dgm:prSet presAssocID="{0E14163F-996A-4ADC-A859-6D7EC40DE647}" presName="node" presStyleLbl="node1" presStyleIdx="0" presStyleCnt="3">
        <dgm:presLayoutVars>
          <dgm:bulletEnabled val="1"/>
        </dgm:presLayoutVars>
      </dgm:prSet>
      <dgm:spPr/>
    </dgm:pt>
    <dgm:pt modelId="{DF2E74B1-839C-48A7-9597-1870432BC642}" type="pres">
      <dgm:prSet presAssocID="{6D33FE58-4250-438B-9770-AD7778E4FFBF}" presName="sibTrans" presStyleLbl="sibTrans2D1" presStyleIdx="0" presStyleCnt="2"/>
      <dgm:spPr/>
    </dgm:pt>
    <dgm:pt modelId="{963ECC49-C2B1-41A3-AB2D-F345CC663BC0}" type="pres">
      <dgm:prSet presAssocID="{6D33FE58-4250-438B-9770-AD7778E4FFBF}" presName="connectorText" presStyleLbl="sibTrans2D1" presStyleIdx="0" presStyleCnt="2"/>
      <dgm:spPr/>
    </dgm:pt>
    <dgm:pt modelId="{1F1B9398-1B89-4A33-B6AA-40792EF08A70}" type="pres">
      <dgm:prSet presAssocID="{6556126F-7940-448B-B1E9-ED6DFFD4E92E}" presName="node" presStyleLbl="node1" presStyleIdx="1" presStyleCnt="3">
        <dgm:presLayoutVars>
          <dgm:bulletEnabled val="1"/>
        </dgm:presLayoutVars>
      </dgm:prSet>
      <dgm:spPr/>
    </dgm:pt>
    <dgm:pt modelId="{5AAF72FB-AF40-490E-84D3-5466A705874E}" type="pres">
      <dgm:prSet presAssocID="{BE62FBE1-136E-4667-B08B-D54E6EE02E39}" presName="sibTrans" presStyleLbl="sibTrans2D1" presStyleIdx="1" presStyleCnt="2"/>
      <dgm:spPr/>
    </dgm:pt>
    <dgm:pt modelId="{F26EA5A9-2600-466A-BFA4-923284878570}" type="pres">
      <dgm:prSet presAssocID="{BE62FBE1-136E-4667-B08B-D54E6EE02E39}" presName="connectorText" presStyleLbl="sibTrans2D1" presStyleIdx="1" presStyleCnt="2"/>
      <dgm:spPr/>
    </dgm:pt>
    <dgm:pt modelId="{5A18BF03-E349-48BC-AA8A-6F15A0F92D76}" type="pres">
      <dgm:prSet presAssocID="{CC52AEBE-A3A1-42DB-AFEF-CB218F158AEF}" presName="node" presStyleLbl="node1" presStyleIdx="2" presStyleCnt="3">
        <dgm:presLayoutVars>
          <dgm:bulletEnabled val="1"/>
        </dgm:presLayoutVars>
      </dgm:prSet>
      <dgm:spPr/>
    </dgm:pt>
  </dgm:ptLst>
  <dgm:cxnLst>
    <dgm:cxn modelId="{EC1A803D-0746-46D3-9BC5-0CCB65A950A9}" type="presOf" srcId="{B8B998D5-3DC3-4DD6-B6BA-8DE6BDA0A111}" destId="{F455C73D-9950-463D-BF4B-A39585D13F8E}" srcOrd="0" destOrd="0" presId="urn:microsoft.com/office/officeart/2005/8/layout/process1"/>
    <dgm:cxn modelId="{99D89B43-2B53-4AE8-97B2-CFB2F4C859AF}" type="presOf" srcId="{BE62FBE1-136E-4667-B08B-D54E6EE02E39}" destId="{F26EA5A9-2600-466A-BFA4-923284878570}" srcOrd="1" destOrd="0" presId="urn:microsoft.com/office/officeart/2005/8/layout/process1"/>
    <dgm:cxn modelId="{B34F3B67-E2E7-4871-BA46-A0F4F484D611}" srcId="{B8B998D5-3DC3-4DD6-B6BA-8DE6BDA0A111}" destId="{0E14163F-996A-4ADC-A859-6D7EC40DE647}" srcOrd="0" destOrd="0" parTransId="{13DF0AED-9F3E-4CEF-A3E0-1198B076AC48}" sibTransId="{6D33FE58-4250-438B-9770-AD7778E4FFBF}"/>
    <dgm:cxn modelId="{E2F8CD6A-4EF2-42EC-A3D0-5F8C496E68A3}" type="presOf" srcId="{CC52AEBE-A3A1-42DB-AFEF-CB218F158AEF}" destId="{5A18BF03-E349-48BC-AA8A-6F15A0F92D76}" srcOrd="0" destOrd="0" presId="urn:microsoft.com/office/officeart/2005/8/layout/process1"/>
    <dgm:cxn modelId="{E25B8A82-9A9B-419D-9BA8-C78D42340DC5}" type="presOf" srcId="{0E14163F-996A-4ADC-A859-6D7EC40DE647}" destId="{B942F591-3485-40E5-8DCA-30B93575794E}" srcOrd="0" destOrd="0" presId="urn:microsoft.com/office/officeart/2005/8/layout/process1"/>
    <dgm:cxn modelId="{D799818A-5078-4EF1-A86D-F2F91356E83D}" type="presOf" srcId="{6556126F-7940-448B-B1E9-ED6DFFD4E92E}" destId="{1F1B9398-1B89-4A33-B6AA-40792EF08A70}" srcOrd="0" destOrd="0" presId="urn:microsoft.com/office/officeart/2005/8/layout/process1"/>
    <dgm:cxn modelId="{9B27EDBB-6034-4F85-92F0-A6EE09AA6440}" type="presOf" srcId="{BE62FBE1-136E-4667-B08B-D54E6EE02E39}" destId="{5AAF72FB-AF40-490E-84D3-5466A705874E}" srcOrd="0" destOrd="0" presId="urn:microsoft.com/office/officeart/2005/8/layout/process1"/>
    <dgm:cxn modelId="{3A6C1ECD-AF38-4129-BC8F-4FC0082403B7}" srcId="{B8B998D5-3DC3-4DD6-B6BA-8DE6BDA0A111}" destId="{CC52AEBE-A3A1-42DB-AFEF-CB218F158AEF}" srcOrd="2" destOrd="0" parTransId="{2AA5A537-05F1-4374-B0E2-35051DBCE3FA}" sibTransId="{AF6051D8-1C26-43B2-9B8D-4DCCC567123D}"/>
    <dgm:cxn modelId="{DEC579DC-1980-4B13-B50D-D3495581238E}" srcId="{B8B998D5-3DC3-4DD6-B6BA-8DE6BDA0A111}" destId="{6556126F-7940-448B-B1E9-ED6DFFD4E92E}" srcOrd="1" destOrd="0" parTransId="{5C4CE38D-429A-4B6A-897F-ABE88094AC05}" sibTransId="{BE62FBE1-136E-4667-B08B-D54E6EE02E39}"/>
    <dgm:cxn modelId="{EE6534FE-F42A-4417-80F1-51A5031C6196}" type="presOf" srcId="{6D33FE58-4250-438B-9770-AD7778E4FFBF}" destId="{963ECC49-C2B1-41A3-AB2D-F345CC663BC0}" srcOrd="1" destOrd="0" presId="urn:microsoft.com/office/officeart/2005/8/layout/process1"/>
    <dgm:cxn modelId="{EC71A1FF-2E65-41CC-AC42-734E1993111E}" type="presOf" srcId="{6D33FE58-4250-438B-9770-AD7778E4FFBF}" destId="{DF2E74B1-839C-48A7-9597-1870432BC642}" srcOrd="0" destOrd="0" presId="urn:microsoft.com/office/officeart/2005/8/layout/process1"/>
    <dgm:cxn modelId="{77620CAE-49E8-4413-9B08-526C8BCA73CF}" type="presParOf" srcId="{F455C73D-9950-463D-BF4B-A39585D13F8E}" destId="{B942F591-3485-40E5-8DCA-30B93575794E}" srcOrd="0" destOrd="0" presId="urn:microsoft.com/office/officeart/2005/8/layout/process1"/>
    <dgm:cxn modelId="{962332D4-E274-4500-9225-3176CE5713E4}" type="presParOf" srcId="{F455C73D-9950-463D-BF4B-A39585D13F8E}" destId="{DF2E74B1-839C-48A7-9597-1870432BC642}" srcOrd="1" destOrd="0" presId="urn:microsoft.com/office/officeart/2005/8/layout/process1"/>
    <dgm:cxn modelId="{63FBBF0B-4CE2-4193-9307-95E93CE9E779}" type="presParOf" srcId="{DF2E74B1-839C-48A7-9597-1870432BC642}" destId="{963ECC49-C2B1-41A3-AB2D-F345CC663BC0}" srcOrd="0" destOrd="0" presId="urn:microsoft.com/office/officeart/2005/8/layout/process1"/>
    <dgm:cxn modelId="{BD9B5B07-1D58-447B-A5F6-FCF23C3B8981}" type="presParOf" srcId="{F455C73D-9950-463D-BF4B-A39585D13F8E}" destId="{1F1B9398-1B89-4A33-B6AA-40792EF08A70}" srcOrd="2" destOrd="0" presId="urn:microsoft.com/office/officeart/2005/8/layout/process1"/>
    <dgm:cxn modelId="{428AA462-5469-4D84-820D-22313E9751FF}" type="presParOf" srcId="{F455C73D-9950-463D-BF4B-A39585D13F8E}" destId="{5AAF72FB-AF40-490E-84D3-5466A705874E}" srcOrd="3" destOrd="0" presId="urn:microsoft.com/office/officeart/2005/8/layout/process1"/>
    <dgm:cxn modelId="{077A7C27-A7F7-485C-BD9E-B5867B3AF667}" type="presParOf" srcId="{5AAF72FB-AF40-490E-84D3-5466A705874E}" destId="{F26EA5A9-2600-466A-BFA4-923284878570}" srcOrd="0" destOrd="0" presId="urn:microsoft.com/office/officeart/2005/8/layout/process1"/>
    <dgm:cxn modelId="{C8D4A5A8-34C9-442E-8E52-6A0DBB028D0D}" type="presParOf" srcId="{F455C73D-9950-463D-BF4B-A39585D13F8E}" destId="{5A18BF03-E349-48BC-AA8A-6F15A0F92D7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F492017-794D-4386-A2FC-18497095833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65EA2BC2-E431-44FA-9FC4-C4D3530B4D5D}">
      <dgm:prSet phldrT="[Text]"/>
      <dgm:spPr>
        <a:ln>
          <a:noFill/>
        </a:ln>
      </dgm:spPr>
      <dgm:t>
        <a:bodyPr/>
        <a:lstStyle/>
        <a:p>
          <a:r>
            <a:rPr lang="ru-RU" dirty="0"/>
            <a:t>Совершенно иной подход: отсутствие подзаконных актов и формальных правил</a:t>
          </a:r>
          <a:endParaRPr lang="en-GB" dirty="0"/>
        </a:p>
      </dgm:t>
    </dgm:pt>
    <dgm:pt modelId="{2B772E49-F142-43B4-BD90-31E969ECE2C3}" type="parTrans" cxnId="{87F6C923-31F3-40DF-AE63-3A0EBDAD9E8D}">
      <dgm:prSet/>
      <dgm:spPr/>
      <dgm:t>
        <a:bodyPr/>
        <a:lstStyle/>
        <a:p>
          <a:endParaRPr lang="en-GB"/>
        </a:p>
      </dgm:t>
    </dgm:pt>
    <dgm:pt modelId="{721094D9-D14C-4BC0-B25D-EBB88E4E12DC}" type="sibTrans" cxnId="{87F6C923-31F3-40DF-AE63-3A0EBDAD9E8D}">
      <dgm:prSet/>
      <dgm:spPr/>
      <dgm:t>
        <a:bodyPr/>
        <a:lstStyle/>
        <a:p>
          <a:endParaRPr lang="en-GB"/>
        </a:p>
      </dgm:t>
    </dgm:pt>
    <dgm:pt modelId="{BF23B1B5-BB1C-4133-A157-C3F37DA204E2}">
      <dgm:prSet/>
      <dgm:spPr>
        <a:ln>
          <a:noFill/>
        </a:ln>
      </dgm:spPr>
      <dgm:t>
        <a:bodyPr/>
        <a:lstStyle/>
        <a:p>
          <a:r>
            <a:rPr lang="ru-RU" dirty="0"/>
            <a:t>Департамент </a:t>
          </a:r>
          <a:r>
            <a:rPr lang="ru-RU"/>
            <a:t>управления долгом (ДУД) </a:t>
          </a:r>
          <a:r>
            <a:rPr lang="ru-RU" dirty="0"/>
            <a:t>Великобритании публикует «операционное положение», в котором оговариваются</a:t>
          </a:r>
          <a:r>
            <a:rPr lang="en-GB" dirty="0"/>
            <a:t>:</a:t>
          </a:r>
        </a:p>
      </dgm:t>
    </dgm:pt>
    <dgm:pt modelId="{CA03A87A-5648-48A7-B2E5-EDB16E33E8F8}" type="parTrans" cxnId="{D40F2C67-2E3F-4EF0-940C-36BCD79EAFD7}">
      <dgm:prSet/>
      <dgm:spPr/>
      <dgm:t>
        <a:bodyPr/>
        <a:lstStyle/>
        <a:p>
          <a:endParaRPr lang="en-GB"/>
        </a:p>
      </dgm:t>
    </dgm:pt>
    <dgm:pt modelId="{21D2084C-2904-4D75-B349-68F5F28593E1}" type="sibTrans" cxnId="{D40F2C67-2E3F-4EF0-940C-36BCD79EAFD7}">
      <dgm:prSet/>
      <dgm:spPr/>
      <dgm:t>
        <a:bodyPr/>
        <a:lstStyle/>
        <a:p>
          <a:endParaRPr lang="en-GB"/>
        </a:p>
      </dgm:t>
    </dgm:pt>
    <dgm:pt modelId="{7D578881-6166-41FC-B67D-9000437770AB}">
      <dgm:prSet/>
      <dgm:spPr>
        <a:solidFill>
          <a:srgbClr val="CFD5EA">
            <a:alpha val="90000"/>
          </a:srgbClr>
        </a:solidFill>
      </dgm:spPr>
      <dgm:t>
        <a:bodyPr/>
        <a:lstStyle/>
        <a:p>
          <a:pPr>
            <a:spcBef>
              <a:spcPts val="600"/>
            </a:spcBef>
          </a:pPr>
          <a:r>
            <a:rPr lang="ru-RU" dirty="0"/>
            <a:t>Цель управления ликвидностью – устанавливается министрами финансов</a:t>
          </a:r>
          <a:endParaRPr lang="en-GB" dirty="0"/>
        </a:p>
      </dgm:t>
    </dgm:pt>
    <dgm:pt modelId="{F76B395B-3761-4C65-ACBC-6CA94C525F54}" type="parTrans" cxnId="{5CFB462F-9BBA-4080-9888-1C64A8CCB3F3}">
      <dgm:prSet/>
      <dgm:spPr/>
      <dgm:t>
        <a:bodyPr/>
        <a:lstStyle/>
        <a:p>
          <a:endParaRPr lang="en-GB"/>
        </a:p>
      </dgm:t>
    </dgm:pt>
    <dgm:pt modelId="{588D00AA-7BE9-4236-9322-D40B5D4F2104}" type="sibTrans" cxnId="{5CFB462F-9BBA-4080-9888-1C64A8CCB3F3}">
      <dgm:prSet/>
      <dgm:spPr/>
      <dgm:t>
        <a:bodyPr/>
        <a:lstStyle/>
        <a:p>
          <a:endParaRPr lang="en-GB"/>
        </a:p>
      </dgm:t>
    </dgm:pt>
    <dgm:pt modelId="{67F28254-BE81-4206-897E-E3DF8C1AFDC2}">
      <dgm:prSet/>
      <dgm:spPr>
        <a:solidFill>
          <a:srgbClr val="CFD5EA">
            <a:alpha val="90000"/>
          </a:srgbClr>
        </a:solidFill>
      </dgm:spPr>
      <dgm:t>
        <a:bodyPr/>
        <a:lstStyle/>
        <a:p>
          <a:pPr>
            <a:spcBef>
              <a:spcPts val="600"/>
            </a:spcBef>
          </a:pPr>
          <a:r>
            <a:rPr lang="ru-RU" dirty="0"/>
            <a:t>Выбор контрагента – регулируемые учреждения, которые обязаны подготовить юридические документы (главным образом </a:t>
          </a:r>
          <a:r>
            <a:rPr lang="en-GB" dirty="0"/>
            <a:t>GRMA</a:t>
          </a:r>
          <a:r>
            <a:rPr lang="ru-RU" dirty="0"/>
            <a:t>), согласовать операционное положение и т.д. </a:t>
          </a:r>
          <a:endParaRPr lang="en-GB" dirty="0"/>
        </a:p>
      </dgm:t>
    </dgm:pt>
    <dgm:pt modelId="{95BFBAD1-47C9-4811-93BB-77E22D7B5A41}" type="parTrans" cxnId="{E9842E2F-C42B-4E6F-9D7F-3457642A603F}">
      <dgm:prSet/>
      <dgm:spPr/>
      <dgm:t>
        <a:bodyPr/>
        <a:lstStyle/>
        <a:p>
          <a:endParaRPr lang="en-GB"/>
        </a:p>
      </dgm:t>
    </dgm:pt>
    <dgm:pt modelId="{34484C5B-4D44-4BB9-8D40-7C865FAC4F7F}" type="sibTrans" cxnId="{E9842E2F-C42B-4E6F-9D7F-3457642A603F}">
      <dgm:prSet/>
      <dgm:spPr/>
      <dgm:t>
        <a:bodyPr/>
        <a:lstStyle/>
        <a:p>
          <a:endParaRPr lang="en-GB"/>
        </a:p>
      </dgm:t>
    </dgm:pt>
    <dgm:pt modelId="{46CC9854-4F61-4699-AFDA-5010F3488407}">
      <dgm:prSet/>
      <dgm:spPr>
        <a:solidFill>
          <a:srgbClr val="CFD5EA">
            <a:alpha val="90000"/>
          </a:srgbClr>
        </a:solidFill>
      </dgm:spPr>
      <dgm:t>
        <a:bodyPr/>
        <a:lstStyle/>
        <a:p>
          <a:pPr>
            <a:spcBef>
              <a:spcPts val="600"/>
            </a:spcBef>
          </a:pPr>
          <a:r>
            <a:rPr lang="ru-RU" dirty="0"/>
            <a:t>Перечень инструментов (очень широкий, включая свопы) и сроков погашения (до 1 года)</a:t>
          </a:r>
          <a:endParaRPr lang="en-GB" dirty="0"/>
        </a:p>
      </dgm:t>
    </dgm:pt>
    <dgm:pt modelId="{A3AE5EAF-7233-47B7-8BCF-3E471C61FC26}" type="parTrans" cxnId="{005AC61B-8AE1-4FAF-BD49-774D7A85E0B1}">
      <dgm:prSet/>
      <dgm:spPr/>
      <dgm:t>
        <a:bodyPr/>
        <a:lstStyle/>
        <a:p>
          <a:endParaRPr lang="en-GB"/>
        </a:p>
      </dgm:t>
    </dgm:pt>
    <dgm:pt modelId="{5E124A2B-2AAD-44FD-8CE4-54ACA6007C24}" type="sibTrans" cxnId="{005AC61B-8AE1-4FAF-BD49-774D7A85E0B1}">
      <dgm:prSet/>
      <dgm:spPr/>
      <dgm:t>
        <a:bodyPr/>
        <a:lstStyle/>
        <a:p>
          <a:endParaRPr lang="en-GB"/>
        </a:p>
      </dgm:t>
    </dgm:pt>
    <dgm:pt modelId="{AC8F0ECD-792E-47B8-BBD6-35D41E93F992}">
      <dgm:prSet/>
      <dgm:spPr>
        <a:solidFill>
          <a:srgbClr val="CFD5EA">
            <a:alpha val="90000"/>
          </a:srgbClr>
        </a:solidFill>
      </dgm:spPr>
      <dgm:t>
        <a:bodyPr/>
        <a:lstStyle/>
        <a:p>
          <a:pPr>
            <a:spcBef>
              <a:spcPts val="600"/>
            </a:spcBef>
          </a:pPr>
          <a:r>
            <a:rPr lang="ru-RU" dirty="0"/>
            <a:t>Порядок работы с необеспеченными депозитами и сделками РЕПО (в основном двусторонние через признанных брокеров или платформы) </a:t>
          </a:r>
          <a:endParaRPr lang="en-GB" dirty="0"/>
        </a:p>
      </dgm:t>
    </dgm:pt>
    <dgm:pt modelId="{C3E68ACD-47C7-4377-96CD-82B410E02514}" type="parTrans" cxnId="{8A3E4750-2F6C-4C47-BF1B-40174F0CD6D5}">
      <dgm:prSet/>
      <dgm:spPr/>
      <dgm:t>
        <a:bodyPr/>
        <a:lstStyle/>
        <a:p>
          <a:endParaRPr lang="en-GB"/>
        </a:p>
      </dgm:t>
    </dgm:pt>
    <dgm:pt modelId="{39C0D75D-B8DD-4505-985C-8F367DEC613D}" type="sibTrans" cxnId="{8A3E4750-2F6C-4C47-BF1B-40174F0CD6D5}">
      <dgm:prSet/>
      <dgm:spPr/>
      <dgm:t>
        <a:bodyPr/>
        <a:lstStyle/>
        <a:p>
          <a:endParaRPr lang="en-GB"/>
        </a:p>
      </dgm:t>
    </dgm:pt>
    <dgm:pt modelId="{18DC6DF5-C2D2-4CAF-AC4A-D0DF29AD1420}">
      <dgm:prSet/>
      <dgm:spPr>
        <a:solidFill>
          <a:srgbClr val="CFD5EA">
            <a:alpha val="90000"/>
          </a:srgbClr>
        </a:solidFill>
      </dgm:spPr>
      <dgm:t>
        <a:bodyPr/>
        <a:lstStyle/>
        <a:p>
          <a:pPr>
            <a:spcBef>
              <a:spcPts val="600"/>
            </a:spcBef>
          </a:pPr>
          <a:r>
            <a:rPr lang="ru-RU" dirty="0"/>
            <a:t>Порядок расчетов – главным образом, в тот же день</a:t>
          </a:r>
          <a:endParaRPr lang="en-GB" dirty="0"/>
        </a:p>
      </dgm:t>
    </dgm:pt>
    <dgm:pt modelId="{B883B69B-E82C-4CD9-A195-A7C940942FB2}" type="parTrans" cxnId="{74C45B55-F690-4529-BAC5-D3B75E8AC3A8}">
      <dgm:prSet/>
      <dgm:spPr/>
      <dgm:t>
        <a:bodyPr/>
        <a:lstStyle/>
        <a:p>
          <a:endParaRPr lang="en-GB"/>
        </a:p>
      </dgm:t>
    </dgm:pt>
    <dgm:pt modelId="{30CB0FF7-750A-4F7D-AF46-1C24707181AE}" type="sibTrans" cxnId="{74C45B55-F690-4529-BAC5-D3B75E8AC3A8}">
      <dgm:prSet/>
      <dgm:spPr/>
      <dgm:t>
        <a:bodyPr/>
        <a:lstStyle/>
        <a:p>
          <a:endParaRPr lang="en-GB"/>
        </a:p>
      </dgm:t>
    </dgm:pt>
    <dgm:pt modelId="{06217B5B-78C4-404A-AD9B-B224B92054AC}">
      <dgm:prSet/>
      <dgm:spPr>
        <a:solidFill>
          <a:srgbClr val="CFD5EA">
            <a:alpha val="90000"/>
          </a:srgbClr>
        </a:solidFill>
      </dgm:spPr>
      <dgm:t>
        <a:bodyPr/>
        <a:lstStyle/>
        <a:p>
          <a:pPr>
            <a:spcBef>
              <a:spcPts val="600"/>
            </a:spcBef>
          </a:pPr>
          <a:r>
            <a:rPr lang="ru-RU" dirty="0"/>
            <a:t>Порядок осуществления операций</a:t>
          </a:r>
          <a:r>
            <a:rPr lang="en-GB" dirty="0"/>
            <a:t> – </a:t>
          </a:r>
          <a:r>
            <a:rPr lang="ru-RU" dirty="0"/>
            <a:t>по телефону или посредством платформ, соответствующие обязательства</a:t>
          </a:r>
          <a:endParaRPr lang="en-GB" dirty="0"/>
        </a:p>
      </dgm:t>
    </dgm:pt>
    <dgm:pt modelId="{9B0A70A1-9AB5-41F4-B209-0520FA6139A4}" type="parTrans" cxnId="{5177BDDC-B1A1-45E2-A175-5573114677E0}">
      <dgm:prSet/>
      <dgm:spPr/>
      <dgm:t>
        <a:bodyPr/>
        <a:lstStyle/>
        <a:p>
          <a:endParaRPr lang="en-GB"/>
        </a:p>
      </dgm:t>
    </dgm:pt>
    <dgm:pt modelId="{2C4AC624-BC00-470C-9AC1-18ED91AE265D}" type="sibTrans" cxnId="{5177BDDC-B1A1-45E2-A175-5573114677E0}">
      <dgm:prSet/>
      <dgm:spPr/>
      <dgm:t>
        <a:bodyPr/>
        <a:lstStyle/>
        <a:p>
          <a:endParaRPr lang="en-GB"/>
        </a:p>
      </dgm:t>
    </dgm:pt>
    <dgm:pt modelId="{22B4F815-BF39-464B-A1B5-4AB6C5B54AD3}">
      <dgm:prSet/>
      <dgm:spPr>
        <a:solidFill>
          <a:srgbClr val="CFD5EA">
            <a:alpha val="90000"/>
          </a:srgbClr>
        </a:solidFill>
      </dgm:spPr>
      <dgm:t>
        <a:bodyPr/>
        <a:lstStyle/>
        <a:p>
          <a:pPr>
            <a:spcBef>
              <a:spcPts val="600"/>
            </a:spcBef>
          </a:pPr>
          <a:r>
            <a:rPr lang="en-GB" dirty="0"/>
            <a:t>[</a:t>
          </a:r>
          <a:r>
            <a:rPr lang="ru-RU" dirty="0"/>
            <a:t>Процедуры и средства контроля, подготовленные ДУД</a:t>
          </a:r>
          <a:r>
            <a:rPr lang="en-GB" dirty="0"/>
            <a:t>]</a:t>
          </a:r>
        </a:p>
      </dgm:t>
    </dgm:pt>
    <dgm:pt modelId="{90A46FC5-CD10-444E-8418-274E1DA0231E}" type="parTrans" cxnId="{8CD6782D-2827-40EC-88B2-E84E7B7C3D16}">
      <dgm:prSet/>
      <dgm:spPr/>
      <dgm:t>
        <a:bodyPr/>
        <a:lstStyle/>
        <a:p>
          <a:endParaRPr lang="en-GB"/>
        </a:p>
      </dgm:t>
    </dgm:pt>
    <dgm:pt modelId="{99D90338-31D6-4955-B765-406767F7F663}" type="sibTrans" cxnId="{8CD6782D-2827-40EC-88B2-E84E7B7C3D16}">
      <dgm:prSet/>
      <dgm:spPr/>
      <dgm:t>
        <a:bodyPr/>
        <a:lstStyle/>
        <a:p>
          <a:endParaRPr lang="en-GB"/>
        </a:p>
      </dgm:t>
    </dgm:pt>
    <dgm:pt modelId="{2B784823-D7AE-4E60-8CC7-17046AC68B23}" type="pres">
      <dgm:prSet presAssocID="{8F492017-794D-4386-A2FC-18497095833B}" presName="linear" presStyleCnt="0">
        <dgm:presLayoutVars>
          <dgm:dir/>
          <dgm:animLvl val="lvl"/>
          <dgm:resizeHandles val="exact"/>
        </dgm:presLayoutVars>
      </dgm:prSet>
      <dgm:spPr/>
    </dgm:pt>
    <dgm:pt modelId="{DBEC9DC8-A71A-4E7B-97D7-5E911B1BFB15}" type="pres">
      <dgm:prSet presAssocID="{65EA2BC2-E431-44FA-9FC4-C4D3530B4D5D}" presName="parentLin" presStyleCnt="0"/>
      <dgm:spPr/>
    </dgm:pt>
    <dgm:pt modelId="{89D7D5C6-06F6-4B74-9815-5156ABE2557E}" type="pres">
      <dgm:prSet presAssocID="{65EA2BC2-E431-44FA-9FC4-C4D3530B4D5D}" presName="parentLeftMargin" presStyleLbl="node1" presStyleIdx="0" presStyleCnt="2"/>
      <dgm:spPr/>
    </dgm:pt>
    <dgm:pt modelId="{AF6E4244-87FF-47E7-BD4D-FA463E97C515}" type="pres">
      <dgm:prSet presAssocID="{65EA2BC2-E431-44FA-9FC4-C4D3530B4D5D}" presName="parentText" presStyleLbl="node1" presStyleIdx="0" presStyleCnt="2" custScaleX="136101">
        <dgm:presLayoutVars>
          <dgm:chMax val="0"/>
          <dgm:bulletEnabled val="1"/>
        </dgm:presLayoutVars>
      </dgm:prSet>
      <dgm:spPr/>
    </dgm:pt>
    <dgm:pt modelId="{93BC84D4-2272-46C2-9A30-1A0570FE46F9}" type="pres">
      <dgm:prSet presAssocID="{65EA2BC2-E431-44FA-9FC4-C4D3530B4D5D}" presName="negativeSpace" presStyleCnt="0"/>
      <dgm:spPr/>
    </dgm:pt>
    <dgm:pt modelId="{5EBEF0E2-574B-4CAA-88BA-F9026A5D6EB6}" type="pres">
      <dgm:prSet presAssocID="{65EA2BC2-E431-44FA-9FC4-C4D3530B4D5D}" presName="childText" presStyleLbl="conFgAcc1" presStyleIdx="0" presStyleCnt="2" custLinFactNeighborX="609">
        <dgm:presLayoutVars>
          <dgm:bulletEnabled val="1"/>
        </dgm:presLayoutVars>
      </dgm:prSet>
      <dgm:spPr>
        <a:solidFill>
          <a:srgbClr val="CFD5EA">
            <a:alpha val="90000"/>
          </a:srgbClr>
        </a:solidFill>
      </dgm:spPr>
    </dgm:pt>
    <dgm:pt modelId="{7801BA2F-5920-413A-9747-DD1C08B9EBFD}" type="pres">
      <dgm:prSet presAssocID="{721094D9-D14C-4BC0-B25D-EBB88E4E12DC}" presName="spaceBetweenRectangles" presStyleCnt="0"/>
      <dgm:spPr/>
    </dgm:pt>
    <dgm:pt modelId="{3BC4708B-DC37-4674-B2D0-82D1CA2A8227}" type="pres">
      <dgm:prSet presAssocID="{BF23B1B5-BB1C-4133-A157-C3F37DA204E2}" presName="parentLin" presStyleCnt="0"/>
      <dgm:spPr/>
    </dgm:pt>
    <dgm:pt modelId="{4BDF7E91-0278-4AE2-B407-158BD2C78012}" type="pres">
      <dgm:prSet presAssocID="{BF23B1B5-BB1C-4133-A157-C3F37DA204E2}" presName="parentLeftMargin" presStyleLbl="node1" presStyleIdx="0" presStyleCnt="2"/>
      <dgm:spPr/>
    </dgm:pt>
    <dgm:pt modelId="{322D8367-2D82-42B4-8D99-6F47522814EA}" type="pres">
      <dgm:prSet presAssocID="{BF23B1B5-BB1C-4133-A157-C3F37DA204E2}" presName="parentText" presStyleLbl="node1" presStyleIdx="1" presStyleCnt="2" custScaleX="142857">
        <dgm:presLayoutVars>
          <dgm:chMax val="0"/>
          <dgm:bulletEnabled val="1"/>
        </dgm:presLayoutVars>
      </dgm:prSet>
      <dgm:spPr/>
    </dgm:pt>
    <dgm:pt modelId="{38E8C580-CFC9-483C-8EA4-3B33803F0152}" type="pres">
      <dgm:prSet presAssocID="{BF23B1B5-BB1C-4133-A157-C3F37DA204E2}" presName="negativeSpace" presStyleCnt="0"/>
      <dgm:spPr/>
    </dgm:pt>
    <dgm:pt modelId="{E34AA936-418F-4B2D-A8C0-258B247F9CC6}" type="pres">
      <dgm:prSet presAssocID="{BF23B1B5-BB1C-4133-A157-C3F37DA204E2}" presName="childText" presStyleLbl="conFgAcc1" presStyleIdx="1" presStyleCnt="2" custLinFactNeighborX="-3044">
        <dgm:presLayoutVars>
          <dgm:bulletEnabled val="1"/>
        </dgm:presLayoutVars>
      </dgm:prSet>
      <dgm:spPr/>
    </dgm:pt>
  </dgm:ptLst>
  <dgm:cxnLst>
    <dgm:cxn modelId="{4712FA0E-A1DF-441C-8FEC-48D1B13DAB47}" type="presOf" srcId="{BF23B1B5-BB1C-4133-A157-C3F37DA204E2}" destId="{4BDF7E91-0278-4AE2-B407-158BD2C78012}" srcOrd="0" destOrd="0" presId="urn:microsoft.com/office/officeart/2005/8/layout/list1"/>
    <dgm:cxn modelId="{005AC61B-8AE1-4FAF-BD49-774D7A85E0B1}" srcId="{BF23B1B5-BB1C-4133-A157-C3F37DA204E2}" destId="{46CC9854-4F61-4699-AFDA-5010F3488407}" srcOrd="2" destOrd="0" parTransId="{A3AE5EAF-7233-47B7-8BCF-3E471C61FC26}" sibTransId="{5E124A2B-2AAD-44FD-8CE4-54ACA6007C24}"/>
    <dgm:cxn modelId="{87F6C923-31F3-40DF-AE63-3A0EBDAD9E8D}" srcId="{8F492017-794D-4386-A2FC-18497095833B}" destId="{65EA2BC2-E431-44FA-9FC4-C4D3530B4D5D}" srcOrd="0" destOrd="0" parTransId="{2B772E49-F142-43B4-BD90-31E969ECE2C3}" sibTransId="{721094D9-D14C-4BC0-B25D-EBB88E4E12DC}"/>
    <dgm:cxn modelId="{8CD6782D-2827-40EC-88B2-E84E7B7C3D16}" srcId="{BF23B1B5-BB1C-4133-A157-C3F37DA204E2}" destId="{22B4F815-BF39-464B-A1B5-4AB6C5B54AD3}" srcOrd="6" destOrd="0" parTransId="{90A46FC5-CD10-444E-8418-274E1DA0231E}" sibTransId="{99D90338-31D6-4955-B765-406767F7F663}"/>
    <dgm:cxn modelId="{E9842E2F-C42B-4E6F-9D7F-3457642A603F}" srcId="{BF23B1B5-BB1C-4133-A157-C3F37DA204E2}" destId="{67F28254-BE81-4206-897E-E3DF8C1AFDC2}" srcOrd="1" destOrd="0" parTransId="{95BFBAD1-47C9-4811-93BB-77E22D7B5A41}" sibTransId="{34484C5B-4D44-4BB9-8D40-7C865FAC4F7F}"/>
    <dgm:cxn modelId="{5CFB462F-9BBA-4080-9888-1C64A8CCB3F3}" srcId="{BF23B1B5-BB1C-4133-A157-C3F37DA204E2}" destId="{7D578881-6166-41FC-B67D-9000437770AB}" srcOrd="0" destOrd="0" parTransId="{F76B395B-3761-4C65-ACBC-6CA94C525F54}" sibTransId="{588D00AA-7BE9-4236-9322-D40B5D4F2104}"/>
    <dgm:cxn modelId="{0A419731-54B2-4D1A-97CB-802C2DDCBCA2}" type="presOf" srcId="{65EA2BC2-E431-44FA-9FC4-C4D3530B4D5D}" destId="{89D7D5C6-06F6-4B74-9815-5156ABE2557E}" srcOrd="0" destOrd="0" presId="urn:microsoft.com/office/officeart/2005/8/layout/list1"/>
    <dgm:cxn modelId="{F1B64B41-751E-431E-BB88-21761239D486}" type="presOf" srcId="{06217B5B-78C4-404A-AD9B-B224B92054AC}" destId="{E34AA936-418F-4B2D-A8C0-258B247F9CC6}" srcOrd="0" destOrd="5" presId="urn:microsoft.com/office/officeart/2005/8/layout/list1"/>
    <dgm:cxn modelId="{D40F2C67-2E3F-4EF0-940C-36BCD79EAFD7}" srcId="{8F492017-794D-4386-A2FC-18497095833B}" destId="{BF23B1B5-BB1C-4133-A157-C3F37DA204E2}" srcOrd="1" destOrd="0" parTransId="{CA03A87A-5648-48A7-B2E5-EDB16E33E8F8}" sibTransId="{21D2084C-2904-4D75-B349-68F5F28593E1}"/>
    <dgm:cxn modelId="{2F8E146B-79EC-4276-AECC-93A869D0868F}" type="presOf" srcId="{22B4F815-BF39-464B-A1B5-4AB6C5B54AD3}" destId="{E34AA936-418F-4B2D-A8C0-258B247F9CC6}" srcOrd="0" destOrd="6" presId="urn:microsoft.com/office/officeart/2005/8/layout/list1"/>
    <dgm:cxn modelId="{8A3E4750-2F6C-4C47-BF1B-40174F0CD6D5}" srcId="{BF23B1B5-BB1C-4133-A157-C3F37DA204E2}" destId="{AC8F0ECD-792E-47B8-BBD6-35D41E93F992}" srcOrd="3" destOrd="0" parTransId="{C3E68ACD-47C7-4377-96CD-82B410E02514}" sibTransId="{39C0D75D-B8DD-4505-985C-8F367DEC613D}"/>
    <dgm:cxn modelId="{74C45B55-F690-4529-BAC5-D3B75E8AC3A8}" srcId="{BF23B1B5-BB1C-4133-A157-C3F37DA204E2}" destId="{18DC6DF5-C2D2-4CAF-AC4A-D0DF29AD1420}" srcOrd="4" destOrd="0" parTransId="{B883B69B-E82C-4CD9-A195-A7C940942FB2}" sibTransId="{30CB0FF7-750A-4F7D-AF46-1C24707181AE}"/>
    <dgm:cxn modelId="{B651AFA5-4D7E-4BD4-8FD8-E78AD6022E00}" type="presOf" srcId="{67F28254-BE81-4206-897E-E3DF8C1AFDC2}" destId="{E34AA936-418F-4B2D-A8C0-258B247F9CC6}" srcOrd="0" destOrd="1" presId="urn:microsoft.com/office/officeart/2005/8/layout/list1"/>
    <dgm:cxn modelId="{8E9691AC-39EA-4DCB-8894-5D44CEF46C73}" type="presOf" srcId="{46CC9854-4F61-4699-AFDA-5010F3488407}" destId="{E34AA936-418F-4B2D-A8C0-258B247F9CC6}" srcOrd="0" destOrd="2" presId="urn:microsoft.com/office/officeart/2005/8/layout/list1"/>
    <dgm:cxn modelId="{23D25CB0-7B6E-4C13-869E-7DF489524546}" type="presOf" srcId="{18DC6DF5-C2D2-4CAF-AC4A-D0DF29AD1420}" destId="{E34AA936-418F-4B2D-A8C0-258B247F9CC6}" srcOrd="0" destOrd="4" presId="urn:microsoft.com/office/officeart/2005/8/layout/list1"/>
    <dgm:cxn modelId="{60CE8BB5-DB74-405A-A0A4-C7767B692F59}" type="presOf" srcId="{BF23B1B5-BB1C-4133-A157-C3F37DA204E2}" destId="{322D8367-2D82-42B4-8D99-6F47522814EA}" srcOrd="1" destOrd="0" presId="urn:microsoft.com/office/officeart/2005/8/layout/list1"/>
    <dgm:cxn modelId="{F3844ABF-5AAC-4CE6-AE58-63E6FEF66E8E}" type="presOf" srcId="{7D578881-6166-41FC-B67D-9000437770AB}" destId="{E34AA936-418F-4B2D-A8C0-258B247F9CC6}" srcOrd="0" destOrd="0" presId="urn:microsoft.com/office/officeart/2005/8/layout/list1"/>
    <dgm:cxn modelId="{DD9DCFBF-95DA-432F-9C71-3398C43EFE0A}" type="presOf" srcId="{AC8F0ECD-792E-47B8-BBD6-35D41E93F992}" destId="{E34AA936-418F-4B2D-A8C0-258B247F9CC6}" srcOrd="0" destOrd="3" presId="urn:microsoft.com/office/officeart/2005/8/layout/list1"/>
    <dgm:cxn modelId="{0CB077D9-62A6-46C5-9B5C-65A4FD86492C}" type="presOf" srcId="{8F492017-794D-4386-A2FC-18497095833B}" destId="{2B784823-D7AE-4E60-8CC7-17046AC68B23}" srcOrd="0" destOrd="0" presId="urn:microsoft.com/office/officeart/2005/8/layout/list1"/>
    <dgm:cxn modelId="{5177BDDC-B1A1-45E2-A175-5573114677E0}" srcId="{BF23B1B5-BB1C-4133-A157-C3F37DA204E2}" destId="{06217B5B-78C4-404A-AD9B-B224B92054AC}" srcOrd="5" destOrd="0" parTransId="{9B0A70A1-9AB5-41F4-B209-0520FA6139A4}" sibTransId="{2C4AC624-BC00-470C-9AC1-18ED91AE265D}"/>
    <dgm:cxn modelId="{46846BEC-7267-4F3E-A31A-C78E24B59073}" type="presOf" srcId="{65EA2BC2-E431-44FA-9FC4-C4D3530B4D5D}" destId="{AF6E4244-87FF-47E7-BD4D-FA463E97C515}" srcOrd="1" destOrd="0" presId="urn:microsoft.com/office/officeart/2005/8/layout/list1"/>
    <dgm:cxn modelId="{6D3D09B3-5F0A-4AFD-8224-85235306603B}" type="presParOf" srcId="{2B784823-D7AE-4E60-8CC7-17046AC68B23}" destId="{DBEC9DC8-A71A-4E7B-97D7-5E911B1BFB15}" srcOrd="0" destOrd="0" presId="urn:microsoft.com/office/officeart/2005/8/layout/list1"/>
    <dgm:cxn modelId="{0AE8FB80-4361-49A0-91F6-6CAD30A25FB7}" type="presParOf" srcId="{DBEC9DC8-A71A-4E7B-97D7-5E911B1BFB15}" destId="{89D7D5C6-06F6-4B74-9815-5156ABE2557E}" srcOrd="0" destOrd="0" presId="urn:microsoft.com/office/officeart/2005/8/layout/list1"/>
    <dgm:cxn modelId="{00103069-EC2A-48EF-BEE7-220C76BCE8AD}" type="presParOf" srcId="{DBEC9DC8-A71A-4E7B-97D7-5E911B1BFB15}" destId="{AF6E4244-87FF-47E7-BD4D-FA463E97C515}" srcOrd="1" destOrd="0" presId="urn:microsoft.com/office/officeart/2005/8/layout/list1"/>
    <dgm:cxn modelId="{3BCFE59F-0B3F-4D5B-8610-BC6D171CEC12}" type="presParOf" srcId="{2B784823-D7AE-4E60-8CC7-17046AC68B23}" destId="{93BC84D4-2272-46C2-9A30-1A0570FE46F9}" srcOrd="1" destOrd="0" presId="urn:microsoft.com/office/officeart/2005/8/layout/list1"/>
    <dgm:cxn modelId="{C29FA07F-82C6-4BE9-81E1-FB833772132E}" type="presParOf" srcId="{2B784823-D7AE-4E60-8CC7-17046AC68B23}" destId="{5EBEF0E2-574B-4CAA-88BA-F9026A5D6EB6}" srcOrd="2" destOrd="0" presId="urn:microsoft.com/office/officeart/2005/8/layout/list1"/>
    <dgm:cxn modelId="{A858E4E8-2D2A-4ADC-BDBC-2C89EAC797E6}" type="presParOf" srcId="{2B784823-D7AE-4E60-8CC7-17046AC68B23}" destId="{7801BA2F-5920-413A-9747-DD1C08B9EBFD}" srcOrd="3" destOrd="0" presId="urn:microsoft.com/office/officeart/2005/8/layout/list1"/>
    <dgm:cxn modelId="{70CBA64D-6A28-4E41-944C-D616D15E7287}" type="presParOf" srcId="{2B784823-D7AE-4E60-8CC7-17046AC68B23}" destId="{3BC4708B-DC37-4674-B2D0-82D1CA2A8227}" srcOrd="4" destOrd="0" presId="urn:microsoft.com/office/officeart/2005/8/layout/list1"/>
    <dgm:cxn modelId="{3BBBF369-926E-48A9-A451-6BDC744468E3}" type="presParOf" srcId="{3BC4708B-DC37-4674-B2D0-82D1CA2A8227}" destId="{4BDF7E91-0278-4AE2-B407-158BD2C78012}" srcOrd="0" destOrd="0" presId="urn:microsoft.com/office/officeart/2005/8/layout/list1"/>
    <dgm:cxn modelId="{B6142216-0BB0-47FE-9721-ED46404B8040}" type="presParOf" srcId="{3BC4708B-DC37-4674-B2D0-82D1CA2A8227}" destId="{322D8367-2D82-42B4-8D99-6F47522814EA}" srcOrd="1" destOrd="0" presId="urn:microsoft.com/office/officeart/2005/8/layout/list1"/>
    <dgm:cxn modelId="{206023BB-7E2B-4F30-BB4F-AEFE0EE207FB}" type="presParOf" srcId="{2B784823-D7AE-4E60-8CC7-17046AC68B23}" destId="{38E8C580-CFC9-483C-8EA4-3B33803F0152}" srcOrd="5" destOrd="0" presId="urn:microsoft.com/office/officeart/2005/8/layout/list1"/>
    <dgm:cxn modelId="{7A001DA1-E992-4F36-BD5D-437455380DE8}" type="presParOf" srcId="{2B784823-D7AE-4E60-8CC7-17046AC68B23}" destId="{E34AA936-418F-4B2D-A8C0-258B247F9CC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76264-A111-4D95-A693-3B26495D4D1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21D6F2F-E0C0-469A-A1EB-C5B6DA3F2CFE}">
      <dgm:prSet phldrT="[Text]"/>
      <dgm:spPr>
        <a:ln>
          <a:noFill/>
        </a:ln>
      </dgm:spPr>
      <dgm:t>
        <a:bodyPr/>
        <a:lstStyle/>
        <a:p>
          <a:r>
            <a:rPr lang="ru-RU" dirty="0"/>
            <a:t>Казначейство</a:t>
          </a:r>
          <a:r>
            <a:rPr lang="en-GB" dirty="0"/>
            <a:t>/</a:t>
          </a:r>
          <a:r>
            <a:rPr lang="ru-RU" dirty="0"/>
            <a:t>ПУД или управляющий ликвидностью отвечают только за краткосрочные инвестиции</a:t>
          </a:r>
          <a:endParaRPr lang="en-GB" dirty="0"/>
        </a:p>
      </dgm:t>
    </dgm:pt>
    <dgm:pt modelId="{A51BB0A5-EDC7-424D-B0F3-0EF045340FD2}" type="parTrans" cxnId="{362C0DA2-3106-4444-AFC4-E969AFE96E0C}">
      <dgm:prSet/>
      <dgm:spPr/>
      <dgm:t>
        <a:bodyPr/>
        <a:lstStyle/>
        <a:p>
          <a:endParaRPr lang="en-GB"/>
        </a:p>
      </dgm:t>
    </dgm:pt>
    <dgm:pt modelId="{D928A81A-D473-41F4-839B-6A1A9C746AE8}" type="sibTrans" cxnId="{362C0DA2-3106-4444-AFC4-E969AFE96E0C}">
      <dgm:prSet/>
      <dgm:spPr/>
      <dgm:t>
        <a:bodyPr/>
        <a:lstStyle/>
        <a:p>
          <a:endParaRPr lang="en-GB"/>
        </a:p>
      </dgm:t>
    </dgm:pt>
    <dgm:pt modelId="{A5D3A64C-152F-45F7-95C1-521811AB7326}">
      <dgm:prSet/>
      <dgm:spPr/>
      <dgm:t>
        <a:bodyPr/>
        <a:lstStyle/>
        <a:p>
          <a:pPr>
            <a:lnSpc>
              <a:spcPct val="100000"/>
            </a:lnSpc>
            <a:spcAft>
              <a:spcPts val="600"/>
            </a:spcAft>
          </a:pPr>
          <a:r>
            <a:rPr lang="ru-RU" dirty="0"/>
            <a:t>Излишки сверх буфера ликвидности
Инвестируются на рынке краткосрочного капитала</a:t>
          </a:r>
          <a:endParaRPr lang="en-GB" dirty="0"/>
        </a:p>
      </dgm:t>
    </dgm:pt>
    <dgm:pt modelId="{040BEA37-8959-4720-80A6-0CE403D61FC9}" type="parTrans" cxnId="{D973EEE1-D9F2-4F4D-A30C-B0E68B26CAEE}">
      <dgm:prSet/>
      <dgm:spPr/>
      <dgm:t>
        <a:bodyPr/>
        <a:lstStyle/>
        <a:p>
          <a:endParaRPr lang="en-GB"/>
        </a:p>
      </dgm:t>
    </dgm:pt>
    <dgm:pt modelId="{6151B15E-7CB5-492F-9354-C0BF800909A8}" type="sibTrans" cxnId="{D973EEE1-D9F2-4F4D-A30C-B0E68B26CAEE}">
      <dgm:prSet/>
      <dgm:spPr/>
      <dgm:t>
        <a:bodyPr/>
        <a:lstStyle/>
        <a:p>
          <a:endParaRPr lang="en-GB"/>
        </a:p>
      </dgm:t>
    </dgm:pt>
    <dgm:pt modelId="{40294C0C-CCCD-454E-A57B-E1076F0BC7CB}">
      <dgm:prSet/>
      <dgm:spPr/>
      <dgm:t>
        <a:bodyPr/>
        <a:lstStyle/>
        <a:p>
          <a:pPr>
            <a:lnSpc>
              <a:spcPct val="100000"/>
            </a:lnSpc>
            <a:spcAft>
              <a:spcPts val="600"/>
            </a:spcAft>
          </a:pPr>
          <a:r>
            <a:rPr lang="ru-RU" dirty="0"/>
            <a:t>Краткосрочные излишки с коротким временным горизонтом (преходящие, не ожидается, что они будут устойчивыми) - управляющие ликвидностью редко инвестируют денежные средства на срок более 3-6 месяцев</a:t>
          </a:r>
          <a:endParaRPr lang="en-GB" dirty="0"/>
        </a:p>
      </dgm:t>
    </dgm:pt>
    <dgm:pt modelId="{C5BCEAC5-F041-4863-8FE3-F79EFBE19B55}" type="parTrans" cxnId="{75FAAA56-A2F4-47D3-9D2A-0C1A0F0E89FA}">
      <dgm:prSet/>
      <dgm:spPr/>
      <dgm:t>
        <a:bodyPr/>
        <a:lstStyle/>
        <a:p>
          <a:endParaRPr lang="en-GB"/>
        </a:p>
      </dgm:t>
    </dgm:pt>
    <dgm:pt modelId="{69BE1DC0-2A6C-41EE-A809-FBC232947505}" type="sibTrans" cxnId="{75FAAA56-A2F4-47D3-9D2A-0C1A0F0E89FA}">
      <dgm:prSet/>
      <dgm:spPr/>
      <dgm:t>
        <a:bodyPr/>
        <a:lstStyle/>
        <a:p>
          <a:endParaRPr lang="en-GB"/>
        </a:p>
      </dgm:t>
    </dgm:pt>
    <dgm:pt modelId="{7783579E-24EA-4E4D-A27C-E0F2AF828AC7}">
      <dgm:prSet/>
      <dgm:spPr>
        <a:ln>
          <a:noFill/>
        </a:ln>
      </dgm:spPr>
      <dgm:t>
        <a:bodyPr/>
        <a:lstStyle/>
        <a:p>
          <a:r>
            <a:rPr lang="ru-RU" dirty="0"/>
            <a:t>Структурными или хроническими излишками следует заниматься отдельно </a:t>
          </a:r>
          <a:endParaRPr lang="en-GB" dirty="0"/>
        </a:p>
      </dgm:t>
    </dgm:pt>
    <dgm:pt modelId="{B00751F0-F41A-41A0-8D6C-9A0A54F75C0A}" type="parTrans" cxnId="{3770C613-31BD-4CE5-B571-70A9FCB7E946}">
      <dgm:prSet/>
      <dgm:spPr/>
      <dgm:t>
        <a:bodyPr/>
        <a:lstStyle/>
        <a:p>
          <a:endParaRPr lang="en-GB"/>
        </a:p>
      </dgm:t>
    </dgm:pt>
    <dgm:pt modelId="{4ABC4C79-1FDD-4D9B-8767-A57C8038C445}" type="sibTrans" cxnId="{3770C613-31BD-4CE5-B571-70A9FCB7E946}">
      <dgm:prSet/>
      <dgm:spPr/>
      <dgm:t>
        <a:bodyPr/>
        <a:lstStyle/>
        <a:p>
          <a:endParaRPr lang="en-GB"/>
        </a:p>
      </dgm:t>
    </dgm:pt>
    <dgm:pt modelId="{19A3B642-78EC-47BC-B2B0-F133B7D2A84C}">
      <dgm:prSet/>
      <dgm:spPr/>
      <dgm:t>
        <a:bodyPr/>
        <a:lstStyle/>
        <a:p>
          <a:pPr>
            <a:lnSpc>
              <a:spcPct val="100000"/>
            </a:lnSpc>
            <a:spcAft>
              <a:spcPts val="600"/>
            </a:spcAft>
          </a:pPr>
          <a:r>
            <a:rPr lang="ru-RU" dirty="0"/>
            <a:t>Примечание: основное внимание уделяется </a:t>
          </a:r>
          <a:r>
            <a:rPr lang="ru-RU" u="sng" dirty="0"/>
            <a:t>инвестициям</a:t>
          </a:r>
          <a:r>
            <a:rPr lang="ru-RU" dirty="0"/>
            <a:t>: покупка и продажа ценных бумаг Минфина рискует нанести ущерб рынку облигаций; использовать только в качестве залога</a:t>
          </a:r>
          <a:endParaRPr lang="en-GB" dirty="0"/>
        </a:p>
      </dgm:t>
    </dgm:pt>
    <dgm:pt modelId="{8BEDD448-0683-4B8E-B885-73490862F033}" type="parTrans" cxnId="{A5EB5B84-EA17-4619-91AC-F0481179B01E}">
      <dgm:prSet/>
      <dgm:spPr/>
      <dgm:t>
        <a:bodyPr/>
        <a:lstStyle/>
        <a:p>
          <a:endParaRPr lang="en-GB"/>
        </a:p>
      </dgm:t>
    </dgm:pt>
    <dgm:pt modelId="{6FAE93C6-E87E-4156-B982-F049A5A7FCE6}" type="sibTrans" cxnId="{A5EB5B84-EA17-4619-91AC-F0481179B01E}">
      <dgm:prSet/>
      <dgm:spPr/>
      <dgm:t>
        <a:bodyPr/>
        <a:lstStyle/>
        <a:p>
          <a:endParaRPr lang="en-GB"/>
        </a:p>
      </dgm:t>
    </dgm:pt>
    <dgm:pt modelId="{B7163DC1-E2A7-4099-B167-0E959B12259D}">
      <dgm:prSet/>
      <dgm:spPr/>
      <dgm:t>
        <a:bodyPr/>
        <a:lstStyle/>
        <a:p>
          <a:pPr>
            <a:lnSpc>
              <a:spcPct val="100000"/>
            </a:lnSpc>
            <a:spcAft>
              <a:spcPts val="600"/>
            </a:spcAft>
          </a:pPr>
          <a:r>
            <a:rPr lang="ru-RU" dirty="0"/>
            <a:t>«Излишек» в данном контексте определяется прогнозом (поправка на осторожность может быть отражена либо в размере инвестиций, либо в сроках их погашения</a:t>
          </a:r>
          <a:r>
            <a:rPr lang="en-GB" dirty="0"/>
            <a:t>)</a:t>
          </a:r>
        </a:p>
      </dgm:t>
    </dgm:pt>
    <dgm:pt modelId="{7FC38293-2162-49FF-9B7B-60978FADA51E}" type="parTrans" cxnId="{FF171E98-9CD7-40D7-AF47-521F0CE1A48E}">
      <dgm:prSet/>
      <dgm:spPr/>
      <dgm:t>
        <a:bodyPr/>
        <a:lstStyle/>
        <a:p>
          <a:endParaRPr lang="en-GB"/>
        </a:p>
      </dgm:t>
    </dgm:pt>
    <dgm:pt modelId="{031863E7-30A2-4597-BB51-9523BA95486F}" type="sibTrans" cxnId="{FF171E98-9CD7-40D7-AF47-521F0CE1A48E}">
      <dgm:prSet/>
      <dgm:spPr/>
      <dgm:t>
        <a:bodyPr/>
        <a:lstStyle/>
        <a:p>
          <a:endParaRPr lang="en-GB"/>
        </a:p>
      </dgm:t>
    </dgm:pt>
    <dgm:pt modelId="{26784DB2-9413-4732-AF86-C9B7BD1E5F15}" type="pres">
      <dgm:prSet presAssocID="{21A76264-A111-4D95-A693-3B26495D4D1D}" presName="linear" presStyleCnt="0">
        <dgm:presLayoutVars>
          <dgm:animLvl val="lvl"/>
          <dgm:resizeHandles val="exact"/>
        </dgm:presLayoutVars>
      </dgm:prSet>
      <dgm:spPr/>
    </dgm:pt>
    <dgm:pt modelId="{9172C171-BA51-49D9-B638-34AB677958D0}" type="pres">
      <dgm:prSet presAssocID="{921D6F2F-E0C0-469A-A1EB-C5B6DA3F2CFE}" presName="parentText" presStyleLbl="node1" presStyleIdx="0" presStyleCnt="2" custScaleY="67693">
        <dgm:presLayoutVars>
          <dgm:chMax val="0"/>
          <dgm:bulletEnabled val="1"/>
        </dgm:presLayoutVars>
      </dgm:prSet>
      <dgm:spPr/>
    </dgm:pt>
    <dgm:pt modelId="{5207338B-23A6-42FF-BCF6-261C411D266C}" type="pres">
      <dgm:prSet presAssocID="{921D6F2F-E0C0-469A-A1EB-C5B6DA3F2CFE}" presName="childText" presStyleLbl="revTx" presStyleIdx="0" presStyleCnt="1" custScaleX="92900" custScaleY="76462">
        <dgm:presLayoutVars>
          <dgm:bulletEnabled val="1"/>
        </dgm:presLayoutVars>
      </dgm:prSet>
      <dgm:spPr/>
    </dgm:pt>
    <dgm:pt modelId="{A3AEFB34-A6B9-41A1-AE35-05AD44F29769}" type="pres">
      <dgm:prSet presAssocID="{7783579E-24EA-4E4D-A27C-E0F2AF828AC7}" presName="parentText" presStyleLbl="node1" presStyleIdx="1" presStyleCnt="2" custScaleY="58505" custLinFactNeighborY="-4839">
        <dgm:presLayoutVars>
          <dgm:chMax val="0"/>
          <dgm:bulletEnabled val="1"/>
        </dgm:presLayoutVars>
      </dgm:prSet>
      <dgm:spPr/>
    </dgm:pt>
  </dgm:ptLst>
  <dgm:cxnLst>
    <dgm:cxn modelId="{3770C613-31BD-4CE5-B571-70A9FCB7E946}" srcId="{21A76264-A111-4D95-A693-3B26495D4D1D}" destId="{7783579E-24EA-4E4D-A27C-E0F2AF828AC7}" srcOrd="1" destOrd="0" parTransId="{B00751F0-F41A-41A0-8D6C-9A0A54F75C0A}" sibTransId="{4ABC4C79-1FDD-4D9B-8767-A57C8038C445}"/>
    <dgm:cxn modelId="{1E593125-0A21-42CE-8282-178F2E9B2388}" type="presOf" srcId="{A5D3A64C-152F-45F7-95C1-521811AB7326}" destId="{5207338B-23A6-42FF-BCF6-261C411D266C}" srcOrd="0" destOrd="0" presId="urn:microsoft.com/office/officeart/2005/8/layout/vList2"/>
    <dgm:cxn modelId="{BB850C64-3C73-4867-B2C1-554FB96BBE79}" type="presOf" srcId="{921D6F2F-E0C0-469A-A1EB-C5B6DA3F2CFE}" destId="{9172C171-BA51-49D9-B638-34AB677958D0}" srcOrd="0" destOrd="0" presId="urn:microsoft.com/office/officeart/2005/8/layout/vList2"/>
    <dgm:cxn modelId="{75FAAA56-A2F4-47D3-9D2A-0C1A0F0E89FA}" srcId="{921D6F2F-E0C0-469A-A1EB-C5B6DA3F2CFE}" destId="{40294C0C-CCCD-454E-A57B-E1076F0BC7CB}" srcOrd="1" destOrd="0" parTransId="{C5BCEAC5-F041-4863-8FE3-F79EFBE19B55}" sibTransId="{69BE1DC0-2A6C-41EE-A809-FBC232947505}"/>
    <dgm:cxn modelId="{A5EB5B84-EA17-4619-91AC-F0481179B01E}" srcId="{921D6F2F-E0C0-469A-A1EB-C5B6DA3F2CFE}" destId="{19A3B642-78EC-47BC-B2B0-F133B7D2A84C}" srcOrd="3" destOrd="0" parTransId="{8BEDD448-0683-4B8E-B885-73490862F033}" sibTransId="{6FAE93C6-E87E-4156-B982-F049A5A7FCE6}"/>
    <dgm:cxn modelId="{FF171E98-9CD7-40D7-AF47-521F0CE1A48E}" srcId="{921D6F2F-E0C0-469A-A1EB-C5B6DA3F2CFE}" destId="{B7163DC1-E2A7-4099-B167-0E959B12259D}" srcOrd="2" destOrd="0" parTransId="{7FC38293-2162-49FF-9B7B-60978FADA51E}" sibTransId="{031863E7-30A2-4597-BB51-9523BA95486F}"/>
    <dgm:cxn modelId="{362C0DA2-3106-4444-AFC4-E969AFE96E0C}" srcId="{21A76264-A111-4D95-A693-3B26495D4D1D}" destId="{921D6F2F-E0C0-469A-A1EB-C5B6DA3F2CFE}" srcOrd="0" destOrd="0" parTransId="{A51BB0A5-EDC7-424D-B0F3-0EF045340FD2}" sibTransId="{D928A81A-D473-41F4-839B-6A1A9C746AE8}"/>
    <dgm:cxn modelId="{8FB720A9-38CB-4899-848B-B2A9C059740E}" type="presOf" srcId="{40294C0C-CCCD-454E-A57B-E1076F0BC7CB}" destId="{5207338B-23A6-42FF-BCF6-261C411D266C}" srcOrd="0" destOrd="1" presId="urn:microsoft.com/office/officeart/2005/8/layout/vList2"/>
    <dgm:cxn modelId="{87F331B1-B5DA-41D3-BE42-13FADA32C1CC}" type="presOf" srcId="{B7163DC1-E2A7-4099-B167-0E959B12259D}" destId="{5207338B-23A6-42FF-BCF6-261C411D266C}" srcOrd="0" destOrd="2" presId="urn:microsoft.com/office/officeart/2005/8/layout/vList2"/>
    <dgm:cxn modelId="{AB92B9CC-276C-4A69-B54E-DBABE53C5A90}" type="presOf" srcId="{21A76264-A111-4D95-A693-3B26495D4D1D}" destId="{26784DB2-9413-4732-AF86-C9B7BD1E5F15}" srcOrd="0" destOrd="0" presId="urn:microsoft.com/office/officeart/2005/8/layout/vList2"/>
    <dgm:cxn modelId="{00262AD3-5B7D-4556-AA12-675D761C8BDE}" type="presOf" srcId="{7783579E-24EA-4E4D-A27C-E0F2AF828AC7}" destId="{A3AEFB34-A6B9-41A1-AE35-05AD44F29769}" srcOrd="0" destOrd="0" presId="urn:microsoft.com/office/officeart/2005/8/layout/vList2"/>
    <dgm:cxn modelId="{D973EEE1-D9F2-4F4D-A30C-B0E68B26CAEE}" srcId="{921D6F2F-E0C0-469A-A1EB-C5B6DA3F2CFE}" destId="{A5D3A64C-152F-45F7-95C1-521811AB7326}" srcOrd="0" destOrd="0" parTransId="{040BEA37-8959-4720-80A6-0CE403D61FC9}" sibTransId="{6151B15E-7CB5-492F-9354-C0BF800909A8}"/>
    <dgm:cxn modelId="{9DF834FC-48DD-4692-AD72-135CD0EA2B5B}" type="presOf" srcId="{19A3B642-78EC-47BC-B2B0-F133B7D2A84C}" destId="{5207338B-23A6-42FF-BCF6-261C411D266C}" srcOrd="0" destOrd="3" presId="urn:microsoft.com/office/officeart/2005/8/layout/vList2"/>
    <dgm:cxn modelId="{896CB20D-E6D5-4176-992F-8F8A61510482}" type="presParOf" srcId="{26784DB2-9413-4732-AF86-C9B7BD1E5F15}" destId="{9172C171-BA51-49D9-B638-34AB677958D0}" srcOrd="0" destOrd="0" presId="urn:microsoft.com/office/officeart/2005/8/layout/vList2"/>
    <dgm:cxn modelId="{AE8A5A03-BC0A-4FB9-AF68-3E2D29DFE661}" type="presParOf" srcId="{26784DB2-9413-4732-AF86-C9B7BD1E5F15}" destId="{5207338B-23A6-42FF-BCF6-261C411D266C}" srcOrd="1" destOrd="0" presId="urn:microsoft.com/office/officeart/2005/8/layout/vList2"/>
    <dgm:cxn modelId="{2618772D-F75B-4061-9EDC-A6B958314A6A}" type="presParOf" srcId="{26784DB2-9413-4732-AF86-C9B7BD1E5F15}" destId="{A3AEFB34-A6B9-41A1-AE35-05AD44F2976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6DA972-B82A-452E-9C8D-8DB7BAA10C29}"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6988209B-17F6-45FE-8CD0-45D258C01963}">
      <dgm:prSet phldrT="[Text]" custT="1"/>
      <dgm:spPr/>
      <dgm:t>
        <a:bodyPr/>
        <a:lstStyle/>
        <a:p>
          <a:r>
            <a:rPr lang="ru-RU" sz="2000" dirty="0"/>
            <a:t>Структурный излишек</a:t>
          </a:r>
          <a:r>
            <a:rPr lang="en-GB" sz="2000" dirty="0"/>
            <a:t> </a:t>
          </a:r>
        </a:p>
      </dgm:t>
    </dgm:pt>
    <dgm:pt modelId="{D77C2153-A877-4DEC-9E8D-BCA1393ECE44}" type="parTrans" cxnId="{3242C058-D408-42FA-9C13-D77206C34086}">
      <dgm:prSet/>
      <dgm:spPr/>
      <dgm:t>
        <a:bodyPr/>
        <a:lstStyle/>
        <a:p>
          <a:endParaRPr lang="en-GB"/>
        </a:p>
      </dgm:t>
    </dgm:pt>
    <dgm:pt modelId="{70E4C614-720F-42DC-87C8-DA94366C2632}" type="sibTrans" cxnId="{3242C058-D408-42FA-9C13-D77206C34086}">
      <dgm:prSet/>
      <dgm:spPr/>
      <dgm:t>
        <a:bodyPr/>
        <a:lstStyle/>
        <a:p>
          <a:endParaRPr lang="en-GB"/>
        </a:p>
      </dgm:t>
    </dgm:pt>
    <dgm:pt modelId="{3F20F5D8-6D45-4E15-BA01-4D18E1121B5D}">
      <dgm:prSet custT="1"/>
      <dgm:spPr>
        <a:solidFill>
          <a:srgbClr val="CFD5EA"/>
        </a:solidFill>
        <a:ln>
          <a:solidFill>
            <a:srgbClr val="004C97"/>
          </a:solidFill>
        </a:ln>
      </dgm:spPr>
      <dgm:t>
        <a:bodyPr/>
        <a:lstStyle/>
        <a:p>
          <a:r>
            <a:rPr lang="ru-RU" sz="1300" dirty="0">
              <a:solidFill>
                <a:schemeClr val="tx1"/>
              </a:solidFill>
            </a:rPr>
            <a:t>Структурный излишек ликвидности должен выявляться и управляться отдельно</a:t>
          </a:r>
          <a:endParaRPr lang="en-GB" sz="1300" dirty="0">
            <a:solidFill>
              <a:schemeClr val="tx1"/>
            </a:solidFill>
          </a:endParaRPr>
        </a:p>
      </dgm:t>
    </dgm:pt>
    <dgm:pt modelId="{C8B07CD7-7762-4619-BD0A-9588CEDCCE19}" type="parTrans" cxnId="{D72D9FCB-04EB-4EF8-A188-6FFA591F40B2}">
      <dgm:prSet/>
      <dgm:spPr/>
      <dgm:t>
        <a:bodyPr/>
        <a:lstStyle/>
        <a:p>
          <a:endParaRPr lang="en-GB"/>
        </a:p>
      </dgm:t>
    </dgm:pt>
    <dgm:pt modelId="{1B7B35D4-FC3C-4FC3-BBC1-77023A527F66}" type="sibTrans" cxnId="{D72D9FCB-04EB-4EF8-A188-6FFA591F40B2}">
      <dgm:prSet/>
      <dgm:spPr/>
      <dgm:t>
        <a:bodyPr/>
        <a:lstStyle/>
        <a:p>
          <a:endParaRPr lang="en-GB"/>
        </a:p>
      </dgm:t>
    </dgm:pt>
    <dgm:pt modelId="{35A362DF-B094-48EB-ACC5-ED61247BB101}">
      <dgm:prSet custT="1"/>
      <dgm:spPr>
        <a:solidFill>
          <a:srgbClr val="CFD5EA"/>
        </a:solidFill>
        <a:ln>
          <a:solidFill>
            <a:srgbClr val="004C97"/>
          </a:solidFill>
        </a:ln>
      </dgm:spPr>
      <dgm:t>
        <a:bodyPr/>
        <a:lstStyle/>
        <a:p>
          <a:pPr>
            <a:buFont typeface="Arial" panose="020B0604020202020204" pitchFamily="34" charset="0"/>
            <a:buChar char="•"/>
          </a:pPr>
          <a:r>
            <a:rPr lang="ru-RU" sz="1300" dirty="0">
              <a:solidFill>
                <a:schemeClr val="tx1"/>
              </a:solidFill>
            </a:rPr>
            <a:t>Долгосрочные сбережения или стабилизационный фонд - собственные механизмы управления и собственный менеджмент: инвестирование в соответствии со стратегическим распределением активов, отражающим риск и балансовые цели</a:t>
          </a:r>
          <a:endParaRPr lang="en-GB" sz="1300" dirty="0">
            <a:solidFill>
              <a:schemeClr val="tx1"/>
            </a:solidFill>
          </a:endParaRPr>
        </a:p>
      </dgm:t>
    </dgm:pt>
    <dgm:pt modelId="{5CB3BA02-14AD-4B6D-9357-A459A2CE9136}" type="parTrans" cxnId="{4CB794E6-75D2-47F5-AD5D-5A6919F20E9E}">
      <dgm:prSet/>
      <dgm:spPr/>
      <dgm:t>
        <a:bodyPr/>
        <a:lstStyle/>
        <a:p>
          <a:endParaRPr lang="en-GB"/>
        </a:p>
      </dgm:t>
    </dgm:pt>
    <dgm:pt modelId="{A6F84064-27DC-47F4-B236-4A18327630D2}" type="sibTrans" cxnId="{4CB794E6-75D2-47F5-AD5D-5A6919F20E9E}">
      <dgm:prSet/>
      <dgm:spPr/>
      <dgm:t>
        <a:bodyPr/>
        <a:lstStyle/>
        <a:p>
          <a:endParaRPr lang="en-GB"/>
        </a:p>
      </dgm:t>
    </dgm:pt>
    <dgm:pt modelId="{716855CD-8EE6-4164-88DF-40FDCE7502FC}">
      <dgm:prSet custT="1"/>
      <dgm:spPr/>
      <dgm:t>
        <a:bodyPr/>
        <a:lstStyle/>
        <a:p>
          <a:r>
            <a:rPr lang="ru-RU" sz="2000" dirty="0"/>
            <a:t>Резервный фонд ликвидности</a:t>
          </a:r>
          <a:endParaRPr lang="en-GB" sz="2000" dirty="0"/>
        </a:p>
      </dgm:t>
    </dgm:pt>
    <dgm:pt modelId="{96E76F16-144A-4E69-B3E9-6043AE836ED5}" type="parTrans" cxnId="{8315F586-11FA-4E80-A126-E1911ABB0C9F}">
      <dgm:prSet/>
      <dgm:spPr/>
      <dgm:t>
        <a:bodyPr/>
        <a:lstStyle/>
        <a:p>
          <a:endParaRPr lang="en-GB"/>
        </a:p>
      </dgm:t>
    </dgm:pt>
    <dgm:pt modelId="{882C2BE2-D2AD-4C72-A7F1-2F10846A63B4}" type="sibTrans" cxnId="{8315F586-11FA-4E80-A126-E1911ABB0C9F}">
      <dgm:prSet/>
      <dgm:spPr/>
      <dgm:t>
        <a:bodyPr/>
        <a:lstStyle/>
        <a:p>
          <a:endParaRPr lang="en-GB"/>
        </a:p>
      </dgm:t>
    </dgm:pt>
    <dgm:pt modelId="{651AB98F-449E-449A-BA04-D536F53060F3}">
      <dgm:prSet custT="1"/>
      <dgm:spPr>
        <a:solidFill>
          <a:srgbClr val="CFD5EA"/>
        </a:solidFill>
        <a:ln>
          <a:solidFill>
            <a:srgbClr val="004C97"/>
          </a:solidFill>
        </a:ln>
      </dgm:spPr>
      <dgm:t>
        <a:bodyPr/>
        <a:lstStyle/>
        <a:p>
          <a:pPr marL="174625" lvl="1" indent="-174625" defTabSz="755650">
            <a:lnSpc>
              <a:spcPct val="90000"/>
            </a:lnSpc>
            <a:spcBef>
              <a:spcPct val="0"/>
            </a:spcBef>
            <a:spcAft>
              <a:spcPct val="15000"/>
            </a:spcAft>
            <a:buFont typeface="Arial" panose="020B0604020202020204" pitchFamily="34" charset="0"/>
            <a:buChar char="•"/>
          </a:pPr>
          <a:r>
            <a:rPr lang="ru-RU" sz="1300" kern="1200" dirty="0">
              <a:solidFill>
                <a:schemeClr val="tx1"/>
              </a:solidFill>
              <a:latin typeface="Arial" panose="020B0604020202020204"/>
              <a:ea typeface="+mn-ea"/>
              <a:cs typeface="+mn-cs"/>
            </a:rPr>
            <a:t>Целесообразен, если имеется вероятность, что структурный излишек будет исчерпан в среднесрочной перспективе или будет использован в качестве резерва на случай возможно неблагоприятного будущего сценария (например, Перу - 3-месячный фонд на случай возможного будущего банковского кризиса).</a:t>
          </a:r>
          <a:endParaRPr lang="en-GB" sz="1300" kern="1200" dirty="0">
            <a:solidFill>
              <a:schemeClr val="tx1"/>
            </a:solidFill>
            <a:latin typeface="Arial" panose="020B0604020202020204"/>
            <a:ea typeface="+mn-ea"/>
            <a:cs typeface="+mn-cs"/>
          </a:endParaRPr>
        </a:p>
      </dgm:t>
    </dgm:pt>
    <dgm:pt modelId="{4B887C01-06D4-44A3-A05F-9323642CACF3}" type="parTrans" cxnId="{8CE23DDE-2032-4C6C-ADE0-8AF48166C42B}">
      <dgm:prSet/>
      <dgm:spPr/>
      <dgm:t>
        <a:bodyPr/>
        <a:lstStyle/>
        <a:p>
          <a:endParaRPr lang="en-GB"/>
        </a:p>
      </dgm:t>
    </dgm:pt>
    <dgm:pt modelId="{4C7E5629-42C7-433B-9577-DEC1ECCC7D80}" type="sibTrans" cxnId="{8CE23DDE-2032-4C6C-ADE0-8AF48166C42B}">
      <dgm:prSet/>
      <dgm:spPr/>
      <dgm:t>
        <a:bodyPr/>
        <a:lstStyle/>
        <a:p>
          <a:endParaRPr lang="en-GB"/>
        </a:p>
      </dgm:t>
    </dgm:pt>
    <dgm:pt modelId="{4D7F83C6-90F3-4BE8-AFD3-D40675E845E8}">
      <dgm:prSet custT="1"/>
      <dgm:spPr>
        <a:solidFill>
          <a:srgbClr val="CFD5EA"/>
        </a:solidFill>
        <a:ln>
          <a:solidFill>
            <a:srgbClr val="004C97"/>
          </a:solidFill>
        </a:ln>
      </dgm:spPr>
      <dgm:t>
        <a:bodyPr/>
        <a:lstStyle/>
        <a:p>
          <a:r>
            <a:rPr lang="ru-RU" sz="1300" dirty="0">
              <a:solidFill>
                <a:schemeClr val="tx1"/>
              </a:solidFill>
            </a:rPr>
            <a:t>Обычная восходящая кривая доходности =&gt; денежные средства невыгодно держать в качестве долгосрочных инвестиций. Лучше использовать любой излишек для сокращения долга или инвестирования в другие активы</a:t>
          </a:r>
          <a:r>
            <a:rPr lang="en-GB" sz="1300" dirty="0">
              <a:solidFill>
                <a:schemeClr val="tx1"/>
              </a:solidFill>
            </a:rPr>
            <a:t>.</a:t>
          </a:r>
        </a:p>
      </dgm:t>
    </dgm:pt>
    <dgm:pt modelId="{9AB611C2-A351-4A5B-ADBA-D02AA1CF0608}" type="parTrans" cxnId="{E73C14D1-2A5C-4A57-9FC0-102BC1108D26}">
      <dgm:prSet/>
      <dgm:spPr/>
      <dgm:t>
        <a:bodyPr/>
        <a:lstStyle/>
        <a:p>
          <a:endParaRPr lang="en-GB"/>
        </a:p>
      </dgm:t>
    </dgm:pt>
    <dgm:pt modelId="{05FF7836-3E4E-42B7-A2F1-6E4EDB9284D3}" type="sibTrans" cxnId="{E73C14D1-2A5C-4A57-9FC0-102BC1108D26}">
      <dgm:prSet/>
      <dgm:spPr/>
      <dgm:t>
        <a:bodyPr/>
        <a:lstStyle/>
        <a:p>
          <a:endParaRPr lang="en-GB"/>
        </a:p>
      </dgm:t>
    </dgm:pt>
    <dgm:pt modelId="{40E0FAE2-4100-44AC-8D81-A20B3009AB9D}">
      <dgm:prSet custT="1"/>
      <dgm:spPr>
        <a:solidFill>
          <a:srgbClr val="CFD5EA"/>
        </a:solidFill>
        <a:ln>
          <a:solidFill>
            <a:srgbClr val="004C97"/>
          </a:solidFill>
        </a:ln>
      </dgm:spPr>
      <dgm:t>
        <a:bodyPr/>
        <a:lstStyle/>
        <a:p>
          <a:pPr marL="174625" lvl="1" indent="-174625" defTabSz="755650">
            <a:lnSpc>
              <a:spcPct val="90000"/>
            </a:lnSpc>
            <a:spcBef>
              <a:spcPct val="0"/>
            </a:spcBef>
            <a:spcAft>
              <a:spcPct val="15000"/>
            </a:spcAft>
          </a:pPr>
          <a:r>
            <a:rPr lang="ru-RU" sz="1300" kern="1200" dirty="0">
              <a:solidFill>
                <a:schemeClr val="tx1"/>
              </a:solidFill>
              <a:latin typeface="Arial" panose="020B0604020202020204"/>
              <a:ea typeface="+mn-ea"/>
              <a:cs typeface="+mn-cs"/>
            </a:rPr>
            <a:t>Может быть отдельным фондом или траншем стабилизационного или сберегательного фонда</a:t>
          </a:r>
          <a:endParaRPr lang="en-GB" sz="1300" kern="1200" dirty="0">
            <a:solidFill>
              <a:schemeClr val="tx1"/>
            </a:solidFill>
            <a:latin typeface="Arial" panose="020B0604020202020204"/>
            <a:ea typeface="+mn-ea"/>
            <a:cs typeface="+mn-cs"/>
          </a:endParaRPr>
        </a:p>
      </dgm:t>
    </dgm:pt>
    <dgm:pt modelId="{14EE856F-01C2-4319-BCCD-2B7F8AD21D1A}" type="parTrans" cxnId="{2DC1AB3B-D64B-41C0-8899-EA5D52CA1F91}">
      <dgm:prSet/>
      <dgm:spPr/>
      <dgm:t>
        <a:bodyPr/>
        <a:lstStyle/>
        <a:p>
          <a:endParaRPr lang="en-GB"/>
        </a:p>
      </dgm:t>
    </dgm:pt>
    <dgm:pt modelId="{DFA2BE59-1300-4415-B973-8BE3E5942764}" type="sibTrans" cxnId="{2DC1AB3B-D64B-41C0-8899-EA5D52CA1F91}">
      <dgm:prSet/>
      <dgm:spPr/>
      <dgm:t>
        <a:bodyPr/>
        <a:lstStyle/>
        <a:p>
          <a:endParaRPr lang="en-GB"/>
        </a:p>
      </dgm:t>
    </dgm:pt>
    <dgm:pt modelId="{10A1C092-A49C-40F2-B895-15250F8DFC9F}">
      <dgm:prSet custT="1"/>
      <dgm:spPr>
        <a:solidFill>
          <a:srgbClr val="CFD5EA"/>
        </a:solidFill>
        <a:ln>
          <a:solidFill>
            <a:srgbClr val="004C97"/>
          </a:solidFill>
        </a:ln>
      </dgm:spPr>
      <dgm:t>
        <a:bodyPr/>
        <a:lstStyle/>
        <a:p>
          <a:pPr marL="174625" lvl="1" indent="-174625" defTabSz="755650">
            <a:lnSpc>
              <a:spcPct val="90000"/>
            </a:lnSpc>
            <a:spcBef>
              <a:spcPct val="0"/>
            </a:spcBef>
            <a:spcAft>
              <a:spcPct val="15000"/>
            </a:spcAft>
          </a:pPr>
          <a:r>
            <a:rPr lang="ru-RU" sz="1300" kern="1200" dirty="0">
              <a:solidFill>
                <a:schemeClr val="tx1"/>
              </a:solidFill>
              <a:latin typeface="Arial" panose="020B0604020202020204"/>
              <a:ea typeface="+mn-ea"/>
              <a:cs typeface="+mn-cs"/>
            </a:rPr>
            <a:t>Средства часто инвестируются на рынке краткосрочного капитала: срок несколько больше, чем при инвестировании для управления ликвидностью</a:t>
          </a:r>
          <a:endParaRPr lang="en-GB" sz="1300" kern="1200" dirty="0">
            <a:solidFill>
              <a:schemeClr val="tx1"/>
            </a:solidFill>
            <a:latin typeface="Arial" panose="020B0604020202020204"/>
            <a:ea typeface="+mn-ea"/>
            <a:cs typeface="+mn-cs"/>
          </a:endParaRPr>
        </a:p>
      </dgm:t>
    </dgm:pt>
    <dgm:pt modelId="{9322B1C0-52B8-49F1-A676-AC5213BBE64D}" type="parTrans" cxnId="{DA619CED-FFAE-412D-A37F-96A044EB5651}">
      <dgm:prSet/>
      <dgm:spPr/>
      <dgm:t>
        <a:bodyPr/>
        <a:lstStyle/>
        <a:p>
          <a:endParaRPr lang="en-GB"/>
        </a:p>
      </dgm:t>
    </dgm:pt>
    <dgm:pt modelId="{4069338D-8C9B-44ED-94E3-B534A9106BC4}" type="sibTrans" cxnId="{DA619CED-FFAE-412D-A37F-96A044EB5651}">
      <dgm:prSet/>
      <dgm:spPr/>
      <dgm:t>
        <a:bodyPr/>
        <a:lstStyle/>
        <a:p>
          <a:endParaRPr lang="en-GB"/>
        </a:p>
      </dgm:t>
    </dgm:pt>
    <dgm:pt modelId="{3EC98489-39AD-49F7-B786-5D35FF81C0F7}">
      <dgm:prSet custT="1"/>
      <dgm:spPr>
        <a:solidFill>
          <a:srgbClr val="CFD5EA"/>
        </a:solidFill>
        <a:ln>
          <a:solidFill>
            <a:srgbClr val="004C97"/>
          </a:solidFill>
        </a:ln>
      </dgm:spPr>
      <dgm:t>
        <a:bodyPr/>
        <a:lstStyle/>
        <a:p>
          <a:pPr marL="174625" lvl="1" indent="-174625" defTabSz="755650">
            <a:lnSpc>
              <a:spcPct val="90000"/>
            </a:lnSpc>
            <a:spcBef>
              <a:spcPct val="0"/>
            </a:spcBef>
            <a:spcAft>
              <a:spcPct val="15000"/>
            </a:spcAft>
          </a:pPr>
          <a:r>
            <a:rPr lang="ru-RU" sz="1300" kern="1200" dirty="0">
              <a:solidFill>
                <a:schemeClr val="tx1"/>
              </a:solidFill>
              <a:latin typeface="Arial" panose="020B0604020202020204"/>
              <a:ea typeface="+mn-ea"/>
              <a:cs typeface="+mn-cs"/>
            </a:rPr>
            <a:t>Обеспечивает дополнительный «страховочный механизм» ликвидности</a:t>
          </a:r>
          <a:endParaRPr lang="en-GB" sz="1300" kern="1200" dirty="0">
            <a:solidFill>
              <a:schemeClr val="tx1"/>
            </a:solidFill>
            <a:latin typeface="Arial" panose="020B0604020202020204"/>
            <a:ea typeface="+mn-ea"/>
            <a:cs typeface="+mn-cs"/>
          </a:endParaRPr>
        </a:p>
      </dgm:t>
    </dgm:pt>
    <dgm:pt modelId="{59C17C82-9EAC-47E1-9F74-125FDC3348F5}" type="parTrans" cxnId="{FC207DB9-F748-48DE-BF76-30864B0E4AE1}">
      <dgm:prSet/>
      <dgm:spPr/>
      <dgm:t>
        <a:bodyPr/>
        <a:lstStyle/>
        <a:p>
          <a:endParaRPr lang="en-GB"/>
        </a:p>
      </dgm:t>
    </dgm:pt>
    <dgm:pt modelId="{B1088DC7-CDCE-4A8D-BE84-86C977472C29}" type="sibTrans" cxnId="{FC207DB9-F748-48DE-BF76-30864B0E4AE1}">
      <dgm:prSet/>
      <dgm:spPr/>
      <dgm:t>
        <a:bodyPr/>
        <a:lstStyle/>
        <a:p>
          <a:endParaRPr lang="en-GB"/>
        </a:p>
      </dgm:t>
    </dgm:pt>
    <dgm:pt modelId="{2062EA9F-0A25-42D5-80AD-994DF8D843DC}" type="pres">
      <dgm:prSet presAssocID="{E46DA972-B82A-452E-9C8D-8DB7BAA10C29}" presName="Name0" presStyleCnt="0">
        <dgm:presLayoutVars>
          <dgm:dir/>
          <dgm:animLvl val="lvl"/>
          <dgm:resizeHandles val="exact"/>
        </dgm:presLayoutVars>
      </dgm:prSet>
      <dgm:spPr/>
    </dgm:pt>
    <dgm:pt modelId="{3EEBF31F-1252-4114-B399-640E94AD6080}" type="pres">
      <dgm:prSet presAssocID="{6988209B-17F6-45FE-8CD0-45D258C01963}" presName="linNode" presStyleCnt="0"/>
      <dgm:spPr/>
    </dgm:pt>
    <dgm:pt modelId="{2BD57E38-0CD8-4C40-AE03-8A5B7FC78E9F}" type="pres">
      <dgm:prSet presAssocID="{6988209B-17F6-45FE-8CD0-45D258C01963}" presName="parTx" presStyleLbl="revTx" presStyleIdx="0" presStyleCnt="2" custScaleX="108357" custScaleY="152567">
        <dgm:presLayoutVars>
          <dgm:chMax val="1"/>
          <dgm:bulletEnabled val="1"/>
        </dgm:presLayoutVars>
      </dgm:prSet>
      <dgm:spPr/>
    </dgm:pt>
    <dgm:pt modelId="{11583960-0AF7-4E07-8E94-6ECB6A26DD36}" type="pres">
      <dgm:prSet presAssocID="{6988209B-17F6-45FE-8CD0-45D258C01963}" presName="bracket" presStyleLbl="parChTrans1D1" presStyleIdx="0" presStyleCnt="2"/>
      <dgm:spPr/>
    </dgm:pt>
    <dgm:pt modelId="{EA21D22A-14C4-4A25-973D-5B259F50302F}" type="pres">
      <dgm:prSet presAssocID="{6988209B-17F6-45FE-8CD0-45D258C01963}" presName="spH" presStyleCnt="0"/>
      <dgm:spPr/>
    </dgm:pt>
    <dgm:pt modelId="{7658F03C-E4F6-4C97-9C8A-69221E8AF78F}" type="pres">
      <dgm:prSet presAssocID="{6988209B-17F6-45FE-8CD0-45D258C01963}" presName="desTx" presStyleLbl="node1" presStyleIdx="0" presStyleCnt="2" custScaleY="112557" custLinFactNeighborX="6187" custLinFactNeighborY="175">
        <dgm:presLayoutVars>
          <dgm:bulletEnabled val="1"/>
        </dgm:presLayoutVars>
      </dgm:prSet>
      <dgm:spPr/>
    </dgm:pt>
    <dgm:pt modelId="{224166A0-759C-4CAA-A548-3F728D27E50F}" type="pres">
      <dgm:prSet presAssocID="{70E4C614-720F-42DC-87C8-DA94366C2632}" presName="spV" presStyleCnt="0"/>
      <dgm:spPr/>
    </dgm:pt>
    <dgm:pt modelId="{B35ED3CB-C931-4AD5-83A6-81C6A44D58E3}" type="pres">
      <dgm:prSet presAssocID="{716855CD-8EE6-4164-88DF-40FDCE7502FC}" presName="linNode" presStyleCnt="0"/>
      <dgm:spPr/>
    </dgm:pt>
    <dgm:pt modelId="{7EFAAC0E-2CE6-4462-978F-CD6E7B5ED813}" type="pres">
      <dgm:prSet presAssocID="{716855CD-8EE6-4164-88DF-40FDCE7502FC}" presName="parTx" presStyleLbl="revTx" presStyleIdx="1" presStyleCnt="2" custScaleX="122762" custScaleY="195446">
        <dgm:presLayoutVars>
          <dgm:chMax val="1"/>
          <dgm:bulletEnabled val="1"/>
        </dgm:presLayoutVars>
      </dgm:prSet>
      <dgm:spPr/>
    </dgm:pt>
    <dgm:pt modelId="{5F1CCB01-04BF-4481-BFBD-00ABFD3C5DB7}" type="pres">
      <dgm:prSet presAssocID="{716855CD-8EE6-4164-88DF-40FDCE7502FC}" presName="bracket" presStyleLbl="parChTrans1D1" presStyleIdx="1" presStyleCnt="2"/>
      <dgm:spPr/>
    </dgm:pt>
    <dgm:pt modelId="{116D58E3-ADE7-44F6-BE81-F309F9B5CEB2}" type="pres">
      <dgm:prSet presAssocID="{716855CD-8EE6-4164-88DF-40FDCE7502FC}" presName="spH" presStyleCnt="0"/>
      <dgm:spPr/>
    </dgm:pt>
    <dgm:pt modelId="{2F0C7C27-1ACB-41D9-8EDD-83DB33B12AA9}" type="pres">
      <dgm:prSet presAssocID="{716855CD-8EE6-4164-88DF-40FDCE7502FC}" presName="desTx" presStyleLbl="node1" presStyleIdx="1" presStyleCnt="2" custScaleX="111323" custScaleY="118709">
        <dgm:presLayoutVars>
          <dgm:bulletEnabled val="1"/>
        </dgm:presLayoutVars>
      </dgm:prSet>
      <dgm:spPr/>
    </dgm:pt>
  </dgm:ptLst>
  <dgm:cxnLst>
    <dgm:cxn modelId="{2DC1AB3B-D64B-41C0-8899-EA5D52CA1F91}" srcId="{716855CD-8EE6-4164-88DF-40FDCE7502FC}" destId="{40E0FAE2-4100-44AC-8D81-A20B3009AB9D}" srcOrd="1" destOrd="0" parTransId="{14EE856F-01C2-4319-BCCD-2B7F8AD21D1A}" sibTransId="{DFA2BE59-1300-4415-B973-8BE3E5942764}"/>
    <dgm:cxn modelId="{4AC69C5D-E423-485F-A011-94BEDEF3C868}" type="presOf" srcId="{4D7F83C6-90F3-4BE8-AFD3-D40675E845E8}" destId="{7658F03C-E4F6-4C97-9C8A-69221E8AF78F}" srcOrd="0" destOrd="1" presId="urn:diagrams.loki3.com/BracketList"/>
    <dgm:cxn modelId="{95947C62-41B2-428B-BB7A-2FDDC23AD339}" type="presOf" srcId="{3F20F5D8-6D45-4E15-BA01-4D18E1121B5D}" destId="{7658F03C-E4F6-4C97-9C8A-69221E8AF78F}" srcOrd="0" destOrd="0" presId="urn:diagrams.loki3.com/BracketList"/>
    <dgm:cxn modelId="{854CC54B-860A-4E24-80C6-4E239A6F6D34}" type="presOf" srcId="{651AB98F-449E-449A-BA04-D536F53060F3}" destId="{2F0C7C27-1ACB-41D9-8EDD-83DB33B12AA9}" srcOrd="0" destOrd="0" presId="urn:diagrams.loki3.com/BracketList"/>
    <dgm:cxn modelId="{2E469E4F-AFA5-4E5F-983C-CC3364D3EA72}" type="presOf" srcId="{716855CD-8EE6-4164-88DF-40FDCE7502FC}" destId="{7EFAAC0E-2CE6-4462-978F-CD6E7B5ED813}" srcOrd="0" destOrd="0" presId="urn:diagrams.loki3.com/BracketList"/>
    <dgm:cxn modelId="{3242C058-D408-42FA-9C13-D77206C34086}" srcId="{E46DA972-B82A-452E-9C8D-8DB7BAA10C29}" destId="{6988209B-17F6-45FE-8CD0-45D258C01963}" srcOrd="0" destOrd="0" parTransId="{D77C2153-A877-4DEC-9E8D-BCA1393ECE44}" sibTransId="{70E4C614-720F-42DC-87C8-DA94366C2632}"/>
    <dgm:cxn modelId="{8315F586-11FA-4E80-A126-E1911ABB0C9F}" srcId="{E46DA972-B82A-452E-9C8D-8DB7BAA10C29}" destId="{716855CD-8EE6-4164-88DF-40FDCE7502FC}" srcOrd="1" destOrd="0" parTransId="{96E76F16-144A-4E69-B3E9-6043AE836ED5}" sibTransId="{882C2BE2-D2AD-4C72-A7F1-2F10846A63B4}"/>
    <dgm:cxn modelId="{0E943C9F-65CB-445C-B8E6-852CE7C64A25}" type="presOf" srcId="{E46DA972-B82A-452E-9C8D-8DB7BAA10C29}" destId="{2062EA9F-0A25-42D5-80AD-994DF8D843DC}" srcOrd="0" destOrd="0" presId="urn:diagrams.loki3.com/BracketList"/>
    <dgm:cxn modelId="{23D3E3A2-EA3C-4203-9424-3B06B63BB1AD}" type="presOf" srcId="{10A1C092-A49C-40F2-B895-15250F8DFC9F}" destId="{2F0C7C27-1ACB-41D9-8EDD-83DB33B12AA9}" srcOrd="0" destOrd="2" presId="urn:diagrams.loki3.com/BracketList"/>
    <dgm:cxn modelId="{FC207DB9-F748-48DE-BF76-30864B0E4AE1}" srcId="{716855CD-8EE6-4164-88DF-40FDCE7502FC}" destId="{3EC98489-39AD-49F7-B786-5D35FF81C0F7}" srcOrd="3" destOrd="0" parTransId="{59C17C82-9EAC-47E1-9F74-125FDC3348F5}" sibTransId="{B1088DC7-CDCE-4A8D-BE84-86C977472C29}"/>
    <dgm:cxn modelId="{D72D9FCB-04EB-4EF8-A188-6FFA591F40B2}" srcId="{6988209B-17F6-45FE-8CD0-45D258C01963}" destId="{3F20F5D8-6D45-4E15-BA01-4D18E1121B5D}" srcOrd="0" destOrd="0" parTransId="{C8B07CD7-7762-4619-BD0A-9588CEDCCE19}" sibTransId="{1B7B35D4-FC3C-4FC3-BBC1-77023A527F66}"/>
    <dgm:cxn modelId="{E76CC6CD-0870-4F50-9F94-ACD5961260EF}" type="presOf" srcId="{40E0FAE2-4100-44AC-8D81-A20B3009AB9D}" destId="{2F0C7C27-1ACB-41D9-8EDD-83DB33B12AA9}" srcOrd="0" destOrd="1" presId="urn:diagrams.loki3.com/BracketList"/>
    <dgm:cxn modelId="{E73C14D1-2A5C-4A57-9FC0-102BC1108D26}" srcId="{6988209B-17F6-45FE-8CD0-45D258C01963}" destId="{4D7F83C6-90F3-4BE8-AFD3-D40675E845E8}" srcOrd="1" destOrd="0" parTransId="{9AB611C2-A351-4A5B-ADBA-D02AA1CF0608}" sibTransId="{05FF7836-3E4E-42B7-A2F1-6E4EDB9284D3}"/>
    <dgm:cxn modelId="{CA7A88D3-C18E-46B8-B2CA-83AA24BEDDF8}" type="presOf" srcId="{3EC98489-39AD-49F7-B786-5D35FF81C0F7}" destId="{2F0C7C27-1ACB-41D9-8EDD-83DB33B12AA9}" srcOrd="0" destOrd="3" presId="urn:diagrams.loki3.com/BracketList"/>
    <dgm:cxn modelId="{8CE23DDE-2032-4C6C-ADE0-8AF48166C42B}" srcId="{716855CD-8EE6-4164-88DF-40FDCE7502FC}" destId="{651AB98F-449E-449A-BA04-D536F53060F3}" srcOrd="0" destOrd="0" parTransId="{4B887C01-06D4-44A3-A05F-9323642CACF3}" sibTransId="{4C7E5629-42C7-433B-9577-DEC1ECCC7D80}"/>
    <dgm:cxn modelId="{4CB794E6-75D2-47F5-AD5D-5A6919F20E9E}" srcId="{6988209B-17F6-45FE-8CD0-45D258C01963}" destId="{35A362DF-B094-48EB-ACC5-ED61247BB101}" srcOrd="2" destOrd="0" parTransId="{5CB3BA02-14AD-4B6D-9357-A459A2CE9136}" sibTransId="{A6F84064-27DC-47F4-B236-4A18327630D2}"/>
    <dgm:cxn modelId="{38C2D6EC-D74D-4C13-B6BA-A929D5503FB0}" type="presOf" srcId="{35A362DF-B094-48EB-ACC5-ED61247BB101}" destId="{7658F03C-E4F6-4C97-9C8A-69221E8AF78F}" srcOrd="0" destOrd="2" presId="urn:diagrams.loki3.com/BracketList"/>
    <dgm:cxn modelId="{DA619CED-FFAE-412D-A37F-96A044EB5651}" srcId="{716855CD-8EE6-4164-88DF-40FDCE7502FC}" destId="{10A1C092-A49C-40F2-B895-15250F8DFC9F}" srcOrd="2" destOrd="0" parTransId="{9322B1C0-52B8-49F1-A676-AC5213BBE64D}" sibTransId="{4069338D-8C9B-44ED-94E3-B534A9106BC4}"/>
    <dgm:cxn modelId="{A53D63FA-28E5-406A-AF9D-3A22143B8C40}" type="presOf" srcId="{6988209B-17F6-45FE-8CD0-45D258C01963}" destId="{2BD57E38-0CD8-4C40-AE03-8A5B7FC78E9F}" srcOrd="0" destOrd="0" presId="urn:diagrams.loki3.com/BracketList"/>
    <dgm:cxn modelId="{23DB5674-6F08-4D0E-888A-340F30028730}" type="presParOf" srcId="{2062EA9F-0A25-42D5-80AD-994DF8D843DC}" destId="{3EEBF31F-1252-4114-B399-640E94AD6080}" srcOrd="0" destOrd="0" presId="urn:diagrams.loki3.com/BracketList"/>
    <dgm:cxn modelId="{6C01886D-BA79-4EFA-A832-E000E42BF397}" type="presParOf" srcId="{3EEBF31F-1252-4114-B399-640E94AD6080}" destId="{2BD57E38-0CD8-4C40-AE03-8A5B7FC78E9F}" srcOrd="0" destOrd="0" presId="urn:diagrams.loki3.com/BracketList"/>
    <dgm:cxn modelId="{D745B3DC-E99D-4A7B-89BA-5FF900F8BED0}" type="presParOf" srcId="{3EEBF31F-1252-4114-B399-640E94AD6080}" destId="{11583960-0AF7-4E07-8E94-6ECB6A26DD36}" srcOrd="1" destOrd="0" presId="urn:diagrams.loki3.com/BracketList"/>
    <dgm:cxn modelId="{7DDEAB6F-5F4F-48D3-BAFF-1A285A95C3F9}" type="presParOf" srcId="{3EEBF31F-1252-4114-B399-640E94AD6080}" destId="{EA21D22A-14C4-4A25-973D-5B259F50302F}" srcOrd="2" destOrd="0" presId="urn:diagrams.loki3.com/BracketList"/>
    <dgm:cxn modelId="{843A2AD1-2AED-4569-A9C6-D39915565A8B}" type="presParOf" srcId="{3EEBF31F-1252-4114-B399-640E94AD6080}" destId="{7658F03C-E4F6-4C97-9C8A-69221E8AF78F}" srcOrd="3" destOrd="0" presId="urn:diagrams.loki3.com/BracketList"/>
    <dgm:cxn modelId="{336CB2B7-0A9A-44E8-8822-2B9D2A8976C5}" type="presParOf" srcId="{2062EA9F-0A25-42D5-80AD-994DF8D843DC}" destId="{224166A0-759C-4CAA-A548-3F728D27E50F}" srcOrd="1" destOrd="0" presId="urn:diagrams.loki3.com/BracketList"/>
    <dgm:cxn modelId="{D1B47EA8-7A96-463B-A3A8-1068E69A68B0}" type="presParOf" srcId="{2062EA9F-0A25-42D5-80AD-994DF8D843DC}" destId="{B35ED3CB-C931-4AD5-83A6-81C6A44D58E3}" srcOrd="2" destOrd="0" presId="urn:diagrams.loki3.com/BracketList"/>
    <dgm:cxn modelId="{238209E1-4793-42B2-81A2-8A227AEEBC91}" type="presParOf" srcId="{B35ED3CB-C931-4AD5-83A6-81C6A44D58E3}" destId="{7EFAAC0E-2CE6-4462-978F-CD6E7B5ED813}" srcOrd="0" destOrd="0" presId="urn:diagrams.loki3.com/BracketList"/>
    <dgm:cxn modelId="{7843BE8C-EFF6-4FEE-8AAD-302AAF6BFD3C}" type="presParOf" srcId="{B35ED3CB-C931-4AD5-83A6-81C6A44D58E3}" destId="{5F1CCB01-04BF-4481-BFBD-00ABFD3C5DB7}" srcOrd="1" destOrd="0" presId="urn:diagrams.loki3.com/BracketList"/>
    <dgm:cxn modelId="{973E92A6-1E24-4B25-A15E-4F86CAA77D07}" type="presParOf" srcId="{B35ED3CB-C931-4AD5-83A6-81C6A44D58E3}" destId="{116D58E3-ADE7-44F6-BE81-F309F9B5CEB2}" srcOrd="2" destOrd="0" presId="urn:diagrams.loki3.com/BracketList"/>
    <dgm:cxn modelId="{612C4DC4-BF83-4E9F-9E17-A25F41CAB8F6}" type="presParOf" srcId="{B35ED3CB-C931-4AD5-83A6-81C6A44D58E3}" destId="{2F0C7C27-1ACB-41D9-8EDD-83DB33B12AA9}" srcOrd="3" destOrd="0" presId="urn:diagrams.loki3.com/Bracke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5EB857-6A4C-4BA5-A5BF-0EB271D2E61A}" type="doc">
      <dgm:prSet loTypeId="urn:microsoft.com/office/officeart/2005/8/layout/hProcess9" loCatId="process" qsTypeId="urn:microsoft.com/office/officeart/2005/8/quickstyle/simple1" qsCatId="simple" csTypeId="urn:microsoft.com/office/officeart/2005/8/colors/accent2_1" csCatId="accent2" phldr="1"/>
      <dgm:spPr/>
    </dgm:pt>
    <dgm:pt modelId="{1397B5DF-56AC-4A45-8AE8-A44E1FEB43EB}">
      <dgm:prSet phldrT="[Text]" custT="1"/>
      <dgm:spPr>
        <a:ln>
          <a:solidFill>
            <a:srgbClr val="004C97"/>
          </a:solidFill>
        </a:ln>
      </dgm:spPr>
      <dgm:t>
        <a:bodyPr/>
        <a:lstStyle/>
        <a:p>
          <a:r>
            <a:rPr lang="ru-RU" sz="1800" dirty="0">
              <a:solidFill>
                <a:srgbClr val="004C97"/>
              </a:solidFill>
            </a:rPr>
            <a:t>Инвестирование как элемент управления ликвидностью</a:t>
          </a:r>
          <a:endParaRPr lang="en-US" sz="1800" dirty="0">
            <a:solidFill>
              <a:srgbClr val="004C97"/>
            </a:solidFill>
          </a:endParaRPr>
        </a:p>
      </dgm:t>
    </dgm:pt>
    <dgm:pt modelId="{1B695244-9752-4154-9B49-5FC24BF4F409}" type="parTrans" cxnId="{04588646-6498-48E7-B0B1-92487852A1D0}">
      <dgm:prSet/>
      <dgm:spPr/>
      <dgm:t>
        <a:bodyPr/>
        <a:lstStyle/>
        <a:p>
          <a:endParaRPr lang="en-US" sz="2000"/>
        </a:p>
      </dgm:t>
    </dgm:pt>
    <dgm:pt modelId="{6596B99E-AD1D-48D3-A400-0BE922CEC678}" type="sibTrans" cxnId="{04588646-6498-48E7-B0B1-92487852A1D0}">
      <dgm:prSet/>
      <dgm:spPr/>
      <dgm:t>
        <a:bodyPr/>
        <a:lstStyle/>
        <a:p>
          <a:endParaRPr lang="en-US" sz="2000"/>
        </a:p>
      </dgm:t>
    </dgm:pt>
    <dgm:pt modelId="{A1449BD6-9017-44CE-8808-90582E69B63E}">
      <dgm:prSet phldrT="[Text]" custT="1"/>
      <dgm:spPr>
        <a:ln>
          <a:solidFill>
            <a:srgbClr val="004C97"/>
          </a:solidFill>
        </a:ln>
      </dgm:spPr>
      <dgm:t>
        <a:bodyPr/>
        <a:lstStyle/>
        <a:p>
          <a:r>
            <a:rPr lang="ru-RU" sz="2000" dirty="0">
              <a:solidFill>
                <a:srgbClr val="004C97"/>
              </a:solidFill>
            </a:rPr>
            <a:t>Институциональные механизмы и процессы</a:t>
          </a:r>
          <a:endParaRPr lang="en-US" sz="2000" dirty="0">
            <a:solidFill>
              <a:srgbClr val="004C97"/>
            </a:solidFill>
          </a:endParaRPr>
        </a:p>
      </dgm:t>
    </dgm:pt>
    <dgm:pt modelId="{A21603BD-AA38-4C06-8C24-C1C1E84B9B5C}" type="parTrans" cxnId="{3DE8D654-BCFE-4387-B47E-C865BC913EA2}">
      <dgm:prSet/>
      <dgm:spPr/>
      <dgm:t>
        <a:bodyPr/>
        <a:lstStyle/>
        <a:p>
          <a:endParaRPr lang="en-US" sz="2000"/>
        </a:p>
      </dgm:t>
    </dgm:pt>
    <dgm:pt modelId="{D67F4456-8885-4267-B98F-9A6F88E4FBA0}" type="sibTrans" cxnId="{3DE8D654-BCFE-4387-B47E-C865BC913EA2}">
      <dgm:prSet/>
      <dgm:spPr/>
      <dgm:t>
        <a:bodyPr/>
        <a:lstStyle/>
        <a:p>
          <a:endParaRPr lang="en-US" sz="2000"/>
        </a:p>
      </dgm:t>
    </dgm:pt>
    <dgm:pt modelId="{4FDAF966-08AA-4390-9A7C-09499202F281}">
      <dgm:prSet phldrT="[Text]" custT="1"/>
      <dgm:spPr>
        <a:solidFill>
          <a:schemeClr val="bg1"/>
        </a:solidFill>
        <a:ln>
          <a:solidFill>
            <a:srgbClr val="004C97"/>
          </a:solidFill>
        </a:ln>
      </dgm:spPr>
      <dgm:t>
        <a:bodyPr/>
        <a:lstStyle/>
        <a:p>
          <a:r>
            <a:rPr lang="ru-RU" sz="2000" dirty="0">
              <a:solidFill>
                <a:srgbClr val="004C97"/>
              </a:solidFill>
            </a:rPr>
            <a:t>Практические аспекты инвестирования</a:t>
          </a:r>
          <a:endParaRPr lang="en-US" sz="2000" dirty="0">
            <a:solidFill>
              <a:srgbClr val="004C97"/>
            </a:solidFill>
          </a:endParaRPr>
        </a:p>
      </dgm:t>
    </dgm:pt>
    <dgm:pt modelId="{E9E4AAD0-8EED-4609-A0F7-A2E63C79A134}" type="parTrans" cxnId="{BA1D38C0-3DEF-49C7-92A9-4E5EB897654C}">
      <dgm:prSet/>
      <dgm:spPr/>
      <dgm:t>
        <a:bodyPr/>
        <a:lstStyle/>
        <a:p>
          <a:endParaRPr lang="en-US" sz="2000"/>
        </a:p>
      </dgm:t>
    </dgm:pt>
    <dgm:pt modelId="{A979AE14-7611-4E18-B321-4A5F2024BF30}" type="sibTrans" cxnId="{BA1D38C0-3DEF-49C7-92A9-4E5EB897654C}">
      <dgm:prSet/>
      <dgm:spPr/>
      <dgm:t>
        <a:bodyPr/>
        <a:lstStyle/>
        <a:p>
          <a:endParaRPr lang="en-US" sz="2000"/>
        </a:p>
      </dgm:t>
    </dgm:pt>
    <dgm:pt modelId="{B2AE60B0-8F2C-451B-8BA5-FE1ED4654821}">
      <dgm:prSet phldrT="[Text]" custT="1"/>
      <dgm:spPr>
        <a:solidFill>
          <a:srgbClr val="004C97"/>
        </a:solidFill>
        <a:ln>
          <a:solidFill>
            <a:srgbClr val="004C97"/>
          </a:solidFill>
        </a:ln>
      </dgm:spPr>
      <dgm:t>
        <a:bodyPr/>
        <a:lstStyle/>
        <a:p>
          <a:r>
            <a:rPr lang="ru-RU" sz="2000" dirty="0">
              <a:solidFill>
                <a:schemeClr val="bg1"/>
              </a:solidFill>
            </a:rPr>
            <a:t>Риски и инструменты</a:t>
          </a:r>
          <a:endParaRPr lang="en-US" sz="2000" dirty="0">
            <a:solidFill>
              <a:schemeClr val="bg1"/>
            </a:solidFill>
          </a:endParaRPr>
        </a:p>
      </dgm:t>
    </dgm:pt>
    <dgm:pt modelId="{3B1545D1-F51A-4417-B3A6-087A5ACBE34E}" type="parTrans" cxnId="{AC1E5A11-B34E-491F-B85C-2174BDED3FD7}">
      <dgm:prSet/>
      <dgm:spPr/>
      <dgm:t>
        <a:bodyPr/>
        <a:lstStyle/>
        <a:p>
          <a:endParaRPr lang="en-US" sz="2000"/>
        </a:p>
      </dgm:t>
    </dgm:pt>
    <dgm:pt modelId="{665F30BE-AA95-4BC1-BAF2-E772CE5A999B}" type="sibTrans" cxnId="{AC1E5A11-B34E-491F-B85C-2174BDED3FD7}">
      <dgm:prSet/>
      <dgm:spPr/>
      <dgm:t>
        <a:bodyPr/>
        <a:lstStyle/>
        <a:p>
          <a:endParaRPr lang="en-US" sz="2000"/>
        </a:p>
      </dgm:t>
    </dgm:pt>
    <dgm:pt modelId="{DABED190-9BAE-4898-B402-FFD72E713DAD}" type="pres">
      <dgm:prSet presAssocID="{3F5EB857-6A4C-4BA5-A5BF-0EB271D2E61A}" presName="CompostProcess" presStyleCnt="0">
        <dgm:presLayoutVars>
          <dgm:dir/>
          <dgm:resizeHandles val="exact"/>
        </dgm:presLayoutVars>
      </dgm:prSet>
      <dgm:spPr/>
    </dgm:pt>
    <dgm:pt modelId="{8FE5C3DC-3D49-4B1C-B92E-3CCAEF4FA3A2}" type="pres">
      <dgm:prSet presAssocID="{3F5EB857-6A4C-4BA5-A5BF-0EB271D2E61A}" presName="arrow" presStyleLbl="bgShp" presStyleIdx="0" presStyleCnt="1"/>
      <dgm:spPr>
        <a:solidFill>
          <a:srgbClr val="CFD5EA"/>
        </a:solidFill>
      </dgm:spPr>
    </dgm:pt>
    <dgm:pt modelId="{7C8F3878-CE5C-4A94-B18C-5864ACB550F0}" type="pres">
      <dgm:prSet presAssocID="{3F5EB857-6A4C-4BA5-A5BF-0EB271D2E61A}" presName="linearProcess" presStyleCnt="0"/>
      <dgm:spPr/>
    </dgm:pt>
    <dgm:pt modelId="{3EA0AED2-2B5F-44BB-8625-0C901B179790}" type="pres">
      <dgm:prSet presAssocID="{1397B5DF-56AC-4A45-8AE8-A44E1FEB43EB}" presName="textNode" presStyleLbl="node1" presStyleIdx="0" presStyleCnt="4" custScaleX="112692">
        <dgm:presLayoutVars>
          <dgm:bulletEnabled val="1"/>
        </dgm:presLayoutVars>
      </dgm:prSet>
      <dgm:spPr/>
    </dgm:pt>
    <dgm:pt modelId="{8EF901FE-8794-4C9A-88A2-E759EAE7631E}" type="pres">
      <dgm:prSet presAssocID="{6596B99E-AD1D-48D3-A400-0BE922CEC678}" presName="sibTrans" presStyleCnt="0"/>
      <dgm:spPr/>
    </dgm:pt>
    <dgm:pt modelId="{DD6B1AD6-1BBE-4AEF-8C7A-E3D8E4EF2676}" type="pres">
      <dgm:prSet presAssocID="{B2AE60B0-8F2C-451B-8BA5-FE1ED4654821}" presName="textNode" presStyleLbl="node1" presStyleIdx="1" presStyleCnt="4">
        <dgm:presLayoutVars>
          <dgm:bulletEnabled val="1"/>
        </dgm:presLayoutVars>
      </dgm:prSet>
      <dgm:spPr/>
    </dgm:pt>
    <dgm:pt modelId="{10783DCF-B478-498F-8727-2468BFE1447F}" type="pres">
      <dgm:prSet presAssocID="{665F30BE-AA95-4BC1-BAF2-E772CE5A999B}" presName="sibTrans" presStyleCnt="0"/>
      <dgm:spPr/>
    </dgm:pt>
    <dgm:pt modelId="{51ED3736-DEFA-4D1E-875C-FB79F4810B9B}" type="pres">
      <dgm:prSet presAssocID="{A1449BD6-9017-44CE-8808-90582E69B63E}" presName="textNode" presStyleLbl="node1" presStyleIdx="2" presStyleCnt="4" custScaleX="144334">
        <dgm:presLayoutVars>
          <dgm:bulletEnabled val="1"/>
        </dgm:presLayoutVars>
      </dgm:prSet>
      <dgm:spPr/>
    </dgm:pt>
    <dgm:pt modelId="{D10E6DFA-0EE7-42A7-98D2-77B03004DEBA}" type="pres">
      <dgm:prSet presAssocID="{D67F4456-8885-4267-B98F-9A6F88E4FBA0}" presName="sibTrans" presStyleCnt="0"/>
      <dgm:spPr/>
    </dgm:pt>
    <dgm:pt modelId="{10497EF5-8FE6-4F1D-A6C3-DBDCDA509D1E}" type="pres">
      <dgm:prSet presAssocID="{4FDAF966-08AA-4390-9A7C-09499202F281}" presName="textNode" presStyleLbl="node1" presStyleIdx="3" presStyleCnt="4" custScaleX="120163" custLinFactNeighborX="8310" custLinFactNeighborY="-1422">
        <dgm:presLayoutVars>
          <dgm:bulletEnabled val="1"/>
        </dgm:presLayoutVars>
      </dgm:prSet>
      <dgm:spPr/>
    </dgm:pt>
  </dgm:ptLst>
  <dgm:cxnLst>
    <dgm:cxn modelId="{AC1E5A11-B34E-491F-B85C-2174BDED3FD7}" srcId="{3F5EB857-6A4C-4BA5-A5BF-0EB271D2E61A}" destId="{B2AE60B0-8F2C-451B-8BA5-FE1ED4654821}" srcOrd="1" destOrd="0" parTransId="{3B1545D1-F51A-4417-B3A6-087A5ACBE34E}" sibTransId="{665F30BE-AA95-4BC1-BAF2-E772CE5A999B}"/>
    <dgm:cxn modelId="{273DCE1F-C8FC-468C-8149-B995BA3B23EF}" type="presOf" srcId="{4FDAF966-08AA-4390-9A7C-09499202F281}" destId="{10497EF5-8FE6-4F1D-A6C3-DBDCDA509D1E}" srcOrd="0" destOrd="0" presId="urn:microsoft.com/office/officeart/2005/8/layout/hProcess9"/>
    <dgm:cxn modelId="{9D94A221-5C6F-4CE4-89EB-B6BF008C3BEB}" type="presOf" srcId="{3F5EB857-6A4C-4BA5-A5BF-0EB271D2E61A}" destId="{DABED190-9BAE-4898-B402-FFD72E713DAD}" srcOrd="0" destOrd="0" presId="urn:microsoft.com/office/officeart/2005/8/layout/hProcess9"/>
    <dgm:cxn modelId="{ED695C27-5199-4E09-A869-A7DB048B8AC7}" type="presOf" srcId="{1397B5DF-56AC-4A45-8AE8-A44E1FEB43EB}" destId="{3EA0AED2-2B5F-44BB-8625-0C901B179790}" srcOrd="0" destOrd="0" presId="urn:microsoft.com/office/officeart/2005/8/layout/hProcess9"/>
    <dgm:cxn modelId="{A1B9B234-74B0-4BDF-81FE-82EB85075805}" type="presOf" srcId="{A1449BD6-9017-44CE-8808-90582E69B63E}" destId="{51ED3736-DEFA-4D1E-875C-FB79F4810B9B}" srcOrd="0" destOrd="0" presId="urn:microsoft.com/office/officeart/2005/8/layout/hProcess9"/>
    <dgm:cxn modelId="{04588646-6498-48E7-B0B1-92487852A1D0}" srcId="{3F5EB857-6A4C-4BA5-A5BF-0EB271D2E61A}" destId="{1397B5DF-56AC-4A45-8AE8-A44E1FEB43EB}" srcOrd="0" destOrd="0" parTransId="{1B695244-9752-4154-9B49-5FC24BF4F409}" sibTransId="{6596B99E-AD1D-48D3-A400-0BE922CEC678}"/>
    <dgm:cxn modelId="{3DE8D654-BCFE-4387-B47E-C865BC913EA2}" srcId="{3F5EB857-6A4C-4BA5-A5BF-0EB271D2E61A}" destId="{A1449BD6-9017-44CE-8808-90582E69B63E}" srcOrd="2" destOrd="0" parTransId="{A21603BD-AA38-4C06-8C24-C1C1E84B9B5C}" sibTransId="{D67F4456-8885-4267-B98F-9A6F88E4FBA0}"/>
    <dgm:cxn modelId="{83D39A99-9679-4681-9C41-4D17B08233D5}" type="presOf" srcId="{B2AE60B0-8F2C-451B-8BA5-FE1ED4654821}" destId="{DD6B1AD6-1BBE-4AEF-8C7A-E3D8E4EF2676}" srcOrd="0" destOrd="0" presId="urn:microsoft.com/office/officeart/2005/8/layout/hProcess9"/>
    <dgm:cxn modelId="{BA1D38C0-3DEF-49C7-92A9-4E5EB897654C}" srcId="{3F5EB857-6A4C-4BA5-A5BF-0EB271D2E61A}" destId="{4FDAF966-08AA-4390-9A7C-09499202F281}" srcOrd="3" destOrd="0" parTransId="{E9E4AAD0-8EED-4609-A0F7-A2E63C79A134}" sibTransId="{A979AE14-7611-4E18-B321-4A5F2024BF30}"/>
    <dgm:cxn modelId="{3F2FB5BB-8EA8-4ABE-A601-DAE2710060DE}" type="presParOf" srcId="{DABED190-9BAE-4898-B402-FFD72E713DAD}" destId="{8FE5C3DC-3D49-4B1C-B92E-3CCAEF4FA3A2}" srcOrd="0" destOrd="0" presId="urn:microsoft.com/office/officeart/2005/8/layout/hProcess9"/>
    <dgm:cxn modelId="{88C25FB1-64CC-4D08-AD76-4080C92750C6}" type="presParOf" srcId="{DABED190-9BAE-4898-B402-FFD72E713DAD}" destId="{7C8F3878-CE5C-4A94-B18C-5864ACB550F0}" srcOrd="1" destOrd="0" presId="urn:microsoft.com/office/officeart/2005/8/layout/hProcess9"/>
    <dgm:cxn modelId="{7937FA1A-2309-48FB-8A22-EE5242BBDD49}" type="presParOf" srcId="{7C8F3878-CE5C-4A94-B18C-5864ACB550F0}" destId="{3EA0AED2-2B5F-44BB-8625-0C901B179790}" srcOrd="0" destOrd="0" presId="urn:microsoft.com/office/officeart/2005/8/layout/hProcess9"/>
    <dgm:cxn modelId="{02D526D2-90FF-44E8-82C9-DEBF5E4FC401}" type="presParOf" srcId="{7C8F3878-CE5C-4A94-B18C-5864ACB550F0}" destId="{8EF901FE-8794-4C9A-88A2-E759EAE7631E}" srcOrd="1" destOrd="0" presId="urn:microsoft.com/office/officeart/2005/8/layout/hProcess9"/>
    <dgm:cxn modelId="{5C94A1AF-EE0A-48A3-BBC8-1D76B4575134}" type="presParOf" srcId="{7C8F3878-CE5C-4A94-B18C-5864ACB550F0}" destId="{DD6B1AD6-1BBE-4AEF-8C7A-E3D8E4EF2676}" srcOrd="2" destOrd="0" presId="urn:microsoft.com/office/officeart/2005/8/layout/hProcess9"/>
    <dgm:cxn modelId="{7F899DBC-CEA5-462E-BB67-5E193166A477}" type="presParOf" srcId="{7C8F3878-CE5C-4A94-B18C-5864ACB550F0}" destId="{10783DCF-B478-498F-8727-2468BFE1447F}" srcOrd="3" destOrd="0" presId="urn:microsoft.com/office/officeart/2005/8/layout/hProcess9"/>
    <dgm:cxn modelId="{8AC9CDD2-7B2F-4300-B8D8-73AF5B956428}" type="presParOf" srcId="{7C8F3878-CE5C-4A94-B18C-5864ACB550F0}" destId="{51ED3736-DEFA-4D1E-875C-FB79F4810B9B}" srcOrd="4" destOrd="0" presId="urn:microsoft.com/office/officeart/2005/8/layout/hProcess9"/>
    <dgm:cxn modelId="{F586E361-F9BB-48CC-B686-EE0177075274}" type="presParOf" srcId="{7C8F3878-CE5C-4A94-B18C-5864ACB550F0}" destId="{D10E6DFA-0EE7-42A7-98D2-77B03004DEBA}" srcOrd="5" destOrd="0" presId="urn:microsoft.com/office/officeart/2005/8/layout/hProcess9"/>
    <dgm:cxn modelId="{4A67F6C0-E130-4A40-8860-EC98BB1E8C46}" type="presParOf" srcId="{7C8F3878-CE5C-4A94-B18C-5864ACB550F0}" destId="{10497EF5-8FE6-4F1D-A6C3-DBDCDA509D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A2A177-EB31-44B0-AA75-60616FC5BE59}"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DBAEC1B1-44FC-4E1B-A9F3-C1CEEEFFA264}">
      <dgm:prSet phldrT="[Text]" custT="1"/>
      <dgm:spPr>
        <a:solidFill>
          <a:srgbClr val="004C97"/>
        </a:solidFill>
      </dgm:spPr>
      <dgm:t>
        <a:bodyPr/>
        <a:lstStyle/>
        <a:p>
          <a:r>
            <a:rPr lang="ru-RU" sz="2000" dirty="0">
              <a:solidFill>
                <a:schemeClr val="bg1"/>
              </a:solidFill>
            </a:rPr>
            <a:t>Основные риски при управлении краткосрочными инвестициями</a:t>
          </a:r>
          <a:endParaRPr lang="en-US" sz="2000" dirty="0">
            <a:solidFill>
              <a:schemeClr val="bg1"/>
            </a:solidFill>
          </a:endParaRPr>
        </a:p>
      </dgm:t>
    </dgm:pt>
    <dgm:pt modelId="{76956E84-243B-435B-9D39-69A3BCF4D5A3}" type="parTrans" cxnId="{F54348E1-A2C6-4E20-B8FD-4F6034296A9D}">
      <dgm:prSet/>
      <dgm:spPr/>
      <dgm:t>
        <a:bodyPr/>
        <a:lstStyle/>
        <a:p>
          <a:endParaRPr lang="en-US" sz="1800"/>
        </a:p>
      </dgm:t>
    </dgm:pt>
    <dgm:pt modelId="{6D7998AF-E161-40E4-BBC2-9170F24CF21D}" type="sibTrans" cxnId="{F54348E1-A2C6-4E20-B8FD-4F6034296A9D}">
      <dgm:prSet/>
      <dgm:spPr/>
      <dgm:t>
        <a:bodyPr/>
        <a:lstStyle/>
        <a:p>
          <a:endParaRPr lang="en-US" sz="1800"/>
        </a:p>
      </dgm:t>
    </dgm:pt>
    <dgm:pt modelId="{F19326EC-9297-4D7A-BCFD-27A6DAB5001F}">
      <dgm:prSet custT="1"/>
      <dgm:spPr/>
      <dgm:t>
        <a:bodyPr/>
        <a:lstStyle/>
        <a:p>
          <a:r>
            <a:rPr lang="ru-RU" sz="1600" b="1" dirty="0"/>
            <a:t>Ликвидности</a:t>
          </a:r>
          <a:r>
            <a:rPr lang="en-GB" sz="1600" dirty="0"/>
            <a:t>: </a:t>
          </a:r>
          <a:r>
            <a:rPr lang="ru-RU" sz="1600" dirty="0"/>
            <a:t>возможность превратить инвестиции в денежные средства до наступления срока погашения без неприемлемой потери основной суммы. Необходим акцент на рыночных краткосрочных инвестициях.</a:t>
          </a:r>
          <a:endParaRPr lang="en-GB" sz="1600" dirty="0"/>
        </a:p>
      </dgm:t>
    </dgm:pt>
    <dgm:pt modelId="{C878D315-0B80-4C10-803B-3B0AD2C68A27}" type="parTrans" cxnId="{654F3425-3764-416D-9281-88566F0E5409}">
      <dgm:prSet/>
      <dgm:spPr/>
      <dgm:t>
        <a:bodyPr/>
        <a:lstStyle/>
        <a:p>
          <a:endParaRPr lang="en-US" sz="1800"/>
        </a:p>
      </dgm:t>
    </dgm:pt>
    <dgm:pt modelId="{4A58A346-62CC-40FE-95D8-288E34A8F91A}" type="sibTrans" cxnId="{654F3425-3764-416D-9281-88566F0E5409}">
      <dgm:prSet/>
      <dgm:spPr/>
      <dgm:t>
        <a:bodyPr/>
        <a:lstStyle/>
        <a:p>
          <a:endParaRPr lang="en-US" sz="1800"/>
        </a:p>
      </dgm:t>
    </dgm:pt>
    <dgm:pt modelId="{BFC192F8-4B9C-4821-BFA0-71964392D0A9}">
      <dgm:prSet custT="1"/>
      <dgm:spPr/>
      <dgm:t>
        <a:bodyPr/>
        <a:lstStyle/>
        <a:p>
          <a:r>
            <a:rPr lang="ru-RU" sz="1600" b="1" dirty="0"/>
            <a:t>Кредитный</a:t>
          </a:r>
          <a:r>
            <a:rPr lang="en-GB" sz="1600" dirty="0"/>
            <a:t>: </a:t>
          </a:r>
          <a:r>
            <a:rPr lang="ru-RU" sz="1600" dirty="0"/>
            <a:t>возможность того, что эмитент инструмента или держатель депозита (или любой контрагент) не погасит основную сумму долга и/или не выплатит проценты в полном объеме, в срок и в соответствии с условиями сделки. Требуются высококачественные активы и обеспечение; диверсификация и переоценка по рынку</a:t>
          </a:r>
          <a:endParaRPr lang="en-GB" sz="1600" dirty="0"/>
        </a:p>
      </dgm:t>
    </dgm:pt>
    <dgm:pt modelId="{15B2EB03-88EB-47F4-A0C4-4C2DCEB9868E}" type="parTrans" cxnId="{B7352E6A-3AC4-4619-9FC8-A7064194DD39}">
      <dgm:prSet/>
      <dgm:spPr/>
      <dgm:t>
        <a:bodyPr/>
        <a:lstStyle/>
        <a:p>
          <a:endParaRPr lang="en-US" sz="1800"/>
        </a:p>
      </dgm:t>
    </dgm:pt>
    <dgm:pt modelId="{6F22B1F3-D0D2-4C62-9847-B736ABCC13FD}" type="sibTrans" cxnId="{B7352E6A-3AC4-4619-9FC8-A7064194DD39}">
      <dgm:prSet/>
      <dgm:spPr/>
      <dgm:t>
        <a:bodyPr/>
        <a:lstStyle/>
        <a:p>
          <a:endParaRPr lang="en-US" sz="1800"/>
        </a:p>
      </dgm:t>
    </dgm:pt>
    <dgm:pt modelId="{C3678BC2-6212-4DFC-AF26-6A781F97B10D}">
      <dgm:prSet custT="1"/>
      <dgm:spPr>
        <a:solidFill>
          <a:srgbClr val="004C97"/>
        </a:solidFill>
      </dgm:spPr>
      <dgm:t>
        <a:bodyPr/>
        <a:lstStyle/>
        <a:p>
          <a:r>
            <a:rPr lang="ru-RU" sz="2400" dirty="0">
              <a:solidFill>
                <a:schemeClr val="bg1"/>
              </a:solidFill>
            </a:rPr>
            <a:t>Важны и прочие риски</a:t>
          </a:r>
          <a:endParaRPr lang="en-GB" sz="2400" dirty="0">
            <a:solidFill>
              <a:schemeClr val="bg1"/>
            </a:solidFill>
          </a:endParaRPr>
        </a:p>
      </dgm:t>
    </dgm:pt>
    <dgm:pt modelId="{D60CEC6D-5277-4B6E-92A4-14C8105A1A12}" type="parTrans" cxnId="{EC410ACA-7BAB-4625-870D-8DCB9AB3B0F1}">
      <dgm:prSet/>
      <dgm:spPr/>
      <dgm:t>
        <a:bodyPr/>
        <a:lstStyle/>
        <a:p>
          <a:endParaRPr lang="en-US" sz="1800"/>
        </a:p>
      </dgm:t>
    </dgm:pt>
    <dgm:pt modelId="{AAA0337B-162A-4B2E-801E-A2DBE688B8F5}" type="sibTrans" cxnId="{EC410ACA-7BAB-4625-870D-8DCB9AB3B0F1}">
      <dgm:prSet/>
      <dgm:spPr/>
      <dgm:t>
        <a:bodyPr/>
        <a:lstStyle/>
        <a:p>
          <a:endParaRPr lang="en-US" sz="1800"/>
        </a:p>
      </dgm:t>
    </dgm:pt>
    <dgm:pt modelId="{0E821056-2713-4470-B04C-E40B341526DA}">
      <dgm:prSet custT="1"/>
      <dgm:spPr/>
      <dgm:t>
        <a:bodyPr/>
        <a:lstStyle/>
        <a:p>
          <a:r>
            <a:rPr lang="ru-RU" sz="1500" b="1" dirty="0"/>
            <a:t>Рыночный</a:t>
          </a:r>
          <a:r>
            <a:rPr lang="en-GB" sz="1500" b="1" dirty="0"/>
            <a:t>: </a:t>
          </a:r>
          <a:r>
            <a:rPr lang="ru-RU" sz="1500" b="0" dirty="0"/>
            <a:t>риск, возникающий в результате неблагоприятных изменений рыночных ставок - в случае краткосрочных инструментов будет незначительным</a:t>
          </a:r>
          <a:endParaRPr lang="en-GB" sz="1500" b="0" dirty="0"/>
        </a:p>
      </dgm:t>
    </dgm:pt>
    <dgm:pt modelId="{B1BB9B26-840F-49A9-8FCF-D417A2FED85A}" type="parTrans" cxnId="{5BE7B8EF-2677-4DF1-A303-C062AB463A29}">
      <dgm:prSet/>
      <dgm:spPr/>
      <dgm:t>
        <a:bodyPr/>
        <a:lstStyle/>
        <a:p>
          <a:endParaRPr lang="en-US" sz="1800"/>
        </a:p>
      </dgm:t>
    </dgm:pt>
    <dgm:pt modelId="{FE384945-F3B3-43A9-B33B-9DDCE8069A71}" type="sibTrans" cxnId="{5BE7B8EF-2677-4DF1-A303-C062AB463A29}">
      <dgm:prSet/>
      <dgm:spPr/>
      <dgm:t>
        <a:bodyPr/>
        <a:lstStyle/>
        <a:p>
          <a:endParaRPr lang="en-US" sz="1800"/>
        </a:p>
      </dgm:t>
    </dgm:pt>
    <dgm:pt modelId="{C2818F09-41D7-4D7F-8272-205A08613344}">
      <dgm:prSet custT="1"/>
      <dgm:spPr/>
      <dgm:t>
        <a:bodyPr/>
        <a:lstStyle/>
        <a:p>
          <a:r>
            <a:rPr lang="ru-RU" sz="1500" b="1" dirty="0"/>
            <a:t>Юридический</a:t>
          </a:r>
          <a:r>
            <a:rPr lang="en-GB" sz="1500" b="1" dirty="0"/>
            <a:t>: </a:t>
          </a:r>
          <a:r>
            <a:rPr lang="ru-RU" sz="1500" b="0" dirty="0"/>
            <a:t>риск того, что контракт не будет иметь юридической силы: требуется четкое документирование соглашений с партнерами (например, глобальное генеральное соглашение об обратном выкупе (GMRA) для сделок РЕПО)</a:t>
          </a:r>
          <a:endParaRPr lang="en-GB" sz="1500" dirty="0"/>
        </a:p>
      </dgm:t>
    </dgm:pt>
    <dgm:pt modelId="{C5A89826-8C32-4637-B611-CB6146D915DE}" type="parTrans" cxnId="{40995A0C-CEE9-4F8C-A437-81A5FA54B009}">
      <dgm:prSet/>
      <dgm:spPr/>
      <dgm:t>
        <a:bodyPr/>
        <a:lstStyle/>
        <a:p>
          <a:endParaRPr lang="en-US" sz="1800"/>
        </a:p>
      </dgm:t>
    </dgm:pt>
    <dgm:pt modelId="{0E4C27EA-C9FF-4A0D-A4C6-CD5903500E0D}" type="sibTrans" cxnId="{40995A0C-CEE9-4F8C-A437-81A5FA54B009}">
      <dgm:prSet/>
      <dgm:spPr/>
      <dgm:t>
        <a:bodyPr/>
        <a:lstStyle/>
        <a:p>
          <a:endParaRPr lang="en-US" sz="1800"/>
        </a:p>
      </dgm:t>
    </dgm:pt>
    <dgm:pt modelId="{E19C8374-2270-4742-B0FC-D694789238CC}">
      <dgm:prSet custT="1"/>
      <dgm:spPr/>
      <dgm:t>
        <a:bodyPr/>
        <a:lstStyle/>
        <a:p>
          <a:r>
            <a:rPr lang="ru-RU" sz="1500" b="1" dirty="0"/>
            <a:t>Операционный</a:t>
          </a:r>
          <a:r>
            <a:rPr lang="en-GB" sz="1500" dirty="0"/>
            <a:t>: </a:t>
          </a:r>
          <a:r>
            <a:rPr lang="ru-RU" sz="1500" dirty="0"/>
            <a:t>возникающий в результате несовершенства или неэффективности внутренних процессов, людей и систем или внешних событий. Требуются четко определенные процедуры, разделение обязанностей, внутренний контроль и план обеспечения непрерывности бизнеса</a:t>
          </a:r>
          <a:endParaRPr lang="en-GB" sz="1500" dirty="0"/>
        </a:p>
      </dgm:t>
    </dgm:pt>
    <dgm:pt modelId="{AD5ABA67-927C-4110-A69F-24138044A426}" type="parTrans" cxnId="{93F4E7D5-9AF5-459D-8A95-F7684A434D57}">
      <dgm:prSet/>
      <dgm:spPr/>
      <dgm:t>
        <a:bodyPr/>
        <a:lstStyle/>
        <a:p>
          <a:endParaRPr lang="en-US" sz="1800"/>
        </a:p>
      </dgm:t>
    </dgm:pt>
    <dgm:pt modelId="{9900029F-2448-4B25-8EEA-2D239850899F}" type="sibTrans" cxnId="{93F4E7D5-9AF5-459D-8A95-F7684A434D57}">
      <dgm:prSet/>
      <dgm:spPr/>
      <dgm:t>
        <a:bodyPr/>
        <a:lstStyle/>
        <a:p>
          <a:endParaRPr lang="en-US" sz="1800"/>
        </a:p>
      </dgm:t>
    </dgm:pt>
    <dgm:pt modelId="{DEB9A6C9-82C0-4D18-91B6-0FA092071FD2}">
      <dgm:prSet custT="1"/>
      <dgm:spPr/>
      <dgm:t>
        <a:bodyPr/>
        <a:lstStyle/>
        <a:p>
          <a:r>
            <a:rPr lang="ru-RU" sz="1500" b="1" dirty="0"/>
            <a:t>Расчетов</a:t>
          </a:r>
          <a:r>
            <a:rPr lang="en-GB" sz="1500" dirty="0"/>
            <a:t>: </a:t>
          </a:r>
          <a:r>
            <a:rPr lang="ru-RU" sz="1500" dirty="0"/>
            <a:t>невыполнение контрагентом своей части договора - риск снижается путем принятия эффективных мер по ответственному хранению и ведению точного и своевременного учета</a:t>
          </a:r>
          <a:endParaRPr lang="en-GB" sz="1500" dirty="0"/>
        </a:p>
      </dgm:t>
    </dgm:pt>
    <dgm:pt modelId="{681A8405-BD61-4097-9610-4560892909CB}" type="parTrans" cxnId="{2176B9D9-07BB-4221-858E-4AD0FF068848}">
      <dgm:prSet/>
      <dgm:spPr/>
      <dgm:t>
        <a:bodyPr/>
        <a:lstStyle/>
        <a:p>
          <a:endParaRPr lang="en-GB"/>
        </a:p>
      </dgm:t>
    </dgm:pt>
    <dgm:pt modelId="{7D429513-4D07-44E4-A370-98CAF244A90C}" type="sibTrans" cxnId="{2176B9D9-07BB-4221-858E-4AD0FF068848}">
      <dgm:prSet/>
      <dgm:spPr/>
      <dgm:t>
        <a:bodyPr/>
        <a:lstStyle/>
        <a:p>
          <a:endParaRPr lang="en-GB"/>
        </a:p>
      </dgm:t>
    </dgm:pt>
    <dgm:pt modelId="{1E37CE4C-C0CA-4A41-B8E1-0CC4D27D2C5E}" type="pres">
      <dgm:prSet presAssocID="{0CA2A177-EB31-44B0-AA75-60616FC5BE59}" presName="Name0" presStyleCnt="0">
        <dgm:presLayoutVars>
          <dgm:dir/>
          <dgm:animLvl val="lvl"/>
          <dgm:resizeHandles val="exact"/>
        </dgm:presLayoutVars>
      </dgm:prSet>
      <dgm:spPr/>
    </dgm:pt>
    <dgm:pt modelId="{CA65B355-A079-4C60-B9DD-AC0475D1E012}" type="pres">
      <dgm:prSet presAssocID="{DBAEC1B1-44FC-4E1B-A9F3-C1CEEEFFA264}" presName="linNode" presStyleCnt="0"/>
      <dgm:spPr/>
    </dgm:pt>
    <dgm:pt modelId="{64C38FFB-1466-48B7-9409-A3F3EC539C77}" type="pres">
      <dgm:prSet presAssocID="{DBAEC1B1-44FC-4E1B-A9F3-C1CEEEFFA264}" presName="parentText" presStyleLbl="node1" presStyleIdx="0" presStyleCnt="2" custScaleX="54735" custScaleY="78162">
        <dgm:presLayoutVars>
          <dgm:chMax val="1"/>
          <dgm:bulletEnabled val="1"/>
        </dgm:presLayoutVars>
      </dgm:prSet>
      <dgm:spPr/>
    </dgm:pt>
    <dgm:pt modelId="{2F39F680-CD32-4206-A062-5517B5145CE7}" type="pres">
      <dgm:prSet presAssocID="{DBAEC1B1-44FC-4E1B-A9F3-C1CEEEFFA264}" presName="descendantText" presStyleLbl="alignAccFollowNode1" presStyleIdx="0" presStyleCnt="2" custScaleX="100921" custLinFactNeighborX="1786" custLinFactNeighborY="-1508">
        <dgm:presLayoutVars>
          <dgm:bulletEnabled val="1"/>
        </dgm:presLayoutVars>
      </dgm:prSet>
      <dgm:spPr/>
    </dgm:pt>
    <dgm:pt modelId="{17355F7D-5EC4-4707-AB37-1C4BEEC21FE9}" type="pres">
      <dgm:prSet presAssocID="{6D7998AF-E161-40E4-BBC2-9170F24CF21D}" presName="sp" presStyleCnt="0"/>
      <dgm:spPr/>
    </dgm:pt>
    <dgm:pt modelId="{16DD3145-D89C-4CE4-B364-92417ACA6727}" type="pres">
      <dgm:prSet presAssocID="{C3678BC2-6212-4DFC-AF26-6A781F97B10D}" presName="linNode" presStyleCnt="0"/>
      <dgm:spPr/>
    </dgm:pt>
    <dgm:pt modelId="{3A5918A3-9D62-4560-8AFA-1FEBB3681BBC}" type="pres">
      <dgm:prSet presAssocID="{C3678BC2-6212-4DFC-AF26-6A781F97B10D}" presName="parentText" presStyleLbl="node1" presStyleIdx="1" presStyleCnt="2" custScaleX="54735" custScaleY="87076">
        <dgm:presLayoutVars>
          <dgm:chMax val="1"/>
          <dgm:bulletEnabled val="1"/>
        </dgm:presLayoutVars>
      </dgm:prSet>
      <dgm:spPr/>
    </dgm:pt>
    <dgm:pt modelId="{AF0F063B-5CFE-433B-80AF-DFDA89DFE390}" type="pres">
      <dgm:prSet presAssocID="{C3678BC2-6212-4DFC-AF26-6A781F97B10D}" presName="descendantText" presStyleLbl="alignAccFollowNode1" presStyleIdx="1" presStyleCnt="2" custScaleX="103103" custScaleY="139743" custLinFactNeighborX="1822" custLinFactNeighborY="2069">
        <dgm:presLayoutVars>
          <dgm:bulletEnabled val="1"/>
        </dgm:presLayoutVars>
      </dgm:prSet>
      <dgm:spPr/>
    </dgm:pt>
  </dgm:ptLst>
  <dgm:cxnLst>
    <dgm:cxn modelId="{A0C72208-A99F-484F-BF0F-465AF0E6EFEB}" type="presOf" srcId="{E19C8374-2270-4742-B0FC-D694789238CC}" destId="{AF0F063B-5CFE-433B-80AF-DFDA89DFE390}" srcOrd="0" destOrd="2" presId="urn:microsoft.com/office/officeart/2005/8/layout/vList5"/>
    <dgm:cxn modelId="{C9B00009-B1B9-49E3-BD83-EFB9C2A34F38}" type="presOf" srcId="{0E821056-2713-4470-B04C-E40B341526DA}" destId="{AF0F063B-5CFE-433B-80AF-DFDA89DFE390}" srcOrd="0" destOrd="0" presId="urn:microsoft.com/office/officeart/2005/8/layout/vList5"/>
    <dgm:cxn modelId="{40995A0C-CEE9-4F8C-A437-81A5FA54B009}" srcId="{C3678BC2-6212-4DFC-AF26-6A781F97B10D}" destId="{C2818F09-41D7-4D7F-8272-205A08613344}" srcOrd="1" destOrd="0" parTransId="{C5A89826-8C32-4637-B611-CB6146D915DE}" sibTransId="{0E4C27EA-C9FF-4A0D-A4C6-CD5903500E0D}"/>
    <dgm:cxn modelId="{654F3425-3764-416D-9281-88566F0E5409}" srcId="{DBAEC1B1-44FC-4E1B-A9F3-C1CEEEFFA264}" destId="{F19326EC-9297-4D7A-BCFD-27A6DAB5001F}" srcOrd="0" destOrd="0" parTransId="{C878D315-0B80-4C10-803B-3B0AD2C68A27}" sibTransId="{4A58A346-62CC-40FE-95D8-288E34A8F91A}"/>
    <dgm:cxn modelId="{5E310631-05C7-4224-AA3F-8AD958EF80D6}" type="presOf" srcId="{C2818F09-41D7-4D7F-8272-205A08613344}" destId="{AF0F063B-5CFE-433B-80AF-DFDA89DFE390}" srcOrd="0" destOrd="1" presId="urn:microsoft.com/office/officeart/2005/8/layout/vList5"/>
    <dgm:cxn modelId="{CB721B36-71FC-48C5-8B8D-BC2774E956BF}" type="presOf" srcId="{BFC192F8-4B9C-4821-BFA0-71964392D0A9}" destId="{2F39F680-CD32-4206-A062-5517B5145CE7}" srcOrd="0" destOrd="1" presId="urn:microsoft.com/office/officeart/2005/8/layout/vList5"/>
    <dgm:cxn modelId="{0245A83E-DDC5-4CC5-B071-BCD633937D09}" type="presOf" srcId="{C3678BC2-6212-4DFC-AF26-6A781F97B10D}" destId="{3A5918A3-9D62-4560-8AFA-1FEBB3681BBC}" srcOrd="0" destOrd="0" presId="urn:microsoft.com/office/officeart/2005/8/layout/vList5"/>
    <dgm:cxn modelId="{B7352E6A-3AC4-4619-9FC8-A7064194DD39}" srcId="{DBAEC1B1-44FC-4E1B-A9F3-C1CEEEFFA264}" destId="{BFC192F8-4B9C-4821-BFA0-71964392D0A9}" srcOrd="1" destOrd="0" parTransId="{15B2EB03-88EB-47F4-A0C4-4C2DCEB9868E}" sibTransId="{6F22B1F3-D0D2-4C62-9847-B736ABCC13FD}"/>
    <dgm:cxn modelId="{EB579A6D-EE28-49B1-B389-848215C625D7}" type="presOf" srcId="{F19326EC-9297-4D7A-BCFD-27A6DAB5001F}" destId="{2F39F680-CD32-4206-A062-5517B5145CE7}" srcOrd="0" destOrd="0" presId="urn:microsoft.com/office/officeart/2005/8/layout/vList5"/>
    <dgm:cxn modelId="{47D85058-D7AD-45A2-A389-7999A71C8AF2}" type="presOf" srcId="{0CA2A177-EB31-44B0-AA75-60616FC5BE59}" destId="{1E37CE4C-C0CA-4A41-B8E1-0CC4D27D2C5E}" srcOrd="0" destOrd="0" presId="urn:microsoft.com/office/officeart/2005/8/layout/vList5"/>
    <dgm:cxn modelId="{CBF1E258-9A63-4D56-98DE-88D9D7E0C43A}" type="presOf" srcId="{DEB9A6C9-82C0-4D18-91B6-0FA092071FD2}" destId="{AF0F063B-5CFE-433B-80AF-DFDA89DFE390}" srcOrd="0" destOrd="3" presId="urn:microsoft.com/office/officeart/2005/8/layout/vList5"/>
    <dgm:cxn modelId="{C7966481-D2B5-4A32-B2FE-7DDBE0952D7A}" type="presOf" srcId="{DBAEC1B1-44FC-4E1B-A9F3-C1CEEEFFA264}" destId="{64C38FFB-1466-48B7-9409-A3F3EC539C77}" srcOrd="0" destOrd="0" presId="urn:microsoft.com/office/officeart/2005/8/layout/vList5"/>
    <dgm:cxn modelId="{EC410ACA-7BAB-4625-870D-8DCB9AB3B0F1}" srcId="{0CA2A177-EB31-44B0-AA75-60616FC5BE59}" destId="{C3678BC2-6212-4DFC-AF26-6A781F97B10D}" srcOrd="1" destOrd="0" parTransId="{D60CEC6D-5277-4B6E-92A4-14C8105A1A12}" sibTransId="{AAA0337B-162A-4B2E-801E-A2DBE688B8F5}"/>
    <dgm:cxn modelId="{93F4E7D5-9AF5-459D-8A95-F7684A434D57}" srcId="{C3678BC2-6212-4DFC-AF26-6A781F97B10D}" destId="{E19C8374-2270-4742-B0FC-D694789238CC}" srcOrd="2" destOrd="0" parTransId="{AD5ABA67-927C-4110-A69F-24138044A426}" sibTransId="{9900029F-2448-4B25-8EEA-2D239850899F}"/>
    <dgm:cxn modelId="{2176B9D9-07BB-4221-858E-4AD0FF068848}" srcId="{C3678BC2-6212-4DFC-AF26-6A781F97B10D}" destId="{DEB9A6C9-82C0-4D18-91B6-0FA092071FD2}" srcOrd="3" destOrd="0" parTransId="{681A8405-BD61-4097-9610-4560892909CB}" sibTransId="{7D429513-4D07-44E4-A370-98CAF244A90C}"/>
    <dgm:cxn modelId="{F54348E1-A2C6-4E20-B8FD-4F6034296A9D}" srcId="{0CA2A177-EB31-44B0-AA75-60616FC5BE59}" destId="{DBAEC1B1-44FC-4E1B-A9F3-C1CEEEFFA264}" srcOrd="0" destOrd="0" parTransId="{76956E84-243B-435B-9D39-69A3BCF4D5A3}" sibTransId="{6D7998AF-E161-40E4-BBC2-9170F24CF21D}"/>
    <dgm:cxn modelId="{5BE7B8EF-2677-4DF1-A303-C062AB463A29}" srcId="{C3678BC2-6212-4DFC-AF26-6A781F97B10D}" destId="{0E821056-2713-4470-B04C-E40B341526DA}" srcOrd="0" destOrd="0" parTransId="{B1BB9B26-840F-49A9-8FCF-D417A2FED85A}" sibTransId="{FE384945-F3B3-43A9-B33B-9DDCE8069A71}"/>
    <dgm:cxn modelId="{3FF146FB-8A6A-4B39-81B6-D6C32B331AB6}" type="presParOf" srcId="{1E37CE4C-C0CA-4A41-B8E1-0CC4D27D2C5E}" destId="{CA65B355-A079-4C60-B9DD-AC0475D1E012}" srcOrd="0" destOrd="0" presId="urn:microsoft.com/office/officeart/2005/8/layout/vList5"/>
    <dgm:cxn modelId="{6DC5CD13-FEAD-41A5-9B5D-21E4B0ADD3A6}" type="presParOf" srcId="{CA65B355-A079-4C60-B9DD-AC0475D1E012}" destId="{64C38FFB-1466-48B7-9409-A3F3EC539C77}" srcOrd="0" destOrd="0" presId="urn:microsoft.com/office/officeart/2005/8/layout/vList5"/>
    <dgm:cxn modelId="{E4023A9B-BCEE-4969-BC81-9E82E17BB6D1}" type="presParOf" srcId="{CA65B355-A079-4C60-B9DD-AC0475D1E012}" destId="{2F39F680-CD32-4206-A062-5517B5145CE7}" srcOrd="1" destOrd="0" presId="urn:microsoft.com/office/officeart/2005/8/layout/vList5"/>
    <dgm:cxn modelId="{D2AD3DCE-3E50-43D8-ABBD-B2E66C5A1E2D}" type="presParOf" srcId="{1E37CE4C-C0CA-4A41-B8E1-0CC4D27D2C5E}" destId="{17355F7D-5EC4-4707-AB37-1C4BEEC21FE9}" srcOrd="1" destOrd="0" presId="urn:microsoft.com/office/officeart/2005/8/layout/vList5"/>
    <dgm:cxn modelId="{BC0A954A-E6CA-489A-AE72-2B7FD836E581}" type="presParOf" srcId="{1E37CE4C-C0CA-4A41-B8E1-0CC4D27D2C5E}" destId="{16DD3145-D89C-4CE4-B364-92417ACA6727}" srcOrd="2" destOrd="0" presId="urn:microsoft.com/office/officeart/2005/8/layout/vList5"/>
    <dgm:cxn modelId="{3E13AEC7-C86F-45C3-8FE0-457A38530819}" type="presParOf" srcId="{16DD3145-D89C-4CE4-B364-92417ACA6727}" destId="{3A5918A3-9D62-4560-8AFA-1FEBB3681BBC}" srcOrd="0" destOrd="0" presId="urn:microsoft.com/office/officeart/2005/8/layout/vList5"/>
    <dgm:cxn modelId="{88DE7809-7183-4F2E-BC2B-33AF3C67B865}" type="presParOf" srcId="{16DD3145-D89C-4CE4-B364-92417ACA6727}" destId="{AF0F063B-5CFE-433B-80AF-DFDA89DFE3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1F683-7680-4808-BA8A-94A9E733A7F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428202A4-C2AE-474D-8CE5-F51C939413C6}">
      <dgm:prSet phldrT="[Text]" custT="1"/>
      <dgm:spPr>
        <a:ln>
          <a:noFill/>
        </a:ln>
      </dgm:spPr>
      <dgm:t>
        <a:bodyPr/>
        <a:lstStyle/>
        <a:p>
          <a:r>
            <a:rPr lang="ru-RU" sz="1800" dirty="0"/>
            <a:t>Часто требует формирования новых компетенций. Варианты</a:t>
          </a:r>
          <a:r>
            <a:rPr lang="en-GB" sz="1800" dirty="0"/>
            <a:t>:</a:t>
          </a:r>
        </a:p>
      </dgm:t>
    </dgm:pt>
    <dgm:pt modelId="{530FE02C-4608-42C3-ABAF-95D1C9A139C0}" type="parTrans" cxnId="{61CDB3A4-6FC6-45F3-AFE6-735BD66A791C}">
      <dgm:prSet/>
      <dgm:spPr/>
      <dgm:t>
        <a:bodyPr/>
        <a:lstStyle/>
        <a:p>
          <a:endParaRPr lang="en-GB"/>
        </a:p>
      </dgm:t>
    </dgm:pt>
    <dgm:pt modelId="{436DE449-724A-4F52-9E88-61539A6932EE}" type="sibTrans" cxnId="{61CDB3A4-6FC6-45F3-AFE6-735BD66A791C}">
      <dgm:prSet/>
      <dgm:spPr/>
      <dgm:t>
        <a:bodyPr/>
        <a:lstStyle/>
        <a:p>
          <a:endParaRPr lang="en-GB"/>
        </a:p>
      </dgm:t>
    </dgm:pt>
    <dgm:pt modelId="{6A4BC912-74E5-4C18-9920-30D40E1FE8E3}">
      <dgm:prSet custT="1"/>
      <dgm:spPr>
        <a:solidFill>
          <a:schemeClr val="bg1">
            <a:alpha val="90000"/>
          </a:schemeClr>
        </a:solidFill>
      </dgm:spPr>
      <dgm:t>
        <a:bodyPr/>
        <a:lstStyle/>
        <a:p>
          <a:r>
            <a:rPr lang="ru-RU" sz="1600" b="1" dirty="0"/>
            <a:t>Использование внешней оценки. </a:t>
          </a:r>
          <a:r>
            <a:rPr lang="ru-RU" sz="1600" b="0" dirty="0"/>
            <a:t>Однако трудно придать весовое значение выявленным вероятностям дефолта - небольшое для высококачественных банков, но меняющееся от года к году и отражающее события в различных условиях</a:t>
          </a:r>
          <a:r>
            <a:rPr lang="en-GB" sz="1600" dirty="0"/>
            <a:t>.</a:t>
          </a:r>
        </a:p>
      </dgm:t>
    </dgm:pt>
    <dgm:pt modelId="{E7A82C36-3F67-442D-BDCA-533BD20A57A6}" type="parTrans" cxnId="{BB7C6003-1D24-4093-A967-2086836FA7CB}">
      <dgm:prSet/>
      <dgm:spPr/>
      <dgm:t>
        <a:bodyPr/>
        <a:lstStyle/>
        <a:p>
          <a:endParaRPr lang="en-GB"/>
        </a:p>
      </dgm:t>
    </dgm:pt>
    <dgm:pt modelId="{77FF43C0-C01B-45FB-8CC8-94BD89923079}" type="sibTrans" cxnId="{BB7C6003-1D24-4093-A967-2086836FA7CB}">
      <dgm:prSet/>
      <dgm:spPr/>
      <dgm:t>
        <a:bodyPr/>
        <a:lstStyle/>
        <a:p>
          <a:endParaRPr lang="en-GB"/>
        </a:p>
      </dgm:t>
    </dgm:pt>
    <dgm:pt modelId="{6A643E3C-493B-4E5F-B002-39F98E032669}">
      <dgm:prSet custT="1"/>
      <dgm:spPr>
        <a:solidFill>
          <a:schemeClr val="bg1">
            <a:alpha val="90000"/>
          </a:schemeClr>
        </a:solidFill>
      </dgm:spPr>
      <dgm:t>
        <a:bodyPr/>
        <a:lstStyle/>
        <a:p>
          <a:r>
            <a:rPr lang="ru-RU" sz="1600" b="1" dirty="0"/>
            <a:t>Формирование процесса внутренней оценки</a:t>
          </a:r>
          <a:r>
            <a:rPr lang="en-GB" sz="1600" dirty="0"/>
            <a:t>.  </a:t>
          </a:r>
          <a:r>
            <a:rPr lang="ru-RU" sz="1600" dirty="0"/>
            <a:t>Аналогично работе рейтинговых агентств, но с весами, отражающими местные условия.  Однако этот процесс требует много времени и ресурсов, и при осторожном подходе к инвестициям вряд ли будет экономически эффективным</a:t>
          </a:r>
          <a:r>
            <a:rPr lang="en-GB" sz="1600" dirty="0"/>
            <a:t>.</a:t>
          </a:r>
        </a:p>
      </dgm:t>
    </dgm:pt>
    <dgm:pt modelId="{070AA1DD-4470-4CF0-9CC0-D3EF93288499}" type="parTrans" cxnId="{189674B9-913D-4D8E-A32F-F79AA96E302F}">
      <dgm:prSet/>
      <dgm:spPr/>
      <dgm:t>
        <a:bodyPr/>
        <a:lstStyle/>
        <a:p>
          <a:endParaRPr lang="en-GB"/>
        </a:p>
      </dgm:t>
    </dgm:pt>
    <dgm:pt modelId="{A15DBFD6-594D-4AF2-9C3D-C5C25FEB0C77}" type="sibTrans" cxnId="{189674B9-913D-4D8E-A32F-F79AA96E302F}">
      <dgm:prSet/>
      <dgm:spPr/>
      <dgm:t>
        <a:bodyPr/>
        <a:lstStyle/>
        <a:p>
          <a:endParaRPr lang="en-GB"/>
        </a:p>
      </dgm:t>
    </dgm:pt>
    <dgm:pt modelId="{548DFA10-7AAE-4088-96C3-14E88F066BE2}">
      <dgm:prSet custT="1"/>
      <dgm:spPr>
        <a:solidFill>
          <a:schemeClr val="bg1">
            <a:alpha val="90000"/>
          </a:schemeClr>
        </a:solidFill>
      </dgm:spPr>
      <dgm:t>
        <a:bodyPr/>
        <a:lstStyle/>
        <a:p>
          <a:r>
            <a:rPr lang="ru-RU" sz="1600" b="1" dirty="0"/>
            <a:t>Разработка методологии оценки, </a:t>
          </a:r>
          <a:r>
            <a:rPr lang="ru-RU" sz="1600" dirty="0"/>
            <a:t>которая используется ЦБ или иным </a:t>
          </a:r>
          <a:r>
            <a:rPr lang="ru-RU" sz="1600" dirty="0" err="1"/>
            <a:t>пруденциальным</a:t>
          </a:r>
          <a:r>
            <a:rPr lang="ru-RU" sz="1600" dirty="0"/>
            <a:t> регулятором в стране</a:t>
          </a:r>
          <a:r>
            <a:rPr lang="en-GB" sz="1600" dirty="0"/>
            <a:t> – </a:t>
          </a:r>
          <a:r>
            <a:rPr lang="ru-RU" sz="1600" dirty="0"/>
            <a:t>более перспективный вариант</a:t>
          </a:r>
          <a:endParaRPr lang="en-GB" sz="1600" dirty="0"/>
        </a:p>
      </dgm:t>
    </dgm:pt>
    <dgm:pt modelId="{45BAD947-B0FE-4609-9D1C-C64E05226A09}" type="parTrans" cxnId="{C959833C-2260-41EA-907D-7BCC82B0D005}">
      <dgm:prSet/>
      <dgm:spPr/>
      <dgm:t>
        <a:bodyPr/>
        <a:lstStyle/>
        <a:p>
          <a:endParaRPr lang="en-GB"/>
        </a:p>
      </dgm:t>
    </dgm:pt>
    <dgm:pt modelId="{48907A56-3BB4-4B34-BA30-D5EBC7B8D04F}" type="sibTrans" cxnId="{C959833C-2260-41EA-907D-7BCC82B0D005}">
      <dgm:prSet/>
      <dgm:spPr/>
      <dgm:t>
        <a:bodyPr/>
        <a:lstStyle/>
        <a:p>
          <a:endParaRPr lang="en-GB"/>
        </a:p>
      </dgm:t>
    </dgm:pt>
    <dgm:pt modelId="{A443284D-16BE-471C-9888-248354BD5485}">
      <dgm:prSet custT="1"/>
      <dgm:spPr>
        <a:ln>
          <a:noFill/>
        </a:ln>
      </dgm:spPr>
      <dgm:t>
        <a:bodyPr/>
        <a:lstStyle/>
        <a:p>
          <a:r>
            <a:rPr lang="ru-RU" sz="1800" dirty="0"/>
            <a:t>Осторожный подход</a:t>
          </a:r>
          <a:endParaRPr lang="en-GB" sz="1800" dirty="0"/>
        </a:p>
      </dgm:t>
    </dgm:pt>
    <dgm:pt modelId="{DFCBAA60-4C6B-459F-AA14-E09367C73BAF}" type="parTrans" cxnId="{93D8B4AA-F459-4EA9-8203-4DBFC80EC13E}">
      <dgm:prSet/>
      <dgm:spPr/>
      <dgm:t>
        <a:bodyPr/>
        <a:lstStyle/>
        <a:p>
          <a:endParaRPr lang="en-GB"/>
        </a:p>
      </dgm:t>
    </dgm:pt>
    <dgm:pt modelId="{DA55536D-903F-4D72-B011-AF2A0238FACB}" type="sibTrans" cxnId="{93D8B4AA-F459-4EA9-8203-4DBFC80EC13E}">
      <dgm:prSet/>
      <dgm:spPr/>
      <dgm:t>
        <a:bodyPr/>
        <a:lstStyle/>
        <a:p>
          <a:endParaRPr lang="en-GB"/>
        </a:p>
      </dgm:t>
    </dgm:pt>
    <dgm:pt modelId="{065807DF-01CF-46DF-B8CB-A58AA82480B7}">
      <dgm:prSet custT="1"/>
      <dgm:spPr>
        <a:ln>
          <a:noFill/>
        </a:ln>
      </dgm:spPr>
      <dgm:t>
        <a:bodyPr/>
        <a:lstStyle/>
        <a:p>
          <a:r>
            <a:rPr lang="ru-RU" sz="1800" dirty="0"/>
            <a:t>Максимальная сумма средств (лимит риска) в одном банке</a:t>
          </a:r>
          <a:endParaRPr lang="en-GB" sz="1800" dirty="0"/>
        </a:p>
      </dgm:t>
    </dgm:pt>
    <dgm:pt modelId="{D5C09E9A-4EE2-4E0E-9A06-73CFA4EA5D1F}" type="parTrans" cxnId="{21904E28-E38F-421A-8AF9-0B370E9F84AA}">
      <dgm:prSet/>
      <dgm:spPr/>
      <dgm:t>
        <a:bodyPr/>
        <a:lstStyle/>
        <a:p>
          <a:endParaRPr lang="en-GB"/>
        </a:p>
      </dgm:t>
    </dgm:pt>
    <dgm:pt modelId="{01530800-E3CF-4862-862A-EDA392EEDC52}" type="sibTrans" cxnId="{21904E28-E38F-421A-8AF9-0B370E9F84AA}">
      <dgm:prSet/>
      <dgm:spPr/>
      <dgm:t>
        <a:bodyPr/>
        <a:lstStyle/>
        <a:p>
          <a:endParaRPr lang="en-GB"/>
        </a:p>
      </dgm:t>
    </dgm:pt>
    <dgm:pt modelId="{D3047FAF-605D-46EE-97DB-08CAA372AE1D}">
      <dgm:prSet custT="1"/>
      <dgm:spPr>
        <a:solidFill>
          <a:schemeClr val="bg1">
            <a:alpha val="90000"/>
          </a:schemeClr>
        </a:solidFill>
      </dgm:spPr>
      <dgm:t>
        <a:bodyPr/>
        <a:lstStyle/>
        <a:p>
          <a:r>
            <a:rPr lang="ru-RU" sz="1600" dirty="0"/>
            <a:t>Ограничить инвестиции более качественными банками на местном рынке - выявить достаточное их количество, чтобы обеспечить достаточную конкуренцию и адекватный совокупный спрос на депозиты или другие доступные варианты инвестирования</a:t>
          </a:r>
          <a:endParaRPr lang="en-GB" sz="1600" dirty="0"/>
        </a:p>
      </dgm:t>
    </dgm:pt>
    <dgm:pt modelId="{30BE023C-96EC-46C0-B1E4-C5FBD40EDEC6}" type="parTrans" cxnId="{AA7257CA-F175-4830-B71A-17FEC49D3A54}">
      <dgm:prSet/>
      <dgm:spPr/>
      <dgm:t>
        <a:bodyPr/>
        <a:lstStyle/>
        <a:p>
          <a:endParaRPr lang="en-GB"/>
        </a:p>
      </dgm:t>
    </dgm:pt>
    <dgm:pt modelId="{A9889927-B0D6-4DDD-A610-CF335365966C}" type="sibTrans" cxnId="{AA7257CA-F175-4830-B71A-17FEC49D3A54}">
      <dgm:prSet/>
      <dgm:spPr/>
      <dgm:t>
        <a:bodyPr/>
        <a:lstStyle/>
        <a:p>
          <a:endParaRPr lang="en-GB"/>
        </a:p>
      </dgm:t>
    </dgm:pt>
    <dgm:pt modelId="{7623C8B4-9E44-48A4-9435-656E3AA76C7A}">
      <dgm:prSet custT="1"/>
      <dgm:spPr>
        <a:solidFill>
          <a:schemeClr val="bg1">
            <a:alpha val="90000"/>
          </a:schemeClr>
        </a:solidFill>
      </dgm:spPr>
      <dgm:t>
        <a:bodyPr/>
        <a:lstStyle/>
        <a:p>
          <a:r>
            <a:rPr lang="ru-RU" sz="1600" dirty="0"/>
            <a:t>Нет единого способа установить индивидуальные лимиты риска - приходится искать компромисс между размером и необходимостью минимизировать размер временно свободных денежных средств. Важны простота и гибкость</a:t>
          </a:r>
          <a:r>
            <a:rPr lang="en-GB" sz="1600" dirty="0"/>
            <a:t>.</a:t>
          </a:r>
        </a:p>
      </dgm:t>
    </dgm:pt>
    <dgm:pt modelId="{6708A223-EBC5-42FE-BE49-B6AA09AF2918}" type="parTrans" cxnId="{6EE5829E-70D1-44E6-B3DE-5627D422B961}">
      <dgm:prSet/>
      <dgm:spPr/>
      <dgm:t>
        <a:bodyPr/>
        <a:lstStyle/>
        <a:p>
          <a:endParaRPr lang="en-GB"/>
        </a:p>
      </dgm:t>
    </dgm:pt>
    <dgm:pt modelId="{900C6F72-9848-4253-AD6C-E2E90507535B}" type="sibTrans" cxnId="{6EE5829E-70D1-44E6-B3DE-5627D422B961}">
      <dgm:prSet/>
      <dgm:spPr/>
      <dgm:t>
        <a:bodyPr/>
        <a:lstStyle/>
        <a:p>
          <a:endParaRPr lang="en-GB"/>
        </a:p>
      </dgm:t>
    </dgm:pt>
    <dgm:pt modelId="{6079571B-32B5-4DAE-A986-3F98981A5A18}">
      <dgm:prSet custT="1"/>
      <dgm:spPr>
        <a:solidFill>
          <a:schemeClr val="bg1">
            <a:alpha val="90000"/>
          </a:schemeClr>
        </a:solidFill>
      </dgm:spPr>
      <dgm:t>
        <a:bodyPr/>
        <a:lstStyle/>
        <a:p>
          <a:r>
            <a:rPr lang="ru-RU" sz="1600" dirty="0"/>
            <a:t>Установить первоначальные лимиты несколько произвольно и корректировать их, если становится очевидным, что не используются возможности инвестирования с низким риском</a:t>
          </a:r>
          <a:endParaRPr lang="en-GB" sz="1600" dirty="0"/>
        </a:p>
      </dgm:t>
    </dgm:pt>
    <dgm:pt modelId="{4970DCCE-A521-4DBB-AAC0-91D9C3180A68}" type="parTrans" cxnId="{95C09BD7-CB46-4930-BA18-C15635DAAF43}">
      <dgm:prSet/>
      <dgm:spPr/>
      <dgm:t>
        <a:bodyPr/>
        <a:lstStyle/>
        <a:p>
          <a:endParaRPr lang="en-GB"/>
        </a:p>
      </dgm:t>
    </dgm:pt>
    <dgm:pt modelId="{68FB2EE7-88AB-4D2C-8DA2-1C1E7C88D1E8}" type="sibTrans" cxnId="{95C09BD7-CB46-4930-BA18-C15635DAAF43}">
      <dgm:prSet/>
      <dgm:spPr/>
      <dgm:t>
        <a:bodyPr/>
        <a:lstStyle/>
        <a:p>
          <a:endParaRPr lang="en-GB"/>
        </a:p>
      </dgm:t>
    </dgm:pt>
    <dgm:pt modelId="{1C29A5D0-345B-463C-9F48-C1C7ABFBA7C5}" type="pres">
      <dgm:prSet presAssocID="{FFC1F683-7680-4808-BA8A-94A9E733A7F8}" presName="linear" presStyleCnt="0">
        <dgm:presLayoutVars>
          <dgm:dir/>
          <dgm:animLvl val="lvl"/>
          <dgm:resizeHandles val="exact"/>
        </dgm:presLayoutVars>
      </dgm:prSet>
      <dgm:spPr/>
    </dgm:pt>
    <dgm:pt modelId="{E87991C4-D697-4DDF-8B29-239B4BEFBF47}" type="pres">
      <dgm:prSet presAssocID="{428202A4-C2AE-474D-8CE5-F51C939413C6}" presName="parentLin" presStyleCnt="0"/>
      <dgm:spPr/>
    </dgm:pt>
    <dgm:pt modelId="{E93AD1CE-7F9D-465D-BF1E-B2910F767469}" type="pres">
      <dgm:prSet presAssocID="{428202A4-C2AE-474D-8CE5-F51C939413C6}" presName="parentLeftMargin" presStyleLbl="node1" presStyleIdx="0" presStyleCnt="3"/>
      <dgm:spPr/>
    </dgm:pt>
    <dgm:pt modelId="{F3E2F53C-CAB5-4420-9132-938D4AAC2668}" type="pres">
      <dgm:prSet presAssocID="{428202A4-C2AE-474D-8CE5-F51C939413C6}" presName="parentText" presStyleLbl="node1" presStyleIdx="0" presStyleCnt="3" custLinFactNeighborX="7976" custLinFactNeighborY="-14565">
        <dgm:presLayoutVars>
          <dgm:chMax val="0"/>
          <dgm:bulletEnabled val="1"/>
        </dgm:presLayoutVars>
      </dgm:prSet>
      <dgm:spPr/>
    </dgm:pt>
    <dgm:pt modelId="{FDA1776F-7FB9-4D11-9E15-FDA250217D8B}" type="pres">
      <dgm:prSet presAssocID="{428202A4-C2AE-474D-8CE5-F51C939413C6}" presName="negativeSpace" presStyleCnt="0"/>
      <dgm:spPr/>
    </dgm:pt>
    <dgm:pt modelId="{2F17524E-329D-4C2F-BF30-61D35F3CC28C}" type="pres">
      <dgm:prSet presAssocID="{428202A4-C2AE-474D-8CE5-F51C939413C6}" presName="childText" presStyleLbl="conFgAcc1" presStyleIdx="0" presStyleCnt="3">
        <dgm:presLayoutVars>
          <dgm:bulletEnabled val="1"/>
        </dgm:presLayoutVars>
      </dgm:prSet>
      <dgm:spPr/>
    </dgm:pt>
    <dgm:pt modelId="{C8F86958-8C85-425D-BF6B-30CE5A86FB65}" type="pres">
      <dgm:prSet presAssocID="{436DE449-724A-4F52-9E88-61539A6932EE}" presName="spaceBetweenRectangles" presStyleCnt="0"/>
      <dgm:spPr/>
    </dgm:pt>
    <dgm:pt modelId="{9A44A1CD-443B-4827-9D74-1FCE52913F00}" type="pres">
      <dgm:prSet presAssocID="{A443284D-16BE-471C-9888-248354BD5485}" presName="parentLin" presStyleCnt="0"/>
      <dgm:spPr/>
    </dgm:pt>
    <dgm:pt modelId="{CB1D1BC3-D3A8-4916-A8D7-092BB1FBFE6A}" type="pres">
      <dgm:prSet presAssocID="{A443284D-16BE-471C-9888-248354BD5485}" presName="parentLeftMargin" presStyleLbl="node1" presStyleIdx="0" presStyleCnt="3"/>
      <dgm:spPr/>
    </dgm:pt>
    <dgm:pt modelId="{7742E895-2FD4-407A-9FDD-0592E13B2BF3}" type="pres">
      <dgm:prSet presAssocID="{A443284D-16BE-471C-9888-248354BD5485}" presName="parentText" presStyleLbl="node1" presStyleIdx="1" presStyleCnt="3">
        <dgm:presLayoutVars>
          <dgm:chMax val="0"/>
          <dgm:bulletEnabled val="1"/>
        </dgm:presLayoutVars>
      </dgm:prSet>
      <dgm:spPr/>
    </dgm:pt>
    <dgm:pt modelId="{BF8D231C-9952-4C1C-8A56-9914A80E5324}" type="pres">
      <dgm:prSet presAssocID="{A443284D-16BE-471C-9888-248354BD5485}" presName="negativeSpace" presStyleCnt="0"/>
      <dgm:spPr/>
    </dgm:pt>
    <dgm:pt modelId="{4691DD4A-8AC3-4186-8533-8E76F9C6D2AE}" type="pres">
      <dgm:prSet presAssocID="{A443284D-16BE-471C-9888-248354BD5485}" presName="childText" presStyleLbl="conFgAcc1" presStyleIdx="1" presStyleCnt="3">
        <dgm:presLayoutVars>
          <dgm:bulletEnabled val="1"/>
        </dgm:presLayoutVars>
      </dgm:prSet>
      <dgm:spPr/>
    </dgm:pt>
    <dgm:pt modelId="{B0E7BFE6-65D2-4C87-B7A1-D3D62AD66D49}" type="pres">
      <dgm:prSet presAssocID="{DA55536D-903F-4D72-B011-AF2A0238FACB}" presName="spaceBetweenRectangles" presStyleCnt="0"/>
      <dgm:spPr/>
    </dgm:pt>
    <dgm:pt modelId="{3A66EF8D-1C22-4C3A-9DED-7C5B0F7C9CB4}" type="pres">
      <dgm:prSet presAssocID="{065807DF-01CF-46DF-B8CB-A58AA82480B7}" presName="parentLin" presStyleCnt="0"/>
      <dgm:spPr/>
    </dgm:pt>
    <dgm:pt modelId="{35E91173-54A1-4CA9-8320-A1474AB25E8B}" type="pres">
      <dgm:prSet presAssocID="{065807DF-01CF-46DF-B8CB-A58AA82480B7}" presName="parentLeftMargin" presStyleLbl="node1" presStyleIdx="1" presStyleCnt="3"/>
      <dgm:spPr/>
    </dgm:pt>
    <dgm:pt modelId="{48C20957-88EC-40B6-9CE5-A4BBF448AC54}" type="pres">
      <dgm:prSet presAssocID="{065807DF-01CF-46DF-B8CB-A58AA82480B7}" presName="parentText" presStyleLbl="node1" presStyleIdx="2" presStyleCnt="3">
        <dgm:presLayoutVars>
          <dgm:chMax val="0"/>
          <dgm:bulletEnabled val="1"/>
        </dgm:presLayoutVars>
      </dgm:prSet>
      <dgm:spPr/>
    </dgm:pt>
    <dgm:pt modelId="{3AD26402-5989-43DA-BFD4-971E60205CAF}" type="pres">
      <dgm:prSet presAssocID="{065807DF-01CF-46DF-B8CB-A58AA82480B7}" presName="negativeSpace" presStyleCnt="0"/>
      <dgm:spPr/>
    </dgm:pt>
    <dgm:pt modelId="{3DA1C12B-0993-4931-8733-100AD1B09ACA}" type="pres">
      <dgm:prSet presAssocID="{065807DF-01CF-46DF-B8CB-A58AA82480B7}" presName="childText" presStyleLbl="conFgAcc1" presStyleIdx="2" presStyleCnt="3" custLinFactNeighborX="-142">
        <dgm:presLayoutVars>
          <dgm:bulletEnabled val="1"/>
        </dgm:presLayoutVars>
      </dgm:prSet>
      <dgm:spPr/>
    </dgm:pt>
  </dgm:ptLst>
  <dgm:cxnLst>
    <dgm:cxn modelId="{BB7C6003-1D24-4093-A967-2086836FA7CB}" srcId="{428202A4-C2AE-474D-8CE5-F51C939413C6}" destId="{6A4BC912-74E5-4C18-9920-30D40E1FE8E3}" srcOrd="0" destOrd="0" parTransId="{E7A82C36-3F67-442D-BDCA-533BD20A57A6}" sibTransId="{77FF43C0-C01B-45FB-8CC8-94BD89923079}"/>
    <dgm:cxn modelId="{02791E11-5111-4FBA-B6E7-0A1F25315B92}" type="presOf" srcId="{A443284D-16BE-471C-9888-248354BD5485}" destId="{7742E895-2FD4-407A-9FDD-0592E13B2BF3}" srcOrd="1" destOrd="0" presId="urn:microsoft.com/office/officeart/2005/8/layout/list1"/>
    <dgm:cxn modelId="{21904E28-E38F-421A-8AF9-0B370E9F84AA}" srcId="{FFC1F683-7680-4808-BA8A-94A9E733A7F8}" destId="{065807DF-01CF-46DF-B8CB-A58AA82480B7}" srcOrd="2" destOrd="0" parTransId="{D5C09E9A-4EE2-4E0E-9A06-73CFA4EA5D1F}" sibTransId="{01530800-E3CF-4862-862A-EDA392EEDC52}"/>
    <dgm:cxn modelId="{C1765929-F4CC-4104-B71E-091DA02B650D}" type="presOf" srcId="{6079571B-32B5-4DAE-A986-3F98981A5A18}" destId="{3DA1C12B-0993-4931-8733-100AD1B09ACA}" srcOrd="0" destOrd="1" presId="urn:microsoft.com/office/officeart/2005/8/layout/list1"/>
    <dgm:cxn modelId="{E401D429-951B-410C-B9EA-D101FE00C672}" type="presOf" srcId="{A443284D-16BE-471C-9888-248354BD5485}" destId="{CB1D1BC3-D3A8-4916-A8D7-092BB1FBFE6A}" srcOrd="0" destOrd="0" presId="urn:microsoft.com/office/officeart/2005/8/layout/list1"/>
    <dgm:cxn modelId="{08CABD2E-303C-47D2-B0E0-BC45A1507B5D}" type="presOf" srcId="{6A4BC912-74E5-4C18-9920-30D40E1FE8E3}" destId="{2F17524E-329D-4C2F-BF30-61D35F3CC28C}" srcOrd="0" destOrd="0" presId="urn:microsoft.com/office/officeart/2005/8/layout/list1"/>
    <dgm:cxn modelId="{4BC6AC33-42C1-452F-9528-8F4BBC3B541F}" type="presOf" srcId="{D3047FAF-605D-46EE-97DB-08CAA372AE1D}" destId="{4691DD4A-8AC3-4186-8533-8E76F9C6D2AE}" srcOrd="0" destOrd="0" presId="urn:microsoft.com/office/officeart/2005/8/layout/list1"/>
    <dgm:cxn modelId="{C959833C-2260-41EA-907D-7BCC82B0D005}" srcId="{428202A4-C2AE-474D-8CE5-F51C939413C6}" destId="{548DFA10-7AAE-4088-96C3-14E88F066BE2}" srcOrd="2" destOrd="0" parTransId="{45BAD947-B0FE-4609-9D1C-C64E05226A09}" sibTransId="{48907A56-3BB4-4B34-BA30-D5EBC7B8D04F}"/>
    <dgm:cxn modelId="{2C02E266-4B61-4A49-9638-4C565DF985B4}" type="presOf" srcId="{7623C8B4-9E44-48A4-9435-656E3AA76C7A}" destId="{3DA1C12B-0993-4931-8733-100AD1B09ACA}" srcOrd="0" destOrd="0" presId="urn:microsoft.com/office/officeart/2005/8/layout/list1"/>
    <dgm:cxn modelId="{6F233B54-F9D5-4D70-8231-C9CCAE11A38C}" type="presOf" srcId="{428202A4-C2AE-474D-8CE5-F51C939413C6}" destId="{E93AD1CE-7F9D-465D-BF1E-B2910F767469}" srcOrd="0" destOrd="0" presId="urn:microsoft.com/office/officeart/2005/8/layout/list1"/>
    <dgm:cxn modelId="{15561455-4664-4DBC-A6C5-F94F5668878C}" type="presOf" srcId="{6A643E3C-493B-4E5F-B002-39F98E032669}" destId="{2F17524E-329D-4C2F-BF30-61D35F3CC28C}" srcOrd="0" destOrd="1" presId="urn:microsoft.com/office/officeart/2005/8/layout/list1"/>
    <dgm:cxn modelId="{6480F48B-7DFC-4ADD-98CD-4CD59DC87709}" type="presOf" srcId="{428202A4-C2AE-474D-8CE5-F51C939413C6}" destId="{F3E2F53C-CAB5-4420-9132-938D4AAC2668}" srcOrd="1" destOrd="0" presId="urn:microsoft.com/office/officeart/2005/8/layout/list1"/>
    <dgm:cxn modelId="{B7CEFD8D-7569-4883-BD29-E3ECB0E04B0A}" type="presOf" srcId="{FFC1F683-7680-4808-BA8A-94A9E733A7F8}" destId="{1C29A5D0-345B-463C-9F48-C1C7ABFBA7C5}" srcOrd="0" destOrd="0" presId="urn:microsoft.com/office/officeart/2005/8/layout/list1"/>
    <dgm:cxn modelId="{CC83B09D-86AA-4D5E-B998-D72423FF7B06}" type="presOf" srcId="{065807DF-01CF-46DF-B8CB-A58AA82480B7}" destId="{48C20957-88EC-40B6-9CE5-A4BBF448AC54}" srcOrd="1" destOrd="0" presId="urn:microsoft.com/office/officeart/2005/8/layout/list1"/>
    <dgm:cxn modelId="{6EE5829E-70D1-44E6-B3DE-5627D422B961}" srcId="{065807DF-01CF-46DF-B8CB-A58AA82480B7}" destId="{7623C8B4-9E44-48A4-9435-656E3AA76C7A}" srcOrd="0" destOrd="0" parTransId="{6708A223-EBC5-42FE-BE49-B6AA09AF2918}" sibTransId="{900C6F72-9848-4253-AD6C-E2E90507535B}"/>
    <dgm:cxn modelId="{61CDB3A4-6FC6-45F3-AFE6-735BD66A791C}" srcId="{FFC1F683-7680-4808-BA8A-94A9E733A7F8}" destId="{428202A4-C2AE-474D-8CE5-F51C939413C6}" srcOrd="0" destOrd="0" parTransId="{530FE02C-4608-42C3-ABAF-95D1C9A139C0}" sibTransId="{436DE449-724A-4F52-9E88-61539A6932EE}"/>
    <dgm:cxn modelId="{93D8B4AA-F459-4EA9-8203-4DBFC80EC13E}" srcId="{FFC1F683-7680-4808-BA8A-94A9E733A7F8}" destId="{A443284D-16BE-471C-9888-248354BD5485}" srcOrd="1" destOrd="0" parTransId="{DFCBAA60-4C6B-459F-AA14-E09367C73BAF}" sibTransId="{DA55536D-903F-4D72-B011-AF2A0238FACB}"/>
    <dgm:cxn modelId="{189674B9-913D-4D8E-A32F-F79AA96E302F}" srcId="{428202A4-C2AE-474D-8CE5-F51C939413C6}" destId="{6A643E3C-493B-4E5F-B002-39F98E032669}" srcOrd="1" destOrd="0" parTransId="{070AA1DD-4470-4CF0-9CC0-D3EF93288499}" sibTransId="{A15DBFD6-594D-4AF2-9C3D-C5C25FEB0C77}"/>
    <dgm:cxn modelId="{AA7257CA-F175-4830-B71A-17FEC49D3A54}" srcId="{A443284D-16BE-471C-9888-248354BD5485}" destId="{D3047FAF-605D-46EE-97DB-08CAA372AE1D}" srcOrd="0" destOrd="0" parTransId="{30BE023C-96EC-46C0-B1E4-C5FBD40EDEC6}" sibTransId="{A9889927-B0D6-4DDD-A610-CF335365966C}"/>
    <dgm:cxn modelId="{95C09BD7-CB46-4930-BA18-C15635DAAF43}" srcId="{065807DF-01CF-46DF-B8CB-A58AA82480B7}" destId="{6079571B-32B5-4DAE-A986-3F98981A5A18}" srcOrd="1" destOrd="0" parTransId="{4970DCCE-A521-4DBB-AAC0-91D9C3180A68}" sibTransId="{68FB2EE7-88AB-4D2C-8DA2-1C1E7C88D1E8}"/>
    <dgm:cxn modelId="{204AF1D9-2097-499F-8377-E8A3486CB30B}" type="presOf" srcId="{065807DF-01CF-46DF-B8CB-A58AA82480B7}" destId="{35E91173-54A1-4CA9-8320-A1474AB25E8B}" srcOrd="0" destOrd="0" presId="urn:microsoft.com/office/officeart/2005/8/layout/list1"/>
    <dgm:cxn modelId="{5D91AADF-FB95-482B-B368-89E5D91B5752}" type="presOf" srcId="{548DFA10-7AAE-4088-96C3-14E88F066BE2}" destId="{2F17524E-329D-4C2F-BF30-61D35F3CC28C}" srcOrd="0" destOrd="2" presId="urn:microsoft.com/office/officeart/2005/8/layout/list1"/>
    <dgm:cxn modelId="{FC44B631-DCF9-4D95-BEC1-E393A09A28EC}" type="presParOf" srcId="{1C29A5D0-345B-463C-9F48-C1C7ABFBA7C5}" destId="{E87991C4-D697-4DDF-8B29-239B4BEFBF47}" srcOrd="0" destOrd="0" presId="urn:microsoft.com/office/officeart/2005/8/layout/list1"/>
    <dgm:cxn modelId="{B52EB710-7BA4-4956-BD6C-FDFAED8114A2}" type="presParOf" srcId="{E87991C4-D697-4DDF-8B29-239B4BEFBF47}" destId="{E93AD1CE-7F9D-465D-BF1E-B2910F767469}" srcOrd="0" destOrd="0" presId="urn:microsoft.com/office/officeart/2005/8/layout/list1"/>
    <dgm:cxn modelId="{7BD2B798-0914-4E66-B15F-5D7082CDCE42}" type="presParOf" srcId="{E87991C4-D697-4DDF-8B29-239B4BEFBF47}" destId="{F3E2F53C-CAB5-4420-9132-938D4AAC2668}" srcOrd="1" destOrd="0" presId="urn:microsoft.com/office/officeart/2005/8/layout/list1"/>
    <dgm:cxn modelId="{E29842EC-1074-45EF-B664-C3CEA3FFD15A}" type="presParOf" srcId="{1C29A5D0-345B-463C-9F48-C1C7ABFBA7C5}" destId="{FDA1776F-7FB9-4D11-9E15-FDA250217D8B}" srcOrd="1" destOrd="0" presId="urn:microsoft.com/office/officeart/2005/8/layout/list1"/>
    <dgm:cxn modelId="{070CF66E-9AF6-4AC1-A9E4-87742FC0D115}" type="presParOf" srcId="{1C29A5D0-345B-463C-9F48-C1C7ABFBA7C5}" destId="{2F17524E-329D-4C2F-BF30-61D35F3CC28C}" srcOrd="2" destOrd="0" presId="urn:microsoft.com/office/officeart/2005/8/layout/list1"/>
    <dgm:cxn modelId="{4EB2309A-567A-4277-8AFC-356263EF2E10}" type="presParOf" srcId="{1C29A5D0-345B-463C-9F48-C1C7ABFBA7C5}" destId="{C8F86958-8C85-425D-BF6B-30CE5A86FB65}" srcOrd="3" destOrd="0" presId="urn:microsoft.com/office/officeart/2005/8/layout/list1"/>
    <dgm:cxn modelId="{596017D8-FE4D-439F-A9BA-56243C588311}" type="presParOf" srcId="{1C29A5D0-345B-463C-9F48-C1C7ABFBA7C5}" destId="{9A44A1CD-443B-4827-9D74-1FCE52913F00}" srcOrd="4" destOrd="0" presId="urn:microsoft.com/office/officeart/2005/8/layout/list1"/>
    <dgm:cxn modelId="{EC9B28E9-35B8-4446-9A2A-93BB19BF3AF2}" type="presParOf" srcId="{9A44A1CD-443B-4827-9D74-1FCE52913F00}" destId="{CB1D1BC3-D3A8-4916-A8D7-092BB1FBFE6A}" srcOrd="0" destOrd="0" presId="urn:microsoft.com/office/officeart/2005/8/layout/list1"/>
    <dgm:cxn modelId="{9684F128-4455-4B99-BA82-D29176738D8B}" type="presParOf" srcId="{9A44A1CD-443B-4827-9D74-1FCE52913F00}" destId="{7742E895-2FD4-407A-9FDD-0592E13B2BF3}" srcOrd="1" destOrd="0" presId="urn:microsoft.com/office/officeart/2005/8/layout/list1"/>
    <dgm:cxn modelId="{32681CCC-E02A-49B1-BDE1-3EB1650B2568}" type="presParOf" srcId="{1C29A5D0-345B-463C-9F48-C1C7ABFBA7C5}" destId="{BF8D231C-9952-4C1C-8A56-9914A80E5324}" srcOrd="5" destOrd="0" presId="urn:microsoft.com/office/officeart/2005/8/layout/list1"/>
    <dgm:cxn modelId="{BA968F0C-C092-40A2-BC1D-9AAEBB4F61CE}" type="presParOf" srcId="{1C29A5D0-345B-463C-9F48-C1C7ABFBA7C5}" destId="{4691DD4A-8AC3-4186-8533-8E76F9C6D2AE}" srcOrd="6" destOrd="0" presId="urn:microsoft.com/office/officeart/2005/8/layout/list1"/>
    <dgm:cxn modelId="{EAF82C62-846C-4376-9EF4-1591B0277C62}" type="presParOf" srcId="{1C29A5D0-345B-463C-9F48-C1C7ABFBA7C5}" destId="{B0E7BFE6-65D2-4C87-B7A1-D3D62AD66D49}" srcOrd="7" destOrd="0" presId="urn:microsoft.com/office/officeart/2005/8/layout/list1"/>
    <dgm:cxn modelId="{200182A0-B7B3-45D6-BA3C-5B7B373DF91C}" type="presParOf" srcId="{1C29A5D0-345B-463C-9F48-C1C7ABFBA7C5}" destId="{3A66EF8D-1C22-4C3A-9DED-7C5B0F7C9CB4}" srcOrd="8" destOrd="0" presId="urn:microsoft.com/office/officeart/2005/8/layout/list1"/>
    <dgm:cxn modelId="{1A9D5F2D-8EC8-4B6C-956D-36195A6EC302}" type="presParOf" srcId="{3A66EF8D-1C22-4C3A-9DED-7C5B0F7C9CB4}" destId="{35E91173-54A1-4CA9-8320-A1474AB25E8B}" srcOrd="0" destOrd="0" presId="urn:microsoft.com/office/officeart/2005/8/layout/list1"/>
    <dgm:cxn modelId="{D64B4EBA-D36B-4A99-B3FF-1BCED83C73FF}" type="presParOf" srcId="{3A66EF8D-1C22-4C3A-9DED-7C5B0F7C9CB4}" destId="{48C20957-88EC-40B6-9CE5-A4BBF448AC54}" srcOrd="1" destOrd="0" presId="urn:microsoft.com/office/officeart/2005/8/layout/list1"/>
    <dgm:cxn modelId="{5D6E60FD-A243-404E-9362-EC73CA6E5BCE}" type="presParOf" srcId="{1C29A5D0-345B-463C-9F48-C1C7ABFBA7C5}" destId="{3AD26402-5989-43DA-BFD4-971E60205CAF}" srcOrd="9" destOrd="0" presId="urn:microsoft.com/office/officeart/2005/8/layout/list1"/>
    <dgm:cxn modelId="{029A8F07-3C01-4224-AF37-1B646988511C}" type="presParOf" srcId="{1C29A5D0-345B-463C-9F48-C1C7ABFBA7C5}" destId="{3DA1C12B-0993-4931-8733-100AD1B09A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327DF4-D362-446D-A3AA-2F35872335F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BCD2FD3C-099D-4747-84B8-6A4FAB3FABDF}">
      <dgm:prSet phldrT="[Text]"/>
      <dgm:spPr>
        <a:ln>
          <a:noFill/>
        </a:ln>
      </dgm:spPr>
      <dgm:t>
        <a:bodyPr/>
        <a:lstStyle/>
        <a:p>
          <a:r>
            <a:rPr lang="ru-RU" dirty="0"/>
            <a:t>РЕПО и обратные РЕПО</a:t>
          </a:r>
          <a:endParaRPr lang="en-US" dirty="0"/>
        </a:p>
      </dgm:t>
    </dgm:pt>
    <dgm:pt modelId="{83FD34BC-CF29-4D92-A319-72D90B1BE167}" type="parTrans" cxnId="{4E1CF34E-A76E-4AE8-A39F-30DA5DAA672F}">
      <dgm:prSet/>
      <dgm:spPr/>
      <dgm:t>
        <a:bodyPr/>
        <a:lstStyle/>
        <a:p>
          <a:endParaRPr lang="en-US"/>
        </a:p>
      </dgm:t>
    </dgm:pt>
    <dgm:pt modelId="{60B3EE76-E022-402C-9938-5939EB594B76}" type="sibTrans" cxnId="{4E1CF34E-A76E-4AE8-A39F-30DA5DAA672F}">
      <dgm:prSet/>
      <dgm:spPr/>
      <dgm:t>
        <a:bodyPr/>
        <a:lstStyle/>
        <a:p>
          <a:endParaRPr lang="en-US"/>
        </a:p>
      </dgm:t>
    </dgm:pt>
    <dgm:pt modelId="{9DB39D81-EA36-4239-8EF7-00C125D2D451}">
      <dgm:prSet custT="1"/>
      <dgm:spPr>
        <a:solidFill>
          <a:srgbClr val="CFD5EA">
            <a:alpha val="90000"/>
          </a:srgbClr>
        </a:solidFill>
      </dgm:spPr>
      <dgm:t>
        <a:bodyPr/>
        <a:lstStyle/>
        <a:p>
          <a:r>
            <a:rPr lang="ru-RU" sz="1300" dirty="0"/>
            <a:t>Занимают важное место на большинстве рынков краткосрочного капитала, предлагая конкурентоспособные краткосрочные ставки (фиксированные или переменные), используются центральными банками для проведения операций на открытом рынке</a:t>
          </a:r>
          <a:endParaRPr lang="en-GB" sz="1300" dirty="0"/>
        </a:p>
      </dgm:t>
    </dgm:pt>
    <dgm:pt modelId="{A37342C3-C047-4CFB-A34F-47BA62233BBE}" type="parTrans" cxnId="{DC8CC301-C12A-4AA2-9D21-0D7620B339B0}">
      <dgm:prSet/>
      <dgm:spPr/>
      <dgm:t>
        <a:bodyPr/>
        <a:lstStyle/>
        <a:p>
          <a:endParaRPr lang="en-US"/>
        </a:p>
      </dgm:t>
    </dgm:pt>
    <dgm:pt modelId="{0030138D-DB9F-4433-B4F9-F228704C9BDD}" type="sibTrans" cxnId="{DC8CC301-C12A-4AA2-9D21-0D7620B339B0}">
      <dgm:prSet/>
      <dgm:spPr/>
      <dgm:t>
        <a:bodyPr/>
        <a:lstStyle/>
        <a:p>
          <a:endParaRPr lang="en-US"/>
        </a:p>
      </dgm:t>
    </dgm:pt>
    <dgm:pt modelId="{D5C0708F-B44D-4906-AC9E-E3EB7480C9E5}">
      <dgm:prSet custT="1"/>
      <dgm:spPr>
        <a:solidFill>
          <a:srgbClr val="CFD5EA">
            <a:alpha val="90000"/>
          </a:srgbClr>
        </a:solidFill>
      </dgm:spPr>
      <dgm:t>
        <a:bodyPr/>
        <a:lstStyle/>
        <a:p>
          <a:r>
            <a:rPr lang="ru-RU" sz="1300" dirty="0"/>
            <a:t>Продажа и обратный выкуп базовой ценной бумаги - служит обеспечением</a:t>
          </a:r>
          <a:endParaRPr lang="en-GB" sz="1300" dirty="0"/>
        </a:p>
      </dgm:t>
    </dgm:pt>
    <dgm:pt modelId="{9A4789FE-3E79-4025-8B84-EDE042C93595}" type="parTrans" cxnId="{103FB155-82B7-4AD2-9629-CE6F2DA9392B}">
      <dgm:prSet/>
      <dgm:spPr/>
      <dgm:t>
        <a:bodyPr/>
        <a:lstStyle/>
        <a:p>
          <a:endParaRPr lang="en-US"/>
        </a:p>
      </dgm:t>
    </dgm:pt>
    <dgm:pt modelId="{C61919E3-B648-40C9-B992-CDC174FCE492}" type="sibTrans" cxnId="{103FB155-82B7-4AD2-9629-CE6F2DA9392B}">
      <dgm:prSet/>
      <dgm:spPr/>
      <dgm:t>
        <a:bodyPr/>
        <a:lstStyle/>
        <a:p>
          <a:endParaRPr lang="en-US"/>
        </a:p>
      </dgm:t>
    </dgm:pt>
    <dgm:pt modelId="{542BA6B6-8FB1-40DE-A017-B5C16BB7724F}">
      <dgm:prSet custT="1"/>
      <dgm:spPr>
        <a:ln>
          <a:noFill/>
        </a:ln>
      </dgm:spPr>
      <dgm:t>
        <a:bodyPr/>
        <a:lstStyle/>
        <a:p>
          <a:r>
            <a:rPr lang="ru-RU" sz="2400" dirty="0"/>
            <a:t>Срочные депозиты в коммерческих банках</a:t>
          </a:r>
          <a:endParaRPr lang="en-GB" sz="2400" dirty="0"/>
        </a:p>
      </dgm:t>
    </dgm:pt>
    <dgm:pt modelId="{F99CF620-9ED3-4B6A-8FFB-739209A076F4}" type="parTrans" cxnId="{7FDFB412-C1D7-4A13-BC64-7243EAD308CF}">
      <dgm:prSet/>
      <dgm:spPr/>
      <dgm:t>
        <a:bodyPr/>
        <a:lstStyle/>
        <a:p>
          <a:endParaRPr lang="en-US"/>
        </a:p>
      </dgm:t>
    </dgm:pt>
    <dgm:pt modelId="{F95A361F-342F-4733-B282-D9E35CA4F6B0}" type="sibTrans" cxnId="{7FDFB412-C1D7-4A13-BC64-7243EAD308CF}">
      <dgm:prSet/>
      <dgm:spPr/>
      <dgm:t>
        <a:bodyPr/>
        <a:lstStyle/>
        <a:p>
          <a:endParaRPr lang="en-US"/>
        </a:p>
      </dgm:t>
    </dgm:pt>
    <dgm:pt modelId="{33F3430C-1B86-40DF-AC9C-8669F4E05E80}">
      <dgm:prSet custT="1"/>
      <dgm:spPr>
        <a:solidFill>
          <a:srgbClr val="CFD5EA">
            <a:alpha val="90000"/>
          </a:srgbClr>
        </a:solidFill>
      </dgm:spPr>
      <dgm:t>
        <a:bodyPr/>
        <a:lstStyle/>
        <a:p>
          <a:r>
            <a:rPr lang="ru-RU" sz="1400" dirty="0"/>
            <a:t>Ставки, сопоставимые с операциями РЕПО (при досрочном истребовании обычно предусмотрены штрафные санкции)</a:t>
          </a:r>
          <a:endParaRPr lang="en-GB" sz="1400" dirty="0"/>
        </a:p>
      </dgm:t>
    </dgm:pt>
    <dgm:pt modelId="{99A30F38-C666-4B2A-A07E-CBAB8491026A}" type="parTrans" cxnId="{6EBD9584-855F-4A21-8152-19AE6E6FDB3B}">
      <dgm:prSet/>
      <dgm:spPr/>
      <dgm:t>
        <a:bodyPr/>
        <a:lstStyle/>
        <a:p>
          <a:endParaRPr lang="en-US"/>
        </a:p>
      </dgm:t>
    </dgm:pt>
    <dgm:pt modelId="{C7487427-20C4-4F7C-8FA7-37DB29924A8A}" type="sibTrans" cxnId="{6EBD9584-855F-4A21-8152-19AE6E6FDB3B}">
      <dgm:prSet/>
      <dgm:spPr/>
      <dgm:t>
        <a:bodyPr/>
        <a:lstStyle/>
        <a:p>
          <a:endParaRPr lang="en-US"/>
        </a:p>
      </dgm:t>
    </dgm:pt>
    <dgm:pt modelId="{6C78B975-4F55-4511-A562-5D226E8D67B0}">
      <dgm:prSet custT="1"/>
      <dgm:spPr>
        <a:solidFill>
          <a:srgbClr val="CFD5EA">
            <a:alpha val="90000"/>
          </a:srgbClr>
        </a:solidFill>
      </dgm:spPr>
      <dgm:t>
        <a:bodyPr/>
        <a:lstStyle/>
        <a:p>
          <a:r>
            <a:rPr lang="ru-RU" sz="1400" dirty="0"/>
            <a:t>Необходимо обеспечение</a:t>
          </a:r>
          <a:endParaRPr lang="en-GB" sz="1400" dirty="0"/>
        </a:p>
      </dgm:t>
    </dgm:pt>
    <dgm:pt modelId="{D9C27C27-9A1F-4A7F-847C-D1DF9200DC55}" type="parTrans" cxnId="{32EBF493-0D38-4F82-88BA-012D88D2F8F7}">
      <dgm:prSet/>
      <dgm:spPr/>
      <dgm:t>
        <a:bodyPr/>
        <a:lstStyle/>
        <a:p>
          <a:endParaRPr lang="en-US"/>
        </a:p>
      </dgm:t>
    </dgm:pt>
    <dgm:pt modelId="{DAA89102-92E7-414A-9C5D-EA990D4E306F}" type="sibTrans" cxnId="{32EBF493-0D38-4F82-88BA-012D88D2F8F7}">
      <dgm:prSet/>
      <dgm:spPr/>
      <dgm:t>
        <a:bodyPr/>
        <a:lstStyle/>
        <a:p>
          <a:endParaRPr lang="en-US"/>
        </a:p>
      </dgm:t>
    </dgm:pt>
    <dgm:pt modelId="{1E991765-58C5-4BDB-8BAA-7102DC4B2A1C}">
      <dgm:prSet custT="1"/>
      <dgm:spPr>
        <a:solidFill>
          <a:srgbClr val="CFD5EA">
            <a:alpha val="90000"/>
          </a:srgbClr>
        </a:solidFill>
      </dgm:spPr>
      <dgm:t>
        <a:bodyPr/>
        <a:lstStyle/>
        <a:p>
          <a:r>
            <a:rPr lang="ru-RU" sz="1400" dirty="0"/>
            <a:t>Необходим конкурентный процесс</a:t>
          </a:r>
          <a:endParaRPr lang="en-GB" sz="1400" dirty="0"/>
        </a:p>
      </dgm:t>
    </dgm:pt>
    <dgm:pt modelId="{C0594D86-D2E3-4944-BCC8-20F88877F077}" type="parTrans" cxnId="{EDEC0AD5-8732-4C76-86D9-63FB361F27C9}">
      <dgm:prSet/>
      <dgm:spPr/>
      <dgm:t>
        <a:bodyPr/>
        <a:lstStyle/>
        <a:p>
          <a:endParaRPr lang="en-US"/>
        </a:p>
      </dgm:t>
    </dgm:pt>
    <dgm:pt modelId="{075945C8-9094-4F8C-9C5D-B78970346EB7}" type="sibTrans" cxnId="{EDEC0AD5-8732-4C76-86D9-63FB361F27C9}">
      <dgm:prSet/>
      <dgm:spPr/>
      <dgm:t>
        <a:bodyPr/>
        <a:lstStyle/>
        <a:p>
          <a:endParaRPr lang="en-US"/>
        </a:p>
      </dgm:t>
    </dgm:pt>
    <dgm:pt modelId="{DCFA369A-1334-4B9B-AB15-744081DC0D60}">
      <dgm:prSet custT="1"/>
      <dgm:spPr>
        <a:ln>
          <a:noFill/>
        </a:ln>
      </dgm:spPr>
      <dgm:t>
        <a:bodyPr/>
        <a:lstStyle/>
        <a:p>
          <a:r>
            <a:rPr lang="ru-RU" sz="2400" dirty="0"/>
            <a:t>Депозитные сертификаты (ДС)</a:t>
          </a:r>
          <a:endParaRPr lang="en-GB" sz="2400" dirty="0"/>
        </a:p>
      </dgm:t>
    </dgm:pt>
    <dgm:pt modelId="{E26D21F9-D51A-4BCE-9E17-D75646766169}" type="parTrans" cxnId="{4AAE9B05-688C-44A2-8D3A-D884A2C5DDF6}">
      <dgm:prSet/>
      <dgm:spPr/>
      <dgm:t>
        <a:bodyPr/>
        <a:lstStyle/>
        <a:p>
          <a:endParaRPr lang="en-US"/>
        </a:p>
      </dgm:t>
    </dgm:pt>
    <dgm:pt modelId="{62CE8699-F7DF-446A-953B-0414EC07878C}" type="sibTrans" cxnId="{4AAE9B05-688C-44A2-8D3A-D884A2C5DDF6}">
      <dgm:prSet/>
      <dgm:spPr/>
      <dgm:t>
        <a:bodyPr/>
        <a:lstStyle/>
        <a:p>
          <a:endParaRPr lang="en-US"/>
        </a:p>
      </dgm:t>
    </dgm:pt>
    <dgm:pt modelId="{2144290B-5A41-4D8F-BFC5-2DAF1B20A985}">
      <dgm:prSet custT="1"/>
      <dgm:spPr>
        <a:solidFill>
          <a:srgbClr val="CFD5EA">
            <a:alpha val="90000"/>
          </a:srgbClr>
        </a:solidFill>
      </dgm:spPr>
      <dgm:t>
        <a:bodyPr/>
        <a:lstStyle/>
        <a:p>
          <a:r>
            <a:rPr lang="ru-RU" sz="1400" dirty="0"/>
            <a:t>Низкий риск ликвидности</a:t>
          </a:r>
          <a:r>
            <a:rPr lang="en-GB" sz="1400" dirty="0"/>
            <a:t> </a:t>
          </a:r>
          <a:r>
            <a:rPr lang="ru-RU" sz="1400" dirty="0"/>
            <a:t>(в случае обращающихся ДС</a:t>
          </a:r>
          <a:r>
            <a:rPr lang="en-GB" sz="1400" dirty="0"/>
            <a:t>)</a:t>
          </a:r>
        </a:p>
      </dgm:t>
    </dgm:pt>
    <dgm:pt modelId="{044F94BC-3490-4166-9723-AD1E41F957E1}" type="parTrans" cxnId="{413A9119-1E43-4D13-984C-A1575A2A6A16}">
      <dgm:prSet/>
      <dgm:spPr/>
      <dgm:t>
        <a:bodyPr/>
        <a:lstStyle/>
        <a:p>
          <a:endParaRPr lang="en-US"/>
        </a:p>
      </dgm:t>
    </dgm:pt>
    <dgm:pt modelId="{312A6C02-695C-43EC-B6B7-112D831065E4}" type="sibTrans" cxnId="{413A9119-1E43-4D13-984C-A1575A2A6A16}">
      <dgm:prSet/>
      <dgm:spPr/>
      <dgm:t>
        <a:bodyPr/>
        <a:lstStyle/>
        <a:p>
          <a:endParaRPr lang="en-US"/>
        </a:p>
      </dgm:t>
    </dgm:pt>
    <dgm:pt modelId="{37871E66-4516-44F9-8C1E-FE42BE7108B0}">
      <dgm:prSet custT="1"/>
      <dgm:spPr>
        <a:solidFill>
          <a:srgbClr val="CFD5EA">
            <a:alpha val="90000"/>
          </a:srgbClr>
        </a:solidFill>
      </dgm:spPr>
      <dgm:t>
        <a:bodyPr/>
        <a:lstStyle/>
        <a:p>
          <a:r>
            <a:rPr lang="ru-RU" sz="1400" dirty="0"/>
            <a:t>Высокий кредитный риск – невозможно использовать обеспечение</a:t>
          </a:r>
          <a:endParaRPr lang="en-GB" sz="1400" dirty="0"/>
        </a:p>
      </dgm:t>
    </dgm:pt>
    <dgm:pt modelId="{5403E618-5FA7-4975-8F8C-2284983054AB}" type="parTrans" cxnId="{A4C8594D-E35E-4E18-B934-DB692E7D7E1B}">
      <dgm:prSet/>
      <dgm:spPr/>
      <dgm:t>
        <a:bodyPr/>
        <a:lstStyle/>
        <a:p>
          <a:endParaRPr lang="en-US"/>
        </a:p>
      </dgm:t>
    </dgm:pt>
    <dgm:pt modelId="{430A5A7B-ADB9-422C-896C-E2AF204C07A9}" type="sibTrans" cxnId="{A4C8594D-E35E-4E18-B934-DB692E7D7E1B}">
      <dgm:prSet/>
      <dgm:spPr/>
      <dgm:t>
        <a:bodyPr/>
        <a:lstStyle/>
        <a:p>
          <a:endParaRPr lang="en-US"/>
        </a:p>
      </dgm:t>
    </dgm:pt>
    <dgm:pt modelId="{99EC769A-DA8B-4CCA-8C87-B19C0A4EDD3A}">
      <dgm:prSet/>
      <dgm:spPr>
        <a:ln>
          <a:noFill/>
        </a:ln>
      </dgm:spPr>
      <dgm:t>
        <a:bodyPr/>
        <a:lstStyle/>
        <a:p>
          <a:r>
            <a:rPr lang="ru-RU" dirty="0"/>
            <a:t>Взаимные фонды денежного рынка</a:t>
          </a:r>
          <a:endParaRPr lang="en-GB" dirty="0"/>
        </a:p>
      </dgm:t>
    </dgm:pt>
    <dgm:pt modelId="{63233416-2155-48D4-8554-BFA8E42B8D2C}" type="parTrans" cxnId="{20326A32-9DA3-4645-A2E4-1FB57BD0FDEB}">
      <dgm:prSet/>
      <dgm:spPr/>
      <dgm:t>
        <a:bodyPr/>
        <a:lstStyle/>
        <a:p>
          <a:endParaRPr lang="en-US"/>
        </a:p>
      </dgm:t>
    </dgm:pt>
    <dgm:pt modelId="{31136249-EC4F-4017-A455-079289D74AF8}" type="sibTrans" cxnId="{20326A32-9DA3-4645-A2E4-1FB57BD0FDEB}">
      <dgm:prSet/>
      <dgm:spPr/>
      <dgm:t>
        <a:bodyPr/>
        <a:lstStyle/>
        <a:p>
          <a:endParaRPr lang="en-US"/>
        </a:p>
      </dgm:t>
    </dgm:pt>
    <dgm:pt modelId="{A34F21CB-7B3F-4DFD-AAA5-E6A8664FAFA8}">
      <dgm:prSet custT="1"/>
      <dgm:spPr>
        <a:solidFill>
          <a:srgbClr val="CFD5EA">
            <a:alpha val="90000"/>
          </a:srgbClr>
        </a:solidFill>
      </dgm:spPr>
      <dgm:t>
        <a:bodyPr/>
        <a:lstStyle/>
        <a:p>
          <a:r>
            <a:rPr lang="ru-RU" sz="1400" dirty="0"/>
            <a:t>Фонды, инвестирующие средства в краткосрочные инструменты</a:t>
          </a:r>
          <a:endParaRPr lang="en-GB" sz="1400" dirty="0"/>
        </a:p>
      </dgm:t>
    </dgm:pt>
    <dgm:pt modelId="{7B43EE7E-7C79-49EE-9174-599AC613D2B9}" type="parTrans" cxnId="{BDDB0807-8DAB-46AF-94B3-CEDF6D8E167A}">
      <dgm:prSet/>
      <dgm:spPr/>
      <dgm:t>
        <a:bodyPr/>
        <a:lstStyle/>
        <a:p>
          <a:endParaRPr lang="en-US"/>
        </a:p>
      </dgm:t>
    </dgm:pt>
    <dgm:pt modelId="{A4DA09B8-87B0-4E24-9C55-F03F875C3102}" type="sibTrans" cxnId="{BDDB0807-8DAB-46AF-94B3-CEDF6D8E167A}">
      <dgm:prSet/>
      <dgm:spPr/>
      <dgm:t>
        <a:bodyPr/>
        <a:lstStyle/>
        <a:p>
          <a:endParaRPr lang="en-US"/>
        </a:p>
      </dgm:t>
    </dgm:pt>
    <dgm:pt modelId="{C85712A1-2B5B-4FC6-A34D-ACDFD4EC15E8}">
      <dgm:prSet/>
      <dgm:spPr>
        <a:ln>
          <a:noFill/>
        </a:ln>
      </dgm:spPr>
      <dgm:t>
        <a:bodyPr/>
        <a:lstStyle/>
        <a:p>
          <a:r>
            <a:rPr lang="ru-RU" dirty="0"/>
            <a:t>Коммерческие ценные бумаги</a:t>
          </a:r>
          <a:endParaRPr lang="en-GB" dirty="0"/>
        </a:p>
      </dgm:t>
    </dgm:pt>
    <dgm:pt modelId="{189AD2E2-7270-4165-BD2B-A7DCD4E76F60}" type="parTrans" cxnId="{6403C5E5-CD35-4AB5-B8B7-1DD105E807A3}">
      <dgm:prSet/>
      <dgm:spPr/>
      <dgm:t>
        <a:bodyPr/>
        <a:lstStyle/>
        <a:p>
          <a:endParaRPr lang="en-US"/>
        </a:p>
      </dgm:t>
    </dgm:pt>
    <dgm:pt modelId="{62C0186F-3FDC-4B85-A625-34B08457388E}" type="sibTrans" cxnId="{6403C5E5-CD35-4AB5-B8B7-1DD105E807A3}">
      <dgm:prSet/>
      <dgm:spPr/>
      <dgm:t>
        <a:bodyPr/>
        <a:lstStyle/>
        <a:p>
          <a:endParaRPr lang="en-US"/>
        </a:p>
      </dgm:t>
    </dgm:pt>
    <dgm:pt modelId="{89A533D3-CBD8-43CB-A9C5-B5E1F88E840F}">
      <dgm:prSet custT="1"/>
      <dgm:spPr>
        <a:solidFill>
          <a:srgbClr val="CFD5EA">
            <a:alpha val="90000"/>
          </a:srgbClr>
        </a:solidFill>
      </dgm:spPr>
      <dgm:t>
        <a:bodyPr/>
        <a:lstStyle/>
        <a:p>
          <a:pPr marL="171450" lvl="1" indent="-171450" algn="l" defTabSz="800100">
            <a:lnSpc>
              <a:spcPct val="90000"/>
            </a:lnSpc>
            <a:spcBef>
              <a:spcPct val="0"/>
            </a:spcBef>
            <a:spcAft>
              <a:spcPct val="15000"/>
            </a:spcAft>
            <a:buChar char="•"/>
          </a:pPr>
          <a:r>
            <a:rPr lang="ru-RU" sz="1600" kern="1200" dirty="0">
              <a:latin typeface="Arial" panose="020B0604020202020204"/>
              <a:ea typeface="+mn-ea"/>
              <a:cs typeface="+mn-cs"/>
            </a:rPr>
            <a:t>Выпускаются крупнейшими банками и нефинансовыми корпорациями с высоким кредитным рейтингом</a:t>
          </a:r>
          <a:endParaRPr lang="en-GB" sz="1600" kern="1200" dirty="0">
            <a:latin typeface="Arial" panose="020B0604020202020204"/>
            <a:ea typeface="+mn-ea"/>
            <a:cs typeface="+mn-cs"/>
          </a:endParaRPr>
        </a:p>
      </dgm:t>
    </dgm:pt>
    <dgm:pt modelId="{D1F5D719-E676-4F31-AEB9-52849D398F81}" type="parTrans" cxnId="{157FFFD1-4DA8-4CC8-BE2C-285D009BCE87}">
      <dgm:prSet/>
      <dgm:spPr/>
      <dgm:t>
        <a:bodyPr/>
        <a:lstStyle/>
        <a:p>
          <a:endParaRPr lang="en-US"/>
        </a:p>
      </dgm:t>
    </dgm:pt>
    <dgm:pt modelId="{B8EEC53A-2964-4804-8931-FFCCDE2E59D3}" type="sibTrans" cxnId="{157FFFD1-4DA8-4CC8-BE2C-285D009BCE87}">
      <dgm:prSet/>
      <dgm:spPr/>
      <dgm:t>
        <a:bodyPr/>
        <a:lstStyle/>
        <a:p>
          <a:endParaRPr lang="en-US"/>
        </a:p>
      </dgm:t>
    </dgm:pt>
    <dgm:pt modelId="{8F7EC93E-9A1B-4752-B771-25DFB154AC50}">
      <dgm:prSet custT="1"/>
      <dgm:spPr>
        <a:solidFill>
          <a:srgbClr val="CFD5EA">
            <a:alpha val="90000"/>
          </a:srgbClr>
        </a:solidFill>
      </dgm:spPr>
      <dgm:t>
        <a:bodyPr/>
        <a:lstStyle/>
        <a:p>
          <a:pPr marL="171450" lvl="1" indent="-171450" algn="l" defTabSz="800100">
            <a:lnSpc>
              <a:spcPct val="90000"/>
            </a:lnSpc>
            <a:spcBef>
              <a:spcPct val="0"/>
            </a:spcBef>
            <a:spcAft>
              <a:spcPct val="15000"/>
            </a:spcAft>
            <a:buChar char="•"/>
          </a:pPr>
          <a:r>
            <a:rPr lang="ru-RU" sz="1600" kern="1200" dirty="0">
              <a:latin typeface="Arial" panose="020B0604020202020204"/>
              <a:ea typeface="+mn-ea"/>
              <a:cs typeface="+mn-cs"/>
            </a:rPr>
            <a:t>Высокая доходность, но возможен более высокий риск</a:t>
          </a:r>
          <a:endParaRPr lang="en-GB" sz="1600" kern="1200" dirty="0">
            <a:latin typeface="Arial" panose="020B0604020202020204"/>
            <a:ea typeface="+mn-ea"/>
            <a:cs typeface="+mn-cs"/>
          </a:endParaRPr>
        </a:p>
      </dgm:t>
    </dgm:pt>
    <dgm:pt modelId="{F575B6D3-22BC-466C-8DA3-4D9DE8A33872}" type="parTrans" cxnId="{8AD6D2C2-F978-4828-9D3A-500516F4648A}">
      <dgm:prSet/>
      <dgm:spPr/>
      <dgm:t>
        <a:bodyPr/>
        <a:lstStyle/>
        <a:p>
          <a:endParaRPr lang="en-US"/>
        </a:p>
      </dgm:t>
    </dgm:pt>
    <dgm:pt modelId="{A713981A-7462-4D1F-8859-BCEB9EE8C4BE}" type="sibTrans" cxnId="{8AD6D2C2-F978-4828-9D3A-500516F4648A}">
      <dgm:prSet/>
      <dgm:spPr/>
      <dgm:t>
        <a:bodyPr/>
        <a:lstStyle/>
        <a:p>
          <a:endParaRPr lang="en-US"/>
        </a:p>
      </dgm:t>
    </dgm:pt>
    <dgm:pt modelId="{99AE6064-70AC-4EBD-A210-0AC447B6816F}">
      <dgm:prSet custT="1"/>
      <dgm:spPr>
        <a:solidFill>
          <a:srgbClr val="CFD5EA">
            <a:alpha val="90000"/>
          </a:srgbClr>
        </a:solidFill>
      </dgm:spPr>
      <dgm:t>
        <a:bodyPr/>
        <a:lstStyle/>
        <a:p>
          <a:r>
            <a:rPr lang="ru-RU" sz="1400" dirty="0"/>
            <a:t>Они выигрывают за счет диверсифицированного доступа к рынку; однако результаты могут варьироваться и не лишены риска</a:t>
          </a:r>
          <a:endParaRPr lang="en-GB" sz="1400" dirty="0"/>
        </a:p>
      </dgm:t>
    </dgm:pt>
    <dgm:pt modelId="{8D997D91-124D-4066-98AE-0776C71709B2}" type="parTrans" cxnId="{17FEFE2A-A7BF-4D14-A5B7-6D8D65A1DA13}">
      <dgm:prSet/>
      <dgm:spPr/>
      <dgm:t>
        <a:bodyPr/>
        <a:lstStyle/>
        <a:p>
          <a:endParaRPr lang="ru-RU"/>
        </a:p>
      </dgm:t>
    </dgm:pt>
    <dgm:pt modelId="{1B57D178-ABA0-4AA4-8C14-C6149D77E0D9}" type="sibTrans" cxnId="{17FEFE2A-A7BF-4D14-A5B7-6D8D65A1DA13}">
      <dgm:prSet/>
      <dgm:spPr/>
      <dgm:t>
        <a:bodyPr/>
        <a:lstStyle/>
        <a:p>
          <a:endParaRPr lang="ru-RU"/>
        </a:p>
      </dgm:t>
    </dgm:pt>
    <dgm:pt modelId="{A3DF0F60-DE9B-4DBF-8F8E-5541C995DB29}" type="pres">
      <dgm:prSet presAssocID="{31327DF4-D362-446D-A3AA-2F35872335F7}" presName="Name0" presStyleCnt="0">
        <dgm:presLayoutVars>
          <dgm:dir/>
          <dgm:animLvl val="lvl"/>
          <dgm:resizeHandles val="exact"/>
        </dgm:presLayoutVars>
      </dgm:prSet>
      <dgm:spPr/>
    </dgm:pt>
    <dgm:pt modelId="{AFB73528-0210-49BE-B0A0-BE5DF671A761}" type="pres">
      <dgm:prSet presAssocID="{BCD2FD3C-099D-4747-84B8-6A4FAB3FABDF}" presName="linNode" presStyleCnt="0"/>
      <dgm:spPr/>
    </dgm:pt>
    <dgm:pt modelId="{999FA16E-E263-47C4-A888-0935762FD961}" type="pres">
      <dgm:prSet presAssocID="{BCD2FD3C-099D-4747-84B8-6A4FAB3FABDF}" presName="parentText" presStyleLbl="node1" presStyleIdx="0" presStyleCnt="5">
        <dgm:presLayoutVars>
          <dgm:chMax val="1"/>
          <dgm:bulletEnabled val="1"/>
        </dgm:presLayoutVars>
      </dgm:prSet>
      <dgm:spPr/>
    </dgm:pt>
    <dgm:pt modelId="{0A4C7820-2499-4D4F-9D0D-6D57AC64EFA8}" type="pres">
      <dgm:prSet presAssocID="{BCD2FD3C-099D-4747-84B8-6A4FAB3FABDF}" presName="descendantText" presStyleLbl="alignAccFollowNode1" presStyleIdx="0" presStyleCnt="5" custScaleY="130567">
        <dgm:presLayoutVars>
          <dgm:bulletEnabled val="1"/>
        </dgm:presLayoutVars>
      </dgm:prSet>
      <dgm:spPr/>
    </dgm:pt>
    <dgm:pt modelId="{F666166F-EC1F-431A-824D-6868BD622638}" type="pres">
      <dgm:prSet presAssocID="{60B3EE76-E022-402C-9938-5939EB594B76}" presName="sp" presStyleCnt="0"/>
      <dgm:spPr/>
    </dgm:pt>
    <dgm:pt modelId="{49094CBB-E4C3-43F0-9E50-BD4438BD93C9}" type="pres">
      <dgm:prSet presAssocID="{542BA6B6-8FB1-40DE-A017-B5C16BB7724F}" presName="linNode" presStyleCnt="0"/>
      <dgm:spPr/>
    </dgm:pt>
    <dgm:pt modelId="{DE429603-7780-4B85-A058-94E9C2C976F8}" type="pres">
      <dgm:prSet presAssocID="{542BA6B6-8FB1-40DE-A017-B5C16BB7724F}" presName="parentText" presStyleLbl="node1" presStyleIdx="1" presStyleCnt="5">
        <dgm:presLayoutVars>
          <dgm:chMax val="1"/>
          <dgm:bulletEnabled val="1"/>
        </dgm:presLayoutVars>
      </dgm:prSet>
      <dgm:spPr/>
    </dgm:pt>
    <dgm:pt modelId="{8DC07120-6DE5-4BB2-B985-D55A0CE01E13}" type="pres">
      <dgm:prSet presAssocID="{542BA6B6-8FB1-40DE-A017-B5C16BB7724F}" presName="descendantText" presStyleLbl="alignAccFollowNode1" presStyleIdx="1" presStyleCnt="5">
        <dgm:presLayoutVars>
          <dgm:bulletEnabled val="1"/>
        </dgm:presLayoutVars>
      </dgm:prSet>
      <dgm:spPr/>
    </dgm:pt>
    <dgm:pt modelId="{6DA8C079-2E43-4D9A-B2BB-CDB657651DB1}" type="pres">
      <dgm:prSet presAssocID="{F95A361F-342F-4733-B282-D9E35CA4F6B0}" presName="sp" presStyleCnt="0"/>
      <dgm:spPr/>
    </dgm:pt>
    <dgm:pt modelId="{75725AC3-4B53-4687-A263-7C6986717106}" type="pres">
      <dgm:prSet presAssocID="{DCFA369A-1334-4B9B-AB15-744081DC0D60}" presName="linNode" presStyleCnt="0"/>
      <dgm:spPr/>
    </dgm:pt>
    <dgm:pt modelId="{6D46FC77-6CD3-4183-B784-9184B636F668}" type="pres">
      <dgm:prSet presAssocID="{DCFA369A-1334-4B9B-AB15-744081DC0D60}" presName="parentText" presStyleLbl="node1" presStyleIdx="2" presStyleCnt="5">
        <dgm:presLayoutVars>
          <dgm:chMax val="1"/>
          <dgm:bulletEnabled val="1"/>
        </dgm:presLayoutVars>
      </dgm:prSet>
      <dgm:spPr/>
    </dgm:pt>
    <dgm:pt modelId="{CE9AAD68-FF7C-43A7-B8A0-300BFA0A4A30}" type="pres">
      <dgm:prSet presAssocID="{DCFA369A-1334-4B9B-AB15-744081DC0D60}" presName="descendantText" presStyleLbl="alignAccFollowNode1" presStyleIdx="2" presStyleCnt="5" custLinFactNeighborY="-4021">
        <dgm:presLayoutVars>
          <dgm:bulletEnabled val="1"/>
        </dgm:presLayoutVars>
      </dgm:prSet>
      <dgm:spPr/>
    </dgm:pt>
    <dgm:pt modelId="{9DE2D542-E854-42D4-9876-93D807DBB4C0}" type="pres">
      <dgm:prSet presAssocID="{62CE8699-F7DF-446A-953B-0414EC07878C}" presName="sp" presStyleCnt="0"/>
      <dgm:spPr/>
    </dgm:pt>
    <dgm:pt modelId="{C4E10EB8-174C-451E-A6D9-A43CCE5D4B62}" type="pres">
      <dgm:prSet presAssocID="{99EC769A-DA8B-4CCA-8C87-B19C0A4EDD3A}" presName="linNode" presStyleCnt="0"/>
      <dgm:spPr/>
    </dgm:pt>
    <dgm:pt modelId="{D23970DF-E509-4C88-81CA-531045430C52}" type="pres">
      <dgm:prSet presAssocID="{99EC769A-DA8B-4CCA-8C87-B19C0A4EDD3A}" presName="parentText" presStyleLbl="node1" presStyleIdx="3" presStyleCnt="5">
        <dgm:presLayoutVars>
          <dgm:chMax val="1"/>
          <dgm:bulletEnabled val="1"/>
        </dgm:presLayoutVars>
      </dgm:prSet>
      <dgm:spPr/>
    </dgm:pt>
    <dgm:pt modelId="{61077372-6943-441E-A1D6-B3AB71849A94}" type="pres">
      <dgm:prSet presAssocID="{99EC769A-DA8B-4CCA-8C87-B19C0A4EDD3A}" presName="descendantText" presStyleLbl="alignAccFollowNode1" presStyleIdx="3" presStyleCnt="5">
        <dgm:presLayoutVars>
          <dgm:bulletEnabled val="1"/>
        </dgm:presLayoutVars>
      </dgm:prSet>
      <dgm:spPr/>
    </dgm:pt>
    <dgm:pt modelId="{4A7F5CDF-8068-4DFA-A265-94296BB1D3D4}" type="pres">
      <dgm:prSet presAssocID="{31136249-EC4F-4017-A455-079289D74AF8}" presName="sp" presStyleCnt="0"/>
      <dgm:spPr/>
    </dgm:pt>
    <dgm:pt modelId="{6D6CC4F0-867B-432F-BC80-B0622CA71323}" type="pres">
      <dgm:prSet presAssocID="{C85712A1-2B5B-4FC6-A34D-ACDFD4EC15E8}" presName="linNode" presStyleCnt="0"/>
      <dgm:spPr/>
    </dgm:pt>
    <dgm:pt modelId="{291C6768-4C09-4E5A-8962-2C8F5C4FB101}" type="pres">
      <dgm:prSet presAssocID="{C85712A1-2B5B-4FC6-A34D-ACDFD4EC15E8}" presName="parentText" presStyleLbl="node1" presStyleIdx="4" presStyleCnt="5">
        <dgm:presLayoutVars>
          <dgm:chMax val="1"/>
          <dgm:bulletEnabled val="1"/>
        </dgm:presLayoutVars>
      </dgm:prSet>
      <dgm:spPr/>
    </dgm:pt>
    <dgm:pt modelId="{0E75BF59-6B2F-4080-B55F-FC58EA21C2E5}" type="pres">
      <dgm:prSet presAssocID="{C85712A1-2B5B-4FC6-A34D-ACDFD4EC15E8}" presName="descendantText" presStyleLbl="alignAccFollowNode1" presStyleIdx="4" presStyleCnt="5" custLinFactNeighborX="1039" custLinFactNeighborY="-4021">
        <dgm:presLayoutVars>
          <dgm:bulletEnabled val="1"/>
        </dgm:presLayoutVars>
      </dgm:prSet>
      <dgm:spPr/>
    </dgm:pt>
  </dgm:ptLst>
  <dgm:cxnLst>
    <dgm:cxn modelId="{DC8CC301-C12A-4AA2-9D21-0D7620B339B0}" srcId="{BCD2FD3C-099D-4747-84B8-6A4FAB3FABDF}" destId="{9DB39D81-EA36-4239-8EF7-00C125D2D451}" srcOrd="0" destOrd="0" parTransId="{A37342C3-C047-4CFB-A34F-47BA62233BBE}" sibTransId="{0030138D-DB9F-4433-B4F9-F228704C9BDD}"/>
    <dgm:cxn modelId="{4AAE9B05-688C-44A2-8D3A-D884A2C5DDF6}" srcId="{31327DF4-D362-446D-A3AA-2F35872335F7}" destId="{DCFA369A-1334-4B9B-AB15-744081DC0D60}" srcOrd="2" destOrd="0" parTransId="{E26D21F9-D51A-4BCE-9E17-D75646766169}" sibTransId="{62CE8699-F7DF-446A-953B-0414EC07878C}"/>
    <dgm:cxn modelId="{BDDB0807-8DAB-46AF-94B3-CEDF6D8E167A}" srcId="{99EC769A-DA8B-4CCA-8C87-B19C0A4EDD3A}" destId="{A34F21CB-7B3F-4DFD-AAA5-E6A8664FAFA8}" srcOrd="0" destOrd="0" parTransId="{7B43EE7E-7C79-49EE-9174-599AC613D2B9}" sibTransId="{A4DA09B8-87B0-4E24-9C55-F03F875C3102}"/>
    <dgm:cxn modelId="{7FDFB412-C1D7-4A13-BC64-7243EAD308CF}" srcId="{31327DF4-D362-446D-A3AA-2F35872335F7}" destId="{542BA6B6-8FB1-40DE-A017-B5C16BB7724F}" srcOrd="1" destOrd="0" parTransId="{F99CF620-9ED3-4B6A-8FFB-739209A076F4}" sibTransId="{F95A361F-342F-4733-B282-D9E35CA4F6B0}"/>
    <dgm:cxn modelId="{413A9119-1E43-4D13-984C-A1575A2A6A16}" srcId="{DCFA369A-1334-4B9B-AB15-744081DC0D60}" destId="{2144290B-5A41-4D8F-BFC5-2DAF1B20A985}" srcOrd="0" destOrd="0" parTransId="{044F94BC-3490-4166-9723-AD1E41F957E1}" sibTransId="{312A6C02-695C-43EC-B6B7-112D831065E4}"/>
    <dgm:cxn modelId="{7282C122-D6A2-40CB-8AE2-CE019EBEB4E7}" type="presOf" srcId="{542BA6B6-8FB1-40DE-A017-B5C16BB7724F}" destId="{DE429603-7780-4B85-A058-94E9C2C976F8}" srcOrd="0" destOrd="0" presId="urn:microsoft.com/office/officeart/2005/8/layout/vList5"/>
    <dgm:cxn modelId="{17FEFE2A-A7BF-4D14-A5B7-6D8D65A1DA13}" srcId="{99EC769A-DA8B-4CCA-8C87-B19C0A4EDD3A}" destId="{99AE6064-70AC-4EBD-A210-0AC447B6816F}" srcOrd="1" destOrd="0" parTransId="{8D997D91-124D-4066-98AE-0776C71709B2}" sibTransId="{1B57D178-ABA0-4AA4-8C14-C6149D77E0D9}"/>
    <dgm:cxn modelId="{40A2762B-9F6C-4D6C-9FC6-4E1CE4C6D2D3}" type="presOf" srcId="{6C78B975-4F55-4511-A562-5D226E8D67B0}" destId="{8DC07120-6DE5-4BB2-B985-D55A0CE01E13}" srcOrd="0" destOrd="1" presId="urn:microsoft.com/office/officeart/2005/8/layout/vList5"/>
    <dgm:cxn modelId="{20326A32-9DA3-4645-A2E4-1FB57BD0FDEB}" srcId="{31327DF4-D362-446D-A3AA-2F35872335F7}" destId="{99EC769A-DA8B-4CCA-8C87-B19C0A4EDD3A}" srcOrd="3" destOrd="0" parTransId="{63233416-2155-48D4-8554-BFA8E42B8D2C}" sibTransId="{31136249-EC4F-4017-A455-079289D74AF8}"/>
    <dgm:cxn modelId="{71ED0D45-5455-4FEF-9760-A483A537EA62}" type="presOf" srcId="{1E991765-58C5-4BDB-8BAA-7102DC4B2A1C}" destId="{8DC07120-6DE5-4BB2-B985-D55A0CE01E13}" srcOrd="0" destOrd="2" presId="urn:microsoft.com/office/officeart/2005/8/layout/vList5"/>
    <dgm:cxn modelId="{A4C8594D-E35E-4E18-B934-DB692E7D7E1B}" srcId="{DCFA369A-1334-4B9B-AB15-744081DC0D60}" destId="{37871E66-4516-44F9-8C1E-FE42BE7108B0}" srcOrd="1" destOrd="0" parTransId="{5403E618-5FA7-4975-8F8C-2284983054AB}" sibTransId="{430A5A7B-ADB9-422C-896C-E2AF204C07A9}"/>
    <dgm:cxn modelId="{DD82866E-78B8-47C3-9862-838A10197652}" type="presOf" srcId="{DCFA369A-1334-4B9B-AB15-744081DC0D60}" destId="{6D46FC77-6CD3-4183-B784-9184B636F668}" srcOrd="0" destOrd="0" presId="urn:microsoft.com/office/officeart/2005/8/layout/vList5"/>
    <dgm:cxn modelId="{4E1CF34E-A76E-4AE8-A39F-30DA5DAA672F}" srcId="{31327DF4-D362-446D-A3AA-2F35872335F7}" destId="{BCD2FD3C-099D-4747-84B8-6A4FAB3FABDF}" srcOrd="0" destOrd="0" parTransId="{83FD34BC-CF29-4D92-A319-72D90B1BE167}" sibTransId="{60B3EE76-E022-402C-9938-5939EB594B76}"/>
    <dgm:cxn modelId="{714D3952-E99E-4551-9A95-FD75329465B0}" type="presOf" srcId="{31327DF4-D362-446D-A3AA-2F35872335F7}" destId="{A3DF0F60-DE9B-4DBF-8F8E-5541C995DB29}" srcOrd="0" destOrd="0" presId="urn:microsoft.com/office/officeart/2005/8/layout/vList5"/>
    <dgm:cxn modelId="{8E8C8D72-C021-4F6F-8170-20A68C662B38}" type="presOf" srcId="{99AE6064-70AC-4EBD-A210-0AC447B6816F}" destId="{61077372-6943-441E-A1D6-B3AB71849A94}" srcOrd="0" destOrd="1" presId="urn:microsoft.com/office/officeart/2005/8/layout/vList5"/>
    <dgm:cxn modelId="{103FB155-82B7-4AD2-9629-CE6F2DA9392B}" srcId="{BCD2FD3C-099D-4747-84B8-6A4FAB3FABDF}" destId="{D5C0708F-B44D-4906-AC9E-E3EB7480C9E5}" srcOrd="1" destOrd="0" parTransId="{9A4789FE-3E79-4025-8B84-EDE042C93595}" sibTransId="{C61919E3-B648-40C9-B992-CDC174FCE492}"/>
    <dgm:cxn modelId="{B1B9CF59-956E-474E-8014-AD99FB893C2A}" type="presOf" srcId="{A34F21CB-7B3F-4DFD-AAA5-E6A8664FAFA8}" destId="{61077372-6943-441E-A1D6-B3AB71849A94}" srcOrd="0" destOrd="0" presId="urn:microsoft.com/office/officeart/2005/8/layout/vList5"/>
    <dgm:cxn modelId="{8C697A82-D818-47A0-91A4-60D3DA11B822}" type="presOf" srcId="{D5C0708F-B44D-4906-AC9E-E3EB7480C9E5}" destId="{0A4C7820-2499-4D4F-9D0D-6D57AC64EFA8}" srcOrd="0" destOrd="1" presId="urn:microsoft.com/office/officeart/2005/8/layout/vList5"/>
    <dgm:cxn modelId="{6EBD9584-855F-4A21-8152-19AE6E6FDB3B}" srcId="{542BA6B6-8FB1-40DE-A017-B5C16BB7724F}" destId="{33F3430C-1B86-40DF-AC9C-8669F4E05E80}" srcOrd="0" destOrd="0" parTransId="{99A30F38-C666-4B2A-A07E-CBAB8491026A}" sibTransId="{C7487427-20C4-4F7C-8FA7-37DB29924A8A}"/>
    <dgm:cxn modelId="{F333CD92-473F-4079-8DA4-478693C97CDA}" type="presOf" srcId="{9DB39D81-EA36-4239-8EF7-00C125D2D451}" destId="{0A4C7820-2499-4D4F-9D0D-6D57AC64EFA8}" srcOrd="0" destOrd="0" presId="urn:microsoft.com/office/officeart/2005/8/layout/vList5"/>
    <dgm:cxn modelId="{32EBF493-0D38-4F82-88BA-012D88D2F8F7}" srcId="{542BA6B6-8FB1-40DE-A017-B5C16BB7724F}" destId="{6C78B975-4F55-4511-A562-5D226E8D67B0}" srcOrd="1" destOrd="0" parTransId="{D9C27C27-9A1F-4A7F-847C-D1DF9200DC55}" sibTransId="{DAA89102-92E7-414A-9C5D-EA990D4E306F}"/>
    <dgm:cxn modelId="{13362F9A-AB6D-4D94-98A9-4322DCD22615}" type="presOf" srcId="{99EC769A-DA8B-4CCA-8C87-B19C0A4EDD3A}" destId="{D23970DF-E509-4C88-81CA-531045430C52}" srcOrd="0" destOrd="0" presId="urn:microsoft.com/office/officeart/2005/8/layout/vList5"/>
    <dgm:cxn modelId="{0FA152A0-13F1-4657-8F55-2AC329DDE311}" type="presOf" srcId="{37871E66-4516-44F9-8C1E-FE42BE7108B0}" destId="{CE9AAD68-FF7C-43A7-B8A0-300BFA0A4A30}" srcOrd="0" destOrd="1" presId="urn:microsoft.com/office/officeart/2005/8/layout/vList5"/>
    <dgm:cxn modelId="{2371C7A6-CD07-443B-B4AE-9D4E01FD3A30}" type="presOf" srcId="{BCD2FD3C-099D-4747-84B8-6A4FAB3FABDF}" destId="{999FA16E-E263-47C4-A888-0935762FD961}" srcOrd="0" destOrd="0" presId="urn:microsoft.com/office/officeart/2005/8/layout/vList5"/>
    <dgm:cxn modelId="{A99544B1-4138-4188-8C6B-20051FA37448}" type="presOf" srcId="{8F7EC93E-9A1B-4752-B771-25DFB154AC50}" destId="{0E75BF59-6B2F-4080-B55F-FC58EA21C2E5}" srcOrd="0" destOrd="1" presId="urn:microsoft.com/office/officeart/2005/8/layout/vList5"/>
    <dgm:cxn modelId="{8AD6D2C2-F978-4828-9D3A-500516F4648A}" srcId="{C85712A1-2B5B-4FC6-A34D-ACDFD4EC15E8}" destId="{8F7EC93E-9A1B-4752-B771-25DFB154AC50}" srcOrd="1" destOrd="0" parTransId="{F575B6D3-22BC-466C-8DA3-4D9DE8A33872}" sibTransId="{A713981A-7462-4D1F-8859-BCEB9EE8C4BE}"/>
    <dgm:cxn modelId="{F8223AC9-F393-4270-8FE4-43B0D07C10D5}" type="presOf" srcId="{2144290B-5A41-4D8F-BFC5-2DAF1B20A985}" destId="{CE9AAD68-FF7C-43A7-B8A0-300BFA0A4A30}" srcOrd="0" destOrd="0" presId="urn:microsoft.com/office/officeart/2005/8/layout/vList5"/>
    <dgm:cxn modelId="{B4FFA9C9-3F9E-454A-B5F4-B0227D2ACB6D}" type="presOf" srcId="{89A533D3-CBD8-43CB-A9C5-B5E1F88E840F}" destId="{0E75BF59-6B2F-4080-B55F-FC58EA21C2E5}" srcOrd="0" destOrd="0" presId="urn:microsoft.com/office/officeart/2005/8/layout/vList5"/>
    <dgm:cxn modelId="{157FFFD1-4DA8-4CC8-BE2C-285D009BCE87}" srcId="{C85712A1-2B5B-4FC6-A34D-ACDFD4EC15E8}" destId="{89A533D3-CBD8-43CB-A9C5-B5E1F88E840F}" srcOrd="0" destOrd="0" parTransId="{D1F5D719-E676-4F31-AEB9-52849D398F81}" sibTransId="{B8EEC53A-2964-4804-8931-FFCCDE2E59D3}"/>
    <dgm:cxn modelId="{DB7D0DD4-AC8A-4B56-AA0F-438A5B10ADFD}" type="presOf" srcId="{C85712A1-2B5B-4FC6-A34D-ACDFD4EC15E8}" destId="{291C6768-4C09-4E5A-8962-2C8F5C4FB101}" srcOrd="0" destOrd="0" presId="urn:microsoft.com/office/officeart/2005/8/layout/vList5"/>
    <dgm:cxn modelId="{EDEC0AD5-8732-4C76-86D9-63FB361F27C9}" srcId="{542BA6B6-8FB1-40DE-A017-B5C16BB7724F}" destId="{1E991765-58C5-4BDB-8BAA-7102DC4B2A1C}" srcOrd="2" destOrd="0" parTransId="{C0594D86-D2E3-4944-BCC8-20F88877F077}" sibTransId="{075945C8-9094-4F8C-9C5D-B78970346EB7}"/>
    <dgm:cxn modelId="{6403C5E5-CD35-4AB5-B8B7-1DD105E807A3}" srcId="{31327DF4-D362-446D-A3AA-2F35872335F7}" destId="{C85712A1-2B5B-4FC6-A34D-ACDFD4EC15E8}" srcOrd="4" destOrd="0" parTransId="{189AD2E2-7270-4165-BD2B-A7DCD4E76F60}" sibTransId="{62C0186F-3FDC-4B85-A625-34B08457388E}"/>
    <dgm:cxn modelId="{83A207F6-55B2-4C5E-AF57-4A6F4F0363F1}" type="presOf" srcId="{33F3430C-1B86-40DF-AC9C-8669F4E05E80}" destId="{8DC07120-6DE5-4BB2-B985-D55A0CE01E13}" srcOrd="0" destOrd="0" presId="urn:microsoft.com/office/officeart/2005/8/layout/vList5"/>
    <dgm:cxn modelId="{E9CA4A40-B31D-42BD-967B-55F0F5070FD9}" type="presParOf" srcId="{A3DF0F60-DE9B-4DBF-8F8E-5541C995DB29}" destId="{AFB73528-0210-49BE-B0A0-BE5DF671A761}" srcOrd="0" destOrd="0" presId="urn:microsoft.com/office/officeart/2005/8/layout/vList5"/>
    <dgm:cxn modelId="{5F4C4029-A4F6-4F09-80D8-88B169AB6079}" type="presParOf" srcId="{AFB73528-0210-49BE-B0A0-BE5DF671A761}" destId="{999FA16E-E263-47C4-A888-0935762FD961}" srcOrd="0" destOrd="0" presId="urn:microsoft.com/office/officeart/2005/8/layout/vList5"/>
    <dgm:cxn modelId="{9EC5828F-5E31-4F25-AFF4-9BF1943837AB}" type="presParOf" srcId="{AFB73528-0210-49BE-B0A0-BE5DF671A761}" destId="{0A4C7820-2499-4D4F-9D0D-6D57AC64EFA8}" srcOrd="1" destOrd="0" presId="urn:microsoft.com/office/officeart/2005/8/layout/vList5"/>
    <dgm:cxn modelId="{E71DBBA0-3B41-4A91-B2F8-8E6C07DDA713}" type="presParOf" srcId="{A3DF0F60-DE9B-4DBF-8F8E-5541C995DB29}" destId="{F666166F-EC1F-431A-824D-6868BD622638}" srcOrd="1" destOrd="0" presId="urn:microsoft.com/office/officeart/2005/8/layout/vList5"/>
    <dgm:cxn modelId="{12F606B0-36DB-45E5-9DE5-A46ECA16BB04}" type="presParOf" srcId="{A3DF0F60-DE9B-4DBF-8F8E-5541C995DB29}" destId="{49094CBB-E4C3-43F0-9E50-BD4438BD93C9}" srcOrd="2" destOrd="0" presId="urn:microsoft.com/office/officeart/2005/8/layout/vList5"/>
    <dgm:cxn modelId="{3CAAD119-8B6C-4A48-9EB5-D219EEBC0C46}" type="presParOf" srcId="{49094CBB-E4C3-43F0-9E50-BD4438BD93C9}" destId="{DE429603-7780-4B85-A058-94E9C2C976F8}" srcOrd="0" destOrd="0" presId="urn:microsoft.com/office/officeart/2005/8/layout/vList5"/>
    <dgm:cxn modelId="{F069ED47-D881-46EB-80D9-BBE15ADAC074}" type="presParOf" srcId="{49094CBB-E4C3-43F0-9E50-BD4438BD93C9}" destId="{8DC07120-6DE5-4BB2-B985-D55A0CE01E13}" srcOrd="1" destOrd="0" presId="urn:microsoft.com/office/officeart/2005/8/layout/vList5"/>
    <dgm:cxn modelId="{F6D1DC78-518B-4E98-9CBF-F3724CAE9644}" type="presParOf" srcId="{A3DF0F60-DE9B-4DBF-8F8E-5541C995DB29}" destId="{6DA8C079-2E43-4D9A-B2BB-CDB657651DB1}" srcOrd="3" destOrd="0" presId="urn:microsoft.com/office/officeart/2005/8/layout/vList5"/>
    <dgm:cxn modelId="{62D0BD01-9953-4A07-940E-59596A31E770}" type="presParOf" srcId="{A3DF0F60-DE9B-4DBF-8F8E-5541C995DB29}" destId="{75725AC3-4B53-4687-A263-7C6986717106}" srcOrd="4" destOrd="0" presId="urn:microsoft.com/office/officeart/2005/8/layout/vList5"/>
    <dgm:cxn modelId="{EFB37FF1-1001-4AB4-8E15-09527045627A}" type="presParOf" srcId="{75725AC3-4B53-4687-A263-7C6986717106}" destId="{6D46FC77-6CD3-4183-B784-9184B636F668}" srcOrd="0" destOrd="0" presId="urn:microsoft.com/office/officeart/2005/8/layout/vList5"/>
    <dgm:cxn modelId="{39617F70-C35B-465B-AF34-5A00EA9AFFC2}" type="presParOf" srcId="{75725AC3-4B53-4687-A263-7C6986717106}" destId="{CE9AAD68-FF7C-43A7-B8A0-300BFA0A4A30}" srcOrd="1" destOrd="0" presId="urn:microsoft.com/office/officeart/2005/8/layout/vList5"/>
    <dgm:cxn modelId="{CEFAEFF9-7123-4894-8924-C0BCDFF05D85}" type="presParOf" srcId="{A3DF0F60-DE9B-4DBF-8F8E-5541C995DB29}" destId="{9DE2D542-E854-42D4-9876-93D807DBB4C0}" srcOrd="5" destOrd="0" presId="urn:microsoft.com/office/officeart/2005/8/layout/vList5"/>
    <dgm:cxn modelId="{388A8F5E-C483-4F1A-8DF0-E52E5C493558}" type="presParOf" srcId="{A3DF0F60-DE9B-4DBF-8F8E-5541C995DB29}" destId="{C4E10EB8-174C-451E-A6D9-A43CCE5D4B62}" srcOrd="6" destOrd="0" presId="urn:microsoft.com/office/officeart/2005/8/layout/vList5"/>
    <dgm:cxn modelId="{E323B0DE-14A2-4E97-93FC-FA6D61CDC24F}" type="presParOf" srcId="{C4E10EB8-174C-451E-A6D9-A43CCE5D4B62}" destId="{D23970DF-E509-4C88-81CA-531045430C52}" srcOrd="0" destOrd="0" presId="urn:microsoft.com/office/officeart/2005/8/layout/vList5"/>
    <dgm:cxn modelId="{6654D298-1590-427C-AF7A-8A9D8E0135B3}" type="presParOf" srcId="{C4E10EB8-174C-451E-A6D9-A43CCE5D4B62}" destId="{61077372-6943-441E-A1D6-B3AB71849A94}" srcOrd="1" destOrd="0" presId="urn:microsoft.com/office/officeart/2005/8/layout/vList5"/>
    <dgm:cxn modelId="{798B7259-A1C0-46F9-AF29-484B9BE82AB5}" type="presParOf" srcId="{A3DF0F60-DE9B-4DBF-8F8E-5541C995DB29}" destId="{4A7F5CDF-8068-4DFA-A265-94296BB1D3D4}" srcOrd="7" destOrd="0" presId="urn:microsoft.com/office/officeart/2005/8/layout/vList5"/>
    <dgm:cxn modelId="{D88034E6-D13B-42BA-B923-CBFA97120811}" type="presParOf" srcId="{A3DF0F60-DE9B-4DBF-8F8E-5541C995DB29}" destId="{6D6CC4F0-867B-432F-BC80-B0622CA71323}" srcOrd="8" destOrd="0" presId="urn:microsoft.com/office/officeart/2005/8/layout/vList5"/>
    <dgm:cxn modelId="{DEC5AAFD-B6E1-4FF5-BA8C-EAEA716E3711}" type="presParOf" srcId="{6D6CC4F0-867B-432F-BC80-B0622CA71323}" destId="{291C6768-4C09-4E5A-8962-2C8F5C4FB101}" srcOrd="0" destOrd="0" presId="urn:microsoft.com/office/officeart/2005/8/layout/vList5"/>
    <dgm:cxn modelId="{C2A80EBA-0AE2-4637-BC72-AEAD9D2B0C25}" type="presParOf" srcId="{6D6CC4F0-867B-432F-BC80-B0622CA71323}" destId="{0E75BF59-6B2F-4080-B55F-FC58EA21C2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A1F5E4-0181-4B9A-919B-A9FA1A358D4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GB"/>
        </a:p>
      </dgm:t>
    </dgm:pt>
    <dgm:pt modelId="{1C816D2A-B412-43C7-B723-0653D07F7FE7}">
      <dgm:prSet phldrT="[Text]" custT="1"/>
      <dgm:spPr>
        <a:ln>
          <a:solidFill>
            <a:srgbClr val="004C97"/>
          </a:solidFill>
        </a:ln>
      </dgm:spPr>
      <dgm:t>
        <a:bodyPr/>
        <a:lstStyle/>
        <a:p>
          <a:r>
            <a:rPr lang="ru-RU" sz="1800" dirty="0"/>
            <a:t>Сделка «РЕПО» (или «обратный выкуп», или иногда «продажа и обратный выкуп») - это покупка или продажа ценных бумаг с одновременным соглашением об обратном их выкупе на согласованную дату и по согласованной цене в будущем</a:t>
          </a:r>
          <a:endParaRPr lang="en-GB" sz="1800" dirty="0"/>
        </a:p>
      </dgm:t>
    </dgm:pt>
    <dgm:pt modelId="{6B4651BB-BE0D-49C2-B939-367AC3F06B0B}" type="parTrans" cxnId="{F7CC7060-28BE-4493-9403-10F343429EEF}">
      <dgm:prSet/>
      <dgm:spPr/>
      <dgm:t>
        <a:bodyPr/>
        <a:lstStyle/>
        <a:p>
          <a:endParaRPr lang="en-GB" sz="4800"/>
        </a:p>
      </dgm:t>
    </dgm:pt>
    <dgm:pt modelId="{2B01A29A-0BEF-4F72-8E1C-E81C426A7852}" type="sibTrans" cxnId="{F7CC7060-28BE-4493-9403-10F343429EEF}">
      <dgm:prSet/>
      <dgm:spPr/>
      <dgm:t>
        <a:bodyPr/>
        <a:lstStyle/>
        <a:p>
          <a:endParaRPr lang="en-GB" sz="4800"/>
        </a:p>
      </dgm:t>
    </dgm:pt>
    <dgm:pt modelId="{2BDDEEA5-0B14-4B0A-B551-7BC343E3E3A5}">
      <dgm:prSet custT="1"/>
      <dgm:spPr>
        <a:ln>
          <a:solidFill>
            <a:srgbClr val="004C97"/>
          </a:solidFill>
        </a:ln>
      </dgm:spPr>
      <dgm:t>
        <a:bodyPr/>
        <a:lstStyle/>
        <a:p>
          <a:r>
            <a:rPr lang="ru-RU" sz="2000" dirty="0"/>
            <a:t>Ставкой </a:t>
          </a:r>
          <a:r>
            <a:rPr lang="ru-RU" sz="2000" dirty="0" err="1"/>
            <a:t>репо</a:t>
          </a:r>
          <a:r>
            <a:rPr lang="ru-RU" sz="2000" dirty="0"/>
            <a:t> называется процентная ставка, определяемая разницей между ценой продажи и ценой «обратного выкупа»</a:t>
          </a:r>
          <a:endParaRPr lang="en-GB" sz="2000" dirty="0"/>
        </a:p>
      </dgm:t>
    </dgm:pt>
    <dgm:pt modelId="{128F79D1-4651-43DE-B313-3BED041C2146}" type="parTrans" cxnId="{4EDEF4FC-EA08-48AC-A004-890FD3CE156A}">
      <dgm:prSet/>
      <dgm:spPr/>
      <dgm:t>
        <a:bodyPr/>
        <a:lstStyle/>
        <a:p>
          <a:endParaRPr lang="en-GB" sz="4800"/>
        </a:p>
      </dgm:t>
    </dgm:pt>
    <dgm:pt modelId="{3AD6A636-21E9-4485-B606-599E777F3B6A}" type="sibTrans" cxnId="{4EDEF4FC-EA08-48AC-A004-890FD3CE156A}">
      <dgm:prSet/>
      <dgm:spPr/>
      <dgm:t>
        <a:bodyPr/>
        <a:lstStyle/>
        <a:p>
          <a:endParaRPr lang="en-GB" sz="4800"/>
        </a:p>
      </dgm:t>
    </dgm:pt>
    <dgm:pt modelId="{BB574EF3-5826-49FD-9F88-4598EB3BAFD3}">
      <dgm:prSet custT="1"/>
      <dgm:spPr>
        <a:ln>
          <a:solidFill>
            <a:srgbClr val="004C97"/>
          </a:solidFill>
        </a:ln>
      </dgm:spPr>
      <dgm:t>
        <a:bodyPr/>
        <a:lstStyle/>
        <a:p>
          <a:r>
            <a:rPr lang="ru-RU" sz="2000" dirty="0"/>
            <a:t>С экономической точки зрения это то же самое, что и кредитование/заимствование под залог, но</a:t>
          </a:r>
          <a:endParaRPr lang="en-GB" sz="2000" dirty="0"/>
        </a:p>
      </dgm:t>
    </dgm:pt>
    <dgm:pt modelId="{4200DC9B-12E1-407F-89AC-30DF7A6142A2}" type="parTrans" cxnId="{BBF751B2-D0DC-4D5C-80C6-B78F83B0E1F7}">
      <dgm:prSet/>
      <dgm:spPr/>
      <dgm:t>
        <a:bodyPr/>
        <a:lstStyle/>
        <a:p>
          <a:endParaRPr lang="en-GB" sz="4800"/>
        </a:p>
      </dgm:t>
    </dgm:pt>
    <dgm:pt modelId="{91003E6B-0DC3-4EAC-BF17-DD9AA1E67F3C}" type="sibTrans" cxnId="{BBF751B2-D0DC-4D5C-80C6-B78F83B0E1F7}">
      <dgm:prSet/>
      <dgm:spPr/>
      <dgm:t>
        <a:bodyPr/>
        <a:lstStyle/>
        <a:p>
          <a:endParaRPr lang="en-GB" sz="4800"/>
        </a:p>
      </dgm:t>
    </dgm:pt>
    <dgm:pt modelId="{394274DA-27E5-4863-8F14-5F6352B96BB7}">
      <dgm:prSet custT="1"/>
      <dgm:spPr>
        <a:solidFill>
          <a:srgbClr val="CFD5EA">
            <a:alpha val="90000"/>
          </a:srgbClr>
        </a:solidFill>
        <a:ln>
          <a:solidFill>
            <a:srgbClr val="004C97"/>
          </a:solidFill>
        </a:ln>
      </dgm:spPr>
      <dgm:t>
        <a:bodyPr/>
        <a:lstStyle/>
        <a:p>
          <a:r>
            <a:rPr lang="ru-RU" sz="1800" dirty="0"/>
            <a:t>В отличие от кредита с обеспечением такая сделка юридически предполагает передачу актива (что в случае дефолта облегчает кредитору доступ к обеспечению).</a:t>
          </a:r>
          <a:endParaRPr lang="en-GB" sz="1800" dirty="0"/>
        </a:p>
      </dgm:t>
    </dgm:pt>
    <dgm:pt modelId="{07DC62FC-0181-45D1-8D70-D9635035B7FA}" type="parTrans" cxnId="{F3F76D92-C96B-4D6F-B888-9C5D57E155E2}">
      <dgm:prSet/>
      <dgm:spPr/>
      <dgm:t>
        <a:bodyPr/>
        <a:lstStyle/>
        <a:p>
          <a:endParaRPr lang="en-GB" sz="4800"/>
        </a:p>
      </dgm:t>
    </dgm:pt>
    <dgm:pt modelId="{691AB5FE-738B-4A4C-A609-5050BCEFB00A}" type="sibTrans" cxnId="{F3F76D92-C96B-4D6F-B888-9C5D57E155E2}">
      <dgm:prSet/>
      <dgm:spPr/>
      <dgm:t>
        <a:bodyPr/>
        <a:lstStyle/>
        <a:p>
          <a:endParaRPr lang="en-GB" sz="4800"/>
        </a:p>
      </dgm:t>
    </dgm:pt>
    <dgm:pt modelId="{B06359AB-06A6-4D8B-970A-0974E2334374}">
      <dgm:prSet custT="1"/>
      <dgm:spPr>
        <a:solidFill>
          <a:srgbClr val="CFD5EA">
            <a:alpha val="90000"/>
          </a:srgbClr>
        </a:solidFill>
        <a:ln>
          <a:solidFill>
            <a:srgbClr val="004C97"/>
          </a:solidFill>
        </a:ln>
      </dgm:spPr>
      <dgm:t>
        <a:bodyPr/>
        <a:lstStyle/>
        <a:p>
          <a:r>
            <a:rPr lang="ru-RU" sz="1800" dirty="0"/>
            <a:t>Этот инструмент является более гибким: он сохраняет ликвидность - кредит фактически </a:t>
          </a:r>
          <a:r>
            <a:rPr lang="ru-RU" sz="1800" dirty="0" err="1"/>
            <a:t>секьюритизирован</a:t>
          </a:r>
          <a:r>
            <a:rPr lang="ru-RU" sz="1800" dirty="0"/>
            <a:t> и может быть продан, - и позволяет осуществлять </a:t>
          </a:r>
          <a:r>
            <a:rPr lang="ru-RU" sz="1800" dirty="0" err="1"/>
            <a:t>маржирование</a:t>
          </a:r>
          <a:endParaRPr lang="en-GB" sz="1800" dirty="0"/>
        </a:p>
      </dgm:t>
    </dgm:pt>
    <dgm:pt modelId="{6C346816-6FE9-4A54-B4A6-AB13801AE7B9}" type="parTrans" cxnId="{62082EA6-55C8-4A28-B910-FF64CA70EC62}">
      <dgm:prSet/>
      <dgm:spPr/>
    </dgm:pt>
    <dgm:pt modelId="{0DB39603-3A48-4D93-B941-056123EEE3CD}" type="sibTrans" cxnId="{62082EA6-55C8-4A28-B910-FF64CA70EC62}">
      <dgm:prSet/>
      <dgm:spPr/>
    </dgm:pt>
    <dgm:pt modelId="{C4332576-639F-4298-B93E-647CFFE0E2BB}" type="pres">
      <dgm:prSet presAssocID="{70A1F5E4-0181-4B9A-919B-A9FA1A358D48}" presName="linear" presStyleCnt="0">
        <dgm:presLayoutVars>
          <dgm:dir/>
          <dgm:animLvl val="lvl"/>
          <dgm:resizeHandles val="exact"/>
        </dgm:presLayoutVars>
      </dgm:prSet>
      <dgm:spPr/>
    </dgm:pt>
    <dgm:pt modelId="{9EF302EA-7EA8-44E4-B955-72E528202A6D}" type="pres">
      <dgm:prSet presAssocID="{1C816D2A-B412-43C7-B723-0653D07F7FE7}" presName="parentLin" presStyleCnt="0"/>
      <dgm:spPr/>
    </dgm:pt>
    <dgm:pt modelId="{5ACEEB82-4BA8-41E2-9F36-4BBBDD8ED960}" type="pres">
      <dgm:prSet presAssocID="{1C816D2A-B412-43C7-B723-0653D07F7FE7}" presName="parentLeftMargin" presStyleLbl="node1" presStyleIdx="0" presStyleCnt="3"/>
      <dgm:spPr/>
    </dgm:pt>
    <dgm:pt modelId="{89194A18-4FB5-499B-9369-D6A941331E0C}" type="pres">
      <dgm:prSet presAssocID="{1C816D2A-B412-43C7-B723-0653D07F7FE7}" presName="parentText" presStyleLbl="node1" presStyleIdx="0" presStyleCnt="3" custScaleX="133277">
        <dgm:presLayoutVars>
          <dgm:chMax val="0"/>
          <dgm:bulletEnabled val="1"/>
        </dgm:presLayoutVars>
      </dgm:prSet>
      <dgm:spPr/>
    </dgm:pt>
    <dgm:pt modelId="{94E86347-A4E5-4DAD-A21E-E5F39F9856EA}" type="pres">
      <dgm:prSet presAssocID="{1C816D2A-B412-43C7-B723-0653D07F7FE7}" presName="negativeSpace" presStyleCnt="0"/>
      <dgm:spPr/>
    </dgm:pt>
    <dgm:pt modelId="{12CBF518-446D-4D7E-B592-9E2681B84121}" type="pres">
      <dgm:prSet presAssocID="{1C816D2A-B412-43C7-B723-0653D07F7FE7}" presName="childText" presStyleLbl="conFgAcc1" presStyleIdx="0" presStyleCnt="3">
        <dgm:presLayoutVars>
          <dgm:bulletEnabled val="1"/>
        </dgm:presLayoutVars>
      </dgm:prSet>
      <dgm:spPr>
        <a:solidFill>
          <a:srgbClr val="CFD5EA">
            <a:alpha val="90000"/>
          </a:srgbClr>
        </a:solidFill>
        <a:ln>
          <a:solidFill>
            <a:srgbClr val="004C97"/>
          </a:solidFill>
        </a:ln>
      </dgm:spPr>
    </dgm:pt>
    <dgm:pt modelId="{F76F0F63-D1DC-4F86-B81D-B9ACCEA0E903}" type="pres">
      <dgm:prSet presAssocID="{2B01A29A-0BEF-4F72-8E1C-E81C426A7852}" presName="spaceBetweenRectangles" presStyleCnt="0"/>
      <dgm:spPr/>
    </dgm:pt>
    <dgm:pt modelId="{B7A93784-C107-4615-AC34-6583531C3037}" type="pres">
      <dgm:prSet presAssocID="{2BDDEEA5-0B14-4B0A-B551-7BC343E3E3A5}" presName="parentLin" presStyleCnt="0"/>
      <dgm:spPr/>
    </dgm:pt>
    <dgm:pt modelId="{B63AFCA8-B6B5-4E68-BAFD-4884F7D9CC83}" type="pres">
      <dgm:prSet presAssocID="{2BDDEEA5-0B14-4B0A-B551-7BC343E3E3A5}" presName="parentLeftMargin" presStyleLbl="node1" presStyleIdx="0" presStyleCnt="3"/>
      <dgm:spPr/>
    </dgm:pt>
    <dgm:pt modelId="{979E5581-9BA8-4568-943B-116119358CCD}" type="pres">
      <dgm:prSet presAssocID="{2BDDEEA5-0B14-4B0A-B551-7BC343E3E3A5}" presName="parentText" presStyleLbl="node1" presStyleIdx="1" presStyleCnt="3" custScaleX="133285" custLinFactNeighborY="1669">
        <dgm:presLayoutVars>
          <dgm:chMax val="0"/>
          <dgm:bulletEnabled val="1"/>
        </dgm:presLayoutVars>
      </dgm:prSet>
      <dgm:spPr/>
    </dgm:pt>
    <dgm:pt modelId="{DDEFB4B8-ECB6-4AAF-A339-6A593AB64EF6}" type="pres">
      <dgm:prSet presAssocID="{2BDDEEA5-0B14-4B0A-B551-7BC343E3E3A5}" presName="negativeSpace" presStyleCnt="0"/>
      <dgm:spPr/>
    </dgm:pt>
    <dgm:pt modelId="{CC47EF96-E1CF-40B7-BB44-30B3AEF90DC7}" type="pres">
      <dgm:prSet presAssocID="{2BDDEEA5-0B14-4B0A-B551-7BC343E3E3A5}" presName="childText" presStyleLbl="conFgAcc1" presStyleIdx="1" presStyleCnt="3" custLinFactNeighborX="-214" custLinFactNeighborY="-13121">
        <dgm:presLayoutVars>
          <dgm:bulletEnabled val="1"/>
        </dgm:presLayoutVars>
      </dgm:prSet>
      <dgm:spPr>
        <a:solidFill>
          <a:srgbClr val="CFD5EA">
            <a:alpha val="90000"/>
          </a:srgbClr>
        </a:solidFill>
        <a:ln>
          <a:solidFill>
            <a:srgbClr val="004C97"/>
          </a:solidFill>
        </a:ln>
      </dgm:spPr>
    </dgm:pt>
    <dgm:pt modelId="{D1598811-2D02-49C0-98CD-A2810183D39E}" type="pres">
      <dgm:prSet presAssocID="{3AD6A636-21E9-4485-B606-599E777F3B6A}" presName="spaceBetweenRectangles" presStyleCnt="0"/>
      <dgm:spPr/>
    </dgm:pt>
    <dgm:pt modelId="{D526C449-BD40-4770-8280-7EB1609B8DEC}" type="pres">
      <dgm:prSet presAssocID="{BB574EF3-5826-49FD-9F88-4598EB3BAFD3}" presName="parentLin" presStyleCnt="0"/>
      <dgm:spPr/>
    </dgm:pt>
    <dgm:pt modelId="{B50E9C66-3D3E-40EF-B6DB-096A53F1C596}" type="pres">
      <dgm:prSet presAssocID="{BB574EF3-5826-49FD-9F88-4598EB3BAFD3}" presName="parentLeftMargin" presStyleLbl="node1" presStyleIdx="1" presStyleCnt="3"/>
      <dgm:spPr/>
    </dgm:pt>
    <dgm:pt modelId="{AE935630-945F-42C4-949A-EFFD726B9DF0}" type="pres">
      <dgm:prSet presAssocID="{BB574EF3-5826-49FD-9F88-4598EB3BAFD3}" presName="parentText" presStyleLbl="node1" presStyleIdx="2" presStyleCnt="3" custScaleX="133552" custLinFactNeighborX="5719" custLinFactNeighborY="-3052">
        <dgm:presLayoutVars>
          <dgm:chMax val="0"/>
          <dgm:bulletEnabled val="1"/>
        </dgm:presLayoutVars>
      </dgm:prSet>
      <dgm:spPr/>
    </dgm:pt>
    <dgm:pt modelId="{A6B262F7-A9A7-4130-AF17-841259C51FF4}" type="pres">
      <dgm:prSet presAssocID="{BB574EF3-5826-49FD-9F88-4598EB3BAFD3}" presName="negativeSpace" presStyleCnt="0"/>
      <dgm:spPr/>
    </dgm:pt>
    <dgm:pt modelId="{0CC4BAC0-7A9C-44C9-ABBC-796038F40C8E}" type="pres">
      <dgm:prSet presAssocID="{BB574EF3-5826-49FD-9F88-4598EB3BAFD3}" presName="childText" presStyleLbl="conFgAcc1" presStyleIdx="2" presStyleCnt="3" custLinFactNeighborX="-214">
        <dgm:presLayoutVars>
          <dgm:bulletEnabled val="1"/>
        </dgm:presLayoutVars>
      </dgm:prSet>
      <dgm:spPr/>
    </dgm:pt>
  </dgm:ptLst>
  <dgm:cxnLst>
    <dgm:cxn modelId="{D80A2F07-11DA-4AB0-A8D1-BC2419B289EF}" type="presOf" srcId="{B06359AB-06A6-4D8B-970A-0974E2334374}" destId="{0CC4BAC0-7A9C-44C9-ABBC-796038F40C8E}" srcOrd="0" destOrd="1" presId="urn:microsoft.com/office/officeart/2005/8/layout/list1"/>
    <dgm:cxn modelId="{EB99DA3C-49D5-4133-A502-1E262E23B6D6}" type="presOf" srcId="{BB574EF3-5826-49FD-9F88-4598EB3BAFD3}" destId="{AE935630-945F-42C4-949A-EFFD726B9DF0}" srcOrd="1" destOrd="0" presId="urn:microsoft.com/office/officeart/2005/8/layout/list1"/>
    <dgm:cxn modelId="{F7CC7060-28BE-4493-9403-10F343429EEF}" srcId="{70A1F5E4-0181-4B9A-919B-A9FA1A358D48}" destId="{1C816D2A-B412-43C7-B723-0653D07F7FE7}" srcOrd="0" destOrd="0" parTransId="{6B4651BB-BE0D-49C2-B939-367AC3F06B0B}" sibTransId="{2B01A29A-0BEF-4F72-8E1C-E81C426A7852}"/>
    <dgm:cxn modelId="{7C52B848-0F26-4595-AC54-ECCC7644B1E3}" type="presOf" srcId="{394274DA-27E5-4863-8F14-5F6352B96BB7}" destId="{0CC4BAC0-7A9C-44C9-ABBC-796038F40C8E}" srcOrd="0" destOrd="0" presId="urn:microsoft.com/office/officeart/2005/8/layout/list1"/>
    <dgm:cxn modelId="{0542074B-B449-4BF8-8045-9898D53646E0}" type="presOf" srcId="{1C816D2A-B412-43C7-B723-0653D07F7FE7}" destId="{89194A18-4FB5-499B-9369-D6A941331E0C}" srcOrd="1" destOrd="0" presId="urn:microsoft.com/office/officeart/2005/8/layout/list1"/>
    <dgm:cxn modelId="{58B1C24D-01F0-4C20-B5A6-CC0926BF8AD3}" type="presOf" srcId="{70A1F5E4-0181-4B9A-919B-A9FA1A358D48}" destId="{C4332576-639F-4298-B93E-647CFFE0E2BB}" srcOrd="0" destOrd="0" presId="urn:microsoft.com/office/officeart/2005/8/layout/list1"/>
    <dgm:cxn modelId="{AF71BF56-0CE9-46F5-A956-BE6469BA26AD}" type="presOf" srcId="{1C816D2A-B412-43C7-B723-0653D07F7FE7}" destId="{5ACEEB82-4BA8-41E2-9F36-4BBBDD8ED960}" srcOrd="0" destOrd="0" presId="urn:microsoft.com/office/officeart/2005/8/layout/list1"/>
    <dgm:cxn modelId="{F3F76D92-C96B-4D6F-B888-9C5D57E155E2}" srcId="{BB574EF3-5826-49FD-9F88-4598EB3BAFD3}" destId="{394274DA-27E5-4863-8F14-5F6352B96BB7}" srcOrd="0" destOrd="0" parTransId="{07DC62FC-0181-45D1-8D70-D9635035B7FA}" sibTransId="{691AB5FE-738B-4A4C-A609-5050BCEFB00A}"/>
    <dgm:cxn modelId="{62082EA6-55C8-4A28-B910-FF64CA70EC62}" srcId="{BB574EF3-5826-49FD-9F88-4598EB3BAFD3}" destId="{B06359AB-06A6-4D8B-970A-0974E2334374}" srcOrd="1" destOrd="0" parTransId="{6C346816-6FE9-4A54-B4A6-AB13801AE7B9}" sibTransId="{0DB39603-3A48-4D93-B941-056123EEE3CD}"/>
    <dgm:cxn modelId="{BBF751B2-D0DC-4D5C-80C6-B78F83B0E1F7}" srcId="{70A1F5E4-0181-4B9A-919B-A9FA1A358D48}" destId="{BB574EF3-5826-49FD-9F88-4598EB3BAFD3}" srcOrd="2" destOrd="0" parTransId="{4200DC9B-12E1-407F-89AC-30DF7A6142A2}" sibTransId="{91003E6B-0DC3-4EAC-BF17-DD9AA1E67F3C}"/>
    <dgm:cxn modelId="{554845CB-BBC1-46F4-9655-14CA29726802}" type="presOf" srcId="{BB574EF3-5826-49FD-9F88-4598EB3BAFD3}" destId="{B50E9C66-3D3E-40EF-B6DB-096A53F1C596}" srcOrd="0" destOrd="0" presId="urn:microsoft.com/office/officeart/2005/8/layout/list1"/>
    <dgm:cxn modelId="{8B34D1D7-2425-49BE-B2AF-48AF4AE2A5DB}" type="presOf" srcId="{2BDDEEA5-0B14-4B0A-B551-7BC343E3E3A5}" destId="{B63AFCA8-B6B5-4E68-BAFD-4884F7D9CC83}" srcOrd="0" destOrd="0" presId="urn:microsoft.com/office/officeart/2005/8/layout/list1"/>
    <dgm:cxn modelId="{77337BF3-7BAE-454B-988C-F25C0EE4221D}" type="presOf" srcId="{2BDDEEA5-0B14-4B0A-B551-7BC343E3E3A5}" destId="{979E5581-9BA8-4568-943B-116119358CCD}" srcOrd="1" destOrd="0" presId="urn:microsoft.com/office/officeart/2005/8/layout/list1"/>
    <dgm:cxn modelId="{4EDEF4FC-EA08-48AC-A004-890FD3CE156A}" srcId="{70A1F5E4-0181-4B9A-919B-A9FA1A358D48}" destId="{2BDDEEA5-0B14-4B0A-B551-7BC343E3E3A5}" srcOrd="1" destOrd="0" parTransId="{128F79D1-4651-43DE-B313-3BED041C2146}" sibTransId="{3AD6A636-21E9-4485-B606-599E777F3B6A}"/>
    <dgm:cxn modelId="{5A1D497B-4994-47CC-A1C7-E05DCC7E7D22}" type="presParOf" srcId="{C4332576-639F-4298-B93E-647CFFE0E2BB}" destId="{9EF302EA-7EA8-44E4-B955-72E528202A6D}" srcOrd="0" destOrd="0" presId="urn:microsoft.com/office/officeart/2005/8/layout/list1"/>
    <dgm:cxn modelId="{E12D1627-5B21-4E99-B349-2ABD92FDDEB9}" type="presParOf" srcId="{9EF302EA-7EA8-44E4-B955-72E528202A6D}" destId="{5ACEEB82-4BA8-41E2-9F36-4BBBDD8ED960}" srcOrd="0" destOrd="0" presId="urn:microsoft.com/office/officeart/2005/8/layout/list1"/>
    <dgm:cxn modelId="{13552A86-7BB7-4A4A-9677-A7046D08B3C1}" type="presParOf" srcId="{9EF302EA-7EA8-44E4-B955-72E528202A6D}" destId="{89194A18-4FB5-499B-9369-D6A941331E0C}" srcOrd="1" destOrd="0" presId="urn:microsoft.com/office/officeart/2005/8/layout/list1"/>
    <dgm:cxn modelId="{3563D00E-75AF-47E8-BDB0-0BA56C829377}" type="presParOf" srcId="{C4332576-639F-4298-B93E-647CFFE0E2BB}" destId="{94E86347-A4E5-4DAD-A21E-E5F39F9856EA}" srcOrd="1" destOrd="0" presId="urn:microsoft.com/office/officeart/2005/8/layout/list1"/>
    <dgm:cxn modelId="{1B345CCC-EC36-494E-AA6B-79BBA30F8F9C}" type="presParOf" srcId="{C4332576-639F-4298-B93E-647CFFE0E2BB}" destId="{12CBF518-446D-4D7E-B592-9E2681B84121}" srcOrd="2" destOrd="0" presId="urn:microsoft.com/office/officeart/2005/8/layout/list1"/>
    <dgm:cxn modelId="{9634AEA3-5515-4B50-9C71-CBE5C4A37B62}" type="presParOf" srcId="{C4332576-639F-4298-B93E-647CFFE0E2BB}" destId="{F76F0F63-D1DC-4F86-B81D-B9ACCEA0E903}" srcOrd="3" destOrd="0" presId="urn:microsoft.com/office/officeart/2005/8/layout/list1"/>
    <dgm:cxn modelId="{2458DBD2-3B8D-4D4D-95D4-08665EF12AEF}" type="presParOf" srcId="{C4332576-639F-4298-B93E-647CFFE0E2BB}" destId="{B7A93784-C107-4615-AC34-6583531C3037}" srcOrd="4" destOrd="0" presId="urn:microsoft.com/office/officeart/2005/8/layout/list1"/>
    <dgm:cxn modelId="{32EAD6AF-D314-41CB-A8BE-9C686A10E705}" type="presParOf" srcId="{B7A93784-C107-4615-AC34-6583531C3037}" destId="{B63AFCA8-B6B5-4E68-BAFD-4884F7D9CC83}" srcOrd="0" destOrd="0" presId="urn:microsoft.com/office/officeart/2005/8/layout/list1"/>
    <dgm:cxn modelId="{E295289E-8224-4A15-9F76-1944240DD041}" type="presParOf" srcId="{B7A93784-C107-4615-AC34-6583531C3037}" destId="{979E5581-9BA8-4568-943B-116119358CCD}" srcOrd="1" destOrd="0" presId="urn:microsoft.com/office/officeart/2005/8/layout/list1"/>
    <dgm:cxn modelId="{E58A7D2A-0DA1-45CF-A26D-0073A540FCCE}" type="presParOf" srcId="{C4332576-639F-4298-B93E-647CFFE0E2BB}" destId="{DDEFB4B8-ECB6-4AAF-A339-6A593AB64EF6}" srcOrd="5" destOrd="0" presId="urn:microsoft.com/office/officeart/2005/8/layout/list1"/>
    <dgm:cxn modelId="{ED906A27-5FF2-4EA0-95E9-607B6D53EB72}" type="presParOf" srcId="{C4332576-639F-4298-B93E-647CFFE0E2BB}" destId="{CC47EF96-E1CF-40B7-BB44-30B3AEF90DC7}" srcOrd="6" destOrd="0" presId="urn:microsoft.com/office/officeart/2005/8/layout/list1"/>
    <dgm:cxn modelId="{31F63071-E78C-4B86-8747-EFD3BF854862}" type="presParOf" srcId="{C4332576-639F-4298-B93E-647CFFE0E2BB}" destId="{D1598811-2D02-49C0-98CD-A2810183D39E}" srcOrd="7" destOrd="0" presId="urn:microsoft.com/office/officeart/2005/8/layout/list1"/>
    <dgm:cxn modelId="{76EBC4F0-93C2-47E9-8D87-E5B474C0B140}" type="presParOf" srcId="{C4332576-639F-4298-B93E-647CFFE0E2BB}" destId="{D526C449-BD40-4770-8280-7EB1609B8DEC}" srcOrd="8" destOrd="0" presId="urn:microsoft.com/office/officeart/2005/8/layout/list1"/>
    <dgm:cxn modelId="{C46D7068-CF1C-4D47-B3E9-499C311BFA58}" type="presParOf" srcId="{D526C449-BD40-4770-8280-7EB1609B8DEC}" destId="{B50E9C66-3D3E-40EF-B6DB-096A53F1C596}" srcOrd="0" destOrd="0" presId="urn:microsoft.com/office/officeart/2005/8/layout/list1"/>
    <dgm:cxn modelId="{FC52C2F8-1BDC-4613-BDA2-452B8077C16F}" type="presParOf" srcId="{D526C449-BD40-4770-8280-7EB1609B8DEC}" destId="{AE935630-945F-42C4-949A-EFFD726B9DF0}" srcOrd="1" destOrd="0" presId="urn:microsoft.com/office/officeart/2005/8/layout/list1"/>
    <dgm:cxn modelId="{56ABCDB6-0734-4B4A-B93D-558EACECEDD2}" type="presParOf" srcId="{C4332576-639F-4298-B93E-647CFFE0E2BB}" destId="{A6B262F7-A9A7-4130-AF17-841259C51FF4}" srcOrd="9" destOrd="0" presId="urn:microsoft.com/office/officeart/2005/8/layout/list1"/>
    <dgm:cxn modelId="{72D64692-43DE-4278-92D2-3F8E021B89C9}" type="presParOf" srcId="{C4332576-639F-4298-B93E-647CFFE0E2BB}" destId="{0CC4BAC0-7A9C-44C9-ABBC-796038F40C8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C3DC-3D49-4B1C-B92E-3CCAEF4FA3A2}">
      <dsp:nvSpPr>
        <dsp:cNvPr id="0" name=""/>
        <dsp:cNvSpPr/>
      </dsp:nvSpPr>
      <dsp:spPr>
        <a:xfrm>
          <a:off x="777239" y="0"/>
          <a:ext cx="8808720" cy="541866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EA0AED2-2B5F-44BB-8625-0C901B179790}">
      <dsp:nvSpPr>
        <dsp:cNvPr id="0" name=""/>
        <dsp:cNvSpPr/>
      </dsp:nvSpPr>
      <dsp:spPr>
        <a:xfrm>
          <a:off x="4422" y="1625600"/>
          <a:ext cx="2342527" cy="2167466"/>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bg1"/>
              </a:solidFill>
            </a:rPr>
            <a:t>Инвестирование как элемент управления ликвидностью</a:t>
          </a:r>
          <a:endParaRPr lang="en-US" sz="2000" kern="1200" dirty="0">
            <a:solidFill>
              <a:schemeClr val="bg1"/>
            </a:solidFill>
          </a:endParaRPr>
        </a:p>
      </dsp:txBody>
      <dsp:txXfrm>
        <a:off x="110229" y="1731407"/>
        <a:ext cx="2130913" cy="1955852"/>
      </dsp:txXfrm>
    </dsp:sp>
    <dsp:sp modelId="{DD6B1AD6-1BBE-4AEF-8C7A-E3D8E4EF2676}">
      <dsp:nvSpPr>
        <dsp:cNvPr id="0" name=""/>
        <dsp:cNvSpPr/>
      </dsp:nvSpPr>
      <dsp:spPr>
        <a:xfrm>
          <a:off x="2625765" y="1625600"/>
          <a:ext cx="2090959"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rgbClr val="004C97"/>
              </a:solidFill>
            </a:rPr>
            <a:t>Риски и инструменты</a:t>
          </a:r>
          <a:endParaRPr lang="en-US" sz="2200" kern="1200" dirty="0">
            <a:solidFill>
              <a:srgbClr val="004C97"/>
            </a:solidFill>
          </a:endParaRPr>
        </a:p>
      </dsp:txBody>
      <dsp:txXfrm>
        <a:off x="2727837" y="1727672"/>
        <a:ext cx="1886815" cy="1963322"/>
      </dsp:txXfrm>
    </dsp:sp>
    <dsp:sp modelId="{51ED3736-DEFA-4D1E-875C-FB79F4810B9B}">
      <dsp:nvSpPr>
        <dsp:cNvPr id="0" name=""/>
        <dsp:cNvSpPr/>
      </dsp:nvSpPr>
      <dsp:spPr>
        <a:xfrm>
          <a:off x="4995538" y="1625600"/>
          <a:ext cx="2775354"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4C97"/>
              </a:solidFill>
            </a:rPr>
            <a:t>Институциональные механизмы и процессы</a:t>
          </a:r>
          <a:endParaRPr lang="en-US" sz="2000" kern="1200" dirty="0">
            <a:solidFill>
              <a:srgbClr val="004C97"/>
            </a:solidFill>
          </a:endParaRPr>
        </a:p>
      </dsp:txBody>
      <dsp:txXfrm>
        <a:off x="5101345" y="1731407"/>
        <a:ext cx="2563740" cy="1955852"/>
      </dsp:txXfrm>
    </dsp:sp>
    <dsp:sp modelId="{10497EF5-8FE6-4F1D-A6C3-DBDCDA509D1E}">
      <dsp:nvSpPr>
        <dsp:cNvPr id="0" name=""/>
        <dsp:cNvSpPr/>
      </dsp:nvSpPr>
      <dsp:spPr>
        <a:xfrm>
          <a:off x="8054129" y="1594778"/>
          <a:ext cx="2309070" cy="2167466"/>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4C97"/>
              </a:solidFill>
            </a:rPr>
            <a:t>Практические аспекты инвестирования</a:t>
          </a:r>
          <a:endParaRPr lang="en-US" sz="2000" kern="1200" dirty="0">
            <a:solidFill>
              <a:srgbClr val="004C97"/>
            </a:solidFill>
          </a:endParaRPr>
        </a:p>
      </dsp:txBody>
      <dsp:txXfrm>
        <a:off x="8159936" y="1700585"/>
        <a:ext cx="2097456" cy="19558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F040-BA16-43FC-9AFD-73CB56A5E9E2}">
      <dsp:nvSpPr>
        <dsp:cNvPr id="0" name=""/>
        <dsp:cNvSpPr/>
      </dsp:nvSpPr>
      <dsp:spPr>
        <a:xfrm>
          <a:off x="1515" y="4504"/>
          <a:ext cx="2543888"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ru-RU" sz="2400" b="0" kern="1200" dirty="0"/>
            <a:t>Рынок краткосрочного капитала</a:t>
          </a:r>
          <a:endParaRPr lang="en-GB" sz="2400" b="0" kern="1200" dirty="0"/>
        </a:p>
      </dsp:txBody>
      <dsp:txXfrm>
        <a:off x="1515" y="4504"/>
        <a:ext cx="2543888" cy="1089000"/>
      </dsp:txXfrm>
    </dsp:sp>
    <dsp:sp modelId="{F69FEF78-A4E9-4F67-B3FE-81DDF7BA732A}">
      <dsp:nvSpPr>
        <dsp:cNvPr id="0" name=""/>
        <dsp:cNvSpPr/>
      </dsp:nvSpPr>
      <dsp:spPr>
        <a:xfrm>
          <a:off x="2545403" y="4504"/>
          <a:ext cx="508777" cy="10890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C886E-4084-479A-AAA4-CE92D6C53E10}">
      <dsp:nvSpPr>
        <dsp:cNvPr id="0" name=""/>
        <dsp:cNvSpPr/>
      </dsp:nvSpPr>
      <dsp:spPr>
        <a:xfrm>
          <a:off x="3257691" y="4504"/>
          <a:ext cx="7128133" cy="1089000"/>
        </a:xfrm>
        <a:prstGeom prst="rect">
          <a:avLst/>
        </a:prstGeom>
        <a:solidFill>
          <a:srgbClr val="004C97"/>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4625" lvl="1" indent="-174625" algn="l" defTabSz="711200">
            <a:lnSpc>
              <a:spcPct val="90000"/>
            </a:lnSpc>
            <a:spcBef>
              <a:spcPct val="0"/>
            </a:spcBef>
            <a:spcAft>
              <a:spcPct val="15000"/>
            </a:spcAft>
            <a:buChar char="•"/>
          </a:pPr>
          <a:r>
            <a:rPr lang="ru-RU" sz="1600" kern="1200" dirty="0">
              <a:solidFill>
                <a:schemeClr val="bg1"/>
              </a:solidFill>
            </a:rPr>
            <a:t>Меньше обеспокоенность кредитным риском; способствует развитию рынка межбанковских операций</a:t>
          </a:r>
          <a:endParaRPr lang="en-GB" sz="1600" kern="1200" dirty="0">
            <a:solidFill>
              <a:schemeClr val="bg1"/>
            </a:solidFill>
          </a:endParaRPr>
        </a:p>
        <a:p>
          <a:pPr marL="171450" lvl="1" indent="-171450" algn="l" defTabSz="711200">
            <a:lnSpc>
              <a:spcPct val="90000"/>
            </a:lnSpc>
            <a:spcBef>
              <a:spcPct val="0"/>
            </a:spcBef>
            <a:spcAft>
              <a:spcPct val="15000"/>
            </a:spcAft>
            <a:buChar char="•"/>
          </a:pPr>
          <a:r>
            <a:rPr lang="ru-RU" sz="1600" kern="1200" dirty="0">
              <a:solidFill>
                <a:schemeClr val="bg1"/>
              </a:solidFill>
            </a:rPr>
            <a:t>Гибкость</a:t>
          </a:r>
          <a:r>
            <a:rPr lang="en-GB" sz="1600" kern="1200" dirty="0">
              <a:solidFill>
                <a:schemeClr val="bg1"/>
              </a:solidFill>
            </a:rPr>
            <a:t> =&gt; </a:t>
          </a:r>
          <a:r>
            <a:rPr lang="ru-RU" sz="1600" kern="1200" dirty="0">
              <a:solidFill>
                <a:schemeClr val="bg1"/>
              </a:solidFill>
            </a:rPr>
            <a:t>идеальный инструмент для операций в рамках ДКП</a:t>
          </a:r>
          <a:endParaRPr lang="en-GB" sz="1600" kern="1200" dirty="0">
            <a:solidFill>
              <a:schemeClr val="bg1"/>
            </a:solidFill>
          </a:endParaRPr>
        </a:p>
      </dsp:txBody>
      <dsp:txXfrm>
        <a:off x="3257691" y="4504"/>
        <a:ext cx="7128133" cy="1089000"/>
      </dsp:txXfrm>
    </dsp:sp>
    <dsp:sp modelId="{1B0B40A9-83B2-4249-BF9E-B4120FCFDF22}">
      <dsp:nvSpPr>
        <dsp:cNvPr id="0" name=""/>
        <dsp:cNvSpPr/>
      </dsp:nvSpPr>
      <dsp:spPr>
        <a:xfrm>
          <a:off x="1515" y="2553599"/>
          <a:ext cx="2541351" cy="138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ts val="0"/>
            </a:spcAft>
            <a:buNone/>
          </a:pPr>
          <a:r>
            <a:rPr lang="ru-RU" sz="2400" b="0" kern="1200" dirty="0"/>
            <a:t>Поддерживают управление долгом и ликвидностью</a:t>
          </a:r>
          <a:endParaRPr lang="en-GB" sz="2400" b="0" kern="1200" dirty="0"/>
        </a:p>
      </dsp:txBody>
      <dsp:txXfrm>
        <a:off x="1515" y="2553599"/>
        <a:ext cx="2541351" cy="1388475"/>
      </dsp:txXfrm>
    </dsp:sp>
    <dsp:sp modelId="{355B7486-D036-4FC1-AF1C-9D558F256680}">
      <dsp:nvSpPr>
        <dsp:cNvPr id="0" name=""/>
        <dsp:cNvSpPr/>
      </dsp:nvSpPr>
      <dsp:spPr>
        <a:xfrm>
          <a:off x="2542866" y="1251904"/>
          <a:ext cx="508270" cy="3991865"/>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72563-0A4D-4519-8D92-0C354A3491B4}">
      <dsp:nvSpPr>
        <dsp:cNvPr id="0" name=""/>
        <dsp:cNvSpPr/>
      </dsp:nvSpPr>
      <dsp:spPr>
        <a:xfrm>
          <a:off x="3244556" y="1256409"/>
          <a:ext cx="7132639" cy="3991865"/>
        </a:xfrm>
        <a:prstGeom prst="rect">
          <a:avLst/>
        </a:prstGeom>
        <a:solidFill>
          <a:srgbClr val="004C97"/>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a:solidFill>
                <a:schemeClr val="bg1"/>
              </a:solidFill>
            </a:rPr>
            <a:t>Способствуют развитию долгового рынка и рынка краткосрочного капитала</a:t>
          </a:r>
          <a:endParaRPr lang="en-GB" sz="1600" b="1" kern="1200" dirty="0">
            <a:solidFill>
              <a:schemeClr val="bg1"/>
            </a:solidFill>
          </a:endParaRPr>
        </a:p>
        <a:p>
          <a:pPr marL="228600" lvl="2" indent="-114300" algn="l" defTabSz="666750">
            <a:lnSpc>
              <a:spcPct val="90000"/>
            </a:lnSpc>
            <a:spcBef>
              <a:spcPct val="0"/>
            </a:spcBef>
            <a:spcAft>
              <a:spcPct val="15000"/>
            </a:spcAft>
            <a:buChar char="•"/>
          </a:pPr>
          <a:r>
            <a:rPr lang="ru-RU" sz="1500" kern="1200" dirty="0">
              <a:solidFill>
                <a:schemeClr val="bg1"/>
              </a:solidFill>
            </a:rPr>
            <a:t>Возможность использования кредитором залога способствует повышению активности и ликвидности</a:t>
          </a:r>
          <a:endParaRPr lang="en-GB" sz="1500" kern="1200" dirty="0">
            <a:solidFill>
              <a:schemeClr val="bg1"/>
            </a:solidFill>
          </a:endParaRPr>
        </a:p>
        <a:p>
          <a:pPr marL="228600" lvl="2" indent="-114300" algn="l" defTabSz="666750">
            <a:lnSpc>
              <a:spcPct val="90000"/>
            </a:lnSpc>
            <a:spcBef>
              <a:spcPct val="0"/>
            </a:spcBef>
            <a:spcAft>
              <a:spcPct val="15000"/>
            </a:spcAft>
            <a:buChar char="•"/>
          </a:pPr>
          <a:r>
            <a:rPr lang="ru-RU" sz="1500" kern="1200" dirty="0">
              <a:solidFill>
                <a:schemeClr val="bg1"/>
              </a:solidFill>
            </a:rPr>
            <a:t>Облегчается проведение «коротких» продаж - ценная бумага, продаваемая в рамках такой сделки, может быть передана в качестве залога</a:t>
          </a:r>
          <a:endParaRPr lang="en-GB" sz="1500" kern="1200" dirty="0">
            <a:solidFill>
              <a:schemeClr val="bg1"/>
            </a:solidFill>
          </a:endParaRPr>
        </a:p>
        <a:p>
          <a:pPr marL="171450" lvl="1" indent="-171450" algn="l" defTabSz="711200">
            <a:lnSpc>
              <a:spcPct val="90000"/>
            </a:lnSpc>
            <a:spcBef>
              <a:spcPct val="0"/>
            </a:spcBef>
            <a:spcAft>
              <a:spcPct val="15000"/>
            </a:spcAft>
            <a:buChar char="•"/>
          </a:pPr>
          <a:r>
            <a:rPr lang="ru-RU" sz="1600" b="1" kern="1200" dirty="0">
              <a:solidFill>
                <a:schemeClr val="bg1"/>
              </a:solidFill>
            </a:rPr>
            <a:t>Способствуют арбитражу между долговым рынком и рынком краткосрочного капитала</a:t>
          </a:r>
          <a:endParaRPr lang="en-GB" sz="1600" b="1" kern="1200" dirty="0">
            <a:solidFill>
              <a:schemeClr val="bg1"/>
            </a:solidFill>
          </a:endParaRPr>
        </a:p>
        <a:p>
          <a:pPr marL="228600" lvl="2" indent="-114300" algn="l" defTabSz="666750">
            <a:lnSpc>
              <a:spcPct val="90000"/>
            </a:lnSpc>
            <a:spcBef>
              <a:spcPct val="0"/>
            </a:spcBef>
            <a:spcAft>
              <a:spcPct val="15000"/>
            </a:spcAft>
            <a:buChar char="•"/>
          </a:pPr>
          <a:r>
            <a:rPr lang="ru-RU" sz="1500" kern="1200" dirty="0">
              <a:solidFill>
                <a:schemeClr val="bg1"/>
              </a:solidFill>
            </a:rPr>
            <a:t>Формируют более непрерывную кривую доходности</a:t>
          </a:r>
          <a:r>
            <a:rPr lang="en-GB" sz="1500" kern="1200" dirty="0">
              <a:solidFill>
                <a:schemeClr val="bg1"/>
              </a:solidFill>
            </a:rPr>
            <a:t> </a:t>
          </a:r>
        </a:p>
        <a:p>
          <a:pPr marL="171450" lvl="1" indent="-171450" algn="l" defTabSz="711200">
            <a:lnSpc>
              <a:spcPct val="90000"/>
            </a:lnSpc>
            <a:spcBef>
              <a:spcPct val="0"/>
            </a:spcBef>
            <a:spcAft>
              <a:spcPct val="15000"/>
            </a:spcAft>
            <a:buChar char="•"/>
          </a:pPr>
          <a:r>
            <a:rPr lang="ru-RU" sz="1600" b="1" kern="1200" dirty="0">
              <a:solidFill>
                <a:schemeClr val="bg1"/>
              </a:solidFill>
            </a:rPr>
            <a:t>Предоставляют механизм для позиций финансирования</a:t>
          </a:r>
          <a:r>
            <a:rPr lang="en-GB" sz="1600" b="1" kern="1200" dirty="0">
              <a:solidFill>
                <a:schemeClr val="bg1"/>
              </a:solidFill>
            </a:rPr>
            <a:t> </a:t>
          </a:r>
        </a:p>
        <a:p>
          <a:pPr marL="228600" lvl="2" indent="-114300" algn="l" defTabSz="666750">
            <a:lnSpc>
              <a:spcPct val="90000"/>
            </a:lnSpc>
            <a:spcBef>
              <a:spcPct val="0"/>
            </a:spcBef>
            <a:spcAft>
              <a:spcPct val="15000"/>
            </a:spcAft>
            <a:buChar char="•"/>
          </a:pPr>
          <a:r>
            <a:rPr lang="ru-RU" sz="1500" kern="1200" dirty="0">
              <a:solidFill>
                <a:schemeClr val="bg1"/>
              </a:solidFill>
            </a:rPr>
            <a:t>Первичные дилеры могут реализовывать ценные бумаги в сделках </a:t>
          </a:r>
          <a:r>
            <a:rPr lang="ru-RU" sz="1500" kern="1200" dirty="0" err="1">
              <a:solidFill>
                <a:schemeClr val="bg1"/>
              </a:solidFill>
            </a:rPr>
            <a:t>репо</a:t>
          </a:r>
          <a:r>
            <a:rPr lang="ru-RU" sz="1500" kern="1200" dirty="0">
              <a:solidFill>
                <a:schemeClr val="bg1"/>
              </a:solidFill>
            </a:rPr>
            <a:t> для финансирования приобретения тех же ценных бумаг</a:t>
          </a:r>
          <a:endParaRPr lang="en-GB" sz="1500" kern="1200" dirty="0">
            <a:solidFill>
              <a:schemeClr val="bg1"/>
            </a:solidFill>
          </a:endParaRPr>
        </a:p>
        <a:p>
          <a:pPr marL="228600" lvl="2" indent="-114300" algn="l" defTabSz="666750">
            <a:lnSpc>
              <a:spcPct val="90000"/>
            </a:lnSpc>
            <a:spcBef>
              <a:spcPct val="0"/>
            </a:spcBef>
            <a:spcAft>
              <a:spcPct val="15000"/>
            </a:spcAft>
            <a:buChar char="•"/>
          </a:pPr>
          <a:r>
            <a:rPr lang="ru-RU" sz="1500" kern="1200" dirty="0">
              <a:solidFill>
                <a:schemeClr val="bg1"/>
              </a:solidFill>
            </a:rPr>
            <a:t>Поддерживают практику активного управления риском участниками</a:t>
          </a:r>
          <a:endParaRPr lang="en-GB" sz="1500" kern="1200" dirty="0">
            <a:solidFill>
              <a:schemeClr val="bg1"/>
            </a:solidFill>
          </a:endParaRPr>
        </a:p>
        <a:p>
          <a:pPr marL="228600" lvl="2" indent="-114300" algn="l" defTabSz="666750">
            <a:lnSpc>
              <a:spcPct val="90000"/>
            </a:lnSpc>
            <a:spcBef>
              <a:spcPct val="0"/>
            </a:spcBef>
            <a:spcAft>
              <a:spcPct val="15000"/>
            </a:spcAft>
            <a:buChar char="•"/>
          </a:pPr>
          <a:r>
            <a:rPr lang="ru-RU" sz="1500" kern="1200" dirty="0">
              <a:solidFill>
                <a:schemeClr val="bg1"/>
              </a:solidFill>
            </a:rPr>
            <a:t>Снижают риск неудачного проведения аукциона</a:t>
          </a:r>
          <a:endParaRPr lang="en-GB" sz="1500" kern="1200" dirty="0">
            <a:solidFill>
              <a:schemeClr val="bg1"/>
            </a:solidFill>
          </a:endParaRPr>
        </a:p>
        <a:p>
          <a:pPr marL="171450" lvl="1" indent="-171450" algn="l" defTabSz="711200">
            <a:lnSpc>
              <a:spcPct val="90000"/>
            </a:lnSpc>
            <a:spcBef>
              <a:spcPct val="0"/>
            </a:spcBef>
            <a:spcAft>
              <a:spcPct val="15000"/>
            </a:spcAft>
            <a:buChar char="•"/>
          </a:pPr>
          <a:r>
            <a:rPr lang="ru-RU" sz="1600" b="1" kern="1200" dirty="0">
              <a:solidFill>
                <a:schemeClr val="bg1"/>
              </a:solidFill>
            </a:rPr>
            <a:t>Для управляющих ликвидностью</a:t>
          </a:r>
          <a:endParaRPr lang="en-GB" sz="1600" b="1" kern="1200" dirty="0">
            <a:solidFill>
              <a:schemeClr val="bg1"/>
            </a:solidFill>
          </a:endParaRPr>
        </a:p>
        <a:p>
          <a:pPr marL="228600" lvl="2" indent="-114300" algn="l" defTabSz="666750">
            <a:lnSpc>
              <a:spcPct val="90000"/>
            </a:lnSpc>
            <a:spcBef>
              <a:spcPct val="0"/>
            </a:spcBef>
            <a:spcAft>
              <a:spcPct val="15000"/>
            </a:spcAft>
            <a:buChar char="•"/>
          </a:pPr>
          <a:r>
            <a:rPr lang="ru-RU" sz="1500" kern="1200" dirty="0">
              <a:solidFill>
                <a:schemeClr val="bg1"/>
              </a:solidFill>
            </a:rPr>
            <a:t>Доступ к отечественному краткосрочному фондированию</a:t>
          </a:r>
          <a:endParaRPr lang="en-GB" sz="1500" kern="1200" dirty="0">
            <a:solidFill>
              <a:schemeClr val="bg1"/>
            </a:solidFill>
          </a:endParaRPr>
        </a:p>
        <a:p>
          <a:pPr marL="228600" lvl="2" indent="-114300" algn="l" defTabSz="666750">
            <a:lnSpc>
              <a:spcPct val="90000"/>
            </a:lnSpc>
            <a:spcBef>
              <a:spcPct val="0"/>
            </a:spcBef>
            <a:spcAft>
              <a:spcPct val="15000"/>
            </a:spcAft>
            <a:buChar char="•"/>
          </a:pPr>
          <a:r>
            <a:rPr lang="ru-RU" sz="1500" kern="1200" dirty="0">
              <a:solidFill>
                <a:schemeClr val="bg1"/>
              </a:solidFill>
            </a:rPr>
            <a:t>Безопасное инвестирование излишка денежных средств</a:t>
          </a:r>
          <a:endParaRPr lang="en-GB" sz="1500" kern="1200" dirty="0">
            <a:solidFill>
              <a:schemeClr val="bg1"/>
            </a:solidFill>
          </a:endParaRPr>
        </a:p>
      </dsp:txBody>
      <dsp:txXfrm>
        <a:off x="3244556" y="1256409"/>
        <a:ext cx="7132639" cy="39918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C3DC-3D49-4B1C-B92E-3CCAEF4FA3A2}">
      <dsp:nvSpPr>
        <dsp:cNvPr id="0" name=""/>
        <dsp:cNvSpPr/>
      </dsp:nvSpPr>
      <dsp:spPr>
        <a:xfrm>
          <a:off x="797249" y="0"/>
          <a:ext cx="9035496" cy="541866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EA0AED2-2B5F-44BB-8625-0C901B179790}">
      <dsp:nvSpPr>
        <dsp:cNvPr id="0" name=""/>
        <dsp:cNvSpPr/>
      </dsp:nvSpPr>
      <dsp:spPr>
        <a:xfrm>
          <a:off x="565" y="1625600"/>
          <a:ext cx="2535929"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4C97"/>
              </a:solidFill>
            </a:rPr>
            <a:t>Инвестирование как элемент управления ликвидностью</a:t>
          </a:r>
          <a:endParaRPr lang="en-US" sz="2000" kern="1200" dirty="0">
            <a:solidFill>
              <a:srgbClr val="004C97"/>
            </a:solidFill>
          </a:endParaRPr>
        </a:p>
      </dsp:txBody>
      <dsp:txXfrm>
        <a:off x="106372" y="1731407"/>
        <a:ext cx="2324315" cy="1955852"/>
      </dsp:txXfrm>
    </dsp:sp>
    <dsp:sp modelId="{DD6B1AD6-1BBE-4AEF-8C7A-E3D8E4EF2676}">
      <dsp:nvSpPr>
        <dsp:cNvPr id="0" name=""/>
        <dsp:cNvSpPr/>
      </dsp:nvSpPr>
      <dsp:spPr>
        <a:xfrm>
          <a:off x="2845844" y="1625600"/>
          <a:ext cx="2149471"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rgbClr val="004C97"/>
              </a:solidFill>
            </a:rPr>
            <a:t>Риски и инструменты</a:t>
          </a:r>
          <a:endParaRPr lang="en-US" sz="2200" kern="1200" dirty="0">
            <a:solidFill>
              <a:srgbClr val="004C97"/>
            </a:solidFill>
          </a:endParaRPr>
        </a:p>
      </dsp:txBody>
      <dsp:txXfrm>
        <a:off x="2950773" y="1730529"/>
        <a:ext cx="1939613" cy="1957608"/>
      </dsp:txXfrm>
    </dsp:sp>
    <dsp:sp modelId="{51ED3736-DEFA-4D1E-875C-FB79F4810B9B}">
      <dsp:nvSpPr>
        <dsp:cNvPr id="0" name=""/>
        <dsp:cNvSpPr/>
      </dsp:nvSpPr>
      <dsp:spPr>
        <a:xfrm>
          <a:off x="5304665" y="1625600"/>
          <a:ext cx="2679517" cy="2167466"/>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bg1"/>
              </a:solidFill>
            </a:rPr>
            <a:t>Институциональные механизмы и процессы</a:t>
          </a:r>
          <a:endParaRPr lang="en-US" sz="2000" kern="1200" dirty="0">
            <a:solidFill>
              <a:schemeClr val="bg1"/>
            </a:solidFill>
          </a:endParaRPr>
        </a:p>
      </dsp:txBody>
      <dsp:txXfrm>
        <a:off x="5410472" y="1731407"/>
        <a:ext cx="2467903" cy="1955852"/>
      </dsp:txXfrm>
    </dsp:sp>
    <dsp:sp modelId="{10497EF5-8FE6-4F1D-A6C3-DBDCDA509D1E}">
      <dsp:nvSpPr>
        <dsp:cNvPr id="0" name=""/>
        <dsp:cNvSpPr/>
      </dsp:nvSpPr>
      <dsp:spPr>
        <a:xfrm>
          <a:off x="8294097" y="1594778"/>
          <a:ext cx="2335898" cy="2167466"/>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4C97"/>
              </a:solidFill>
            </a:rPr>
            <a:t>Практические аспекты инвестирования</a:t>
          </a:r>
          <a:endParaRPr lang="en-US" sz="2000" kern="1200" dirty="0">
            <a:solidFill>
              <a:srgbClr val="004C97"/>
            </a:solidFill>
          </a:endParaRPr>
        </a:p>
      </dsp:txBody>
      <dsp:txXfrm>
        <a:off x="8399904" y="1700585"/>
        <a:ext cx="2124284" cy="19558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BF829-FB28-4E14-925A-214E46CDAE73}">
      <dsp:nvSpPr>
        <dsp:cNvPr id="0" name=""/>
        <dsp:cNvSpPr/>
      </dsp:nvSpPr>
      <dsp:spPr>
        <a:xfrm>
          <a:off x="2397" y="799451"/>
          <a:ext cx="2964418" cy="18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ru-RU" sz="2600" kern="1200" dirty="0"/>
            <a:t>Инвестиционная политика на операционном уровне должна определять</a:t>
          </a:r>
          <a:endParaRPr lang="en-US" sz="2600" kern="1200" dirty="0"/>
        </a:p>
      </dsp:txBody>
      <dsp:txXfrm>
        <a:off x="2397" y="799451"/>
        <a:ext cx="2964418" cy="1861200"/>
      </dsp:txXfrm>
    </dsp:sp>
    <dsp:sp modelId="{65DB515D-2907-4019-9FBC-34539BBE9649}">
      <dsp:nvSpPr>
        <dsp:cNvPr id="0" name=""/>
        <dsp:cNvSpPr/>
      </dsp:nvSpPr>
      <dsp:spPr>
        <a:xfrm>
          <a:off x="2966816" y="159663"/>
          <a:ext cx="498012" cy="3140775"/>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857E9-0301-4599-8CCC-CEB544EFE3F4}">
      <dsp:nvSpPr>
        <dsp:cNvPr id="0" name=""/>
        <dsp:cNvSpPr/>
      </dsp:nvSpPr>
      <dsp:spPr>
        <a:xfrm>
          <a:off x="3664033" y="159663"/>
          <a:ext cx="6772968" cy="3140775"/>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Целевой размер буфера ликвидности</a:t>
          </a:r>
          <a:endParaRPr lang="en-US" sz="1600" kern="1200" dirty="0"/>
        </a:p>
        <a:p>
          <a:pPr marL="171450" lvl="1" indent="-171450" algn="l" defTabSz="711200">
            <a:lnSpc>
              <a:spcPct val="90000"/>
            </a:lnSpc>
            <a:spcBef>
              <a:spcPct val="0"/>
            </a:spcBef>
            <a:spcAft>
              <a:spcPct val="15000"/>
            </a:spcAft>
            <a:buChar char="•"/>
          </a:pPr>
          <a:r>
            <a:rPr lang="ru-RU" sz="1600" kern="1200" dirty="0"/>
            <a:t>Полномочия по инвестированию свободных денежных средств - и связь с целями управления ликвидностью высокого уровня
Какие инвестиции возможны и допустимы</a:t>
          </a:r>
          <a:endParaRPr lang="en-US" sz="1600" kern="1200" dirty="0"/>
        </a:p>
        <a:p>
          <a:pPr marL="171450" lvl="1" indent="-171450" algn="l" defTabSz="711200">
            <a:lnSpc>
              <a:spcPct val="90000"/>
            </a:lnSpc>
            <a:spcBef>
              <a:spcPct val="0"/>
            </a:spcBef>
            <a:spcAft>
              <a:spcPct val="15000"/>
            </a:spcAft>
            <a:buChar char="•"/>
          </a:pPr>
          <a:r>
            <a:rPr lang="ru-RU" sz="1600" kern="1200" dirty="0"/>
            <a:t>Цели с точки зрения риска, ликвидности и доходности</a:t>
          </a:r>
          <a:endParaRPr lang="en-US" sz="1600" kern="1200" dirty="0"/>
        </a:p>
        <a:p>
          <a:pPr marL="171450" lvl="1" indent="-171450" algn="l" defTabSz="711200">
            <a:lnSpc>
              <a:spcPct val="90000"/>
            </a:lnSpc>
            <a:spcBef>
              <a:spcPct val="0"/>
            </a:spcBef>
            <a:spcAft>
              <a:spcPct val="15000"/>
            </a:spcAft>
            <a:buChar char="•"/>
          </a:pPr>
          <a:r>
            <a:rPr lang="ru-RU" sz="1600" kern="1200" dirty="0"/>
            <a:t>Политику в отношении рыночного, кредитного,  юридического, операционного рисков и риска ликвидности. В том числе, например</a:t>
          </a:r>
          <a:r>
            <a:rPr lang="en-GB" sz="1600" kern="1200" dirty="0"/>
            <a:t>:</a:t>
          </a:r>
          <a:endParaRPr lang="en-US" sz="1600" kern="1200" dirty="0"/>
        </a:p>
        <a:p>
          <a:pPr marL="342900" lvl="2" indent="-171450" algn="l" defTabSz="711200">
            <a:lnSpc>
              <a:spcPct val="90000"/>
            </a:lnSpc>
            <a:spcBef>
              <a:spcPct val="0"/>
            </a:spcBef>
            <a:spcAft>
              <a:spcPct val="15000"/>
            </a:spcAft>
            <a:buChar char="•"/>
          </a:pPr>
          <a:r>
            <a:rPr lang="ru-RU" sz="1600" kern="1200" dirty="0"/>
            <a:t>Лимиты кредитного риска как требование к диверсификации или концентрации контрагентов или эмитентов, кредитные рейтинги</a:t>
          </a:r>
          <a:r>
            <a:rPr lang="en-GB" sz="1600" kern="1200" dirty="0"/>
            <a:t> </a:t>
          </a:r>
          <a:endParaRPr lang="en-US" sz="1600" kern="1200" dirty="0"/>
        </a:p>
        <a:p>
          <a:pPr marL="342900" lvl="2" indent="-171450" algn="l" defTabSz="711200">
            <a:lnSpc>
              <a:spcPct val="90000"/>
            </a:lnSpc>
            <a:spcBef>
              <a:spcPct val="0"/>
            </a:spcBef>
            <a:spcAft>
              <a:spcPct val="15000"/>
            </a:spcAft>
            <a:buChar char="•"/>
          </a:pPr>
          <a:r>
            <a:rPr lang="ru-RU" sz="1600" kern="1200" dirty="0"/>
            <a:t>Порядок управления обеспечением - база</a:t>
          </a:r>
          <a:endParaRPr lang="en-US" sz="1600" kern="1200" dirty="0"/>
        </a:p>
        <a:p>
          <a:pPr marL="171450" lvl="1" indent="-171450" algn="l" defTabSz="711200">
            <a:lnSpc>
              <a:spcPct val="90000"/>
            </a:lnSpc>
            <a:spcBef>
              <a:spcPct val="0"/>
            </a:spcBef>
            <a:spcAft>
              <a:spcPct val="15000"/>
            </a:spcAft>
            <a:buChar char="•"/>
          </a:pPr>
          <a:r>
            <a:rPr lang="ru-RU" sz="1600" kern="1200" dirty="0"/>
            <a:t>Выбор управляющего </a:t>
          </a:r>
          <a:r>
            <a:rPr lang="en-GB" sz="1600" kern="1200" dirty="0"/>
            <a:t>– </a:t>
          </a:r>
          <a:r>
            <a:rPr lang="ru-RU" sz="1600" kern="1200" dirty="0"/>
            <a:t>если какие-то обязанности передаются внешним подрядчикам</a:t>
          </a:r>
          <a:endParaRPr lang="en-US" sz="1600" kern="1200" dirty="0"/>
        </a:p>
      </dsp:txBody>
      <dsp:txXfrm>
        <a:off x="3664033" y="159663"/>
        <a:ext cx="6772968" cy="3140775"/>
      </dsp:txXfrm>
    </dsp:sp>
    <dsp:sp modelId="{3F818C58-6DDE-4A09-AF41-B415F3C73624}">
      <dsp:nvSpPr>
        <dsp:cNvPr id="0" name=""/>
        <dsp:cNvSpPr/>
      </dsp:nvSpPr>
      <dsp:spPr>
        <a:xfrm>
          <a:off x="2397" y="3741354"/>
          <a:ext cx="2946084" cy="116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ru-RU" sz="2600" kern="1200" dirty="0"/>
            <a:t>Измерение результатов и эффективность</a:t>
          </a:r>
          <a:endParaRPr lang="en-US" sz="2600" kern="1200" dirty="0"/>
        </a:p>
      </dsp:txBody>
      <dsp:txXfrm>
        <a:off x="2397" y="3741354"/>
        <a:ext cx="2946084" cy="1168200"/>
      </dsp:txXfrm>
    </dsp:sp>
    <dsp:sp modelId="{026063D0-1AA4-4E2A-B981-077B5FBA7413}">
      <dsp:nvSpPr>
        <dsp:cNvPr id="0" name=""/>
        <dsp:cNvSpPr/>
      </dsp:nvSpPr>
      <dsp:spPr>
        <a:xfrm>
          <a:off x="2948482" y="3358038"/>
          <a:ext cx="499031" cy="1934831"/>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8D379D-A4B4-413F-B424-CEDFF3391266}">
      <dsp:nvSpPr>
        <dsp:cNvPr id="0" name=""/>
        <dsp:cNvSpPr/>
      </dsp:nvSpPr>
      <dsp:spPr>
        <a:xfrm>
          <a:off x="3647126" y="3358038"/>
          <a:ext cx="6786833" cy="1934831"/>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Наличие денежных средств для выполнения обязательств - необходимо
Сохранение процентов можно оценить, сравнив с ситуацией бездействия; например, доходность депозитов в центральном банке</a:t>
          </a:r>
          <a:endParaRPr lang="en-US" sz="1600" kern="1200" dirty="0"/>
        </a:p>
        <a:p>
          <a:pPr marL="171450" lvl="1" indent="-171450" algn="l" defTabSz="711200">
            <a:lnSpc>
              <a:spcPct val="90000"/>
            </a:lnSpc>
            <a:spcBef>
              <a:spcPct val="0"/>
            </a:spcBef>
            <a:spcAft>
              <a:spcPct val="15000"/>
            </a:spcAft>
            <a:buChar char="•"/>
          </a:pPr>
          <a:r>
            <a:rPr lang="ru-RU" sz="1600" kern="1200" dirty="0"/>
            <a:t>Выгоды от сглаживания измерить трудно</a:t>
          </a:r>
          <a:endParaRPr lang="en-US" sz="1600" kern="1200" dirty="0"/>
        </a:p>
        <a:p>
          <a:pPr marL="171450" lvl="1" indent="-171450" algn="l" defTabSz="711200">
            <a:lnSpc>
              <a:spcPct val="90000"/>
            </a:lnSpc>
            <a:spcBef>
              <a:spcPct val="0"/>
            </a:spcBef>
            <a:spcAft>
              <a:spcPct val="15000"/>
            </a:spcAft>
            <a:buChar char="•"/>
          </a:pPr>
          <a:r>
            <a:rPr lang="ru-RU" sz="1600" kern="1200" dirty="0"/>
            <a:t>Учесть другие цели, напр., не усложнять денежно-кредитную политику </a:t>
          </a:r>
          <a:endParaRPr lang="en-US" sz="1600" kern="1200" dirty="0"/>
        </a:p>
      </dsp:txBody>
      <dsp:txXfrm>
        <a:off x="3647126" y="3358038"/>
        <a:ext cx="6786833" cy="19348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42A16-B6F3-410F-B005-9A752A9CA132}">
      <dsp:nvSpPr>
        <dsp:cNvPr id="0" name=""/>
        <dsp:cNvSpPr/>
      </dsp:nvSpPr>
      <dsp:spPr>
        <a:xfrm>
          <a:off x="0" y="144906"/>
          <a:ext cx="5130801" cy="6177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chemeClr val="tx1"/>
            </a:buClr>
            <a:buNone/>
          </a:pPr>
          <a:r>
            <a:rPr lang="ru-RU" sz="1600" kern="1200" dirty="0"/>
            <a:t>Координированный подход при работе с заинтересованными сторонами</a:t>
          </a:r>
          <a:endParaRPr lang="en-GB" sz="1600" kern="1200" dirty="0"/>
        </a:p>
      </dsp:txBody>
      <dsp:txXfrm>
        <a:off x="30157" y="175063"/>
        <a:ext cx="5070487" cy="557446"/>
      </dsp:txXfrm>
    </dsp:sp>
    <dsp:sp modelId="{1CE02BC2-16AF-4A69-AF72-1D49D0DDFD1E}">
      <dsp:nvSpPr>
        <dsp:cNvPr id="0" name=""/>
        <dsp:cNvSpPr/>
      </dsp:nvSpPr>
      <dsp:spPr>
        <a:xfrm>
          <a:off x="0" y="792341"/>
          <a:ext cx="5130801"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ru-RU" sz="1200" kern="1200" dirty="0"/>
            <a:t>Единый рыночный «интерфейс» для совершения операций</a:t>
          </a:r>
          <a:endParaRPr lang="en-GB" sz="1200" kern="1200" dirty="0"/>
        </a:p>
      </dsp:txBody>
      <dsp:txXfrm>
        <a:off x="0" y="792341"/>
        <a:ext cx="5130801" cy="264960"/>
      </dsp:txXfrm>
    </dsp:sp>
    <dsp:sp modelId="{7C52D22E-FA25-4A67-B5AB-30E188C3D1F7}">
      <dsp:nvSpPr>
        <dsp:cNvPr id="0" name=""/>
        <dsp:cNvSpPr/>
      </dsp:nvSpPr>
      <dsp:spPr>
        <a:xfrm>
          <a:off x="0" y="1057301"/>
          <a:ext cx="5130801" cy="6177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Совместно используемые службы поддержки</a:t>
          </a:r>
          <a:endParaRPr lang="en-GB" sz="1600" kern="1200" dirty="0"/>
        </a:p>
      </dsp:txBody>
      <dsp:txXfrm>
        <a:off x="30157" y="1087458"/>
        <a:ext cx="5070487" cy="557446"/>
      </dsp:txXfrm>
    </dsp:sp>
    <dsp:sp modelId="{E55B33D1-6E30-42B6-B50F-F1039904049C}">
      <dsp:nvSpPr>
        <dsp:cNvPr id="0" name=""/>
        <dsp:cNvSpPr/>
      </dsp:nvSpPr>
      <dsp:spPr>
        <a:xfrm>
          <a:off x="0" y="1675061"/>
          <a:ext cx="513080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ru-RU" sz="1200" kern="1200" dirty="0"/>
            <a:t>Особенно ИТ, включая</a:t>
          </a:r>
          <a:r>
            <a:rPr lang="en-GB" sz="1200" kern="1200" dirty="0"/>
            <a:t> </a:t>
          </a:r>
          <a:r>
            <a:rPr lang="ru-RU" sz="1200" kern="1200" dirty="0"/>
            <a:t>аварийное восстановление и План обеспечения бесперебойной деятельности (</a:t>
          </a:r>
          <a:r>
            <a:rPr lang="en-GB" sz="1200" i="1" kern="1200" dirty="0"/>
            <a:t>BCP</a:t>
          </a:r>
          <a:r>
            <a:rPr lang="ru-RU" sz="1200" kern="1200" dirty="0"/>
            <a:t>)</a:t>
          </a:r>
          <a:endParaRPr lang="en-GB" sz="1200" kern="1200" dirty="0"/>
        </a:p>
      </dsp:txBody>
      <dsp:txXfrm>
        <a:off x="0" y="1675061"/>
        <a:ext cx="5130801" cy="364320"/>
      </dsp:txXfrm>
    </dsp:sp>
    <dsp:sp modelId="{FBA178AA-228E-4FA0-94AD-A3566A2B17A9}">
      <dsp:nvSpPr>
        <dsp:cNvPr id="0" name=""/>
        <dsp:cNvSpPr/>
      </dsp:nvSpPr>
      <dsp:spPr>
        <a:xfrm>
          <a:off x="0" y="2039381"/>
          <a:ext cx="5130801" cy="6177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Единый подход к операционному риску</a:t>
          </a:r>
          <a:endParaRPr lang="en-GB" sz="1600" kern="1200" dirty="0"/>
        </a:p>
      </dsp:txBody>
      <dsp:txXfrm>
        <a:off x="30157" y="2069538"/>
        <a:ext cx="5070487" cy="557446"/>
      </dsp:txXfrm>
    </dsp:sp>
    <dsp:sp modelId="{1EDD4ABE-B41A-4790-A58A-C5C1221EAB96}">
      <dsp:nvSpPr>
        <dsp:cNvPr id="0" name=""/>
        <dsp:cNvSpPr/>
      </dsp:nvSpPr>
      <dsp:spPr>
        <a:xfrm>
          <a:off x="0" y="2657141"/>
          <a:ext cx="5130801"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ru-RU" sz="1200" kern="1200" dirty="0"/>
            <a:t>Выявление, оценка и учет</a:t>
          </a:r>
          <a:endParaRPr lang="en-GB" sz="1200" kern="1200" dirty="0"/>
        </a:p>
        <a:p>
          <a:pPr marL="114300" lvl="1" indent="-114300" algn="l" defTabSz="533400">
            <a:lnSpc>
              <a:spcPct val="90000"/>
            </a:lnSpc>
            <a:spcBef>
              <a:spcPct val="0"/>
            </a:spcBef>
            <a:spcAft>
              <a:spcPct val="20000"/>
            </a:spcAft>
            <a:buChar char="•"/>
          </a:pPr>
          <a:r>
            <a:rPr lang="ru-RU" sz="1200" kern="1200" dirty="0"/>
            <a:t>В </a:t>
          </a:r>
          <a:r>
            <a:rPr lang="ru-RU" sz="1200" kern="1200" dirty="0" err="1"/>
            <a:t>т.ч</a:t>
          </a:r>
          <a:r>
            <a:rPr lang="ru-RU" sz="1200" kern="1200" dirty="0"/>
            <a:t>. роль внутреннего контроля и внутреннего аудита</a:t>
          </a:r>
          <a:endParaRPr lang="en-GB" sz="1200" kern="1200" dirty="0"/>
        </a:p>
      </dsp:txBody>
      <dsp:txXfrm>
        <a:off x="0" y="2657141"/>
        <a:ext cx="5130801" cy="397440"/>
      </dsp:txXfrm>
    </dsp:sp>
    <dsp:sp modelId="{DF6D5573-50CD-4B0E-9D35-83B035CB9899}">
      <dsp:nvSpPr>
        <dsp:cNvPr id="0" name=""/>
        <dsp:cNvSpPr/>
      </dsp:nvSpPr>
      <dsp:spPr>
        <a:xfrm>
          <a:off x="0" y="3054581"/>
          <a:ext cx="5130801" cy="6177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Систематический обмен информацией</a:t>
          </a:r>
          <a:endParaRPr lang="en-GB" sz="1600" kern="1200" dirty="0"/>
        </a:p>
      </dsp:txBody>
      <dsp:txXfrm>
        <a:off x="30157" y="3084738"/>
        <a:ext cx="5070487" cy="557446"/>
      </dsp:txXfrm>
    </dsp:sp>
    <dsp:sp modelId="{065A522A-E4E1-4531-840A-D2D7608EF38A}">
      <dsp:nvSpPr>
        <dsp:cNvPr id="0" name=""/>
        <dsp:cNvSpPr/>
      </dsp:nvSpPr>
      <dsp:spPr>
        <a:xfrm>
          <a:off x="0" y="3718422"/>
          <a:ext cx="5130801" cy="6177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Координация принятия решений</a:t>
          </a:r>
          <a:endParaRPr lang="en-GB" sz="1600" kern="1200" dirty="0"/>
        </a:p>
      </dsp:txBody>
      <dsp:txXfrm>
        <a:off x="30157" y="3748579"/>
        <a:ext cx="5070487" cy="557446"/>
      </dsp:txXfrm>
    </dsp:sp>
    <dsp:sp modelId="{F884813E-4609-4552-B821-5A57B7C86A28}">
      <dsp:nvSpPr>
        <dsp:cNvPr id="0" name=""/>
        <dsp:cNvSpPr/>
      </dsp:nvSpPr>
      <dsp:spPr>
        <a:xfrm>
          <a:off x="0" y="4336181"/>
          <a:ext cx="5130801"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ru-RU" sz="1200" kern="1200" dirty="0"/>
            <a:t>Стратегические</a:t>
          </a:r>
          <a:r>
            <a:rPr lang="en-GB" sz="1200" kern="1200" dirty="0"/>
            <a:t>: </a:t>
          </a:r>
          <a:r>
            <a:rPr lang="ru-RU" sz="1200" kern="1200" dirty="0"/>
            <a:t>активное управление ликвидностью в поддержку стратегии управления долгом и ежегодного плана заимствований</a:t>
          </a:r>
          <a:r>
            <a:rPr lang="en-GB" sz="1200" kern="1200" dirty="0"/>
            <a:t> </a:t>
          </a:r>
        </a:p>
        <a:p>
          <a:pPr marL="114300" lvl="1" indent="-114300" algn="l" defTabSz="533400">
            <a:lnSpc>
              <a:spcPct val="90000"/>
            </a:lnSpc>
            <a:spcBef>
              <a:spcPct val="0"/>
            </a:spcBef>
            <a:spcAft>
              <a:spcPct val="20000"/>
            </a:spcAft>
            <a:buChar char="•"/>
          </a:pPr>
          <a:r>
            <a:rPr lang="ru-RU" sz="1200" kern="1200" dirty="0"/>
            <a:t>Тактические</a:t>
          </a:r>
          <a:r>
            <a:rPr lang="en-GB" sz="1200" kern="1200" dirty="0"/>
            <a:t>: </a:t>
          </a:r>
          <a:r>
            <a:rPr lang="ru-RU" sz="1200" kern="1200" dirty="0"/>
            <a:t>характер и сроки инвестиций</a:t>
          </a:r>
          <a:endParaRPr lang="en-GB" sz="1200" kern="1200" dirty="0"/>
        </a:p>
        <a:p>
          <a:pPr marL="114300" lvl="1" indent="-114300" algn="l" defTabSz="533400">
            <a:lnSpc>
              <a:spcPct val="90000"/>
            </a:lnSpc>
            <a:spcBef>
              <a:spcPct val="0"/>
            </a:spcBef>
            <a:spcAft>
              <a:spcPct val="20000"/>
            </a:spcAft>
            <a:buChar char="•"/>
          </a:pPr>
          <a:r>
            <a:rPr lang="ru-RU" sz="1200" kern="1200" dirty="0"/>
            <a:t>Значение для механизмов управления</a:t>
          </a:r>
          <a:endParaRPr lang="en-GB" sz="1200" kern="1200" dirty="0"/>
        </a:p>
      </dsp:txBody>
      <dsp:txXfrm>
        <a:off x="0" y="4336181"/>
        <a:ext cx="5130801" cy="745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00344-1CC3-46CE-B0B9-205E5B6F9F14}">
      <dsp:nvSpPr>
        <dsp:cNvPr id="0" name=""/>
        <dsp:cNvSpPr/>
      </dsp:nvSpPr>
      <dsp:spPr>
        <a:xfrm>
          <a:off x="0" y="306645"/>
          <a:ext cx="9509648" cy="21420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8054" tIns="416560" rIns="738054"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Совместная программа развития рынка краткосрочного капитала
Соответствующие операции, будь то инвестиции, эмиссия казначейских облигаций или операции на открытом рынке</a:t>
          </a:r>
          <a:endParaRPr lang="en-GB" sz="1600" kern="1200" dirty="0"/>
        </a:p>
        <a:p>
          <a:pPr marL="171450" lvl="1" indent="-171450" algn="l" defTabSz="711200">
            <a:lnSpc>
              <a:spcPct val="90000"/>
            </a:lnSpc>
            <a:spcBef>
              <a:spcPct val="0"/>
            </a:spcBef>
            <a:spcAft>
              <a:spcPct val="15000"/>
            </a:spcAft>
            <a:buChar char="•"/>
          </a:pPr>
          <a:r>
            <a:rPr lang="ru-RU" sz="1600" kern="1200" dirty="0"/>
            <a:t>Время суток для проведения операций, а также сроки и формы объявлений
Обмен информацией. ЦБ также должен знать параметры ожидаемых операций на рынке краткосрочного капитала, например, целевое значение остатка средств на конец дня</a:t>
          </a:r>
          <a:endParaRPr lang="en-GB" sz="1600" kern="1200" dirty="0"/>
        </a:p>
      </dsp:txBody>
      <dsp:txXfrm>
        <a:off x="0" y="306645"/>
        <a:ext cx="9509648" cy="2142000"/>
      </dsp:txXfrm>
    </dsp:sp>
    <dsp:sp modelId="{8B9CA700-212F-4FC7-8B8A-820D58075738}">
      <dsp:nvSpPr>
        <dsp:cNvPr id="0" name=""/>
        <dsp:cNvSpPr/>
      </dsp:nvSpPr>
      <dsp:spPr>
        <a:xfrm>
          <a:off x="475482" y="11445"/>
          <a:ext cx="8746508" cy="590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09" tIns="0" rIns="251609" bIns="0" numCol="1" spcCol="1270" anchor="ctr" anchorCtr="0">
          <a:noAutofit/>
        </a:bodyPr>
        <a:lstStyle/>
        <a:p>
          <a:pPr marL="0" lvl="0" indent="0" algn="l" defTabSz="800100">
            <a:lnSpc>
              <a:spcPct val="90000"/>
            </a:lnSpc>
            <a:spcBef>
              <a:spcPct val="0"/>
            </a:spcBef>
            <a:spcAft>
              <a:spcPct val="35000"/>
            </a:spcAft>
            <a:buNone/>
          </a:pPr>
          <a:r>
            <a:rPr lang="ru-RU" sz="1800" kern="1200" dirty="0"/>
            <a:t>Координация требует наличия меморандума о взаимопонимании в той или иной форме</a:t>
          </a:r>
          <a:endParaRPr lang="en-GB" sz="1800" kern="1200" dirty="0"/>
        </a:p>
      </dsp:txBody>
      <dsp:txXfrm>
        <a:off x="504303" y="40266"/>
        <a:ext cx="8688866" cy="532758"/>
      </dsp:txXfrm>
    </dsp:sp>
    <dsp:sp modelId="{6911E8C1-00BB-439D-9B8F-E5A405142F76}">
      <dsp:nvSpPr>
        <dsp:cNvPr id="0" name=""/>
        <dsp:cNvSpPr/>
      </dsp:nvSpPr>
      <dsp:spPr>
        <a:xfrm>
          <a:off x="0" y="2851845"/>
          <a:ext cx="9509648" cy="5040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AF9FAA-5D55-4639-8E61-BD3A606EFB68}">
      <dsp:nvSpPr>
        <dsp:cNvPr id="0" name=""/>
        <dsp:cNvSpPr/>
      </dsp:nvSpPr>
      <dsp:spPr>
        <a:xfrm>
          <a:off x="431834" y="2556645"/>
          <a:ext cx="9070763" cy="590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09" tIns="0" rIns="251609" bIns="0" numCol="1" spcCol="1270" anchor="ctr" anchorCtr="0">
          <a:noAutofit/>
        </a:bodyPr>
        <a:lstStyle/>
        <a:p>
          <a:pPr marL="0" lvl="0" indent="0" algn="l" defTabSz="711200">
            <a:lnSpc>
              <a:spcPct val="90000"/>
            </a:lnSpc>
            <a:spcBef>
              <a:spcPct val="0"/>
            </a:spcBef>
            <a:spcAft>
              <a:spcPct val="35000"/>
            </a:spcAft>
            <a:buNone/>
          </a:pPr>
          <a:r>
            <a:rPr lang="ru-RU" sz="1600" kern="1200" dirty="0"/>
            <a:t>На денежные средства, хранящиеся в ЦБ, должен начисляться процентный доход по рыночным ставкам без учета риска («рыночная </a:t>
          </a:r>
          <a:r>
            <a:rPr lang="ru-RU" sz="1600" kern="1200" dirty="0" err="1"/>
            <a:t>безрисковая</a:t>
          </a:r>
          <a:r>
            <a:rPr lang="ru-RU" sz="1600" kern="1200" dirty="0"/>
            <a:t> процентная ставка»</a:t>
          </a:r>
          <a:r>
            <a:rPr lang="en-GB" sz="1600" kern="1200" dirty="0"/>
            <a:t>)</a:t>
          </a:r>
        </a:p>
      </dsp:txBody>
      <dsp:txXfrm>
        <a:off x="460655" y="2585466"/>
        <a:ext cx="9013121" cy="532758"/>
      </dsp:txXfrm>
    </dsp:sp>
    <dsp:sp modelId="{22286728-9EE1-4D7A-95E8-3CB06F8DBC01}">
      <dsp:nvSpPr>
        <dsp:cNvPr id="0" name=""/>
        <dsp:cNvSpPr/>
      </dsp:nvSpPr>
      <dsp:spPr>
        <a:xfrm>
          <a:off x="0" y="3907785"/>
          <a:ext cx="9509648" cy="5040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E83A9-48D5-403F-BA1A-BB33CE220A01}">
      <dsp:nvSpPr>
        <dsp:cNvPr id="0" name=""/>
        <dsp:cNvSpPr/>
      </dsp:nvSpPr>
      <dsp:spPr>
        <a:xfrm>
          <a:off x="475482" y="3463845"/>
          <a:ext cx="8746508" cy="73913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09" tIns="0" rIns="251609" bIns="0" numCol="1" spcCol="1270" anchor="ctr" anchorCtr="0">
          <a:noAutofit/>
        </a:bodyPr>
        <a:lstStyle/>
        <a:p>
          <a:pPr marL="0" lvl="0" indent="0" algn="l" defTabSz="711200">
            <a:lnSpc>
              <a:spcPct val="90000"/>
            </a:lnSpc>
            <a:spcBef>
              <a:spcPct val="0"/>
            </a:spcBef>
            <a:spcAft>
              <a:spcPct val="35000"/>
            </a:spcAft>
            <a:buNone/>
          </a:pPr>
          <a:r>
            <a:rPr lang="ru-RU" sz="1600" kern="1200" dirty="0"/>
            <a:t>Рассматривать целесообразность размещения средств на депозитах (срочных и возмездных) в ЦБ только при наличии денежного дисбаланса, т.е. когда этот шаг является ответом на структурную проблему</a:t>
          </a:r>
          <a:endParaRPr lang="en-GB" sz="1600" kern="1200" dirty="0"/>
        </a:p>
      </dsp:txBody>
      <dsp:txXfrm>
        <a:off x="511564" y="3499927"/>
        <a:ext cx="8674344" cy="6669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C3DC-3D49-4B1C-B92E-3CCAEF4FA3A2}">
      <dsp:nvSpPr>
        <dsp:cNvPr id="0" name=""/>
        <dsp:cNvSpPr/>
      </dsp:nvSpPr>
      <dsp:spPr>
        <a:xfrm>
          <a:off x="777239" y="0"/>
          <a:ext cx="8808720" cy="541866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EA0AED2-2B5F-44BB-8625-0C901B179790}">
      <dsp:nvSpPr>
        <dsp:cNvPr id="0" name=""/>
        <dsp:cNvSpPr/>
      </dsp:nvSpPr>
      <dsp:spPr>
        <a:xfrm>
          <a:off x="2523" y="1625600"/>
          <a:ext cx="2178902"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4C97"/>
              </a:solidFill>
            </a:rPr>
            <a:t>Инвестирование как элемент управления ликвидностью</a:t>
          </a:r>
          <a:endParaRPr lang="en-US" sz="2000" kern="1200" dirty="0">
            <a:solidFill>
              <a:srgbClr val="004C97"/>
            </a:solidFill>
          </a:endParaRPr>
        </a:p>
      </dsp:txBody>
      <dsp:txXfrm>
        <a:off x="108330" y="1731407"/>
        <a:ext cx="1967288" cy="1955852"/>
      </dsp:txXfrm>
    </dsp:sp>
    <dsp:sp modelId="{DD6B1AD6-1BBE-4AEF-8C7A-E3D8E4EF2676}">
      <dsp:nvSpPr>
        <dsp:cNvPr id="0" name=""/>
        <dsp:cNvSpPr/>
      </dsp:nvSpPr>
      <dsp:spPr>
        <a:xfrm>
          <a:off x="2481492" y="1625600"/>
          <a:ext cx="2244347"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rgbClr val="004C97"/>
              </a:solidFill>
            </a:rPr>
            <a:t>Риски и инструменты</a:t>
          </a:r>
          <a:endParaRPr lang="en-US" sz="2200" kern="1200" dirty="0">
            <a:solidFill>
              <a:srgbClr val="004C97"/>
            </a:solidFill>
          </a:endParaRPr>
        </a:p>
      </dsp:txBody>
      <dsp:txXfrm>
        <a:off x="2587299" y="1731407"/>
        <a:ext cx="2032733" cy="1955852"/>
      </dsp:txXfrm>
    </dsp:sp>
    <dsp:sp modelId="{51ED3736-DEFA-4D1E-875C-FB79F4810B9B}">
      <dsp:nvSpPr>
        <dsp:cNvPr id="0" name=""/>
        <dsp:cNvSpPr/>
      </dsp:nvSpPr>
      <dsp:spPr>
        <a:xfrm>
          <a:off x="5025907" y="1625600"/>
          <a:ext cx="2650266"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4C97"/>
              </a:solidFill>
            </a:rPr>
            <a:t>Институциональные механизмы и процессы</a:t>
          </a:r>
          <a:endParaRPr lang="en-US" sz="2000" kern="1200" dirty="0">
            <a:solidFill>
              <a:srgbClr val="004C97"/>
            </a:solidFill>
          </a:endParaRPr>
        </a:p>
      </dsp:txBody>
      <dsp:txXfrm>
        <a:off x="5131714" y="1731407"/>
        <a:ext cx="2438652" cy="1955852"/>
      </dsp:txXfrm>
    </dsp:sp>
    <dsp:sp modelId="{10497EF5-8FE6-4F1D-A6C3-DBDCDA509D1E}">
      <dsp:nvSpPr>
        <dsp:cNvPr id="0" name=""/>
        <dsp:cNvSpPr/>
      </dsp:nvSpPr>
      <dsp:spPr>
        <a:xfrm>
          <a:off x="7947304" y="1585263"/>
          <a:ext cx="2384436" cy="2167466"/>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bg1"/>
              </a:solidFill>
            </a:rPr>
            <a:t>Практические аспекты инвестирования</a:t>
          </a:r>
          <a:endParaRPr lang="en-US" sz="2000" kern="1200" dirty="0">
            <a:solidFill>
              <a:schemeClr val="bg1"/>
            </a:solidFill>
          </a:endParaRPr>
        </a:p>
      </dsp:txBody>
      <dsp:txXfrm>
        <a:off x="8053111" y="1691070"/>
        <a:ext cx="2172822" cy="19558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BA8E3-283B-441B-B65D-E2CF466A0EB0}">
      <dsp:nvSpPr>
        <dsp:cNvPr id="0" name=""/>
        <dsp:cNvSpPr/>
      </dsp:nvSpPr>
      <dsp:spPr>
        <a:xfrm>
          <a:off x="3335" y="73004"/>
          <a:ext cx="3252493" cy="127564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kern="1200" dirty="0"/>
            <a:t>Если рынок достаточно ликвиден, то предпочтительным инструментом является обратное РЕПО</a:t>
          </a:r>
          <a:endParaRPr lang="en-GB" sz="1800" kern="1200" dirty="0"/>
        </a:p>
      </dsp:txBody>
      <dsp:txXfrm>
        <a:off x="3335" y="73004"/>
        <a:ext cx="3252493" cy="1275641"/>
      </dsp:txXfrm>
    </dsp:sp>
    <dsp:sp modelId="{27C5A1A0-799A-48B1-831B-AC058DA0D8F3}">
      <dsp:nvSpPr>
        <dsp:cNvPr id="0" name=""/>
        <dsp:cNvSpPr/>
      </dsp:nvSpPr>
      <dsp:spPr>
        <a:xfrm>
          <a:off x="0" y="1335948"/>
          <a:ext cx="3252493" cy="3546540"/>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66700" lvl="1" indent="-266700" algn="l" defTabSz="933450">
            <a:lnSpc>
              <a:spcPct val="90000"/>
            </a:lnSpc>
            <a:spcBef>
              <a:spcPct val="0"/>
            </a:spcBef>
            <a:spcAft>
              <a:spcPct val="15000"/>
            </a:spcAft>
            <a:buChar char="•"/>
            <a:tabLst>
              <a:tab pos="266700" algn="l"/>
            </a:tabLst>
          </a:pPr>
          <a:r>
            <a:rPr lang="ru-RU" sz="1600" kern="1200" dirty="0"/>
            <a:t>Надежный и гибкий инструмент
Часто обеспечивается ценными бумагами государства (или центрального банка)</a:t>
          </a:r>
          <a:endParaRPr lang="en-GB" sz="1600" kern="1200" dirty="0"/>
        </a:p>
        <a:p>
          <a:pPr marL="266700" lvl="1" indent="-266700" algn="l" defTabSz="933450">
            <a:lnSpc>
              <a:spcPct val="90000"/>
            </a:lnSpc>
            <a:spcBef>
              <a:spcPct val="0"/>
            </a:spcBef>
            <a:spcAft>
              <a:spcPct val="15000"/>
            </a:spcAft>
            <a:buChar char="•"/>
            <a:tabLst>
              <a:tab pos="266700" algn="l"/>
            </a:tabLst>
          </a:pPr>
          <a:r>
            <a:rPr lang="ru-RU" sz="1600" kern="1200" dirty="0"/>
            <a:t>Залоговое обеспечение ежедневно оценивается по рыночной стоимости</a:t>
          </a:r>
          <a:endParaRPr lang="en-GB" sz="1600" kern="1200" dirty="0"/>
        </a:p>
        <a:p>
          <a:pPr marL="266700" lvl="1" indent="-266700" algn="l" defTabSz="933450">
            <a:lnSpc>
              <a:spcPct val="90000"/>
            </a:lnSpc>
            <a:spcBef>
              <a:spcPct val="0"/>
            </a:spcBef>
            <a:spcAft>
              <a:spcPct val="15000"/>
            </a:spcAft>
            <a:buChar char="•"/>
            <a:tabLst>
              <a:tab pos="266700" algn="l"/>
            </a:tabLst>
          </a:pPr>
          <a:r>
            <a:rPr lang="ru-RU" sz="1600" kern="1200" dirty="0"/>
            <a:t>Обеспечением может управлять центральный банк (как агент) или Центральный депозитарий ценных бумаг (ЦДЦБ) (если он предлагает трехстороннее РЕПО)</a:t>
          </a:r>
          <a:endParaRPr lang="en-GB" sz="1600" kern="1200" dirty="0"/>
        </a:p>
      </dsp:txBody>
      <dsp:txXfrm>
        <a:off x="0" y="1335948"/>
        <a:ext cx="3252493" cy="3546540"/>
      </dsp:txXfrm>
    </dsp:sp>
    <dsp:sp modelId="{49D0DA0C-9811-4157-95E1-1843D080B2B2}">
      <dsp:nvSpPr>
        <dsp:cNvPr id="0" name=""/>
        <dsp:cNvSpPr/>
      </dsp:nvSpPr>
      <dsp:spPr>
        <a:xfrm>
          <a:off x="3711177" y="73004"/>
          <a:ext cx="3252493" cy="127564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kern="1200" dirty="0"/>
            <a:t>Во многих странах в качестве инструмента инвестирования используют банковские депозиты</a:t>
          </a:r>
          <a:endParaRPr lang="en-GB" sz="1800" kern="1200" dirty="0"/>
        </a:p>
      </dsp:txBody>
      <dsp:txXfrm>
        <a:off x="3711177" y="73004"/>
        <a:ext cx="3252493" cy="1275641"/>
      </dsp:txXfrm>
    </dsp:sp>
    <dsp:sp modelId="{176CDE8B-300F-43A4-9F31-190E01FD8F67}">
      <dsp:nvSpPr>
        <dsp:cNvPr id="0" name=""/>
        <dsp:cNvSpPr/>
      </dsp:nvSpPr>
      <dsp:spPr>
        <a:xfrm>
          <a:off x="3711177" y="1348645"/>
          <a:ext cx="3252493" cy="3546540"/>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Кредиты по рыночным ставкам: срочные или овернайт
Конкурс (или аукцион при отсутствии прозрачных рыночных цен)</a:t>
          </a:r>
          <a:endParaRPr lang="en-GB" sz="1600" kern="1200" dirty="0"/>
        </a:p>
        <a:p>
          <a:pPr marL="342900" lvl="2" indent="-171450" algn="l" defTabSz="711200">
            <a:lnSpc>
              <a:spcPct val="90000"/>
            </a:lnSpc>
            <a:spcBef>
              <a:spcPct val="0"/>
            </a:spcBef>
            <a:spcAft>
              <a:spcPct val="15000"/>
            </a:spcAft>
            <a:buChar char="•"/>
          </a:pPr>
          <a:r>
            <a:rPr lang="ru-RU" sz="1600" kern="1200" dirty="0"/>
            <a:t>Возможен с применением ставок, отличных от ставок овернайт (Испания</a:t>
          </a:r>
          <a:r>
            <a:rPr lang="en-GB" sz="1600" kern="1200" dirty="0"/>
            <a:t>)</a:t>
          </a:r>
        </a:p>
        <a:p>
          <a:pPr marL="171450" lvl="1" indent="-171450" algn="l" defTabSz="711200">
            <a:lnSpc>
              <a:spcPct val="90000"/>
            </a:lnSpc>
            <a:spcBef>
              <a:spcPct val="0"/>
            </a:spcBef>
            <a:spcAft>
              <a:spcPct val="15000"/>
            </a:spcAft>
            <a:buChar char="•"/>
          </a:pPr>
          <a:r>
            <a:rPr lang="ru-RU" sz="1600" kern="1200" dirty="0"/>
            <a:t>Однако требуется обеспечение: снижение кредитного риска</a:t>
          </a:r>
          <a:endParaRPr lang="en-GB" sz="1600" kern="1200" dirty="0"/>
        </a:p>
      </dsp:txBody>
      <dsp:txXfrm>
        <a:off x="3711177" y="1348645"/>
        <a:ext cx="3252493" cy="3546540"/>
      </dsp:txXfrm>
    </dsp:sp>
    <dsp:sp modelId="{0434C0CB-56EB-4993-A7E0-FEF654F11AA9}">
      <dsp:nvSpPr>
        <dsp:cNvPr id="0" name=""/>
        <dsp:cNvSpPr/>
      </dsp:nvSpPr>
      <dsp:spPr>
        <a:xfrm>
          <a:off x="7419020" y="73004"/>
          <a:ext cx="3252493" cy="127564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ru-RU" sz="1700" kern="1200" dirty="0"/>
            <a:t>Для сделок РЕПО или банковских депозитов обычно составляется список предварительно одобренных банков</a:t>
          </a:r>
          <a:endParaRPr lang="en-GB" sz="1700" kern="1200" dirty="0"/>
        </a:p>
      </dsp:txBody>
      <dsp:txXfrm>
        <a:off x="7419020" y="73004"/>
        <a:ext cx="3252493" cy="1275641"/>
      </dsp:txXfrm>
    </dsp:sp>
    <dsp:sp modelId="{72EB485F-DFDD-4FC5-A7A9-60B237CA2EAA}">
      <dsp:nvSpPr>
        <dsp:cNvPr id="0" name=""/>
        <dsp:cNvSpPr/>
      </dsp:nvSpPr>
      <dsp:spPr>
        <a:xfrm>
          <a:off x="7419020" y="1348645"/>
          <a:ext cx="3252493" cy="3546540"/>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ru-RU" sz="1700" kern="1200" dirty="0"/>
            <a:t>Заблаговременно подписать все документы, например, глобальное генеральное соглашение об обратном выкупе (GMRA)
Упрощать каждый аукцион: требуется только короткое уведомление
Осторожная политика в отношении кредитного риска - но обеспечение значительно снижает этот риск</a:t>
          </a:r>
          <a:endParaRPr lang="en-GB" sz="1700" kern="1200" dirty="0"/>
        </a:p>
      </dsp:txBody>
      <dsp:txXfrm>
        <a:off x="7419020" y="1348645"/>
        <a:ext cx="3252493" cy="35465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8000A-7510-401F-B1E5-804B232FF54A}">
      <dsp:nvSpPr>
        <dsp:cNvPr id="0" name=""/>
        <dsp:cNvSpPr/>
      </dsp:nvSpPr>
      <dsp:spPr>
        <a:xfrm>
          <a:off x="4398" y="912146"/>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Определить целевой размер буфера ликвидности</a:t>
          </a:r>
          <a:endParaRPr lang="en-GB" sz="1200" kern="1200" dirty="0"/>
        </a:p>
      </dsp:txBody>
      <dsp:txXfrm>
        <a:off x="38195" y="945943"/>
        <a:ext cx="1855574" cy="1086307"/>
      </dsp:txXfrm>
    </dsp:sp>
    <dsp:sp modelId="{C523487E-CF8F-4194-8D76-E0F3B78CF82E}">
      <dsp:nvSpPr>
        <dsp:cNvPr id="0" name=""/>
        <dsp:cNvSpPr/>
      </dsp:nvSpPr>
      <dsp:spPr>
        <a:xfrm>
          <a:off x="2096806" y="1250624"/>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2096806" y="1346013"/>
        <a:ext cx="285398" cy="286167"/>
      </dsp:txXfrm>
    </dsp:sp>
    <dsp:sp modelId="{7E2CDB7E-DCC5-4D15-93C0-BA8C2861159D}">
      <dsp:nvSpPr>
        <dsp:cNvPr id="0" name=""/>
        <dsp:cNvSpPr/>
      </dsp:nvSpPr>
      <dsp:spPr>
        <a:xfrm>
          <a:off x="2696834" y="912146"/>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Проанализировать варианты  инвестирования</a:t>
          </a:r>
          <a:endParaRPr lang="en-GB" sz="1200" kern="1200" dirty="0"/>
        </a:p>
      </dsp:txBody>
      <dsp:txXfrm>
        <a:off x="2730631" y="945943"/>
        <a:ext cx="1855574" cy="1086307"/>
      </dsp:txXfrm>
    </dsp:sp>
    <dsp:sp modelId="{B3782119-966B-4337-871B-E16DB1F3ECE5}">
      <dsp:nvSpPr>
        <dsp:cNvPr id="0" name=""/>
        <dsp:cNvSpPr/>
      </dsp:nvSpPr>
      <dsp:spPr>
        <a:xfrm>
          <a:off x="4789242" y="1250624"/>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a:off x="4789242" y="1346013"/>
        <a:ext cx="285398" cy="286167"/>
      </dsp:txXfrm>
    </dsp:sp>
    <dsp:sp modelId="{9657C642-C18C-47C3-9C93-E2517E54A6E9}">
      <dsp:nvSpPr>
        <dsp:cNvPr id="0" name=""/>
        <dsp:cNvSpPr/>
      </dsp:nvSpPr>
      <dsp:spPr>
        <a:xfrm>
          <a:off x="5389270" y="912146"/>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Согласовать внутренние обязанности и платформу</a:t>
          </a:r>
          <a:endParaRPr lang="en-GB" sz="1200" kern="1200" dirty="0"/>
        </a:p>
      </dsp:txBody>
      <dsp:txXfrm>
        <a:off x="5423067" y="945943"/>
        <a:ext cx="1855574" cy="1086307"/>
      </dsp:txXfrm>
    </dsp:sp>
    <dsp:sp modelId="{449785E8-AB64-4DE9-BDDE-3214CBF8A3C5}">
      <dsp:nvSpPr>
        <dsp:cNvPr id="0" name=""/>
        <dsp:cNvSpPr/>
      </dsp:nvSpPr>
      <dsp:spPr>
        <a:xfrm>
          <a:off x="7481678" y="1250624"/>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a:off x="7481678" y="1346013"/>
        <a:ext cx="285398" cy="286167"/>
      </dsp:txXfrm>
    </dsp:sp>
    <dsp:sp modelId="{950514EE-FBDA-4059-9B70-D1E6D533DCC2}">
      <dsp:nvSpPr>
        <dsp:cNvPr id="0" name=""/>
        <dsp:cNvSpPr/>
      </dsp:nvSpPr>
      <dsp:spPr>
        <a:xfrm>
          <a:off x="8081706" y="912146"/>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Определить процесс и сроки инвестирования</a:t>
          </a:r>
          <a:endParaRPr lang="en-GB" sz="1200" kern="1200" dirty="0"/>
        </a:p>
      </dsp:txBody>
      <dsp:txXfrm>
        <a:off x="8115503" y="945943"/>
        <a:ext cx="1855574" cy="1086307"/>
      </dsp:txXfrm>
    </dsp:sp>
    <dsp:sp modelId="{1EAF9022-4B67-4843-A98C-9F62D7DB0DB7}">
      <dsp:nvSpPr>
        <dsp:cNvPr id="0" name=""/>
        <dsp:cNvSpPr/>
      </dsp:nvSpPr>
      <dsp:spPr>
        <a:xfrm rot="5400000">
          <a:off x="8839435" y="2200669"/>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rot="-5400000">
        <a:off x="8900208" y="2235286"/>
        <a:ext cx="286167" cy="285398"/>
      </dsp:txXfrm>
    </dsp:sp>
    <dsp:sp modelId="{35062990-F0EA-4FF1-9593-BF93822A7D3F}">
      <dsp:nvSpPr>
        <dsp:cNvPr id="0" name=""/>
        <dsp:cNvSpPr/>
      </dsp:nvSpPr>
      <dsp:spPr>
        <a:xfrm>
          <a:off x="8081706" y="2835315"/>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Провести обсуждения с ЦБ, ЦДЦБ (и регулятором?)</a:t>
          </a:r>
          <a:endParaRPr lang="en-GB" sz="1200" kern="1200" dirty="0"/>
        </a:p>
      </dsp:txBody>
      <dsp:txXfrm>
        <a:off x="8115503" y="2869112"/>
        <a:ext cx="1855574" cy="1086307"/>
      </dsp:txXfrm>
    </dsp:sp>
    <dsp:sp modelId="{40746A75-7E1D-4204-805C-96F7489EA26E}">
      <dsp:nvSpPr>
        <dsp:cNvPr id="0" name=""/>
        <dsp:cNvSpPr/>
      </dsp:nvSpPr>
      <dsp:spPr>
        <a:xfrm rot="10800000">
          <a:off x="7504756" y="3173792"/>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rot="10800000">
        <a:off x="7627069" y="3269181"/>
        <a:ext cx="285398" cy="286167"/>
      </dsp:txXfrm>
    </dsp:sp>
    <dsp:sp modelId="{AA5CA0EB-1B82-4E7A-A6F7-0D315F34D193}">
      <dsp:nvSpPr>
        <dsp:cNvPr id="0" name=""/>
        <dsp:cNvSpPr/>
      </dsp:nvSpPr>
      <dsp:spPr>
        <a:xfrm>
          <a:off x="5389270" y="2835315"/>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Контрактная документация,</a:t>
          </a:r>
          <a:r>
            <a:rPr lang="en-GB" sz="1200" kern="1200" dirty="0"/>
            <a:t> </a:t>
          </a:r>
          <a:r>
            <a:rPr lang="ru-RU" sz="1200" kern="1200" dirty="0"/>
            <a:t>чтобы объяснить рынку свои намерения</a:t>
          </a:r>
          <a:endParaRPr lang="en-GB" sz="1200" kern="1200" dirty="0"/>
        </a:p>
      </dsp:txBody>
      <dsp:txXfrm>
        <a:off x="5423067" y="2869112"/>
        <a:ext cx="1855574" cy="1086307"/>
      </dsp:txXfrm>
    </dsp:sp>
    <dsp:sp modelId="{4174517C-F303-42BA-821C-6F442ED25D10}">
      <dsp:nvSpPr>
        <dsp:cNvPr id="0" name=""/>
        <dsp:cNvSpPr/>
      </dsp:nvSpPr>
      <dsp:spPr>
        <a:xfrm rot="10800000">
          <a:off x="4812320" y="3173792"/>
          <a:ext cx="407711"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rot="10800000">
        <a:off x="4934633" y="3269181"/>
        <a:ext cx="285398" cy="286167"/>
      </dsp:txXfrm>
    </dsp:sp>
    <dsp:sp modelId="{FDF625C2-7C18-4E1B-9619-DAFAC0240A32}">
      <dsp:nvSpPr>
        <dsp:cNvPr id="0" name=""/>
        <dsp:cNvSpPr/>
      </dsp:nvSpPr>
      <dsp:spPr>
        <a:xfrm>
          <a:off x="2696834" y="2835315"/>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Подготовить контрактную документацию</a:t>
          </a:r>
          <a:endParaRPr lang="en-GB" sz="1200" kern="1200" dirty="0"/>
        </a:p>
      </dsp:txBody>
      <dsp:txXfrm>
        <a:off x="2730631" y="2869112"/>
        <a:ext cx="1855574" cy="1086307"/>
      </dsp:txXfrm>
    </dsp:sp>
    <dsp:sp modelId="{6052261B-DBA4-4127-8675-2D1CB5A99130}">
      <dsp:nvSpPr>
        <dsp:cNvPr id="0" name=""/>
        <dsp:cNvSpPr/>
      </dsp:nvSpPr>
      <dsp:spPr>
        <a:xfrm rot="10813068">
          <a:off x="2142657" y="3168775"/>
          <a:ext cx="391620" cy="476945"/>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rgbClr val="FEFEFE"/>
            </a:solidFill>
            <a:latin typeface="Arial" panose="020B0604020202020204"/>
            <a:ea typeface="+mn-ea"/>
            <a:cs typeface="+mn-cs"/>
          </a:endParaRPr>
        </a:p>
      </dsp:txBody>
      <dsp:txXfrm rot="10800000">
        <a:off x="2260143" y="3264387"/>
        <a:ext cx="274134" cy="286167"/>
      </dsp:txXfrm>
    </dsp:sp>
    <dsp:sp modelId="{0E9A13B6-CB34-4BCF-A487-6556DDF07608}">
      <dsp:nvSpPr>
        <dsp:cNvPr id="0" name=""/>
        <dsp:cNvSpPr/>
      </dsp:nvSpPr>
      <dsp:spPr>
        <a:xfrm>
          <a:off x="34765" y="2825195"/>
          <a:ext cx="1923168" cy="11539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ts val="0"/>
            </a:spcAft>
            <a:buNone/>
          </a:pPr>
          <a:r>
            <a:rPr lang="ru-RU" sz="1200" kern="1200" dirty="0"/>
            <a:t>Отразить внутренние процедуры в документах, выполнить тестирование ИТ-системы</a:t>
          </a:r>
          <a:endParaRPr lang="en-GB" sz="1200" kern="1200" dirty="0"/>
        </a:p>
      </dsp:txBody>
      <dsp:txXfrm>
        <a:off x="68562" y="2858992"/>
        <a:ext cx="1855574" cy="10863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D7320-97E8-41AB-9135-2CF6FC648212}">
      <dsp:nvSpPr>
        <dsp:cNvPr id="0" name=""/>
        <dsp:cNvSpPr/>
      </dsp:nvSpPr>
      <dsp:spPr>
        <a:xfrm>
          <a:off x="0" y="40598"/>
          <a:ext cx="9489440" cy="914501"/>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Опрос </a:t>
          </a:r>
          <a:r>
            <a:rPr lang="en-GB" sz="2400" kern="1200" dirty="0"/>
            <a:t>2021</a:t>
          </a:r>
          <a:r>
            <a:rPr lang="ru-RU" sz="2400" kern="1200" dirty="0"/>
            <a:t> г.</a:t>
          </a:r>
          <a:endParaRPr lang="en-GB" sz="2400" kern="1200" dirty="0"/>
        </a:p>
      </dsp:txBody>
      <dsp:txXfrm>
        <a:off x="44642" y="85240"/>
        <a:ext cx="9400156" cy="825217"/>
      </dsp:txXfrm>
    </dsp:sp>
    <dsp:sp modelId="{4F9A11CC-2958-4C14-8553-2A5860230AD1}">
      <dsp:nvSpPr>
        <dsp:cNvPr id="0" name=""/>
        <dsp:cNvSpPr/>
      </dsp:nvSpPr>
      <dsp:spPr>
        <a:xfrm>
          <a:off x="0" y="955099"/>
          <a:ext cx="9489440" cy="236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8 </a:t>
          </a:r>
          <a:r>
            <a:rPr lang="ru-RU" sz="2000" kern="1200" dirty="0"/>
            <a:t>стран сообщили, что могут размещать средства на срочных депозитах в ЦБ</a:t>
          </a:r>
          <a:endParaRPr lang="en-GB" sz="2000" kern="1200" dirty="0"/>
        </a:p>
        <a:p>
          <a:pPr marL="228600" lvl="1" indent="-228600" algn="l" defTabSz="889000">
            <a:lnSpc>
              <a:spcPct val="90000"/>
            </a:lnSpc>
            <a:spcBef>
              <a:spcPct val="0"/>
            </a:spcBef>
            <a:spcAft>
              <a:spcPct val="20000"/>
            </a:spcAft>
            <a:buChar char="•"/>
          </a:pPr>
          <a:r>
            <a:rPr lang="en-GB" sz="2000" kern="1200" dirty="0"/>
            <a:t>8 </a:t>
          </a:r>
          <a:r>
            <a:rPr lang="ru-RU" sz="2000" kern="1200" dirty="0"/>
            <a:t>стран сообщили, что могут размещать средства в коммерческих  банках</a:t>
          </a:r>
          <a:endParaRPr lang="en-GB" sz="2000" kern="1200" dirty="0"/>
        </a:p>
        <a:p>
          <a:pPr marL="228600" lvl="1" indent="-228600" algn="l" defTabSz="889000">
            <a:lnSpc>
              <a:spcPct val="90000"/>
            </a:lnSpc>
            <a:spcBef>
              <a:spcPct val="0"/>
            </a:spcBef>
            <a:spcAft>
              <a:spcPct val="20000"/>
            </a:spcAft>
            <a:buChar char="•"/>
          </a:pPr>
          <a:r>
            <a:rPr lang="en-GB" sz="2000" kern="1200" dirty="0"/>
            <a:t>3 </a:t>
          </a:r>
          <a:r>
            <a:rPr lang="ru-RU" sz="2000" kern="1200" dirty="0"/>
            <a:t>страны отметили, что могут использовать оба вышеуказанных варианта</a:t>
          </a:r>
          <a:endParaRPr lang="en-GB" sz="2000" kern="1200" dirty="0"/>
        </a:p>
        <a:p>
          <a:pPr marL="228600" lvl="1" indent="-228600" algn="l" defTabSz="889000">
            <a:lnSpc>
              <a:spcPct val="90000"/>
            </a:lnSpc>
            <a:spcBef>
              <a:spcPct val="0"/>
            </a:spcBef>
            <a:spcAft>
              <a:spcPct val="20000"/>
            </a:spcAft>
            <a:buChar char="•"/>
          </a:pPr>
          <a:r>
            <a:rPr lang="ru-RU" sz="2000" kern="1200" dirty="0"/>
            <a:t>Возможны разные варианты в части доступных сроков инвестирования, привлекаемого обеспечения и т.д. (в опросе эта тема детально не рассматривалась</a:t>
          </a:r>
          <a:r>
            <a:rPr lang="en-GB" sz="2000" kern="1200" dirty="0"/>
            <a:t>)</a:t>
          </a:r>
        </a:p>
      </dsp:txBody>
      <dsp:txXfrm>
        <a:off x="0" y="955099"/>
        <a:ext cx="9489440" cy="2368080"/>
      </dsp:txXfrm>
    </dsp:sp>
    <dsp:sp modelId="{841ED006-CD0C-4CE5-9051-681678400747}">
      <dsp:nvSpPr>
        <dsp:cNvPr id="0" name=""/>
        <dsp:cNvSpPr/>
      </dsp:nvSpPr>
      <dsp:spPr>
        <a:xfrm>
          <a:off x="0" y="3323179"/>
          <a:ext cx="9489440" cy="914501"/>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Только 3 страны имеют возможности осуществлять заимствования и кредитование с помощью сделок </a:t>
          </a:r>
          <a:r>
            <a:rPr lang="ru-RU" sz="2400" u="sng" kern="1200" dirty="0"/>
            <a:t>РЕПО</a:t>
          </a:r>
          <a:r>
            <a:rPr lang="ru-RU" sz="2400" kern="1200" dirty="0"/>
            <a:t> </a:t>
          </a:r>
          <a:r>
            <a:rPr lang="en-GB" sz="2400" kern="1200" dirty="0"/>
            <a:t> </a:t>
          </a:r>
        </a:p>
      </dsp:txBody>
      <dsp:txXfrm>
        <a:off x="44642" y="3367821"/>
        <a:ext cx="9400156" cy="825217"/>
      </dsp:txXfrm>
    </dsp:sp>
    <dsp:sp modelId="{5C966068-DAE1-455F-A0DF-D597F401E719}">
      <dsp:nvSpPr>
        <dsp:cNvPr id="0" name=""/>
        <dsp:cNvSpPr/>
      </dsp:nvSpPr>
      <dsp:spPr>
        <a:xfrm>
          <a:off x="0" y="4312561"/>
          <a:ext cx="9489440" cy="914501"/>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В приложении представлена более подробная информация по Турции и Грузии</a:t>
          </a:r>
          <a:endParaRPr lang="en-GB" sz="2400" kern="1200" dirty="0"/>
        </a:p>
      </dsp:txBody>
      <dsp:txXfrm>
        <a:off x="44642" y="4357203"/>
        <a:ext cx="9400156" cy="8252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C4C59-B08E-437B-908E-9E9A33483A0B}">
      <dsp:nvSpPr>
        <dsp:cNvPr id="0" name=""/>
        <dsp:cNvSpPr/>
      </dsp:nvSpPr>
      <dsp:spPr>
        <a:xfrm>
          <a:off x="0" y="0"/>
          <a:ext cx="8412981" cy="14496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2019: </a:t>
          </a:r>
          <a:r>
            <a:rPr lang="ru-RU" sz="1700" kern="1200" dirty="0"/>
            <a:t>Принято решение о создании механизма обратного РЕПО (ранее инвестиции осуществлялись преимущественно в банковские депозиты) в рамках формирования современной функции управления ликвидностью</a:t>
          </a:r>
          <a:endParaRPr lang="en-GB" sz="1700" kern="1200" dirty="0"/>
        </a:p>
      </dsp:txBody>
      <dsp:txXfrm>
        <a:off x="42458" y="42458"/>
        <a:ext cx="6848734" cy="1364698"/>
      </dsp:txXfrm>
    </dsp:sp>
    <dsp:sp modelId="{F60F62A4-4FCC-48FB-AFE8-D80682311FE7}">
      <dsp:nvSpPr>
        <dsp:cNvPr id="0" name=""/>
        <dsp:cNvSpPr/>
      </dsp:nvSpPr>
      <dsp:spPr>
        <a:xfrm>
          <a:off x="742321" y="1691216"/>
          <a:ext cx="8412981" cy="14496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Стратегические решения высокого уровня</a:t>
          </a:r>
          <a:endParaRPr lang="en-GB" sz="1700" kern="1200" dirty="0"/>
        </a:p>
        <a:p>
          <a:pPr marL="114300" lvl="1" indent="-114300" algn="l" defTabSz="577850">
            <a:lnSpc>
              <a:spcPct val="90000"/>
            </a:lnSpc>
            <a:spcBef>
              <a:spcPct val="0"/>
            </a:spcBef>
            <a:spcAft>
              <a:spcPct val="15000"/>
            </a:spcAft>
            <a:buChar char="•"/>
          </a:pPr>
          <a:r>
            <a:rPr lang="ru-RU" sz="1300" kern="1200" dirty="0"/>
            <a:t>Следовать рыночной практике (напр., в отношении «стрижки», обеспечения</a:t>
          </a:r>
          <a:r>
            <a:rPr lang="en-GB" sz="1300" kern="1200" dirty="0"/>
            <a:t>)</a:t>
          </a:r>
        </a:p>
        <a:p>
          <a:pPr marL="114300" lvl="1" indent="-114300" algn="l" defTabSz="577850">
            <a:lnSpc>
              <a:spcPct val="90000"/>
            </a:lnSpc>
            <a:spcBef>
              <a:spcPct val="0"/>
            </a:spcBef>
            <a:spcAft>
              <a:spcPct val="15000"/>
            </a:spcAft>
            <a:buChar char="•"/>
          </a:pPr>
          <a:r>
            <a:rPr lang="ru-RU" sz="1300" kern="1200" dirty="0"/>
            <a:t>Инвестировать под рыночные ставки</a:t>
          </a:r>
          <a:endParaRPr lang="en-GB" sz="1300" kern="1200" dirty="0"/>
        </a:p>
        <a:p>
          <a:pPr marL="114300" lvl="1" indent="-114300" algn="l" defTabSz="577850">
            <a:lnSpc>
              <a:spcPct val="90000"/>
            </a:lnSpc>
            <a:spcBef>
              <a:spcPct val="0"/>
            </a:spcBef>
            <a:spcAft>
              <a:spcPct val="15000"/>
            </a:spcAft>
            <a:buChar char="•"/>
          </a:pPr>
          <a:r>
            <a:rPr lang="ru-RU" sz="1300" kern="1200" dirty="0"/>
            <a:t>Аукцион или конкурс для определения конкурентной ставки</a:t>
          </a:r>
          <a:endParaRPr lang="en-GB" sz="1300" kern="1200" dirty="0"/>
        </a:p>
      </dsp:txBody>
      <dsp:txXfrm>
        <a:off x="784779" y="1733674"/>
        <a:ext cx="6643494" cy="1364698"/>
      </dsp:txXfrm>
    </dsp:sp>
    <dsp:sp modelId="{04DD2D6F-B094-4735-8995-E77729C5D27D}">
      <dsp:nvSpPr>
        <dsp:cNvPr id="0" name=""/>
        <dsp:cNvSpPr/>
      </dsp:nvSpPr>
      <dsp:spPr>
        <a:xfrm>
          <a:off x="1484643" y="3382432"/>
          <a:ext cx="8412981" cy="144961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Осторожный подход к риску</a:t>
          </a:r>
          <a:endParaRPr lang="en-GB" sz="1700" kern="1200" dirty="0"/>
        </a:p>
        <a:p>
          <a:pPr marL="114300" lvl="1" indent="-114300" algn="l" defTabSz="577850">
            <a:lnSpc>
              <a:spcPct val="90000"/>
            </a:lnSpc>
            <a:spcBef>
              <a:spcPct val="0"/>
            </a:spcBef>
            <a:spcAft>
              <a:spcPct val="15000"/>
            </a:spcAft>
            <a:buChar char="•"/>
          </a:pPr>
          <a:r>
            <a:rPr lang="ru-RU" sz="1300" kern="1200" dirty="0"/>
            <a:t>Методология кредитного риска соответствовала методологии, ранее предусмотренной для срочных депозитов</a:t>
          </a:r>
          <a:endParaRPr lang="en-GB" sz="1300" kern="1200" dirty="0"/>
        </a:p>
        <a:p>
          <a:pPr marL="114300" lvl="1" indent="-114300" algn="l" defTabSz="577850">
            <a:lnSpc>
              <a:spcPct val="90000"/>
            </a:lnSpc>
            <a:spcBef>
              <a:spcPct val="0"/>
            </a:spcBef>
            <a:spcAft>
              <a:spcPct val="15000"/>
            </a:spcAft>
            <a:buChar char="•"/>
          </a:pPr>
          <a:r>
            <a:rPr lang="ru-RU" sz="1300" kern="1200" dirty="0"/>
            <a:t>Первоначально использовались кредитные оценки центрального банка, но в настоящее время разрабатывается самостоятельная система, учитывающая как кредитный риск, так и риск концентрации</a:t>
          </a:r>
          <a:endParaRPr lang="en-GB" sz="1300" kern="1200" dirty="0"/>
        </a:p>
      </dsp:txBody>
      <dsp:txXfrm>
        <a:off x="1527101" y="3424890"/>
        <a:ext cx="6643494" cy="1364698"/>
      </dsp:txXfrm>
    </dsp:sp>
    <dsp:sp modelId="{35705A42-3894-4F77-ADEF-E74EC324CD01}">
      <dsp:nvSpPr>
        <dsp:cNvPr id="0" name=""/>
        <dsp:cNvSpPr/>
      </dsp:nvSpPr>
      <dsp:spPr>
        <a:xfrm>
          <a:off x="7470732" y="1099290"/>
          <a:ext cx="942249" cy="942249"/>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7682738" y="1099290"/>
        <a:ext cx="518237" cy="709042"/>
      </dsp:txXfrm>
    </dsp:sp>
    <dsp:sp modelId="{9F3BD78E-FF2E-46B0-B672-F705BDEFCA86}">
      <dsp:nvSpPr>
        <dsp:cNvPr id="0" name=""/>
        <dsp:cNvSpPr/>
      </dsp:nvSpPr>
      <dsp:spPr>
        <a:xfrm>
          <a:off x="8213053" y="2780843"/>
          <a:ext cx="942249" cy="942249"/>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8425059" y="2780843"/>
        <a:ext cx="518237" cy="709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9CBEF-D981-4B90-89CD-55312BD30529}">
      <dsp:nvSpPr>
        <dsp:cNvPr id="0" name=""/>
        <dsp:cNvSpPr/>
      </dsp:nvSpPr>
      <dsp:spPr>
        <a:xfrm>
          <a:off x="0" y="502030"/>
          <a:ext cx="2733675" cy="233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ru-RU" sz="2400" kern="1200" dirty="0"/>
            <a:t>Инвестирование временного избытка ликвидности – не простое произвольное дополнение</a:t>
          </a:r>
          <a:endParaRPr lang="en-US" sz="2400" kern="1200" dirty="0"/>
        </a:p>
      </dsp:txBody>
      <dsp:txXfrm>
        <a:off x="0" y="502030"/>
        <a:ext cx="2733675" cy="2334118"/>
      </dsp:txXfrm>
    </dsp:sp>
    <dsp:sp modelId="{19F3F365-C300-4844-9EDC-1896A6026795}">
      <dsp:nvSpPr>
        <dsp:cNvPr id="0" name=""/>
        <dsp:cNvSpPr/>
      </dsp:nvSpPr>
      <dsp:spPr>
        <a:xfrm>
          <a:off x="2733674" y="210265"/>
          <a:ext cx="546735" cy="2917647"/>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39590-9DC1-4342-9E6B-7545ECDC0DEA}">
      <dsp:nvSpPr>
        <dsp:cNvPr id="0" name=""/>
        <dsp:cNvSpPr/>
      </dsp:nvSpPr>
      <dsp:spPr>
        <a:xfrm>
          <a:off x="3499103" y="260521"/>
          <a:ext cx="7435596" cy="2817134"/>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Сглаживание движения денежных средств предполагает инвестирование временного избытка ликвидности</a:t>
          </a:r>
          <a:endParaRPr lang="en-GB" sz="1800" kern="1200" dirty="0"/>
        </a:p>
        <a:p>
          <a:pPr marL="171450" lvl="1" indent="-171450" algn="l" defTabSz="800100">
            <a:lnSpc>
              <a:spcPct val="90000"/>
            </a:lnSpc>
            <a:spcBef>
              <a:spcPct val="0"/>
            </a:spcBef>
            <a:spcAft>
              <a:spcPct val="15000"/>
            </a:spcAft>
            <a:buChar char="•"/>
          </a:pPr>
          <a:r>
            <a:rPr lang="ru-RU" sz="1800" kern="1200" dirty="0"/>
            <a:t>Сглаживание полезно</a:t>
          </a:r>
          <a:r>
            <a:rPr lang="en-GB" sz="1800" kern="1200" dirty="0"/>
            <a:t>: </a:t>
          </a:r>
          <a:r>
            <a:rPr lang="ru-RU" sz="1800" kern="1200" dirty="0"/>
            <a:t>снижается волатильность денежных средств, сокращается остаток средств, что повышает экономическую эффективность, облегчает проведение ДКП</a:t>
          </a:r>
          <a:endParaRPr lang="en-GB" sz="1800" kern="1200" dirty="0"/>
        </a:p>
        <a:p>
          <a:pPr marL="171450" lvl="1" indent="-171450" algn="l" defTabSz="800100">
            <a:lnSpc>
              <a:spcPct val="90000"/>
            </a:lnSpc>
            <a:spcBef>
              <a:spcPct val="0"/>
            </a:spcBef>
            <a:spcAft>
              <a:spcPct val="15000"/>
            </a:spcAft>
            <a:buChar char="•"/>
          </a:pPr>
          <a:r>
            <a:rPr lang="ru-RU" sz="1800" kern="1200" dirty="0"/>
            <a:t>При грамотном управлении инвестиции изначально экономически эффективны: сокращается размер чистых процентных выплат по долгу</a:t>
          </a:r>
          <a:endParaRPr lang="en-GB" sz="1800" kern="1200" dirty="0"/>
        </a:p>
        <a:p>
          <a:pPr marL="171450" lvl="1" indent="-171450" algn="l" defTabSz="800100">
            <a:lnSpc>
              <a:spcPct val="90000"/>
            </a:lnSpc>
            <a:spcBef>
              <a:spcPct val="0"/>
            </a:spcBef>
            <a:spcAft>
              <a:spcPct val="15000"/>
            </a:spcAft>
            <a:buChar char="•"/>
          </a:pPr>
          <a:r>
            <a:rPr lang="ru-RU" sz="1800" kern="1200" dirty="0"/>
            <a:t>Во многих странах</a:t>
          </a:r>
          <a:r>
            <a:rPr lang="en-US" sz="1800" kern="1200" dirty="0"/>
            <a:t> </a:t>
          </a:r>
          <a:r>
            <a:rPr lang="ru-RU" sz="1800" kern="1200" dirty="0"/>
            <a:t>отражено в целях управления ликвидностью</a:t>
          </a:r>
          <a:r>
            <a:rPr lang="en-GB" sz="1800" kern="1200" dirty="0"/>
            <a:t> [</a:t>
          </a:r>
          <a:r>
            <a:rPr lang="ru-RU" sz="1800" kern="1200" dirty="0"/>
            <a:t>«использование временного избытка ликвидности наиболее выгодным образом»</a:t>
          </a:r>
          <a:r>
            <a:rPr lang="en-GB" sz="1800" kern="1200" dirty="0"/>
            <a:t>]</a:t>
          </a:r>
        </a:p>
      </dsp:txBody>
      <dsp:txXfrm>
        <a:off x="3499103" y="260521"/>
        <a:ext cx="7435596" cy="2817134"/>
      </dsp:txXfrm>
    </dsp:sp>
    <dsp:sp modelId="{796F0C1F-1776-4F37-B47B-4720BDFE6471}">
      <dsp:nvSpPr>
        <dsp:cNvPr id="0" name=""/>
        <dsp:cNvSpPr/>
      </dsp:nvSpPr>
      <dsp:spPr>
        <a:xfrm>
          <a:off x="0" y="3417430"/>
          <a:ext cx="2733675"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ru-RU" sz="2400" kern="1200" dirty="0"/>
            <a:t>Влияние</a:t>
          </a:r>
          <a:r>
            <a:rPr lang="en-GB" sz="2400" kern="1200" dirty="0"/>
            <a:t> Covid</a:t>
          </a:r>
        </a:p>
      </dsp:txBody>
      <dsp:txXfrm>
        <a:off x="0" y="3417430"/>
        <a:ext cx="2733675" cy="1265962"/>
      </dsp:txXfrm>
    </dsp:sp>
    <dsp:sp modelId="{1552D372-90E1-4E96-B2CF-69FFB7C96746}">
      <dsp:nvSpPr>
        <dsp:cNvPr id="0" name=""/>
        <dsp:cNvSpPr/>
      </dsp:nvSpPr>
      <dsp:spPr>
        <a:xfrm>
          <a:off x="2733674" y="3358088"/>
          <a:ext cx="546735" cy="1384646"/>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FF9B9-276B-40D3-887B-83634E59D602}">
      <dsp:nvSpPr>
        <dsp:cNvPr id="0" name=""/>
        <dsp:cNvSpPr/>
      </dsp:nvSpPr>
      <dsp:spPr>
        <a:xfrm>
          <a:off x="3499103" y="3358088"/>
          <a:ext cx="7435596" cy="1384646"/>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Covid принес некоторые проблемы - и привлек большее внимание к требованиям к размеру буфера ликвидности</a:t>
          </a:r>
          <a:endParaRPr lang="en-GB" sz="1800" kern="1200" dirty="0"/>
        </a:p>
        <a:p>
          <a:pPr marL="171450" lvl="1" indent="-171450" algn="l" defTabSz="800100">
            <a:lnSpc>
              <a:spcPct val="90000"/>
            </a:lnSpc>
            <a:spcBef>
              <a:spcPct val="0"/>
            </a:spcBef>
            <a:spcAft>
              <a:spcPct val="15000"/>
            </a:spcAft>
            <a:buChar char="•"/>
          </a:pPr>
          <a:r>
            <a:rPr lang="ru-RU" sz="1800" kern="1200" dirty="0"/>
            <a:t>Однако волатильность денежных потоков и рынков (и тогда, и сейчас предполагающая временный избыток ликвидности) повышает важность эффективного инвестирования</a:t>
          </a:r>
          <a:endParaRPr lang="en-GB" sz="1800" kern="1200" dirty="0"/>
        </a:p>
      </dsp:txBody>
      <dsp:txXfrm>
        <a:off x="3499103" y="3358088"/>
        <a:ext cx="7435596" cy="13846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EC36-7ACD-42D8-BE03-516FA0E9E3D1}">
      <dsp:nvSpPr>
        <dsp:cNvPr id="0" name=""/>
        <dsp:cNvSpPr/>
      </dsp:nvSpPr>
      <dsp:spPr>
        <a:xfrm>
          <a:off x="0" y="-77541"/>
          <a:ext cx="8404322" cy="18221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Механизм работы с операционным риском и внутренние процессы</a:t>
          </a:r>
          <a:endParaRPr lang="en-GB" sz="1800" kern="1200" dirty="0"/>
        </a:p>
        <a:p>
          <a:pPr marL="114300" lvl="1" indent="-114300" algn="l" defTabSz="666750">
            <a:lnSpc>
              <a:spcPct val="90000"/>
            </a:lnSpc>
            <a:spcBef>
              <a:spcPct val="0"/>
            </a:spcBef>
            <a:spcAft>
              <a:spcPct val="15000"/>
            </a:spcAft>
            <a:buChar char="•"/>
          </a:pPr>
          <a:r>
            <a:rPr lang="ru-RU" sz="1500" kern="1200" dirty="0"/>
            <a:t>Внутреннее положение о процессах и порядке принятия решений</a:t>
          </a:r>
          <a:endParaRPr lang="en-GB" sz="1500" kern="1200" dirty="0"/>
        </a:p>
        <a:p>
          <a:pPr marL="114300" lvl="1" indent="-114300" algn="l" defTabSz="666750">
            <a:lnSpc>
              <a:spcPct val="90000"/>
            </a:lnSpc>
            <a:spcBef>
              <a:spcPct val="0"/>
            </a:spcBef>
            <a:spcAft>
              <a:spcPct val="15000"/>
            </a:spcAft>
            <a:buChar char="•"/>
          </a:pPr>
          <a:r>
            <a:rPr lang="ru-RU" sz="1500" kern="1200" dirty="0"/>
            <a:t>Детально проработанные процедуры и связанные с ними средства контроля, подкрепленные контрольным списком с подтвержденными средствами контроля</a:t>
          </a:r>
          <a:endParaRPr lang="en-GB" sz="1500" kern="1200" dirty="0"/>
        </a:p>
      </dsp:txBody>
      <dsp:txXfrm>
        <a:off x="53370" y="-24171"/>
        <a:ext cx="6609172" cy="1715435"/>
      </dsp:txXfrm>
    </dsp:sp>
    <dsp:sp modelId="{79205AD2-B151-4BF3-A755-58A00DE994AF}">
      <dsp:nvSpPr>
        <dsp:cNvPr id="0" name=""/>
        <dsp:cNvSpPr/>
      </dsp:nvSpPr>
      <dsp:spPr>
        <a:xfrm>
          <a:off x="741557" y="1746439"/>
          <a:ext cx="8404322" cy="203469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Законодательная база и меморандумы о взаимопонимании (</a:t>
          </a:r>
          <a:r>
            <a:rPr lang="ru-RU" sz="1800" kern="1200" dirty="0" err="1"/>
            <a:t>МоВ</a:t>
          </a:r>
          <a:r>
            <a:rPr lang="ru-RU" sz="1800" kern="1200" dirty="0"/>
            <a:t>)</a:t>
          </a:r>
          <a:endParaRPr lang="en-GB" sz="1800" kern="1200" dirty="0"/>
        </a:p>
        <a:p>
          <a:pPr marL="114300" lvl="1" indent="-114300" algn="l" defTabSz="666750">
            <a:lnSpc>
              <a:spcPct val="90000"/>
            </a:lnSpc>
            <a:spcBef>
              <a:spcPct val="0"/>
            </a:spcBef>
            <a:spcAft>
              <a:spcPct val="15000"/>
            </a:spcAft>
            <a:buChar char="•"/>
          </a:pPr>
          <a:r>
            <a:rPr lang="ru-RU" sz="1500" kern="1200" dirty="0"/>
            <a:t>Декабрь 2020 г. Рыночный циркуляр, регламентирующий операции репо Минфина (порядок проведения операций, ответственность участников, рыночная формула определения стоимости операций)</a:t>
          </a:r>
          <a:endParaRPr lang="en-GB" sz="1500" kern="1200" dirty="0"/>
        </a:p>
        <a:p>
          <a:pPr marL="114300" lvl="1" indent="-114300" algn="l" defTabSz="666750">
            <a:lnSpc>
              <a:spcPct val="90000"/>
            </a:lnSpc>
            <a:spcBef>
              <a:spcPct val="0"/>
            </a:spcBef>
            <a:spcAft>
              <a:spcPct val="15000"/>
            </a:spcAft>
            <a:buChar char="•"/>
          </a:pPr>
          <a:r>
            <a:rPr lang="ru-RU" sz="1500" kern="1200" dirty="0" err="1"/>
            <a:t>MoВ</a:t>
          </a:r>
          <a:r>
            <a:rPr lang="ru-RU" sz="1500" kern="1200" dirty="0"/>
            <a:t> между Государственным казначейством, Ханойской фондовой биржей и Вьетнамским депозитарным центром ценных бумаг</a:t>
          </a:r>
          <a:endParaRPr lang="en-GB" sz="1500" kern="1200" dirty="0"/>
        </a:p>
        <a:p>
          <a:pPr marL="114300" lvl="1" indent="-114300" algn="l" defTabSz="666750">
            <a:lnSpc>
              <a:spcPct val="90000"/>
            </a:lnSpc>
            <a:spcBef>
              <a:spcPct val="0"/>
            </a:spcBef>
            <a:spcAft>
              <a:spcPct val="15000"/>
            </a:spcAft>
            <a:buChar char="•"/>
          </a:pPr>
          <a:r>
            <a:rPr lang="ru-RU" sz="1500" kern="1200" dirty="0"/>
            <a:t>Генеральный договор с банками - в соответствии с Циркуляром 107</a:t>
          </a:r>
          <a:endParaRPr lang="en-GB" sz="1500" kern="1200" dirty="0"/>
        </a:p>
      </dsp:txBody>
      <dsp:txXfrm>
        <a:off x="801151" y="1806033"/>
        <a:ext cx="6468156" cy="1915506"/>
      </dsp:txXfrm>
    </dsp:sp>
    <dsp:sp modelId="{ECF80F6A-0D4D-4A43-A8FC-CBBF1CC7793D}">
      <dsp:nvSpPr>
        <dsp:cNvPr id="0" name=""/>
        <dsp:cNvSpPr/>
      </dsp:nvSpPr>
      <dsp:spPr>
        <a:xfrm>
          <a:off x="1483115" y="3795539"/>
          <a:ext cx="8404322" cy="17969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Начало работы в </a:t>
          </a:r>
          <a:r>
            <a:rPr lang="en-GB" sz="1800" kern="1200" dirty="0"/>
            <a:t>2022</a:t>
          </a:r>
          <a:r>
            <a:rPr lang="ru-RU" sz="1800" kern="1200" dirty="0"/>
            <a:t> году</a:t>
          </a:r>
          <a:endParaRPr lang="en-GB" sz="1800" kern="1200" dirty="0"/>
        </a:p>
        <a:p>
          <a:pPr marL="114300" lvl="1" indent="-114300" algn="l" defTabSz="666750">
            <a:lnSpc>
              <a:spcPct val="90000"/>
            </a:lnSpc>
            <a:spcBef>
              <a:spcPct val="0"/>
            </a:spcBef>
            <a:spcAft>
              <a:spcPct val="15000"/>
            </a:spcAft>
            <a:buChar char="•"/>
          </a:pPr>
          <a:r>
            <a:rPr lang="en-GB" sz="1500" kern="1200" dirty="0"/>
            <a:t>(</a:t>
          </a:r>
          <a:r>
            <a:rPr lang="ru-RU" sz="1500" kern="1200" dirty="0"/>
            <a:t>Первоначально отсрочено из-за участия Казначейства в борьбе с пандемией </a:t>
          </a:r>
          <a:r>
            <a:rPr lang="ru-RU" sz="1500" kern="1200" dirty="0" err="1"/>
            <a:t>Соvid</a:t>
          </a:r>
          <a:r>
            <a:rPr lang="ru-RU" sz="1500" kern="1200" dirty="0"/>
            <a:t>)</a:t>
          </a:r>
          <a:endParaRPr lang="en-GB" sz="1500" kern="1200" dirty="0"/>
        </a:p>
        <a:p>
          <a:pPr marL="114300" lvl="1" indent="-114300" algn="l" defTabSz="666750">
            <a:lnSpc>
              <a:spcPct val="90000"/>
            </a:lnSpc>
            <a:spcBef>
              <a:spcPct val="0"/>
            </a:spcBef>
            <a:spcAft>
              <a:spcPct val="15000"/>
            </a:spcAft>
            <a:buChar char="•"/>
          </a:pPr>
          <a:r>
            <a:rPr lang="ru-RU" sz="1500" kern="1200" dirty="0"/>
            <a:t>Продемонстрирована готовность к внесению изменений с учетом реакции рынка (например, увеличение допустимого срока погашения залога)</a:t>
          </a:r>
          <a:endParaRPr lang="en-GB" sz="1500" kern="1200" dirty="0"/>
        </a:p>
      </dsp:txBody>
      <dsp:txXfrm>
        <a:off x="1535747" y="3848171"/>
        <a:ext cx="6482080" cy="1691713"/>
      </dsp:txXfrm>
    </dsp:sp>
    <dsp:sp modelId="{F677C88E-A665-4497-AC25-BBD940A690E6}">
      <dsp:nvSpPr>
        <dsp:cNvPr id="0" name=""/>
        <dsp:cNvSpPr/>
      </dsp:nvSpPr>
      <dsp:spPr>
        <a:xfrm>
          <a:off x="7328902" y="1260956"/>
          <a:ext cx="1075420" cy="1075420"/>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7570872" y="1260956"/>
        <a:ext cx="591481" cy="809254"/>
      </dsp:txXfrm>
    </dsp:sp>
    <dsp:sp modelId="{12DFAF4B-1685-42AA-8182-39BB55993EA6}">
      <dsp:nvSpPr>
        <dsp:cNvPr id="0" name=""/>
        <dsp:cNvSpPr/>
      </dsp:nvSpPr>
      <dsp:spPr>
        <a:xfrm>
          <a:off x="8103217" y="3300292"/>
          <a:ext cx="1075420" cy="1075420"/>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8345187" y="3300292"/>
        <a:ext cx="591481" cy="8092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3F2C9-74E0-4D63-99E6-5F1E10E09FA0}">
      <dsp:nvSpPr>
        <dsp:cNvPr id="0" name=""/>
        <dsp:cNvSpPr/>
      </dsp:nvSpPr>
      <dsp:spPr>
        <a:xfrm>
          <a:off x="44288" y="139370"/>
          <a:ext cx="8942626" cy="794908"/>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Закон о государственных финансах: предусматривается, что на денежные средства Казначейства могут быть начислены проценты при размещении их в ЦБ и других государственных банках</a:t>
          </a:r>
          <a:endParaRPr lang="en-GB" sz="1800" kern="1200" dirty="0"/>
        </a:p>
      </dsp:txBody>
      <dsp:txXfrm>
        <a:off x="67570" y="162652"/>
        <a:ext cx="7709679" cy="748344"/>
      </dsp:txXfrm>
    </dsp:sp>
    <dsp:sp modelId="{C380EDBF-6286-4104-8146-A259C846341F}">
      <dsp:nvSpPr>
        <dsp:cNvPr id="0" name=""/>
        <dsp:cNvSpPr/>
      </dsp:nvSpPr>
      <dsp:spPr>
        <a:xfrm>
          <a:off x="-44288" y="1060983"/>
          <a:ext cx="10617669" cy="1777072"/>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Положение Комитета по управлению долгом и риском</a:t>
          </a:r>
          <a:r>
            <a:rPr lang="en-GB" sz="1800" kern="1200" dirty="0"/>
            <a:t> </a:t>
          </a:r>
          <a:r>
            <a:rPr lang="ru-RU" sz="1800" kern="1200" dirty="0"/>
            <a:t>«Правила и процедуры управления денежными средствами Казначейства»</a:t>
          </a:r>
          <a:r>
            <a:rPr lang="en-GB" sz="1800" kern="1200" dirty="0"/>
            <a:t>  </a:t>
          </a:r>
        </a:p>
        <a:p>
          <a:pPr marL="114300" lvl="1" indent="-114300" algn="l" defTabSz="622300">
            <a:lnSpc>
              <a:spcPct val="90000"/>
            </a:lnSpc>
            <a:spcBef>
              <a:spcPct val="0"/>
            </a:spcBef>
            <a:spcAft>
              <a:spcPct val="15000"/>
            </a:spcAft>
            <a:buChar char="•"/>
          </a:pPr>
          <a:r>
            <a:rPr lang="ru-RU" sz="1400" kern="1200" dirty="0"/>
            <a:t>Определяет, какие инструменты могут быть использованы, какими банками, порядок ведения банковских счетов, вопросы, учитываемые при определении процентных ставок, правила определения остатка средств, подлежащих размещению, обстоятельства досрочного расторжения срочных вкладов, распределение денежных средств, подлежащих размещению, между банками</a:t>
          </a:r>
          <a:endParaRPr lang="en-GB" sz="1400" kern="1200" dirty="0"/>
        </a:p>
        <a:p>
          <a:pPr marL="114300" lvl="1" indent="-114300" algn="l" defTabSz="622300">
            <a:lnSpc>
              <a:spcPct val="90000"/>
            </a:lnSpc>
            <a:spcBef>
              <a:spcPct val="0"/>
            </a:spcBef>
            <a:spcAft>
              <a:spcPct val="15000"/>
            </a:spcAft>
            <a:buChar char="•"/>
          </a:pPr>
          <a:r>
            <a:rPr lang="ru-RU" sz="1400" kern="1200" dirty="0"/>
            <a:t>Процедуры прописаны не очень конкретно, скорее сформулированы в виде основных принципов</a:t>
          </a:r>
          <a:endParaRPr lang="en-GB" sz="1400" kern="1200" dirty="0"/>
        </a:p>
      </dsp:txBody>
      <dsp:txXfrm>
        <a:off x="7761" y="1113032"/>
        <a:ext cx="8795751" cy="1672974"/>
      </dsp:txXfrm>
    </dsp:sp>
    <dsp:sp modelId="{78A4755D-D1E5-4176-9484-BF214BA94FA6}">
      <dsp:nvSpPr>
        <dsp:cNvPr id="0" name=""/>
        <dsp:cNvSpPr/>
      </dsp:nvSpPr>
      <dsp:spPr>
        <a:xfrm>
          <a:off x="1582330" y="2934730"/>
          <a:ext cx="8942626" cy="807212"/>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Распоряжение министра. Уполномочивает Генеральный директорат государственных финансов на выстраивание отношений между Казначейством и банками в части компенсации за размещение средств</a:t>
          </a:r>
          <a:r>
            <a:rPr lang="en-GB" sz="1600" kern="1200" dirty="0"/>
            <a:t> </a:t>
          </a:r>
        </a:p>
      </dsp:txBody>
      <dsp:txXfrm>
        <a:off x="1605972" y="2958372"/>
        <a:ext cx="7459703" cy="759928"/>
      </dsp:txXfrm>
    </dsp:sp>
    <dsp:sp modelId="{CDB98F1A-D95B-4FBE-8114-8FF3F74AA963}">
      <dsp:nvSpPr>
        <dsp:cNvPr id="0" name=""/>
        <dsp:cNvSpPr/>
      </dsp:nvSpPr>
      <dsp:spPr>
        <a:xfrm>
          <a:off x="2279944" y="3847024"/>
          <a:ext cx="8942626" cy="992749"/>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Протокол с ЦБ, договоры с государственными банками</a:t>
          </a:r>
          <a:endParaRPr lang="en-GB" sz="1800" kern="1200" dirty="0"/>
        </a:p>
        <a:p>
          <a:pPr marL="171450" lvl="1" indent="-171450" algn="l" defTabSz="711200">
            <a:lnSpc>
              <a:spcPct val="90000"/>
            </a:lnSpc>
            <a:spcBef>
              <a:spcPct val="0"/>
            </a:spcBef>
            <a:spcAft>
              <a:spcPct val="15000"/>
            </a:spcAft>
            <a:buChar char="•"/>
          </a:pPr>
          <a:r>
            <a:rPr lang="ru-RU" sz="1600" kern="1200" dirty="0"/>
            <a:t>Сроки выплаты компенсации за размещение средств</a:t>
          </a:r>
          <a:r>
            <a:rPr lang="en-GB" sz="1600" kern="1200" dirty="0"/>
            <a:t>,</a:t>
          </a:r>
          <a:r>
            <a:rPr lang="ru-RU" sz="1600" kern="1200" dirty="0"/>
            <a:t> процентные ставки и методология их расчета</a:t>
          </a:r>
          <a:r>
            <a:rPr lang="en-GB" sz="1600" kern="1200" dirty="0"/>
            <a:t> (</a:t>
          </a:r>
          <a:r>
            <a:rPr lang="ru-RU" sz="1600" kern="1200" dirty="0"/>
            <a:t>связан с рынком посредством формулы, не конкурентный</a:t>
          </a:r>
          <a:r>
            <a:rPr lang="en-GB" sz="1600" kern="1200" dirty="0"/>
            <a:t>)</a:t>
          </a:r>
        </a:p>
      </dsp:txBody>
      <dsp:txXfrm>
        <a:off x="2309021" y="3876101"/>
        <a:ext cx="7437655" cy="934595"/>
      </dsp:txXfrm>
    </dsp:sp>
    <dsp:sp modelId="{CE2F7B3F-1BE4-446D-A18A-A1CAE4D59581}">
      <dsp:nvSpPr>
        <dsp:cNvPr id="0" name=""/>
        <dsp:cNvSpPr/>
      </dsp:nvSpPr>
      <dsp:spPr>
        <a:xfrm>
          <a:off x="8289042" y="822317"/>
          <a:ext cx="697872" cy="697872"/>
        </a:xfrm>
        <a:prstGeom prst="downArrow">
          <a:avLst>
            <a:gd name="adj1" fmla="val 55000"/>
            <a:gd name="adj2" fmla="val 45000"/>
          </a:avLst>
        </a:prstGeom>
        <a:solidFill>
          <a:srgbClr val="CFD5EA">
            <a:alpha val="90000"/>
          </a:srgbClr>
        </a:solidFill>
        <a:ln w="25400" cap="flat" cmpd="sng" algn="ctr">
          <a:solidFill>
            <a:srgbClr val="004C9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8446063" y="822317"/>
        <a:ext cx="383830" cy="525149"/>
      </dsp:txXfrm>
    </dsp:sp>
    <dsp:sp modelId="{090AB247-2BA7-498A-B4E2-69BFE4331F7F}">
      <dsp:nvSpPr>
        <dsp:cNvPr id="0" name=""/>
        <dsp:cNvSpPr/>
      </dsp:nvSpPr>
      <dsp:spPr>
        <a:xfrm>
          <a:off x="9033807" y="2491866"/>
          <a:ext cx="697872" cy="697872"/>
        </a:xfrm>
        <a:prstGeom prst="downArrow">
          <a:avLst>
            <a:gd name="adj1" fmla="val 55000"/>
            <a:gd name="adj2" fmla="val 45000"/>
          </a:avLst>
        </a:prstGeom>
        <a:solidFill>
          <a:srgbClr val="CFD5EA">
            <a:alpha val="90000"/>
          </a:srgbClr>
        </a:solidFill>
        <a:ln w="25400" cap="flat" cmpd="sng" algn="ctr">
          <a:solidFill>
            <a:srgbClr val="004C9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dirty="0">
            <a:solidFill>
              <a:srgbClr val="000000">
                <a:hueOff val="0"/>
                <a:satOff val="0"/>
                <a:lumOff val="0"/>
                <a:alphaOff val="0"/>
              </a:srgbClr>
            </a:solidFill>
            <a:latin typeface="Arial" panose="020B0604020202020204"/>
            <a:ea typeface="+mn-ea"/>
            <a:cs typeface="+mn-cs"/>
          </a:endParaRPr>
        </a:p>
      </dsp:txBody>
      <dsp:txXfrm>
        <a:off x="9190828" y="2491866"/>
        <a:ext cx="383830" cy="525149"/>
      </dsp:txXfrm>
    </dsp:sp>
    <dsp:sp modelId="{58809527-9B35-487B-84DB-CB640DB59298}">
      <dsp:nvSpPr>
        <dsp:cNvPr id="0" name=""/>
        <dsp:cNvSpPr/>
      </dsp:nvSpPr>
      <dsp:spPr>
        <a:xfrm>
          <a:off x="9775754" y="3360034"/>
          <a:ext cx="697872" cy="697872"/>
        </a:xfrm>
        <a:prstGeom prst="downArrow">
          <a:avLst>
            <a:gd name="adj1" fmla="val 55000"/>
            <a:gd name="adj2" fmla="val 45000"/>
          </a:avLst>
        </a:prstGeom>
        <a:solidFill>
          <a:srgbClr val="CFD5EA">
            <a:alpha val="90000"/>
          </a:srgbClr>
        </a:solidFill>
        <a:ln w="25400" cap="flat" cmpd="sng" algn="ctr">
          <a:solidFill>
            <a:srgbClr val="004C9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dirty="0">
            <a:solidFill>
              <a:srgbClr val="000000">
                <a:hueOff val="0"/>
                <a:satOff val="0"/>
                <a:lumOff val="0"/>
                <a:alphaOff val="0"/>
              </a:srgbClr>
            </a:solidFill>
            <a:latin typeface="Arial" panose="020B0604020202020204"/>
            <a:ea typeface="+mn-ea"/>
            <a:cs typeface="+mn-cs"/>
          </a:endParaRPr>
        </a:p>
      </dsp:txBody>
      <dsp:txXfrm>
        <a:off x="9932775" y="3360034"/>
        <a:ext cx="383830" cy="5251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FF1B0-05BB-4105-B12E-528834D700F0}">
      <dsp:nvSpPr>
        <dsp:cNvPr id="0" name=""/>
        <dsp:cNvSpPr/>
      </dsp:nvSpPr>
      <dsp:spPr>
        <a:xfrm>
          <a:off x="0" y="2792483"/>
          <a:ext cx="10518843" cy="835375"/>
        </a:xfrm>
        <a:prstGeom prst="rect">
          <a:avLst/>
        </a:prstGeom>
        <a:solidFill>
          <a:srgbClr val="CFD5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t>Регламент Минфина 2014: детализирует правила и порядок размещения средств в банках, требования к отбору, виды депозитов, максимальную сумму в одном банке, минимальную процентную ставку (&gt;= 70% от ставки Банк Индонезии).</a:t>
          </a:r>
          <a:endParaRPr lang="en-GB" sz="1800" kern="1200" dirty="0"/>
        </a:p>
      </dsp:txBody>
      <dsp:txXfrm>
        <a:off x="0" y="2792483"/>
        <a:ext cx="10518843" cy="835375"/>
      </dsp:txXfrm>
    </dsp:sp>
    <dsp:sp modelId="{839EAF72-1574-4225-9173-6AF720C5F552}">
      <dsp:nvSpPr>
        <dsp:cNvPr id="0" name=""/>
        <dsp:cNvSpPr/>
      </dsp:nvSpPr>
      <dsp:spPr>
        <a:xfrm rot="10800000">
          <a:off x="0" y="1129379"/>
          <a:ext cx="10518843" cy="1675634"/>
        </a:xfrm>
        <a:prstGeom prst="upArrowCallout">
          <a:avLst/>
        </a:prstGeom>
        <a:solidFill>
          <a:srgbClr val="CFD5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t>Министерский указ 2010 г.: определяет цели управления излишками денежных средств, виды инвестиций, порядок выбора банков, виды депозитов (овернайт, до востребования, срочные депозиты и </a:t>
          </a:r>
          <a:r>
            <a:rPr lang="ru-RU" sz="1800" kern="1200" dirty="0" err="1"/>
            <a:t>репо</a:t>
          </a:r>
          <a:r>
            <a:rPr lang="ru-RU" sz="1800" kern="1200" dirty="0"/>
            <a:t>), механизм приобретения облигаций и осуществления обратного </a:t>
          </a:r>
          <a:r>
            <a:rPr lang="ru-RU" sz="1800" kern="1200" dirty="0" err="1"/>
            <a:t>репо</a:t>
          </a:r>
          <a:r>
            <a:rPr lang="ru-RU" sz="1800" kern="1200" dirty="0"/>
            <a:t>, а также положения по управлению рисками и отчетности.</a:t>
          </a:r>
          <a:endParaRPr lang="en-GB" sz="1800" kern="1200" dirty="0"/>
        </a:p>
      </dsp:txBody>
      <dsp:txXfrm rot="10800000">
        <a:off x="0" y="1129379"/>
        <a:ext cx="10518843" cy="1088777"/>
      </dsp:txXfrm>
    </dsp:sp>
    <dsp:sp modelId="{19098859-C68D-47EE-B7D7-337912BEED30}">
      <dsp:nvSpPr>
        <dsp:cNvPr id="0" name=""/>
        <dsp:cNvSpPr/>
      </dsp:nvSpPr>
      <dsp:spPr>
        <a:xfrm rot="10800000">
          <a:off x="0" y="0"/>
          <a:ext cx="10518843" cy="1141243"/>
        </a:xfrm>
        <a:prstGeom prst="upArrowCallout">
          <a:avLst/>
        </a:prstGeom>
        <a:solidFill>
          <a:srgbClr val="CFD5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kern="1200" dirty="0"/>
            <a:t>Министр уполномочен выполнять функции по управлению ликвидностью (в широком смысле), которые затем делегируются Генеральному директорату казначейства, в том числе в части размещения излишков денежных средств</a:t>
          </a:r>
          <a:endParaRPr lang="en-GB" sz="1800" kern="1200" dirty="0"/>
        </a:p>
      </dsp:txBody>
      <dsp:txXfrm rot="10800000">
        <a:off x="0" y="0"/>
        <a:ext cx="10518843" cy="7415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2F591-3485-40E5-8DCA-30B93575794E}">
      <dsp:nvSpPr>
        <dsp:cNvPr id="0" name=""/>
        <dsp:cNvSpPr/>
      </dsp:nvSpPr>
      <dsp:spPr>
        <a:xfrm>
          <a:off x="9156" y="129899"/>
          <a:ext cx="2736844" cy="19500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В Грузии проводятся аукционы на право разместить срочные депозиты</a:t>
          </a:r>
          <a:endParaRPr lang="en-GB" sz="1800" kern="1200" dirty="0"/>
        </a:p>
      </dsp:txBody>
      <dsp:txXfrm>
        <a:off x="66270" y="187013"/>
        <a:ext cx="2622616" cy="1835773"/>
      </dsp:txXfrm>
    </dsp:sp>
    <dsp:sp modelId="{DF2E74B1-839C-48A7-9597-1870432BC642}">
      <dsp:nvSpPr>
        <dsp:cNvPr id="0" name=""/>
        <dsp:cNvSpPr/>
      </dsp:nvSpPr>
      <dsp:spPr>
        <a:xfrm>
          <a:off x="3019686" y="765531"/>
          <a:ext cx="580211" cy="678737"/>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019686" y="901278"/>
        <a:ext cx="406148" cy="407243"/>
      </dsp:txXfrm>
    </dsp:sp>
    <dsp:sp modelId="{1F1B9398-1B89-4A33-B6AA-40792EF08A70}">
      <dsp:nvSpPr>
        <dsp:cNvPr id="0" name=""/>
        <dsp:cNvSpPr/>
      </dsp:nvSpPr>
      <dsp:spPr>
        <a:xfrm>
          <a:off x="3840739" y="129899"/>
          <a:ext cx="2736844" cy="19500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Процесс регулируется постановлением Правительства, в котором указаны типы, сроки, сумма и требования к обеспечению</a:t>
          </a:r>
          <a:endParaRPr lang="en-GB" sz="1800" kern="1200" dirty="0"/>
        </a:p>
      </dsp:txBody>
      <dsp:txXfrm>
        <a:off x="3897853" y="187013"/>
        <a:ext cx="2622616" cy="1835773"/>
      </dsp:txXfrm>
    </dsp:sp>
    <dsp:sp modelId="{5AAF72FB-AF40-490E-84D3-5466A705874E}">
      <dsp:nvSpPr>
        <dsp:cNvPr id="0" name=""/>
        <dsp:cNvSpPr/>
      </dsp:nvSpPr>
      <dsp:spPr>
        <a:xfrm>
          <a:off x="6851268" y="765531"/>
          <a:ext cx="580211" cy="678737"/>
        </a:xfrm>
        <a:prstGeom prst="rightArrow">
          <a:avLst>
            <a:gd name="adj1" fmla="val 60000"/>
            <a:gd name="adj2" fmla="val 50000"/>
          </a:avLst>
        </a:prstGeom>
        <a:solidFill>
          <a:srgbClr val="CFD5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851268" y="901278"/>
        <a:ext cx="406148" cy="407243"/>
      </dsp:txXfrm>
    </dsp:sp>
    <dsp:sp modelId="{5A18BF03-E349-48BC-AA8A-6F15A0F92D76}">
      <dsp:nvSpPr>
        <dsp:cNvPr id="0" name=""/>
        <dsp:cNvSpPr/>
      </dsp:nvSpPr>
      <dsp:spPr>
        <a:xfrm>
          <a:off x="7672322" y="129899"/>
          <a:ext cx="2736844" cy="195000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Очевидная выгода от наличия более низкого среднего (и менее </a:t>
          </a:r>
          <a:r>
            <a:rPr lang="ru-RU" sz="1800" kern="1200" dirty="0" err="1"/>
            <a:t>волатильного</a:t>
          </a:r>
          <a:r>
            <a:rPr lang="ru-RU" sz="1800" kern="1200" dirty="0"/>
            <a:t>) остатка средств ЕКС и поступающих процентов</a:t>
          </a:r>
          <a:endParaRPr lang="en-GB" sz="1800" kern="1200" dirty="0"/>
        </a:p>
      </dsp:txBody>
      <dsp:txXfrm>
        <a:off x="7729436" y="187013"/>
        <a:ext cx="2622616" cy="18357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EF0E2-574B-4CAA-88BA-F9026A5D6EB6}">
      <dsp:nvSpPr>
        <dsp:cNvPr id="0" name=""/>
        <dsp:cNvSpPr/>
      </dsp:nvSpPr>
      <dsp:spPr>
        <a:xfrm>
          <a:off x="0" y="373399"/>
          <a:ext cx="10325100" cy="4536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6E4244-87FF-47E7-BD4D-FA463E97C515}">
      <dsp:nvSpPr>
        <dsp:cNvPr id="0" name=""/>
        <dsp:cNvSpPr/>
      </dsp:nvSpPr>
      <dsp:spPr>
        <a:xfrm>
          <a:off x="514742" y="107719"/>
          <a:ext cx="9807976" cy="5313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185" tIns="0" rIns="273185" bIns="0" numCol="1" spcCol="1270" anchor="ctr" anchorCtr="0">
          <a:noAutofit/>
        </a:bodyPr>
        <a:lstStyle/>
        <a:p>
          <a:pPr marL="0" lvl="0" indent="0" algn="l" defTabSz="800100">
            <a:lnSpc>
              <a:spcPct val="90000"/>
            </a:lnSpc>
            <a:spcBef>
              <a:spcPct val="0"/>
            </a:spcBef>
            <a:spcAft>
              <a:spcPct val="35000"/>
            </a:spcAft>
            <a:buNone/>
          </a:pPr>
          <a:r>
            <a:rPr lang="ru-RU" sz="1800" kern="1200" dirty="0"/>
            <a:t>Совершенно иной подход: отсутствие подзаконных актов и формальных правил</a:t>
          </a:r>
          <a:endParaRPr lang="en-GB" sz="1800" kern="1200" dirty="0"/>
        </a:p>
      </dsp:txBody>
      <dsp:txXfrm>
        <a:off x="540681" y="133658"/>
        <a:ext cx="9756098" cy="479482"/>
      </dsp:txXfrm>
    </dsp:sp>
    <dsp:sp modelId="{E34AA936-418F-4B2D-A8C0-258B247F9CC6}">
      <dsp:nvSpPr>
        <dsp:cNvPr id="0" name=""/>
        <dsp:cNvSpPr/>
      </dsp:nvSpPr>
      <dsp:spPr>
        <a:xfrm>
          <a:off x="0" y="1189879"/>
          <a:ext cx="10325100" cy="36288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1342" tIns="374904" rIns="801342"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a:t>Цель управления ликвидностью – устанавливается министрами финансов</a:t>
          </a:r>
          <a:endParaRPr lang="en-GB" sz="1800" kern="1200" dirty="0"/>
        </a:p>
        <a:p>
          <a:pPr marL="171450" lvl="1" indent="-171450" algn="l" defTabSz="800100">
            <a:lnSpc>
              <a:spcPct val="90000"/>
            </a:lnSpc>
            <a:spcBef>
              <a:spcPct val="0"/>
            </a:spcBef>
            <a:spcAft>
              <a:spcPct val="15000"/>
            </a:spcAft>
            <a:buChar char="•"/>
          </a:pPr>
          <a:r>
            <a:rPr lang="ru-RU" sz="1800" kern="1200" dirty="0"/>
            <a:t>Выбор контрагента – регулируемые учреждения, которые обязаны подготовить юридические документы (главным образом </a:t>
          </a:r>
          <a:r>
            <a:rPr lang="en-GB" sz="1800" kern="1200" dirty="0"/>
            <a:t>GRMA</a:t>
          </a:r>
          <a:r>
            <a:rPr lang="ru-RU" sz="1800" kern="1200" dirty="0"/>
            <a:t>), согласовать операционное положение и т.д. </a:t>
          </a:r>
          <a:endParaRPr lang="en-GB" sz="1800" kern="1200" dirty="0"/>
        </a:p>
        <a:p>
          <a:pPr marL="171450" lvl="1" indent="-171450" algn="l" defTabSz="800100">
            <a:lnSpc>
              <a:spcPct val="90000"/>
            </a:lnSpc>
            <a:spcBef>
              <a:spcPct val="0"/>
            </a:spcBef>
            <a:spcAft>
              <a:spcPct val="15000"/>
            </a:spcAft>
            <a:buChar char="•"/>
          </a:pPr>
          <a:r>
            <a:rPr lang="ru-RU" sz="1800" kern="1200" dirty="0"/>
            <a:t>Перечень инструментов (очень широкий, включая свопы) и сроков погашения (до 1 года)</a:t>
          </a:r>
          <a:endParaRPr lang="en-GB" sz="1800" kern="1200" dirty="0"/>
        </a:p>
        <a:p>
          <a:pPr marL="171450" lvl="1" indent="-171450" algn="l" defTabSz="800100">
            <a:lnSpc>
              <a:spcPct val="90000"/>
            </a:lnSpc>
            <a:spcBef>
              <a:spcPct val="0"/>
            </a:spcBef>
            <a:spcAft>
              <a:spcPct val="15000"/>
            </a:spcAft>
            <a:buChar char="•"/>
          </a:pPr>
          <a:r>
            <a:rPr lang="ru-RU" sz="1800" kern="1200" dirty="0"/>
            <a:t>Порядок работы с необеспеченными депозитами и сделками РЕПО (в основном двусторонние через признанных брокеров или платформы) </a:t>
          </a:r>
          <a:endParaRPr lang="en-GB" sz="1800" kern="1200" dirty="0"/>
        </a:p>
        <a:p>
          <a:pPr marL="171450" lvl="1" indent="-171450" algn="l" defTabSz="800100">
            <a:lnSpc>
              <a:spcPct val="90000"/>
            </a:lnSpc>
            <a:spcBef>
              <a:spcPct val="0"/>
            </a:spcBef>
            <a:spcAft>
              <a:spcPct val="15000"/>
            </a:spcAft>
            <a:buChar char="•"/>
          </a:pPr>
          <a:r>
            <a:rPr lang="ru-RU" sz="1800" kern="1200" dirty="0"/>
            <a:t>Порядок расчетов – главным образом, в тот же день</a:t>
          </a:r>
          <a:endParaRPr lang="en-GB" sz="1800" kern="1200" dirty="0"/>
        </a:p>
        <a:p>
          <a:pPr marL="171450" lvl="1" indent="-171450" algn="l" defTabSz="800100">
            <a:lnSpc>
              <a:spcPct val="90000"/>
            </a:lnSpc>
            <a:spcBef>
              <a:spcPct val="0"/>
            </a:spcBef>
            <a:spcAft>
              <a:spcPct val="15000"/>
            </a:spcAft>
            <a:buChar char="•"/>
          </a:pPr>
          <a:r>
            <a:rPr lang="ru-RU" sz="1800" kern="1200" dirty="0"/>
            <a:t>Порядок осуществления операций</a:t>
          </a:r>
          <a:r>
            <a:rPr lang="en-GB" sz="1800" kern="1200" dirty="0"/>
            <a:t> – </a:t>
          </a:r>
          <a:r>
            <a:rPr lang="ru-RU" sz="1800" kern="1200" dirty="0"/>
            <a:t>по телефону или посредством платформ, соответствующие обязательства</a:t>
          </a:r>
          <a:endParaRPr lang="en-GB" sz="1800" kern="1200" dirty="0"/>
        </a:p>
        <a:p>
          <a:pPr marL="171450" lvl="1" indent="-171450" algn="l" defTabSz="800100">
            <a:lnSpc>
              <a:spcPct val="90000"/>
            </a:lnSpc>
            <a:spcBef>
              <a:spcPct val="0"/>
            </a:spcBef>
            <a:spcAft>
              <a:spcPct val="15000"/>
            </a:spcAft>
            <a:buChar char="•"/>
          </a:pPr>
          <a:r>
            <a:rPr lang="en-GB" sz="1800" kern="1200" dirty="0"/>
            <a:t>[</a:t>
          </a:r>
          <a:r>
            <a:rPr lang="ru-RU" sz="1800" kern="1200" dirty="0"/>
            <a:t>Процедуры и средства контроля, подготовленные ДУД</a:t>
          </a:r>
          <a:r>
            <a:rPr lang="en-GB" sz="1800" kern="1200" dirty="0"/>
            <a:t>]</a:t>
          </a:r>
        </a:p>
      </dsp:txBody>
      <dsp:txXfrm>
        <a:off x="0" y="1189879"/>
        <a:ext cx="10325100" cy="3628800"/>
      </dsp:txXfrm>
    </dsp:sp>
    <dsp:sp modelId="{322D8367-2D82-42B4-8D99-6F47522814EA}">
      <dsp:nvSpPr>
        <dsp:cNvPr id="0" name=""/>
        <dsp:cNvSpPr/>
      </dsp:nvSpPr>
      <dsp:spPr>
        <a:xfrm>
          <a:off x="491551" y="924199"/>
          <a:ext cx="9831018" cy="5313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185" tIns="0" rIns="273185" bIns="0" numCol="1" spcCol="1270" anchor="ctr" anchorCtr="0">
          <a:noAutofit/>
        </a:bodyPr>
        <a:lstStyle/>
        <a:p>
          <a:pPr marL="0" lvl="0" indent="0" algn="l" defTabSz="800100">
            <a:lnSpc>
              <a:spcPct val="90000"/>
            </a:lnSpc>
            <a:spcBef>
              <a:spcPct val="0"/>
            </a:spcBef>
            <a:spcAft>
              <a:spcPct val="35000"/>
            </a:spcAft>
            <a:buNone/>
          </a:pPr>
          <a:r>
            <a:rPr lang="ru-RU" sz="1800" kern="1200" dirty="0"/>
            <a:t>Департамент </a:t>
          </a:r>
          <a:r>
            <a:rPr lang="ru-RU" sz="1800" kern="1200"/>
            <a:t>управления долгом (ДУД) </a:t>
          </a:r>
          <a:r>
            <a:rPr lang="ru-RU" sz="1800" kern="1200" dirty="0"/>
            <a:t>Великобритании публикует «операционное положение», в котором оговариваются</a:t>
          </a:r>
          <a:r>
            <a:rPr lang="en-GB" sz="1800" kern="1200" dirty="0"/>
            <a:t>:</a:t>
          </a:r>
        </a:p>
      </dsp:txBody>
      <dsp:txXfrm>
        <a:off x="517490" y="950138"/>
        <a:ext cx="9779140"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2C171-BA51-49D9-B638-34AB677958D0}">
      <dsp:nvSpPr>
        <dsp:cNvPr id="0" name=""/>
        <dsp:cNvSpPr/>
      </dsp:nvSpPr>
      <dsp:spPr>
        <a:xfrm>
          <a:off x="0" y="292373"/>
          <a:ext cx="5402364" cy="748447"/>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Казначейство</a:t>
          </a:r>
          <a:r>
            <a:rPr lang="en-GB" sz="1600" kern="1200" dirty="0"/>
            <a:t>/</a:t>
          </a:r>
          <a:r>
            <a:rPr lang="ru-RU" sz="1600" kern="1200" dirty="0"/>
            <a:t>ПУД или управляющий ликвидностью отвечают только за краткосрочные инвестиции</a:t>
          </a:r>
          <a:endParaRPr lang="en-GB" sz="1600" kern="1200" dirty="0"/>
        </a:p>
      </dsp:txBody>
      <dsp:txXfrm>
        <a:off x="36536" y="328909"/>
        <a:ext cx="5329292" cy="675375"/>
      </dsp:txXfrm>
    </dsp:sp>
    <dsp:sp modelId="{5207338B-23A6-42FF-BCF6-261C411D266C}">
      <dsp:nvSpPr>
        <dsp:cNvPr id="0" name=""/>
        <dsp:cNvSpPr/>
      </dsp:nvSpPr>
      <dsp:spPr>
        <a:xfrm>
          <a:off x="191783" y="1040821"/>
          <a:ext cx="5018797" cy="299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25" tIns="20320" rIns="113792" bIns="20320" numCol="1" spcCol="1270" anchor="t" anchorCtr="0">
          <a:noAutofit/>
        </a:bodyPr>
        <a:lstStyle/>
        <a:p>
          <a:pPr marL="114300" lvl="1" indent="-114300" algn="l" defTabSz="533400">
            <a:lnSpc>
              <a:spcPct val="100000"/>
            </a:lnSpc>
            <a:spcBef>
              <a:spcPct val="0"/>
            </a:spcBef>
            <a:spcAft>
              <a:spcPts val="600"/>
            </a:spcAft>
            <a:buChar char="•"/>
          </a:pPr>
          <a:r>
            <a:rPr lang="ru-RU" sz="1200" kern="1200" dirty="0"/>
            <a:t>Излишки сверх буфера ликвидности
Инвестируются на рынке краткосрочного капитала</a:t>
          </a:r>
          <a:endParaRPr lang="en-GB" sz="1200" kern="1200" dirty="0"/>
        </a:p>
        <a:p>
          <a:pPr marL="114300" lvl="1" indent="-114300" algn="l" defTabSz="533400">
            <a:lnSpc>
              <a:spcPct val="100000"/>
            </a:lnSpc>
            <a:spcBef>
              <a:spcPct val="0"/>
            </a:spcBef>
            <a:spcAft>
              <a:spcPts val="600"/>
            </a:spcAft>
            <a:buChar char="•"/>
          </a:pPr>
          <a:r>
            <a:rPr lang="ru-RU" sz="1200" kern="1200" dirty="0"/>
            <a:t>Краткосрочные излишки с коротким временным горизонтом (преходящие, не ожидается, что они будут устойчивыми) - управляющие ликвидностью редко инвестируют денежные средства на срок более 3-6 месяцев</a:t>
          </a:r>
          <a:endParaRPr lang="en-GB" sz="1200" kern="1200" dirty="0"/>
        </a:p>
        <a:p>
          <a:pPr marL="114300" lvl="1" indent="-114300" algn="l" defTabSz="533400">
            <a:lnSpc>
              <a:spcPct val="100000"/>
            </a:lnSpc>
            <a:spcBef>
              <a:spcPct val="0"/>
            </a:spcBef>
            <a:spcAft>
              <a:spcPts val="600"/>
            </a:spcAft>
            <a:buChar char="•"/>
          </a:pPr>
          <a:r>
            <a:rPr lang="ru-RU" sz="1200" kern="1200" dirty="0"/>
            <a:t>«Излишек» в данном контексте определяется прогнозом (поправка на осторожность может быть отражена либо в размере инвестиций, либо в сроках их погашения</a:t>
          </a:r>
          <a:r>
            <a:rPr lang="en-GB" sz="1200" kern="1200" dirty="0"/>
            <a:t>)</a:t>
          </a:r>
        </a:p>
        <a:p>
          <a:pPr marL="114300" lvl="1" indent="-114300" algn="l" defTabSz="533400">
            <a:lnSpc>
              <a:spcPct val="100000"/>
            </a:lnSpc>
            <a:spcBef>
              <a:spcPct val="0"/>
            </a:spcBef>
            <a:spcAft>
              <a:spcPts val="600"/>
            </a:spcAft>
            <a:buChar char="•"/>
          </a:pPr>
          <a:r>
            <a:rPr lang="ru-RU" sz="1200" kern="1200" dirty="0"/>
            <a:t>Примечание: основное внимание уделяется </a:t>
          </a:r>
          <a:r>
            <a:rPr lang="ru-RU" sz="1200" u="sng" kern="1200" dirty="0"/>
            <a:t>инвестициям</a:t>
          </a:r>
          <a:r>
            <a:rPr lang="ru-RU" sz="1200" kern="1200" dirty="0"/>
            <a:t>: покупка и продажа ценных бумаг Минфина рискует нанести ущерб рынку облигаций; использовать только в качестве залога</a:t>
          </a:r>
          <a:endParaRPr lang="en-GB" sz="1200" kern="1200" dirty="0"/>
        </a:p>
      </dsp:txBody>
      <dsp:txXfrm>
        <a:off x="191783" y="1040821"/>
        <a:ext cx="5018797" cy="2991422"/>
      </dsp:txXfrm>
    </dsp:sp>
    <dsp:sp modelId="{A3AEFB34-A6B9-41A1-AE35-05AD44F29769}">
      <dsp:nvSpPr>
        <dsp:cNvPr id="0" name=""/>
        <dsp:cNvSpPr/>
      </dsp:nvSpPr>
      <dsp:spPr>
        <a:xfrm>
          <a:off x="0" y="3842927"/>
          <a:ext cx="5402364" cy="64686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Структурными или хроническими излишками следует заниматься отдельно </a:t>
          </a:r>
          <a:endParaRPr lang="en-GB" sz="1600" kern="1200" dirty="0"/>
        </a:p>
      </dsp:txBody>
      <dsp:txXfrm>
        <a:off x="31577" y="3874504"/>
        <a:ext cx="5339210" cy="583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57E38-0CD8-4C40-AE03-8A5B7FC78E9F}">
      <dsp:nvSpPr>
        <dsp:cNvPr id="0" name=""/>
        <dsp:cNvSpPr/>
      </dsp:nvSpPr>
      <dsp:spPr>
        <a:xfrm>
          <a:off x="155" y="656629"/>
          <a:ext cx="1879375" cy="102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ru-RU" sz="2000" kern="1200" dirty="0"/>
            <a:t>Структурный излишек</a:t>
          </a:r>
          <a:r>
            <a:rPr lang="en-GB" sz="2000" kern="1200" dirty="0"/>
            <a:t> </a:t>
          </a:r>
        </a:p>
      </dsp:txBody>
      <dsp:txXfrm>
        <a:off x="155" y="656629"/>
        <a:ext cx="1879375" cy="1027081"/>
      </dsp:txXfrm>
    </dsp:sp>
    <dsp:sp modelId="{11583960-0AF7-4E07-8E94-6ECB6A26DD36}">
      <dsp:nvSpPr>
        <dsp:cNvPr id="0" name=""/>
        <dsp:cNvSpPr/>
      </dsp:nvSpPr>
      <dsp:spPr>
        <a:xfrm>
          <a:off x="1879530" y="139332"/>
          <a:ext cx="346885" cy="2061675"/>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8F03C-E4F6-4C97-9C8A-69221E8AF78F}">
      <dsp:nvSpPr>
        <dsp:cNvPr id="0" name=""/>
        <dsp:cNvSpPr/>
      </dsp:nvSpPr>
      <dsp:spPr>
        <a:xfrm>
          <a:off x="2365325" y="13498"/>
          <a:ext cx="4717646" cy="2320559"/>
        </a:xfrm>
        <a:prstGeom prst="rect">
          <a:avLst/>
        </a:prstGeom>
        <a:solidFill>
          <a:srgbClr val="CFD5EA"/>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ru-RU" sz="1300" kern="1200" dirty="0">
              <a:solidFill>
                <a:schemeClr val="tx1"/>
              </a:solidFill>
            </a:rPr>
            <a:t>Структурный излишек ликвидности должен выявляться и управляться отдельно</a:t>
          </a:r>
          <a:endParaRPr lang="en-GB" sz="1300" kern="1200" dirty="0">
            <a:solidFill>
              <a:schemeClr val="tx1"/>
            </a:solidFill>
          </a:endParaRPr>
        </a:p>
        <a:p>
          <a:pPr marL="114300" lvl="1" indent="-114300" algn="l" defTabSz="577850">
            <a:lnSpc>
              <a:spcPct val="90000"/>
            </a:lnSpc>
            <a:spcBef>
              <a:spcPct val="0"/>
            </a:spcBef>
            <a:spcAft>
              <a:spcPct val="15000"/>
            </a:spcAft>
            <a:buChar char="•"/>
          </a:pPr>
          <a:r>
            <a:rPr lang="ru-RU" sz="1300" kern="1200" dirty="0">
              <a:solidFill>
                <a:schemeClr val="tx1"/>
              </a:solidFill>
            </a:rPr>
            <a:t>Обычная восходящая кривая доходности =&gt; денежные средства невыгодно держать в качестве долгосрочных инвестиций. Лучше использовать любой излишек для сокращения долга или инвестирования в другие активы</a:t>
          </a:r>
          <a:r>
            <a:rPr lang="en-GB" sz="1300" kern="1200" dirty="0">
              <a:solidFill>
                <a:schemeClr val="tx1"/>
              </a:solidFill>
            </a:rPr>
            <a:t>.</a:t>
          </a:r>
        </a:p>
        <a:p>
          <a:pPr marL="114300" lvl="1" indent="-114300" algn="l" defTabSz="577850">
            <a:lnSpc>
              <a:spcPct val="90000"/>
            </a:lnSpc>
            <a:spcBef>
              <a:spcPct val="0"/>
            </a:spcBef>
            <a:spcAft>
              <a:spcPct val="15000"/>
            </a:spcAft>
            <a:buFont typeface="Arial" panose="020B0604020202020204" pitchFamily="34" charset="0"/>
            <a:buChar char="•"/>
          </a:pPr>
          <a:r>
            <a:rPr lang="ru-RU" sz="1300" kern="1200" dirty="0">
              <a:solidFill>
                <a:schemeClr val="tx1"/>
              </a:solidFill>
            </a:rPr>
            <a:t>Долгосрочные сбережения или стабилизационный фонд - собственные механизмы управления и собственный менеджмент: инвестирование в соответствии со стратегическим распределением активов, отражающим риск и балансовые цели</a:t>
          </a:r>
          <a:endParaRPr lang="en-GB" sz="1300" kern="1200" dirty="0">
            <a:solidFill>
              <a:schemeClr val="tx1"/>
            </a:solidFill>
          </a:endParaRPr>
        </a:p>
      </dsp:txBody>
      <dsp:txXfrm>
        <a:off x="2365325" y="13498"/>
        <a:ext cx="4717646" cy="2320559"/>
      </dsp:txXfrm>
    </dsp:sp>
    <dsp:sp modelId="{7EFAAC0E-2CE6-4462-978F-CD6E7B5ED813}">
      <dsp:nvSpPr>
        <dsp:cNvPr id="0" name=""/>
        <dsp:cNvSpPr/>
      </dsp:nvSpPr>
      <dsp:spPr>
        <a:xfrm>
          <a:off x="155" y="3011830"/>
          <a:ext cx="1916934" cy="1768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ru-RU" sz="2000" kern="1200" dirty="0"/>
            <a:t>Резервный фонд ликвидности</a:t>
          </a:r>
          <a:endParaRPr lang="en-GB" sz="2000" kern="1200" dirty="0"/>
        </a:p>
      </dsp:txBody>
      <dsp:txXfrm>
        <a:off x="155" y="3011830"/>
        <a:ext cx="1916934" cy="1768028"/>
      </dsp:txXfrm>
    </dsp:sp>
    <dsp:sp modelId="{5F1CCB01-04BF-4481-BFBD-00ABFD3C5DB7}">
      <dsp:nvSpPr>
        <dsp:cNvPr id="0" name=""/>
        <dsp:cNvSpPr/>
      </dsp:nvSpPr>
      <dsp:spPr>
        <a:xfrm>
          <a:off x="1917089" y="2680271"/>
          <a:ext cx="312300" cy="2431146"/>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C7C27-1ACB-41D9-8EDD-83DB33B12AA9}">
      <dsp:nvSpPr>
        <dsp:cNvPr id="0" name=""/>
        <dsp:cNvSpPr/>
      </dsp:nvSpPr>
      <dsp:spPr>
        <a:xfrm>
          <a:off x="2354310" y="2452850"/>
          <a:ext cx="4728214" cy="2885989"/>
        </a:xfrm>
        <a:prstGeom prst="rect">
          <a:avLst/>
        </a:prstGeom>
        <a:solidFill>
          <a:srgbClr val="CFD5EA"/>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74625" lvl="1" indent="-174625" algn="l" defTabSz="755650">
            <a:lnSpc>
              <a:spcPct val="90000"/>
            </a:lnSpc>
            <a:spcBef>
              <a:spcPct val="0"/>
            </a:spcBef>
            <a:spcAft>
              <a:spcPct val="15000"/>
            </a:spcAft>
            <a:buFont typeface="Arial" panose="020B0604020202020204" pitchFamily="34" charset="0"/>
            <a:buChar char="•"/>
          </a:pPr>
          <a:r>
            <a:rPr lang="ru-RU" sz="1300" kern="1200" dirty="0">
              <a:solidFill>
                <a:schemeClr val="tx1"/>
              </a:solidFill>
              <a:latin typeface="Arial" panose="020B0604020202020204"/>
              <a:ea typeface="+mn-ea"/>
              <a:cs typeface="+mn-cs"/>
            </a:rPr>
            <a:t>Целесообразен, если имеется вероятность, что структурный излишек будет исчерпан в среднесрочной перспективе или будет использован в качестве резерва на случай возможно неблагоприятного будущего сценария (например, Перу - 3-месячный фонд на случай возможного будущего банковского кризиса).</a:t>
          </a:r>
          <a:endParaRPr lang="en-GB" sz="1300" kern="1200" dirty="0">
            <a:solidFill>
              <a:schemeClr val="tx1"/>
            </a:solidFill>
            <a:latin typeface="Arial" panose="020B0604020202020204"/>
            <a:ea typeface="+mn-ea"/>
            <a:cs typeface="+mn-cs"/>
          </a:endParaRPr>
        </a:p>
        <a:p>
          <a:pPr marL="174625" lvl="1" indent="-174625" algn="l" defTabSz="755650">
            <a:lnSpc>
              <a:spcPct val="90000"/>
            </a:lnSpc>
            <a:spcBef>
              <a:spcPct val="0"/>
            </a:spcBef>
            <a:spcAft>
              <a:spcPct val="15000"/>
            </a:spcAft>
            <a:buChar char="•"/>
          </a:pPr>
          <a:r>
            <a:rPr lang="ru-RU" sz="1300" kern="1200" dirty="0">
              <a:solidFill>
                <a:schemeClr val="tx1"/>
              </a:solidFill>
              <a:latin typeface="Arial" panose="020B0604020202020204"/>
              <a:ea typeface="+mn-ea"/>
              <a:cs typeface="+mn-cs"/>
            </a:rPr>
            <a:t>Может быть отдельным фондом или траншем стабилизационного или сберегательного фонда</a:t>
          </a:r>
          <a:endParaRPr lang="en-GB" sz="1300" kern="1200" dirty="0">
            <a:solidFill>
              <a:schemeClr val="tx1"/>
            </a:solidFill>
            <a:latin typeface="Arial" panose="020B0604020202020204"/>
            <a:ea typeface="+mn-ea"/>
            <a:cs typeface="+mn-cs"/>
          </a:endParaRPr>
        </a:p>
        <a:p>
          <a:pPr marL="174625" lvl="1" indent="-174625" algn="l" defTabSz="755650">
            <a:lnSpc>
              <a:spcPct val="90000"/>
            </a:lnSpc>
            <a:spcBef>
              <a:spcPct val="0"/>
            </a:spcBef>
            <a:spcAft>
              <a:spcPct val="15000"/>
            </a:spcAft>
            <a:buChar char="•"/>
          </a:pPr>
          <a:r>
            <a:rPr lang="ru-RU" sz="1300" kern="1200" dirty="0">
              <a:solidFill>
                <a:schemeClr val="tx1"/>
              </a:solidFill>
              <a:latin typeface="Arial" panose="020B0604020202020204"/>
              <a:ea typeface="+mn-ea"/>
              <a:cs typeface="+mn-cs"/>
            </a:rPr>
            <a:t>Средства часто инвестируются на рынке краткосрочного капитала: срок несколько больше, чем при инвестировании для управления ликвидностью</a:t>
          </a:r>
          <a:endParaRPr lang="en-GB" sz="1300" kern="1200" dirty="0">
            <a:solidFill>
              <a:schemeClr val="tx1"/>
            </a:solidFill>
            <a:latin typeface="Arial" panose="020B0604020202020204"/>
            <a:ea typeface="+mn-ea"/>
            <a:cs typeface="+mn-cs"/>
          </a:endParaRPr>
        </a:p>
        <a:p>
          <a:pPr marL="174625" lvl="1" indent="-174625" algn="l" defTabSz="755650">
            <a:lnSpc>
              <a:spcPct val="90000"/>
            </a:lnSpc>
            <a:spcBef>
              <a:spcPct val="0"/>
            </a:spcBef>
            <a:spcAft>
              <a:spcPct val="15000"/>
            </a:spcAft>
            <a:buChar char="•"/>
          </a:pPr>
          <a:r>
            <a:rPr lang="ru-RU" sz="1300" kern="1200" dirty="0">
              <a:solidFill>
                <a:schemeClr val="tx1"/>
              </a:solidFill>
              <a:latin typeface="Arial" panose="020B0604020202020204"/>
              <a:ea typeface="+mn-ea"/>
              <a:cs typeface="+mn-cs"/>
            </a:rPr>
            <a:t>Обеспечивает дополнительный «страховочный механизм» ликвидности</a:t>
          </a:r>
          <a:endParaRPr lang="en-GB" sz="1300" kern="1200" dirty="0">
            <a:solidFill>
              <a:schemeClr val="tx1"/>
            </a:solidFill>
            <a:latin typeface="Arial" panose="020B0604020202020204"/>
            <a:ea typeface="+mn-ea"/>
            <a:cs typeface="+mn-cs"/>
          </a:endParaRPr>
        </a:p>
      </dsp:txBody>
      <dsp:txXfrm>
        <a:off x="2354310" y="2452850"/>
        <a:ext cx="4728214" cy="2885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C3DC-3D49-4B1C-B92E-3CCAEF4FA3A2}">
      <dsp:nvSpPr>
        <dsp:cNvPr id="0" name=""/>
        <dsp:cNvSpPr/>
      </dsp:nvSpPr>
      <dsp:spPr>
        <a:xfrm>
          <a:off x="777239" y="0"/>
          <a:ext cx="8808720" cy="541866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3EA0AED2-2B5F-44BB-8625-0C901B179790}">
      <dsp:nvSpPr>
        <dsp:cNvPr id="0" name=""/>
        <dsp:cNvSpPr/>
      </dsp:nvSpPr>
      <dsp:spPr>
        <a:xfrm>
          <a:off x="3674" y="1625600"/>
          <a:ext cx="2213668"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004C97"/>
              </a:solidFill>
            </a:rPr>
            <a:t>Инвестирование как элемент управления ликвидностью</a:t>
          </a:r>
          <a:endParaRPr lang="en-US" sz="1800" kern="1200" dirty="0">
            <a:solidFill>
              <a:srgbClr val="004C97"/>
            </a:solidFill>
          </a:endParaRPr>
        </a:p>
      </dsp:txBody>
      <dsp:txXfrm>
        <a:off x="109481" y="1731407"/>
        <a:ext cx="2002054" cy="1955852"/>
      </dsp:txXfrm>
    </dsp:sp>
    <dsp:sp modelId="{DD6B1AD6-1BBE-4AEF-8C7A-E3D8E4EF2676}">
      <dsp:nvSpPr>
        <dsp:cNvPr id="0" name=""/>
        <dsp:cNvSpPr/>
      </dsp:nvSpPr>
      <dsp:spPr>
        <a:xfrm>
          <a:off x="2544734" y="1625600"/>
          <a:ext cx="1964352" cy="2167466"/>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bg1"/>
              </a:solidFill>
            </a:rPr>
            <a:t>Риски и инструменты</a:t>
          </a:r>
          <a:endParaRPr lang="en-US" sz="2000" kern="1200" dirty="0">
            <a:solidFill>
              <a:schemeClr val="bg1"/>
            </a:solidFill>
          </a:endParaRPr>
        </a:p>
      </dsp:txBody>
      <dsp:txXfrm>
        <a:off x="2640626" y="1721492"/>
        <a:ext cx="1772568" cy="1975682"/>
      </dsp:txXfrm>
    </dsp:sp>
    <dsp:sp modelId="{51ED3736-DEFA-4D1E-875C-FB79F4810B9B}">
      <dsp:nvSpPr>
        <dsp:cNvPr id="0" name=""/>
        <dsp:cNvSpPr/>
      </dsp:nvSpPr>
      <dsp:spPr>
        <a:xfrm>
          <a:off x="4836479" y="1625600"/>
          <a:ext cx="2835228" cy="2167466"/>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4C97"/>
              </a:solidFill>
            </a:rPr>
            <a:t>Институциональные механизмы и процессы</a:t>
          </a:r>
          <a:endParaRPr lang="en-US" sz="2000" kern="1200" dirty="0">
            <a:solidFill>
              <a:srgbClr val="004C97"/>
            </a:solidFill>
          </a:endParaRPr>
        </a:p>
      </dsp:txBody>
      <dsp:txXfrm>
        <a:off x="4942286" y="1731407"/>
        <a:ext cx="2623614" cy="1955852"/>
      </dsp:txXfrm>
    </dsp:sp>
    <dsp:sp modelId="{10497EF5-8FE6-4F1D-A6C3-DBDCDA509D1E}">
      <dsp:nvSpPr>
        <dsp:cNvPr id="0" name=""/>
        <dsp:cNvSpPr/>
      </dsp:nvSpPr>
      <dsp:spPr>
        <a:xfrm>
          <a:off x="8002774" y="1594778"/>
          <a:ext cx="2360425" cy="2167466"/>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4C97"/>
              </a:solidFill>
            </a:rPr>
            <a:t>Практические аспекты инвестирования</a:t>
          </a:r>
          <a:endParaRPr lang="en-US" sz="2000" kern="1200" dirty="0">
            <a:solidFill>
              <a:srgbClr val="004C97"/>
            </a:solidFill>
          </a:endParaRPr>
        </a:p>
      </dsp:txBody>
      <dsp:txXfrm>
        <a:off x="8108581" y="1700585"/>
        <a:ext cx="2148811" cy="1955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9F680-CD32-4206-A062-5517B5145CE7}">
      <dsp:nvSpPr>
        <dsp:cNvPr id="0" name=""/>
        <dsp:cNvSpPr/>
      </dsp:nvSpPr>
      <dsp:spPr>
        <a:xfrm rot="5400000">
          <a:off x="6038533" y="-2743317"/>
          <a:ext cx="2240458" cy="7727093"/>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a:t>Ликвидности</a:t>
          </a:r>
          <a:r>
            <a:rPr lang="en-GB" sz="1600" kern="1200" dirty="0"/>
            <a:t>: </a:t>
          </a:r>
          <a:r>
            <a:rPr lang="ru-RU" sz="1600" kern="1200" dirty="0"/>
            <a:t>возможность превратить инвестиции в денежные средства до наступления срока погашения без неприемлемой потери основной суммы. Необходим акцент на рыночных краткосрочных инвестициях.</a:t>
          </a:r>
          <a:endParaRPr lang="en-GB" sz="1600" kern="1200" dirty="0"/>
        </a:p>
        <a:p>
          <a:pPr marL="171450" lvl="1" indent="-171450" algn="l" defTabSz="711200">
            <a:lnSpc>
              <a:spcPct val="90000"/>
            </a:lnSpc>
            <a:spcBef>
              <a:spcPct val="0"/>
            </a:spcBef>
            <a:spcAft>
              <a:spcPct val="15000"/>
            </a:spcAft>
            <a:buChar char="•"/>
          </a:pPr>
          <a:r>
            <a:rPr lang="ru-RU" sz="1600" b="1" kern="1200" dirty="0"/>
            <a:t>Кредитный</a:t>
          </a:r>
          <a:r>
            <a:rPr lang="en-GB" sz="1600" kern="1200" dirty="0"/>
            <a:t>: </a:t>
          </a:r>
          <a:r>
            <a:rPr lang="ru-RU" sz="1600" kern="1200" dirty="0"/>
            <a:t>возможность того, что эмитент инструмента или держатель депозита (или любой контрагент) не погасит основную сумму долга и/или не выплатит проценты в полном объеме, в срок и в соответствии с условиями сделки. Требуются высококачественные активы и обеспечение; диверсификация и переоценка по рынку</a:t>
          </a:r>
          <a:endParaRPr lang="en-GB" sz="1600" kern="1200" dirty="0"/>
        </a:p>
      </dsp:txBody>
      <dsp:txXfrm rot="-5400000">
        <a:off x="3295216" y="109370"/>
        <a:ext cx="7617723" cy="2021718"/>
      </dsp:txXfrm>
    </dsp:sp>
    <dsp:sp modelId="{64C38FFB-1466-48B7-9409-A3F3EC539C77}">
      <dsp:nvSpPr>
        <dsp:cNvPr id="0" name=""/>
        <dsp:cNvSpPr/>
      </dsp:nvSpPr>
      <dsp:spPr>
        <a:xfrm>
          <a:off x="860955" y="27539"/>
          <a:ext cx="2357340" cy="2188984"/>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bg1"/>
              </a:solidFill>
            </a:rPr>
            <a:t>Основные риски при управлении краткосрочными инвестициями</a:t>
          </a:r>
          <a:endParaRPr lang="en-US" sz="2000" kern="1200" dirty="0">
            <a:solidFill>
              <a:schemeClr val="bg1"/>
            </a:solidFill>
          </a:endParaRPr>
        </a:p>
      </dsp:txBody>
      <dsp:txXfrm>
        <a:off x="967812" y="134396"/>
        <a:ext cx="2143626" cy="1975270"/>
      </dsp:txXfrm>
    </dsp:sp>
    <dsp:sp modelId="{AF0F063B-5CFE-433B-80AF-DFDA89DFE390}">
      <dsp:nvSpPr>
        <dsp:cNvPr id="0" name=""/>
        <dsp:cNvSpPr/>
      </dsp:nvSpPr>
      <dsp:spPr>
        <a:xfrm rot="5400000">
          <a:off x="5672170" y="6307"/>
          <a:ext cx="3130884" cy="7886450"/>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ru-RU" sz="1500" b="1" kern="1200" dirty="0"/>
            <a:t>Рыночный</a:t>
          </a:r>
          <a:r>
            <a:rPr lang="en-GB" sz="1500" b="1" kern="1200" dirty="0"/>
            <a:t>: </a:t>
          </a:r>
          <a:r>
            <a:rPr lang="ru-RU" sz="1500" b="0" kern="1200" dirty="0"/>
            <a:t>риск, возникающий в результате неблагоприятных изменений рыночных ставок - в случае краткосрочных инструментов будет незначительным</a:t>
          </a:r>
          <a:endParaRPr lang="en-GB" sz="1500" b="0" kern="1200" dirty="0"/>
        </a:p>
        <a:p>
          <a:pPr marL="114300" lvl="1" indent="-114300" algn="l" defTabSz="666750">
            <a:lnSpc>
              <a:spcPct val="90000"/>
            </a:lnSpc>
            <a:spcBef>
              <a:spcPct val="0"/>
            </a:spcBef>
            <a:spcAft>
              <a:spcPct val="15000"/>
            </a:spcAft>
            <a:buChar char="•"/>
          </a:pPr>
          <a:r>
            <a:rPr lang="ru-RU" sz="1500" b="1" kern="1200" dirty="0"/>
            <a:t>Юридический</a:t>
          </a:r>
          <a:r>
            <a:rPr lang="en-GB" sz="1500" b="1" kern="1200" dirty="0"/>
            <a:t>: </a:t>
          </a:r>
          <a:r>
            <a:rPr lang="ru-RU" sz="1500" b="0" kern="1200" dirty="0"/>
            <a:t>риск того, что контракт не будет иметь юридической силы: требуется четкое документирование соглашений с партнерами (например, глобальное генеральное соглашение об обратном выкупе (GMRA) для сделок РЕПО)</a:t>
          </a:r>
          <a:endParaRPr lang="en-GB" sz="1500" kern="1200" dirty="0"/>
        </a:p>
        <a:p>
          <a:pPr marL="114300" lvl="1" indent="-114300" algn="l" defTabSz="666750">
            <a:lnSpc>
              <a:spcPct val="90000"/>
            </a:lnSpc>
            <a:spcBef>
              <a:spcPct val="0"/>
            </a:spcBef>
            <a:spcAft>
              <a:spcPct val="15000"/>
            </a:spcAft>
            <a:buChar char="•"/>
          </a:pPr>
          <a:r>
            <a:rPr lang="ru-RU" sz="1500" b="1" kern="1200" dirty="0"/>
            <a:t>Операционный</a:t>
          </a:r>
          <a:r>
            <a:rPr lang="en-GB" sz="1500" kern="1200" dirty="0"/>
            <a:t>: </a:t>
          </a:r>
          <a:r>
            <a:rPr lang="ru-RU" sz="1500" kern="1200" dirty="0"/>
            <a:t>возникающий в результате несовершенства или неэффективности внутренних процессов, людей и систем или внешних событий. Требуются четко определенные процедуры, разделение обязанностей, внутренний контроль и план обеспечения непрерывности бизнеса</a:t>
          </a:r>
          <a:endParaRPr lang="en-GB" sz="1500" kern="1200" dirty="0"/>
        </a:p>
        <a:p>
          <a:pPr marL="114300" lvl="1" indent="-114300" algn="l" defTabSz="666750">
            <a:lnSpc>
              <a:spcPct val="90000"/>
            </a:lnSpc>
            <a:spcBef>
              <a:spcPct val="0"/>
            </a:spcBef>
            <a:spcAft>
              <a:spcPct val="15000"/>
            </a:spcAft>
            <a:buChar char="•"/>
          </a:pPr>
          <a:r>
            <a:rPr lang="ru-RU" sz="1500" b="1" kern="1200" dirty="0"/>
            <a:t>Расчетов</a:t>
          </a:r>
          <a:r>
            <a:rPr lang="en-GB" sz="1500" kern="1200" dirty="0"/>
            <a:t>: </a:t>
          </a:r>
          <a:r>
            <a:rPr lang="ru-RU" sz="1500" kern="1200" dirty="0"/>
            <a:t>невыполнение контрагентом своей части договора - риск снижается путем принятия эффективных мер по ответственному хранению и ведению точного и своевременного учета</a:t>
          </a:r>
          <a:endParaRPr lang="en-GB" sz="1500" kern="1200" dirty="0"/>
        </a:p>
      </dsp:txBody>
      <dsp:txXfrm rot="-5400000">
        <a:off x="3294388" y="2536927"/>
        <a:ext cx="7733613" cy="2825210"/>
      </dsp:txXfrm>
    </dsp:sp>
    <dsp:sp modelId="{3A5918A3-9D62-4560-8AFA-1FEBB3681BBC}">
      <dsp:nvSpPr>
        <dsp:cNvPr id="0" name=""/>
        <dsp:cNvSpPr/>
      </dsp:nvSpPr>
      <dsp:spPr>
        <a:xfrm>
          <a:off x="860955" y="2728417"/>
          <a:ext cx="2355038" cy="2438627"/>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chemeClr val="bg1"/>
              </a:solidFill>
            </a:rPr>
            <a:t>Важны и прочие риски</a:t>
          </a:r>
          <a:endParaRPr lang="en-GB" sz="2400" kern="1200" dirty="0">
            <a:solidFill>
              <a:schemeClr val="bg1"/>
            </a:solidFill>
          </a:endParaRPr>
        </a:p>
      </dsp:txBody>
      <dsp:txXfrm>
        <a:off x="975918" y="2843380"/>
        <a:ext cx="2125112" cy="2208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7524E-329D-4C2F-BF30-61D35F3CC28C}">
      <dsp:nvSpPr>
        <dsp:cNvPr id="0" name=""/>
        <dsp:cNvSpPr/>
      </dsp:nvSpPr>
      <dsp:spPr>
        <a:xfrm>
          <a:off x="0" y="123748"/>
          <a:ext cx="10363200" cy="2249100"/>
        </a:xfrm>
        <a:prstGeom prst="rect">
          <a:avLst/>
        </a:prstGeom>
        <a:solidFill>
          <a:schemeClr val="bg1">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145796" rIns="804299" bIns="113792" numCol="1" spcCol="1270" anchor="t" anchorCtr="0">
          <a:noAutofit/>
        </a:bodyPr>
        <a:lstStyle/>
        <a:p>
          <a:pPr marL="171450" lvl="1" indent="-171450" algn="l" defTabSz="711200">
            <a:lnSpc>
              <a:spcPct val="90000"/>
            </a:lnSpc>
            <a:spcBef>
              <a:spcPct val="0"/>
            </a:spcBef>
            <a:spcAft>
              <a:spcPct val="15000"/>
            </a:spcAft>
            <a:buChar char="•"/>
          </a:pPr>
          <a:r>
            <a:rPr lang="ru-RU" sz="1600" b="1" kern="1200" dirty="0"/>
            <a:t>Использование внешней оценки. </a:t>
          </a:r>
          <a:r>
            <a:rPr lang="ru-RU" sz="1600" b="0" kern="1200" dirty="0"/>
            <a:t>Однако трудно придать весовое значение выявленным вероятностям дефолта - небольшое для высококачественных банков, но меняющееся от года к году и отражающее события в различных условиях</a:t>
          </a:r>
          <a:r>
            <a:rPr lang="en-GB" sz="1600" kern="1200" dirty="0"/>
            <a:t>.</a:t>
          </a:r>
        </a:p>
        <a:p>
          <a:pPr marL="171450" lvl="1" indent="-171450" algn="l" defTabSz="711200">
            <a:lnSpc>
              <a:spcPct val="90000"/>
            </a:lnSpc>
            <a:spcBef>
              <a:spcPct val="0"/>
            </a:spcBef>
            <a:spcAft>
              <a:spcPct val="15000"/>
            </a:spcAft>
            <a:buChar char="•"/>
          </a:pPr>
          <a:r>
            <a:rPr lang="ru-RU" sz="1600" b="1" kern="1200" dirty="0"/>
            <a:t>Формирование процесса внутренней оценки</a:t>
          </a:r>
          <a:r>
            <a:rPr lang="en-GB" sz="1600" kern="1200" dirty="0"/>
            <a:t>.  </a:t>
          </a:r>
          <a:r>
            <a:rPr lang="ru-RU" sz="1600" kern="1200" dirty="0"/>
            <a:t>Аналогично работе рейтинговых агентств, но с весами, отражающими местные условия.  Однако этот процесс требует много времени и ресурсов, и при осторожном подходе к инвестициям вряд ли будет экономически эффективным</a:t>
          </a:r>
          <a:r>
            <a:rPr lang="en-GB" sz="1600" kern="1200" dirty="0"/>
            <a:t>.</a:t>
          </a:r>
        </a:p>
        <a:p>
          <a:pPr marL="171450" lvl="1" indent="-171450" algn="l" defTabSz="711200">
            <a:lnSpc>
              <a:spcPct val="90000"/>
            </a:lnSpc>
            <a:spcBef>
              <a:spcPct val="0"/>
            </a:spcBef>
            <a:spcAft>
              <a:spcPct val="15000"/>
            </a:spcAft>
            <a:buChar char="•"/>
          </a:pPr>
          <a:r>
            <a:rPr lang="ru-RU" sz="1600" b="1" kern="1200" dirty="0"/>
            <a:t>Разработка методологии оценки, </a:t>
          </a:r>
          <a:r>
            <a:rPr lang="ru-RU" sz="1600" kern="1200" dirty="0"/>
            <a:t>которая используется ЦБ или иным </a:t>
          </a:r>
          <a:r>
            <a:rPr lang="ru-RU" sz="1600" kern="1200" dirty="0" err="1"/>
            <a:t>пруденциальным</a:t>
          </a:r>
          <a:r>
            <a:rPr lang="ru-RU" sz="1600" kern="1200" dirty="0"/>
            <a:t> регулятором в стране</a:t>
          </a:r>
          <a:r>
            <a:rPr lang="en-GB" sz="1600" kern="1200" dirty="0"/>
            <a:t> – </a:t>
          </a:r>
          <a:r>
            <a:rPr lang="ru-RU" sz="1600" kern="1200" dirty="0"/>
            <a:t>более перспективный вариант</a:t>
          </a:r>
          <a:endParaRPr lang="en-GB" sz="1600" kern="1200" dirty="0"/>
        </a:p>
      </dsp:txBody>
      <dsp:txXfrm>
        <a:off x="0" y="123748"/>
        <a:ext cx="10363200" cy="2249100"/>
      </dsp:txXfrm>
    </dsp:sp>
    <dsp:sp modelId="{F3E2F53C-CAB5-4420-9132-938D4AAC2668}">
      <dsp:nvSpPr>
        <dsp:cNvPr id="0" name=""/>
        <dsp:cNvSpPr/>
      </dsp:nvSpPr>
      <dsp:spPr>
        <a:xfrm>
          <a:off x="559488" y="0"/>
          <a:ext cx="7254240" cy="20664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ru-RU" sz="1800" kern="1200" dirty="0"/>
            <a:t>Часто требует формирования новых компетенций. Варианты</a:t>
          </a:r>
          <a:r>
            <a:rPr lang="en-GB" sz="1800" kern="1200" dirty="0"/>
            <a:t>:</a:t>
          </a:r>
        </a:p>
      </dsp:txBody>
      <dsp:txXfrm>
        <a:off x="569575" y="10087"/>
        <a:ext cx="7234066" cy="186466"/>
      </dsp:txXfrm>
    </dsp:sp>
    <dsp:sp modelId="{4691DD4A-8AC3-4186-8533-8E76F9C6D2AE}">
      <dsp:nvSpPr>
        <dsp:cNvPr id="0" name=""/>
        <dsp:cNvSpPr/>
      </dsp:nvSpPr>
      <dsp:spPr>
        <a:xfrm>
          <a:off x="0" y="2513968"/>
          <a:ext cx="10363200" cy="904049"/>
        </a:xfrm>
        <a:prstGeom prst="rect">
          <a:avLst/>
        </a:prstGeom>
        <a:solidFill>
          <a:schemeClr val="bg1">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145796" rIns="804299"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Ограничить инвестиции более качественными банками на местном рынке - выявить достаточное их количество, чтобы обеспечить достаточную конкуренцию и адекватный совокупный спрос на депозиты или другие доступные варианты инвестирования</a:t>
          </a:r>
          <a:endParaRPr lang="en-GB" sz="1600" kern="1200" dirty="0"/>
        </a:p>
      </dsp:txBody>
      <dsp:txXfrm>
        <a:off x="0" y="2513968"/>
        <a:ext cx="10363200" cy="904049"/>
      </dsp:txXfrm>
    </dsp:sp>
    <dsp:sp modelId="{7742E895-2FD4-407A-9FDD-0592E13B2BF3}">
      <dsp:nvSpPr>
        <dsp:cNvPr id="0" name=""/>
        <dsp:cNvSpPr/>
      </dsp:nvSpPr>
      <dsp:spPr>
        <a:xfrm>
          <a:off x="518160" y="2410648"/>
          <a:ext cx="7254240" cy="20664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ru-RU" sz="1800" kern="1200" dirty="0"/>
            <a:t>Осторожный подход</a:t>
          </a:r>
          <a:endParaRPr lang="en-GB" sz="1800" kern="1200" dirty="0"/>
        </a:p>
      </dsp:txBody>
      <dsp:txXfrm>
        <a:off x="528247" y="2420735"/>
        <a:ext cx="7234066" cy="186466"/>
      </dsp:txXfrm>
    </dsp:sp>
    <dsp:sp modelId="{3DA1C12B-0993-4931-8733-100AD1B09ACA}">
      <dsp:nvSpPr>
        <dsp:cNvPr id="0" name=""/>
        <dsp:cNvSpPr/>
      </dsp:nvSpPr>
      <dsp:spPr>
        <a:xfrm>
          <a:off x="0" y="3559138"/>
          <a:ext cx="10363200" cy="1587600"/>
        </a:xfrm>
        <a:prstGeom prst="rect">
          <a:avLst/>
        </a:prstGeom>
        <a:solidFill>
          <a:schemeClr val="bg1">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145796" rIns="804299" bIns="113792"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Нет единого способа установить индивидуальные лимиты риска - приходится искать компромисс между размером и необходимостью минимизировать размер временно свободных денежных средств. Важны простота и гибкость</a:t>
          </a:r>
          <a:r>
            <a:rPr lang="en-GB" sz="1600" kern="1200" dirty="0"/>
            <a:t>.</a:t>
          </a:r>
        </a:p>
        <a:p>
          <a:pPr marL="171450" lvl="1" indent="-171450" algn="l" defTabSz="711200">
            <a:lnSpc>
              <a:spcPct val="90000"/>
            </a:lnSpc>
            <a:spcBef>
              <a:spcPct val="0"/>
            </a:spcBef>
            <a:spcAft>
              <a:spcPct val="15000"/>
            </a:spcAft>
            <a:buChar char="•"/>
          </a:pPr>
          <a:r>
            <a:rPr lang="ru-RU" sz="1600" kern="1200" dirty="0"/>
            <a:t>Установить первоначальные лимиты несколько произвольно и корректировать их, если становится очевидным, что не используются возможности инвестирования с низким риском</a:t>
          </a:r>
          <a:endParaRPr lang="en-GB" sz="1600" kern="1200" dirty="0"/>
        </a:p>
      </dsp:txBody>
      <dsp:txXfrm>
        <a:off x="0" y="3559138"/>
        <a:ext cx="10363200" cy="1587600"/>
      </dsp:txXfrm>
    </dsp:sp>
    <dsp:sp modelId="{48C20957-88EC-40B6-9CE5-A4BBF448AC54}">
      <dsp:nvSpPr>
        <dsp:cNvPr id="0" name=""/>
        <dsp:cNvSpPr/>
      </dsp:nvSpPr>
      <dsp:spPr>
        <a:xfrm>
          <a:off x="518160" y="3455818"/>
          <a:ext cx="7254240" cy="20664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ru-RU" sz="1800" kern="1200" dirty="0"/>
            <a:t>Максимальная сумма средств (лимит риска) в одном банке</a:t>
          </a:r>
          <a:endParaRPr lang="en-GB" sz="1800" kern="1200" dirty="0"/>
        </a:p>
      </dsp:txBody>
      <dsp:txXfrm>
        <a:off x="528247" y="3465905"/>
        <a:ext cx="7234066" cy="1864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C7820-2499-4D4F-9D0D-6D57AC64EFA8}">
      <dsp:nvSpPr>
        <dsp:cNvPr id="0" name=""/>
        <dsp:cNvSpPr/>
      </dsp:nvSpPr>
      <dsp:spPr>
        <a:xfrm rot="5400000">
          <a:off x="6806147" y="-2945776"/>
          <a:ext cx="971291" cy="686286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a:t>Занимают важное место на большинстве рынков краткосрочного капитала, предлагая конкурентоспособные краткосрочные ставки (фиксированные или переменные), используются центральными банками для проведения операций на открытом рынке</a:t>
          </a:r>
          <a:endParaRPr lang="en-GB" sz="1300" kern="1200" dirty="0"/>
        </a:p>
        <a:p>
          <a:pPr marL="114300" lvl="1" indent="-114300" algn="l" defTabSz="577850">
            <a:lnSpc>
              <a:spcPct val="90000"/>
            </a:lnSpc>
            <a:spcBef>
              <a:spcPct val="0"/>
            </a:spcBef>
            <a:spcAft>
              <a:spcPct val="15000"/>
            </a:spcAft>
            <a:buChar char="•"/>
          </a:pPr>
          <a:r>
            <a:rPr lang="ru-RU" sz="1300" kern="1200" dirty="0"/>
            <a:t>Продажа и обратный выкуп базовой ценной бумаги - служит обеспечением</a:t>
          </a:r>
          <a:endParaRPr lang="en-GB" sz="1300" kern="1200" dirty="0"/>
        </a:p>
      </dsp:txBody>
      <dsp:txXfrm rot="-5400000">
        <a:off x="3860361" y="47425"/>
        <a:ext cx="6815449" cy="876461"/>
      </dsp:txXfrm>
    </dsp:sp>
    <dsp:sp modelId="{999FA16E-E263-47C4-A888-0935762FD961}">
      <dsp:nvSpPr>
        <dsp:cNvPr id="0" name=""/>
        <dsp:cNvSpPr/>
      </dsp:nvSpPr>
      <dsp:spPr>
        <a:xfrm>
          <a:off x="0" y="20716"/>
          <a:ext cx="3860361"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u-RU" sz="2700" kern="1200" dirty="0"/>
            <a:t>РЕПО и обратные РЕПО</a:t>
          </a:r>
          <a:endParaRPr lang="en-US" sz="2700" kern="1200" dirty="0"/>
        </a:p>
      </dsp:txBody>
      <dsp:txXfrm>
        <a:off x="45393" y="66109"/>
        <a:ext cx="3769575" cy="839092"/>
      </dsp:txXfrm>
    </dsp:sp>
    <dsp:sp modelId="{8DC07120-6DE5-4BB2-B985-D55A0CE01E13}">
      <dsp:nvSpPr>
        <dsp:cNvPr id="0" name=""/>
        <dsp:cNvSpPr/>
      </dsp:nvSpPr>
      <dsp:spPr>
        <a:xfrm rot="5400000">
          <a:off x="6934104" y="-1955409"/>
          <a:ext cx="743902" cy="6876288"/>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Ставки, сопоставимые с операциями РЕПО (при досрочном истребовании обычно предусмотрены штрафные санкции)</a:t>
          </a:r>
          <a:endParaRPr lang="en-GB" sz="1400" kern="1200" dirty="0"/>
        </a:p>
        <a:p>
          <a:pPr marL="114300" lvl="1" indent="-114300" algn="l" defTabSz="622300">
            <a:lnSpc>
              <a:spcPct val="90000"/>
            </a:lnSpc>
            <a:spcBef>
              <a:spcPct val="0"/>
            </a:spcBef>
            <a:spcAft>
              <a:spcPct val="15000"/>
            </a:spcAft>
            <a:buChar char="•"/>
          </a:pPr>
          <a:r>
            <a:rPr lang="ru-RU" sz="1400" kern="1200" dirty="0"/>
            <a:t>Необходимо обеспечение</a:t>
          </a:r>
          <a:endParaRPr lang="en-GB" sz="1400" kern="1200" dirty="0"/>
        </a:p>
        <a:p>
          <a:pPr marL="114300" lvl="1" indent="-114300" algn="l" defTabSz="622300">
            <a:lnSpc>
              <a:spcPct val="90000"/>
            </a:lnSpc>
            <a:spcBef>
              <a:spcPct val="0"/>
            </a:spcBef>
            <a:spcAft>
              <a:spcPct val="15000"/>
            </a:spcAft>
            <a:buChar char="•"/>
          </a:pPr>
          <a:r>
            <a:rPr lang="ru-RU" sz="1400" kern="1200" dirty="0"/>
            <a:t>Необходим конкурентный процесс</a:t>
          </a:r>
          <a:endParaRPr lang="en-GB" sz="1400" kern="1200" dirty="0"/>
        </a:p>
      </dsp:txBody>
      <dsp:txXfrm rot="-5400000">
        <a:off x="3867911" y="1147098"/>
        <a:ext cx="6839974" cy="671274"/>
      </dsp:txXfrm>
    </dsp:sp>
    <dsp:sp modelId="{DE429603-7780-4B85-A058-94E9C2C976F8}">
      <dsp:nvSpPr>
        <dsp:cNvPr id="0" name=""/>
        <dsp:cNvSpPr/>
      </dsp:nvSpPr>
      <dsp:spPr>
        <a:xfrm>
          <a:off x="0" y="1017795"/>
          <a:ext cx="3867912"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u-RU" sz="2400" kern="1200" dirty="0"/>
            <a:t>Срочные депозиты в коммерческих банках</a:t>
          </a:r>
          <a:endParaRPr lang="en-GB" sz="2400" kern="1200" dirty="0"/>
        </a:p>
      </dsp:txBody>
      <dsp:txXfrm>
        <a:off x="45393" y="1063188"/>
        <a:ext cx="3777126" cy="839092"/>
      </dsp:txXfrm>
    </dsp:sp>
    <dsp:sp modelId="{CE9AAD68-FF7C-43A7-B8A0-300BFA0A4A30}">
      <dsp:nvSpPr>
        <dsp:cNvPr id="0" name=""/>
        <dsp:cNvSpPr/>
      </dsp:nvSpPr>
      <dsp:spPr>
        <a:xfrm rot="5400000">
          <a:off x="6934104" y="-1008949"/>
          <a:ext cx="743902" cy="6876288"/>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Низкий риск ликвидности</a:t>
          </a:r>
          <a:r>
            <a:rPr lang="en-GB" sz="1400" kern="1200" dirty="0"/>
            <a:t> </a:t>
          </a:r>
          <a:r>
            <a:rPr lang="ru-RU" sz="1400" kern="1200" dirty="0"/>
            <a:t>(в случае обращающихся ДС</a:t>
          </a:r>
          <a:r>
            <a:rPr lang="en-GB" sz="1400" kern="1200" dirty="0"/>
            <a:t>)</a:t>
          </a:r>
        </a:p>
        <a:p>
          <a:pPr marL="114300" lvl="1" indent="-114300" algn="l" defTabSz="622300">
            <a:lnSpc>
              <a:spcPct val="90000"/>
            </a:lnSpc>
            <a:spcBef>
              <a:spcPct val="0"/>
            </a:spcBef>
            <a:spcAft>
              <a:spcPct val="15000"/>
            </a:spcAft>
            <a:buChar char="•"/>
          </a:pPr>
          <a:r>
            <a:rPr lang="ru-RU" sz="1400" kern="1200" dirty="0"/>
            <a:t>Высокий кредитный риск – невозможно использовать обеспечение</a:t>
          </a:r>
          <a:endParaRPr lang="en-GB" sz="1400" kern="1200" dirty="0"/>
        </a:p>
      </dsp:txBody>
      <dsp:txXfrm rot="-5400000">
        <a:off x="3867911" y="2093558"/>
        <a:ext cx="6839974" cy="671274"/>
      </dsp:txXfrm>
    </dsp:sp>
    <dsp:sp modelId="{6D46FC77-6CD3-4183-B784-9184B636F668}">
      <dsp:nvSpPr>
        <dsp:cNvPr id="0" name=""/>
        <dsp:cNvSpPr/>
      </dsp:nvSpPr>
      <dsp:spPr>
        <a:xfrm>
          <a:off x="0" y="1994167"/>
          <a:ext cx="3867912"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u-RU" sz="2400" kern="1200" dirty="0"/>
            <a:t>Депозитные сертификаты (ДС)</a:t>
          </a:r>
          <a:endParaRPr lang="en-GB" sz="2400" kern="1200" dirty="0"/>
        </a:p>
      </dsp:txBody>
      <dsp:txXfrm>
        <a:off x="45393" y="2039560"/>
        <a:ext cx="3777126" cy="839092"/>
      </dsp:txXfrm>
    </dsp:sp>
    <dsp:sp modelId="{61077372-6943-441E-A1D6-B3AB71849A94}">
      <dsp:nvSpPr>
        <dsp:cNvPr id="0" name=""/>
        <dsp:cNvSpPr/>
      </dsp:nvSpPr>
      <dsp:spPr>
        <a:xfrm rot="5400000">
          <a:off x="6934104" y="-2665"/>
          <a:ext cx="743902" cy="6876288"/>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Фонды, инвестирующие средства в краткосрочные инструменты</a:t>
          </a:r>
          <a:endParaRPr lang="en-GB" sz="1400" kern="1200" dirty="0"/>
        </a:p>
        <a:p>
          <a:pPr marL="114300" lvl="1" indent="-114300" algn="l" defTabSz="622300">
            <a:lnSpc>
              <a:spcPct val="90000"/>
            </a:lnSpc>
            <a:spcBef>
              <a:spcPct val="0"/>
            </a:spcBef>
            <a:spcAft>
              <a:spcPct val="15000"/>
            </a:spcAft>
            <a:buChar char="•"/>
          </a:pPr>
          <a:r>
            <a:rPr lang="ru-RU" sz="1400" kern="1200" dirty="0"/>
            <a:t>Они выигрывают за счет диверсифицированного доступа к рынку; однако результаты могут варьироваться и не лишены риска</a:t>
          </a:r>
          <a:endParaRPr lang="en-GB" sz="1400" kern="1200" dirty="0"/>
        </a:p>
      </dsp:txBody>
      <dsp:txXfrm rot="-5400000">
        <a:off x="3867911" y="3099842"/>
        <a:ext cx="6839974" cy="671274"/>
      </dsp:txXfrm>
    </dsp:sp>
    <dsp:sp modelId="{D23970DF-E509-4C88-81CA-531045430C52}">
      <dsp:nvSpPr>
        <dsp:cNvPr id="0" name=""/>
        <dsp:cNvSpPr/>
      </dsp:nvSpPr>
      <dsp:spPr>
        <a:xfrm>
          <a:off x="0" y="2970539"/>
          <a:ext cx="3867912"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u-RU" sz="2700" kern="1200" dirty="0"/>
            <a:t>Взаимные фонды денежного рынка</a:t>
          </a:r>
          <a:endParaRPr lang="en-GB" sz="2700" kern="1200" dirty="0"/>
        </a:p>
      </dsp:txBody>
      <dsp:txXfrm>
        <a:off x="45393" y="3015932"/>
        <a:ext cx="3777126" cy="839092"/>
      </dsp:txXfrm>
    </dsp:sp>
    <dsp:sp modelId="{0E75BF59-6B2F-4080-B55F-FC58EA21C2E5}">
      <dsp:nvSpPr>
        <dsp:cNvPr id="0" name=""/>
        <dsp:cNvSpPr/>
      </dsp:nvSpPr>
      <dsp:spPr>
        <a:xfrm rot="5400000">
          <a:off x="6934104" y="943794"/>
          <a:ext cx="743902" cy="6876288"/>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600" kern="1200" dirty="0">
              <a:latin typeface="Arial" panose="020B0604020202020204"/>
              <a:ea typeface="+mn-ea"/>
              <a:cs typeface="+mn-cs"/>
            </a:rPr>
            <a:t>Выпускаются крупнейшими банками и нефинансовыми корпорациями с высоким кредитным рейтингом</a:t>
          </a:r>
          <a:endParaRPr lang="en-GB" sz="1600" kern="1200" dirty="0">
            <a:latin typeface="Arial" panose="020B0604020202020204"/>
            <a:ea typeface="+mn-ea"/>
            <a:cs typeface="+mn-cs"/>
          </a:endParaRPr>
        </a:p>
        <a:p>
          <a:pPr marL="171450" lvl="1" indent="-171450" algn="l" defTabSz="800100">
            <a:lnSpc>
              <a:spcPct val="90000"/>
            </a:lnSpc>
            <a:spcBef>
              <a:spcPct val="0"/>
            </a:spcBef>
            <a:spcAft>
              <a:spcPct val="15000"/>
            </a:spcAft>
            <a:buChar char="•"/>
          </a:pPr>
          <a:r>
            <a:rPr lang="ru-RU" sz="1600" kern="1200" dirty="0">
              <a:latin typeface="Arial" panose="020B0604020202020204"/>
              <a:ea typeface="+mn-ea"/>
              <a:cs typeface="+mn-cs"/>
            </a:rPr>
            <a:t>Высокая доходность, но возможен более высокий риск</a:t>
          </a:r>
          <a:endParaRPr lang="en-GB" sz="1600" kern="1200" dirty="0">
            <a:latin typeface="Arial" panose="020B0604020202020204"/>
            <a:ea typeface="+mn-ea"/>
            <a:cs typeface="+mn-cs"/>
          </a:endParaRPr>
        </a:p>
      </dsp:txBody>
      <dsp:txXfrm rot="-5400000">
        <a:off x="3867911" y="4046301"/>
        <a:ext cx="6839974" cy="671274"/>
      </dsp:txXfrm>
    </dsp:sp>
    <dsp:sp modelId="{291C6768-4C09-4E5A-8962-2C8F5C4FB101}">
      <dsp:nvSpPr>
        <dsp:cNvPr id="0" name=""/>
        <dsp:cNvSpPr/>
      </dsp:nvSpPr>
      <dsp:spPr>
        <a:xfrm>
          <a:off x="0" y="3946911"/>
          <a:ext cx="3867912" cy="92987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ru-RU" sz="2700" kern="1200" dirty="0"/>
            <a:t>Коммерческие ценные бумаги</a:t>
          </a:r>
          <a:endParaRPr lang="en-GB" sz="2700" kern="1200" dirty="0"/>
        </a:p>
      </dsp:txBody>
      <dsp:txXfrm>
        <a:off x="45393" y="3992304"/>
        <a:ext cx="3777126" cy="8390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BF518-446D-4D7E-B592-9E2681B84121}">
      <dsp:nvSpPr>
        <dsp:cNvPr id="0" name=""/>
        <dsp:cNvSpPr/>
      </dsp:nvSpPr>
      <dsp:spPr>
        <a:xfrm>
          <a:off x="0" y="408651"/>
          <a:ext cx="10387172" cy="630000"/>
        </a:xfrm>
        <a:prstGeom prst="rect">
          <a:avLst/>
        </a:prstGeom>
        <a:solidFill>
          <a:srgbClr val="CFD5EA">
            <a:alpha val="90000"/>
          </a:srgb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dsp:style>
    </dsp:sp>
    <dsp:sp modelId="{89194A18-4FB5-499B-9369-D6A941331E0C}">
      <dsp:nvSpPr>
        <dsp:cNvPr id="0" name=""/>
        <dsp:cNvSpPr/>
      </dsp:nvSpPr>
      <dsp:spPr>
        <a:xfrm>
          <a:off x="519358" y="39651"/>
          <a:ext cx="9690597" cy="738000"/>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827" tIns="0" rIns="274827" bIns="0" numCol="1" spcCol="1270" anchor="ctr" anchorCtr="0">
          <a:noAutofit/>
        </a:bodyPr>
        <a:lstStyle/>
        <a:p>
          <a:pPr marL="0" lvl="0" indent="0" algn="l" defTabSz="800100">
            <a:lnSpc>
              <a:spcPct val="90000"/>
            </a:lnSpc>
            <a:spcBef>
              <a:spcPct val="0"/>
            </a:spcBef>
            <a:spcAft>
              <a:spcPct val="35000"/>
            </a:spcAft>
            <a:buNone/>
          </a:pPr>
          <a:r>
            <a:rPr lang="ru-RU" sz="1800" kern="1200" dirty="0"/>
            <a:t>Сделка «РЕПО» (или «обратный выкуп», или иногда «продажа и обратный выкуп») - это покупка или продажа ценных бумаг с одновременным соглашением об обратном их выкупе на согласованную дату и по согласованной цене в будущем</a:t>
          </a:r>
          <a:endParaRPr lang="en-GB" sz="1800" kern="1200" dirty="0"/>
        </a:p>
      </dsp:txBody>
      <dsp:txXfrm>
        <a:off x="555384" y="75677"/>
        <a:ext cx="9618545" cy="665948"/>
      </dsp:txXfrm>
    </dsp:sp>
    <dsp:sp modelId="{CC47EF96-E1CF-40B7-BB44-30B3AEF90DC7}">
      <dsp:nvSpPr>
        <dsp:cNvPr id="0" name=""/>
        <dsp:cNvSpPr/>
      </dsp:nvSpPr>
      <dsp:spPr>
        <a:xfrm>
          <a:off x="0" y="1524938"/>
          <a:ext cx="10387172" cy="630000"/>
        </a:xfrm>
        <a:prstGeom prst="rect">
          <a:avLst/>
        </a:prstGeom>
        <a:solidFill>
          <a:srgbClr val="CFD5EA">
            <a:alpha val="90000"/>
          </a:srgb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dsp:style>
    </dsp:sp>
    <dsp:sp modelId="{979E5581-9BA8-4568-943B-116119358CCD}">
      <dsp:nvSpPr>
        <dsp:cNvPr id="0" name=""/>
        <dsp:cNvSpPr/>
      </dsp:nvSpPr>
      <dsp:spPr>
        <a:xfrm>
          <a:off x="519358" y="1185968"/>
          <a:ext cx="9691179" cy="738000"/>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827" tIns="0" rIns="274827" bIns="0" numCol="1" spcCol="1270" anchor="ctr" anchorCtr="0">
          <a:noAutofit/>
        </a:bodyPr>
        <a:lstStyle/>
        <a:p>
          <a:pPr marL="0" lvl="0" indent="0" algn="l" defTabSz="889000">
            <a:lnSpc>
              <a:spcPct val="90000"/>
            </a:lnSpc>
            <a:spcBef>
              <a:spcPct val="0"/>
            </a:spcBef>
            <a:spcAft>
              <a:spcPct val="35000"/>
            </a:spcAft>
            <a:buNone/>
          </a:pPr>
          <a:r>
            <a:rPr lang="ru-RU" sz="2000" kern="1200" dirty="0"/>
            <a:t>Ставкой </a:t>
          </a:r>
          <a:r>
            <a:rPr lang="ru-RU" sz="2000" kern="1200" dirty="0" err="1"/>
            <a:t>репо</a:t>
          </a:r>
          <a:r>
            <a:rPr lang="ru-RU" sz="2000" kern="1200" dirty="0"/>
            <a:t> называется процентная ставка, определяемая разницей между ценой продажи и ценой «обратного выкупа»</a:t>
          </a:r>
          <a:endParaRPr lang="en-GB" sz="2000" kern="1200" dirty="0"/>
        </a:p>
      </dsp:txBody>
      <dsp:txXfrm>
        <a:off x="555384" y="1221994"/>
        <a:ext cx="9619127" cy="665948"/>
      </dsp:txXfrm>
    </dsp:sp>
    <dsp:sp modelId="{0CC4BAC0-7A9C-44C9-ABBC-796038F40C8E}">
      <dsp:nvSpPr>
        <dsp:cNvPr id="0" name=""/>
        <dsp:cNvSpPr/>
      </dsp:nvSpPr>
      <dsp:spPr>
        <a:xfrm>
          <a:off x="0" y="2676651"/>
          <a:ext cx="10387172" cy="2126250"/>
        </a:xfrm>
        <a:prstGeom prst="rect">
          <a:avLst/>
        </a:prstGeom>
        <a:solidFill>
          <a:srgbClr val="CFD5EA">
            <a:alpha val="90000"/>
          </a:srgb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dsp:style>
      <dsp:txBody>
        <a:bodyPr spcFirstLastPara="0" vert="horz" wrap="square" lIns="806160" tIns="520700" rIns="806160"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a:t>В отличие от кредита с обеспечением такая сделка юридически предполагает передачу актива (что в случае дефолта облегчает кредитору доступ к обеспечению).</a:t>
          </a:r>
          <a:endParaRPr lang="en-GB" sz="1800" kern="1200" dirty="0"/>
        </a:p>
        <a:p>
          <a:pPr marL="171450" lvl="1" indent="-171450" algn="l" defTabSz="800100">
            <a:lnSpc>
              <a:spcPct val="90000"/>
            </a:lnSpc>
            <a:spcBef>
              <a:spcPct val="0"/>
            </a:spcBef>
            <a:spcAft>
              <a:spcPct val="15000"/>
            </a:spcAft>
            <a:buChar char="•"/>
          </a:pPr>
          <a:r>
            <a:rPr lang="ru-RU" sz="1800" kern="1200" dirty="0"/>
            <a:t>Этот инструмент является более гибким: он сохраняет ликвидность - кредит фактически </a:t>
          </a:r>
          <a:r>
            <a:rPr lang="ru-RU" sz="1800" kern="1200" dirty="0" err="1"/>
            <a:t>секьюритизирован</a:t>
          </a:r>
          <a:r>
            <a:rPr lang="ru-RU" sz="1800" kern="1200" dirty="0"/>
            <a:t> и может быть продан, - и позволяет осуществлять </a:t>
          </a:r>
          <a:r>
            <a:rPr lang="ru-RU" sz="1800" kern="1200" dirty="0" err="1"/>
            <a:t>маржирование</a:t>
          </a:r>
          <a:endParaRPr lang="en-GB" sz="1800" kern="1200" dirty="0"/>
        </a:p>
      </dsp:txBody>
      <dsp:txXfrm>
        <a:off x="0" y="2676651"/>
        <a:ext cx="10387172" cy="2126250"/>
      </dsp:txXfrm>
    </dsp:sp>
    <dsp:sp modelId="{AE935630-945F-42C4-949A-EFFD726B9DF0}">
      <dsp:nvSpPr>
        <dsp:cNvPr id="0" name=""/>
        <dsp:cNvSpPr/>
      </dsp:nvSpPr>
      <dsp:spPr>
        <a:xfrm>
          <a:off x="549060" y="2285127"/>
          <a:ext cx="9710593" cy="738000"/>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827" tIns="0" rIns="274827" bIns="0" numCol="1" spcCol="1270" anchor="ctr" anchorCtr="0">
          <a:noAutofit/>
        </a:bodyPr>
        <a:lstStyle/>
        <a:p>
          <a:pPr marL="0" lvl="0" indent="0" algn="l" defTabSz="889000">
            <a:lnSpc>
              <a:spcPct val="90000"/>
            </a:lnSpc>
            <a:spcBef>
              <a:spcPct val="0"/>
            </a:spcBef>
            <a:spcAft>
              <a:spcPct val="35000"/>
            </a:spcAft>
            <a:buNone/>
          </a:pPr>
          <a:r>
            <a:rPr lang="ru-RU" sz="2000" kern="1200" dirty="0"/>
            <a:t>С экономической точки зрения это то же самое, что и кредитование/заимствование под залог, но</a:t>
          </a:r>
          <a:endParaRPr lang="en-GB" sz="2000" kern="1200" dirty="0"/>
        </a:p>
      </dsp:txBody>
      <dsp:txXfrm>
        <a:off x="585086" y="2321153"/>
        <a:ext cx="9638541"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43447" cy="464977"/>
          </a:xfrm>
          <a:prstGeom prst="rect">
            <a:avLst/>
          </a:prstGeom>
        </p:spPr>
        <p:txBody>
          <a:bodyPr vert="horz" lIns="91239" tIns="45618" rIns="91239" bIns="45618" rtlCol="0"/>
          <a:lstStyle>
            <a:lvl1pPr algn="l">
              <a:defRPr sz="1200"/>
            </a:lvl1pPr>
          </a:lstStyle>
          <a:p>
            <a:endParaRPr lang="en-US" dirty="0"/>
          </a:p>
        </p:txBody>
      </p:sp>
      <p:sp>
        <p:nvSpPr>
          <p:cNvPr id="4" name="Footer Placeholder 3"/>
          <p:cNvSpPr>
            <a:spLocks noGrp="1"/>
          </p:cNvSpPr>
          <p:nvPr>
            <p:ph type="ftr" sz="quarter" idx="2"/>
          </p:nvPr>
        </p:nvSpPr>
        <p:spPr>
          <a:xfrm>
            <a:off x="12" y="8842547"/>
            <a:ext cx="3043447" cy="464977"/>
          </a:xfrm>
          <a:prstGeom prst="rect">
            <a:avLst/>
          </a:prstGeom>
        </p:spPr>
        <p:txBody>
          <a:bodyPr vert="horz" lIns="91239" tIns="45618" rIns="91239" bIns="456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075" y="8842547"/>
            <a:ext cx="3043447" cy="464977"/>
          </a:xfrm>
          <a:prstGeom prst="rect">
            <a:avLst/>
          </a:prstGeom>
        </p:spPr>
        <p:txBody>
          <a:bodyPr vert="horz" lIns="91239" tIns="45618" rIns="91239" bIns="45618" rtlCol="0" anchor="b"/>
          <a:lstStyle>
            <a:lvl1pPr algn="r">
              <a:defRPr sz="1200"/>
            </a:lvl1pPr>
          </a:lstStyle>
          <a:p>
            <a:fld id="{70787CFD-D5C7-455D-B121-683BFE13FBD4}" type="slidenum">
              <a:rPr lang="en-US" smtClean="0"/>
              <a:pPr/>
              <a:t>‹#›</a:t>
            </a:fld>
            <a:endParaRPr lang="en-US" dirty="0"/>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3343" cy="465455"/>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8139" y="6"/>
            <a:ext cx="3043343" cy="465455"/>
          </a:xfrm>
          <a:prstGeom prst="rect">
            <a:avLst/>
          </a:prstGeom>
        </p:spPr>
        <p:txBody>
          <a:bodyPr vert="horz" lIns="93134" tIns="46567" rIns="93134" bIns="46567" rtlCol="0"/>
          <a:lstStyle>
            <a:lvl1pPr algn="r">
              <a:defRPr sz="1200"/>
            </a:lvl1pPr>
          </a:lstStyle>
          <a:p>
            <a:fld id="{49E4E862-E263-8B4A-AFB5-DFAAA754BCA9}" type="datetime1">
              <a:rPr lang="en-US" smtClean="0"/>
              <a:t>11/20/2023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2313" y="4421825"/>
            <a:ext cx="5618480" cy="4189095"/>
          </a:xfrm>
          <a:prstGeom prst="rect">
            <a:avLst/>
          </a:prstGeom>
        </p:spPr>
        <p:txBody>
          <a:bodyPr vert="horz" lIns="93134" tIns="46567" rIns="93134" bIns="4656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6"/>
            <a:ext cx="3043343" cy="465455"/>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9" y="8842036"/>
            <a:ext cx="3043343" cy="465455"/>
          </a:xfrm>
          <a:prstGeom prst="rect">
            <a:avLst/>
          </a:prstGeom>
        </p:spPr>
        <p:txBody>
          <a:bodyPr vert="horz" lIns="93134" tIns="46567" rIns="93134" bIns="46567" rtlCol="0" anchor="b"/>
          <a:lstStyle>
            <a:lvl1pPr algn="r">
              <a:defRPr sz="1200"/>
            </a:lvl1pPr>
          </a:lstStyle>
          <a:p>
            <a:fld id="{BA49F774-CCF9-492C-9AEB-F2814D4A6625}" type="slidenum">
              <a:rPr lang="en-US" smtClean="0"/>
              <a:pPr/>
              <a:t>‹#›</a:t>
            </a:fld>
            <a:endParaRPr lang="en-US" dirty="0"/>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49E4E862-E263-8B4A-AFB5-DFAAA754BCA9}" type="datetime1">
              <a:rPr lang="en-US" smtClean="0"/>
              <a:t>11/20/2023</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28</a:t>
            </a:fld>
            <a:endParaRPr lang="en-US" dirty="0"/>
          </a:p>
        </p:txBody>
      </p:sp>
    </p:spTree>
    <p:extLst>
      <p:ext uri="{BB962C8B-B14F-4D97-AF65-F5344CB8AC3E}">
        <p14:creationId xmlns:p14="http://schemas.microsoft.com/office/powerpoint/2010/main" val="3793546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8839200" cy="12192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770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0449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5EBC-0B75-41FA-859A-8C2A0B952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C5120-EF25-40DC-8307-078D68635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8A635-4D0A-46E8-915E-76645CF6F4F8}"/>
              </a:ext>
            </a:extLst>
          </p:cNvPr>
          <p:cNvSpPr>
            <a:spLocks noGrp="1"/>
          </p:cNvSpPr>
          <p:nvPr>
            <p:ph type="dt" sz="half" idx="10"/>
          </p:nvPr>
        </p:nvSpPr>
        <p:spPr>
          <a:xfrm>
            <a:off x="1454150" y="6356350"/>
            <a:ext cx="2127250" cy="365125"/>
          </a:xfrm>
        </p:spPr>
        <p:txBody>
          <a:bodyPr/>
          <a:lstStyle/>
          <a:p>
            <a:fld id="{0644573E-E965-4D68-83A9-E1300D6AF06F}" type="datetimeFigureOut">
              <a:rPr lang="en-US" smtClean="0"/>
              <a:t>11/20/2023</a:t>
            </a:fld>
            <a:endParaRPr lang="en-US" dirty="0"/>
          </a:p>
        </p:txBody>
      </p:sp>
      <p:sp>
        <p:nvSpPr>
          <p:cNvPr id="5" name="Footer Placeholder 4">
            <a:extLst>
              <a:ext uri="{FF2B5EF4-FFF2-40B4-BE49-F238E27FC236}">
                <a16:creationId xmlns:a16="http://schemas.microsoft.com/office/drawing/2014/main" id="{9F5D15AC-CD48-419E-872E-95FC8A5F4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46660-5CE2-4117-9383-AC0022C18256}"/>
              </a:ext>
            </a:extLst>
          </p:cNvPr>
          <p:cNvSpPr>
            <a:spLocks noGrp="1"/>
          </p:cNvSpPr>
          <p:nvPr>
            <p:ph type="sldNum" sz="quarter" idx="12"/>
          </p:nvPr>
        </p:nvSpPr>
        <p:spPr/>
        <p:txBody>
          <a:bodyPr/>
          <a:lstStyle/>
          <a:p>
            <a:fld id="{409E7B80-5393-4949-B5FC-4FF1A2A11BB3}" type="slidenum">
              <a:rPr lang="en-US" smtClean="0"/>
              <a:t>‹#›</a:t>
            </a:fld>
            <a:endParaRPr lang="en-US"/>
          </a:p>
        </p:txBody>
      </p:sp>
    </p:spTree>
    <p:extLst>
      <p:ext uri="{BB962C8B-B14F-4D97-AF65-F5344CB8AC3E}">
        <p14:creationId xmlns:p14="http://schemas.microsoft.com/office/powerpoint/2010/main" val="385693883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3800" y="1600202"/>
            <a:ext cx="103886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1193800" y="482138"/>
            <a:ext cx="10388600" cy="1118064"/>
          </a:xfrm>
          <a:prstGeom prst="rect">
            <a:avLst/>
          </a:prstGeom>
        </p:spPr>
        <p:txBody>
          <a:bodyPr vert="horz" lIns="0" tIns="0" rIns="0" bIns="0" rtlCol="0" anchor="ctr">
            <a:normAutofit/>
          </a:bodyPr>
          <a:lstStyle/>
          <a:p>
            <a:r>
              <a:rPr lang="en-US" dirty="0"/>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pic>
        <p:nvPicPr>
          <p:cNvPr id="6" name="Picture 5">
            <a:extLst>
              <a:ext uri="{FF2B5EF4-FFF2-40B4-BE49-F238E27FC236}">
                <a16:creationId xmlns:a16="http://schemas.microsoft.com/office/drawing/2014/main" id="{A3D260CC-D070-3F15-3B02-6A7AD370B7FA}"/>
              </a:ext>
            </a:extLst>
          </p:cNvPr>
          <p:cNvPicPr>
            <a:picLocks noChangeAspect="1"/>
          </p:cNvPicPr>
          <p:nvPr userDrawn="1"/>
        </p:nvPicPr>
        <p:blipFill>
          <a:blip r:embed="rId14"/>
          <a:stretch>
            <a:fillRect/>
          </a:stretch>
        </p:blipFill>
        <p:spPr>
          <a:xfrm>
            <a:off x="0" y="0"/>
            <a:ext cx="871728"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7" r:id="rId2"/>
    <p:sldLayoutId id="2147483748" r:id="rId3"/>
    <p:sldLayoutId id="2147483744" r:id="rId4"/>
    <p:sldLayoutId id="2147483747" r:id="rId5"/>
    <p:sldLayoutId id="2147483745" r:id="rId6"/>
    <p:sldLayoutId id="2147483749" r:id="rId7"/>
    <p:sldLayoutId id="2147483746" r:id="rId8"/>
    <p:sldLayoutId id="2147483743" r:id="rId9"/>
    <p:sldLayoutId id="2147483750" r:id="rId10"/>
    <p:sldLayoutId id="2147483751" r:id="rId11"/>
    <p:sldLayoutId id="2147483752" r:id="rId12"/>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342900" indent="-342900" algn="l" defTabSz="914314" rtl="0" eaLnBrk="1" latinLnBrk="0" hangingPunct="1">
        <a:spcBef>
          <a:spcPts val="2400"/>
        </a:spcBef>
        <a:buClr>
          <a:srgbClr val="004C97"/>
        </a:buClr>
        <a:buSzPct val="11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hyperlink" Target="https://www.pempal.org/sites/pempal/files/mof-cb-mike_williams_rus.pptx" TargetMode="Externa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2" Type="http://schemas.openxmlformats.org/officeDocument/2006/relationships/hyperlink" Target="https://www.imf.org/en/Publications/Fiscal-Affairs-Department-How-To-Notes/Issues/2020/12/21/How-to-Develop-A-Framework-for-the-Investment-of-Temporary-Government-Cash-Surpluses-49954"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9FC6E0-9FBE-4E55-A57A-3A0BA1A1C7A1}"/>
              </a:ext>
            </a:extLst>
          </p:cNvPr>
          <p:cNvSpPr>
            <a:spLocks noGrp="1"/>
          </p:cNvSpPr>
          <p:nvPr>
            <p:ph type="subTitle" idx="1"/>
          </p:nvPr>
        </p:nvSpPr>
        <p:spPr>
          <a:xfrm>
            <a:off x="5376673" y="267856"/>
            <a:ext cx="6686018" cy="4124634"/>
          </a:xfrm>
        </p:spPr>
        <p:txBody>
          <a:bodyPr anchor="ctr" anchorCtr="0">
            <a:noAutofit/>
          </a:bodyPr>
          <a:lstStyle/>
          <a:p>
            <a:endParaRPr lang="en-GB" sz="4200" dirty="0"/>
          </a:p>
          <a:p>
            <a:pPr>
              <a:lnSpc>
                <a:spcPct val="120000"/>
              </a:lnSpc>
            </a:pPr>
            <a:endParaRPr lang="en-GB" sz="4200" b="1" dirty="0">
              <a:solidFill>
                <a:srgbClr val="004C97"/>
              </a:solidFill>
            </a:endParaRPr>
          </a:p>
        </p:txBody>
      </p:sp>
      <p:sp>
        <p:nvSpPr>
          <p:cNvPr id="7" name="TextBox 6">
            <a:extLst>
              <a:ext uri="{FF2B5EF4-FFF2-40B4-BE49-F238E27FC236}">
                <a16:creationId xmlns:a16="http://schemas.microsoft.com/office/drawing/2014/main" id="{311F1C12-7637-4A68-8A2F-CAD4C4889CB1}"/>
              </a:ext>
            </a:extLst>
          </p:cNvPr>
          <p:cNvSpPr txBox="1"/>
          <p:nvPr/>
        </p:nvSpPr>
        <p:spPr>
          <a:xfrm>
            <a:off x="7926542" y="5465443"/>
            <a:ext cx="3710611" cy="707886"/>
          </a:xfrm>
          <a:prstGeom prst="rect">
            <a:avLst/>
          </a:prstGeom>
          <a:noFill/>
        </p:spPr>
        <p:txBody>
          <a:bodyPr wrap="square" rtlCol="0">
            <a:spAutoFit/>
          </a:bodyPr>
          <a:lstStyle/>
          <a:p>
            <a:pPr algn="ctr"/>
            <a:r>
              <a:rPr lang="ru-RU" sz="2000" dirty="0">
                <a:solidFill>
                  <a:srgbClr val="004C97"/>
                </a:solidFill>
                <a:latin typeface="Segoe UI" panose="020B0502040204020203" pitchFamily="34" charset="0"/>
                <a:cs typeface="Segoe UI" panose="020B0502040204020203" pitchFamily="34" charset="0"/>
              </a:rPr>
              <a:t>Майк Уильямс</a:t>
            </a:r>
            <a:endParaRPr lang="en-GB" sz="2000" dirty="0">
              <a:solidFill>
                <a:srgbClr val="004C97"/>
              </a:solidFill>
              <a:latin typeface="Segoe UI" panose="020B0502040204020203" pitchFamily="34" charset="0"/>
              <a:cs typeface="Segoe UI" panose="020B0502040204020203" pitchFamily="34" charset="0"/>
            </a:endParaRPr>
          </a:p>
          <a:p>
            <a:pPr algn="ctr"/>
            <a:r>
              <a:rPr lang="en-GB" sz="2000" dirty="0">
                <a:solidFill>
                  <a:srgbClr val="004C97"/>
                </a:solidFill>
                <a:latin typeface="Segoe UI" panose="020B0502040204020203" pitchFamily="34" charset="0"/>
                <a:cs typeface="Segoe UI" panose="020B0502040204020203" pitchFamily="34" charset="0"/>
              </a:rPr>
              <a:t>mike.williams@mj-w.net</a:t>
            </a:r>
          </a:p>
        </p:txBody>
      </p:sp>
      <p:sp>
        <p:nvSpPr>
          <p:cNvPr id="4" name="Slide Number Placeholder 3">
            <a:extLst>
              <a:ext uri="{FF2B5EF4-FFF2-40B4-BE49-F238E27FC236}">
                <a16:creationId xmlns:a16="http://schemas.microsoft.com/office/drawing/2014/main" id="{0C17723F-D09A-4F48-89E1-5F9B6C60BAF6}"/>
              </a:ext>
            </a:extLst>
          </p:cNvPr>
          <p:cNvSpPr>
            <a:spLocks noGrp="1"/>
          </p:cNvSpPr>
          <p:nvPr>
            <p:ph type="sldNum" sz="quarter" idx="12"/>
          </p:nvPr>
        </p:nvSpPr>
        <p:spPr/>
        <p:txBody>
          <a:bodyPr/>
          <a:lstStyle/>
          <a:p>
            <a:fld id="{4FB41092-3153-49E0-8E33-DBA8C55FBAEA}" type="slidenum">
              <a:rPr lang="en-US" smtClean="0"/>
              <a:pPr/>
              <a:t>1</a:t>
            </a:fld>
            <a:endParaRPr lang="en-US" dirty="0"/>
          </a:p>
        </p:txBody>
      </p:sp>
      <p:sp>
        <p:nvSpPr>
          <p:cNvPr id="9" name="Rectangle: Rounded Corners 8">
            <a:extLst>
              <a:ext uri="{FF2B5EF4-FFF2-40B4-BE49-F238E27FC236}">
                <a16:creationId xmlns:a16="http://schemas.microsoft.com/office/drawing/2014/main" id="{9E547291-3B76-4E6D-8EBB-BF31B800771E}"/>
              </a:ext>
            </a:extLst>
          </p:cNvPr>
          <p:cNvSpPr/>
          <p:nvPr/>
        </p:nvSpPr>
        <p:spPr>
          <a:xfrm>
            <a:off x="1736263" y="403285"/>
            <a:ext cx="9309763" cy="1057216"/>
          </a:xfrm>
          <a:prstGeom prst="roundRect">
            <a:avLst/>
          </a:prstGeom>
          <a:solidFill>
            <a:srgbClr val="004C97"/>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t>Казначейское сообщество </a:t>
            </a:r>
            <a:r>
              <a:rPr lang="en-GB" sz="4000" dirty="0"/>
              <a:t>PEMPAL</a:t>
            </a:r>
          </a:p>
        </p:txBody>
      </p:sp>
      <p:sp>
        <p:nvSpPr>
          <p:cNvPr id="5" name="Rectangle: Rounded Corners 4">
            <a:extLst>
              <a:ext uri="{FF2B5EF4-FFF2-40B4-BE49-F238E27FC236}">
                <a16:creationId xmlns:a16="http://schemas.microsoft.com/office/drawing/2014/main" id="{92B89519-78FF-4127-E93F-8EB386C10F82}"/>
              </a:ext>
            </a:extLst>
          </p:cNvPr>
          <p:cNvSpPr/>
          <p:nvPr/>
        </p:nvSpPr>
        <p:spPr>
          <a:xfrm>
            <a:off x="1736263" y="1644076"/>
            <a:ext cx="9309763" cy="2362775"/>
          </a:xfrm>
          <a:prstGeom prst="roundRect">
            <a:avLst/>
          </a:prstGeom>
          <a:solidFill>
            <a:schemeClr val="bg1"/>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200" b="1" dirty="0">
                <a:solidFill>
                  <a:srgbClr val="004C97"/>
                </a:solidFill>
              </a:rPr>
              <a:t>Инвестирование избытка ликвидности: варианты и институциональные механизмы</a:t>
            </a:r>
            <a:endParaRPr lang="en-GB" sz="4200" b="1" dirty="0">
              <a:solidFill>
                <a:srgbClr val="004C97"/>
              </a:solidFill>
            </a:endParaRPr>
          </a:p>
        </p:txBody>
      </p:sp>
      <p:pic>
        <p:nvPicPr>
          <p:cNvPr id="8" name="Picture 7">
            <a:extLst>
              <a:ext uri="{FF2B5EF4-FFF2-40B4-BE49-F238E27FC236}">
                <a16:creationId xmlns:a16="http://schemas.microsoft.com/office/drawing/2014/main" id="{757F3450-F997-9FC6-A838-79E371207F50}"/>
              </a:ext>
            </a:extLst>
          </p:cNvPr>
          <p:cNvPicPr>
            <a:picLocks noChangeAspect="1"/>
          </p:cNvPicPr>
          <p:nvPr/>
        </p:nvPicPr>
        <p:blipFill>
          <a:blip r:embed="rId2"/>
          <a:stretch>
            <a:fillRect/>
          </a:stretch>
        </p:blipFill>
        <p:spPr>
          <a:xfrm>
            <a:off x="1962258" y="5465443"/>
            <a:ext cx="3724979" cy="792549"/>
          </a:xfrm>
          <a:prstGeom prst="rect">
            <a:avLst/>
          </a:prstGeom>
        </p:spPr>
      </p:pic>
      <p:sp>
        <p:nvSpPr>
          <p:cNvPr id="2" name="TextBox 1">
            <a:extLst>
              <a:ext uri="{FF2B5EF4-FFF2-40B4-BE49-F238E27FC236}">
                <a16:creationId xmlns:a16="http://schemas.microsoft.com/office/drawing/2014/main" id="{E9357CF6-53F5-154D-CEEF-77A9A2F3D487}"/>
              </a:ext>
            </a:extLst>
          </p:cNvPr>
          <p:cNvSpPr txBox="1"/>
          <p:nvPr/>
        </p:nvSpPr>
        <p:spPr>
          <a:xfrm>
            <a:off x="3956631" y="4576065"/>
            <a:ext cx="4281941" cy="584775"/>
          </a:xfrm>
          <a:prstGeom prst="rect">
            <a:avLst/>
          </a:prstGeom>
          <a:noFill/>
        </p:spPr>
        <p:txBody>
          <a:bodyPr wrap="none" rtlCol="0">
            <a:spAutoFit/>
          </a:bodyPr>
          <a:lstStyle/>
          <a:p>
            <a:r>
              <a:rPr lang="ru-RU" sz="3200" b="1" dirty="0">
                <a:solidFill>
                  <a:srgbClr val="004C97"/>
                </a:solidFill>
              </a:rPr>
              <a:t>Вена</a:t>
            </a:r>
            <a:r>
              <a:rPr lang="en-GB" sz="3200" b="1" dirty="0">
                <a:solidFill>
                  <a:srgbClr val="004C97"/>
                </a:solidFill>
              </a:rPr>
              <a:t>, </a:t>
            </a:r>
            <a:r>
              <a:rPr lang="ru-RU" sz="3200" b="1" dirty="0">
                <a:solidFill>
                  <a:srgbClr val="004C97"/>
                </a:solidFill>
              </a:rPr>
              <a:t>ноябрь</a:t>
            </a:r>
            <a:r>
              <a:rPr lang="en-GB" sz="3200" b="1" dirty="0">
                <a:solidFill>
                  <a:srgbClr val="004C97"/>
                </a:solidFill>
              </a:rPr>
              <a:t> 2023</a:t>
            </a:r>
            <a:r>
              <a:rPr lang="ru-RU" sz="3200" b="1" dirty="0">
                <a:solidFill>
                  <a:srgbClr val="004C97"/>
                </a:solidFill>
              </a:rPr>
              <a:t> г.</a:t>
            </a:r>
            <a:endParaRPr lang="en-GB" sz="3200" b="1" dirty="0">
              <a:solidFill>
                <a:srgbClr val="004C97"/>
              </a:solidFill>
            </a:endParaRPr>
          </a:p>
        </p:txBody>
      </p:sp>
    </p:spTree>
    <p:extLst>
      <p:ext uri="{BB962C8B-B14F-4D97-AF65-F5344CB8AC3E}">
        <p14:creationId xmlns:p14="http://schemas.microsoft.com/office/powerpoint/2010/main" val="19112238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Справка</a:t>
            </a:r>
            <a:r>
              <a:rPr lang="en-GB" dirty="0"/>
              <a:t>: </a:t>
            </a:r>
            <a:r>
              <a:rPr lang="ru-RU" dirty="0"/>
              <a:t>сделки РЕПО</a:t>
            </a:r>
            <a:endParaRPr lang="en-GB" dirty="0"/>
          </a:p>
        </p:txBody>
      </p:sp>
      <p:graphicFrame>
        <p:nvGraphicFramePr>
          <p:cNvPr id="7" name="Diagram 6">
            <a:extLst>
              <a:ext uri="{FF2B5EF4-FFF2-40B4-BE49-F238E27FC236}">
                <a16:creationId xmlns:a16="http://schemas.microsoft.com/office/drawing/2014/main" id="{9A27B8D7-4A09-4FFF-8392-CE73FF4C8E98}"/>
              </a:ext>
            </a:extLst>
          </p:cNvPr>
          <p:cNvGraphicFramePr/>
          <p:nvPr>
            <p:extLst>
              <p:ext uri="{D42A27DB-BD31-4B8C-83A1-F6EECF244321}">
                <p14:modId xmlns:p14="http://schemas.microsoft.com/office/powerpoint/2010/main" val="2274473296"/>
              </p:ext>
            </p:extLst>
          </p:nvPr>
        </p:nvGraphicFramePr>
        <p:xfrm>
          <a:off x="924675" y="1219200"/>
          <a:ext cx="10387172" cy="4842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89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Классическая сделка РЕПО</a:t>
            </a:r>
            <a:endParaRPr lang="en-GB" dirty="0"/>
          </a:p>
        </p:txBody>
      </p:sp>
      <p:sp>
        <p:nvSpPr>
          <p:cNvPr id="3" name="Content Placeholder 2"/>
          <p:cNvSpPr>
            <a:spLocks noGrp="1"/>
          </p:cNvSpPr>
          <p:nvPr>
            <p:ph idx="1"/>
          </p:nvPr>
        </p:nvSpPr>
        <p:spPr>
          <a:xfrm>
            <a:off x="1149074" y="3887861"/>
            <a:ext cx="10287000" cy="2415555"/>
          </a:xfrm>
        </p:spPr>
        <p:txBody>
          <a:bodyPr>
            <a:normAutofit fontScale="32500" lnSpcReduction="20000"/>
          </a:bodyPr>
          <a:lstStyle/>
          <a:p>
            <a:pPr>
              <a:lnSpc>
                <a:spcPct val="110000"/>
              </a:lnSpc>
              <a:spcBef>
                <a:spcPts val="1200"/>
              </a:spcBef>
            </a:pPr>
            <a:r>
              <a:rPr lang="ru-RU" sz="4500" dirty="0"/>
              <a:t>Сделка РЕПО может быть с «общим» обеспечением или с конкретной облигацией (например, необходимой для покрытия короткой позиции - ставка РЕПО обычно меньше</a:t>
            </a:r>
            <a:r>
              <a:rPr lang="en-GB" sz="4500" dirty="0"/>
              <a:t>)</a:t>
            </a:r>
          </a:p>
          <a:p>
            <a:pPr>
              <a:lnSpc>
                <a:spcPct val="110000"/>
              </a:lnSpc>
              <a:spcBef>
                <a:spcPts val="1200"/>
              </a:spcBef>
            </a:pPr>
            <a:r>
              <a:rPr lang="ru-RU" sz="4500" dirty="0"/>
              <a:t>Если требуется первоначальная маржа («стрижка»), то вносится обеспечение в размере 100/(1-V) - где V – маржа</a:t>
            </a:r>
          </a:p>
          <a:p>
            <a:pPr>
              <a:lnSpc>
                <a:spcPct val="110000"/>
              </a:lnSpc>
              <a:spcBef>
                <a:spcPts val="1200"/>
              </a:spcBef>
            </a:pPr>
            <a:r>
              <a:rPr lang="ru-RU" sz="4500" dirty="0"/>
              <a:t>Если в течение срока РЕПО выплачивается купон, то он передается продавцу (при этом может потребоваться восстановление стоимости обеспечения по мере падения накопленной цены). По этой причине рынки часто избегают обеспечения около даты купона</a:t>
            </a:r>
          </a:p>
          <a:p>
            <a:pPr>
              <a:lnSpc>
                <a:spcPct val="110000"/>
              </a:lnSpc>
              <a:spcBef>
                <a:spcPts val="1200"/>
              </a:spcBef>
            </a:pPr>
            <a:r>
              <a:rPr lang="ru-RU" sz="4500" dirty="0"/>
              <a:t>Процентная ставка может быть фиксированной или переменной</a:t>
            </a:r>
            <a:endParaRPr lang="en-GB" dirty="0"/>
          </a:p>
        </p:txBody>
      </p:sp>
      <p:pic>
        <p:nvPicPr>
          <p:cNvPr id="4" name="Picture 3"/>
          <p:cNvPicPr>
            <a:picLocks noChangeAspect="1"/>
          </p:cNvPicPr>
          <p:nvPr/>
        </p:nvPicPr>
        <p:blipFill>
          <a:blip r:embed="rId2"/>
          <a:stretch>
            <a:fillRect/>
          </a:stretch>
        </p:blipFill>
        <p:spPr>
          <a:xfrm>
            <a:off x="2590800" y="1116459"/>
            <a:ext cx="6291734" cy="2415554"/>
          </a:xfrm>
          <a:prstGeom prst="rect">
            <a:avLst/>
          </a:prstGeom>
        </p:spPr>
      </p:pic>
      <p:sp>
        <p:nvSpPr>
          <p:cNvPr id="5" name="Прямоугольник 4"/>
          <p:cNvSpPr/>
          <p:nvPr/>
        </p:nvSpPr>
        <p:spPr>
          <a:xfrm>
            <a:off x="2685288" y="1487424"/>
            <a:ext cx="957072" cy="249936"/>
          </a:xfrm>
          <a:prstGeom prst="rect">
            <a:avLst/>
          </a:prstGeom>
          <a:solidFill>
            <a:srgbClr val="FFFFFF"/>
          </a:solidFill>
        </p:spPr>
        <p:txBody>
          <a:bodyPr wrap="none" lIns="0" tIns="0" rIns="0" bIns="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ru-RU" sz="1400" b="1" dirty="0">
                <a:solidFill>
                  <a:srgbClr val="000000"/>
                </a:solidFill>
                <a:latin typeface="Arial"/>
              </a:rPr>
              <a:t>Первый этап</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Прямоугольник 5"/>
          <p:cNvSpPr/>
          <p:nvPr/>
        </p:nvSpPr>
        <p:spPr>
          <a:xfrm>
            <a:off x="4175760" y="1481328"/>
            <a:ext cx="798576" cy="228600"/>
          </a:xfrm>
          <a:prstGeom prst="rect">
            <a:avLst/>
          </a:prstGeom>
          <a:solidFill>
            <a:srgbClr val="9BC2E6"/>
          </a:solidFill>
        </p:spPr>
        <p:txBody>
          <a:bodyPr wrap="none" lIns="0" tIns="0" rIns="0" bIns="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Банк</a:t>
            </a:r>
            <a:r>
              <a:rPr kumimoji="0" lang="en-US" sz="1400" b="1" i="0" u="none" strike="noStrike" kern="1200" cap="none" spc="0" normalizeH="0" baseline="0" noProof="0" dirty="0">
                <a:ln>
                  <a:noFill/>
                </a:ln>
                <a:solidFill>
                  <a:srgbClr val="000000"/>
                </a:solidFill>
                <a:effectLst/>
                <a:uLnTx/>
                <a:uFillTx/>
                <a:latin typeface="Arial"/>
                <a:ea typeface="+mn-ea"/>
                <a:cs typeface="+mn-cs"/>
              </a:rPr>
              <a:t> A</a:t>
            </a:r>
          </a:p>
        </p:txBody>
      </p:sp>
      <p:sp>
        <p:nvSpPr>
          <p:cNvPr id="7" name="Прямоугольник 6"/>
          <p:cNvSpPr/>
          <p:nvPr/>
        </p:nvSpPr>
        <p:spPr>
          <a:xfrm>
            <a:off x="5443728" y="1118616"/>
            <a:ext cx="1886712" cy="213360"/>
          </a:xfrm>
          <a:prstGeom prst="rect">
            <a:avLst/>
          </a:prstGeom>
          <a:solidFill>
            <a:srgbClr val="FFFFFF"/>
          </a:solidFill>
        </p:spPr>
        <p:txBody>
          <a:bodyPr wrap="none" lIns="0" tIns="0" rIns="0" bIns="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a:ea typeface="+mn-ea"/>
                <a:cs typeface="+mn-cs"/>
              </a:rPr>
              <a:t>продает</a:t>
            </a:r>
            <a:r>
              <a:rPr kumimoji="0" lang="en-US" sz="1200" b="1" i="0" u="none" strike="noStrike" kern="1200" cap="none" spc="0" normalizeH="0" baseline="0" noProof="0" dirty="0">
                <a:ln>
                  <a:noFill/>
                </a:ln>
                <a:solidFill>
                  <a:srgbClr val="000000"/>
                </a:solidFill>
                <a:effectLst/>
                <a:uLnTx/>
                <a:uFillTx/>
                <a:latin typeface="Arial"/>
                <a:ea typeface="+mn-ea"/>
                <a:cs typeface="+mn-cs"/>
              </a:rPr>
              <a:t> 100</a:t>
            </a:r>
            <a:r>
              <a:rPr kumimoji="0" lang="ru-RU" sz="1200" b="1" i="0" u="none" strike="noStrike" kern="1200" cap="none" spc="0" normalizeH="0" baseline="0" noProof="0" dirty="0">
                <a:ln>
                  <a:noFill/>
                </a:ln>
                <a:solidFill>
                  <a:srgbClr val="000000"/>
                </a:solidFill>
                <a:effectLst/>
                <a:uLnTx/>
                <a:uFillTx/>
                <a:latin typeface="Arial"/>
                <a:ea typeface="+mn-ea"/>
                <a:cs typeface="+mn-cs"/>
              </a:rPr>
              <a:t> казначейских облигаций</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Прямоугольник 7"/>
          <p:cNvSpPr/>
          <p:nvPr/>
        </p:nvSpPr>
        <p:spPr>
          <a:xfrm>
            <a:off x="5678424" y="1837944"/>
            <a:ext cx="1402080" cy="237744"/>
          </a:xfrm>
          <a:prstGeom prst="rect">
            <a:avLst/>
          </a:prstGeom>
          <a:solidFill>
            <a:srgbClr val="FFFFFF"/>
          </a:solidFill>
        </p:spPr>
        <p:txBody>
          <a:bodyPr wrap="none" lIns="0" tIns="0" rIns="0" bIns="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a:ea typeface="+mn-ea"/>
                <a:cs typeface="+mn-cs"/>
              </a:rPr>
              <a:t>платит</a:t>
            </a:r>
            <a:r>
              <a:rPr kumimoji="0" lang="en-US" sz="1200" b="1" i="0" u="none" strike="noStrike" kern="1200" cap="none" spc="0" normalizeH="0" baseline="0" noProof="0" dirty="0">
                <a:ln>
                  <a:noFill/>
                </a:ln>
                <a:solidFill>
                  <a:srgbClr val="000000"/>
                </a:solidFill>
                <a:effectLst/>
                <a:uLnTx/>
                <a:uFillTx/>
                <a:latin typeface="Arial"/>
                <a:ea typeface="+mn-ea"/>
                <a:cs typeface="+mn-cs"/>
              </a:rPr>
              <a:t> 100</a:t>
            </a:r>
            <a:r>
              <a:rPr kumimoji="0" lang="ru-RU" sz="1200" b="1" i="0" u="none" strike="noStrike" kern="1200" cap="none" spc="0" normalizeH="0" baseline="0" noProof="0" dirty="0">
                <a:ln>
                  <a:noFill/>
                </a:ln>
                <a:solidFill>
                  <a:srgbClr val="000000"/>
                </a:solidFill>
                <a:effectLst/>
                <a:uLnTx/>
                <a:uFillTx/>
                <a:latin typeface="Arial"/>
                <a:ea typeface="+mn-ea"/>
                <a:cs typeface="+mn-cs"/>
              </a:rPr>
              <a:t> денежных единиц</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Прямоугольник 8"/>
          <p:cNvSpPr/>
          <p:nvPr/>
        </p:nvSpPr>
        <p:spPr>
          <a:xfrm>
            <a:off x="7812024" y="1478280"/>
            <a:ext cx="816864" cy="231648"/>
          </a:xfrm>
          <a:prstGeom prst="rect">
            <a:avLst/>
          </a:prstGeom>
          <a:solidFill>
            <a:srgbClr val="9BC2E6"/>
          </a:solidFill>
        </p:spPr>
        <p:txBody>
          <a:bodyPr wrap="none" lIns="0" tIns="0" rIns="0" bIns="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Банк</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ru" sz="1400" b="1" i="0" u="none" strike="noStrike" kern="1200" cap="none" spc="0" normalizeH="0" baseline="0" noProof="0" dirty="0">
                <a:ln>
                  <a:noFill/>
                </a:ln>
                <a:solidFill>
                  <a:srgbClr val="000000"/>
                </a:solidFill>
                <a:effectLst/>
                <a:uLnTx/>
                <a:uFillTx/>
                <a:latin typeface="Arial"/>
                <a:ea typeface="+mn-ea"/>
                <a:cs typeface="+mn-cs"/>
              </a:rPr>
              <a:t>В</a:t>
            </a:r>
          </a:p>
        </p:txBody>
      </p:sp>
      <p:sp>
        <p:nvSpPr>
          <p:cNvPr id="10" name="Прямоугольник 9"/>
          <p:cNvSpPr/>
          <p:nvPr/>
        </p:nvSpPr>
        <p:spPr>
          <a:xfrm>
            <a:off x="5148072" y="2313432"/>
            <a:ext cx="2478024" cy="216408"/>
          </a:xfrm>
          <a:prstGeom prst="rect">
            <a:avLst/>
          </a:prstGeom>
          <a:solidFill>
            <a:srgbClr val="FFFFFF"/>
          </a:solidFill>
        </p:spPr>
        <p:txBody>
          <a:bodyPr wrap="none" lIns="0" tIns="0" rIns="0" bIns="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a:ea typeface="+mn-ea"/>
                <a:cs typeface="+mn-cs"/>
              </a:rPr>
              <a:t>Платит 100 денежных единиц</a:t>
            </a:r>
            <a:r>
              <a:rPr kumimoji="0" lang="en-US" sz="1200" b="1" i="0" u="none" strike="noStrike" kern="1200" cap="none" spc="0" normalizeH="0" baseline="0" noProof="0" dirty="0">
                <a:ln>
                  <a:noFill/>
                </a:ln>
                <a:solidFill>
                  <a:srgbClr val="000000"/>
                </a:solidFill>
                <a:effectLst/>
                <a:uLnTx/>
                <a:uFillTx/>
                <a:latin typeface="Arial"/>
                <a:ea typeface="+mn-ea"/>
                <a:cs typeface="+mn-cs"/>
              </a:rPr>
              <a:t> + </a:t>
            </a:r>
            <a:r>
              <a:rPr lang="ru-RU" sz="1200" b="1" noProof="0" dirty="0">
                <a:solidFill>
                  <a:srgbClr val="000000"/>
                </a:solidFill>
                <a:latin typeface="Arial"/>
              </a:rPr>
              <a:t>ставку РЕПО</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Прямоугольник 10"/>
          <p:cNvSpPr/>
          <p:nvPr/>
        </p:nvSpPr>
        <p:spPr>
          <a:xfrm>
            <a:off x="7812024" y="2679192"/>
            <a:ext cx="816864" cy="231648"/>
          </a:xfrm>
          <a:prstGeom prst="rect">
            <a:avLst/>
          </a:prstGeom>
          <a:solidFill>
            <a:srgbClr val="9BC2E6"/>
          </a:solidFill>
        </p:spPr>
        <p:txBody>
          <a:bodyPr wrap="none" lIns="0" tIns="0" rIns="0" bIns="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Банк</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ru" sz="1400" b="1" i="0" u="none" strike="noStrike" kern="1200" cap="none" spc="0" normalizeH="0" baseline="0" noProof="0" dirty="0">
                <a:ln>
                  <a:noFill/>
                </a:ln>
                <a:solidFill>
                  <a:srgbClr val="000000"/>
                </a:solidFill>
                <a:effectLst/>
                <a:uLnTx/>
                <a:uFillTx/>
                <a:latin typeface="Arial"/>
                <a:ea typeface="+mn-ea"/>
                <a:cs typeface="+mn-cs"/>
              </a:rPr>
              <a:t>В</a:t>
            </a:r>
          </a:p>
        </p:txBody>
      </p:sp>
      <p:sp>
        <p:nvSpPr>
          <p:cNvPr id="12" name="Прямоугольник 11"/>
          <p:cNvSpPr/>
          <p:nvPr/>
        </p:nvSpPr>
        <p:spPr>
          <a:xfrm>
            <a:off x="4974336" y="3066288"/>
            <a:ext cx="2837688" cy="423672"/>
          </a:xfrm>
          <a:prstGeom prst="rect">
            <a:avLst/>
          </a:prstGeom>
          <a:solidFill>
            <a:srgbClr val="FFFFFF"/>
          </a:solidFill>
        </p:spPr>
        <p:txBody>
          <a:bodyPr lIns="0" tIns="0" rIns="0" bIns="0" anchor="ctr">
            <a:noAutofit/>
          </a:bodyPr>
          <a:lstStyle/>
          <a:p>
            <a:pPr marL="0" marR="0" lvl="0" indent="0" algn="ctr" defTabSz="914314" rtl="0" eaLnBrk="1" fontAlgn="auto" latinLnBrk="0" hangingPunct="1">
              <a:lnSpc>
                <a:spcPct val="124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a:ea typeface="+mn-ea"/>
                <a:cs typeface="+mn-cs"/>
              </a:rPr>
              <a:t>Возвращает</a:t>
            </a:r>
            <a:r>
              <a:rPr kumimoji="0" lang="ru-RU" sz="1200" b="1" i="0" u="none" strike="noStrike" kern="1200" cap="none" spc="0" normalizeH="0" noProof="0" dirty="0">
                <a:ln>
                  <a:noFill/>
                </a:ln>
                <a:solidFill>
                  <a:srgbClr val="000000"/>
                </a:solidFill>
                <a:effectLst/>
                <a:uLnTx/>
                <a:uFillTx/>
                <a:latin typeface="Arial"/>
                <a:ea typeface="+mn-ea"/>
                <a:cs typeface="+mn-cs"/>
              </a:rPr>
              <a:t> </a:t>
            </a:r>
            <a:r>
              <a:rPr kumimoji="0" lang="ru-RU" sz="1200" b="1" i="0" u="none" strike="noStrike" kern="1200" cap="none" spc="0" normalizeH="0" baseline="0" noProof="0" dirty="0">
                <a:ln>
                  <a:noFill/>
                </a:ln>
                <a:solidFill>
                  <a:srgbClr val="000000"/>
                </a:solidFill>
                <a:effectLst/>
                <a:uLnTx/>
                <a:uFillTx/>
                <a:latin typeface="Arial"/>
                <a:ea typeface="+mn-ea"/>
                <a:cs typeface="+mn-cs"/>
              </a:rPr>
              <a:t>ту же номинальную стоимость</a:t>
            </a:r>
            <a:r>
              <a:rPr kumimoji="0" lang="ru-RU" sz="1200" b="1" i="0" u="none" strike="noStrike" kern="1200" cap="none" spc="0" normalizeH="0" noProof="0" dirty="0">
                <a:ln>
                  <a:noFill/>
                </a:ln>
                <a:solidFill>
                  <a:srgbClr val="000000"/>
                </a:solidFill>
                <a:effectLst/>
                <a:uLnTx/>
                <a:uFillTx/>
                <a:latin typeface="Arial"/>
                <a:ea typeface="+mn-ea"/>
                <a:cs typeface="+mn-cs"/>
              </a:rPr>
              <a:t> казначейских облигаций</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Прямоугольник 12"/>
          <p:cNvSpPr/>
          <p:nvPr/>
        </p:nvSpPr>
        <p:spPr>
          <a:xfrm>
            <a:off x="4163568" y="2679192"/>
            <a:ext cx="795528" cy="231648"/>
          </a:xfrm>
          <a:prstGeom prst="rect">
            <a:avLst/>
          </a:prstGeom>
          <a:solidFill>
            <a:srgbClr val="9BC2E6"/>
          </a:solidFill>
        </p:spPr>
        <p:txBody>
          <a:bodyPr wrap="none" lIns="0" tIns="0" rIns="0" bIns="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Банк</a:t>
            </a:r>
            <a:r>
              <a:rPr kumimoji="0" lang="en-US" sz="1400" b="1" i="0" u="none" strike="noStrike" kern="1200" cap="none" spc="0" normalizeH="0" baseline="0" noProof="0" dirty="0">
                <a:ln>
                  <a:noFill/>
                </a:ln>
                <a:solidFill>
                  <a:srgbClr val="000000"/>
                </a:solidFill>
                <a:effectLst/>
                <a:uLnTx/>
                <a:uFillTx/>
                <a:latin typeface="Arial"/>
                <a:ea typeface="+mn-ea"/>
                <a:cs typeface="+mn-cs"/>
              </a:rPr>
              <a:t> A</a:t>
            </a:r>
          </a:p>
        </p:txBody>
      </p:sp>
      <p:sp>
        <p:nvSpPr>
          <p:cNvPr id="14" name="Прямоугольник 13"/>
          <p:cNvSpPr/>
          <p:nvPr/>
        </p:nvSpPr>
        <p:spPr>
          <a:xfrm>
            <a:off x="2718816" y="2569464"/>
            <a:ext cx="862584" cy="484632"/>
          </a:xfrm>
          <a:prstGeom prst="rect">
            <a:avLst/>
          </a:prstGeom>
          <a:solidFill>
            <a:srgbClr val="FFFFFF"/>
          </a:solidFill>
        </p:spPr>
        <p:txBody>
          <a:bodyPr lIns="0" tIns="0" rIns="0" bIns="0" anchor="ctr">
            <a:noAutofit/>
          </a:bodyPr>
          <a:lstStyle/>
          <a:p>
            <a:pPr marL="0" marR="0" lvl="0" indent="0" algn="ctr" defTabSz="914314" rtl="0" eaLnBrk="1" fontAlgn="auto" latinLnBrk="0" hangingPunct="1">
              <a:lnSpc>
                <a:spcPct val="115000"/>
              </a:lnSpc>
              <a:spcBef>
                <a:spcPts val="0"/>
              </a:spcBef>
              <a:spcAft>
                <a:spcPts val="0"/>
              </a:spcAft>
              <a:buClrTx/>
              <a:buSzTx/>
              <a:buFontTx/>
              <a:buNone/>
              <a:tabLst/>
              <a:defRPr/>
            </a:pPr>
            <a:r>
              <a:rPr lang="ru-RU" sz="1400" b="1" dirty="0">
                <a:solidFill>
                  <a:srgbClr val="000000"/>
                </a:solidFill>
                <a:latin typeface="Arial"/>
              </a:rPr>
              <a:t>Второй</a:t>
            </a:r>
            <a:r>
              <a:rPr kumimoji="0" lang="ru-RU" sz="1400" b="1" i="0" u="none" strike="noStrike" kern="1200" cap="none" spc="0" normalizeH="0" baseline="0" noProof="0" dirty="0">
                <a:ln>
                  <a:noFill/>
                </a:ln>
                <a:solidFill>
                  <a:srgbClr val="000000"/>
                </a:solidFill>
                <a:effectLst/>
                <a:uLnTx/>
                <a:uFillTx/>
                <a:latin typeface="Arial"/>
                <a:ea typeface="+mn-ea"/>
                <a:cs typeface="+mn-cs"/>
              </a:rPr>
              <a:t> </a:t>
            </a:r>
            <a:r>
              <a:rPr lang="ru-RU" sz="1400" b="1" dirty="0">
                <a:solidFill>
                  <a:srgbClr val="000000"/>
                </a:solidFill>
                <a:latin typeface="Arial"/>
              </a:rPr>
              <a:t>э</a:t>
            </a:r>
            <a:r>
              <a:rPr kumimoji="0" lang="ru-RU" sz="1400" b="1" i="0" u="none" strike="noStrike" kern="1200" cap="none" spc="0" normalizeH="0" baseline="0" noProof="0" dirty="0">
                <a:ln>
                  <a:noFill/>
                </a:ln>
                <a:solidFill>
                  <a:srgbClr val="000000"/>
                </a:solidFill>
                <a:effectLst/>
                <a:uLnTx/>
                <a:uFillTx/>
                <a:latin typeface="Arial"/>
                <a:ea typeface="+mn-ea"/>
                <a:cs typeface="+mn-cs"/>
              </a:rPr>
              <a:t>тап</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8208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Почему сделки РЕПО важны</a:t>
            </a:r>
          </a:p>
        </p:txBody>
      </p:sp>
      <p:graphicFrame>
        <p:nvGraphicFramePr>
          <p:cNvPr id="4" name="Diagram 5">
            <a:extLst>
              <a:ext uri="{FF2B5EF4-FFF2-40B4-BE49-F238E27FC236}">
                <a16:creationId xmlns:a16="http://schemas.microsoft.com/office/drawing/2014/main" id="{3DF7DD92-9C9D-41B4-90C2-7AF37F0F095F}"/>
              </a:ext>
            </a:extLst>
          </p:cNvPr>
          <p:cNvGraphicFramePr>
            <a:graphicFrameLocks noGrp="1"/>
          </p:cNvGraphicFramePr>
          <p:nvPr>
            <p:ph idx="1"/>
            <p:extLst>
              <p:ext uri="{D42A27DB-BD31-4B8C-83A1-F6EECF244321}">
                <p14:modId xmlns:p14="http://schemas.microsoft.com/office/powerpoint/2010/main" val="2867249291"/>
              </p:ext>
            </p:extLst>
          </p:nvPr>
        </p:nvGraphicFramePr>
        <p:xfrm>
          <a:off x="1193800" y="1371600"/>
          <a:ext cx="103886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48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23" y="198362"/>
            <a:ext cx="8839200" cy="1219200"/>
          </a:xfrm>
        </p:spPr>
        <p:txBody>
          <a:bodyPr/>
          <a:lstStyle/>
          <a:p>
            <a:r>
              <a:rPr lang="ru-RU" dirty="0"/>
              <a:t>Содержание</a:t>
            </a:r>
            <a:endParaRPr lang="en-GB" dirty="0"/>
          </a:p>
        </p:txBody>
      </p:sp>
      <p:graphicFrame>
        <p:nvGraphicFramePr>
          <p:cNvPr id="4" name="Diagram 3"/>
          <p:cNvGraphicFramePr/>
          <p:nvPr>
            <p:extLst>
              <p:ext uri="{D42A27DB-BD31-4B8C-83A1-F6EECF244321}">
                <p14:modId xmlns:p14="http://schemas.microsoft.com/office/powerpoint/2010/main" val="2321628474"/>
              </p:ext>
            </p:extLst>
          </p:nvPr>
        </p:nvGraphicFramePr>
        <p:xfrm>
          <a:off x="1048657" y="1174338"/>
          <a:ext cx="106299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77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49127949"/>
              </p:ext>
            </p:extLst>
          </p:nvPr>
        </p:nvGraphicFramePr>
        <p:xfrm>
          <a:off x="876300" y="1219200"/>
          <a:ext cx="10439400" cy="545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137920" y="0"/>
            <a:ext cx="8839200" cy="1219200"/>
          </a:xfrm>
        </p:spPr>
        <p:txBody>
          <a:bodyPr>
            <a:normAutofit/>
          </a:bodyPr>
          <a:lstStyle/>
          <a:p>
            <a:r>
              <a:rPr lang="ru-RU" dirty="0"/>
              <a:t>Заявление об инвестиционной политике</a:t>
            </a:r>
            <a:endParaRPr lang="en-GB" dirty="0"/>
          </a:p>
        </p:txBody>
      </p:sp>
    </p:spTree>
    <p:extLst>
      <p:ext uri="{BB962C8B-B14F-4D97-AF65-F5344CB8AC3E}">
        <p14:creationId xmlns:p14="http://schemas.microsoft.com/office/powerpoint/2010/main" val="309727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88A9-3E52-4F71-9BEC-9C7BFE0AFF0E}"/>
              </a:ext>
            </a:extLst>
          </p:cNvPr>
          <p:cNvSpPr>
            <a:spLocks noGrp="1"/>
          </p:cNvSpPr>
          <p:nvPr>
            <p:ph type="title"/>
          </p:nvPr>
        </p:nvSpPr>
        <p:spPr>
          <a:xfrm>
            <a:off x="1320800" y="0"/>
            <a:ext cx="9525000" cy="1219200"/>
          </a:xfrm>
        </p:spPr>
        <p:txBody>
          <a:bodyPr>
            <a:normAutofit/>
          </a:bodyPr>
          <a:lstStyle/>
          <a:p>
            <a:r>
              <a:rPr lang="ru-RU" dirty="0"/>
              <a:t>Координация с управлением долгом</a:t>
            </a:r>
            <a:endParaRPr lang="en-GB" dirty="0"/>
          </a:p>
        </p:txBody>
      </p:sp>
      <p:sp>
        <p:nvSpPr>
          <p:cNvPr id="3" name="Content Placeholder 2">
            <a:extLst>
              <a:ext uri="{FF2B5EF4-FFF2-40B4-BE49-F238E27FC236}">
                <a16:creationId xmlns:a16="http://schemas.microsoft.com/office/drawing/2014/main" id="{DCCBC1A8-2157-45E7-BB08-CB11BF1551FA}"/>
              </a:ext>
            </a:extLst>
          </p:cNvPr>
          <p:cNvSpPr>
            <a:spLocks noGrp="1"/>
          </p:cNvSpPr>
          <p:nvPr>
            <p:ph idx="1"/>
          </p:nvPr>
        </p:nvSpPr>
        <p:spPr>
          <a:xfrm>
            <a:off x="1240971" y="1074821"/>
            <a:ext cx="9630229" cy="5387624"/>
          </a:xfrm>
        </p:spPr>
        <p:txBody>
          <a:bodyPr>
            <a:normAutofit fontScale="92500"/>
          </a:bodyPr>
          <a:lstStyle/>
          <a:p>
            <a:r>
              <a:rPr lang="ru-RU" sz="1800" dirty="0"/>
              <a:t>Требования к организации, управлению и принятию решений, касающиеся инвестирования излишков денежных средств, в принципе не отличаются от требований, предъявляемых к другим операциям по управлению ликвидностью или долгом</a:t>
            </a:r>
            <a:endParaRPr lang="en-GB" sz="1800" dirty="0"/>
          </a:p>
          <a:p>
            <a:endParaRPr lang="en-GB" sz="1800" dirty="0"/>
          </a:p>
          <a:p>
            <a:endParaRPr lang="en-GB" dirty="0"/>
          </a:p>
          <a:p>
            <a:endParaRPr lang="en-GB" dirty="0"/>
          </a:p>
          <a:p>
            <a:endParaRPr lang="en-GB" dirty="0"/>
          </a:p>
          <a:p>
            <a:endParaRPr lang="en-GB" dirty="0"/>
          </a:p>
          <a:p>
            <a:endParaRPr lang="ru-RU" dirty="0"/>
          </a:p>
          <a:p>
            <a:r>
              <a:rPr lang="ru-RU" dirty="0"/>
              <a:t>Инвестирование излишков денежных средств естественным образом входит в функции интегрированного подразделения по управлению долгом</a:t>
            </a:r>
            <a:endParaRPr lang="en-GB" dirty="0"/>
          </a:p>
        </p:txBody>
      </p:sp>
      <p:sp>
        <p:nvSpPr>
          <p:cNvPr id="7" name="Content Placeholder 2">
            <a:extLst>
              <a:ext uri="{FF2B5EF4-FFF2-40B4-BE49-F238E27FC236}">
                <a16:creationId xmlns:a16="http://schemas.microsoft.com/office/drawing/2014/main" id="{5C89B5A2-36C7-442A-8BC4-A75B60651116}"/>
              </a:ext>
            </a:extLst>
          </p:cNvPr>
          <p:cNvSpPr txBox="1">
            <a:spLocks/>
          </p:cNvSpPr>
          <p:nvPr/>
        </p:nvSpPr>
        <p:spPr>
          <a:xfrm>
            <a:off x="7491083" y="2238822"/>
            <a:ext cx="4588621" cy="3456125"/>
          </a:xfrm>
          <a:prstGeom prst="rect">
            <a:avLst/>
          </a:prstGeom>
          <a:ln w="12700">
            <a:solidFill>
              <a:srgbClr val="004C97"/>
            </a:solidFill>
          </a:ln>
        </p:spPr>
        <p:txBody>
          <a:bodyPr vert="horz" lIns="72000" tIns="137160" rIns="72000" bIns="0" rtlCol="0">
            <a:noAutofit/>
          </a:bodyPr>
          <a:lstStyle>
            <a:lvl1pPr marL="342900" indent="-342900" algn="l" defTabSz="914314" rtl="0" eaLnBrk="1" latinLnBrk="0" hangingPunct="1">
              <a:spcBef>
                <a:spcPts val="2400"/>
              </a:spcBef>
              <a:buClr>
                <a:srgbClr val="004C97"/>
              </a:buClr>
              <a:buSzPct val="11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2000" indent="-252000">
              <a:lnSpc>
                <a:spcPct val="110000"/>
              </a:lnSpc>
              <a:spcBef>
                <a:spcPts val="600"/>
              </a:spcBef>
              <a:spcAft>
                <a:spcPts val="600"/>
              </a:spcAft>
            </a:pPr>
            <a:r>
              <a:rPr lang="ru-RU" sz="1200" dirty="0"/>
              <a:t>В некоторых странах инвестирование излишка средств возлагается на казначейство, что отражает его историческую роль (главным образом пассивного) управляющего ликвидностью.</a:t>
            </a:r>
          </a:p>
          <a:p>
            <a:pPr marL="252000" indent="-252000">
              <a:lnSpc>
                <a:spcPct val="110000"/>
              </a:lnSpc>
              <a:spcBef>
                <a:spcPts val="600"/>
              </a:spcBef>
              <a:spcAft>
                <a:spcPts val="600"/>
              </a:spcAft>
            </a:pPr>
            <a:r>
              <a:rPr lang="ru-RU" sz="1200" dirty="0"/>
              <a:t>Эта функция сохранилась за ним и после появления современного подразделения по управлению долгом, отвечающего за выпуск казначейских облигаций и казначейских векселей (пример - Мексика; в Чили инвестирование излишка средств остается за бюджетным директоратом, как было предусмотрено прежним законодательством).</a:t>
            </a:r>
          </a:p>
          <a:p>
            <a:pPr marL="252000" indent="-252000">
              <a:lnSpc>
                <a:spcPct val="110000"/>
              </a:lnSpc>
              <a:spcBef>
                <a:spcPts val="600"/>
              </a:spcBef>
              <a:spcAft>
                <a:spcPts val="600"/>
              </a:spcAft>
            </a:pPr>
            <a:r>
              <a:rPr lang="ru-RU" sz="1200" dirty="0"/>
              <a:t>Раздельная ответственность за инвестирование и эмиссию может привести к искажению сигналов для рынка (и неоправданному дублированию функций</a:t>
            </a:r>
            <a:r>
              <a:rPr lang="en-GB" sz="1200" dirty="0"/>
              <a:t>)</a:t>
            </a:r>
          </a:p>
        </p:txBody>
      </p:sp>
      <p:pic>
        <p:nvPicPr>
          <p:cNvPr id="18" name="Picture 17">
            <a:extLst>
              <a:ext uri="{FF2B5EF4-FFF2-40B4-BE49-F238E27FC236}">
                <a16:creationId xmlns:a16="http://schemas.microsoft.com/office/drawing/2014/main" id="{0D254370-8740-8406-A7AB-EF7E2C8A8F64}"/>
              </a:ext>
            </a:extLst>
          </p:cNvPr>
          <p:cNvPicPr>
            <a:picLocks noChangeAspect="1"/>
          </p:cNvPicPr>
          <p:nvPr/>
        </p:nvPicPr>
        <p:blipFill>
          <a:blip r:embed="rId2"/>
          <a:stretch>
            <a:fillRect/>
          </a:stretch>
        </p:blipFill>
        <p:spPr>
          <a:xfrm>
            <a:off x="1478718" y="2233515"/>
            <a:ext cx="5702667" cy="3297490"/>
          </a:xfrm>
          <a:prstGeom prst="rect">
            <a:avLst/>
          </a:prstGeom>
        </p:spPr>
      </p:pic>
    </p:spTree>
    <p:extLst>
      <p:ext uri="{BB962C8B-B14F-4D97-AF65-F5344CB8AC3E}">
        <p14:creationId xmlns:p14="http://schemas.microsoft.com/office/powerpoint/2010/main" val="21692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0B5A113-5A29-4A86-9365-F35341E8E27F}"/>
              </a:ext>
            </a:extLst>
          </p:cNvPr>
          <p:cNvGraphicFramePr/>
          <p:nvPr>
            <p:extLst>
              <p:ext uri="{D42A27DB-BD31-4B8C-83A1-F6EECF244321}">
                <p14:modId xmlns:p14="http://schemas.microsoft.com/office/powerpoint/2010/main" val="1655860443"/>
              </p:ext>
            </p:extLst>
          </p:nvPr>
        </p:nvGraphicFramePr>
        <p:xfrm>
          <a:off x="1023256" y="1300502"/>
          <a:ext cx="5130801" cy="5255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01BFDCCC-D24F-412B-9EC1-2EFA9BE0CAC2}"/>
              </a:ext>
            </a:extLst>
          </p:cNvPr>
          <p:cNvSpPr txBox="1">
            <a:spLocks/>
          </p:cNvSpPr>
          <p:nvPr/>
        </p:nvSpPr>
        <p:spPr>
          <a:xfrm>
            <a:off x="1023257" y="235974"/>
            <a:ext cx="10588640" cy="763836"/>
          </a:xfrm>
          <a:prstGeom prst="rect">
            <a:avLst/>
          </a:prstGeom>
        </p:spPr>
        <p:txBody>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ctr" defTabSz="914400" rtl="0" eaLnBrk="0" fontAlgn="auto" latinLnBrk="0" hangingPunct="0">
              <a:lnSpc>
                <a:spcPct val="90000"/>
              </a:lnSpc>
              <a:spcBef>
                <a:spcPct val="0"/>
              </a:spcBef>
              <a:spcAft>
                <a:spcPts val="0"/>
              </a:spcAft>
              <a:buClrTx/>
              <a:buSzTx/>
              <a:buFontTx/>
              <a:buNone/>
              <a:tabLst/>
              <a:defRPr/>
            </a:pPr>
            <a:r>
              <a:rPr kumimoji="0" lang="ru-RU" sz="3200" b="1" i="0" u="none" strike="noStrike" kern="1200" cap="none" spc="0" normalizeH="0" baseline="0" noProof="0" dirty="0">
                <a:ln>
                  <a:noFill/>
                </a:ln>
                <a:solidFill>
                  <a:srgbClr val="004C97"/>
                </a:solidFill>
                <a:effectLst/>
                <a:uLnTx/>
                <a:uFillTx/>
                <a:latin typeface="Arial Black" panose="020B0A04020102020204" pitchFamily="34" charset="0"/>
                <a:ea typeface="+mj-ea"/>
                <a:cs typeface="+mj-cs"/>
              </a:rPr>
              <a:t>Раздельные функции требуют</a:t>
            </a:r>
            <a:r>
              <a:rPr kumimoji="0" lang="ru-RU" sz="3200" b="1" i="0" u="none" strike="noStrike" kern="1200" cap="none" spc="0" normalizeH="0" noProof="0" dirty="0">
                <a:ln>
                  <a:noFill/>
                </a:ln>
                <a:solidFill>
                  <a:srgbClr val="004C97"/>
                </a:solidFill>
                <a:effectLst/>
                <a:uLnTx/>
                <a:uFillTx/>
                <a:latin typeface="Arial Black" panose="020B0A04020102020204" pitchFamily="34" charset="0"/>
                <a:ea typeface="+mj-ea"/>
                <a:cs typeface="+mj-cs"/>
              </a:rPr>
              <a:t> координации</a:t>
            </a:r>
            <a:endParaRPr kumimoji="0" lang="en-GB" sz="3200" b="1" i="0" u="none" strike="noStrike" kern="1200" cap="none" spc="0" normalizeH="0" baseline="0" noProof="0" dirty="0">
              <a:ln>
                <a:noFill/>
              </a:ln>
              <a:solidFill>
                <a:srgbClr val="004C97"/>
              </a:solidFill>
              <a:effectLst/>
              <a:uLnTx/>
              <a:uFillTx/>
              <a:latin typeface="Arial Black" panose="020B0A04020102020204" pitchFamily="34" charset="0"/>
              <a:ea typeface="+mj-ea"/>
              <a:cs typeface="+mj-cs"/>
            </a:endParaRPr>
          </a:p>
        </p:txBody>
      </p:sp>
      <p:sp>
        <p:nvSpPr>
          <p:cNvPr id="6" name="Content Placeholder 2"/>
          <p:cNvSpPr txBox="1">
            <a:spLocks/>
          </p:cNvSpPr>
          <p:nvPr/>
        </p:nvSpPr>
        <p:spPr>
          <a:xfrm>
            <a:off x="6781799" y="781878"/>
            <a:ext cx="5277679" cy="5847522"/>
          </a:xfrm>
          <a:prstGeom prst="rect">
            <a:avLst/>
          </a:prstGeom>
          <a:ln w="12700">
            <a:solidFill>
              <a:srgbClr val="3333CC"/>
            </a:solidFill>
          </a:ln>
        </p:spPr>
        <p:txBody>
          <a:bodyPr lIns="108000" tIns="144000" rIns="108000">
            <a:normAutofit fontScale="25000" lnSpcReduction="20000"/>
          </a:bodyPr>
          <a:lstStyle>
            <a:lvl1pPr marL="342900" indent="-342900" algn="l" rtl="0" eaLnBrk="0" fontAlgn="base" hangingPunct="0">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0" marR="0" lvl="0" indent="0" algn="ctr" defTabSz="914314" rtl="0" eaLnBrk="0" fontAlgn="base" latinLnBrk="0" hangingPunct="0">
              <a:lnSpc>
                <a:spcPct val="110000"/>
              </a:lnSpc>
              <a:spcBef>
                <a:spcPts val="600"/>
              </a:spcBef>
              <a:spcAft>
                <a:spcPct val="0"/>
              </a:spcAft>
              <a:buClr>
                <a:srgbClr val="000000"/>
              </a:buClr>
              <a:buSzTx/>
              <a:buFontTx/>
              <a:buNone/>
              <a:tabLst/>
              <a:defRPr/>
            </a:pPr>
            <a:r>
              <a:rPr kumimoji="0" lang="ru-RU" sz="7200" b="1" i="0" u="none" strike="noStrike" kern="0" cap="none" spc="0" normalizeH="0" baseline="0" noProof="0" dirty="0">
                <a:ln>
                  <a:noFill/>
                </a:ln>
                <a:solidFill>
                  <a:srgbClr val="004C97"/>
                </a:solidFill>
                <a:effectLst/>
                <a:uLnTx/>
                <a:uFillTx/>
                <a:latin typeface="Arial" panose="020B0604020202020204"/>
                <a:ea typeface="+mn-ea"/>
                <a:cs typeface="+mn-cs"/>
              </a:rPr>
              <a:t>Координационный комитет по ликвидности</a:t>
            </a:r>
            <a:endParaRPr kumimoji="0" lang="en-GB" sz="7200" b="1" i="0" u="none" strike="noStrike" kern="0" cap="none" spc="0" normalizeH="0" baseline="0" noProof="0" dirty="0">
              <a:ln>
                <a:noFill/>
              </a:ln>
              <a:solidFill>
                <a:srgbClr val="004C97"/>
              </a:solidFill>
              <a:effectLst/>
              <a:uLnTx/>
              <a:uFillTx/>
              <a:latin typeface="Arial" panose="020B0604020202020204"/>
              <a:ea typeface="+mn-ea"/>
              <a:cs typeface="+mn-cs"/>
            </a:endParaRPr>
          </a:p>
          <a:p>
            <a:pPr lvl="0">
              <a:lnSpc>
                <a:spcPct val="110000"/>
              </a:lnSpc>
              <a:spcBef>
                <a:spcPts val="600"/>
              </a:spcBef>
              <a:buClr>
                <a:srgbClr val="000000"/>
              </a:buClr>
              <a:defRPr/>
            </a:pPr>
            <a:r>
              <a:rPr lang="ru-RU" sz="5200" kern="0" dirty="0">
                <a:solidFill>
                  <a:srgbClr val="000000"/>
                </a:solidFill>
              </a:rPr>
              <a:t>Полезный и широко используемый механизм координации решений по управлению ликвидностью в краткосрочной перспективе</a:t>
            </a:r>
          </a:p>
          <a:p>
            <a:pPr lvl="0">
              <a:lnSpc>
                <a:spcPct val="110000"/>
              </a:lnSpc>
              <a:spcBef>
                <a:spcPts val="600"/>
              </a:spcBef>
              <a:buClr>
                <a:srgbClr val="000000"/>
              </a:buClr>
              <a:defRPr/>
            </a:pPr>
            <a:r>
              <a:rPr kumimoji="0" lang="ru-RU" sz="5200" b="0" i="0" u="none" strike="noStrike" kern="0" cap="none" spc="0" normalizeH="0" baseline="0" noProof="0" dirty="0">
                <a:ln>
                  <a:noFill/>
                </a:ln>
                <a:solidFill>
                  <a:srgbClr val="000000"/>
                </a:solidFill>
                <a:effectLst/>
                <a:uLnTx/>
                <a:uFillTx/>
                <a:latin typeface="Arial" panose="020B0604020202020204"/>
              </a:rPr>
              <a:t>Заседания</a:t>
            </a:r>
            <a:r>
              <a:rPr lang="ru-RU" sz="5200" kern="0" dirty="0">
                <a:solidFill>
                  <a:srgbClr val="000000"/>
                </a:solidFill>
                <a:latin typeface="Arial" panose="020B0604020202020204"/>
              </a:rPr>
              <a:t> проводятся еженедельно, председатель – напр., руководитель Казначейства</a:t>
            </a:r>
            <a:endParaRPr kumimoji="0" lang="en-GB" sz="5200" b="0" i="0" u="none" strike="noStrike" kern="0" cap="none" spc="0" normalizeH="0" baseline="0" noProof="0" dirty="0">
              <a:ln>
                <a:noFill/>
              </a:ln>
              <a:solidFill>
                <a:srgbClr val="000000"/>
              </a:solidFill>
              <a:effectLst/>
              <a:uLnTx/>
              <a:uFillTx/>
              <a:latin typeface="Arial" panose="020B0604020202020204"/>
            </a:endParaRP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kumimoji="0" lang="ru-RU" sz="5200" b="0" i="0" u="none" strike="noStrike" kern="0" cap="none" spc="0" normalizeH="0" baseline="0" noProof="0" dirty="0">
                <a:ln>
                  <a:noFill/>
                </a:ln>
                <a:solidFill>
                  <a:srgbClr val="004C97"/>
                </a:solidFill>
                <a:effectLst/>
                <a:uLnTx/>
                <a:uFillTx/>
                <a:latin typeface="Arial" panose="020B0604020202020204"/>
              </a:rPr>
              <a:t>В состав также включены представители</a:t>
            </a:r>
            <a:r>
              <a:rPr kumimoji="0" lang="ru-RU" sz="5200" b="0" i="0" u="none" strike="noStrike" kern="0" cap="none" spc="0" normalizeH="0" noProof="0" dirty="0">
                <a:ln>
                  <a:noFill/>
                </a:ln>
                <a:solidFill>
                  <a:srgbClr val="004C97"/>
                </a:solidFill>
                <a:effectLst/>
                <a:uLnTx/>
                <a:uFillTx/>
                <a:latin typeface="Arial" panose="020B0604020202020204"/>
              </a:rPr>
              <a:t> бюджетного департамента, </a:t>
            </a:r>
            <a:r>
              <a:rPr kumimoji="0" lang="ru-RU" sz="5200" b="0" i="0" u="none" strike="noStrike" kern="0" cap="none" spc="0" normalizeH="0" noProof="0" dirty="0" err="1">
                <a:ln>
                  <a:noFill/>
                </a:ln>
                <a:solidFill>
                  <a:srgbClr val="004C97"/>
                </a:solidFill>
                <a:effectLst/>
                <a:uLnTx/>
                <a:uFillTx/>
                <a:latin typeface="Arial" panose="020B0604020202020204"/>
              </a:rPr>
              <a:t>макрофискального</a:t>
            </a:r>
            <a:r>
              <a:rPr kumimoji="0" lang="ru-RU" sz="5200" b="0" i="0" u="none" strike="noStrike" kern="0" cap="none" spc="0" normalizeH="0" noProof="0" dirty="0">
                <a:ln>
                  <a:noFill/>
                </a:ln>
                <a:solidFill>
                  <a:srgbClr val="004C97"/>
                </a:solidFill>
                <a:effectLst/>
                <a:uLnTx/>
                <a:uFillTx/>
                <a:latin typeface="Arial" panose="020B0604020202020204"/>
              </a:rPr>
              <a:t> подразделения, ответственных за управление долгом, ЦБ, налоговых органов</a:t>
            </a:r>
            <a:endParaRPr kumimoji="0" lang="en-GB" sz="5200" b="0" i="0" u="none" strike="noStrike" kern="0" cap="none" spc="0" normalizeH="0" baseline="0" noProof="0" dirty="0">
              <a:ln>
                <a:noFill/>
              </a:ln>
              <a:solidFill>
                <a:srgbClr val="004C97"/>
              </a:solidFill>
              <a:effectLst/>
              <a:uLnTx/>
              <a:uFillTx/>
              <a:latin typeface="Arial" panose="020B0604020202020204"/>
            </a:endParaRPr>
          </a:p>
          <a:p>
            <a:pPr marL="742950" marR="0" lvl="1" indent="-285750" algn="l" defTabSz="914314" rtl="0" eaLnBrk="0" fontAlgn="base" latinLnBrk="0" hangingPunct="0">
              <a:lnSpc>
                <a:spcPct val="110000"/>
              </a:lnSpc>
              <a:spcBef>
                <a:spcPct val="20000"/>
              </a:spcBef>
              <a:spcAft>
                <a:spcPct val="0"/>
              </a:spcAft>
              <a:buClrTx/>
              <a:buSzTx/>
              <a:buFontTx/>
              <a:buChar char="–"/>
              <a:tabLst/>
              <a:defRPr/>
            </a:pPr>
            <a:r>
              <a:rPr lang="ru-RU" sz="5200" kern="0" noProof="0" dirty="0">
                <a:solidFill>
                  <a:srgbClr val="004C97"/>
                </a:solidFill>
                <a:latin typeface="Arial" panose="020B0604020202020204"/>
              </a:rPr>
              <a:t>Делегированные </a:t>
            </a:r>
            <a:r>
              <a:rPr lang="ru-RU" sz="5200" kern="0" noProof="0" dirty="0" err="1">
                <a:solidFill>
                  <a:srgbClr val="004C97"/>
                </a:solidFill>
                <a:latin typeface="Arial" panose="020B0604020202020204"/>
              </a:rPr>
              <a:t>полномочи</a:t>
            </a:r>
            <a:r>
              <a:rPr lang="ru-RU" sz="5200" kern="0" dirty="0">
                <a:solidFill>
                  <a:srgbClr val="004C97"/>
                </a:solidFill>
                <a:latin typeface="Arial" panose="020B0604020202020204"/>
              </a:rPr>
              <a:t>я по принятию решений в рамках согласованных параметров</a:t>
            </a:r>
            <a:endParaRPr kumimoji="0" lang="en-GB" sz="5200" b="0" i="0" u="none" strike="noStrike" kern="0" cap="none" spc="0" normalizeH="0" baseline="0" noProof="0" dirty="0">
              <a:ln>
                <a:noFill/>
              </a:ln>
              <a:solidFill>
                <a:srgbClr val="004C97"/>
              </a:solidFill>
              <a:effectLst/>
              <a:uLnTx/>
              <a:uFillTx/>
              <a:latin typeface="Arial" panose="020B0604020202020204"/>
            </a:endParaRPr>
          </a:p>
          <a:p>
            <a:pPr marL="342900" marR="0" lvl="0" indent="-342900" algn="l" defTabSz="914314" rtl="0" eaLnBrk="0" fontAlgn="base" latinLnBrk="0" hangingPunct="0">
              <a:lnSpc>
                <a:spcPct val="110000"/>
              </a:lnSpc>
              <a:spcBef>
                <a:spcPts val="600"/>
              </a:spcBef>
              <a:spcAft>
                <a:spcPct val="0"/>
              </a:spcAft>
              <a:buClr>
                <a:srgbClr val="000000"/>
              </a:buClr>
              <a:buSzTx/>
              <a:buFontTx/>
              <a:buChar char="•"/>
              <a:tabLst/>
              <a:defRPr/>
            </a:pPr>
            <a:r>
              <a:rPr kumimoji="0" lang="ru-RU" sz="5200" b="0" i="0" u="none" strike="noStrike" kern="0" cap="none" spc="0" normalizeH="0" baseline="0" noProof="0" dirty="0">
                <a:ln>
                  <a:noFill/>
                </a:ln>
                <a:solidFill>
                  <a:srgbClr val="000000"/>
                </a:solidFill>
                <a:effectLst/>
                <a:uLnTx/>
                <a:uFillTx/>
                <a:latin typeface="Arial" panose="020B0604020202020204"/>
              </a:rPr>
              <a:t>Основные обязанности</a:t>
            </a:r>
            <a:r>
              <a:rPr kumimoji="0" lang="en-GB" sz="5200" b="0" i="0" u="none" strike="noStrike" kern="0" cap="none" spc="0" normalizeH="0" baseline="0" noProof="0" dirty="0">
                <a:ln>
                  <a:noFill/>
                </a:ln>
                <a:solidFill>
                  <a:srgbClr val="000000"/>
                </a:solidFill>
                <a:effectLst/>
                <a:uLnTx/>
                <a:uFillTx/>
                <a:latin typeface="Arial" panose="020B0604020202020204"/>
              </a:rPr>
              <a:t>:</a:t>
            </a:r>
          </a:p>
          <a:p>
            <a:pPr lvl="1">
              <a:lnSpc>
                <a:spcPct val="110000"/>
              </a:lnSpc>
              <a:defRPr/>
            </a:pPr>
            <a:r>
              <a:rPr lang="ru-RU" sz="5200" kern="0" dirty="0">
                <a:solidFill>
                  <a:srgbClr val="004C97"/>
                </a:solidFill>
              </a:rPr>
              <a:t>Анализ фактических результатов движения денежных средств, сравнение с прогнозами</a:t>
            </a:r>
          </a:p>
          <a:p>
            <a:pPr lvl="1">
              <a:lnSpc>
                <a:spcPct val="110000"/>
              </a:lnSpc>
              <a:defRPr/>
            </a:pPr>
            <a:r>
              <a:rPr lang="ru-RU" sz="5200" kern="0" dirty="0">
                <a:solidFill>
                  <a:srgbClr val="004C97"/>
                </a:solidFill>
              </a:rPr>
              <a:t>Анализ прогнозов движения денежных средств на предстоящий период</a:t>
            </a:r>
          </a:p>
          <a:p>
            <a:pPr lvl="1">
              <a:lnSpc>
                <a:spcPct val="110000"/>
              </a:lnSpc>
              <a:defRPr/>
            </a:pPr>
            <a:r>
              <a:rPr lang="ru-RU" sz="5200" kern="0" dirty="0">
                <a:solidFill>
                  <a:srgbClr val="004C97"/>
                </a:solidFill>
              </a:rPr>
              <a:t>Принятие решений о действиях, необходимых для обеспечения достаточности денежных средств на предстоящий период</a:t>
            </a:r>
            <a:endParaRPr kumimoji="0" lang="en-GB" sz="5200" b="0" i="0" u="none" strike="noStrike" kern="0" cap="none" spc="0" normalizeH="0" baseline="0" noProof="0" dirty="0">
              <a:ln>
                <a:noFill/>
              </a:ln>
              <a:solidFill>
                <a:srgbClr val="004C97"/>
              </a:solidFill>
              <a:effectLst/>
              <a:uLnTx/>
              <a:uFillTx/>
              <a:latin typeface="Arial" panose="020B0604020202020204"/>
            </a:endParaRPr>
          </a:p>
          <a:p>
            <a:pPr marL="342900" marR="0" lvl="0" indent="-342900" algn="l" defTabSz="914314" rtl="0" eaLnBrk="0" fontAlgn="base" latinLnBrk="0" hangingPunct="0">
              <a:lnSpc>
                <a:spcPct val="110000"/>
              </a:lnSpc>
              <a:spcBef>
                <a:spcPts val="600"/>
              </a:spcBef>
              <a:spcAft>
                <a:spcPct val="0"/>
              </a:spcAft>
              <a:buClr>
                <a:srgbClr val="000000"/>
              </a:buClr>
              <a:buSzTx/>
              <a:buFontTx/>
              <a:buChar char="•"/>
              <a:tabLst/>
              <a:defRPr/>
            </a:pPr>
            <a:r>
              <a:rPr kumimoji="0" lang="ru-RU" sz="5200" b="0" i="0" u="none" strike="noStrike" kern="0" cap="none" spc="0" normalizeH="0" baseline="0" noProof="0" dirty="0">
                <a:ln>
                  <a:noFill/>
                </a:ln>
                <a:solidFill>
                  <a:srgbClr val="000000"/>
                </a:solidFill>
                <a:effectLst/>
                <a:uLnTx/>
                <a:uFillTx/>
                <a:latin typeface="Arial" panose="020B0604020202020204"/>
              </a:rPr>
              <a:t>Поддержка со стороны подразделения по управлению ликвидностью (ПУЛ)</a:t>
            </a:r>
            <a:endParaRPr kumimoji="0" lang="en-GB" sz="5200" b="0" i="0" u="none" strike="noStrike" kern="0" cap="none" spc="0" normalizeH="0" baseline="0" noProof="0" dirty="0">
              <a:ln>
                <a:noFill/>
              </a:ln>
              <a:solidFill>
                <a:srgbClr val="000000"/>
              </a:solidFill>
              <a:effectLst/>
              <a:uLnTx/>
              <a:uFillTx/>
              <a:latin typeface="Arial" panose="020B0604020202020204"/>
            </a:endParaRPr>
          </a:p>
          <a:p>
            <a:pPr lvl="1">
              <a:lnSpc>
                <a:spcPct val="110000"/>
              </a:lnSpc>
              <a:defRPr/>
            </a:pPr>
            <a:r>
              <a:rPr lang="ru-RU" sz="5200" kern="0" dirty="0">
                <a:solidFill>
                  <a:srgbClr val="004C97"/>
                </a:solidFill>
              </a:rPr>
              <a:t>Отвечает за подготовку прогнозов, базы данных, анализ ошибок и т.д.</a:t>
            </a:r>
          </a:p>
          <a:p>
            <a:pPr lvl="1">
              <a:lnSpc>
                <a:spcPct val="110000"/>
              </a:lnSpc>
              <a:defRPr/>
            </a:pPr>
            <a:r>
              <a:rPr lang="ru-RU" sz="5200" kern="0" dirty="0">
                <a:solidFill>
                  <a:srgbClr val="004C97"/>
                </a:solidFill>
              </a:rPr>
              <a:t>Также подготовка сценариев и гипотетических вариантов развития событий </a:t>
            </a:r>
          </a:p>
          <a:p>
            <a:pPr lvl="1">
              <a:lnSpc>
                <a:spcPct val="110000"/>
              </a:lnSpc>
              <a:defRPr/>
            </a:pPr>
            <a:r>
              <a:rPr lang="ru-RU" sz="5200" kern="0" dirty="0">
                <a:solidFill>
                  <a:srgbClr val="004C97"/>
                </a:solidFill>
              </a:rPr>
              <a:t>Рекомендации по политике (обсуждаются с ответственными за управление долгом)</a:t>
            </a:r>
            <a:endParaRPr kumimoji="0" lang="en-GB" sz="5200" b="0" i="0" u="none" strike="noStrike" kern="0" cap="none" spc="0" normalizeH="0" baseline="0" noProof="0" dirty="0">
              <a:ln>
                <a:noFill/>
              </a:ln>
              <a:solidFill>
                <a:srgbClr val="000000"/>
              </a:solidFill>
              <a:effectLst/>
              <a:uLnTx/>
              <a:uFillTx/>
              <a:latin typeface="Arial" panose="020B0604020202020204"/>
            </a:endParaRPr>
          </a:p>
        </p:txBody>
      </p:sp>
      <p:sp>
        <p:nvSpPr>
          <p:cNvPr id="7" name="Right Brace 6"/>
          <p:cNvSpPr/>
          <p:nvPr/>
        </p:nvSpPr>
        <p:spPr bwMode="auto">
          <a:xfrm>
            <a:off x="5910470" y="1221036"/>
            <a:ext cx="871330" cy="5255964"/>
          </a:xfrm>
          <a:prstGeom prst="rightBrace">
            <a:avLst/>
          </a:prstGeom>
          <a:noFill/>
          <a:ln w="15875" cap="flat" cmpd="sng" algn="ctr">
            <a:solidFill>
              <a:srgbClr val="004C9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98776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BF55-9C3A-4CA0-A9A7-32EE1E7E04D6}"/>
              </a:ext>
            </a:extLst>
          </p:cNvPr>
          <p:cNvSpPr>
            <a:spLocks noGrp="1"/>
          </p:cNvSpPr>
          <p:nvPr>
            <p:ph type="title"/>
          </p:nvPr>
        </p:nvSpPr>
        <p:spPr>
          <a:xfrm>
            <a:off x="1436913" y="257394"/>
            <a:ext cx="10286163" cy="1118064"/>
          </a:xfrm>
        </p:spPr>
        <p:txBody>
          <a:bodyPr>
            <a:normAutofit/>
          </a:bodyPr>
          <a:lstStyle/>
          <a:p>
            <a:r>
              <a:rPr lang="ru-RU" dirty="0"/>
              <a:t>Взаимодействие с Центральным банком</a:t>
            </a:r>
            <a:r>
              <a:rPr lang="en-GB" dirty="0"/>
              <a:t>*</a:t>
            </a:r>
          </a:p>
        </p:txBody>
      </p:sp>
      <p:graphicFrame>
        <p:nvGraphicFramePr>
          <p:cNvPr id="4" name="Diagram 3">
            <a:extLst>
              <a:ext uri="{FF2B5EF4-FFF2-40B4-BE49-F238E27FC236}">
                <a16:creationId xmlns:a16="http://schemas.microsoft.com/office/drawing/2014/main" id="{34BC20F0-9F7D-4CB8-9E01-C89623155C09}"/>
              </a:ext>
            </a:extLst>
          </p:cNvPr>
          <p:cNvGraphicFramePr/>
          <p:nvPr>
            <p:extLst>
              <p:ext uri="{D42A27DB-BD31-4B8C-83A1-F6EECF244321}">
                <p14:modId xmlns:p14="http://schemas.microsoft.com/office/powerpoint/2010/main" val="3674826217"/>
              </p:ext>
            </p:extLst>
          </p:nvPr>
        </p:nvGraphicFramePr>
        <p:xfrm>
          <a:off x="1567544" y="1362695"/>
          <a:ext cx="9509648" cy="4423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9F87200-882C-3834-9092-42B9928997A6}"/>
              </a:ext>
            </a:extLst>
          </p:cNvPr>
          <p:cNvSpPr txBox="1"/>
          <p:nvPr/>
        </p:nvSpPr>
        <p:spPr>
          <a:xfrm>
            <a:off x="3190875" y="5954275"/>
            <a:ext cx="8532201" cy="615553"/>
          </a:xfrm>
          <a:prstGeom prst="rect">
            <a:avLst/>
          </a:prstGeom>
          <a:noFill/>
        </p:spPr>
        <p:txBody>
          <a:bodyPr wrap="square" rtlCol="0">
            <a:spAutoFit/>
          </a:bodyPr>
          <a:lstStyle/>
          <a:p>
            <a:r>
              <a:rPr lang="en-GB" dirty="0"/>
              <a:t>* </a:t>
            </a:r>
            <a:r>
              <a:rPr lang="ru-RU" sz="1600" dirty="0"/>
              <a:t>Более подробно эта тема рассматривается в презентации</a:t>
            </a:r>
            <a:r>
              <a:rPr lang="en-GB" sz="1600" dirty="0"/>
              <a:t> PEMPAL 2017 </a:t>
            </a:r>
            <a:r>
              <a:rPr lang="ru-RU" sz="1600" dirty="0"/>
              <a:t> по ссылке</a:t>
            </a:r>
            <a:r>
              <a:rPr lang="en-GB" sz="1600" dirty="0"/>
              <a:t>: </a:t>
            </a:r>
            <a:r>
              <a:rPr lang="en-US" sz="1600" u="sng" dirty="0">
                <a:effectLst/>
                <a:latin typeface="Calibri" panose="020F0502020204030204" pitchFamily="34" charset="0"/>
                <a:ea typeface="Times New Roman" panose="02020603050405020304" pitchFamily="18" charset="0"/>
                <a:hlinkClick r:id="rId7"/>
              </a:rPr>
              <a:t>https://www.pempal.org/sites/pempal/files/mof-cb-mike_williams_rus</a:t>
            </a:r>
            <a:r>
              <a:rPr lang="en-US" sz="1600" u="sng">
                <a:effectLst/>
                <a:latin typeface="Calibri" panose="020F0502020204030204" pitchFamily="34" charset="0"/>
                <a:ea typeface="Times New Roman" panose="02020603050405020304" pitchFamily="18" charset="0"/>
                <a:hlinkClick r:id="rId7"/>
              </a:rPr>
              <a:t>.pptx</a:t>
            </a:r>
            <a:r>
              <a:rPr lang="en-US" sz="1600" u="sng">
                <a:effectLst/>
                <a:latin typeface="Calibri" panose="020F0502020204030204" pitchFamily="34" charset="0"/>
                <a:ea typeface="Times New Roman" panose="02020603050405020304" pitchFamily="18" charset="0"/>
              </a:rPr>
              <a:t> </a:t>
            </a:r>
            <a:endParaRPr lang="en-GB" sz="1600" dirty="0"/>
          </a:p>
        </p:txBody>
      </p:sp>
    </p:spTree>
    <p:extLst>
      <p:ext uri="{BB962C8B-B14F-4D97-AF65-F5344CB8AC3E}">
        <p14:creationId xmlns:p14="http://schemas.microsoft.com/office/powerpoint/2010/main" val="3720781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0236-DFCD-48DD-986D-596FA9C58677}"/>
              </a:ext>
            </a:extLst>
          </p:cNvPr>
          <p:cNvSpPr>
            <a:spLocks noGrp="1"/>
          </p:cNvSpPr>
          <p:nvPr>
            <p:ph type="title"/>
          </p:nvPr>
        </p:nvSpPr>
        <p:spPr>
          <a:xfrm>
            <a:off x="1190170" y="275628"/>
            <a:ext cx="9476241" cy="978486"/>
          </a:xfrm>
        </p:spPr>
        <p:txBody>
          <a:bodyPr>
            <a:normAutofit/>
          </a:bodyPr>
          <a:lstStyle/>
          <a:p>
            <a:r>
              <a:rPr lang="ru-RU" sz="3600" dirty="0"/>
              <a:t>Внутренние процедуры</a:t>
            </a:r>
            <a:endParaRPr lang="en-GB" sz="3600" dirty="0"/>
          </a:p>
        </p:txBody>
      </p:sp>
      <p:sp>
        <p:nvSpPr>
          <p:cNvPr id="3" name="Content Placeholder 2">
            <a:extLst>
              <a:ext uri="{FF2B5EF4-FFF2-40B4-BE49-F238E27FC236}">
                <a16:creationId xmlns:a16="http://schemas.microsoft.com/office/drawing/2014/main" id="{C6E23703-3273-45C3-99DA-CD349AEC75B7}"/>
              </a:ext>
            </a:extLst>
          </p:cNvPr>
          <p:cNvSpPr>
            <a:spLocks noGrp="1"/>
          </p:cNvSpPr>
          <p:nvPr>
            <p:ph type="body" sz="quarter" idx="10"/>
          </p:nvPr>
        </p:nvSpPr>
        <p:spPr>
          <a:xfrm>
            <a:off x="1190170" y="1496418"/>
            <a:ext cx="6596009" cy="4904382"/>
          </a:xfrm>
          <a:ln w="15875">
            <a:solidFill>
              <a:srgbClr val="004C97"/>
            </a:solidFill>
          </a:ln>
        </p:spPr>
        <p:txBody>
          <a:bodyPr lIns="72000" rIns="72000">
            <a:normAutofit fontScale="77500" lnSpcReduction="20000"/>
          </a:bodyPr>
          <a:lstStyle/>
          <a:p>
            <a:pPr>
              <a:lnSpc>
                <a:spcPct val="110000"/>
              </a:lnSpc>
              <a:spcBef>
                <a:spcPts val="600"/>
              </a:spcBef>
              <a:buClr>
                <a:srgbClr val="004C97"/>
              </a:buClr>
              <a:buSzPct val="120000"/>
            </a:pPr>
            <a:r>
              <a:rPr lang="ru-RU" sz="2200" dirty="0"/>
              <a:t>Важным элементом механизма управления риском являются процедуры, включающие в себя средства контроля</a:t>
            </a:r>
            <a:endParaRPr lang="en-GB" sz="2200" dirty="0"/>
          </a:p>
          <a:p>
            <a:pPr lvl="2">
              <a:lnSpc>
                <a:spcPct val="110000"/>
              </a:lnSpc>
              <a:buClr>
                <a:srgbClr val="004C97"/>
              </a:buClr>
              <a:buSzPct val="100000"/>
              <a:buFont typeface="Wingdings" panose="05000000000000000000" pitchFamily="2" charset="2"/>
              <a:buChar char="Ø"/>
            </a:pPr>
            <a:r>
              <a:rPr lang="ru-RU" sz="1900" dirty="0"/>
              <a:t>Предоставление сотруднику или руководителю контрольного списка, позволяющего убедиться в том, что выполнены все необходимые действия, лежащие в основе деятельности, были выполнены, и подтверждено наличие соответствующих средств контроля, т.е.</a:t>
            </a:r>
            <a:r>
              <a:rPr lang="en-GB" sz="1900" dirty="0"/>
              <a:t> </a:t>
            </a:r>
          </a:p>
          <a:p>
            <a:pPr lvl="3">
              <a:lnSpc>
                <a:spcPct val="110000"/>
              </a:lnSpc>
              <a:buClr>
                <a:srgbClr val="004C97"/>
              </a:buClr>
            </a:pPr>
            <a:r>
              <a:rPr lang="ru-RU" sz="1700" dirty="0"/>
              <a:t>Согласования</a:t>
            </a:r>
            <a:endParaRPr lang="en-GB" sz="1700" dirty="0"/>
          </a:p>
          <a:p>
            <a:pPr lvl="3">
              <a:lnSpc>
                <a:spcPct val="110000"/>
              </a:lnSpc>
              <a:buClr>
                <a:srgbClr val="004C97"/>
              </a:buClr>
            </a:pPr>
            <a:r>
              <a:rPr lang="ru-RU" sz="1700" dirty="0"/>
              <a:t>Санкционирование</a:t>
            </a:r>
            <a:endParaRPr lang="en-GB" sz="1700" dirty="0"/>
          </a:p>
          <a:p>
            <a:pPr lvl="3">
              <a:lnSpc>
                <a:spcPct val="110000"/>
              </a:lnSpc>
              <a:buClr>
                <a:srgbClr val="004C97"/>
              </a:buClr>
            </a:pPr>
            <a:r>
              <a:rPr lang="ru-RU" sz="1700" dirty="0"/>
              <a:t>Проверки </a:t>
            </a:r>
            <a:endParaRPr lang="en-GB" sz="1700" dirty="0"/>
          </a:p>
          <a:p>
            <a:pPr lvl="3">
              <a:lnSpc>
                <a:spcPct val="110000"/>
              </a:lnSpc>
              <a:buClr>
                <a:srgbClr val="004C97"/>
              </a:buClr>
            </a:pPr>
            <a:r>
              <a:rPr lang="ru-RU" sz="1700" dirty="0"/>
              <a:t>Сверки</a:t>
            </a:r>
            <a:endParaRPr lang="en-GB" sz="1700" dirty="0"/>
          </a:p>
          <a:p>
            <a:pPr lvl="3">
              <a:lnSpc>
                <a:spcPct val="110000"/>
              </a:lnSpc>
              <a:buClr>
                <a:srgbClr val="004C97"/>
              </a:buClr>
            </a:pPr>
            <a:r>
              <a:rPr lang="ru-RU" sz="1700" dirty="0"/>
              <a:t>Разделение обязанностей</a:t>
            </a:r>
            <a:endParaRPr lang="en-GB" sz="1700" dirty="0"/>
          </a:p>
          <a:p>
            <a:pPr lvl="2">
              <a:lnSpc>
                <a:spcPct val="110000"/>
              </a:lnSpc>
              <a:buClr>
                <a:srgbClr val="004C97"/>
              </a:buClr>
              <a:buSzPct val="100000"/>
              <a:buFont typeface="Wingdings" panose="05000000000000000000" pitchFamily="2" charset="2"/>
              <a:buChar char="Ø"/>
            </a:pPr>
            <a:r>
              <a:rPr lang="ru-RU" sz="1900" dirty="0"/>
              <a:t>Обеспечение полного и безопасного выполнения процесса даже в отсутствие сотрудника</a:t>
            </a:r>
            <a:r>
              <a:rPr lang="en-GB" sz="1900" dirty="0"/>
              <a:t>   </a:t>
            </a:r>
          </a:p>
          <a:p>
            <a:pPr lvl="2">
              <a:lnSpc>
                <a:spcPct val="110000"/>
              </a:lnSpc>
              <a:buClr>
                <a:srgbClr val="004C97"/>
              </a:buClr>
              <a:buSzPct val="100000"/>
              <a:buFont typeface="Wingdings" panose="05000000000000000000" pitchFamily="2" charset="2"/>
              <a:buChar char="Ø"/>
            </a:pPr>
            <a:r>
              <a:rPr lang="ru-RU" sz="1900" dirty="0"/>
              <a:t>Обеспечение оснований для подтверждения риск-менеджером, аудитором или специалистом по соблюдению нормативных требований того, что действия соответствуют согласованным процедурам, а встроенные средства контроля являются эффективными, действенными и пропорциональными</a:t>
            </a:r>
            <a:endParaRPr lang="en-GB" dirty="0"/>
          </a:p>
        </p:txBody>
      </p:sp>
      <p:sp>
        <p:nvSpPr>
          <p:cNvPr id="4" name="Text Placeholder 3">
            <a:extLst>
              <a:ext uri="{FF2B5EF4-FFF2-40B4-BE49-F238E27FC236}">
                <a16:creationId xmlns:a16="http://schemas.microsoft.com/office/drawing/2014/main" id="{10046FF4-C6C4-48D1-A7EA-BEDE61FAE17E}"/>
              </a:ext>
            </a:extLst>
          </p:cNvPr>
          <p:cNvSpPr>
            <a:spLocks noGrp="1"/>
          </p:cNvSpPr>
          <p:nvPr>
            <p:ph type="body" sz="quarter" idx="11"/>
          </p:nvPr>
        </p:nvSpPr>
        <p:spPr>
          <a:xfrm>
            <a:off x="8239873" y="1469872"/>
            <a:ext cx="3010329" cy="4930928"/>
          </a:xfrm>
          <a:ln w="15875">
            <a:solidFill>
              <a:srgbClr val="004C97"/>
            </a:solidFill>
          </a:ln>
        </p:spPr>
        <p:txBody>
          <a:bodyPr lIns="72000" rIns="72000">
            <a:normAutofit fontScale="85000" lnSpcReduction="10000"/>
          </a:bodyPr>
          <a:lstStyle/>
          <a:p>
            <a:pPr>
              <a:lnSpc>
                <a:spcPct val="90000"/>
              </a:lnSpc>
              <a:spcBef>
                <a:spcPts val="600"/>
              </a:spcBef>
            </a:pPr>
            <a:r>
              <a:rPr lang="ru-RU" dirty="0"/>
              <a:t>В случае инвестирования излишков денежных средств необходимо различать</a:t>
            </a:r>
            <a:endParaRPr lang="en-GB" dirty="0"/>
          </a:p>
          <a:p>
            <a:pPr marL="552450" lvl="3" indent="-285750">
              <a:lnSpc>
                <a:spcPct val="90000"/>
              </a:lnSpc>
              <a:buClr>
                <a:srgbClr val="004C97"/>
              </a:buClr>
              <a:buFont typeface="Wingdings" panose="05000000000000000000" pitchFamily="2" charset="2"/>
              <a:buChar char="Ø"/>
            </a:pPr>
            <a:r>
              <a:rPr lang="ru-RU" dirty="0"/>
              <a:t>Управленческие решения (напр., Координационного комитета по ликвидности</a:t>
            </a:r>
            <a:r>
              <a:rPr lang="en-GB" dirty="0"/>
              <a:t>)</a:t>
            </a:r>
          </a:p>
          <a:p>
            <a:pPr marL="552450" lvl="3" indent="-285750">
              <a:lnSpc>
                <a:spcPct val="90000"/>
              </a:lnSpc>
              <a:buClr>
                <a:srgbClr val="004C97"/>
              </a:buClr>
              <a:buFont typeface="Wingdings" panose="05000000000000000000" pitchFamily="2" charset="2"/>
              <a:buChar char="Ø"/>
            </a:pPr>
            <a:r>
              <a:rPr lang="ru-RU" dirty="0"/>
              <a:t>Функции</a:t>
            </a:r>
            <a:r>
              <a:rPr lang="en-US" dirty="0"/>
              <a:t> </a:t>
            </a:r>
            <a:r>
              <a:rPr lang="ru-RU" dirty="0"/>
              <a:t>отдела по работе с клиентами, отдела сопровождения операций и организационно-контрольного отдела </a:t>
            </a:r>
          </a:p>
          <a:p>
            <a:pPr marL="552450" lvl="3" indent="-285750">
              <a:lnSpc>
                <a:spcPct val="90000"/>
              </a:lnSpc>
              <a:buClr>
                <a:srgbClr val="004C97"/>
              </a:buClr>
              <a:buFont typeface="Wingdings" panose="05000000000000000000" pitchFamily="2" charset="2"/>
              <a:buChar char="Ø"/>
            </a:pPr>
            <a:r>
              <a:rPr lang="ru-RU" dirty="0"/>
              <a:t>Взаимодействие с другими участниками (ЦБ, фондовая биржа, ЦДЦБ и т.д.) и рынком (включая платформы, на которых проводятся аукционы и т.д.</a:t>
            </a:r>
            <a:r>
              <a:rPr lang="en-GB" dirty="0"/>
              <a:t>)</a:t>
            </a:r>
          </a:p>
          <a:p>
            <a:pPr marL="301626" lvl="2" indent="-303213">
              <a:lnSpc>
                <a:spcPct val="90000"/>
              </a:lnSpc>
              <a:buClr>
                <a:srgbClr val="004C97"/>
              </a:buClr>
              <a:buSzPct val="100000"/>
              <a:buFont typeface="Wingdings" panose="05000000000000000000" pitchFamily="2" charset="2"/>
              <a:buChar char="§"/>
            </a:pPr>
            <a:r>
              <a:rPr lang="ru-RU" dirty="0"/>
              <a:t>Также весьма важны сроки</a:t>
            </a:r>
            <a:endParaRPr lang="en-GB" dirty="0"/>
          </a:p>
          <a:p>
            <a:pPr marL="0" lvl="2" indent="0">
              <a:lnSpc>
                <a:spcPct val="90000"/>
              </a:lnSpc>
              <a:buNone/>
            </a:pPr>
            <a:endParaRPr lang="en-GB" dirty="0"/>
          </a:p>
          <a:p>
            <a:pPr marL="0" lvl="2" indent="0">
              <a:buNone/>
            </a:pPr>
            <a:endParaRPr lang="en-GB" dirty="0"/>
          </a:p>
          <a:p>
            <a:pPr marL="0" lvl="2" indent="0">
              <a:buNone/>
            </a:pPr>
            <a:endParaRPr lang="en-GB" dirty="0"/>
          </a:p>
        </p:txBody>
      </p:sp>
    </p:spTree>
    <p:extLst>
      <p:ext uri="{BB962C8B-B14F-4D97-AF65-F5344CB8AC3E}">
        <p14:creationId xmlns:p14="http://schemas.microsoft.com/office/powerpoint/2010/main" val="1194306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bg/>
                                          </p:spTgt>
                                        </p:tgtEl>
                                        <p:attrNameLst>
                                          <p:attrName>style.visibility</p:attrName>
                                        </p:attrNameLst>
                                      </p:cBhvr>
                                      <p:to>
                                        <p:strVal val="visible"/>
                                      </p:to>
                                    </p:set>
                                    <p:animEffect transition="in" filter="wipe(right)">
                                      <p:cBhvr>
                                        <p:cTn id="36" dur="500"/>
                                        <p:tgtEl>
                                          <p:spTgt spid="4">
                                            <p:bg/>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right)">
                                      <p:cBhvr>
                                        <p:cTn id="39" dur="500"/>
                                        <p:tgtEl>
                                          <p:spTgt spid="4">
                                            <p:txEl>
                                              <p:pRg st="0" end="0"/>
                                            </p:txEl>
                                          </p:spTgt>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right)">
                                      <p:cBhvr>
                                        <p:cTn id="42" dur="500"/>
                                        <p:tgtEl>
                                          <p:spTgt spid="4">
                                            <p:txEl>
                                              <p:pRg st="1" end="1"/>
                                            </p:txEl>
                                          </p:spTgt>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right)">
                                      <p:cBhvr>
                                        <p:cTn id="45" dur="500"/>
                                        <p:tgtEl>
                                          <p:spTgt spid="4">
                                            <p:txEl>
                                              <p:pRg st="2" end="2"/>
                                            </p:txEl>
                                          </p:spTgt>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ipe(right)">
                                      <p:cBhvr>
                                        <p:cTn id="48" dur="500"/>
                                        <p:tgtEl>
                                          <p:spTgt spid="4">
                                            <p:txEl>
                                              <p:pRg st="3" end="3"/>
                                            </p:txEl>
                                          </p:spTgt>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right)">
                                      <p:cBhvr>
                                        <p:cTn id="5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11424"/>
            <a:ext cx="8839200" cy="1219200"/>
          </a:xfrm>
        </p:spPr>
        <p:txBody>
          <a:bodyPr/>
          <a:lstStyle/>
          <a:p>
            <a:r>
              <a:rPr lang="ru-RU" dirty="0"/>
              <a:t>Содержание </a:t>
            </a:r>
            <a:endParaRPr lang="en-GB" dirty="0"/>
          </a:p>
        </p:txBody>
      </p:sp>
      <p:graphicFrame>
        <p:nvGraphicFramePr>
          <p:cNvPr id="4" name="Diagram 3"/>
          <p:cNvGraphicFramePr/>
          <p:nvPr>
            <p:extLst>
              <p:ext uri="{D42A27DB-BD31-4B8C-83A1-F6EECF244321}">
                <p14:modId xmlns:p14="http://schemas.microsoft.com/office/powerpoint/2010/main" val="3714307896"/>
              </p:ext>
            </p:extLst>
          </p:nvPr>
        </p:nvGraphicFramePr>
        <p:xfrm>
          <a:off x="1150257" y="1174338"/>
          <a:ext cx="10363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63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98" y="257738"/>
            <a:ext cx="8839200" cy="1219200"/>
          </a:xfrm>
        </p:spPr>
        <p:txBody>
          <a:bodyPr/>
          <a:lstStyle/>
          <a:p>
            <a:r>
              <a:rPr lang="ru-RU" dirty="0"/>
              <a:t>Содержание </a:t>
            </a:r>
            <a:endParaRPr lang="en-GB" dirty="0"/>
          </a:p>
        </p:txBody>
      </p:sp>
      <p:graphicFrame>
        <p:nvGraphicFramePr>
          <p:cNvPr id="4" name="Diagram 3"/>
          <p:cNvGraphicFramePr/>
          <p:nvPr>
            <p:extLst>
              <p:ext uri="{D42A27DB-BD31-4B8C-83A1-F6EECF244321}">
                <p14:modId xmlns:p14="http://schemas.microsoft.com/office/powerpoint/2010/main" val="1426630705"/>
              </p:ext>
            </p:extLst>
          </p:nvPr>
        </p:nvGraphicFramePr>
        <p:xfrm>
          <a:off x="1054100" y="1181595"/>
          <a:ext cx="10363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04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473" y="120943"/>
            <a:ext cx="10467227" cy="1219200"/>
          </a:xfrm>
        </p:spPr>
        <p:txBody>
          <a:bodyPr>
            <a:normAutofit/>
          </a:bodyPr>
          <a:lstStyle/>
          <a:p>
            <a:r>
              <a:rPr lang="ru-RU" dirty="0"/>
              <a:t>Практически аспекты инвестирования</a:t>
            </a:r>
            <a:endParaRPr lang="en-GB" dirty="0"/>
          </a:p>
        </p:txBody>
      </p:sp>
      <p:graphicFrame>
        <p:nvGraphicFramePr>
          <p:cNvPr id="7" name="Diagram 6">
            <a:extLst>
              <a:ext uri="{FF2B5EF4-FFF2-40B4-BE49-F238E27FC236}">
                <a16:creationId xmlns:a16="http://schemas.microsoft.com/office/drawing/2014/main" id="{35BFF1AE-7B06-481A-9646-64D94EDBE978}"/>
              </a:ext>
            </a:extLst>
          </p:cNvPr>
          <p:cNvGraphicFramePr/>
          <p:nvPr>
            <p:extLst>
              <p:ext uri="{D42A27DB-BD31-4B8C-83A1-F6EECF244321}">
                <p14:modId xmlns:p14="http://schemas.microsoft.com/office/powerpoint/2010/main" val="815884576"/>
              </p:ext>
            </p:extLst>
          </p:nvPr>
        </p:nvGraphicFramePr>
        <p:xfrm>
          <a:off x="1164812" y="1425924"/>
          <a:ext cx="10674849" cy="4968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2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FE25-A660-4098-A85A-25C029016F36}"/>
              </a:ext>
            </a:extLst>
          </p:cNvPr>
          <p:cNvSpPr>
            <a:spLocks noGrp="1"/>
          </p:cNvSpPr>
          <p:nvPr>
            <p:ph type="title"/>
          </p:nvPr>
        </p:nvSpPr>
        <p:spPr>
          <a:xfrm>
            <a:off x="1306619" y="431075"/>
            <a:ext cx="10152877" cy="1219200"/>
          </a:xfrm>
        </p:spPr>
        <p:txBody>
          <a:bodyPr>
            <a:normAutofit/>
          </a:bodyPr>
          <a:lstStyle/>
          <a:p>
            <a:r>
              <a:rPr lang="ru-RU" dirty="0"/>
              <a:t>Этапы в формировании необходимого потенциала</a:t>
            </a:r>
            <a:endParaRPr lang="en-GB" dirty="0"/>
          </a:p>
        </p:txBody>
      </p:sp>
      <p:graphicFrame>
        <p:nvGraphicFramePr>
          <p:cNvPr id="4" name="Diagram 3">
            <a:extLst>
              <a:ext uri="{FF2B5EF4-FFF2-40B4-BE49-F238E27FC236}">
                <a16:creationId xmlns:a16="http://schemas.microsoft.com/office/drawing/2014/main" id="{1CEFF7B0-1150-4231-B7B2-576059C85B83}"/>
              </a:ext>
            </a:extLst>
          </p:cNvPr>
          <p:cNvGraphicFramePr/>
          <p:nvPr>
            <p:extLst>
              <p:ext uri="{D42A27DB-BD31-4B8C-83A1-F6EECF244321}">
                <p14:modId xmlns:p14="http://schemas.microsoft.com/office/powerpoint/2010/main" val="1614403449"/>
              </p:ext>
            </p:extLst>
          </p:nvPr>
        </p:nvGraphicFramePr>
        <p:xfrm>
          <a:off x="1204686" y="1378856"/>
          <a:ext cx="10009274" cy="490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42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9D63-55A1-2D4F-134B-0965469EF69B}"/>
              </a:ext>
            </a:extLst>
          </p:cNvPr>
          <p:cNvSpPr>
            <a:spLocks noGrp="1"/>
          </p:cNvSpPr>
          <p:nvPr>
            <p:ph type="title"/>
          </p:nvPr>
        </p:nvSpPr>
        <p:spPr>
          <a:xfrm>
            <a:off x="1320799" y="0"/>
            <a:ext cx="10652461" cy="1219200"/>
          </a:xfrm>
        </p:spPr>
        <p:txBody>
          <a:bodyPr/>
          <a:lstStyle/>
          <a:p>
            <a:r>
              <a:rPr lang="ru-RU" dirty="0"/>
              <a:t>Опыт стран-участниц</a:t>
            </a:r>
            <a:r>
              <a:rPr lang="en-GB" dirty="0"/>
              <a:t> PEMPAL</a:t>
            </a:r>
          </a:p>
        </p:txBody>
      </p:sp>
      <p:graphicFrame>
        <p:nvGraphicFramePr>
          <p:cNvPr id="4" name="Diagram 3">
            <a:extLst>
              <a:ext uri="{FF2B5EF4-FFF2-40B4-BE49-F238E27FC236}">
                <a16:creationId xmlns:a16="http://schemas.microsoft.com/office/drawing/2014/main" id="{8EE01328-44C9-5465-8DA6-6E2906F0F15F}"/>
              </a:ext>
            </a:extLst>
          </p:cNvPr>
          <p:cNvGraphicFramePr/>
          <p:nvPr>
            <p:extLst>
              <p:ext uri="{D42A27DB-BD31-4B8C-83A1-F6EECF244321}">
                <p14:modId xmlns:p14="http://schemas.microsoft.com/office/powerpoint/2010/main" val="2566070903"/>
              </p:ext>
            </p:extLst>
          </p:nvPr>
        </p:nvGraphicFramePr>
        <p:xfrm>
          <a:off x="2032000" y="1219200"/>
          <a:ext cx="9489440" cy="5267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814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B837-B7FD-44E4-8F21-2B34B6F91642}"/>
              </a:ext>
            </a:extLst>
          </p:cNvPr>
          <p:cNvSpPr>
            <a:spLocks noGrp="1"/>
          </p:cNvSpPr>
          <p:nvPr>
            <p:ph type="title"/>
          </p:nvPr>
        </p:nvSpPr>
        <p:spPr>
          <a:xfrm>
            <a:off x="1215851" y="87086"/>
            <a:ext cx="10629900" cy="1219200"/>
          </a:xfrm>
        </p:spPr>
        <p:txBody>
          <a:bodyPr/>
          <a:lstStyle/>
          <a:p>
            <a:r>
              <a:rPr lang="ru-RU" dirty="0"/>
              <a:t>Создание механизма РЕПО</a:t>
            </a:r>
            <a:r>
              <a:rPr lang="en-GB" dirty="0"/>
              <a:t>: </a:t>
            </a:r>
            <a:r>
              <a:rPr lang="ru-RU" dirty="0"/>
              <a:t>пример Вьетнама</a:t>
            </a:r>
            <a:endParaRPr lang="en-GB" dirty="0"/>
          </a:p>
        </p:txBody>
      </p:sp>
      <p:graphicFrame>
        <p:nvGraphicFramePr>
          <p:cNvPr id="4" name="Diagram 3">
            <a:extLst>
              <a:ext uri="{FF2B5EF4-FFF2-40B4-BE49-F238E27FC236}">
                <a16:creationId xmlns:a16="http://schemas.microsoft.com/office/drawing/2014/main" id="{4FDDEA13-8BAF-41EB-9D73-532188951F09}"/>
              </a:ext>
            </a:extLst>
          </p:cNvPr>
          <p:cNvGraphicFramePr/>
          <p:nvPr>
            <p:extLst>
              <p:ext uri="{D42A27DB-BD31-4B8C-83A1-F6EECF244321}">
                <p14:modId xmlns:p14="http://schemas.microsoft.com/office/powerpoint/2010/main" val="3234347294"/>
              </p:ext>
            </p:extLst>
          </p:nvPr>
        </p:nvGraphicFramePr>
        <p:xfrm>
          <a:off x="1215851" y="1306286"/>
          <a:ext cx="9897625" cy="4832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7FB318F1-DF61-4E45-A2EF-67D852E30C6C}"/>
              </a:ext>
            </a:extLst>
          </p:cNvPr>
          <p:cNvGrpSpPr/>
          <p:nvPr/>
        </p:nvGrpSpPr>
        <p:grpSpPr>
          <a:xfrm rot="16200000">
            <a:off x="10779680" y="4947449"/>
            <a:ext cx="942249" cy="942249"/>
            <a:chOff x="8213053" y="2780843"/>
            <a:chExt cx="942249" cy="942249"/>
          </a:xfrm>
        </p:grpSpPr>
        <p:sp>
          <p:nvSpPr>
            <p:cNvPr id="6" name="Arrow: Down 5">
              <a:extLst>
                <a:ext uri="{FF2B5EF4-FFF2-40B4-BE49-F238E27FC236}">
                  <a16:creationId xmlns:a16="http://schemas.microsoft.com/office/drawing/2014/main" id="{CC96187F-94DD-4F8B-8F07-7E2521A8A6AF}"/>
                </a:ext>
              </a:extLst>
            </p:cNvPr>
            <p:cNvSpPr/>
            <p:nvPr/>
          </p:nvSpPr>
          <p:spPr>
            <a:xfrm>
              <a:off x="8213053" y="2780843"/>
              <a:ext cx="942249" cy="942249"/>
            </a:xfrm>
            <a:prstGeom prst="downArrow">
              <a:avLst>
                <a:gd name="adj1" fmla="val 55000"/>
                <a:gd name="adj2" fmla="val 45000"/>
              </a:avLst>
            </a:prstGeom>
            <a:solidFill>
              <a:srgbClr val="CFD5EA">
                <a:alpha val="90000"/>
              </a:srgbClr>
            </a:solidFill>
          </p:spPr>
          <p:style>
            <a:lnRef idx="2">
              <a:schemeClr val="dk2">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a:lstStyle/>
            <a:p>
              <a:endParaRPr lang="en-GB"/>
            </a:p>
          </p:txBody>
        </p:sp>
        <p:sp>
          <p:nvSpPr>
            <p:cNvPr id="7" name="Arrow: Down 4">
              <a:extLst>
                <a:ext uri="{FF2B5EF4-FFF2-40B4-BE49-F238E27FC236}">
                  <a16:creationId xmlns:a16="http://schemas.microsoft.com/office/drawing/2014/main" id="{474D1679-82B1-4B5B-A07D-53A254C82239}"/>
                </a:ext>
              </a:extLst>
            </p:cNvPr>
            <p:cNvSpPr txBox="1"/>
            <p:nvPr/>
          </p:nvSpPr>
          <p:spPr>
            <a:xfrm>
              <a:off x="8425059" y="2780843"/>
              <a:ext cx="518237" cy="70904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p:txBody>
        </p:sp>
      </p:grpSp>
    </p:spTree>
    <p:extLst>
      <p:ext uri="{BB962C8B-B14F-4D97-AF65-F5344CB8AC3E}">
        <p14:creationId xmlns:p14="http://schemas.microsoft.com/office/powerpoint/2010/main" val="157511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469A7EB-4688-491F-A306-098A3074DB9B}"/>
              </a:ext>
            </a:extLst>
          </p:cNvPr>
          <p:cNvGraphicFramePr/>
          <p:nvPr>
            <p:extLst>
              <p:ext uri="{D42A27DB-BD31-4B8C-83A1-F6EECF244321}">
                <p14:modId xmlns:p14="http://schemas.microsoft.com/office/powerpoint/2010/main" val="3376248086"/>
              </p:ext>
            </p:extLst>
          </p:nvPr>
        </p:nvGraphicFramePr>
        <p:xfrm>
          <a:off x="1477247" y="1162050"/>
          <a:ext cx="9887438" cy="551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A5F068B1-32EE-4C68-A5E7-F4ECBD48159C}"/>
              </a:ext>
            </a:extLst>
          </p:cNvPr>
          <p:cNvGrpSpPr/>
          <p:nvPr/>
        </p:nvGrpSpPr>
        <p:grpSpPr>
          <a:xfrm rot="16200000">
            <a:off x="534998" y="1852557"/>
            <a:ext cx="942249" cy="942249"/>
            <a:chOff x="8213053" y="2780843"/>
            <a:chExt cx="942249" cy="942249"/>
          </a:xfrm>
        </p:grpSpPr>
        <p:sp>
          <p:nvSpPr>
            <p:cNvPr id="6" name="Arrow: Down 5">
              <a:extLst>
                <a:ext uri="{FF2B5EF4-FFF2-40B4-BE49-F238E27FC236}">
                  <a16:creationId xmlns:a16="http://schemas.microsoft.com/office/drawing/2014/main" id="{6614A9F2-7687-4266-A8D7-704FD0DD419D}"/>
                </a:ext>
              </a:extLst>
            </p:cNvPr>
            <p:cNvSpPr/>
            <p:nvPr/>
          </p:nvSpPr>
          <p:spPr>
            <a:xfrm>
              <a:off x="8213053" y="2780843"/>
              <a:ext cx="942249" cy="942249"/>
            </a:xfrm>
            <a:prstGeom prst="downArrow">
              <a:avLst>
                <a:gd name="adj1" fmla="val 55000"/>
                <a:gd name="adj2" fmla="val 45000"/>
              </a:avLst>
            </a:prstGeom>
            <a:solidFill>
              <a:srgbClr val="CFD5EA">
                <a:alpha val="90000"/>
              </a:srgbClr>
            </a:solidFill>
          </p:spPr>
          <p:style>
            <a:lnRef idx="2">
              <a:schemeClr val="dk2">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a:lstStyle/>
            <a:p>
              <a:endParaRPr lang="en-GB"/>
            </a:p>
          </p:txBody>
        </p:sp>
        <p:sp>
          <p:nvSpPr>
            <p:cNvPr id="7" name="Arrow: Down 4">
              <a:extLst>
                <a:ext uri="{FF2B5EF4-FFF2-40B4-BE49-F238E27FC236}">
                  <a16:creationId xmlns:a16="http://schemas.microsoft.com/office/drawing/2014/main" id="{960394F3-8FEB-4168-844F-0F15C36243C0}"/>
                </a:ext>
              </a:extLst>
            </p:cNvPr>
            <p:cNvSpPr txBox="1"/>
            <p:nvPr/>
          </p:nvSpPr>
          <p:spPr>
            <a:xfrm>
              <a:off x="8425059" y="2780843"/>
              <a:ext cx="518237" cy="70904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p:txBody>
        </p:sp>
      </p:grpSp>
      <p:sp>
        <p:nvSpPr>
          <p:cNvPr id="8" name="Title 1">
            <a:extLst>
              <a:ext uri="{FF2B5EF4-FFF2-40B4-BE49-F238E27FC236}">
                <a16:creationId xmlns:a16="http://schemas.microsoft.com/office/drawing/2014/main" id="{AB999F80-2DB6-4504-AD80-CC3B22FFF06C}"/>
              </a:ext>
            </a:extLst>
          </p:cNvPr>
          <p:cNvSpPr>
            <a:spLocks noGrp="1"/>
          </p:cNvSpPr>
          <p:nvPr>
            <p:ph type="title"/>
          </p:nvPr>
        </p:nvSpPr>
        <p:spPr>
          <a:xfrm>
            <a:off x="1006122" y="40227"/>
            <a:ext cx="10801978" cy="1219200"/>
          </a:xfrm>
        </p:spPr>
        <p:txBody>
          <a:bodyPr/>
          <a:lstStyle/>
          <a:p>
            <a:r>
              <a:rPr lang="ru-RU" dirty="0"/>
              <a:t>Создание механизма РЕПО</a:t>
            </a:r>
            <a:r>
              <a:rPr lang="en-GB" dirty="0"/>
              <a:t>: </a:t>
            </a:r>
            <a:r>
              <a:rPr lang="ru-RU" dirty="0"/>
              <a:t>пример Вьетнама</a:t>
            </a:r>
            <a:endParaRPr lang="en-GB" dirty="0"/>
          </a:p>
        </p:txBody>
      </p:sp>
    </p:spTree>
    <p:extLst>
      <p:ext uri="{BB962C8B-B14F-4D97-AF65-F5344CB8AC3E}">
        <p14:creationId xmlns:p14="http://schemas.microsoft.com/office/powerpoint/2010/main" val="15524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E77E-9069-404C-A18C-C4E9D7B73D2C}"/>
              </a:ext>
            </a:extLst>
          </p:cNvPr>
          <p:cNvSpPr>
            <a:spLocks noGrp="1"/>
          </p:cNvSpPr>
          <p:nvPr>
            <p:ph type="title"/>
          </p:nvPr>
        </p:nvSpPr>
        <p:spPr/>
        <p:txBody>
          <a:bodyPr>
            <a:normAutofit/>
          </a:bodyPr>
          <a:lstStyle/>
          <a:p>
            <a:r>
              <a:rPr lang="ru-RU" dirty="0"/>
              <a:t>Справочные материалы и Приложения</a:t>
            </a:r>
            <a:endParaRPr lang="en-GB" dirty="0"/>
          </a:p>
        </p:txBody>
      </p:sp>
      <p:sp>
        <p:nvSpPr>
          <p:cNvPr id="3" name="Content Placeholder 2">
            <a:extLst>
              <a:ext uri="{FF2B5EF4-FFF2-40B4-BE49-F238E27FC236}">
                <a16:creationId xmlns:a16="http://schemas.microsoft.com/office/drawing/2014/main" id="{63BCAD0F-D1B2-4A3D-892A-D5C63E748C04}"/>
              </a:ext>
            </a:extLst>
          </p:cNvPr>
          <p:cNvSpPr>
            <a:spLocks noGrp="1"/>
          </p:cNvSpPr>
          <p:nvPr>
            <p:ph idx="1"/>
          </p:nvPr>
        </p:nvSpPr>
        <p:spPr/>
        <p:txBody>
          <a:bodyPr>
            <a:normAutofit lnSpcReduction="10000"/>
          </a:bodyPr>
          <a:lstStyle/>
          <a:p>
            <a:r>
              <a:rPr lang="ru-RU" sz="2400" b="1" dirty="0">
                <a:solidFill>
                  <a:srgbClr val="004C97"/>
                </a:solidFill>
              </a:rPr>
              <a:t>Основной справочный материал</a:t>
            </a:r>
            <a:endParaRPr lang="en-GB" sz="2400" b="1" dirty="0">
              <a:solidFill>
                <a:srgbClr val="004C97"/>
              </a:solidFill>
            </a:endParaRPr>
          </a:p>
          <a:p>
            <a:pPr lvl="2"/>
            <a:r>
              <a:rPr lang="en-GB" dirty="0"/>
              <a:t>Israel Fainboim, Sandeep Saxena, and Mike Williams “How to Develop a Framework for the Investment of Temporary Government Cash Surpluses” [</a:t>
            </a:r>
            <a:r>
              <a:rPr lang="ru-RU" i="1" dirty="0"/>
              <a:t>Как разработать механизм для инвестирования временного излишка ликвидности</a:t>
            </a:r>
            <a:r>
              <a:rPr lang="en-GB" dirty="0"/>
              <a:t>]</a:t>
            </a:r>
            <a:r>
              <a:rPr lang="ru-RU" dirty="0"/>
              <a:t> </a:t>
            </a:r>
            <a:r>
              <a:rPr lang="en-GB" dirty="0"/>
              <a:t>(IMF, FAD, How to Note, Dec 2020) at: </a:t>
            </a:r>
            <a:r>
              <a:rPr lang="en-GB" dirty="0">
                <a:hlinkClick r:id="rId2"/>
              </a:rPr>
              <a:t>https://www.imf.org/en/Publications/Fiscal-Affairs-Department-How-To-Notes/Issues/2020/12/21/How-to-Develop-A-Framework-for-the-Investment-of-Temporary-Government-Cash-Surpluses-49954</a:t>
            </a:r>
            <a:r>
              <a:rPr lang="ru-RU" dirty="0"/>
              <a:t> </a:t>
            </a:r>
            <a:endParaRPr lang="en-GB" dirty="0"/>
          </a:p>
          <a:p>
            <a:r>
              <a:rPr lang="ru-RU" sz="2400" b="1" dirty="0">
                <a:solidFill>
                  <a:srgbClr val="004C97"/>
                </a:solidFill>
              </a:rPr>
              <a:t>Приложения </a:t>
            </a:r>
            <a:endParaRPr lang="en-GB" sz="2400" b="1" dirty="0">
              <a:solidFill>
                <a:srgbClr val="004C97"/>
              </a:solidFill>
            </a:endParaRPr>
          </a:p>
          <a:p>
            <a:pPr lvl="2"/>
            <a:r>
              <a:rPr lang="ru-RU" dirty="0"/>
              <a:t>Инструменты рынка краткосрочного капитала: риски и как управлять ими</a:t>
            </a:r>
            <a:r>
              <a:rPr lang="en-GB" dirty="0"/>
              <a:t> (</a:t>
            </a:r>
            <a:r>
              <a:rPr lang="ru-RU" dirty="0"/>
              <a:t>из Практического руководства)</a:t>
            </a:r>
            <a:endParaRPr lang="en-GB" dirty="0"/>
          </a:p>
          <a:p>
            <a:pPr lvl="2"/>
            <a:r>
              <a:rPr lang="ru-RU" dirty="0"/>
              <a:t>Примеры из международного опыта: Турция, Индонезия, Грузия и Великобритания</a:t>
            </a:r>
            <a:endParaRPr lang="en-GB" dirty="0"/>
          </a:p>
          <a:p>
            <a:pPr lvl="2"/>
            <a:endParaRPr lang="en-GB" dirty="0"/>
          </a:p>
          <a:p>
            <a:pPr marL="0" indent="0">
              <a:spcBef>
                <a:spcPts val="600"/>
              </a:spcBef>
              <a:buNone/>
            </a:pPr>
            <a:r>
              <a:rPr lang="en-GB" dirty="0"/>
              <a:t>					</a:t>
            </a:r>
            <a:r>
              <a:rPr lang="ru-RU" sz="3600" b="1" dirty="0">
                <a:solidFill>
                  <a:srgbClr val="004C97"/>
                </a:solidFill>
              </a:rPr>
              <a:t>Спасибо за внимание</a:t>
            </a:r>
            <a:r>
              <a:rPr lang="en-GB" sz="3600" b="1" dirty="0">
                <a:solidFill>
                  <a:srgbClr val="004C97"/>
                </a:solidFill>
              </a:rPr>
              <a:t>!</a:t>
            </a:r>
            <a:endParaRPr lang="en-GB" b="1" dirty="0">
              <a:solidFill>
                <a:srgbClr val="004C97"/>
              </a:solidFill>
            </a:endParaRPr>
          </a:p>
        </p:txBody>
      </p:sp>
    </p:spTree>
    <p:extLst>
      <p:ext uri="{BB962C8B-B14F-4D97-AF65-F5344CB8AC3E}">
        <p14:creationId xmlns:p14="http://schemas.microsoft.com/office/powerpoint/2010/main" val="16951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A8D831-52EB-4F0E-B7F6-61386F91B52F}"/>
              </a:ext>
            </a:extLst>
          </p:cNvPr>
          <p:cNvSpPr>
            <a:spLocks noGrp="1"/>
          </p:cNvSpPr>
          <p:nvPr>
            <p:ph type="title"/>
          </p:nvPr>
        </p:nvSpPr>
        <p:spPr>
          <a:xfrm>
            <a:off x="1079769" y="0"/>
            <a:ext cx="10807431" cy="1219200"/>
          </a:xfrm>
        </p:spPr>
        <p:txBody>
          <a:bodyPr>
            <a:normAutofit/>
          </a:bodyPr>
          <a:lstStyle/>
          <a:p>
            <a:r>
              <a:rPr lang="ru-RU" sz="2400" dirty="0"/>
              <a:t>Приложение</a:t>
            </a:r>
            <a:r>
              <a:rPr lang="en-GB" sz="2400" dirty="0"/>
              <a:t>:</a:t>
            </a:r>
            <a:r>
              <a:rPr lang="ru-RU" sz="2400" dirty="0"/>
              <a:t> инструменты рынка краткосрочного капитала - риски и способы управления ими</a:t>
            </a:r>
            <a:endParaRPr lang="en-GB" sz="2400" dirty="0"/>
          </a:p>
        </p:txBody>
      </p:sp>
      <p:pic>
        <p:nvPicPr>
          <p:cNvPr id="4" name="Picture 3">
            <a:extLst>
              <a:ext uri="{FF2B5EF4-FFF2-40B4-BE49-F238E27FC236}">
                <a16:creationId xmlns:a16="http://schemas.microsoft.com/office/drawing/2014/main" id="{20C06B98-0595-92E8-D6A4-E790B4101783}"/>
              </a:ext>
            </a:extLst>
          </p:cNvPr>
          <p:cNvPicPr>
            <a:picLocks noChangeAspect="1"/>
          </p:cNvPicPr>
          <p:nvPr/>
        </p:nvPicPr>
        <p:blipFill>
          <a:blip r:embed="rId2"/>
          <a:stretch>
            <a:fillRect/>
          </a:stretch>
        </p:blipFill>
        <p:spPr>
          <a:xfrm>
            <a:off x="1256371" y="992586"/>
            <a:ext cx="9679257" cy="5584878"/>
          </a:xfrm>
          <a:prstGeom prst="rect">
            <a:avLst/>
          </a:prstGeom>
        </p:spPr>
      </p:pic>
    </p:spTree>
    <p:extLst>
      <p:ext uri="{BB962C8B-B14F-4D97-AF65-F5344CB8AC3E}">
        <p14:creationId xmlns:p14="http://schemas.microsoft.com/office/powerpoint/2010/main" val="3860971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76EC-FEAA-4735-A6E5-4BBC43CA1CA1}"/>
              </a:ext>
            </a:extLst>
          </p:cNvPr>
          <p:cNvSpPr>
            <a:spLocks noGrp="1"/>
          </p:cNvSpPr>
          <p:nvPr>
            <p:ph type="title"/>
          </p:nvPr>
        </p:nvSpPr>
        <p:spPr>
          <a:xfrm>
            <a:off x="1098559" y="260279"/>
            <a:ext cx="8551990" cy="1219200"/>
          </a:xfrm>
        </p:spPr>
        <p:txBody>
          <a:bodyPr>
            <a:normAutofit/>
          </a:bodyPr>
          <a:lstStyle/>
          <a:p>
            <a:r>
              <a:rPr lang="ru-RU" dirty="0"/>
              <a:t>Пример из международного опыта: Турция</a:t>
            </a:r>
            <a:endParaRPr lang="en-GB" dirty="0"/>
          </a:p>
        </p:txBody>
      </p:sp>
      <p:graphicFrame>
        <p:nvGraphicFramePr>
          <p:cNvPr id="9" name="Diagram 8">
            <a:extLst>
              <a:ext uri="{FF2B5EF4-FFF2-40B4-BE49-F238E27FC236}">
                <a16:creationId xmlns:a16="http://schemas.microsoft.com/office/drawing/2014/main" id="{EEFFA8B8-EA53-4CFB-AC53-2EEB0CB191B7}"/>
              </a:ext>
            </a:extLst>
          </p:cNvPr>
          <p:cNvGraphicFramePr/>
          <p:nvPr>
            <p:extLst>
              <p:ext uri="{D42A27DB-BD31-4B8C-83A1-F6EECF244321}">
                <p14:modId xmlns:p14="http://schemas.microsoft.com/office/powerpoint/2010/main" val="701163644"/>
              </p:ext>
            </p:extLst>
          </p:nvPr>
        </p:nvGraphicFramePr>
        <p:xfrm>
          <a:off x="1098559" y="1470626"/>
          <a:ext cx="11178283" cy="4880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BAE04CF-BD77-1595-F3EA-F1B9F8AB0947}"/>
              </a:ext>
            </a:extLst>
          </p:cNvPr>
          <p:cNvSpPr txBox="1"/>
          <p:nvPr/>
        </p:nvSpPr>
        <p:spPr>
          <a:xfrm>
            <a:off x="1098559" y="5827630"/>
            <a:ext cx="1974716" cy="954107"/>
          </a:xfrm>
          <a:prstGeom prst="rect">
            <a:avLst/>
          </a:prstGeom>
          <a:noFill/>
        </p:spPr>
        <p:txBody>
          <a:bodyPr wrap="square" rtlCol="0">
            <a:spAutoFit/>
          </a:bodyPr>
          <a:lstStyle/>
          <a:p>
            <a:r>
              <a:rPr lang="ru-RU" sz="1400" dirty="0"/>
              <a:t>Источник</a:t>
            </a:r>
            <a:r>
              <a:rPr lang="en-GB" sz="1400" dirty="0"/>
              <a:t>:</a:t>
            </a:r>
            <a:r>
              <a:rPr lang="ru-RU" sz="1400" dirty="0"/>
              <a:t> обсуждения в ходе мероприятий</a:t>
            </a:r>
            <a:r>
              <a:rPr lang="en-GB" sz="1400" dirty="0"/>
              <a:t> PEMPAL</a:t>
            </a:r>
          </a:p>
        </p:txBody>
      </p:sp>
    </p:spTree>
    <p:extLst>
      <p:ext uri="{BB962C8B-B14F-4D97-AF65-F5344CB8AC3E}">
        <p14:creationId xmlns:p14="http://schemas.microsoft.com/office/powerpoint/2010/main" val="186256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6B6C91-2094-4EB9-B470-1F3408009C6D}"/>
              </a:ext>
            </a:extLst>
          </p:cNvPr>
          <p:cNvSpPr>
            <a:spLocks noGrp="1"/>
          </p:cNvSpPr>
          <p:nvPr>
            <p:ph type="title"/>
          </p:nvPr>
        </p:nvSpPr>
        <p:spPr>
          <a:xfrm>
            <a:off x="1089497" y="-34247"/>
            <a:ext cx="9275985" cy="1544548"/>
          </a:xfrm>
        </p:spPr>
        <p:txBody>
          <a:bodyPr/>
          <a:lstStyle/>
          <a:p>
            <a:r>
              <a:rPr lang="ru-RU" dirty="0"/>
              <a:t>Пример из международного опыта: Индонезия</a:t>
            </a:r>
            <a:endParaRPr lang="en-GB" dirty="0"/>
          </a:p>
        </p:txBody>
      </p:sp>
      <p:graphicFrame>
        <p:nvGraphicFramePr>
          <p:cNvPr id="4" name="Content Placeholder 3">
            <a:extLst>
              <a:ext uri="{FF2B5EF4-FFF2-40B4-BE49-F238E27FC236}">
                <a16:creationId xmlns:a16="http://schemas.microsoft.com/office/drawing/2014/main" id="{94F358F7-35D7-48D6-9EA6-683DF46F7317}"/>
              </a:ext>
            </a:extLst>
          </p:cNvPr>
          <p:cNvGraphicFramePr>
            <a:graphicFrameLocks noGrp="1"/>
          </p:cNvGraphicFramePr>
          <p:nvPr>
            <p:ph idx="1"/>
            <p:extLst>
              <p:ext uri="{D42A27DB-BD31-4B8C-83A1-F6EECF244321}">
                <p14:modId xmlns:p14="http://schemas.microsoft.com/office/powerpoint/2010/main" val="633815724"/>
              </p:ext>
            </p:extLst>
          </p:nvPr>
        </p:nvGraphicFramePr>
        <p:xfrm>
          <a:off x="1089496" y="2042809"/>
          <a:ext cx="10518843" cy="362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F02D942-4020-4ADA-AA38-EA8CF0CC77D0}"/>
              </a:ext>
            </a:extLst>
          </p:cNvPr>
          <p:cNvSpPr txBox="1"/>
          <p:nvPr/>
        </p:nvSpPr>
        <p:spPr>
          <a:xfrm>
            <a:off x="1048146" y="1179443"/>
            <a:ext cx="10560193" cy="707886"/>
          </a:xfrm>
          <a:prstGeom prst="rect">
            <a:avLst/>
          </a:prstGeom>
          <a:solidFill>
            <a:srgbClr val="004C97"/>
          </a:solidFill>
          <a:ln w="12700">
            <a:solidFill>
              <a:srgbClr val="004C97"/>
            </a:solidFill>
          </a:ln>
        </p:spPr>
        <p:txBody>
          <a:bodyPr wrap="square" rtlCol="0">
            <a:spAutoFit/>
          </a:bodyPr>
          <a:lstStyle/>
          <a:p>
            <a:pPr algn="ctr"/>
            <a:r>
              <a:rPr lang="ru-RU" sz="2000" dirty="0">
                <a:solidFill>
                  <a:schemeClr val="bg1"/>
                </a:solidFill>
              </a:rPr>
              <a:t>Концентрация эмиссии долговых инструментов в начале периода</a:t>
            </a:r>
            <a:r>
              <a:rPr lang="en-GB" sz="2000" dirty="0">
                <a:solidFill>
                  <a:schemeClr val="bg1"/>
                </a:solidFill>
              </a:rPr>
              <a:t> =&gt; </a:t>
            </a:r>
            <a:r>
              <a:rPr lang="ru-RU" sz="2000" dirty="0">
                <a:solidFill>
                  <a:schemeClr val="bg1"/>
                </a:solidFill>
              </a:rPr>
              <a:t>излишек ликвидности</a:t>
            </a:r>
            <a:r>
              <a:rPr lang="en-GB" sz="2000" dirty="0">
                <a:solidFill>
                  <a:schemeClr val="bg1"/>
                </a:solidFill>
              </a:rPr>
              <a:t>.  </a:t>
            </a:r>
            <a:r>
              <a:rPr lang="ru-RU" sz="2000" dirty="0">
                <a:solidFill>
                  <a:schemeClr val="bg1"/>
                </a:solidFill>
              </a:rPr>
              <a:t>Это привело к проведению в начале 2010-х годов ряда реформ</a:t>
            </a:r>
            <a:endParaRPr lang="en-GB" sz="2000" dirty="0">
              <a:solidFill>
                <a:schemeClr val="bg1"/>
              </a:solidFill>
            </a:endParaRPr>
          </a:p>
        </p:txBody>
      </p:sp>
      <p:sp>
        <p:nvSpPr>
          <p:cNvPr id="8" name="TextBox 7">
            <a:extLst>
              <a:ext uri="{FF2B5EF4-FFF2-40B4-BE49-F238E27FC236}">
                <a16:creationId xmlns:a16="http://schemas.microsoft.com/office/drawing/2014/main" id="{2CB12491-D6EC-46B1-BF14-20DB4B0D91AB}"/>
              </a:ext>
            </a:extLst>
          </p:cNvPr>
          <p:cNvSpPr txBox="1"/>
          <p:nvPr/>
        </p:nvSpPr>
        <p:spPr>
          <a:xfrm>
            <a:off x="1048146" y="6000108"/>
            <a:ext cx="10518843" cy="646331"/>
          </a:xfrm>
          <a:prstGeom prst="rect">
            <a:avLst/>
          </a:prstGeom>
          <a:solidFill>
            <a:srgbClr val="004C97"/>
          </a:solidFill>
          <a:ln w="12700">
            <a:solidFill>
              <a:srgbClr val="004C97"/>
            </a:solidFill>
          </a:ln>
        </p:spPr>
        <p:txBody>
          <a:bodyPr wrap="square" rtlCol="0">
            <a:spAutoFit/>
          </a:bodyPr>
          <a:lstStyle/>
          <a:p>
            <a:pPr algn="ctr"/>
            <a:r>
              <a:rPr lang="ru-RU" dirty="0">
                <a:solidFill>
                  <a:schemeClr val="bg1"/>
                </a:solidFill>
              </a:rPr>
              <a:t>На практике Банк Индонезии может потребовать хранить денежные средства «овернайт» на ЕКС, чтобы упростить управление излишком ликвидности</a:t>
            </a:r>
            <a:endParaRPr lang="en-GB" dirty="0">
              <a:solidFill>
                <a:schemeClr val="bg1"/>
              </a:solidFill>
            </a:endParaRPr>
          </a:p>
        </p:txBody>
      </p:sp>
    </p:spTree>
    <p:extLst>
      <p:ext uri="{BB962C8B-B14F-4D97-AF65-F5344CB8AC3E}">
        <p14:creationId xmlns:p14="http://schemas.microsoft.com/office/powerpoint/2010/main" val="2090712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CA2607-053E-9074-F8B4-FF29AA7D21F7}"/>
              </a:ext>
            </a:extLst>
          </p:cNvPr>
          <p:cNvSpPr>
            <a:spLocks noGrp="1"/>
          </p:cNvSpPr>
          <p:nvPr>
            <p:ph type="title"/>
          </p:nvPr>
        </p:nvSpPr>
        <p:spPr>
          <a:xfrm>
            <a:off x="1320800" y="-1"/>
            <a:ext cx="8839200" cy="1498153"/>
          </a:xfrm>
        </p:spPr>
        <p:txBody>
          <a:bodyPr/>
          <a:lstStyle/>
          <a:p>
            <a:r>
              <a:rPr lang="ru-RU" dirty="0"/>
              <a:t>Пример из международного опыта: Грузия</a:t>
            </a:r>
            <a:endParaRPr lang="en-GB" dirty="0"/>
          </a:p>
        </p:txBody>
      </p:sp>
      <p:sp>
        <p:nvSpPr>
          <p:cNvPr id="5" name="TextBox 4">
            <a:extLst>
              <a:ext uri="{FF2B5EF4-FFF2-40B4-BE49-F238E27FC236}">
                <a16:creationId xmlns:a16="http://schemas.microsoft.com/office/drawing/2014/main" id="{1D09D8F0-4646-B9B0-5ED3-84D4301FDB99}"/>
              </a:ext>
            </a:extLst>
          </p:cNvPr>
          <p:cNvSpPr txBox="1"/>
          <p:nvPr/>
        </p:nvSpPr>
        <p:spPr>
          <a:xfrm>
            <a:off x="8123583" y="6149009"/>
            <a:ext cx="3685796" cy="615553"/>
          </a:xfrm>
          <a:prstGeom prst="rect">
            <a:avLst/>
          </a:prstGeom>
          <a:noFill/>
        </p:spPr>
        <p:txBody>
          <a:bodyPr wrap="square" rtlCol="0">
            <a:spAutoFit/>
          </a:bodyPr>
          <a:lstStyle/>
          <a:p>
            <a:r>
              <a:rPr lang="ru-RU" sz="1600" i="1" dirty="0"/>
              <a:t>Источник</a:t>
            </a:r>
            <a:r>
              <a:rPr lang="en-GB" sz="1600" dirty="0"/>
              <a:t>: </a:t>
            </a:r>
            <a:r>
              <a:rPr lang="ru-RU" sz="1600" dirty="0"/>
              <a:t>презентация </a:t>
            </a:r>
            <a:r>
              <a:rPr lang="ru-RU" sz="1600" dirty="0" err="1"/>
              <a:t>Давита</a:t>
            </a:r>
            <a:r>
              <a:rPr lang="ru-RU" sz="1600" dirty="0"/>
              <a:t> Гамкрелидзе</a:t>
            </a:r>
            <a:r>
              <a:rPr lang="en-GB" sz="1600" dirty="0"/>
              <a:t>,</a:t>
            </a:r>
            <a:r>
              <a:rPr lang="ru-RU" sz="1600" dirty="0"/>
              <a:t> сентябрь</a:t>
            </a:r>
            <a:r>
              <a:rPr lang="en-GB" sz="1600" dirty="0"/>
              <a:t> 2023</a:t>
            </a:r>
            <a:r>
              <a:rPr lang="ru-RU" sz="1600" dirty="0"/>
              <a:t> </a:t>
            </a:r>
            <a:r>
              <a:rPr lang="ru-RU" dirty="0"/>
              <a:t>г.</a:t>
            </a:r>
            <a:endParaRPr lang="en-GB" dirty="0"/>
          </a:p>
        </p:txBody>
      </p:sp>
      <p:graphicFrame>
        <p:nvGraphicFramePr>
          <p:cNvPr id="6" name="Diagram 5">
            <a:extLst>
              <a:ext uri="{FF2B5EF4-FFF2-40B4-BE49-F238E27FC236}">
                <a16:creationId xmlns:a16="http://schemas.microsoft.com/office/drawing/2014/main" id="{1097149A-0C02-AE7F-23F7-96E8F29D108C}"/>
              </a:ext>
            </a:extLst>
          </p:cNvPr>
          <p:cNvGraphicFramePr/>
          <p:nvPr>
            <p:extLst>
              <p:ext uri="{D42A27DB-BD31-4B8C-83A1-F6EECF244321}">
                <p14:modId xmlns:p14="http://schemas.microsoft.com/office/powerpoint/2010/main" val="2889392689"/>
              </p:ext>
            </p:extLst>
          </p:nvPr>
        </p:nvGraphicFramePr>
        <p:xfrm>
          <a:off x="1320800" y="1498153"/>
          <a:ext cx="10418324" cy="2209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99A06EAC-1CC1-20F9-556E-505B698CE083}"/>
              </a:ext>
            </a:extLst>
          </p:cNvPr>
          <p:cNvSpPr txBox="1"/>
          <p:nvPr/>
        </p:nvSpPr>
        <p:spPr>
          <a:xfrm>
            <a:off x="1046922" y="3707955"/>
            <a:ext cx="10762457" cy="2554545"/>
          </a:xfrm>
          <a:prstGeom prst="rect">
            <a:avLst/>
          </a:prstGeom>
          <a:noFill/>
        </p:spPr>
        <p:txBody>
          <a:bodyPr wrap="square" rtlCol="0">
            <a:spAutoFit/>
          </a:bodyPr>
          <a:lstStyle/>
          <a:p>
            <a:pPr marL="342900" indent="-342900">
              <a:buClr>
                <a:srgbClr val="004C97"/>
              </a:buClr>
              <a:buFont typeface="Wingdings" panose="05000000000000000000" pitchFamily="2" charset="2"/>
              <a:buChar char="§"/>
            </a:pPr>
            <a:r>
              <a:rPr lang="ru-RU" sz="2000" dirty="0"/>
              <a:t>Первый аукцион: июль 2017 года; в настоящее время аукционы проводятся еженедельно</a:t>
            </a:r>
          </a:p>
          <a:p>
            <a:pPr marL="342900" indent="-342900">
              <a:buClr>
                <a:srgbClr val="004C97"/>
              </a:buClr>
              <a:buFont typeface="Wingdings" panose="05000000000000000000" pitchFamily="2" charset="2"/>
              <a:buChar char="§"/>
            </a:pPr>
            <a:r>
              <a:rPr lang="ru-RU" sz="2000" dirty="0"/>
              <a:t>Обеспечение - Центральный депозитарий управляет обеспечением</a:t>
            </a:r>
          </a:p>
          <a:p>
            <a:pPr marL="342900" indent="-342900">
              <a:buClr>
                <a:srgbClr val="004C97"/>
              </a:buClr>
              <a:buFont typeface="Wingdings" panose="05000000000000000000" pitchFamily="2" charset="2"/>
              <a:buChar char="§"/>
            </a:pPr>
            <a:r>
              <a:rPr lang="ru-RU" sz="2000" dirty="0"/>
              <a:t>Конкурентный процесс - банки подают конкурсные предложения по предлагаемой процентной ставке; процесс предусматривает подачу нескольких заявок</a:t>
            </a:r>
          </a:p>
          <a:p>
            <a:pPr marL="342900" indent="-342900">
              <a:buClr>
                <a:srgbClr val="004C97"/>
              </a:buClr>
              <a:buFont typeface="Wingdings" panose="05000000000000000000" pitchFamily="2" charset="2"/>
              <a:buChar char="§"/>
            </a:pPr>
            <a:r>
              <a:rPr lang="ru-RU" sz="2000" dirty="0"/>
              <a:t>Управление аукционами осуществляется через платформу </a:t>
            </a:r>
            <a:r>
              <a:rPr lang="ru-RU" sz="2000" dirty="0" err="1"/>
              <a:t>Bloomberg</a:t>
            </a:r>
            <a:endParaRPr lang="ru-RU" sz="2000" dirty="0"/>
          </a:p>
          <a:p>
            <a:pPr marL="342900" indent="-342900">
              <a:buClr>
                <a:srgbClr val="004C97"/>
              </a:buClr>
              <a:buFont typeface="Wingdings" panose="05000000000000000000" pitchFamily="2" charset="2"/>
              <a:buChar char="§"/>
            </a:pPr>
            <a:r>
              <a:rPr lang="ru-RU" sz="2000" dirty="0"/>
              <a:t>Учет, мониторинг и платежи управляются с помощью платформы электронного казначейства</a:t>
            </a:r>
            <a:endParaRPr lang="en-GB" sz="2000" dirty="0"/>
          </a:p>
        </p:txBody>
      </p:sp>
    </p:spTree>
    <p:extLst>
      <p:ext uri="{BB962C8B-B14F-4D97-AF65-F5344CB8AC3E}">
        <p14:creationId xmlns:p14="http://schemas.microsoft.com/office/powerpoint/2010/main" val="233626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702" y="140677"/>
            <a:ext cx="9923109" cy="1219200"/>
          </a:xfrm>
        </p:spPr>
        <p:txBody>
          <a:bodyPr>
            <a:normAutofit fontScale="90000"/>
          </a:bodyPr>
          <a:lstStyle/>
          <a:p>
            <a:r>
              <a:rPr lang="ru-RU" dirty="0"/>
              <a:t>Инвестирование – неотъемлемая часть современного управления ликвидностью</a:t>
            </a:r>
            <a:endParaRPr lang="en-GB" dirty="0"/>
          </a:p>
        </p:txBody>
      </p:sp>
      <p:graphicFrame>
        <p:nvGraphicFramePr>
          <p:cNvPr id="4" name="Diagram 3"/>
          <p:cNvGraphicFramePr/>
          <p:nvPr>
            <p:extLst>
              <p:ext uri="{D42A27DB-BD31-4B8C-83A1-F6EECF244321}">
                <p14:modId xmlns:p14="http://schemas.microsoft.com/office/powerpoint/2010/main" val="4154331935"/>
              </p:ext>
            </p:extLst>
          </p:nvPr>
        </p:nvGraphicFramePr>
        <p:xfrm>
          <a:off x="800100" y="1524000"/>
          <a:ext cx="10934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948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7C0F-C085-40FE-9238-0D1724FCAB23}"/>
              </a:ext>
            </a:extLst>
          </p:cNvPr>
          <p:cNvSpPr>
            <a:spLocks noGrp="1"/>
          </p:cNvSpPr>
          <p:nvPr>
            <p:ph type="title"/>
          </p:nvPr>
        </p:nvSpPr>
        <p:spPr>
          <a:xfrm>
            <a:off x="1289049" y="10130"/>
            <a:ext cx="10063129" cy="1264192"/>
          </a:xfrm>
        </p:spPr>
        <p:txBody>
          <a:bodyPr>
            <a:normAutofit/>
          </a:bodyPr>
          <a:lstStyle/>
          <a:p>
            <a:r>
              <a:rPr lang="ru-RU" dirty="0"/>
              <a:t>Пример из международного опыта: Великобритания</a:t>
            </a:r>
            <a:endParaRPr lang="en-GB" dirty="0"/>
          </a:p>
        </p:txBody>
      </p:sp>
      <p:graphicFrame>
        <p:nvGraphicFramePr>
          <p:cNvPr id="6" name="Diagram 5">
            <a:extLst>
              <a:ext uri="{FF2B5EF4-FFF2-40B4-BE49-F238E27FC236}">
                <a16:creationId xmlns:a16="http://schemas.microsoft.com/office/drawing/2014/main" id="{2EF07A6B-D20A-4812-8115-2FA8DAF0DEFB}"/>
              </a:ext>
            </a:extLst>
          </p:cNvPr>
          <p:cNvGraphicFramePr/>
          <p:nvPr>
            <p:extLst>
              <p:ext uri="{D42A27DB-BD31-4B8C-83A1-F6EECF244321}">
                <p14:modId xmlns:p14="http://schemas.microsoft.com/office/powerpoint/2010/main" val="588101640"/>
              </p:ext>
            </p:extLst>
          </p:nvPr>
        </p:nvGraphicFramePr>
        <p:xfrm>
          <a:off x="1289050" y="1404730"/>
          <a:ext cx="10325100" cy="492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44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466" y="203771"/>
            <a:ext cx="9252520" cy="1219200"/>
          </a:xfrm>
        </p:spPr>
        <p:txBody>
          <a:bodyPr>
            <a:normAutofit/>
          </a:bodyPr>
          <a:lstStyle/>
          <a:p>
            <a:r>
              <a:rPr lang="ru-RU" dirty="0"/>
              <a:t>Инвестирование краткосрочного избытка ликвидности</a:t>
            </a:r>
            <a:endParaRPr lang="en-GB" dirty="0"/>
          </a:p>
        </p:txBody>
      </p:sp>
      <p:pic>
        <p:nvPicPr>
          <p:cNvPr id="4" name="Picture 3">
            <a:extLst>
              <a:ext uri="{FF2B5EF4-FFF2-40B4-BE49-F238E27FC236}">
                <a16:creationId xmlns:a16="http://schemas.microsoft.com/office/drawing/2014/main" id="{86C53CCF-01E3-4283-AC8D-B277A1E7D0A9}"/>
              </a:ext>
            </a:extLst>
          </p:cNvPr>
          <p:cNvPicPr>
            <a:picLocks noChangeAspect="1"/>
          </p:cNvPicPr>
          <p:nvPr/>
        </p:nvPicPr>
        <p:blipFill>
          <a:blip r:embed="rId2"/>
          <a:stretch>
            <a:fillRect/>
          </a:stretch>
        </p:blipFill>
        <p:spPr>
          <a:xfrm>
            <a:off x="6777806" y="1969616"/>
            <a:ext cx="5112833" cy="3078621"/>
          </a:xfrm>
          <a:prstGeom prst="rect">
            <a:avLst/>
          </a:prstGeom>
        </p:spPr>
      </p:pic>
      <p:graphicFrame>
        <p:nvGraphicFramePr>
          <p:cNvPr id="6" name="Diagram 5">
            <a:extLst>
              <a:ext uri="{FF2B5EF4-FFF2-40B4-BE49-F238E27FC236}">
                <a16:creationId xmlns:a16="http://schemas.microsoft.com/office/drawing/2014/main" id="{60D2416E-ED24-4A0D-8AA9-6C3326F8AFC2}"/>
              </a:ext>
            </a:extLst>
          </p:cNvPr>
          <p:cNvGraphicFramePr/>
          <p:nvPr>
            <p:extLst>
              <p:ext uri="{D42A27DB-BD31-4B8C-83A1-F6EECF244321}">
                <p14:modId xmlns:p14="http://schemas.microsoft.com/office/powerpoint/2010/main" val="2266218931"/>
              </p:ext>
            </p:extLst>
          </p:nvPr>
        </p:nvGraphicFramePr>
        <p:xfrm>
          <a:off x="997131" y="1682751"/>
          <a:ext cx="5402365" cy="497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32EA8B4-0733-4F24-8208-82392415D55C}"/>
              </a:ext>
            </a:extLst>
          </p:cNvPr>
          <p:cNvSpPr txBox="1"/>
          <p:nvPr/>
        </p:nvSpPr>
        <p:spPr>
          <a:xfrm>
            <a:off x="6924783" y="5525673"/>
            <a:ext cx="4270086" cy="830997"/>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panose="020B0604020202020204"/>
                <a:ea typeface="+mn-ea"/>
                <a:cs typeface="+mn-cs"/>
              </a:rPr>
              <a:t>Пример:</a:t>
            </a:r>
            <a:r>
              <a:rPr kumimoji="0" lang="ru-RU" sz="1600" b="0" i="0" u="none" strike="noStrike" kern="1200" cap="none" spc="0" normalizeH="0" noProof="0" dirty="0">
                <a:ln>
                  <a:noFill/>
                </a:ln>
                <a:solidFill>
                  <a:srgbClr val="000000"/>
                </a:solidFill>
                <a:effectLst/>
                <a:uLnTx/>
                <a:uFillTx/>
                <a:latin typeface="Arial" panose="020B0604020202020204"/>
                <a:ea typeface="+mn-ea"/>
                <a:cs typeface="+mn-cs"/>
              </a:rPr>
              <a:t> существенное сглаживание даже посредством инвестиций на срок не более одной недели</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1" name="Straight Arrow Connector 10">
            <a:extLst>
              <a:ext uri="{FF2B5EF4-FFF2-40B4-BE49-F238E27FC236}">
                <a16:creationId xmlns:a16="http://schemas.microsoft.com/office/drawing/2014/main" id="{E41B9270-56C6-45A1-84EF-820ACB8FBEB0}"/>
              </a:ext>
            </a:extLst>
          </p:cNvPr>
          <p:cNvCxnSpPr/>
          <p:nvPr/>
        </p:nvCxnSpPr>
        <p:spPr>
          <a:xfrm flipV="1">
            <a:off x="7263829" y="5048237"/>
            <a:ext cx="380144" cy="386792"/>
          </a:xfrm>
          <a:prstGeom prst="straightConnector1">
            <a:avLst/>
          </a:prstGeom>
          <a:ln>
            <a:solidFill>
              <a:srgbClr val="004C97"/>
            </a:solidFill>
            <a:tailEnd type="triangle"/>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7690103" y="2018080"/>
            <a:ext cx="3123689" cy="386792"/>
          </a:xfrm>
          <a:prstGeom prst="rect">
            <a:avLst/>
          </a:prstGeom>
          <a:solidFill>
            <a:srgbClr val="FFFFFF"/>
          </a:solidFill>
        </p:spPr>
        <p:txBody>
          <a:bodyPr lIns="0" tIns="0" rIns="0" bIns="0">
            <a:no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ru-RU" sz="1300" noProof="0" dirty="0">
                <a:solidFill>
                  <a:srgbClr val="000000"/>
                </a:solidFill>
                <a:latin typeface="Calibri"/>
              </a:rPr>
              <a:t> Ежедневное сальдо после эмиссии казначейских облигаций и векселей</a:t>
            </a: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Прямоугольник 7"/>
          <p:cNvSpPr/>
          <p:nvPr/>
        </p:nvSpPr>
        <p:spPr>
          <a:xfrm>
            <a:off x="7696200" y="2495516"/>
            <a:ext cx="2488949" cy="129989"/>
          </a:xfrm>
          <a:prstGeom prst="rect">
            <a:avLst/>
          </a:prstGeom>
          <a:solidFill>
            <a:srgbClr val="FFFFFF"/>
          </a:solidFill>
        </p:spPr>
        <p:txBody>
          <a:bodyPr wrap="none" lIns="0" tIns="0" rIns="0" bIns="0">
            <a:no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ru-RU" sz="1300" dirty="0">
                <a:solidFill>
                  <a:srgbClr val="000000"/>
                </a:solidFill>
                <a:latin typeface="Calibri"/>
              </a:rPr>
              <a:t>Ежедневное сальдо после инвестирования</a:t>
            </a: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Прямоугольник 9"/>
          <p:cNvSpPr/>
          <p:nvPr/>
        </p:nvSpPr>
        <p:spPr>
          <a:xfrm rot="19058901">
            <a:off x="6863420" y="4380546"/>
            <a:ext cx="584633"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Jan</a:t>
            </a:r>
          </a:p>
        </p:txBody>
      </p:sp>
      <p:sp>
        <p:nvSpPr>
          <p:cNvPr id="12" name="Прямоугольник 11"/>
          <p:cNvSpPr/>
          <p:nvPr/>
        </p:nvSpPr>
        <p:spPr>
          <a:xfrm rot="19058901">
            <a:off x="7230411" y="4380546"/>
            <a:ext cx="584633"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Feb</a:t>
            </a:r>
          </a:p>
        </p:txBody>
      </p:sp>
      <p:sp>
        <p:nvSpPr>
          <p:cNvPr id="13" name="Прямоугольник 12"/>
          <p:cNvSpPr/>
          <p:nvPr/>
        </p:nvSpPr>
        <p:spPr>
          <a:xfrm rot="19058901">
            <a:off x="7507669" y="4392882"/>
            <a:ext cx="621257"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Mar</a:t>
            </a:r>
          </a:p>
        </p:txBody>
      </p:sp>
      <p:sp>
        <p:nvSpPr>
          <p:cNvPr id="14" name="Прямоугольник 13"/>
          <p:cNvSpPr/>
          <p:nvPr/>
        </p:nvSpPr>
        <p:spPr>
          <a:xfrm rot="19058901">
            <a:off x="7923851" y="4380546"/>
            <a:ext cx="584633"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Apr</a:t>
            </a:r>
          </a:p>
        </p:txBody>
      </p:sp>
      <p:sp>
        <p:nvSpPr>
          <p:cNvPr id="15" name="Прямоугольник 14"/>
          <p:cNvSpPr/>
          <p:nvPr/>
        </p:nvSpPr>
        <p:spPr>
          <a:xfrm rot="19058901">
            <a:off x="8231766" y="4403431"/>
            <a:ext cx="652576"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May</a:t>
            </a:r>
          </a:p>
        </p:txBody>
      </p:sp>
      <p:sp>
        <p:nvSpPr>
          <p:cNvPr id="16" name="Прямоугольник 15"/>
          <p:cNvSpPr/>
          <p:nvPr/>
        </p:nvSpPr>
        <p:spPr>
          <a:xfrm rot="19058901">
            <a:off x="8646099" y="4380546"/>
            <a:ext cx="584633"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Jun</a:t>
            </a:r>
          </a:p>
        </p:txBody>
      </p:sp>
      <p:sp>
        <p:nvSpPr>
          <p:cNvPr id="17" name="Прямоугольник 16"/>
          <p:cNvSpPr/>
          <p:nvPr/>
        </p:nvSpPr>
        <p:spPr>
          <a:xfrm rot="19058901">
            <a:off x="9013089" y="4380546"/>
            <a:ext cx="584633"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Jul</a:t>
            </a:r>
          </a:p>
        </p:txBody>
      </p:sp>
      <p:sp>
        <p:nvSpPr>
          <p:cNvPr id="18" name="Прямоугольник 17"/>
          <p:cNvSpPr/>
          <p:nvPr/>
        </p:nvSpPr>
        <p:spPr>
          <a:xfrm rot="19058901">
            <a:off x="9361173" y="4394020"/>
            <a:ext cx="624637"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Aug</a:t>
            </a:r>
          </a:p>
        </p:txBody>
      </p:sp>
      <p:sp>
        <p:nvSpPr>
          <p:cNvPr id="19" name="Прямоугольник 18"/>
          <p:cNvSpPr/>
          <p:nvPr/>
        </p:nvSpPr>
        <p:spPr>
          <a:xfrm rot="19058901">
            <a:off x="9707834" y="4394020"/>
            <a:ext cx="624637"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Sep</a:t>
            </a:r>
          </a:p>
        </p:txBody>
      </p:sp>
      <p:sp>
        <p:nvSpPr>
          <p:cNvPr id="20" name="Прямоугольник 19"/>
          <p:cNvSpPr/>
          <p:nvPr/>
        </p:nvSpPr>
        <p:spPr>
          <a:xfrm rot="19058901">
            <a:off x="10065261" y="4394020"/>
            <a:ext cx="624637"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Oct</a:t>
            </a:r>
          </a:p>
        </p:txBody>
      </p:sp>
      <p:sp>
        <p:nvSpPr>
          <p:cNvPr id="21" name="Прямоугольник 20"/>
          <p:cNvSpPr/>
          <p:nvPr/>
        </p:nvSpPr>
        <p:spPr>
          <a:xfrm rot="19058901">
            <a:off x="10443572" y="4394020"/>
            <a:ext cx="624637"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Nov</a:t>
            </a:r>
          </a:p>
        </p:txBody>
      </p:sp>
      <p:sp>
        <p:nvSpPr>
          <p:cNvPr id="22" name="Прямоугольник 21"/>
          <p:cNvSpPr/>
          <p:nvPr/>
        </p:nvSpPr>
        <p:spPr>
          <a:xfrm rot="19058901">
            <a:off x="10814421" y="4394020"/>
            <a:ext cx="624637" cy="243840"/>
          </a:xfrm>
          <a:prstGeom prst="rect">
            <a:avLst/>
          </a:prstGeom>
          <a:solidFill>
            <a:srgbClr val="FFFFFF"/>
          </a:solidFill>
        </p:spPr>
        <p:txBody>
          <a:bodyPr wrap="none" lIns="0" tIns="0" rIns="0" bIns="0" anchor="ctr">
            <a:noAutofit/>
          </a:bodyPr>
          <a:lstStyle/>
          <a:p>
            <a:pPr marL="0" marR="0" lvl="0" indent="0" algn="r" defTabSz="914314" rtl="0" eaLnBrk="1" fontAlgn="auto" latinLnBrk="0" hangingPunct="1">
              <a:lnSpc>
                <a:spcPct val="100000"/>
              </a:lnSpc>
              <a:spcBef>
                <a:spcPts val="0"/>
              </a:spcBef>
              <a:spcAft>
                <a:spcPts val="0"/>
              </a:spcAft>
              <a:buClrTx/>
              <a:buSzTx/>
              <a:buFontTx/>
              <a:buNone/>
              <a:tabLst/>
              <a:defRPr/>
            </a:pPr>
            <a:r>
              <a:rPr kumimoji="0" lang="ru" sz="1000" b="0" i="0" u="none" strike="noStrike" kern="1200" cap="none" spc="0" normalizeH="0" baseline="0" noProof="0">
                <a:ln>
                  <a:noFill/>
                </a:ln>
                <a:solidFill>
                  <a:srgbClr val="000000"/>
                </a:solidFill>
                <a:effectLst/>
                <a:uLnTx/>
                <a:uFillTx/>
                <a:latin typeface="Arial"/>
                <a:ea typeface="+mn-ea"/>
                <a:cs typeface="+mn-cs"/>
              </a:rPr>
              <a:t>01-</a:t>
            </a:r>
            <a:r>
              <a:rPr kumimoji="0" lang="en-US" sz="1000" b="0" i="0" u="none" strike="noStrike" kern="1200" cap="none" spc="0" normalizeH="0" baseline="0" noProof="0">
                <a:ln>
                  <a:noFill/>
                </a:ln>
                <a:solidFill>
                  <a:srgbClr val="000000"/>
                </a:solidFill>
                <a:effectLst/>
                <a:uLnTx/>
                <a:uFillTx/>
                <a:latin typeface="Arial"/>
                <a:ea typeface="+mn-ea"/>
                <a:cs typeface="+mn-cs"/>
              </a:rPr>
              <a:t>Dec</a:t>
            </a:r>
          </a:p>
        </p:txBody>
      </p:sp>
    </p:spTree>
    <p:extLst>
      <p:ext uri="{BB962C8B-B14F-4D97-AF65-F5344CB8AC3E}">
        <p14:creationId xmlns:p14="http://schemas.microsoft.com/office/powerpoint/2010/main" val="78041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6263"/>
            <a:ext cx="10998199" cy="1219200"/>
          </a:xfrm>
        </p:spPr>
        <p:txBody>
          <a:bodyPr>
            <a:normAutofit/>
          </a:bodyPr>
          <a:lstStyle/>
          <a:p>
            <a:r>
              <a:rPr lang="ru-RU" sz="3200" dirty="0"/>
              <a:t>Структурные сбережения и резервный фонд ликвидности</a:t>
            </a:r>
            <a:endParaRPr lang="en-GB" sz="3200" dirty="0"/>
          </a:p>
        </p:txBody>
      </p:sp>
      <p:sp>
        <p:nvSpPr>
          <p:cNvPr id="4" name="Slide Number Placeholder 3"/>
          <p:cNvSpPr>
            <a:spLocks noGrp="1"/>
          </p:cNvSpPr>
          <p:nvPr>
            <p:ph type="sldNum" sz="quarter" idx="4294967295"/>
          </p:nvPr>
        </p:nvSpPr>
        <p:spPr>
          <a:xfrm>
            <a:off x="8229600" y="5643562"/>
            <a:ext cx="2133600" cy="35718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199FE57-B04B-4B7C-816D-A15AF53620B8}" type="slidenum">
              <a:rPr kumimoji="0" lang="en-US" sz="24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endParaRPr>
          </a:p>
        </p:txBody>
      </p:sp>
      <p:pic>
        <p:nvPicPr>
          <p:cNvPr id="5" name="Picture 4"/>
          <p:cNvPicPr>
            <a:picLocks noChangeAspect="1"/>
          </p:cNvPicPr>
          <p:nvPr/>
        </p:nvPicPr>
        <p:blipFill>
          <a:blip r:embed="rId2"/>
          <a:stretch>
            <a:fillRect/>
          </a:stretch>
        </p:blipFill>
        <p:spPr>
          <a:xfrm>
            <a:off x="8094376" y="1371600"/>
            <a:ext cx="3705739" cy="4838281"/>
          </a:xfrm>
          <a:prstGeom prst="rect">
            <a:avLst/>
          </a:prstGeom>
        </p:spPr>
      </p:pic>
      <p:graphicFrame>
        <p:nvGraphicFramePr>
          <p:cNvPr id="6" name="Diagram 5">
            <a:extLst>
              <a:ext uri="{FF2B5EF4-FFF2-40B4-BE49-F238E27FC236}">
                <a16:creationId xmlns:a16="http://schemas.microsoft.com/office/drawing/2014/main" id="{FA50E5A6-C52A-4A87-8622-2D0DA5A826A6}"/>
              </a:ext>
            </a:extLst>
          </p:cNvPr>
          <p:cNvGraphicFramePr/>
          <p:nvPr>
            <p:extLst>
              <p:ext uri="{D42A27DB-BD31-4B8C-83A1-F6EECF244321}">
                <p14:modId xmlns:p14="http://schemas.microsoft.com/office/powerpoint/2010/main" val="1728171979"/>
              </p:ext>
            </p:extLst>
          </p:nvPr>
        </p:nvGraphicFramePr>
        <p:xfrm>
          <a:off x="838200" y="1193547"/>
          <a:ext cx="7082972" cy="5348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8644128" y="1618488"/>
            <a:ext cx="2618232" cy="295656"/>
          </a:xfrm>
          <a:prstGeom prst="rect">
            <a:avLst/>
          </a:prstGeom>
          <a:solidFill>
            <a:srgbClr val="FFFFFF"/>
          </a:solidFill>
        </p:spPr>
        <p:txBody>
          <a:bodyPr wrap="none" lIns="0" tIns="0" rIns="0" bIns="0">
            <a:no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ru-RU" sz="1325" b="1" i="0" u="none" strike="noStrike" kern="1200" cap="none" spc="0" normalizeH="0" baseline="0" noProof="0" dirty="0">
                <a:ln>
                  <a:noFill/>
                </a:ln>
                <a:solidFill>
                  <a:srgbClr val="3F3642"/>
                </a:solidFill>
                <a:effectLst/>
                <a:uLnTx/>
                <a:uFillTx/>
                <a:latin typeface="Arial"/>
                <a:ea typeface="+mn-ea"/>
                <a:cs typeface="+mn-cs"/>
              </a:rPr>
              <a:t>БЮДЖЕТ</a:t>
            </a:r>
            <a:r>
              <a:rPr kumimoji="0" lang="ru-RU" sz="1325" b="1" i="0" u="none" strike="noStrike" kern="1200" cap="none" spc="0" normalizeH="0" noProof="0" dirty="0">
                <a:ln>
                  <a:noFill/>
                </a:ln>
                <a:solidFill>
                  <a:srgbClr val="3F3642"/>
                </a:solidFill>
                <a:effectLst/>
                <a:uLnTx/>
                <a:uFillTx/>
                <a:latin typeface="Arial"/>
                <a:ea typeface="+mn-ea"/>
                <a:cs typeface="+mn-cs"/>
              </a:rPr>
              <a:t> и его финансирование</a:t>
            </a:r>
            <a:endParaRPr kumimoji="0" lang="en-US" sz="1325" b="1" i="0" u="none" strike="noStrike" kern="1200" cap="none" spc="0" normalizeH="0" baseline="0" noProof="0" dirty="0">
              <a:ln>
                <a:noFill/>
              </a:ln>
              <a:solidFill>
                <a:srgbClr val="3F3642"/>
              </a:solidFill>
              <a:effectLst/>
              <a:uLnTx/>
              <a:uFillTx/>
              <a:latin typeface="Arial"/>
              <a:ea typeface="+mn-ea"/>
              <a:cs typeface="+mn-cs"/>
            </a:endParaRPr>
          </a:p>
        </p:txBody>
      </p:sp>
      <p:sp>
        <p:nvSpPr>
          <p:cNvPr id="8" name="Прямоугольник 7"/>
          <p:cNvSpPr/>
          <p:nvPr/>
        </p:nvSpPr>
        <p:spPr>
          <a:xfrm>
            <a:off x="9939528" y="2066544"/>
            <a:ext cx="1636776" cy="219456"/>
          </a:xfrm>
          <a:prstGeom prst="rect">
            <a:avLst/>
          </a:prstGeom>
          <a:solidFill>
            <a:srgbClr val="FFFFFF"/>
          </a:solidFill>
        </p:spPr>
        <p:txBody>
          <a:bodyPr wrap="none" lIns="0" tIns="0" rIns="0" bIns="0">
            <a:no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3F3642"/>
                </a:solidFill>
                <a:effectLst/>
                <a:uLnTx/>
                <a:uFillTx/>
                <a:latin typeface="Arial"/>
                <a:ea typeface="+mn-ea"/>
                <a:cs typeface="+mn-cs"/>
              </a:rPr>
              <a:t>Расходы - отток</a:t>
            </a:r>
            <a:endParaRPr kumimoji="0" lang="en-US" sz="1100" b="1" i="0" u="none" strike="noStrike" kern="1200" cap="none" spc="0" normalizeH="0" baseline="0" noProof="0" dirty="0">
              <a:ln>
                <a:noFill/>
              </a:ln>
              <a:solidFill>
                <a:srgbClr val="3F3642"/>
              </a:solidFill>
              <a:effectLst/>
              <a:uLnTx/>
              <a:uFillTx/>
              <a:latin typeface="Arial"/>
              <a:ea typeface="+mn-ea"/>
              <a:cs typeface="+mn-cs"/>
            </a:endParaRPr>
          </a:p>
        </p:txBody>
      </p:sp>
      <p:sp>
        <p:nvSpPr>
          <p:cNvPr id="9" name="Прямоугольник 8"/>
          <p:cNvSpPr/>
          <p:nvPr/>
        </p:nvSpPr>
        <p:spPr>
          <a:xfrm>
            <a:off x="8354568" y="2057400"/>
            <a:ext cx="1356360" cy="222504"/>
          </a:xfrm>
          <a:prstGeom prst="rect">
            <a:avLst/>
          </a:prstGeom>
          <a:solidFill>
            <a:srgbClr val="FFFFFF"/>
          </a:solidFill>
        </p:spPr>
        <p:txBody>
          <a:bodyPr wrap="none" lIns="0" tIns="0" rIns="0" bIns="0">
            <a:no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3F3642"/>
                </a:solidFill>
                <a:effectLst/>
                <a:uLnTx/>
                <a:uFillTx/>
                <a:latin typeface="Arial"/>
                <a:ea typeface="+mn-ea"/>
                <a:cs typeface="+mn-cs"/>
              </a:rPr>
              <a:t>Доходы - приток</a:t>
            </a:r>
            <a:endParaRPr kumimoji="0" lang="en-US" sz="1100" b="1" i="0" u="none" strike="noStrike" kern="1200" cap="none" spc="0" normalizeH="0" baseline="0" noProof="0" dirty="0">
              <a:ln>
                <a:noFill/>
              </a:ln>
              <a:solidFill>
                <a:srgbClr val="3F3642"/>
              </a:solidFill>
              <a:effectLst/>
              <a:uLnTx/>
              <a:uFillTx/>
              <a:latin typeface="Arial"/>
              <a:ea typeface="+mn-ea"/>
              <a:cs typeface="+mn-cs"/>
            </a:endParaRPr>
          </a:p>
        </p:txBody>
      </p:sp>
      <p:sp>
        <p:nvSpPr>
          <p:cNvPr id="10" name="Прямоугольник 9"/>
          <p:cNvSpPr/>
          <p:nvPr/>
        </p:nvSpPr>
        <p:spPr>
          <a:xfrm>
            <a:off x="8897112" y="2682240"/>
            <a:ext cx="2057400" cy="222504"/>
          </a:xfrm>
          <a:prstGeom prst="rect">
            <a:avLst/>
          </a:prstGeom>
          <a:solidFill>
            <a:srgbClr val="FFFFFF"/>
          </a:solidFill>
        </p:spPr>
        <p:txBody>
          <a:bodyPr wrap="none" lIns="0" tIns="0" rIns="0" bIns="0">
            <a:noAutofit/>
          </a:bodyPr>
          <a:lstStyle/>
          <a:p>
            <a:pPr marL="0" marR="0" lvl="0" indent="241300" algn="l" defTabSz="914314"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3F3642"/>
                </a:solidFill>
                <a:effectLst/>
                <a:uLnTx/>
                <a:uFillTx/>
                <a:latin typeface="Arial"/>
                <a:ea typeface="+mn-ea"/>
                <a:cs typeface="+mn-cs"/>
              </a:rPr>
              <a:t>                ЕКС</a:t>
            </a:r>
            <a:endParaRPr kumimoji="0" lang="en-US" sz="1100" b="1" i="0" u="none" strike="noStrike" kern="1200" cap="none" spc="0" normalizeH="0" baseline="0" noProof="0" dirty="0">
              <a:ln>
                <a:noFill/>
              </a:ln>
              <a:solidFill>
                <a:srgbClr val="3F3642"/>
              </a:solidFill>
              <a:effectLst/>
              <a:uLnTx/>
              <a:uFillTx/>
              <a:latin typeface="Arial"/>
              <a:ea typeface="+mn-ea"/>
              <a:cs typeface="+mn-cs"/>
            </a:endParaRPr>
          </a:p>
        </p:txBody>
      </p:sp>
      <p:sp>
        <p:nvSpPr>
          <p:cNvPr id="11" name="Прямоугольник 10"/>
          <p:cNvSpPr/>
          <p:nvPr/>
        </p:nvSpPr>
        <p:spPr>
          <a:xfrm>
            <a:off x="9430512" y="3063240"/>
            <a:ext cx="999744" cy="246888"/>
          </a:xfrm>
          <a:prstGeom prst="rect">
            <a:avLst/>
          </a:prstGeom>
          <a:solidFill>
            <a:srgbClr val="D9D9D9"/>
          </a:solidFill>
        </p:spPr>
        <p:txBody>
          <a:bodyPr wrap="none" lIns="0" tIns="0" rIns="0" bIns="0">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3F3642"/>
                </a:solidFill>
                <a:effectLst/>
                <a:uLnTx/>
                <a:uFillTx/>
                <a:latin typeface="Arial"/>
                <a:ea typeface="+mn-ea"/>
                <a:cs typeface="+mn-cs"/>
              </a:rPr>
              <a:t>Буфер ликвидности</a:t>
            </a:r>
            <a:endParaRPr kumimoji="0" lang="en-US" sz="1100" b="1" i="0" u="none" strike="noStrike" kern="1200" cap="none" spc="0" normalizeH="0" baseline="0" noProof="0" dirty="0">
              <a:ln>
                <a:noFill/>
              </a:ln>
              <a:solidFill>
                <a:srgbClr val="3F3642"/>
              </a:solidFill>
              <a:effectLst/>
              <a:uLnTx/>
              <a:uFillTx/>
              <a:latin typeface="Arial"/>
              <a:ea typeface="+mn-ea"/>
              <a:cs typeface="+mn-cs"/>
            </a:endParaRPr>
          </a:p>
        </p:txBody>
      </p:sp>
      <p:sp>
        <p:nvSpPr>
          <p:cNvPr id="12" name="Прямоугольник 11"/>
          <p:cNvSpPr/>
          <p:nvPr/>
        </p:nvSpPr>
        <p:spPr>
          <a:xfrm>
            <a:off x="8805672" y="3736848"/>
            <a:ext cx="2234184" cy="262128"/>
          </a:xfrm>
          <a:prstGeom prst="rect">
            <a:avLst/>
          </a:prstGeom>
          <a:solidFill>
            <a:srgbClr val="FFFFFF"/>
          </a:solidFill>
        </p:spPr>
        <p:txBody>
          <a:bodyPr wrap="none" lIns="0" tIns="0" rIns="0" bIns="0">
            <a:noAutofit/>
          </a:bodyPr>
          <a:lstStyle/>
          <a:p>
            <a:pPr marL="0" marR="0" lvl="0" indent="152400" algn="l" defTabSz="914314"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3F3642"/>
                </a:solidFill>
                <a:effectLst/>
                <a:uLnTx/>
                <a:uFillTx/>
                <a:latin typeface="Arial"/>
                <a:ea typeface="+mn-ea"/>
                <a:cs typeface="+mn-cs"/>
              </a:rPr>
              <a:t>Потоки денежных средств </a:t>
            </a:r>
          </a:p>
          <a:p>
            <a:pPr marL="0" marR="0" lvl="0" indent="152400" algn="l" defTabSz="914314"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3F3642"/>
                </a:solidFill>
                <a:effectLst/>
                <a:uLnTx/>
                <a:uFillTx/>
                <a:latin typeface="Arial"/>
                <a:ea typeface="+mn-ea"/>
                <a:cs typeface="+mn-cs"/>
              </a:rPr>
              <a:t>для бюджетной стабилизации</a:t>
            </a:r>
            <a:endParaRPr kumimoji="0" lang="en-US" sz="1100" b="1" i="0" u="none" strike="noStrike" kern="1200" cap="none" spc="0" normalizeH="0" baseline="0" noProof="0" dirty="0">
              <a:ln>
                <a:noFill/>
              </a:ln>
              <a:solidFill>
                <a:srgbClr val="3F3642"/>
              </a:solidFill>
              <a:effectLst/>
              <a:uLnTx/>
              <a:uFillTx/>
              <a:latin typeface="Arial"/>
              <a:ea typeface="+mn-ea"/>
              <a:cs typeface="+mn-cs"/>
            </a:endParaRPr>
          </a:p>
        </p:txBody>
      </p:sp>
      <p:sp>
        <p:nvSpPr>
          <p:cNvPr id="13" name="Прямоугольник 12"/>
          <p:cNvSpPr/>
          <p:nvPr/>
        </p:nvSpPr>
        <p:spPr>
          <a:xfrm>
            <a:off x="8094376" y="4355592"/>
            <a:ext cx="2854040" cy="259080"/>
          </a:xfrm>
          <a:prstGeom prst="rect">
            <a:avLst/>
          </a:prstGeom>
          <a:solidFill>
            <a:srgbClr val="FFFFFF"/>
          </a:solidFill>
        </p:spPr>
        <p:txBody>
          <a:bodyPr wrap="none" lIns="0" tIns="0" rIns="0" bIns="0">
            <a:noAutofit/>
          </a:bodyPr>
          <a:lstStyle/>
          <a:p>
            <a:pPr marL="0" marR="0" lvl="0" indent="317500" algn="l" defTabSz="914314" rtl="0" eaLnBrk="1" fontAlgn="auto" latinLnBrk="0" hangingPunct="1">
              <a:lnSpc>
                <a:spcPct val="100000"/>
              </a:lnSpc>
              <a:spcBef>
                <a:spcPts val="0"/>
              </a:spcBef>
              <a:spcAft>
                <a:spcPts val="0"/>
              </a:spcAft>
              <a:buClrTx/>
              <a:buSzTx/>
              <a:buFontTx/>
              <a:buNone/>
              <a:tabLst/>
              <a:defRPr/>
            </a:pPr>
            <a:r>
              <a:rPr kumimoji="0" lang="ru-RU" sz="1325" b="1" i="0" u="none" strike="noStrike" kern="1200" cap="none" spc="0" normalizeH="0" baseline="0" noProof="0" dirty="0">
                <a:ln>
                  <a:noFill/>
                </a:ln>
                <a:solidFill>
                  <a:srgbClr val="3F3642"/>
                </a:solidFill>
                <a:effectLst/>
                <a:uLnTx/>
                <a:uFillTx/>
                <a:latin typeface="Arial"/>
                <a:ea typeface="+mn-ea"/>
                <a:cs typeface="+mn-cs"/>
              </a:rPr>
              <a:t>Фонд национального благосостояния</a:t>
            </a:r>
            <a:endParaRPr kumimoji="0" lang="en-US" sz="1325" b="1" i="0" u="none" strike="noStrike" kern="1200" cap="none" spc="0" normalizeH="0" baseline="0" noProof="0" dirty="0">
              <a:ln>
                <a:noFill/>
              </a:ln>
              <a:solidFill>
                <a:srgbClr val="3F3642"/>
              </a:solidFill>
              <a:effectLst/>
              <a:uLnTx/>
              <a:uFillTx/>
              <a:latin typeface="Arial"/>
              <a:ea typeface="+mn-ea"/>
              <a:cs typeface="+mn-cs"/>
            </a:endParaRPr>
          </a:p>
        </p:txBody>
      </p:sp>
      <p:sp>
        <p:nvSpPr>
          <p:cNvPr id="14" name="Прямоугольник 13"/>
          <p:cNvSpPr/>
          <p:nvPr/>
        </p:nvSpPr>
        <p:spPr>
          <a:xfrm>
            <a:off x="9323832" y="4794504"/>
            <a:ext cx="1185672" cy="292608"/>
          </a:xfrm>
          <a:prstGeom prst="rect">
            <a:avLst/>
          </a:prstGeom>
          <a:solidFill>
            <a:srgbClr val="A6A6A6"/>
          </a:solidFill>
        </p:spPr>
        <p:txBody>
          <a:bodyPr wrap="none" lIns="0" tIns="0" rIns="0" bIns="0">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325" b="1" i="0" u="none" strike="noStrike" kern="1200" cap="none" spc="0" normalizeH="0" baseline="0" noProof="0" dirty="0">
                <a:ln>
                  <a:noFill/>
                </a:ln>
                <a:solidFill>
                  <a:srgbClr val="3F3642"/>
                </a:solidFill>
                <a:effectLst/>
                <a:uLnTx/>
                <a:uFillTx/>
                <a:latin typeface="Arial"/>
                <a:ea typeface="+mn-ea"/>
                <a:cs typeface="+mn-cs"/>
              </a:rPr>
              <a:t>Сберегательный фонд</a:t>
            </a:r>
            <a:endParaRPr kumimoji="0" lang="en-US" sz="1325" b="1" i="0" u="none" strike="noStrike" kern="1200" cap="none" spc="0" normalizeH="0" baseline="0" noProof="0" dirty="0">
              <a:ln>
                <a:noFill/>
              </a:ln>
              <a:solidFill>
                <a:srgbClr val="3F3642"/>
              </a:solidFill>
              <a:effectLst/>
              <a:uLnTx/>
              <a:uFillTx/>
              <a:latin typeface="Arial"/>
              <a:ea typeface="+mn-ea"/>
              <a:cs typeface="+mn-cs"/>
            </a:endParaRPr>
          </a:p>
        </p:txBody>
      </p:sp>
      <p:sp>
        <p:nvSpPr>
          <p:cNvPr id="15" name="Прямоугольник 14"/>
          <p:cNvSpPr/>
          <p:nvPr/>
        </p:nvSpPr>
        <p:spPr>
          <a:xfrm>
            <a:off x="9436608" y="5186637"/>
            <a:ext cx="926592" cy="343662"/>
          </a:xfrm>
          <a:prstGeom prst="rect">
            <a:avLst/>
          </a:prstGeom>
          <a:solidFill>
            <a:srgbClr val="FFFFFF"/>
          </a:solidFill>
        </p:spPr>
        <p:txBody>
          <a:bodyPr wrap="none" lIns="0" tIns="0" rIns="0" bIns="0">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ru-RU" sz="1100" b="1" dirty="0">
                <a:solidFill>
                  <a:srgbClr val="3F3642"/>
                </a:solidFill>
                <a:latin typeface="Arial"/>
              </a:rPr>
              <a:t>П</a:t>
            </a:r>
            <a:r>
              <a:rPr kumimoji="0" lang="ru-RU" sz="1100" b="1" i="0" u="none" strike="noStrike" kern="1200" cap="none" spc="0" normalizeH="0" baseline="0" noProof="0" dirty="0" err="1">
                <a:ln>
                  <a:noFill/>
                </a:ln>
                <a:solidFill>
                  <a:srgbClr val="3F3642"/>
                </a:solidFill>
                <a:effectLst/>
                <a:uLnTx/>
                <a:uFillTx/>
                <a:latin typeface="Arial"/>
                <a:ea typeface="+mn-ea"/>
                <a:cs typeface="+mn-cs"/>
              </a:rPr>
              <a:t>еребалан</a:t>
            </a:r>
            <a:endParaRPr kumimoji="0" lang="ru-RU" sz="1100" b="1" i="0" u="none" strike="noStrike" kern="1200" cap="none" spc="0" normalizeH="0" baseline="0" noProof="0" dirty="0">
              <a:ln>
                <a:noFill/>
              </a:ln>
              <a:solidFill>
                <a:srgbClr val="3F3642"/>
              </a:solidFill>
              <a:effectLst/>
              <a:uLnTx/>
              <a:uFillTx/>
              <a:latin typeface="Arial"/>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err="1">
                <a:ln>
                  <a:noFill/>
                </a:ln>
                <a:solidFill>
                  <a:srgbClr val="3F3642"/>
                </a:solidFill>
                <a:effectLst/>
                <a:uLnTx/>
                <a:uFillTx/>
                <a:latin typeface="Arial"/>
                <a:ea typeface="+mn-ea"/>
                <a:cs typeface="+mn-cs"/>
              </a:rPr>
              <a:t>сировка</a:t>
            </a:r>
            <a:endParaRPr kumimoji="0" lang="en-US" sz="1100" b="1" i="0" u="none" strike="noStrike" kern="1200" cap="none" spc="0" normalizeH="0" baseline="0" noProof="0" dirty="0">
              <a:ln>
                <a:noFill/>
              </a:ln>
              <a:solidFill>
                <a:srgbClr val="3F3642"/>
              </a:solidFill>
              <a:effectLst/>
              <a:uLnTx/>
              <a:uFillTx/>
              <a:latin typeface="Arial"/>
              <a:ea typeface="+mn-ea"/>
              <a:cs typeface="+mn-cs"/>
            </a:endParaRPr>
          </a:p>
        </p:txBody>
      </p:sp>
      <p:sp>
        <p:nvSpPr>
          <p:cNvPr id="16" name="Прямоугольник 15"/>
          <p:cNvSpPr/>
          <p:nvPr/>
        </p:nvSpPr>
        <p:spPr>
          <a:xfrm>
            <a:off x="9262872" y="5504688"/>
            <a:ext cx="1313688" cy="234696"/>
          </a:xfrm>
          <a:prstGeom prst="rect">
            <a:avLst/>
          </a:prstGeom>
          <a:solidFill>
            <a:srgbClr val="BFBFBF"/>
          </a:solidFill>
        </p:spPr>
        <p:txBody>
          <a:bodyPr wrap="none" lIns="0" tIns="0" rIns="0" bIns="0">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3F3642"/>
                </a:solidFill>
                <a:effectLst/>
                <a:uLnTx/>
                <a:uFillTx/>
                <a:latin typeface="Arial"/>
                <a:ea typeface="+mn-ea"/>
                <a:cs typeface="+mn-cs"/>
              </a:rPr>
              <a:t>Стабилизационный фонд</a:t>
            </a:r>
            <a:endParaRPr kumimoji="0" lang="en-US" sz="1100" b="1" i="0" u="none" strike="noStrike" kern="1200" cap="none" spc="0" normalizeH="0" baseline="0" noProof="0" dirty="0">
              <a:ln>
                <a:noFill/>
              </a:ln>
              <a:solidFill>
                <a:srgbClr val="3F3642"/>
              </a:solidFill>
              <a:effectLst/>
              <a:uLnTx/>
              <a:uFillTx/>
              <a:latin typeface="Arial"/>
              <a:ea typeface="+mn-ea"/>
              <a:cs typeface="+mn-cs"/>
            </a:endParaRPr>
          </a:p>
        </p:txBody>
      </p:sp>
      <p:sp>
        <p:nvSpPr>
          <p:cNvPr id="17" name="Прямоугольник 16"/>
          <p:cNvSpPr/>
          <p:nvPr/>
        </p:nvSpPr>
        <p:spPr>
          <a:xfrm>
            <a:off x="8644128" y="5766816"/>
            <a:ext cx="2343912" cy="243840"/>
          </a:xfrm>
          <a:prstGeom prst="rect">
            <a:avLst/>
          </a:prstGeom>
          <a:solidFill>
            <a:srgbClr val="BFBFBF"/>
          </a:solidFill>
        </p:spPr>
        <p:txBody>
          <a:bodyPr wrap="none" lIns="0" tIns="0" rIns="0" bIns="0">
            <a:noAutofit/>
          </a:bodyPr>
          <a:lstStyle/>
          <a:p>
            <a:pPr marL="0" marR="0" lvl="0" indent="241300" algn="l" defTabSz="91431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642"/>
                </a:solidFill>
                <a:effectLst/>
                <a:uLnTx/>
                <a:uFillTx/>
                <a:latin typeface="Arial"/>
                <a:ea typeface="+mn-ea"/>
                <a:cs typeface="+mn-cs"/>
              </a:rPr>
              <a:t>[</a:t>
            </a:r>
            <a:r>
              <a:rPr kumimoji="0" lang="ru-RU" sz="1100" b="1" i="0" u="none" strike="noStrike" kern="1200" cap="none" spc="0" normalizeH="0" baseline="0" noProof="0" dirty="0">
                <a:ln>
                  <a:noFill/>
                </a:ln>
                <a:solidFill>
                  <a:srgbClr val="3F3642"/>
                </a:solidFill>
                <a:effectLst/>
                <a:uLnTx/>
                <a:uFillTx/>
                <a:latin typeface="Arial"/>
                <a:ea typeface="+mn-ea"/>
                <a:cs typeface="+mn-cs"/>
              </a:rPr>
              <a:t>вкл. транш на</a:t>
            </a:r>
            <a:r>
              <a:rPr kumimoji="0" lang="ru-RU" sz="1100" b="1" i="0" u="none" strike="noStrike" kern="1200" cap="none" spc="0" normalizeH="0" noProof="0" dirty="0">
                <a:ln>
                  <a:noFill/>
                </a:ln>
                <a:solidFill>
                  <a:srgbClr val="3F3642"/>
                </a:solidFill>
                <a:effectLst/>
                <a:uLnTx/>
                <a:uFillTx/>
                <a:latin typeface="Arial"/>
                <a:ea typeface="+mn-ea"/>
                <a:cs typeface="+mn-cs"/>
              </a:rPr>
              <a:t> резерв ликвидности</a:t>
            </a:r>
            <a:r>
              <a:rPr kumimoji="0" lang="en-US" sz="1100" b="1" i="0" u="none" strike="noStrike" kern="1200" cap="none" spc="0" normalizeH="0" noProof="0" dirty="0">
                <a:ln>
                  <a:noFill/>
                </a:ln>
                <a:solidFill>
                  <a:srgbClr val="3F3642"/>
                </a:solidFill>
                <a:effectLst/>
                <a:uLnTx/>
                <a:uFillTx/>
                <a:latin typeface="Arial"/>
                <a:ea typeface="+mn-ea"/>
                <a:cs typeface="+mn-cs"/>
              </a:rPr>
              <a:t>]</a:t>
            </a:r>
            <a:endParaRPr kumimoji="0" lang="en-US" sz="1100" b="1" i="0" u="none" strike="noStrike" kern="1200" cap="none" spc="0" normalizeH="0" baseline="0" noProof="0" dirty="0">
              <a:ln>
                <a:noFill/>
              </a:ln>
              <a:solidFill>
                <a:srgbClr val="3F3642"/>
              </a:solidFill>
              <a:effectLst/>
              <a:uLnTx/>
              <a:uFillTx/>
              <a:latin typeface="Arial"/>
              <a:ea typeface="+mn-ea"/>
              <a:cs typeface="+mn-cs"/>
            </a:endParaRPr>
          </a:p>
        </p:txBody>
      </p:sp>
    </p:spTree>
    <p:extLst>
      <p:ext uri="{BB962C8B-B14F-4D97-AF65-F5344CB8AC3E}">
        <p14:creationId xmlns:p14="http://schemas.microsoft.com/office/powerpoint/2010/main" val="64648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486" y="130628"/>
            <a:ext cx="8839200" cy="1219200"/>
          </a:xfrm>
        </p:spPr>
        <p:txBody>
          <a:bodyPr/>
          <a:lstStyle/>
          <a:p>
            <a:r>
              <a:rPr lang="ru-RU" dirty="0"/>
              <a:t>Содержание </a:t>
            </a:r>
            <a:endParaRPr lang="en-GB" dirty="0"/>
          </a:p>
        </p:txBody>
      </p:sp>
      <p:graphicFrame>
        <p:nvGraphicFramePr>
          <p:cNvPr id="4" name="Diagram 3"/>
          <p:cNvGraphicFramePr/>
          <p:nvPr>
            <p:extLst>
              <p:ext uri="{D42A27DB-BD31-4B8C-83A1-F6EECF244321}">
                <p14:modId xmlns:p14="http://schemas.microsoft.com/office/powerpoint/2010/main" val="3766590925"/>
              </p:ext>
            </p:extLst>
          </p:nvPr>
        </p:nvGraphicFramePr>
        <p:xfrm>
          <a:off x="1092200" y="1167081"/>
          <a:ext cx="10363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9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Риски</a:t>
            </a:r>
            <a:endParaRPr lang="en-GB" dirty="0"/>
          </a:p>
        </p:txBody>
      </p:sp>
      <p:graphicFrame>
        <p:nvGraphicFramePr>
          <p:cNvPr id="4" name="Diagram 3"/>
          <p:cNvGraphicFramePr/>
          <p:nvPr>
            <p:extLst>
              <p:ext uri="{D42A27DB-BD31-4B8C-83A1-F6EECF244321}">
                <p14:modId xmlns:p14="http://schemas.microsoft.com/office/powerpoint/2010/main" val="509670256"/>
              </p:ext>
            </p:extLst>
          </p:nvPr>
        </p:nvGraphicFramePr>
        <p:xfrm>
          <a:off x="76200" y="1095375"/>
          <a:ext cx="11963400" cy="551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79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E9ED-4DD4-4ECB-B620-33F17227E82F}"/>
              </a:ext>
            </a:extLst>
          </p:cNvPr>
          <p:cNvSpPr>
            <a:spLocks noGrp="1"/>
          </p:cNvSpPr>
          <p:nvPr>
            <p:ph type="title"/>
          </p:nvPr>
        </p:nvSpPr>
        <p:spPr/>
        <p:txBody>
          <a:bodyPr/>
          <a:lstStyle/>
          <a:p>
            <a:r>
              <a:rPr lang="ru-RU" dirty="0"/>
              <a:t>Кредитный риск</a:t>
            </a:r>
            <a:endParaRPr lang="en-GB" dirty="0"/>
          </a:p>
        </p:txBody>
      </p:sp>
      <p:graphicFrame>
        <p:nvGraphicFramePr>
          <p:cNvPr id="8" name="Diagram 7">
            <a:extLst>
              <a:ext uri="{FF2B5EF4-FFF2-40B4-BE49-F238E27FC236}">
                <a16:creationId xmlns:a16="http://schemas.microsoft.com/office/drawing/2014/main" id="{E600949C-AC2A-4FB8-AF02-7E555F3AA38D}"/>
              </a:ext>
            </a:extLst>
          </p:cNvPr>
          <p:cNvGraphicFramePr/>
          <p:nvPr>
            <p:extLst>
              <p:ext uri="{D42A27DB-BD31-4B8C-83A1-F6EECF244321}">
                <p14:modId xmlns:p14="http://schemas.microsoft.com/office/powerpoint/2010/main" val="3373345773"/>
              </p:ext>
            </p:extLst>
          </p:nvPr>
        </p:nvGraphicFramePr>
        <p:xfrm>
          <a:off x="1110343" y="1110343"/>
          <a:ext cx="10363200" cy="5167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49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78724999"/>
              </p:ext>
            </p:extLst>
          </p:nvPr>
        </p:nvGraphicFramePr>
        <p:xfrm>
          <a:off x="940357" y="1529321"/>
          <a:ext cx="10744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291771" y="-7091"/>
            <a:ext cx="8839200" cy="1219200"/>
          </a:xfrm>
        </p:spPr>
        <p:txBody>
          <a:bodyPr>
            <a:normAutofit/>
          </a:bodyPr>
          <a:lstStyle/>
          <a:p>
            <a:r>
              <a:rPr lang="ru-RU" dirty="0"/>
              <a:t>Инструменты рынка краткосрочного капитала</a:t>
            </a:r>
            <a:endParaRPr lang="en-GB" dirty="0"/>
          </a:p>
        </p:txBody>
      </p:sp>
      <p:sp>
        <p:nvSpPr>
          <p:cNvPr id="2" name="Rectangle: Rounded Corners 1">
            <a:extLst>
              <a:ext uri="{FF2B5EF4-FFF2-40B4-BE49-F238E27FC236}">
                <a16:creationId xmlns:a16="http://schemas.microsoft.com/office/drawing/2014/main" id="{DCABD4C3-F579-4FFB-944C-D5AC46208318}"/>
              </a:ext>
            </a:extLst>
          </p:cNvPr>
          <p:cNvSpPr/>
          <p:nvPr/>
        </p:nvSpPr>
        <p:spPr>
          <a:xfrm>
            <a:off x="730597" y="1367169"/>
            <a:ext cx="11163719" cy="2301073"/>
          </a:xfrm>
          <a:prstGeom prst="roundRect">
            <a:avLst/>
          </a:prstGeom>
          <a:no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DF142E9-CAF4-4E2D-B59C-68DE30C86E9C}"/>
              </a:ext>
            </a:extLst>
          </p:cNvPr>
          <p:cNvSpPr txBox="1"/>
          <p:nvPr/>
        </p:nvSpPr>
        <p:spPr>
          <a:xfrm>
            <a:off x="9274630" y="472273"/>
            <a:ext cx="2291024" cy="584775"/>
          </a:xfrm>
          <a:prstGeom prst="rect">
            <a:avLst/>
          </a:prstGeom>
          <a:noFill/>
        </p:spPr>
        <p:txBody>
          <a:bodyPr wrap="square" rtlCol="0">
            <a:spAutoFit/>
          </a:bodyPr>
          <a:lstStyle/>
          <a:p>
            <a:r>
              <a:rPr lang="ru-RU" sz="1600" dirty="0"/>
              <a:t>Основные варианты в большинстве стран</a:t>
            </a:r>
            <a:endParaRPr lang="en-GB" sz="1600" dirty="0"/>
          </a:p>
        </p:txBody>
      </p:sp>
      <p:cxnSp>
        <p:nvCxnSpPr>
          <p:cNvPr id="8" name="Straight Arrow Connector 7">
            <a:extLst>
              <a:ext uri="{FF2B5EF4-FFF2-40B4-BE49-F238E27FC236}">
                <a16:creationId xmlns:a16="http://schemas.microsoft.com/office/drawing/2014/main" id="{F0664E71-E7A1-418C-AE30-8A53AC07BBBD}"/>
              </a:ext>
            </a:extLst>
          </p:cNvPr>
          <p:cNvCxnSpPr>
            <a:stCxn id="3" idx="1"/>
          </p:cNvCxnSpPr>
          <p:nvPr/>
        </p:nvCxnSpPr>
        <p:spPr>
          <a:xfrm flipH="1">
            <a:off x="8802356" y="764661"/>
            <a:ext cx="472274" cy="591866"/>
          </a:xfrm>
          <a:prstGeom prst="straightConnector1">
            <a:avLst/>
          </a:prstGeom>
          <a:ln>
            <a:solidFill>
              <a:srgbClr val="004C97"/>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86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IMF_GenericExternalPowerPoint</Template>
  <TotalTime>16283</TotalTime>
  <Words>3516</Words>
  <Application>Microsoft Office PowerPoint</Application>
  <PresentationFormat>Widescreen</PresentationFormat>
  <Paragraphs>324</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.HelveticaNeueDeskInterface-Regular</vt:lpstr>
      <vt:lpstr>Arial</vt:lpstr>
      <vt:lpstr>Arial Black</vt:lpstr>
      <vt:lpstr>ArialMT</vt:lpstr>
      <vt:lpstr>Calibri</vt:lpstr>
      <vt:lpstr>LucidaGrande</vt:lpstr>
      <vt:lpstr>Segoe UI</vt:lpstr>
      <vt:lpstr>Times New Roman</vt:lpstr>
      <vt:lpstr>Wingdings</vt:lpstr>
      <vt:lpstr>Custom Design</vt:lpstr>
      <vt:lpstr>PowerPoint Presentation</vt:lpstr>
      <vt:lpstr>Содержание </vt:lpstr>
      <vt:lpstr>Инвестирование – неотъемлемая часть современного управления ликвидностью</vt:lpstr>
      <vt:lpstr>Инвестирование краткосрочного избытка ликвидности</vt:lpstr>
      <vt:lpstr>Структурные сбережения и резервный фонд ликвидности</vt:lpstr>
      <vt:lpstr>Содержание </vt:lpstr>
      <vt:lpstr>Риски</vt:lpstr>
      <vt:lpstr>Кредитный риск</vt:lpstr>
      <vt:lpstr>Инструменты рынка краткосрочного капитала</vt:lpstr>
      <vt:lpstr>Справка: сделки РЕПО</vt:lpstr>
      <vt:lpstr>Классическая сделка РЕПО</vt:lpstr>
      <vt:lpstr>Почему сделки РЕПО важны</vt:lpstr>
      <vt:lpstr>Содержание</vt:lpstr>
      <vt:lpstr>Заявление об инвестиционной политике</vt:lpstr>
      <vt:lpstr>Координация с управлением долгом</vt:lpstr>
      <vt:lpstr>PowerPoint Presentation</vt:lpstr>
      <vt:lpstr>Взаимодействие с Центральным банком*</vt:lpstr>
      <vt:lpstr>Внутренние процедуры</vt:lpstr>
      <vt:lpstr>Содержание </vt:lpstr>
      <vt:lpstr>Практически аспекты инвестирования</vt:lpstr>
      <vt:lpstr>Этапы в формировании необходимого потенциала</vt:lpstr>
      <vt:lpstr>Опыт стран-участниц PEMPAL</vt:lpstr>
      <vt:lpstr>Создание механизма РЕПО: пример Вьетнама</vt:lpstr>
      <vt:lpstr>Создание механизма РЕПО: пример Вьетнама</vt:lpstr>
      <vt:lpstr>Справочные материалы и Приложения</vt:lpstr>
      <vt:lpstr>Приложение: инструменты рынка краткосрочного капитала - риски и способы управления ими</vt:lpstr>
      <vt:lpstr>Пример из международного опыта: Турция</vt:lpstr>
      <vt:lpstr>Пример из международного опыта: Индонезия</vt:lpstr>
      <vt:lpstr>Пример из международного опыта: Грузия</vt:lpstr>
      <vt:lpstr>Пример из международного опыта: Великобритания</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Kourdali, Baya</dc:creator>
  <cp:lastModifiedBy>Tetiana Shalkivska</cp:lastModifiedBy>
  <cp:revision>350</cp:revision>
  <cp:lastPrinted>2017-12-21T20:31:56Z</cp:lastPrinted>
  <dcterms:created xsi:type="dcterms:W3CDTF">2018-03-12T18:37:20Z</dcterms:created>
  <dcterms:modified xsi:type="dcterms:W3CDTF">2023-11-20T19:10:44Z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