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7"/>
  </p:notesMasterIdLst>
  <p:sldIdLst>
    <p:sldId id="258" r:id="rId2"/>
    <p:sldId id="294" r:id="rId3"/>
    <p:sldId id="328" r:id="rId4"/>
    <p:sldId id="322" r:id="rId5"/>
    <p:sldId id="290" r:id="rId6"/>
    <p:sldId id="291" r:id="rId7"/>
    <p:sldId id="312" r:id="rId8"/>
    <p:sldId id="311" r:id="rId9"/>
    <p:sldId id="295" r:id="rId10"/>
    <p:sldId id="296" r:id="rId11"/>
    <p:sldId id="297" r:id="rId12"/>
    <p:sldId id="307" r:id="rId13"/>
    <p:sldId id="308" r:id="rId14"/>
    <p:sldId id="309" r:id="rId15"/>
    <p:sldId id="310" r:id="rId16"/>
    <p:sldId id="313" r:id="rId17"/>
    <p:sldId id="298" r:id="rId18"/>
    <p:sldId id="299" r:id="rId19"/>
    <p:sldId id="301" r:id="rId20"/>
    <p:sldId id="323" r:id="rId21"/>
    <p:sldId id="324" r:id="rId22"/>
    <p:sldId id="325" r:id="rId23"/>
    <p:sldId id="318" r:id="rId24"/>
    <p:sldId id="329" r:id="rId25"/>
    <p:sldId id="330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718" autoAdjust="0"/>
    <p:restoredTop sz="94629" autoAdjust="0"/>
  </p:normalViewPr>
  <p:slideViewPr>
    <p:cSldViewPr>
      <p:cViewPr varScale="1">
        <p:scale>
          <a:sx n="77" d="100"/>
          <a:sy n="77" d="100"/>
        </p:scale>
        <p:origin x="27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19D4CDA7-A569-48D3-B960-ED1880FE9520}"/>
    <pc:docChg chg="modSld">
      <pc:chgData name="Yelena Slizhevskaya" userId="c31c118f-cc09-4814-95e2-f268a72c0a23" providerId="ADAL" clId="{19D4CDA7-A569-48D3-B960-ED1880FE9520}" dt="2020-09-05T18:45:28.486" v="36" actId="6549"/>
      <pc:docMkLst>
        <pc:docMk/>
      </pc:docMkLst>
      <pc:sldChg chg="modSp">
        <pc:chgData name="Yelena Slizhevskaya" userId="c31c118f-cc09-4814-95e2-f268a72c0a23" providerId="ADAL" clId="{19D4CDA7-A569-48D3-B960-ED1880FE9520}" dt="2020-09-05T18:45:28.486" v="36" actId="6549"/>
        <pc:sldMkLst>
          <pc:docMk/>
          <pc:sldMk cId="4045101158" sldId="258"/>
        </pc:sldMkLst>
        <pc:spChg chg="mod">
          <ac:chgData name="Yelena Slizhevskaya" userId="c31c118f-cc09-4814-95e2-f268a72c0a23" providerId="ADAL" clId="{19D4CDA7-A569-48D3-B960-ED1880FE9520}" dt="2020-09-05T18:45:28.486" v="36" actId="6549"/>
          <ac:spMkLst>
            <pc:docMk/>
            <pc:sldMk cId="4045101158" sldId="25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Северо-Казахстанская обл.</c:v>
                </c:pt>
                <c:pt idx="1">
                  <c:v>г.Нур-Султан</c:v>
                </c:pt>
                <c:pt idx="2">
                  <c:v>Восточно-Казахстанская обл.</c:v>
                </c:pt>
                <c:pt idx="3">
                  <c:v>Акмолинская обл.</c:v>
                </c:pt>
                <c:pt idx="4">
                  <c:v>Мангыстауская обл.</c:v>
                </c:pt>
                <c:pt idx="5">
                  <c:v>г.Алматы</c:v>
                </c:pt>
                <c:pt idx="6">
                  <c:v>г.Шымкент</c:v>
                </c:pt>
                <c:pt idx="7">
                  <c:v>Актюбинская обл.</c:v>
                </c:pt>
                <c:pt idx="8">
                  <c:v>Западно-Казахстанская обл.</c:v>
                </c:pt>
                <c:pt idx="9">
                  <c:v>Павлодарская обл.</c:v>
                </c:pt>
                <c:pt idx="10">
                  <c:v>Алматинская обл.</c:v>
                </c:pt>
                <c:pt idx="11">
                  <c:v>Костанайская обл.</c:v>
                </c:pt>
                <c:pt idx="12">
                  <c:v>Кызылординская обл.</c:v>
                </c:pt>
                <c:pt idx="13">
                  <c:v>Карагандинская обл.</c:v>
                </c:pt>
                <c:pt idx="14">
                  <c:v>Жамбылская обл.</c:v>
                </c:pt>
                <c:pt idx="15">
                  <c:v>Атырауская обл.</c:v>
                </c:pt>
                <c:pt idx="16">
                  <c:v>Туркестанская обл.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318.5</c:v>
                </c:pt>
                <c:pt idx="1">
                  <c:v>318</c:v>
                </c:pt>
                <c:pt idx="2">
                  <c:v>318</c:v>
                </c:pt>
                <c:pt idx="3">
                  <c:v>317</c:v>
                </c:pt>
                <c:pt idx="4">
                  <c:v>317</c:v>
                </c:pt>
                <c:pt idx="5">
                  <c:v>316.5</c:v>
                </c:pt>
                <c:pt idx="6">
                  <c:v>316</c:v>
                </c:pt>
                <c:pt idx="7">
                  <c:v>316</c:v>
                </c:pt>
                <c:pt idx="8">
                  <c:v>316</c:v>
                </c:pt>
                <c:pt idx="9">
                  <c:v>315.5</c:v>
                </c:pt>
                <c:pt idx="10">
                  <c:v>315</c:v>
                </c:pt>
                <c:pt idx="11">
                  <c:v>314</c:v>
                </c:pt>
                <c:pt idx="12">
                  <c:v>313.5</c:v>
                </c:pt>
                <c:pt idx="13">
                  <c:v>311</c:v>
                </c:pt>
                <c:pt idx="14">
                  <c:v>307.5</c:v>
                </c:pt>
                <c:pt idx="15">
                  <c:v>299</c:v>
                </c:pt>
                <c:pt idx="16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D-483C-ADA6-572F9FF87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72512"/>
        <c:axId val="86674048"/>
      </c:barChart>
      <c:catAx>
        <c:axId val="8667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674048"/>
        <c:crosses val="autoZero"/>
        <c:auto val="1"/>
        <c:lblAlgn val="ctr"/>
        <c:lblOffset val="100"/>
        <c:noMultiLvlLbl val="0"/>
      </c:catAx>
      <c:valAx>
        <c:axId val="8667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672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0BFED-C0A1-44BD-B85B-84CD0D29E7AD}" type="doc">
      <dgm:prSet loTypeId="urn:microsoft.com/office/officeart/2005/8/layout/pyramid1" loCatId="pyramid" qsTypeId="urn:microsoft.com/office/officeart/2005/8/quickstyle/simple1#4" qsCatId="simple" csTypeId="urn:microsoft.com/office/officeart/2005/8/colors/accent1_3" csCatId="accent1" phldr="1"/>
      <dgm:spPr/>
    </dgm:pt>
    <dgm:pt modelId="{7C45AEEA-37A2-4EDB-A74D-41FC119D3DC7}">
      <dgm:prSet phldrT="[Текст]" custT="1"/>
      <dgm:spPr/>
      <dgm:t>
        <a:bodyPr/>
        <a:lstStyle/>
        <a:p>
          <a:endParaRPr lang="ru-RU" sz="1600" dirty="0">
            <a:latin typeface="Arial" pitchFamily="34" charset="0"/>
            <a:cs typeface="Arial" pitchFamily="34" charset="0"/>
          </a:endParaRPr>
        </a:p>
        <a:p>
          <a:r>
            <a:rPr lang="ru-RU" sz="2300" b="1" dirty="0">
              <a:latin typeface="Arial" pitchFamily="34" charset="0"/>
              <a:cs typeface="Arial" pitchFamily="34" charset="0"/>
            </a:rPr>
            <a:t>МФ</a:t>
          </a:r>
        </a:p>
      </dgm:t>
    </dgm:pt>
    <dgm:pt modelId="{FCBEBBB0-CCAE-4BC3-A152-CC5BFFFF9733}" type="parTrans" cxnId="{94B98842-D69C-4572-978C-48F4CDB126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B17F96D-19EB-48C2-B026-4E59FF7CA4B3}" type="sibTrans" cxnId="{94B98842-D69C-4572-978C-48F4CDB126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98403E4-1732-4A81-A421-779AE184DE2C}">
      <dgm:prSet phldrT="[Текст]"/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Комитет казначейства</a:t>
          </a:r>
        </a:p>
      </dgm:t>
    </dgm:pt>
    <dgm:pt modelId="{50F8DBE7-3607-4E7F-9FB1-40C6C27E175F}" type="parTrans" cxnId="{19D2D9C2-49C1-4058-AB0D-474D40E276F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2CB108-054D-4453-B7D7-F28238D22006}" type="sibTrans" cxnId="{19D2D9C2-49C1-4058-AB0D-474D40E276F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DF36F7-4E4F-4025-8069-63E7A126A4E4}">
      <dgm:prSet phldrT="[Текст]"/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Территориальные подразделения</a:t>
          </a:r>
        </a:p>
      </dgm:t>
    </dgm:pt>
    <dgm:pt modelId="{E92E4139-4B85-42C5-984C-16F0FA291109}" type="parTrans" cxnId="{D6DA4133-7CBB-429B-8D19-D7ED768B90F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A283A0-019D-4B15-88E1-F7471773C667}" type="sibTrans" cxnId="{D6DA4133-7CBB-429B-8D19-D7ED768B90F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6661D4-0B0B-443B-94FB-B7BDAC750DF7}" type="pres">
      <dgm:prSet presAssocID="{83C0BFED-C0A1-44BD-B85B-84CD0D29E7AD}" presName="Name0" presStyleCnt="0">
        <dgm:presLayoutVars>
          <dgm:dir/>
          <dgm:animLvl val="lvl"/>
          <dgm:resizeHandles val="exact"/>
        </dgm:presLayoutVars>
      </dgm:prSet>
      <dgm:spPr/>
    </dgm:pt>
    <dgm:pt modelId="{613E63B7-5D52-4812-B135-6E94B4A74FA9}" type="pres">
      <dgm:prSet presAssocID="{7C45AEEA-37A2-4EDB-A74D-41FC119D3DC7}" presName="Name8" presStyleCnt="0"/>
      <dgm:spPr/>
    </dgm:pt>
    <dgm:pt modelId="{1D3AAC1C-37D4-4C8D-8631-B3AA1A87D4B5}" type="pres">
      <dgm:prSet presAssocID="{7C45AEEA-37A2-4EDB-A74D-41FC119D3DC7}" presName="level" presStyleLbl="node1" presStyleIdx="0" presStyleCnt="3" custScaleX="100959" custLinFactNeighborX="-1098" custLinFactNeighborY="4762">
        <dgm:presLayoutVars>
          <dgm:chMax val="1"/>
          <dgm:bulletEnabled val="1"/>
        </dgm:presLayoutVars>
      </dgm:prSet>
      <dgm:spPr/>
    </dgm:pt>
    <dgm:pt modelId="{10CAD82F-C618-40BB-A8EB-A15A89685DAD}" type="pres">
      <dgm:prSet presAssocID="{7C45AEEA-37A2-4EDB-A74D-41FC119D3D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DDC048D-4440-4FF3-9D0A-86917A70ADC0}" type="pres">
      <dgm:prSet presAssocID="{A98403E4-1732-4A81-A421-779AE184DE2C}" presName="Name8" presStyleCnt="0"/>
      <dgm:spPr/>
    </dgm:pt>
    <dgm:pt modelId="{E7FCD5D0-5008-435A-8B23-40DE4423C386}" type="pres">
      <dgm:prSet presAssocID="{A98403E4-1732-4A81-A421-779AE184DE2C}" presName="level" presStyleLbl="node1" presStyleIdx="1" presStyleCnt="3">
        <dgm:presLayoutVars>
          <dgm:chMax val="1"/>
          <dgm:bulletEnabled val="1"/>
        </dgm:presLayoutVars>
      </dgm:prSet>
      <dgm:spPr/>
    </dgm:pt>
    <dgm:pt modelId="{C85B6354-4F87-41BF-9D2F-BEE193A69391}" type="pres">
      <dgm:prSet presAssocID="{A98403E4-1732-4A81-A421-779AE184DE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208A99-93CF-4570-A780-6E269583E4C9}" type="pres">
      <dgm:prSet presAssocID="{26DF36F7-4E4F-4025-8069-63E7A126A4E4}" presName="Name8" presStyleCnt="0"/>
      <dgm:spPr/>
    </dgm:pt>
    <dgm:pt modelId="{DF809183-02F8-4B4D-8717-EA7369322040}" type="pres">
      <dgm:prSet presAssocID="{26DF36F7-4E4F-4025-8069-63E7A126A4E4}" presName="level" presStyleLbl="node1" presStyleIdx="2" presStyleCnt="3">
        <dgm:presLayoutVars>
          <dgm:chMax val="1"/>
          <dgm:bulletEnabled val="1"/>
        </dgm:presLayoutVars>
      </dgm:prSet>
      <dgm:spPr/>
    </dgm:pt>
    <dgm:pt modelId="{C73E0DEA-CBF9-412C-B062-BB7069337CEB}" type="pres">
      <dgm:prSet presAssocID="{26DF36F7-4E4F-4025-8069-63E7A126A4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ABA9F30-D39C-422A-B1C9-8419D944B05A}" type="presOf" srcId="{26DF36F7-4E4F-4025-8069-63E7A126A4E4}" destId="{DF809183-02F8-4B4D-8717-EA7369322040}" srcOrd="0" destOrd="0" presId="urn:microsoft.com/office/officeart/2005/8/layout/pyramid1"/>
    <dgm:cxn modelId="{D6DA4133-7CBB-429B-8D19-D7ED768B90FB}" srcId="{83C0BFED-C0A1-44BD-B85B-84CD0D29E7AD}" destId="{26DF36F7-4E4F-4025-8069-63E7A126A4E4}" srcOrd="2" destOrd="0" parTransId="{E92E4139-4B85-42C5-984C-16F0FA291109}" sibTransId="{03A283A0-019D-4B15-88E1-F7471773C667}"/>
    <dgm:cxn modelId="{2BAB0340-BCCF-4B2D-9EEA-C04BA8E23DC5}" type="presOf" srcId="{26DF36F7-4E4F-4025-8069-63E7A126A4E4}" destId="{C73E0DEA-CBF9-412C-B062-BB7069337CEB}" srcOrd="1" destOrd="0" presId="urn:microsoft.com/office/officeart/2005/8/layout/pyramid1"/>
    <dgm:cxn modelId="{94B98842-D69C-4572-978C-48F4CDB126AD}" srcId="{83C0BFED-C0A1-44BD-B85B-84CD0D29E7AD}" destId="{7C45AEEA-37A2-4EDB-A74D-41FC119D3DC7}" srcOrd="0" destOrd="0" parTransId="{FCBEBBB0-CCAE-4BC3-A152-CC5BFFFF9733}" sibTransId="{6B17F96D-19EB-48C2-B026-4E59FF7CA4B3}"/>
    <dgm:cxn modelId="{C1A0C063-D6BD-4E2B-8CAC-F5E124B62171}" type="presOf" srcId="{A98403E4-1732-4A81-A421-779AE184DE2C}" destId="{C85B6354-4F87-41BF-9D2F-BEE193A69391}" srcOrd="1" destOrd="0" presId="urn:microsoft.com/office/officeart/2005/8/layout/pyramid1"/>
    <dgm:cxn modelId="{363A0B59-22D3-4329-A7DB-B3C8FED2F92C}" type="presOf" srcId="{A98403E4-1732-4A81-A421-779AE184DE2C}" destId="{E7FCD5D0-5008-435A-8B23-40DE4423C386}" srcOrd="0" destOrd="0" presId="urn:microsoft.com/office/officeart/2005/8/layout/pyramid1"/>
    <dgm:cxn modelId="{19D2D9C2-49C1-4058-AB0D-474D40E276F0}" srcId="{83C0BFED-C0A1-44BD-B85B-84CD0D29E7AD}" destId="{A98403E4-1732-4A81-A421-779AE184DE2C}" srcOrd="1" destOrd="0" parTransId="{50F8DBE7-3607-4E7F-9FB1-40C6C27E175F}" sibTransId="{F22CB108-054D-4453-B7D7-F28238D22006}"/>
    <dgm:cxn modelId="{86A211D0-3710-4118-AB81-23B4FADE1CCB}" type="presOf" srcId="{7C45AEEA-37A2-4EDB-A74D-41FC119D3DC7}" destId="{10CAD82F-C618-40BB-A8EB-A15A89685DAD}" srcOrd="1" destOrd="0" presId="urn:microsoft.com/office/officeart/2005/8/layout/pyramid1"/>
    <dgm:cxn modelId="{976031D8-6EB1-4205-980C-FD970963E7D7}" type="presOf" srcId="{7C45AEEA-37A2-4EDB-A74D-41FC119D3DC7}" destId="{1D3AAC1C-37D4-4C8D-8631-B3AA1A87D4B5}" srcOrd="0" destOrd="0" presId="urn:microsoft.com/office/officeart/2005/8/layout/pyramid1"/>
    <dgm:cxn modelId="{BB74B0FF-94A7-44FB-91C6-DF90DE85E245}" type="presOf" srcId="{83C0BFED-C0A1-44BD-B85B-84CD0D29E7AD}" destId="{666661D4-0B0B-443B-94FB-B7BDAC750DF7}" srcOrd="0" destOrd="0" presId="urn:microsoft.com/office/officeart/2005/8/layout/pyramid1"/>
    <dgm:cxn modelId="{C3EFA5DF-0E80-47CA-9CE3-2BE6C9FFA7B9}" type="presParOf" srcId="{666661D4-0B0B-443B-94FB-B7BDAC750DF7}" destId="{613E63B7-5D52-4812-B135-6E94B4A74FA9}" srcOrd="0" destOrd="0" presId="urn:microsoft.com/office/officeart/2005/8/layout/pyramid1"/>
    <dgm:cxn modelId="{F07985C9-9382-44EB-905E-4E964DE8DC3C}" type="presParOf" srcId="{613E63B7-5D52-4812-B135-6E94B4A74FA9}" destId="{1D3AAC1C-37D4-4C8D-8631-B3AA1A87D4B5}" srcOrd="0" destOrd="0" presId="urn:microsoft.com/office/officeart/2005/8/layout/pyramid1"/>
    <dgm:cxn modelId="{C599F2E9-D7D6-43DF-9370-7149F866D223}" type="presParOf" srcId="{613E63B7-5D52-4812-B135-6E94B4A74FA9}" destId="{10CAD82F-C618-40BB-A8EB-A15A89685DAD}" srcOrd="1" destOrd="0" presId="urn:microsoft.com/office/officeart/2005/8/layout/pyramid1"/>
    <dgm:cxn modelId="{4B34E00B-6E2C-4A03-856B-D3C7AB23F891}" type="presParOf" srcId="{666661D4-0B0B-443B-94FB-B7BDAC750DF7}" destId="{DDDC048D-4440-4FF3-9D0A-86917A70ADC0}" srcOrd="1" destOrd="0" presId="urn:microsoft.com/office/officeart/2005/8/layout/pyramid1"/>
    <dgm:cxn modelId="{4F6F8BE1-17E8-4D91-BA4B-22CF7844B10F}" type="presParOf" srcId="{DDDC048D-4440-4FF3-9D0A-86917A70ADC0}" destId="{E7FCD5D0-5008-435A-8B23-40DE4423C386}" srcOrd="0" destOrd="0" presId="urn:microsoft.com/office/officeart/2005/8/layout/pyramid1"/>
    <dgm:cxn modelId="{1C19C2B9-6AF5-44FD-BBCE-9CD85C208A76}" type="presParOf" srcId="{DDDC048D-4440-4FF3-9D0A-86917A70ADC0}" destId="{C85B6354-4F87-41BF-9D2F-BEE193A69391}" srcOrd="1" destOrd="0" presId="urn:microsoft.com/office/officeart/2005/8/layout/pyramid1"/>
    <dgm:cxn modelId="{535D8F22-B8DA-4FE2-A3CC-F6D02BECCF7F}" type="presParOf" srcId="{666661D4-0B0B-443B-94FB-B7BDAC750DF7}" destId="{A5208A99-93CF-4570-A780-6E269583E4C9}" srcOrd="2" destOrd="0" presId="urn:microsoft.com/office/officeart/2005/8/layout/pyramid1"/>
    <dgm:cxn modelId="{5BEF37C2-46DE-46AD-A7F4-B84967178198}" type="presParOf" srcId="{A5208A99-93CF-4570-A780-6E269583E4C9}" destId="{DF809183-02F8-4B4D-8717-EA7369322040}" srcOrd="0" destOrd="0" presId="urn:microsoft.com/office/officeart/2005/8/layout/pyramid1"/>
    <dgm:cxn modelId="{F331F06D-17C1-4E52-A1F5-0732D406B547}" type="presParOf" srcId="{A5208A99-93CF-4570-A780-6E269583E4C9}" destId="{C73E0DEA-CBF9-412C-B062-BB7069337C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№4 «Технологический процесс по модулям УИТ»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"Главная книга"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E96D0B0D-6D95-418F-9401-67ABD70202D9}">
      <dgm:prSet custT="1"/>
      <dgm:spPr/>
      <dgm:t>
        <a:bodyPr/>
        <a:lstStyle/>
        <a:p>
          <a:r>
            <a:rPr lang="ru-RU" sz="700" b="0" dirty="0">
              <a:latin typeface="Arial" pitchFamily="34" charset="0"/>
              <a:cs typeface="Arial" pitchFamily="34" charset="0"/>
            </a:rPr>
            <a:t>"Бух. учет обязательств -Закупки"</a:t>
          </a:r>
        </a:p>
      </dgm:t>
    </dgm:pt>
    <dgm:pt modelId="{2C771EC9-9213-48E1-8763-4051E981A08E}" type="parTrans" cxnId="{97D3FA5F-5D44-4637-8E93-9A865A962746}">
      <dgm:prSet/>
      <dgm:spPr/>
      <dgm:t>
        <a:bodyPr/>
        <a:lstStyle/>
        <a:p>
          <a:endParaRPr lang="ru-RU"/>
        </a:p>
      </dgm:t>
    </dgm:pt>
    <dgm:pt modelId="{21E5FD4D-55AD-4C9D-AC3B-A9CB7EF82893}" type="sibTrans" cxnId="{97D3FA5F-5D44-4637-8E93-9A865A962746}">
      <dgm:prSet/>
      <dgm:spPr/>
      <dgm:t>
        <a:bodyPr/>
        <a:lstStyle/>
        <a:p>
          <a:endParaRPr lang="ru-RU"/>
        </a:p>
      </dgm:t>
    </dgm:pt>
    <dgm:pt modelId="{B9BE0295-9A79-4621-BC85-40124B005341}">
      <dgm:prSet custT="1"/>
      <dgm:spPr/>
      <dgm:t>
        <a:bodyPr/>
        <a:lstStyle/>
        <a:p>
          <a:r>
            <a:rPr lang="ru-RU" sz="700" b="0" dirty="0">
              <a:latin typeface="Arial" pitchFamily="34" charset="0"/>
              <a:cs typeface="Arial" pitchFamily="34" charset="0"/>
            </a:rPr>
            <a:t>"Кредиторы" "Ведение поставщиков"</a:t>
          </a:r>
        </a:p>
      </dgm:t>
    </dgm:pt>
    <dgm:pt modelId="{0012243A-A7F5-4A49-9062-F5596FC7A091}" type="parTrans" cxnId="{20B5A1CB-7254-4649-9111-88A283F395D4}">
      <dgm:prSet/>
      <dgm:spPr/>
      <dgm:t>
        <a:bodyPr/>
        <a:lstStyle/>
        <a:p>
          <a:endParaRPr lang="ru-RU"/>
        </a:p>
      </dgm:t>
    </dgm:pt>
    <dgm:pt modelId="{544AA62B-4184-4EB1-A445-8ED114B793B5}" type="sibTrans" cxnId="{20B5A1CB-7254-4649-9111-88A283F395D4}">
      <dgm:prSet/>
      <dgm:spPr/>
      <dgm:t>
        <a:bodyPr/>
        <a:lstStyle/>
        <a:p>
          <a:endParaRPr lang="ru-RU"/>
        </a:p>
      </dgm:t>
    </dgm:pt>
    <dgm:pt modelId="{D69882E4-6905-457A-8065-D71D3AA15A6A}">
      <dgm:prSet custT="1"/>
      <dgm:spPr/>
      <dgm:t>
        <a:bodyPr/>
        <a:lstStyle/>
        <a:p>
          <a:r>
            <a:rPr lang="ru-RU" sz="700" b="0" dirty="0">
              <a:latin typeface="Arial" pitchFamily="34" charset="0"/>
              <a:cs typeface="Arial" pitchFamily="34" charset="0"/>
            </a:rPr>
            <a:t>Ошибки при проведении операций в иностранной валюте</a:t>
          </a:r>
        </a:p>
      </dgm:t>
    </dgm:pt>
    <dgm:pt modelId="{F8C5D5E6-9B07-4C7F-9F66-7AF120DAB81B}" type="parTrans" cxnId="{C1F7B748-8631-407B-B26F-5CE863CE96B6}">
      <dgm:prSet/>
      <dgm:spPr/>
      <dgm:t>
        <a:bodyPr/>
        <a:lstStyle/>
        <a:p>
          <a:endParaRPr lang="ru-RU"/>
        </a:p>
      </dgm:t>
    </dgm:pt>
    <dgm:pt modelId="{F5D65232-3EC4-4B98-AB01-89206EF313A0}" type="sibTrans" cxnId="{C1F7B748-8631-407B-B26F-5CE863CE96B6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088" custScaleY="139913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4"/>
      <dgm:spPr/>
    </dgm:pt>
    <dgm:pt modelId="{E66F7908-B30C-416B-83C2-34A90B17331F}" type="pres">
      <dgm:prSet presAssocID="{270A9BEE-CB0A-404A-8973-8F90D468AE46}" presName="childText" presStyleLbl="bgAcc1" presStyleIdx="0" presStyleCnt="4" custScaleX="278034">
        <dgm:presLayoutVars>
          <dgm:bulletEnabled val="1"/>
        </dgm:presLayoutVars>
      </dgm:prSet>
      <dgm:spPr/>
    </dgm:pt>
    <dgm:pt modelId="{40D35EFC-FD9E-455F-8CCE-D6C2247A8C4F}" type="pres">
      <dgm:prSet presAssocID="{2C771EC9-9213-48E1-8763-4051E981A08E}" presName="Name13" presStyleLbl="parChTrans1D2" presStyleIdx="1" presStyleCnt="4"/>
      <dgm:spPr/>
    </dgm:pt>
    <dgm:pt modelId="{289CAE69-C2FE-424B-82FC-ADCC491610F3}" type="pres">
      <dgm:prSet presAssocID="{E96D0B0D-6D95-418F-9401-67ABD70202D9}" presName="childText" presStyleLbl="bgAcc1" presStyleIdx="1" presStyleCnt="4" custScaleX="274403">
        <dgm:presLayoutVars>
          <dgm:bulletEnabled val="1"/>
        </dgm:presLayoutVars>
      </dgm:prSet>
      <dgm:spPr/>
    </dgm:pt>
    <dgm:pt modelId="{A7DC9DE3-0058-498F-B535-D1DE04E9D19B}" type="pres">
      <dgm:prSet presAssocID="{0012243A-A7F5-4A49-9062-F5596FC7A091}" presName="Name13" presStyleLbl="parChTrans1D2" presStyleIdx="2" presStyleCnt="4"/>
      <dgm:spPr/>
    </dgm:pt>
    <dgm:pt modelId="{EEF24B74-AFC0-4338-BFF1-632DB7BF612C}" type="pres">
      <dgm:prSet presAssocID="{B9BE0295-9A79-4621-BC85-40124B005341}" presName="childText" presStyleLbl="bgAcc1" presStyleIdx="2" presStyleCnt="4" custScaleX="276200">
        <dgm:presLayoutVars>
          <dgm:bulletEnabled val="1"/>
        </dgm:presLayoutVars>
      </dgm:prSet>
      <dgm:spPr/>
    </dgm:pt>
    <dgm:pt modelId="{004B1155-727E-41EC-84C8-9717CB11AD80}" type="pres">
      <dgm:prSet presAssocID="{F8C5D5E6-9B07-4C7F-9F66-7AF120DAB81B}" presName="Name13" presStyleLbl="parChTrans1D2" presStyleIdx="3" presStyleCnt="4"/>
      <dgm:spPr/>
    </dgm:pt>
    <dgm:pt modelId="{46CA733F-6A46-4C76-A98F-939E3C6C6737}" type="pres">
      <dgm:prSet presAssocID="{D69882E4-6905-457A-8065-D71D3AA15A6A}" presName="childText" presStyleLbl="bgAcc1" presStyleIdx="3" presStyleCnt="4" custScaleX="281097">
        <dgm:presLayoutVars>
          <dgm:bulletEnabled val="1"/>
        </dgm:presLayoutVars>
      </dgm:prSet>
      <dgm:spPr/>
    </dgm:pt>
  </dgm:ptLst>
  <dgm:cxnLst>
    <dgm:cxn modelId="{068BA924-ACD7-4ED1-A173-14C34C5FFA58}" type="presOf" srcId="{B9BE0295-9A79-4621-BC85-40124B005341}" destId="{EEF24B74-AFC0-4338-BFF1-632DB7BF612C}" srcOrd="0" destOrd="0" presId="urn:microsoft.com/office/officeart/2005/8/layout/hierarchy3"/>
    <dgm:cxn modelId="{61B5175E-6AF0-416E-854A-2ABCEF260847}" type="presOf" srcId="{4FB851BE-6641-41BF-B139-6AC0A0311B50}" destId="{6C6200B3-1A9E-4A4F-A493-374BA0D97561}" srcOrd="1" destOrd="0" presId="urn:microsoft.com/office/officeart/2005/8/layout/hierarchy3"/>
    <dgm:cxn modelId="{97D3FA5F-5D44-4637-8E93-9A865A962746}" srcId="{4FB851BE-6641-41BF-B139-6AC0A0311B50}" destId="{E96D0B0D-6D95-418F-9401-67ABD70202D9}" srcOrd="1" destOrd="0" parTransId="{2C771EC9-9213-48E1-8763-4051E981A08E}" sibTransId="{21E5FD4D-55AD-4C9D-AC3B-A9CB7EF82893}"/>
    <dgm:cxn modelId="{C1F7B748-8631-407B-B26F-5CE863CE96B6}" srcId="{4FB851BE-6641-41BF-B139-6AC0A0311B50}" destId="{D69882E4-6905-457A-8065-D71D3AA15A6A}" srcOrd="3" destOrd="0" parTransId="{F8C5D5E6-9B07-4C7F-9F66-7AF120DAB81B}" sibTransId="{F5D65232-3EC4-4B98-AB01-89206EF313A0}"/>
    <dgm:cxn modelId="{A0F4756E-FA96-4C3E-A31D-FFED386EB99B}" type="presOf" srcId="{C569CA4A-5C0B-4F68-8CBA-90D15E146B4A}" destId="{86A003A4-6C52-4D5B-91AF-0485A17F4773}" srcOrd="0" destOrd="0" presId="urn:microsoft.com/office/officeart/2005/8/layout/hierarchy3"/>
    <dgm:cxn modelId="{83474377-C1C5-4F80-A85F-1EA59C62338B}" type="presOf" srcId="{4FB851BE-6641-41BF-B139-6AC0A0311B50}" destId="{A58596F0-1551-446A-B66C-CB7577C39D5B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173B7A9F-0D41-4A58-A6D8-5B958391790E}" type="presOf" srcId="{E96D0B0D-6D95-418F-9401-67ABD70202D9}" destId="{289CAE69-C2FE-424B-82FC-ADCC491610F3}" srcOrd="0" destOrd="0" presId="urn:microsoft.com/office/officeart/2005/8/layout/hierarchy3"/>
    <dgm:cxn modelId="{1B8370AC-D931-4F91-ACEF-3849259CF710}" type="presOf" srcId="{F8C5D5E6-9B07-4C7F-9F66-7AF120DAB81B}" destId="{004B1155-727E-41EC-84C8-9717CB11AD80}" srcOrd="0" destOrd="0" presId="urn:microsoft.com/office/officeart/2005/8/layout/hierarchy3"/>
    <dgm:cxn modelId="{B61394B0-4B29-4950-9E2D-2E5FA2BBDCF3}" type="presOf" srcId="{2C771EC9-9213-48E1-8763-4051E981A08E}" destId="{40D35EFC-FD9E-455F-8CCE-D6C2247A8C4F}" srcOrd="0" destOrd="0" presId="urn:microsoft.com/office/officeart/2005/8/layout/hierarchy3"/>
    <dgm:cxn modelId="{C45DB3B0-30F5-4F90-B074-78A84ECF77FD}" type="presOf" srcId="{D69882E4-6905-457A-8065-D71D3AA15A6A}" destId="{46CA733F-6A46-4C76-A98F-939E3C6C6737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20B5A1CB-7254-4649-9111-88A283F395D4}" srcId="{4FB851BE-6641-41BF-B139-6AC0A0311B50}" destId="{B9BE0295-9A79-4621-BC85-40124B005341}" srcOrd="2" destOrd="0" parTransId="{0012243A-A7F5-4A49-9062-F5596FC7A091}" sibTransId="{544AA62B-4184-4EB1-A445-8ED114B793B5}"/>
    <dgm:cxn modelId="{422B68E5-94F6-4B66-AC62-8491EC18634E}" type="presOf" srcId="{76EFDECE-8FE9-4818-8EFF-3609AD9CBE63}" destId="{CDE089A5-FB05-4E4F-AC09-33F398072A62}" srcOrd="0" destOrd="0" presId="urn:microsoft.com/office/officeart/2005/8/layout/hierarchy3"/>
    <dgm:cxn modelId="{D43B49EB-1393-4B87-98BC-6CD945515D1E}" type="presOf" srcId="{270A9BEE-CB0A-404A-8973-8F90D468AE46}" destId="{E66F7908-B30C-416B-83C2-34A90B17331F}" srcOrd="0" destOrd="0" presId="urn:microsoft.com/office/officeart/2005/8/layout/hierarchy3"/>
    <dgm:cxn modelId="{36E822EC-9CE3-4DF4-9BDD-A9C37C563768}" type="presOf" srcId="{0012243A-A7F5-4A49-9062-F5596FC7A091}" destId="{A7DC9DE3-0058-498F-B535-D1DE04E9D19B}" srcOrd="0" destOrd="0" presId="urn:microsoft.com/office/officeart/2005/8/layout/hierarchy3"/>
    <dgm:cxn modelId="{8194958B-6F4B-48E2-945D-68E7022530E6}" type="presParOf" srcId="{CDE089A5-FB05-4E4F-AC09-33F398072A62}" destId="{120F6539-EE33-48EA-B64D-9622F18C35F0}" srcOrd="0" destOrd="0" presId="urn:microsoft.com/office/officeart/2005/8/layout/hierarchy3"/>
    <dgm:cxn modelId="{4752BE02-7F8B-421D-9BF9-D6CFBFCC0708}" type="presParOf" srcId="{120F6539-EE33-48EA-B64D-9622F18C35F0}" destId="{3C6B2043-CDFA-4DAB-9A80-5606916DE17C}" srcOrd="0" destOrd="0" presId="urn:microsoft.com/office/officeart/2005/8/layout/hierarchy3"/>
    <dgm:cxn modelId="{A3D01E11-B42B-4EE6-909D-07A00D905EFE}" type="presParOf" srcId="{3C6B2043-CDFA-4DAB-9A80-5606916DE17C}" destId="{A58596F0-1551-446A-B66C-CB7577C39D5B}" srcOrd="0" destOrd="0" presId="urn:microsoft.com/office/officeart/2005/8/layout/hierarchy3"/>
    <dgm:cxn modelId="{4CC6C303-B422-4F0B-806E-DA9B218161AA}" type="presParOf" srcId="{3C6B2043-CDFA-4DAB-9A80-5606916DE17C}" destId="{6C6200B3-1A9E-4A4F-A493-374BA0D97561}" srcOrd="1" destOrd="0" presId="urn:microsoft.com/office/officeart/2005/8/layout/hierarchy3"/>
    <dgm:cxn modelId="{E7E58CBA-6196-4345-B02C-AD15B7AD7E7C}" type="presParOf" srcId="{120F6539-EE33-48EA-B64D-9622F18C35F0}" destId="{17285655-DCEC-48D0-B17F-7A1A0DD97D2C}" srcOrd="1" destOrd="0" presId="urn:microsoft.com/office/officeart/2005/8/layout/hierarchy3"/>
    <dgm:cxn modelId="{65363E01-3560-4148-8030-4254A001A372}" type="presParOf" srcId="{17285655-DCEC-48D0-B17F-7A1A0DD97D2C}" destId="{86A003A4-6C52-4D5B-91AF-0485A17F4773}" srcOrd="0" destOrd="0" presId="urn:microsoft.com/office/officeart/2005/8/layout/hierarchy3"/>
    <dgm:cxn modelId="{1A1BC223-B51F-4809-9BB8-CD98D386C093}" type="presParOf" srcId="{17285655-DCEC-48D0-B17F-7A1A0DD97D2C}" destId="{E66F7908-B30C-416B-83C2-34A90B17331F}" srcOrd="1" destOrd="0" presId="urn:microsoft.com/office/officeart/2005/8/layout/hierarchy3"/>
    <dgm:cxn modelId="{2AE088DA-9C24-4831-8B01-13201FD26A62}" type="presParOf" srcId="{17285655-DCEC-48D0-B17F-7A1A0DD97D2C}" destId="{40D35EFC-FD9E-455F-8CCE-D6C2247A8C4F}" srcOrd="2" destOrd="0" presId="urn:microsoft.com/office/officeart/2005/8/layout/hierarchy3"/>
    <dgm:cxn modelId="{F7F8978D-F118-4368-BE6A-474C58DBE08A}" type="presParOf" srcId="{17285655-DCEC-48D0-B17F-7A1A0DD97D2C}" destId="{289CAE69-C2FE-424B-82FC-ADCC491610F3}" srcOrd="3" destOrd="0" presId="urn:microsoft.com/office/officeart/2005/8/layout/hierarchy3"/>
    <dgm:cxn modelId="{1C6982EB-6A30-4A30-AD5D-7B6D29796063}" type="presParOf" srcId="{17285655-DCEC-48D0-B17F-7A1A0DD97D2C}" destId="{A7DC9DE3-0058-498F-B535-D1DE04E9D19B}" srcOrd="4" destOrd="0" presId="urn:microsoft.com/office/officeart/2005/8/layout/hierarchy3"/>
    <dgm:cxn modelId="{D100CCD8-A0F7-4E6C-B9D7-6E40559C0620}" type="presParOf" srcId="{17285655-DCEC-48D0-B17F-7A1A0DD97D2C}" destId="{EEF24B74-AFC0-4338-BFF1-632DB7BF612C}" srcOrd="5" destOrd="0" presId="urn:microsoft.com/office/officeart/2005/8/layout/hierarchy3"/>
    <dgm:cxn modelId="{F4C13C06-2013-4E6E-ABE6-D4E1E0550C8A}" type="presParOf" srcId="{17285655-DCEC-48D0-B17F-7A1A0DD97D2C}" destId="{004B1155-727E-41EC-84C8-9717CB11AD80}" srcOrd="6" destOrd="0" presId="urn:microsoft.com/office/officeart/2005/8/layout/hierarchy3"/>
    <dgm:cxn modelId="{54E3F9EA-4F14-4AE7-A385-E37D140D3323}" type="presParOf" srcId="{17285655-DCEC-48D0-B17F-7A1A0DD97D2C}" destId="{46CA733F-6A46-4C76-A98F-939E3C6C673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№5 «Время обработки ГПС и счетов к оплате в системе «Казначейство - Клиент»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Количество выявленных нарушений по итогам времени обработки данных,  за период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088" custScaleY="235563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</dgm:pt>
    <dgm:pt modelId="{E66F7908-B30C-416B-83C2-34A90B17331F}" type="pres">
      <dgm:prSet presAssocID="{270A9BEE-CB0A-404A-8973-8F90D468AE46}" presName="childText" presStyleLbl="bgAcc1" presStyleIdx="0" presStyleCnt="1" custScaleX="335371" custScaleY="151511">
        <dgm:presLayoutVars>
          <dgm:bulletEnabled val="1"/>
        </dgm:presLayoutVars>
      </dgm:prSet>
      <dgm:spPr/>
    </dgm:pt>
  </dgm:ptLst>
  <dgm:cxnLst>
    <dgm:cxn modelId="{BEF07139-BDD8-4B4D-84A2-2DCF29BE7877}" type="presOf" srcId="{270A9BEE-CB0A-404A-8973-8F90D468AE46}" destId="{E66F7908-B30C-416B-83C2-34A90B17331F}" srcOrd="0" destOrd="0" presId="urn:microsoft.com/office/officeart/2005/8/layout/hierarchy3"/>
    <dgm:cxn modelId="{40896742-CF94-4144-8CD6-E273004EF08A}" type="presOf" srcId="{4FB851BE-6641-41BF-B139-6AC0A0311B50}" destId="{A58596F0-1551-446A-B66C-CB7577C39D5B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9F18BCBE-D366-4BCE-A100-DEBDCF1B6ED7}" type="presOf" srcId="{76EFDECE-8FE9-4818-8EFF-3609AD9CBE63}" destId="{CDE089A5-FB05-4E4F-AC09-33F398072A62}" srcOrd="0" destOrd="0" presId="urn:microsoft.com/office/officeart/2005/8/layout/hierarchy3"/>
    <dgm:cxn modelId="{A4F1DFFB-33D8-4109-A5D8-CE896FA8282B}" type="presOf" srcId="{4FB851BE-6641-41BF-B139-6AC0A0311B50}" destId="{6C6200B3-1A9E-4A4F-A493-374BA0D97561}" srcOrd="1" destOrd="0" presId="urn:microsoft.com/office/officeart/2005/8/layout/hierarchy3"/>
    <dgm:cxn modelId="{CAE1C3FC-36A2-4311-AC20-52C755223EF1}" type="presOf" srcId="{C569CA4A-5C0B-4F68-8CBA-90D15E146B4A}" destId="{86A003A4-6C52-4D5B-91AF-0485A17F4773}" srcOrd="0" destOrd="0" presId="urn:microsoft.com/office/officeart/2005/8/layout/hierarchy3"/>
    <dgm:cxn modelId="{44C14C6D-24EB-471B-96F1-E2D9D62C53F8}" type="presParOf" srcId="{CDE089A5-FB05-4E4F-AC09-33F398072A62}" destId="{120F6539-EE33-48EA-B64D-9622F18C35F0}" srcOrd="0" destOrd="0" presId="urn:microsoft.com/office/officeart/2005/8/layout/hierarchy3"/>
    <dgm:cxn modelId="{21FEB309-A88C-40C2-9A6B-7F316A1FAA5C}" type="presParOf" srcId="{120F6539-EE33-48EA-B64D-9622F18C35F0}" destId="{3C6B2043-CDFA-4DAB-9A80-5606916DE17C}" srcOrd="0" destOrd="0" presId="urn:microsoft.com/office/officeart/2005/8/layout/hierarchy3"/>
    <dgm:cxn modelId="{C913F9C2-0F7C-4F81-B244-E2469C301D28}" type="presParOf" srcId="{3C6B2043-CDFA-4DAB-9A80-5606916DE17C}" destId="{A58596F0-1551-446A-B66C-CB7577C39D5B}" srcOrd="0" destOrd="0" presId="urn:microsoft.com/office/officeart/2005/8/layout/hierarchy3"/>
    <dgm:cxn modelId="{4128FF2A-3855-4AE3-BC50-E1111E1CFE4D}" type="presParOf" srcId="{3C6B2043-CDFA-4DAB-9A80-5606916DE17C}" destId="{6C6200B3-1A9E-4A4F-A493-374BA0D97561}" srcOrd="1" destOrd="0" presId="urn:microsoft.com/office/officeart/2005/8/layout/hierarchy3"/>
    <dgm:cxn modelId="{B0FFED36-B40B-4C6F-8AEA-3C07C8F72A7A}" type="presParOf" srcId="{120F6539-EE33-48EA-B64D-9622F18C35F0}" destId="{17285655-DCEC-48D0-B17F-7A1A0DD97D2C}" srcOrd="1" destOrd="0" presId="urn:microsoft.com/office/officeart/2005/8/layout/hierarchy3"/>
    <dgm:cxn modelId="{1B1E2230-B246-47FC-B017-87C499F12C71}" type="presParOf" srcId="{17285655-DCEC-48D0-B17F-7A1A0DD97D2C}" destId="{86A003A4-6C52-4D5B-91AF-0485A17F4773}" srcOrd="0" destOrd="0" presId="urn:microsoft.com/office/officeart/2005/8/layout/hierarchy3"/>
    <dgm:cxn modelId="{A6859B74-BF67-415D-88DE-289D9CB53792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№6 «Качество ведения планов финансирования за отчетный период»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Наличие расхождений с данными местных уполномоченных органо</a:t>
          </a:r>
          <a:r>
            <a:rPr lang="ru-RU" sz="700" dirty="0"/>
            <a:t>в 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B93FABFB-F810-41EA-9AD3-FFB40DFD63EE}">
      <dgm:prSet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Наличие расхождений по </a:t>
          </a:r>
          <a:r>
            <a:rPr lang="ru-RU" sz="700" dirty="0" err="1">
              <a:latin typeface="Arial" pitchFamily="34" charset="0"/>
              <a:cs typeface="Arial" pitchFamily="34" charset="0"/>
            </a:rPr>
            <a:t>взаимопогашаемым</a:t>
          </a:r>
          <a:r>
            <a:rPr lang="ru-RU" sz="700" dirty="0">
              <a:latin typeface="Arial" pitchFamily="34" charset="0"/>
              <a:cs typeface="Arial" pitchFamily="34" charset="0"/>
            </a:rPr>
            <a:t> операциям </a:t>
          </a:r>
        </a:p>
      </dgm:t>
    </dgm:pt>
    <dgm:pt modelId="{733DF7A2-0C55-4617-86C4-FB954D67D97F}" type="parTrans" cxnId="{2C58D9B5-0488-41B3-A2E9-C62505AD88B8}">
      <dgm:prSet/>
      <dgm:spPr/>
      <dgm:t>
        <a:bodyPr/>
        <a:lstStyle/>
        <a:p>
          <a:endParaRPr lang="ru-RU"/>
        </a:p>
      </dgm:t>
    </dgm:pt>
    <dgm:pt modelId="{33F406A5-CD67-4616-862E-20C243B42DA6}" type="sibTrans" cxnId="{2C58D9B5-0488-41B3-A2E9-C62505AD88B8}">
      <dgm:prSet/>
      <dgm:spPr/>
      <dgm:t>
        <a:bodyPr/>
        <a:lstStyle/>
        <a:p>
          <a:endParaRPr lang="ru-RU"/>
        </a:p>
      </dgm:t>
    </dgm:pt>
    <dgm:pt modelId="{1597B102-A3CA-4E88-BC06-615122AED78D}">
      <dgm:prSet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Превышение плана по обязательствам либо плана по платежам на период над скорректированным бюджетом</a:t>
          </a:r>
        </a:p>
      </dgm:t>
    </dgm:pt>
    <dgm:pt modelId="{750E5E9D-170A-4199-8BA7-5CBAE18B3D56}" type="parTrans" cxnId="{84B539B7-EB9A-4994-A5C1-F3E9825A171B}">
      <dgm:prSet/>
      <dgm:spPr/>
      <dgm:t>
        <a:bodyPr/>
        <a:lstStyle/>
        <a:p>
          <a:endParaRPr lang="ru-RU"/>
        </a:p>
      </dgm:t>
    </dgm:pt>
    <dgm:pt modelId="{CDFF8DFE-1BBC-4A80-98DF-A105C5B1701F}" type="sibTrans" cxnId="{84B539B7-EB9A-4994-A5C1-F3E9825A171B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420879" custScaleY="300578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3"/>
      <dgm:spPr/>
    </dgm:pt>
    <dgm:pt modelId="{E66F7908-B30C-416B-83C2-34A90B17331F}" type="pres">
      <dgm:prSet presAssocID="{270A9BEE-CB0A-404A-8973-8F90D468AE46}" presName="childText" presStyleLbl="bgAcc1" presStyleIdx="0" presStyleCnt="3" custScaleX="429937" custScaleY="151511">
        <dgm:presLayoutVars>
          <dgm:bulletEnabled val="1"/>
        </dgm:presLayoutVars>
      </dgm:prSet>
      <dgm:spPr/>
    </dgm:pt>
    <dgm:pt modelId="{6359A896-10FF-440E-BF22-C0BFC549A57D}" type="pres">
      <dgm:prSet presAssocID="{733DF7A2-0C55-4617-86C4-FB954D67D97F}" presName="Name13" presStyleLbl="parChTrans1D2" presStyleIdx="1" presStyleCnt="3"/>
      <dgm:spPr/>
    </dgm:pt>
    <dgm:pt modelId="{DD5CC006-A306-4959-A4D2-1B757AC2359B}" type="pres">
      <dgm:prSet presAssocID="{B93FABFB-F810-41EA-9AD3-FFB40DFD63EE}" presName="childText" presStyleLbl="bgAcc1" presStyleIdx="1" presStyleCnt="3" custScaleX="398747" custScaleY="195917">
        <dgm:presLayoutVars>
          <dgm:bulletEnabled val="1"/>
        </dgm:presLayoutVars>
      </dgm:prSet>
      <dgm:spPr/>
    </dgm:pt>
    <dgm:pt modelId="{AC3B91B6-A387-4EE4-84C9-AA31D00EA577}" type="pres">
      <dgm:prSet presAssocID="{750E5E9D-170A-4199-8BA7-5CBAE18B3D56}" presName="Name13" presStyleLbl="parChTrans1D2" presStyleIdx="2" presStyleCnt="3"/>
      <dgm:spPr/>
    </dgm:pt>
    <dgm:pt modelId="{DAEA8225-9C5E-4CC3-8282-2B6A7E5766DB}" type="pres">
      <dgm:prSet presAssocID="{1597B102-A3CA-4E88-BC06-615122AED78D}" presName="childText" presStyleLbl="bgAcc1" presStyleIdx="2" presStyleCnt="3" custScaleX="441430" custScaleY="275686" custLinFactNeighborX="9430" custLinFactNeighborY="59078">
        <dgm:presLayoutVars>
          <dgm:bulletEnabled val="1"/>
        </dgm:presLayoutVars>
      </dgm:prSet>
      <dgm:spPr/>
    </dgm:pt>
  </dgm:ptLst>
  <dgm:cxnLst>
    <dgm:cxn modelId="{73D85E0C-7663-4249-92BC-EE95564B9CB8}" type="presOf" srcId="{76EFDECE-8FE9-4818-8EFF-3609AD9CBE63}" destId="{CDE089A5-FB05-4E4F-AC09-33F398072A62}" srcOrd="0" destOrd="0" presId="urn:microsoft.com/office/officeart/2005/8/layout/hierarchy3"/>
    <dgm:cxn modelId="{CB19DB14-8635-44E4-A3FF-81FDE4636F91}" type="presOf" srcId="{4FB851BE-6641-41BF-B139-6AC0A0311B50}" destId="{6C6200B3-1A9E-4A4F-A493-374BA0D97561}" srcOrd="1" destOrd="0" presId="urn:microsoft.com/office/officeart/2005/8/layout/hierarchy3"/>
    <dgm:cxn modelId="{8A5BA818-70F7-47A8-BCDC-D7DF0922A3DA}" type="presOf" srcId="{750E5E9D-170A-4199-8BA7-5CBAE18B3D56}" destId="{AC3B91B6-A387-4EE4-84C9-AA31D00EA577}" srcOrd="0" destOrd="0" presId="urn:microsoft.com/office/officeart/2005/8/layout/hierarchy3"/>
    <dgm:cxn modelId="{059F3E5C-3E25-4D0C-8D88-6DD6EE6302A5}" type="presOf" srcId="{B93FABFB-F810-41EA-9AD3-FFB40DFD63EE}" destId="{DD5CC006-A306-4959-A4D2-1B757AC2359B}" srcOrd="0" destOrd="0" presId="urn:microsoft.com/office/officeart/2005/8/layout/hierarchy3"/>
    <dgm:cxn modelId="{1290FE59-B70F-4499-BA3D-2C79C6D207A2}" type="presOf" srcId="{270A9BEE-CB0A-404A-8973-8F90D468AE46}" destId="{E66F7908-B30C-416B-83C2-34A90B17331F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70A5DBA0-C816-4CB4-82A1-52B9C9910AA0}" type="presOf" srcId="{C569CA4A-5C0B-4F68-8CBA-90D15E146B4A}" destId="{86A003A4-6C52-4D5B-91AF-0485A17F4773}" srcOrd="0" destOrd="0" presId="urn:microsoft.com/office/officeart/2005/8/layout/hierarchy3"/>
    <dgm:cxn modelId="{66F306AC-C744-4C05-85CC-8F2BEF965F5B}" type="presOf" srcId="{1597B102-A3CA-4E88-BC06-615122AED78D}" destId="{DAEA8225-9C5E-4CC3-8282-2B6A7E5766DB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2C58D9B5-0488-41B3-A2E9-C62505AD88B8}" srcId="{4FB851BE-6641-41BF-B139-6AC0A0311B50}" destId="{B93FABFB-F810-41EA-9AD3-FFB40DFD63EE}" srcOrd="1" destOrd="0" parTransId="{733DF7A2-0C55-4617-86C4-FB954D67D97F}" sibTransId="{33F406A5-CD67-4616-862E-20C243B42DA6}"/>
    <dgm:cxn modelId="{84B539B7-EB9A-4994-A5C1-F3E9825A171B}" srcId="{4FB851BE-6641-41BF-B139-6AC0A0311B50}" destId="{1597B102-A3CA-4E88-BC06-615122AED78D}" srcOrd="2" destOrd="0" parTransId="{750E5E9D-170A-4199-8BA7-5CBAE18B3D56}" sibTransId="{CDFF8DFE-1BBC-4A80-98DF-A105C5B1701F}"/>
    <dgm:cxn modelId="{279272CD-2105-4B5A-B904-480D772B7021}" type="presOf" srcId="{733DF7A2-0C55-4617-86C4-FB954D67D97F}" destId="{6359A896-10FF-440E-BF22-C0BFC549A57D}" srcOrd="0" destOrd="0" presId="urn:microsoft.com/office/officeart/2005/8/layout/hierarchy3"/>
    <dgm:cxn modelId="{6E7697F9-F93C-4895-A3C9-B41D02CCDE7D}" type="presOf" srcId="{4FB851BE-6641-41BF-B139-6AC0A0311B50}" destId="{A58596F0-1551-446A-B66C-CB7577C39D5B}" srcOrd="0" destOrd="0" presId="urn:microsoft.com/office/officeart/2005/8/layout/hierarchy3"/>
    <dgm:cxn modelId="{15C04812-B21D-4586-A513-064F44E94B89}" type="presParOf" srcId="{CDE089A5-FB05-4E4F-AC09-33F398072A62}" destId="{120F6539-EE33-48EA-B64D-9622F18C35F0}" srcOrd="0" destOrd="0" presId="urn:microsoft.com/office/officeart/2005/8/layout/hierarchy3"/>
    <dgm:cxn modelId="{6DA26799-DD7A-4551-BC4F-0115E25F1212}" type="presParOf" srcId="{120F6539-EE33-48EA-B64D-9622F18C35F0}" destId="{3C6B2043-CDFA-4DAB-9A80-5606916DE17C}" srcOrd="0" destOrd="0" presId="urn:microsoft.com/office/officeart/2005/8/layout/hierarchy3"/>
    <dgm:cxn modelId="{03E5EA30-E752-421A-A19D-07F0A64AA617}" type="presParOf" srcId="{3C6B2043-CDFA-4DAB-9A80-5606916DE17C}" destId="{A58596F0-1551-446A-B66C-CB7577C39D5B}" srcOrd="0" destOrd="0" presId="urn:microsoft.com/office/officeart/2005/8/layout/hierarchy3"/>
    <dgm:cxn modelId="{A0A8BB23-FB1C-4489-96E2-FABC5424E950}" type="presParOf" srcId="{3C6B2043-CDFA-4DAB-9A80-5606916DE17C}" destId="{6C6200B3-1A9E-4A4F-A493-374BA0D97561}" srcOrd="1" destOrd="0" presId="urn:microsoft.com/office/officeart/2005/8/layout/hierarchy3"/>
    <dgm:cxn modelId="{AF274C28-3348-47A3-979F-E773BF22E078}" type="presParOf" srcId="{120F6539-EE33-48EA-B64D-9622F18C35F0}" destId="{17285655-DCEC-48D0-B17F-7A1A0DD97D2C}" srcOrd="1" destOrd="0" presId="urn:microsoft.com/office/officeart/2005/8/layout/hierarchy3"/>
    <dgm:cxn modelId="{456499C8-E561-42CE-A919-8379A298E341}" type="presParOf" srcId="{17285655-DCEC-48D0-B17F-7A1A0DD97D2C}" destId="{86A003A4-6C52-4D5B-91AF-0485A17F4773}" srcOrd="0" destOrd="0" presId="urn:microsoft.com/office/officeart/2005/8/layout/hierarchy3"/>
    <dgm:cxn modelId="{EF7EDA22-57D3-4519-84E3-7015A04AAE32}" type="presParOf" srcId="{17285655-DCEC-48D0-B17F-7A1A0DD97D2C}" destId="{E66F7908-B30C-416B-83C2-34A90B17331F}" srcOrd="1" destOrd="0" presId="urn:microsoft.com/office/officeart/2005/8/layout/hierarchy3"/>
    <dgm:cxn modelId="{D091E15E-8B1A-4AE7-AE53-12B80F9516AC}" type="presParOf" srcId="{17285655-DCEC-48D0-B17F-7A1A0DD97D2C}" destId="{6359A896-10FF-440E-BF22-C0BFC549A57D}" srcOrd="2" destOrd="0" presId="urn:microsoft.com/office/officeart/2005/8/layout/hierarchy3"/>
    <dgm:cxn modelId="{56234E0A-7A50-438A-8AA3-544BA21D910C}" type="presParOf" srcId="{17285655-DCEC-48D0-B17F-7A1A0DD97D2C}" destId="{DD5CC006-A306-4959-A4D2-1B757AC2359B}" srcOrd="3" destOrd="0" presId="urn:microsoft.com/office/officeart/2005/8/layout/hierarchy3"/>
    <dgm:cxn modelId="{2BB62629-4C25-4CB4-B680-4427EA44AD90}" type="presParOf" srcId="{17285655-DCEC-48D0-B17F-7A1A0DD97D2C}" destId="{AC3B91B6-A387-4EE4-84C9-AA31D00EA577}" srcOrd="4" destOrd="0" presId="urn:microsoft.com/office/officeart/2005/8/layout/hierarchy3"/>
    <dgm:cxn modelId="{F4ED8FE3-6A0C-47B9-A711-00B3802CAB73}" type="presParOf" srcId="{17285655-DCEC-48D0-B17F-7A1A0DD97D2C}" destId="{DAEA8225-9C5E-4CC3-8282-2B6A7E5766D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№7 «Качество загрузки в ИИСК планов финансирования (наличие расхождений)»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Наличие расхождений по </a:t>
          </a:r>
          <a:r>
            <a:rPr lang="ru-RU" sz="700" dirty="0" err="1">
              <a:latin typeface="Arial" pitchFamily="34" charset="0"/>
              <a:cs typeface="Arial" pitchFamily="34" charset="0"/>
            </a:rPr>
            <a:t>взаимопогашаемым</a:t>
          </a:r>
          <a:r>
            <a:rPr lang="ru-RU" sz="700" dirty="0">
              <a:latin typeface="Arial" pitchFamily="34" charset="0"/>
              <a:cs typeface="Arial" pitchFamily="34" charset="0"/>
            </a:rPr>
            <a:t> операциям 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B93FABFB-F810-41EA-9AD3-FFB40DFD63EE}">
      <dgm:prSet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Отсутствие сбалансированности годовых и помесячных сумм индивидуальных планов финансирования сумме сводного плана финансирования</a:t>
          </a:r>
        </a:p>
      </dgm:t>
    </dgm:pt>
    <dgm:pt modelId="{733DF7A2-0C55-4617-86C4-FB954D67D97F}" type="parTrans" cxnId="{2C58D9B5-0488-41B3-A2E9-C62505AD88B8}">
      <dgm:prSet/>
      <dgm:spPr/>
      <dgm:t>
        <a:bodyPr/>
        <a:lstStyle/>
        <a:p>
          <a:endParaRPr lang="ru-RU"/>
        </a:p>
      </dgm:t>
    </dgm:pt>
    <dgm:pt modelId="{33F406A5-CD67-4616-862E-20C243B42DA6}" type="sibTrans" cxnId="{2C58D9B5-0488-41B3-A2E9-C62505AD88B8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25398" custScaleY="235563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2"/>
      <dgm:spPr/>
    </dgm:pt>
    <dgm:pt modelId="{E66F7908-B30C-416B-83C2-34A90B17331F}" type="pres">
      <dgm:prSet presAssocID="{270A9BEE-CB0A-404A-8973-8F90D468AE46}" presName="childText" presStyleLbl="bgAcc1" presStyleIdx="0" presStyleCnt="2" custScaleX="335371" custScaleY="151511">
        <dgm:presLayoutVars>
          <dgm:bulletEnabled val="1"/>
        </dgm:presLayoutVars>
      </dgm:prSet>
      <dgm:spPr/>
    </dgm:pt>
    <dgm:pt modelId="{6359A896-10FF-440E-BF22-C0BFC549A57D}" type="pres">
      <dgm:prSet presAssocID="{733DF7A2-0C55-4617-86C4-FB954D67D97F}" presName="Name13" presStyleLbl="parChTrans1D2" presStyleIdx="1" presStyleCnt="2"/>
      <dgm:spPr/>
    </dgm:pt>
    <dgm:pt modelId="{DD5CC006-A306-4959-A4D2-1B757AC2359B}" type="pres">
      <dgm:prSet presAssocID="{B93FABFB-F810-41EA-9AD3-FFB40DFD63EE}" presName="childText" presStyleLbl="bgAcc1" presStyleIdx="1" presStyleCnt="2" custScaleX="335878" custScaleY="206951">
        <dgm:presLayoutVars>
          <dgm:bulletEnabled val="1"/>
        </dgm:presLayoutVars>
      </dgm:prSet>
      <dgm:spPr/>
    </dgm:pt>
  </dgm:ptLst>
  <dgm:cxnLst>
    <dgm:cxn modelId="{01D7A829-6A42-4541-A9D2-E33C7127E925}" type="presOf" srcId="{B93FABFB-F810-41EA-9AD3-FFB40DFD63EE}" destId="{DD5CC006-A306-4959-A4D2-1B757AC2359B}" srcOrd="0" destOrd="0" presId="urn:microsoft.com/office/officeart/2005/8/layout/hierarchy3"/>
    <dgm:cxn modelId="{D696902E-2297-4DEF-9E48-3A97FEB2ABDD}" type="presOf" srcId="{733DF7A2-0C55-4617-86C4-FB954D67D97F}" destId="{6359A896-10FF-440E-BF22-C0BFC549A57D}" srcOrd="0" destOrd="0" presId="urn:microsoft.com/office/officeart/2005/8/layout/hierarchy3"/>
    <dgm:cxn modelId="{25914040-799B-4430-A461-0535515FBBA2}" type="presOf" srcId="{4FB851BE-6641-41BF-B139-6AC0A0311B50}" destId="{A58596F0-1551-446A-B66C-CB7577C39D5B}" srcOrd="0" destOrd="0" presId="urn:microsoft.com/office/officeart/2005/8/layout/hierarchy3"/>
    <dgm:cxn modelId="{0D4B3059-4EB1-483E-98A4-6ABAA9A7E2FB}" type="presOf" srcId="{4FB851BE-6641-41BF-B139-6AC0A0311B50}" destId="{6C6200B3-1A9E-4A4F-A493-374BA0D97561}" srcOrd="1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970FD990-12C1-4BE8-8619-A02BE20FE737}" type="presOf" srcId="{76EFDECE-8FE9-4818-8EFF-3609AD9CBE63}" destId="{CDE089A5-FB05-4E4F-AC09-33F398072A62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2C58D9B5-0488-41B3-A2E9-C62505AD88B8}" srcId="{4FB851BE-6641-41BF-B139-6AC0A0311B50}" destId="{B93FABFB-F810-41EA-9AD3-FFB40DFD63EE}" srcOrd="1" destOrd="0" parTransId="{733DF7A2-0C55-4617-86C4-FB954D67D97F}" sibTransId="{33F406A5-CD67-4616-862E-20C243B42DA6}"/>
    <dgm:cxn modelId="{3B05CFC4-D4D0-41D0-9E6D-FED1D61473E7}" type="presOf" srcId="{270A9BEE-CB0A-404A-8973-8F90D468AE46}" destId="{E66F7908-B30C-416B-83C2-34A90B17331F}" srcOrd="0" destOrd="0" presId="urn:microsoft.com/office/officeart/2005/8/layout/hierarchy3"/>
    <dgm:cxn modelId="{BA2E8CC6-D95E-46CC-A26C-3DB99F7E0C09}" type="presOf" srcId="{C569CA4A-5C0B-4F68-8CBA-90D15E146B4A}" destId="{86A003A4-6C52-4D5B-91AF-0485A17F4773}" srcOrd="0" destOrd="0" presId="urn:microsoft.com/office/officeart/2005/8/layout/hierarchy3"/>
    <dgm:cxn modelId="{45D2A2C8-E842-411D-B726-895878DFAD6E}" type="presParOf" srcId="{CDE089A5-FB05-4E4F-AC09-33F398072A62}" destId="{120F6539-EE33-48EA-B64D-9622F18C35F0}" srcOrd="0" destOrd="0" presId="urn:microsoft.com/office/officeart/2005/8/layout/hierarchy3"/>
    <dgm:cxn modelId="{95708CF7-8A57-4C85-8F81-D17410900730}" type="presParOf" srcId="{120F6539-EE33-48EA-B64D-9622F18C35F0}" destId="{3C6B2043-CDFA-4DAB-9A80-5606916DE17C}" srcOrd="0" destOrd="0" presId="urn:microsoft.com/office/officeart/2005/8/layout/hierarchy3"/>
    <dgm:cxn modelId="{89D74D0C-4024-460C-AC60-D15FC89C5D41}" type="presParOf" srcId="{3C6B2043-CDFA-4DAB-9A80-5606916DE17C}" destId="{A58596F0-1551-446A-B66C-CB7577C39D5B}" srcOrd="0" destOrd="0" presId="urn:microsoft.com/office/officeart/2005/8/layout/hierarchy3"/>
    <dgm:cxn modelId="{97F10074-E0BB-48E2-9F6A-E2C5BEE432B3}" type="presParOf" srcId="{3C6B2043-CDFA-4DAB-9A80-5606916DE17C}" destId="{6C6200B3-1A9E-4A4F-A493-374BA0D97561}" srcOrd="1" destOrd="0" presId="urn:microsoft.com/office/officeart/2005/8/layout/hierarchy3"/>
    <dgm:cxn modelId="{562970E6-2C22-4F38-86D5-97079AA20DDF}" type="presParOf" srcId="{120F6539-EE33-48EA-B64D-9622F18C35F0}" destId="{17285655-DCEC-48D0-B17F-7A1A0DD97D2C}" srcOrd="1" destOrd="0" presId="urn:microsoft.com/office/officeart/2005/8/layout/hierarchy3"/>
    <dgm:cxn modelId="{2E9F65F4-6E26-4877-B7F5-25B5DA8EFECC}" type="presParOf" srcId="{17285655-DCEC-48D0-B17F-7A1A0DD97D2C}" destId="{86A003A4-6C52-4D5B-91AF-0485A17F4773}" srcOrd="0" destOrd="0" presId="urn:microsoft.com/office/officeart/2005/8/layout/hierarchy3"/>
    <dgm:cxn modelId="{63357672-4E13-4C63-87A6-DAD60EF4B68D}" type="presParOf" srcId="{17285655-DCEC-48D0-B17F-7A1A0DD97D2C}" destId="{E66F7908-B30C-416B-83C2-34A90B17331F}" srcOrd="1" destOrd="0" presId="urn:microsoft.com/office/officeart/2005/8/layout/hierarchy3"/>
    <dgm:cxn modelId="{CC0E28BD-D45D-4E35-A89E-FB77CD0AF9DF}" type="presParOf" srcId="{17285655-DCEC-48D0-B17F-7A1A0DD97D2C}" destId="{6359A896-10FF-440E-BF22-C0BFC549A57D}" srcOrd="2" destOrd="0" presId="urn:microsoft.com/office/officeart/2005/8/layout/hierarchy3"/>
    <dgm:cxn modelId="{CF6EB855-3C02-493E-88EE-FC5ED7E310BF}" type="presParOf" srcId="{17285655-DCEC-48D0-B17F-7A1A0DD97D2C}" destId="{DD5CC006-A306-4959-A4D2-1B757AC2359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№8 «Проведение заявок по открытию, закрытию, назначению, блокировке или разблокировке пользователей и их полномочий в ИИСК»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Несвоевременное предоставление заявки на открытие, назначение полномочий пользователю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07622" custScaleY="288980" custLinFactNeighborX="-238" custLinFactNeighborY="-7630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</dgm:pt>
    <dgm:pt modelId="{E66F7908-B30C-416B-83C2-34A90B17331F}" type="pres">
      <dgm:prSet presAssocID="{270A9BEE-CB0A-404A-8973-8F90D468AE46}" presName="childText" presStyleLbl="bgAcc1" presStyleIdx="0" presStyleCnt="1" custScaleX="335371" custScaleY="151511">
        <dgm:presLayoutVars>
          <dgm:bulletEnabled val="1"/>
        </dgm:presLayoutVars>
      </dgm:prSet>
      <dgm:spPr/>
    </dgm:pt>
  </dgm:ptLst>
  <dgm:cxnLst>
    <dgm:cxn modelId="{61E08B1E-C4AA-40B6-AE91-8FB143BE4572}" type="presOf" srcId="{270A9BEE-CB0A-404A-8973-8F90D468AE46}" destId="{E66F7908-B30C-416B-83C2-34A90B17331F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4E63D686-F1ED-4A64-9ADA-D93F53B0D3CF}" type="presOf" srcId="{4FB851BE-6641-41BF-B139-6AC0A0311B50}" destId="{A58596F0-1551-446A-B66C-CB7577C39D5B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BFDDFFD9-1A02-41BE-A4BE-79C1161D8517}" type="presOf" srcId="{4FB851BE-6641-41BF-B139-6AC0A0311B50}" destId="{6C6200B3-1A9E-4A4F-A493-374BA0D97561}" srcOrd="1" destOrd="0" presId="urn:microsoft.com/office/officeart/2005/8/layout/hierarchy3"/>
    <dgm:cxn modelId="{A218C6F0-8428-498B-821E-EC8CAC7240D3}" type="presOf" srcId="{C569CA4A-5C0B-4F68-8CBA-90D15E146B4A}" destId="{86A003A4-6C52-4D5B-91AF-0485A17F4773}" srcOrd="0" destOrd="0" presId="urn:microsoft.com/office/officeart/2005/8/layout/hierarchy3"/>
    <dgm:cxn modelId="{8667CDF0-69BE-47B7-BE10-0A83A1819A15}" type="presOf" srcId="{76EFDECE-8FE9-4818-8EFF-3609AD9CBE63}" destId="{CDE089A5-FB05-4E4F-AC09-33F398072A62}" srcOrd="0" destOrd="0" presId="urn:microsoft.com/office/officeart/2005/8/layout/hierarchy3"/>
    <dgm:cxn modelId="{6F2835DC-2D70-4D3C-9CDC-71D2832552EB}" type="presParOf" srcId="{CDE089A5-FB05-4E4F-AC09-33F398072A62}" destId="{120F6539-EE33-48EA-B64D-9622F18C35F0}" srcOrd="0" destOrd="0" presId="urn:microsoft.com/office/officeart/2005/8/layout/hierarchy3"/>
    <dgm:cxn modelId="{7633EB27-0F3B-48FC-B1C1-6A6DD80EF34C}" type="presParOf" srcId="{120F6539-EE33-48EA-B64D-9622F18C35F0}" destId="{3C6B2043-CDFA-4DAB-9A80-5606916DE17C}" srcOrd="0" destOrd="0" presId="urn:microsoft.com/office/officeart/2005/8/layout/hierarchy3"/>
    <dgm:cxn modelId="{1B46FAC5-A787-421A-A9CD-8396EC4CDA71}" type="presParOf" srcId="{3C6B2043-CDFA-4DAB-9A80-5606916DE17C}" destId="{A58596F0-1551-446A-B66C-CB7577C39D5B}" srcOrd="0" destOrd="0" presId="urn:microsoft.com/office/officeart/2005/8/layout/hierarchy3"/>
    <dgm:cxn modelId="{2EC495C9-CA39-49F5-82F5-ECF356ABF04E}" type="presParOf" srcId="{3C6B2043-CDFA-4DAB-9A80-5606916DE17C}" destId="{6C6200B3-1A9E-4A4F-A493-374BA0D97561}" srcOrd="1" destOrd="0" presId="urn:microsoft.com/office/officeart/2005/8/layout/hierarchy3"/>
    <dgm:cxn modelId="{098E78EA-9F30-46E6-8EFC-4A07C00B3592}" type="presParOf" srcId="{120F6539-EE33-48EA-B64D-9622F18C35F0}" destId="{17285655-DCEC-48D0-B17F-7A1A0DD97D2C}" srcOrd="1" destOrd="0" presId="urn:microsoft.com/office/officeart/2005/8/layout/hierarchy3"/>
    <dgm:cxn modelId="{3DE233C4-7520-45A9-84FB-E802A7E70958}" type="presParOf" srcId="{17285655-DCEC-48D0-B17F-7A1A0DD97D2C}" destId="{86A003A4-6C52-4D5B-91AF-0485A17F4773}" srcOrd="0" destOrd="0" presId="urn:microsoft.com/office/officeart/2005/8/layout/hierarchy3"/>
    <dgm:cxn modelId="{4C6AAE13-C348-4D67-B23B-247AB5B5BCCF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№9 «Оценка деятельности Департаментов по итогам дистанционного контроля, осуществленного СВК КК»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Количество выявленных нарушений по итогам дистанционного ведомственного контроля и количество принятых документов Департаментов казначейства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563" custScaleY="415843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</dgm:pt>
    <dgm:pt modelId="{E66F7908-B30C-416B-83C2-34A90B17331F}" type="pres">
      <dgm:prSet presAssocID="{270A9BEE-CB0A-404A-8973-8F90D468AE46}" presName="childText" presStyleLbl="bgAcc1" presStyleIdx="0" presStyleCnt="1" custScaleX="335371" custScaleY="280283">
        <dgm:presLayoutVars>
          <dgm:bulletEnabled val="1"/>
        </dgm:presLayoutVars>
      </dgm:prSet>
      <dgm:spPr/>
    </dgm:pt>
  </dgm:ptLst>
  <dgm:cxnLst>
    <dgm:cxn modelId="{59F0C84F-32DA-42AA-BB3A-499D7DD8A0F3}" type="presOf" srcId="{4FB851BE-6641-41BF-B139-6AC0A0311B50}" destId="{A58596F0-1551-446A-B66C-CB7577C39D5B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6D189281-1FED-4939-846D-25A9EF4CE9CA}" type="presOf" srcId="{270A9BEE-CB0A-404A-8973-8F90D468AE46}" destId="{E66F7908-B30C-416B-83C2-34A90B17331F}" srcOrd="0" destOrd="0" presId="urn:microsoft.com/office/officeart/2005/8/layout/hierarchy3"/>
    <dgm:cxn modelId="{1FCEECB1-2800-414D-95FA-B9A990F3AC6C}" type="presOf" srcId="{4FB851BE-6641-41BF-B139-6AC0A0311B50}" destId="{6C6200B3-1A9E-4A4F-A493-374BA0D97561}" srcOrd="1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A4184EDB-0A83-489A-9620-97537B8CF330}" type="presOf" srcId="{76EFDECE-8FE9-4818-8EFF-3609AD9CBE63}" destId="{CDE089A5-FB05-4E4F-AC09-33F398072A62}" srcOrd="0" destOrd="0" presId="urn:microsoft.com/office/officeart/2005/8/layout/hierarchy3"/>
    <dgm:cxn modelId="{1F0D06F0-AD5C-4181-82C6-C06B8EA98F77}" type="presOf" srcId="{C569CA4A-5C0B-4F68-8CBA-90D15E146B4A}" destId="{86A003A4-6C52-4D5B-91AF-0485A17F4773}" srcOrd="0" destOrd="0" presId="urn:microsoft.com/office/officeart/2005/8/layout/hierarchy3"/>
    <dgm:cxn modelId="{06F517A3-FB93-491F-A984-F1B0252E75DD}" type="presParOf" srcId="{CDE089A5-FB05-4E4F-AC09-33F398072A62}" destId="{120F6539-EE33-48EA-B64D-9622F18C35F0}" srcOrd="0" destOrd="0" presId="urn:microsoft.com/office/officeart/2005/8/layout/hierarchy3"/>
    <dgm:cxn modelId="{71B6B604-065E-41BD-A44B-D361BAFF5446}" type="presParOf" srcId="{120F6539-EE33-48EA-B64D-9622F18C35F0}" destId="{3C6B2043-CDFA-4DAB-9A80-5606916DE17C}" srcOrd="0" destOrd="0" presId="urn:microsoft.com/office/officeart/2005/8/layout/hierarchy3"/>
    <dgm:cxn modelId="{B3F97D5A-C5D2-4497-92E4-0AB897AC5019}" type="presParOf" srcId="{3C6B2043-CDFA-4DAB-9A80-5606916DE17C}" destId="{A58596F0-1551-446A-B66C-CB7577C39D5B}" srcOrd="0" destOrd="0" presId="urn:microsoft.com/office/officeart/2005/8/layout/hierarchy3"/>
    <dgm:cxn modelId="{76AB4996-3188-479F-99D4-E4D9F5617ACC}" type="presParOf" srcId="{3C6B2043-CDFA-4DAB-9A80-5606916DE17C}" destId="{6C6200B3-1A9E-4A4F-A493-374BA0D97561}" srcOrd="1" destOrd="0" presId="urn:microsoft.com/office/officeart/2005/8/layout/hierarchy3"/>
    <dgm:cxn modelId="{C76692C8-C926-4AD0-A79B-89E357DA4A6C}" type="presParOf" srcId="{120F6539-EE33-48EA-B64D-9622F18C35F0}" destId="{17285655-DCEC-48D0-B17F-7A1A0DD97D2C}" srcOrd="1" destOrd="0" presId="urn:microsoft.com/office/officeart/2005/8/layout/hierarchy3"/>
    <dgm:cxn modelId="{0DA4E6EF-CC52-449B-9E86-632CB388E040}" type="presParOf" srcId="{17285655-DCEC-48D0-B17F-7A1A0DD97D2C}" destId="{86A003A4-6C52-4D5B-91AF-0485A17F4773}" srcOrd="0" destOrd="0" presId="urn:microsoft.com/office/officeart/2005/8/layout/hierarchy3"/>
    <dgm:cxn modelId="{F7EAA0EE-8D42-4A8D-8187-DFCFE38E27BC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№10 «Коррупционные правонарушения и проступки дискредитирующие государственную службу»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3AF2FA4-C2E1-4521-8D9F-EF46BE9FCD49}">
      <dgm:prSet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Количество работников, осужденных за совершение коррупционных преступлений </a:t>
          </a:r>
        </a:p>
      </dgm:t>
    </dgm:pt>
    <dgm:pt modelId="{40F34B87-C641-45DF-A314-10CC06E950BF}" type="parTrans" cxnId="{B8DC7871-F09E-440C-A54C-C315075452B5}">
      <dgm:prSet/>
      <dgm:spPr/>
      <dgm:t>
        <a:bodyPr/>
        <a:lstStyle/>
        <a:p>
          <a:endParaRPr lang="ru-RU"/>
        </a:p>
      </dgm:t>
    </dgm:pt>
    <dgm:pt modelId="{A08B2E8D-42FB-4638-A04D-09D2E1B30DDC}" type="sibTrans" cxnId="{B8DC7871-F09E-440C-A54C-C315075452B5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088" custScaleY="355748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A9579732-06C4-4E6F-8C11-E593974C28D7}" type="pres">
      <dgm:prSet presAssocID="{40F34B87-C641-45DF-A314-10CC06E950BF}" presName="Name13" presStyleLbl="parChTrans1D2" presStyleIdx="0" presStyleCnt="1"/>
      <dgm:spPr/>
    </dgm:pt>
    <dgm:pt modelId="{DF81C2FB-E1BA-4985-A86F-6DDE290D2B2B}" type="pres">
      <dgm:prSet presAssocID="{23AF2FA4-C2E1-4521-8D9F-EF46BE9FCD49}" presName="childText" presStyleLbl="bgAcc1" presStyleIdx="0" presStyleCnt="1" custScaleX="342105" custScaleY="160096">
        <dgm:presLayoutVars>
          <dgm:bulletEnabled val="1"/>
        </dgm:presLayoutVars>
      </dgm:prSet>
      <dgm:spPr/>
    </dgm:pt>
  </dgm:ptLst>
  <dgm:cxnLst>
    <dgm:cxn modelId="{C6EF6F2C-FA3B-4710-B560-9000C8490057}" type="presOf" srcId="{76EFDECE-8FE9-4818-8EFF-3609AD9CBE63}" destId="{CDE089A5-FB05-4E4F-AC09-33F398072A62}" srcOrd="0" destOrd="0" presId="urn:microsoft.com/office/officeart/2005/8/layout/hierarchy3"/>
    <dgm:cxn modelId="{1A680A6D-F2CD-4388-AE6B-DE3EFC033AA7}" type="presOf" srcId="{4FB851BE-6641-41BF-B139-6AC0A0311B50}" destId="{6C6200B3-1A9E-4A4F-A493-374BA0D97561}" srcOrd="1" destOrd="0" presId="urn:microsoft.com/office/officeart/2005/8/layout/hierarchy3"/>
    <dgm:cxn modelId="{B8DC7871-F09E-440C-A54C-C315075452B5}" srcId="{4FB851BE-6641-41BF-B139-6AC0A0311B50}" destId="{23AF2FA4-C2E1-4521-8D9F-EF46BE9FCD49}" srcOrd="0" destOrd="0" parTransId="{40F34B87-C641-45DF-A314-10CC06E950BF}" sibTransId="{A08B2E8D-42FB-4638-A04D-09D2E1B30DDC}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86614DA7-12F2-43D6-96F6-9871CC574F66}" type="presOf" srcId="{4FB851BE-6641-41BF-B139-6AC0A0311B50}" destId="{A58596F0-1551-446A-B66C-CB7577C39D5B}" srcOrd="0" destOrd="0" presId="urn:microsoft.com/office/officeart/2005/8/layout/hierarchy3"/>
    <dgm:cxn modelId="{79AE24D9-76FE-48BF-973B-9A68BF55DAF5}" type="presOf" srcId="{40F34B87-C641-45DF-A314-10CC06E950BF}" destId="{A9579732-06C4-4E6F-8C11-E593974C28D7}" srcOrd="0" destOrd="0" presId="urn:microsoft.com/office/officeart/2005/8/layout/hierarchy3"/>
    <dgm:cxn modelId="{30F7C2E0-F65E-4DA9-A451-A9A6CB98A41D}" type="presOf" srcId="{23AF2FA4-C2E1-4521-8D9F-EF46BE9FCD49}" destId="{DF81C2FB-E1BA-4985-A86F-6DDE290D2B2B}" srcOrd="0" destOrd="0" presId="urn:microsoft.com/office/officeart/2005/8/layout/hierarchy3"/>
    <dgm:cxn modelId="{2FF8BE2B-C322-42ED-8018-40B31DAE59EB}" type="presParOf" srcId="{CDE089A5-FB05-4E4F-AC09-33F398072A62}" destId="{120F6539-EE33-48EA-B64D-9622F18C35F0}" srcOrd="0" destOrd="0" presId="urn:microsoft.com/office/officeart/2005/8/layout/hierarchy3"/>
    <dgm:cxn modelId="{840536AD-BAB3-43C7-850E-8D4F5F5EE299}" type="presParOf" srcId="{120F6539-EE33-48EA-B64D-9622F18C35F0}" destId="{3C6B2043-CDFA-4DAB-9A80-5606916DE17C}" srcOrd="0" destOrd="0" presId="urn:microsoft.com/office/officeart/2005/8/layout/hierarchy3"/>
    <dgm:cxn modelId="{9409DAF6-98CC-4E85-AF02-C47FE7FC591E}" type="presParOf" srcId="{3C6B2043-CDFA-4DAB-9A80-5606916DE17C}" destId="{A58596F0-1551-446A-B66C-CB7577C39D5B}" srcOrd="0" destOrd="0" presId="urn:microsoft.com/office/officeart/2005/8/layout/hierarchy3"/>
    <dgm:cxn modelId="{C5B4B894-BAC4-4D29-A1C6-1018E912033C}" type="presParOf" srcId="{3C6B2043-CDFA-4DAB-9A80-5606916DE17C}" destId="{6C6200B3-1A9E-4A4F-A493-374BA0D97561}" srcOrd="1" destOrd="0" presId="urn:microsoft.com/office/officeart/2005/8/layout/hierarchy3"/>
    <dgm:cxn modelId="{10AF6BD5-05CC-4C51-8A8C-F6D5FDBA9AA7}" type="presParOf" srcId="{120F6539-EE33-48EA-B64D-9622F18C35F0}" destId="{17285655-DCEC-48D0-B17F-7A1A0DD97D2C}" srcOrd="1" destOrd="0" presId="urn:microsoft.com/office/officeart/2005/8/layout/hierarchy3"/>
    <dgm:cxn modelId="{B73EB02F-5630-4A36-B738-6C7593BA8C6D}" type="presParOf" srcId="{17285655-DCEC-48D0-B17F-7A1A0DD97D2C}" destId="{A9579732-06C4-4E6F-8C11-E593974C28D7}" srcOrd="0" destOrd="0" presId="urn:microsoft.com/office/officeart/2005/8/layout/hierarchy3"/>
    <dgm:cxn modelId="{851BC734-E462-4E4E-A3BD-EFB11FBEA03A}" type="presParOf" srcId="{17285655-DCEC-48D0-B17F-7A1A0DD97D2C}" destId="{DF81C2FB-E1BA-4985-A86F-6DDE290D2B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6F5A1E-472C-4D94-89E2-B6F90F8BB64D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4924E62-C569-40CF-9C45-137FD245899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Главная книга </a:t>
          </a:r>
        </a:p>
        <a:p>
          <a:r>
            <a:rPr lang="ru-RU" sz="1200" b="1" dirty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ведение и уточнение бюджета, ведение плана счетов, ведение планов финансирования по обязательствам и платежам, ведение бухгалтерского учета всех операций</a:t>
          </a:r>
        </a:p>
      </dgm:t>
    </dgm:pt>
    <dgm:pt modelId="{644A05A2-30CD-4954-963F-3BB13F3CA557}" type="parTrans" cxnId="{40339CF2-D4EF-46BC-AE44-E3655790EF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78A6EE-C2EB-4FC5-8D48-4DC28AE76808}" type="sibTrans" cxnId="{40339CF2-D4EF-46BC-AE44-E3655790EF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EA2FDB-7291-4DDB-943A-E7805480ED28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наличностью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Ежедневный мониторинг исполнения республиканского бюджета с выделением расходов по текущим программам и бюджетным программам развития;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Ежедневное закрытие операционного дня в ИИСК и составление анализа по ЕКС;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Ежедневная сверка ЕКС с выпиской НБ РК. Импорт и </a:t>
          </a:r>
          <a:r>
            <a:rPr lang="ru-RU" sz="600" b="0" dirty="0" err="1">
              <a:latin typeface="Arial" pitchFamily="34" charset="0"/>
              <a:cs typeface="Arial" pitchFamily="34" charset="0"/>
            </a:rPr>
            <a:t>автовыверка</a:t>
          </a:r>
          <a:r>
            <a:rPr lang="ru-RU" sz="600" b="0" dirty="0">
              <a:latin typeface="Arial" pitchFamily="34" charset="0"/>
              <a:cs typeface="Arial" pitchFamily="34" charset="0"/>
            </a:rPr>
            <a:t> банковских выписок;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Формирование отчетов по доходам, расходам и остаткам по всем КСН за предыдущий рабочий день</a:t>
          </a:r>
        </a:p>
      </dgm:t>
    </dgm:pt>
    <dgm:pt modelId="{134FE890-BF0A-4466-9899-BA1C8308E0DD}" type="parTrans" cxnId="{A0213F31-9047-45C4-B637-EC3CF0F20F8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D8C489-A937-4369-8BBE-E45F1437DE9C}" type="sibTrans" cxnId="{A0213F31-9047-45C4-B637-EC3CF0F20F8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347352-AD63-4D35-A40F-A10D417A6332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поступлениями в бюджет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Ведение плана счетов по кодам классификации поступлений бюджета ЕБК РК;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Ведение норматив</a:t>
          </a:r>
          <a:r>
            <a:rPr lang="kk-KZ" sz="600" b="0" dirty="0">
              <a:latin typeface="Arial" pitchFamily="34" charset="0"/>
              <a:cs typeface="Arial" pitchFamily="34" charset="0"/>
            </a:rPr>
            <a:t>ов</a:t>
          </a:r>
          <a:r>
            <a:rPr lang="ru-RU" sz="600" b="0" dirty="0">
              <a:latin typeface="Arial" pitchFamily="34" charset="0"/>
              <a:cs typeface="Arial" pitchFamily="34" charset="0"/>
            </a:rPr>
            <a:t> распределения поступлений в бюджеты разных уровне</a:t>
          </a:r>
          <a:r>
            <a:rPr lang="kk-KZ" sz="600" b="0" dirty="0">
              <a:latin typeface="Arial" pitchFamily="34" charset="0"/>
              <a:cs typeface="Arial" pitchFamily="34" charset="0"/>
            </a:rPr>
            <a:t>й, </a:t>
          </a:r>
          <a:r>
            <a:rPr lang="ru-RU" sz="600" b="0" dirty="0" err="1">
              <a:latin typeface="Arial" pitchFamily="34" charset="0"/>
              <a:cs typeface="Arial" pitchFamily="34" charset="0"/>
            </a:rPr>
            <a:t>Нацфонд</a:t>
          </a:r>
          <a:r>
            <a:rPr lang="ru-RU" sz="600" b="0" dirty="0">
              <a:latin typeface="Arial" pitchFamily="34" charset="0"/>
              <a:cs typeface="Arial" pitchFamily="34" charset="0"/>
            </a:rPr>
            <a:t> РК и государств – членов   ЕАЭС</a:t>
          </a:r>
          <a:r>
            <a:rPr lang="kk-KZ" sz="600" b="0" dirty="0">
              <a:latin typeface="Arial" pitchFamily="34" charset="0"/>
              <a:cs typeface="Arial" pitchFamily="34" charset="0"/>
            </a:rPr>
            <a:t>;</a:t>
          </a:r>
          <a:endParaRPr lang="ru-RU" sz="600" b="0" dirty="0">
            <a:latin typeface="Arial" pitchFamily="34" charset="0"/>
            <a:cs typeface="Arial" pitchFamily="34" charset="0"/>
          </a:endParaRP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Зачисление поступлений на ЕКС;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Распределение поступлений между уровнями бюджетов,, </a:t>
          </a:r>
          <a:r>
            <a:rPr lang="ru-RU" sz="600" b="0" dirty="0" err="1">
              <a:latin typeface="Arial" pitchFamily="34" charset="0"/>
              <a:cs typeface="Arial" pitchFamily="34" charset="0"/>
            </a:rPr>
            <a:t>Нацфондом</a:t>
          </a:r>
          <a:r>
            <a:rPr lang="ru-RU" sz="600" b="0" dirty="0">
              <a:latin typeface="Arial" pitchFamily="34" charset="0"/>
              <a:cs typeface="Arial" pitchFamily="34" charset="0"/>
            </a:rPr>
            <a:t>, с последующим , ФКП и бюджетами ЕАЭС с последующим зачислением на соответствующие КСН; 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Формирование отчетов по поступлениям</a:t>
          </a:r>
        </a:p>
      </dgm:t>
    </dgm:pt>
    <dgm:pt modelId="{27F5F144-E837-4DD4-A9D0-132B08CE49A0}" type="parTrans" cxnId="{D29836FD-0E60-4AFA-9125-75A66B65B4B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0B2587-5ABE-4DC0-947B-9C6529C60562}" type="sibTrans" cxnId="{D29836FD-0E60-4AFA-9125-75A66B65B4B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97D811-9CE5-4263-99F4-0C596C0C0C94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Учет операций в иностранной валюте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Учет операций в иностранной валюте через корреспондентские счета Комитета казначейства в НБ РК по видам иностранных валют; 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Ведение Справочника получателей денег в иностранной валюте;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Открытие и ведение счетов государственных учреждений в иностранной валюте по видам валют;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Проведение мероприятий по </a:t>
          </a:r>
          <a:r>
            <a:rPr lang="ru-RU" sz="600" b="0" dirty="0" err="1">
              <a:latin typeface="Arial" pitchFamily="34" charset="0"/>
              <a:cs typeface="Arial" pitchFamily="34" charset="0"/>
            </a:rPr>
            <a:t>конве</a:t>
          </a:r>
          <a:r>
            <a:rPr lang="kk-KZ" sz="600" b="0" dirty="0">
              <a:latin typeface="Arial" pitchFamily="34" charset="0"/>
              <a:cs typeface="Arial" pitchFamily="34" charset="0"/>
            </a:rPr>
            <a:t>ртации, реконвертации и переводу иностранной валюты в пользу нерезидентов Республики Казахстан;</a:t>
          </a:r>
        </a:p>
        <a:p>
          <a:pPr algn="just"/>
          <a:r>
            <a:rPr lang="kk-KZ" sz="600" b="0" dirty="0">
              <a:latin typeface="Arial" pitchFamily="34" charset="0"/>
              <a:cs typeface="Arial" pitchFamily="34" charset="0"/>
            </a:rPr>
            <a:t>- Формирование выходных форм по учету иностранной валюты</a:t>
          </a:r>
          <a:endParaRPr lang="ru-RU" sz="600" b="0" dirty="0">
            <a:latin typeface="Arial" pitchFamily="34" charset="0"/>
            <a:cs typeface="Arial" pitchFamily="34" charset="0"/>
          </a:endParaRPr>
        </a:p>
      </dgm:t>
    </dgm:pt>
    <dgm:pt modelId="{55EC7F63-DC21-4E37-A504-9E0C4E46C0D4}" type="parTrans" cxnId="{09B7F24E-A7A6-4F13-8F55-C753500293C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E83EA9-E5CA-4D36-A893-E48DF27AE991}" type="sibTrans" cxnId="{09B7F24E-A7A6-4F13-8F55-C753500293C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4D4674-544D-4B53-8BFB-C8CD85CDDE01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платежами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Ведение базы получателей денег;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Утверждение счетов к оплате (осуществление регистрации любой задолженности перед получателем денег и последующее ее погашение);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</a:t>
          </a:r>
          <a:r>
            <a:rPr lang="ru-RU" sz="600" b="0" dirty="0" err="1">
              <a:latin typeface="Arial" pitchFamily="34" charset="0"/>
              <a:cs typeface="Arial" pitchFamily="34" charset="0"/>
            </a:rPr>
            <a:t>Автосоздание</a:t>
          </a:r>
          <a:r>
            <a:rPr lang="ru-RU" sz="600" b="0" dirty="0">
              <a:latin typeface="Arial" pitchFamily="34" charset="0"/>
              <a:cs typeface="Arial" pitchFamily="34" charset="0"/>
            </a:rPr>
            <a:t> пакетов платежей;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Перевод получателям денег через банковский интерфейс в платежную систему </a:t>
          </a:r>
          <a:r>
            <a:rPr lang="ru-RU" sz="600" b="0" dirty="0" err="1">
              <a:latin typeface="Arial" pitchFamily="34" charset="0"/>
              <a:cs typeface="Arial" pitchFamily="34" charset="0"/>
            </a:rPr>
            <a:t>Нацбанка</a:t>
          </a:r>
          <a:r>
            <a:rPr lang="ru-RU" sz="600" b="0" dirty="0">
              <a:latin typeface="Arial" pitchFamily="34" charset="0"/>
              <a:cs typeface="Arial" pitchFamily="34" charset="0"/>
            </a:rPr>
            <a:t> РК</a:t>
          </a:r>
        </a:p>
      </dgm:t>
    </dgm:pt>
    <dgm:pt modelId="{62BA05EE-A54C-4CBD-AB8C-02C9DAEC1D3A}" type="parTrans" cxnId="{8F43A177-1B3F-4E80-ADF4-6A7D6E53DFB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B9BDB7-0EFA-4007-A055-FD104CEF11D4}" type="sibTrans" cxnId="{8F43A177-1B3F-4E80-ADF4-6A7D6E53DFB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32E9D2-4528-4948-A22D-AEB8F36F2067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Банковский системный интерфейс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Интеграция ИИСК и платёжной системы РГП КЦМР (Казахстанский Центр Межбанковских расчетов);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Преобразование исходящей из ИИСК финансовой информации в форматы платежной системы для последующей отправки через терминал в платежную систему;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Прием электронных платежных сообщений в формате платежной системы, их обработка и отправка в ИИСК. </a:t>
          </a:r>
        </a:p>
      </dgm:t>
    </dgm:pt>
    <dgm:pt modelId="{6380A745-1651-4E4D-AB94-B5D1F8D27F30}" type="parTrans" cxnId="{6E55AFC6-A844-43D1-B520-D2F2E606CDD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65F7C8-5365-4CC4-A06D-CB918944E0C6}" type="sibTrans" cxnId="{6E55AFC6-A844-43D1-B520-D2F2E606CDD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F13549-7F37-4ED9-9F40-5627323225A7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и контроль обязательств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Проверка заявки на регистрацию гражданско-правовой сделки;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Регистрация гражданско-правовых сделок (обязательств) государственных учреждений;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Формирование и выдача Уведомления о регистрации ГПС;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Просмотр в любой момент состояния заказов на приобретение и получение всех необходимых сведений по обязательствам госучреждения</a:t>
          </a:r>
        </a:p>
        <a:p>
          <a:pPr algn="ctr"/>
          <a:endParaRPr lang="ru-RU" sz="600" b="0" dirty="0">
            <a:latin typeface="Arial" pitchFamily="34" charset="0"/>
            <a:cs typeface="Arial" pitchFamily="34" charset="0"/>
          </a:endParaRPr>
        </a:p>
      </dgm:t>
    </dgm:pt>
    <dgm:pt modelId="{9E3574D1-F0BE-4F77-9C06-85389F8EDFF2}" type="parTrans" cxnId="{0967911F-4F6A-40B3-B4A4-CC8D3101AFF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D7695A-4408-406C-97AE-8C2820C70FFA}" type="sibTrans" cxnId="{0967911F-4F6A-40B3-B4A4-CC8D3101AFF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C4339B-C8C3-4BC8-B19E-4A43B78E7B37}">
      <dgm:prSet phldrT="[Текст]" custT="1"/>
      <dgm:spPr/>
      <dgm:t>
        <a:bodyPr anchor="t"/>
        <a:lstStyle/>
        <a:p>
          <a:pPr algn="ctr"/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Отчетность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-Формирование отчетности в разрезе государственных учреждений, регионов, бюджетов, контрольных счетов наличности: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ежедневная отчетность:  порядка 8 тысяч отчетов в день</a:t>
          </a:r>
        </a:p>
        <a:p>
          <a:pPr algn="just"/>
          <a:r>
            <a:rPr lang="ru-RU" sz="600" b="0" dirty="0">
              <a:latin typeface="Arial" pitchFamily="34" charset="0"/>
              <a:cs typeface="Arial" pitchFamily="34" charset="0"/>
            </a:rPr>
            <a:t>- на отчетную дату (ежемесячная, квартальная, годовая): около 20 тысяч отчетов.</a:t>
          </a:r>
        </a:p>
      </dgm:t>
    </dgm:pt>
    <dgm:pt modelId="{CB3CB06D-A213-4BC2-9D5E-5CE2F1879009}" type="parTrans" cxnId="{A936E7FC-3BBB-4F3E-8DF8-2FE561E3B5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481BD1-4EC8-4985-8411-C5910A352BA8}" type="sibTrans" cxnId="{A936E7FC-3BBB-4F3E-8DF8-2FE561E3B5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7417A0-7CD5-4852-BC51-27A243AE83E8}" type="pres">
      <dgm:prSet presAssocID="{AF6F5A1E-472C-4D94-89E2-B6F90F8BB6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B4A4EC-F3F8-4B6A-82B5-77DA2215F30A}" type="pres">
      <dgm:prSet presAssocID="{E4924E62-C569-40CF-9C45-137FD245899C}" presName="vertOne" presStyleCnt="0"/>
      <dgm:spPr/>
    </dgm:pt>
    <dgm:pt modelId="{2D593F75-B7C1-4809-8D08-698D3BAD0CFB}" type="pres">
      <dgm:prSet presAssocID="{E4924E62-C569-40CF-9C45-137FD245899C}" presName="txOne" presStyleLbl="node0" presStyleIdx="0" presStyleCnt="1" custScaleY="40171" custLinFactNeighborX="-77" custLinFactNeighborY="-2223">
        <dgm:presLayoutVars>
          <dgm:chPref val="3"/>
        </dgm:presLayoutVars>
      </dgm:prSet>
      <dgm:spPr/>
    </dgm:pt>
    <dgm:pt modelId="{4C98F05C-32A5-4409-913F-28D4415818A0}" type="pres">
      <dgm:prSet presAssocID="{E4924E62-C569-40CF-9C45-137FD245899C}" presName="parTransOne" presStyleCnt="0"/>
      <dgm:spPr/>
    </dgm:pt>
    <dgm:pt modelId="{BE5FF21A-B59B-499F-8A48-F5F31452C65C}" type="pres">
      <dgm:prSet presAssocID="{E4924E62-C569-40CF-9C45-137FD245899C}" presName="horzOne" presStyleCnt="0"/>
      <dgm:spPr/>
    </dgm:pt>
    <dgm:pt modelId="{5DDAED06-CE9C-4418-85BD-E1CB7D956289}" type="pres">
      <dgm:prSet presAssocID="{26EA2FDB-7291-4DDB-943A-E7805480ED28}" presName="vertTwo" presStyleCnt="0"/>
      <dgm:spPr/>
    </dgm:pt>
    <dgm:pt modelId="{D90CC0DF-E930-424C-9BCC-ABC08360C789}" type="pres">
      <dgm:prSet presAssocID="{26EA2FDB-7291-4DDB-943A-E7805480ED28}" presName="txTwo" presStyleLbl="node2" presStyleIdx="0" presStyleCnt="7" custLinFactNeighborX="-2292" custLinFactNeighborY="1490">
        <dgm:presLayoutVars>
          <dgm:chPref val="3"/>
        </dgm:presLayoutVars>
      </dgm:prSet>
      <dgm:spPr/>
    </dgm:pt>
    <dgm:pt modelId="{91E291ED-3D76-4CB6-9BCB-3BA4B8770756}" type="pres">
      <dgm:prSet presAssocID="{26EA2FDB-7291-4DDB-943A-E7805480ED28}" presName="horzTwo" presStyleCnt="0"/>
      <dgm:spPr/>
    </dgm:pt>
    <dgm:pt modelId="{CB4100B2-7B81-4B22-B187-5EDC89EA4EB3}" type="pres">
      <dgm:prSet presAssocID="{69D8C489-A937-4369-8BBE-E45F1437DE9C}" presName="sibSpaceTwo" presStyleCnt="0"/>
      <dgm:spPr/>
    </dgm:pt>
    <dgm:pt modelId="{90F31DD3-8EE4-4EFD-B65F-FFFCD6D72CFA}" type="pres">
      <dgm:prSet presAssocID="{84347352-AD63-4D35-A40F-A10D417A6332}" presName="vertTwo" presStyleCnt="0"/>
      <dgm:spPr/>
    </dgm:pt>
    <dgm:pt modelId="{F4CB64FD-585C-4DE5-ADCA-AF19C2369617}" type="pres">
      <dgm:prSet presAssocID="{84347352-AD63-4D35-A40F-A10D417A6332}" presName="txTwo" presStyleLbl="node2" presStyleIdx="1" presStyleCnt="7">
        <dgm:presLayoutVars>
          <dgm:chPref val="3"/>
        </dgm:presLayoutVars>
      </dgm:prSet>
      <dgm:spPr/>
    </dgm:pt>
    <dgm:pt modelId="{8AF5C5B7-4867-438E-8D6A-777DE2AA6D3D}" type="pres">
      <dgm:prSet presAssocID="{84347352-AD63-4D35-A40F-A10D417A6332}" presName="horzTwo" presStyleCnt="0"/>
      <dgm:spPr/>
    </dgm:pt>
    <dgm:pt modelId="{F3CBB300-0D0F-49CE-B6F5-09B5DF2A12B6}" type="pres">
      <dgm:prSet presAssocID="{010B2587-5ABE-4DC0-947B-9C6529C60562}" presName="sibSpaceTwo" presStyleCnt="0"/>
      <dgm:spPr/>
    </dgm:pt>
    <dgm:pt modelId="{7951C702-9923-40D1-9588-35241F17C536}" type="pres">
      <dgm:prSet presAssocID="{3DF13549-7F37-4ED9-9F40-5627323225A7}" presName="vertTwo" presStyleCnt="0"/>
      <dgm:spPr/>
    </dgm:pt>
    <dgm:pt modelId="{8F924E66-53D8-467B-BDA5-F823D3E97DC2}" type="pres">
      <dgm:prSet presAssocID="{3DF13549-7F37-4ED9-9F40-5627323225A7}" presName="txTwo" presStyleLbl="node2" presStyleIdx="2" presStyleCnt="7">
        <dgm:presLayoutVars>
          <dgm:chPref val="3"/>
        </dgm:presLayoutVars>
      </dgm:prSet>
      <dgm:spPr/>
    </dgm:pt>
    <dgm:pt modelId="{05DC84E7-A85A-4807-8A5F-FD45CF6B51DA}" type="pres">
      <dgm:prSet presAssocID="{3DF13549-7F37-4ED9-9F40-5627323225A7}" presName="horzTwo" presStyleCnt="0"/>
      <dgm:spPr/>
    </dgm:pt>
    <dgm:pt modelId="{21EB9769-425F-4709-B6CB-38508E1699F2}" type="pres">
      <dgm:prSet presAssocID="{76D7695A-4408-406C-97AE-8C2820C70FFA}" presName="sibSpaceTwo" presStyleCnt="0"/>
      <dgm:spPr/>
    </dgm:pt>
    <dgm:pt modelId="{BB5B4473-47C1-4C8F-8264-E6A34541829B}" type="pres">
      <dgm:prSet presAssocID="{2332E9D2-4528-4948-A22D-AEB8F36F2067}" presName="vertTwo" presStyleCnt="0"/>
      <dgm:spPr/>
    </dgm:pt>
    <dgm:pt modelId="{77AB0B07-96F3-4440-93D6-AEA661F79C7D}" type="pres">
      <dgm:prSet presAssocID="{2332E9D2-4528-4948-A22D-AEB8F36F2067}" presName="txTwo" presStyleLbl="node2" presStyleIdx="3" presStyleCnt="7">
        <dgm:presLayoutVars>
          <dgm:chPref val="3"/>
        </dgm:presLayoutVars>
      </dgm:prSet>
      <dgm:spPr/>
    </dgm:pt>
    <dgm:pt modelId="{908E0760-C317-4B3A-B027-D5F4AE11F590}" type="pres">
      <dgm:prSet presAssocID="{2332E9D2-4528-4948-A22D-AEB8F36F2067}" presName="horzTwo" presStyleCnt="0"/>
      <dgm:spPr/>
    </dgm:pt>
    <dgm:pt modelId="{E34DBB90-6879-44B8-9003-1E9CA404EB0C}" type="pres">
      <dgm:prSet presAssocID="{FA65F7C8-5365-4CC4-A06D-CB918944E0C6}" presName="sibSpaceTwo" presStyleCnt="0"/>
      <dgm:spPr/>
    </dgm:pt>
    <dgm:pt modelId="{4D2BED69-0D79-475E-A48B-42A78502A328}" type="pres">
      <dgm:prSet presAssocID="{EC97D811-9CE5-4263-99F4-0C596C0C0C94}" presName="vertTwo" presStyleCnt="0"/>
      <dgm:spPr/>
    </dgm:pt>
    <dgm:pt modelId="{698D2034-4F7C-4484-81E2-945DF627125F}" type="pres">
      <dgm:prSet presAssocID="{EC97D811-9CE5-4263-99F4-0C596C0C0C94}" presName="txTwo" presStyleLbl="node2" presStyleIdx="4" presStyleCnt="7">
        <dgm:presLayoutVars>
          <dgm:chPref val="3"/>
        </dgm:presLayoutVars>
      </dgm:prSet>
      <dgm:spPr/>
    </dgm:pt>
    <dgm:pt modelId="{80EB4172-7D97-4B18-A6BA-02FC7740614F}" type="pres">
      <dgm:prSet presAssocID="{EC97D811-9CE5-4263-99F4-0C596C0C0C94}" presName="horzTwo" presStyleCnt="0"/>
      <dgm:spPr/>
    </dgm:pt>
    <dgm:pt modelId="{68398F0B-FEC8-4DDE-ADE4-8C43D12E4AA6}" type="pres">
      <dgm:prSet presAssocID="{A2E83EA9-E5CA-4D36-A893-E48DF27AE991}" presName="sibSpaceTwo" presStyleCnt="0"/>
      <dgm:spPr/>
    </dgm:pt>
    <dgm:pt modelId="{853F60C0-9C50-44D4-AA96-9FF64283AF32}" type="pres">
      <dgm:prSet presAssocID="{C84D4674-544D-4B53-8BFB-C8CD85CDDE01}" presName="vertTwo" presStyleCnt="0"/>
      <dgm:spPr/>
    </dgm:pt>
    <dgm:pt modelId="{62265F6A-EB78-4637-AD12-B95A9B71C849}" type="pres">
      <dgm:prSet presAssocID="{C84D4674-544D-4B53-8BFB-C8CD85CDDE01}" presName="txTwo" presStyleLbl="node2" presStyleIdx="5" presStyleCnt="7">
        <dgm:presLayoutVars>
          <dgm:chPref val="3"/>
        </dgm:presLayoutVars>
      </dgm:prSet>
      <dgm:spPr/>
    </dgm:pt>
    <dgm:pt modelId="{E7C59D1C-71CD-4093-B139-E8CD24E34CFE}" type="pres">
      <dgm:prSet presAssocID="{C84D4674-544D-4B53-8BFB-C8CD85CDDE01}" presName="horzTwo" presStyleCnt="0"/>
      <dgm:spPr/>
    </dgm:pt>
    <dgm:pt modelId="{AD4FF13E-4EEA-4F47-9F60-43B1CB9F1431}" type="pres">
      <dgm:prSet presAssocID="{E8B9BDB7-0EFA-4007-A055-FD104CEF11D4}" presName="sibSpaceTwo" presStyleCnt="0"/>
      <dgm:spPr/>
    </dgm:pt>
    <dgm:pt modelId="{8917E52F-C1C8-42F1-B176-D4E0812BCF9F}" type="pres">
      <dgm:prSet presAssocID="{29C4339B-C8C3-4BC8-B19E-4A43B78E7B37}" presName="vertTwo" presStyleCnt="0"/>
      <dgm:spPr/>
    </dgm:pt>
    <dgm:pt modelId="{310C2924-0213-4B01-9FF2-2737415D076B}" type="pres">
      <dgm:prSet presAssocID="{29C4339B-C8C3-4BC8-B19E-4A43B78E7B37}" presName="txTwo" presStyleLbl="node2" presStyleIdx="6" presStyleCnt="7" custScaleX="103955">
        <dgm:presLayoutVars>
          <dgm:chPref val="3"/>
        </dgm:presLayoutVars>
      </dgm:prSet>
      <dgm:spPr/>
    </dgm:pt>
    <dgm:pt modelId="{D2D404B3-BA7A-4812-BF82-7095DEDA1ADA}" type="pres">
      <dgm:prSet presAssocID="{29C4339B-C8C3-4BC8-B19E-4A43B78E7B37}" presName="horzTwo" presStyleCnt="0"/>
      <dgm:spPr/>
    </dgm:pt>
  </dgm:ptLst>
  <dgm:cxnLst>
    <dgm:cxn modelId="{ACF3B80C-BF67-4ED1-A36B-F9967AAE8506}" type="presOf" srcId="{C84D4674-544D-4B53-8BFB-C8CD85CDDE01}" destId="{62265F6A-EB78-4637-AD12-B95A9B71C849}" srcOrd="0" destOrd="0" presId="urn:microsoft.com/office/officeart/2005/8/layout/hierarchy4"/>
    <dgm:cxn modelId="{DEFAF313-B621-4CD8-A27B-9DA7884EEC7F}" type="presOf" srcId="{26EA2FDB-7291-4DDB-943A-E7805480ED28}" destId="{D90CC0DF-E930-424C-9BCC-ABC08360C789}" srcOrd="0" destOrd="0" presId="urn:microsoft.com/office/officeart/2005/8/layout/hierarchy4"/>
    <dgm:cxn modelId="{0967911F-4F6A-40B3-B4A4-CC8D3101AFF7}" srcId="{E4924E62-C569-40CF-9C45-137FD245899C}" destId="{3DF13549-7F37-4ED9-9F40-5627323225A7}" srcOrd="2" destOrd="0" parTransId="{9E3574D1-F0BE-4F77-9C06-85389F8EDFF2}" sibTransId="{76D7695A-4408-406C-97AE-8C2820C70FFA}"/>
    <dgm:cxn modelId="{86CC1723-1696-4DD9-93AB-4FC85E701854}" type="presOf" srcId="{EC97D811-9CE5-4263-99F4-0C596C0C0C94}" destId="{698D2034-4F7C-4484-81E2-945DF627125F}" srcOrd="0" destOrd="0" presId="urn:microsoft.com/office/officeart/2005/8/layout/hierarchy4"/>
    <dgm:cxn modelId="{86164F2D-734B-4251-8719-D59877DDDD01}" type="presOf" srcId="{29C4339B-C8C3-4BC8-B19E-4A43B78E7B37}" destId="{310C2924-0213-4B01-9FF2-2737415D076B}" srcOrd="0" destOrd="0" presId="urn:microsoft.com/office/officeart/2005/8/layout/hierarchy4"/>
    <dgm:cxn modelId="{A0213F31-9047-45C4-B637-EC3CF0F20F87}" srcId="{E4924E62-C569-40CF-9C45-137FD245899C}" destId="{26EA2FDB-7291-4DDB-943A-E7805480ED28}" srcOrd="0" destOrd="0" parTransId="{134FE890-BF0A-4466-9899-BA1C8308E0DD}" sibTransId="{69D8C489-A937-4369-8BBE-E45F1437DE9C}"/>
    <dgm:cxn modelId="{1B447848-1195-4D0C-B68E-74638B3BCB32}" type="presOf" srcId="{84347352-AD63-4D35-A40F-A10D417A6332}" destId="{F4CB64FD-585C-4DE5-ADCA-AF19C2369617}" srcOrd="0" destOrd="0" presId="urn:microsoft.com/office/officeart/2005/8/layout/hierarchy4"/>
    <dgm:cxn modelId="{09B7F24E-A7A6-4F13-8F55-C753500293CB}" srcId="{E4924E62-C569-40CF-9C45-137FD245899C}" destId="{EC97D811-9CE5-4263-99F4-0C596C0C0C94}" srcOrd="4" destOrd="0" parTransId="{55EC7F63-DC21-4E37-A504-9E0C4E46C0D4}" sibTransId="{A2E83EA9-E5CA-4D36-A893-E48DF27AE991}"/>
    <dgm:cxn modelId="{8F43A177-1B3F-4E80-ADF4-6A7D6E53DFBF}" srcId="{E4924E62-C569-40CF-9C45-137FD245899C}" destId="{C84D4674-544D-4B53-8BFB-C8CD85CDDE01}" srcOrd="5" destOrd="0" parTransId="{62BA05EE-A54C-4CBD-AB8C-02C9DAEC1D3A}" sibTransId="{E8B9BDB7-0EFA-4007-A055-FD104CEF11D4}"/>
    <dgm:cxn modelId="{80F6A37F-0D01-4F13-B5BF-9C55469FEFB3}" type="presOf" srcId="{2332E9D2-4528-4948-A22D-AEB8F36F2067}" destId="{77AB0B07-96F3-4440-93D6-AEA661F79C7D}" srcOrd="0" destOrd="0" presId="urn:microsoft.com/office/officeart/2005/8/layout/hierarchy4"/>
    <dgm:cxn modelId="{41967494-B1C2-469D-8842-40668D8A3ADE}" type="presOf" srcId="{E4924E62-C569-40CF-9C45-137FD245899C}" destId="{2D593F75-B7C1-4809-8D08-698D3BAD0CFB}" srcOrd="0" destOrd="0" presId="urn:microsoft.com/office/officeart/2005/8/layout/hierarchy4"/>
    <dgm:cxn modelId="{D9D613B6-531E-48B5-9426-BBF87572851F}" type="presOf" srcId="{3DF13549-7F37-4ED9-9F40-5627323225A7}" destId="{8F924E66-53D8-467B-BDA5-F823D3E97DC2}" srcOrd="0" destOrd="0" presId="urn:microsoft.com/office/officeart/2005/8/layout/hierarchy4"/>
    <dgm:cxn modelId="{6E55AFC6-A844-43D1-B520-D2F2E606CDD0}" srcId="{E4924E62-C569-40CF-9C45-137FD245899C}" destId="{2332E9D2-4528-4948-A22D-AEB8F36F2067}" srcOrd="3" destOrd="0" parTransId="{6380A745-1651-4E4D-AB94-B5D1F8D27F30}" sibTransId="{FA65F7C8-5365-4CC4-A06D-CB918944E0C6}"/>
    <dgm:cxn modelId="{700D57CD-C0F7-4151-83F6-6B4E51C66077}" type="presOf" srcId="{AF6F5A1E-472C-4D94-89E2-B6F90F8BB64D}" destId="{F57417A0-7CD5-4852-BC51-27A243AE83E8}" srcOrd="0" destOrd="0" presId="urn:microsoft.com/office/officeart/2005/8/layout/hierarchy4"/>
    <dgm:cxn modelId="{40339CF2-D4EF-46BC-AE44-E3655790EFBE}" srcId="{AF6F5A1E-472C-4D94-89E2-B6F90F8BB64D}" destId="{E4924E62-C569-40CF-9C45-137FD245899C}" srcOrd="0" destOrd="0" parTransId="{644A05A2-30CD-4954-963F-3BB13F3CA557}" sibTransId="{C378A6EE-C2EB-4FC5-8D48-4DC28AE76808}"/>
    <dgm:cxn modelId="{A936E7FC-3BBB-4F3E-8DF8-2FE561E3B5BE}" srcId="{E4924E62-C569-40CF-9C45-137FD245899C}" destId="{29C4339B-C8C3-4BC8-B19E-4A43B78E7B37}" srcOrd="6" destOrd="0" parTransId="{CB3CB06D-A213-4BC2-9D5E-5CE2F1879009}" sibTransId="{88481BD1-4EC8-4985-8411-C5910A352BA8}"/>
    <dgm:cxn modelId="{D29836FD-0E60-4AFA-9125-75A66B65B4B2}" srcId="{E4924E62-C569-40CF-9C45-137FD245899C}" destId="{84347352-AD63-4D35-A40F-A10D417A6332}" srcOrd="1" destOrd="0" parTransId="{27F5F144-E837-4DD4-A9D0-132B08CE49A0}" sibTransId="{010B2587-5ABE-4DC0-947B-9C6529C60562}"/>
    <dgm:cxn modelId="{B91F2BE2-C4D8-4A84-9746-C9591D0B26FE}" type="presParOf" srcId="{F57417A0-7CD5-4852-BC51-27A243AE83E8}" destId="{9CB4A4EC-F3F8-4B6A-82B5-77DA2215F30A}" srcOrd="0" destOrd="0" presId="urn:microsoft.com/office/officeart/2005/8/layout/hierarchy4"/>
    <dgm:cxn modelId="{FA75E40C-C7AD-4561-8803-C52F09EC56AE}" type="presParOf" srcId="{9CB4A4EC-F3F8-4B6A-82B5-77DA2215F30A}" destId="{2D593F75-B7C1-4809-8D08-698D3BAD0CFB}" srcOrd="0" destOrd="0" presId="urn:microsoft.com/office/officeart/2005/8/layout/hierarchy4"/>
    <dgm:cxn modelId="{57C5B164-01D2-49F4-B72B-9B1AFC061FB1}" type="presParOf" srcId="{9CB4A4EC-F3F8-4B6A-82B5-77DA2215F30A}" destId="{4C98F05C-32A5-4409-913F-28D4415818A0}" srcOrd="1" destOrd="0" presId="urn:microsoft.com/office/officeart/2005/8/layout/hierarchy4"/>
    <dgm:cxn modelId="{3DE0AC01-7E49-4A78-BBD3-958498070BB1}" type="presParOf" srcId="{9CB4A4EC-F3F8-4B6A-82B5-77DA2215F30A}" destId="{BE5FF21A-B59B-499F-8A48-F5F31452C65C}" srcOrd="2" destOrd="0" presId="urn:microsoft.com/office/officeart/2005/8/layout/hierarchy4"/>
    <dgm:cxn modelId="{144D58FA-134A-4DBF-875C-A6783DC0C92A}" type="presParOf" srcId="{BE5FF21A-B59B-499F-8A48-F5F31452C65C}" destId="{5DDAED06-CE9C-4418-85BD-E1CB7D956289}" srcOrd="0" destOrd="0" presId="urn:microsoft.com/office/officeart/2005/8/layout/hierarchy4"/>
    <dgm:cxn modelId="{1DFD3B6D-0681-4248-A25E-A88B013EC08F}" type="presParOf" srcId="{5DDAED06-CE9C-4418-85BD-E1CB7D956289}" destId="{D90CC0DF-E930-424C-9BCC-ABC08360C789}" srcOrd="0" destOrd="0" presId="urn:microsoft.com/office/officeart/2005/8/layout/hierarchy4"/>
    <dgm:cxn modelId="{A06FD1BA-8D94-4CD3-BA1D-E1C5F2B278CC}" type="presParOf" srcId="{5DDAED06-CE9C-4418-85BD-E1CB7D956289}" destId="{91E291ED-3D76-4CB6-9BCB-3BA4B8770756}" srcOrd="1" destOrd="0" presId="urn:microsoft.com/office/officeart/2005/8/layout/hierarchy4"/>
    <dgm:cxn modelId="{D1AE196A-B8A0-426F-A073-A1C529898E27}" type="presParOf" srcId="{BE5FF21A-B59B-499F-8A48-F5F31452C65C}" destId="{CB4100B2-7B81-4B22-B187-5EDC89EA4EB3}" srcOrd="1" destOrd="0" presId="urn:microsoft.com/office/officeart/2005/8/layout/hierarchy4"/>
    <dgm:cxn modelId="{39EE5EBC-68F2-4F57-BE2A-E7FF61D126BC}" type="presParOf" srcId="{BE5FF21A-B59B-499F-8A48-F5F31452C65C}" destId="{90F31DD3-8EE4-4EFD-B65F-FFFCD6D72CFA}" srcOrd="2" destOrd="0" presId="urn:microsoft.com/office/officeart/2005/8/layout/hierarchy4"/>
    <dgm:cxn modelId="{1830F3EB-325C-499E-8414-FD6457D5CCB5}" type="presParOf" srcId="{90F31DD3-8EE4-4EFD-B65F-FFFCD6D72CFA}" destId="{F4CB64FD-585C-4DE5-ADCA-AF19C2369617}" srcOrd="0" destOrd="0" presId="urn:microsoft.com/office/officeart/2005/8/layout/hierarchy4"/>
    <dgm:cxn modelId="{B3283750-4F39-4BF4-8566-697A798C0697}" type="presParOf" srcId="{90F31DD3-8EE4-4EFD-B65F-FFFCD6D72CFA}" destId="{8AF5C5B7-4867-438E-8D6A-777DE2AA6D3D}" srcOrd="1" destOrd="0" presId="urn:microsoft.com/office/officeart/2005/8/layout/hierarchy4"/>
    <dgm:cxn modelId="{0973D246-8F56-419D-B912-3C345087D480}" type="presParOf" srcId="{BE5FF21A-B59B-499F-8A48-F5F31452C65C}" destId="{F3CBB300-0D0F-49CE-B6F5-09B5DF2A12B6}" srcOrd="3" destOrd="0" presId="urn:microsoft.com/office/officeart/2005/8/layout/hierarchy4"/>
    <dgm:cxn modelId="{53E0EC1E-5BD8-46FE-A445-B072BDAA509C}" type="presParOf" srcId="{BE5FF21A-B59B-499F-8A48-F5F31452C65C}" destId="{7951C702-9923-40D1-9588-35241F17C536}" srcOrd="4" destOrd="0" presId="urn:microsoft.com/office/officeart/2005/8/layout/hierarchy4"/>
    <dgm:cxn modelId="{1EDC29DA-442D-4040-82AC-AD3F121747F8}" type="presParOf" srcId="{7951C702-9923-40D1-9588-35241F17C536}" destId="{8F924E66-53D8-467B-BDA5-F823D3E97DC2}" srcOrd="0" destOrd="0" presId="urn:microsoft.com/office/officeart/2005/8/layout/hierarchy4"/>
    <dgm:cxn modelId="{73F5D203-70A7-4FB4-861D-CF9FA44C768F}" type="presParOf" srcId="{7951C702-9923-40D1-9588-35241F17C536}" destId="{05DC84E7-A85A-4807-8A5F-FD45CF6B51DA}" srcOrd="1" destOrd="0" presId="urn:microsoft.com/office/officeart/2005/8/layout/hierarchy4"/>
    <dgm:cxn modelId="{9985097E-7E8F-4A51-BAE8-0FC12E4DD01E}" type="presParOf" srcId="{BE5FF21A-B59B-499F-8A48-F5F31452C65C}" destId="{21EB9769-425F-4709-B6CB-38508E1699F2}" srcOrd="5" destOrd="0" presId="urn:microsoft.com/office/officeart/2005/8/layout/hierarchy4"/>
    <dgm:cxn modelId="{6AE6B8D7-AC5E-4F68-8786-5F00CBE9CB69}" type="presParOf" srcId="{BE5FF21A-B59B-499F-8A48-F5F31452C65C}" destId="{BB5B4473-47C1-4C8F-8264-E6A34541829B}" srcOrd="6" destOrd="0" presId="urn:microsoft.com/office/officeart/2005/8/layout/hierarchy4"/>
    <dgm:cxn modelId="{375067E8-56EB-4D8A-91AB-32F32CDC3DBF}" type="presParOf" srcId="{BB5B4473-47C1-4C8F-8264-E6A34541829B}" destId="{77AB0B07-96F3-4440-93D6-AEA661F79C7D}" srcOrd="0" destOrd="0" presId="urn:microsoft.com/office/officeart/2005/8/layout/hierarchy4"/>
    <dgm:cxn modelId="{E14A0449-3689-47E9-9E87-007F14DEFB76}" type="presParOf" srcId="{BB5B4473-47C1-4C8F-8264-E6A34541829B}" destId="{908E0760-C317-4B3A-B027-D5F4AE11F590}" srcOrd="1" destOrd="0" presId="urn:microsoft.com/office/officeart/2005/8/layout/hierarchy4"/>
    <dgm:cxn modelId="{7DD5FB68-9B1B-49D5-AE8F-3C8838F426B7}" type="presParOf" srcId="{BE5FF21A-B59B-499F-8A48-F5F31452C65C}" destId="{E34DBB90-6879-44B8-9003-1E9CA404EB0C}" srcOrd="7" destOrd="0" presId="urn:microsoft.com/office/officeart/2005/8/layout/hierarchy4"/>
    <dgm:cxn modelId="{4425F758-291C-43A1-8698-6B156B949BE5}" type="presParOf" srcId="{BE5FF21A-B59B-499F-8A48-F5F31452C65C}" destId="{4D2BED69-0D79-475E-A48B-42A78502A328}" srcOrd="8" destOrd="0" presId="urn:microsoft.com/office/officeart/2005/8/layout/hierarchy4"/>
    <dgm:cxn modelId="{C9A02070-FAE5-4485-84DC-EF6ECC3A13BA}" type="presParOf" srcId="{4D2BED69-0D79-475E-A48B-42A78502A328}" destId="{698D2034-4F7C-4484-81E2-945DF627125F}" srcOrd="0" destOrd="0" presId="urn:microsoft.com/office/officeart/2005/8/layout/hierarchy4"/>
    <dgm:cxn modelId="{ADE27859-7481-4B8B-B583-CAC3257E905D}" type="presParOf" srcId="{4D2BED69-0D79-475E-A48B-42A78502A328}" destId="{80EB4172-7D97-4B18-A6BA-02FC7740614F}" srcOrd="1" destOrd="0" presId="urn:microsoft.com/office/officeart/2005/8/layout/hierarchy4"/>
    <dgm:cxn modelId="{45B27993-E44D-4508-B546-57B3693197CB}" type="presParOf" srcId="{BE5FF21A-B59B-499F-8A48-F5F31452C65C}" destId="{68398F0B-FEC8-4DDE-ADE4-8C43D12E4AA6}" srcOrd="9" destOrd="0" presId="urn:microsoft.com/office/officeart/2005/8/layout/hierarchy4"/>
    <dgm:cxn modelId="{D3C1DA4B-4162-4B8A-A957-7570164E308B}" type="presParOf" srcId="{BE5FF21A-B59B-499F-8A48-F5F31452C65C}" destId="{853F60C0-9C50-44D4-AA96-9FF64283AF32}" srcOrd="10" destOrd="0" presId="urn:microsoft.com/office/officeart/2005/8/layout/hierarchy4"/>
    <dgm:cxn modelId="{65CB7290-D748-4981-92B6-A8C877F5290B}" type="presParOf" srcId="{853F60C0-9C50-44D4-AA96-9FF64283AF32}" destId="{62265F6A-EB78-4637-AD12-B95A9B71C849}" srcOrd="0" destOrd="0" presId="urn:microsoft.com/office/officeart/2005/8/layout/hierarchy4"/>
    <dgm:cxn modelId="{F25AEC74-CDA6-4088-878F-2D3721263372}" type="presParOf" srcId="{853F60C0-9C50-44D4-AA96-9FF64283AF32}" destId="{E7C59D1C-71CD-4093-B139-E8CD24E34CFE}" srcOrd="1" destOrd="0" presId="urn:microsoft.com/office/officeart/2005/8/layout/hierarchy4"/>
    <dgm:cxn modelId="{C478E05E-62FC-4C80-8BF5-B1D9D715B1F9}" type="presParOf" srcId="{BE5FF21A-B59B-499F-8A48-F5F31452C65C}" destId="{AD4FF13E-4EEA-4F47-9F60-43B1CB9F1431}" srcOrd="11" destOrd="0" presId="urn:microsoft.com/office/officeart/2005/8/layout/hierarchy4"/>
    <dgm:cxn modelId="{1E96A757-160D-43FF-B7C0-0D943A65BFFB}" type="presParOf" srcId="{BE5FF21A-B59B-499F-8A48-F5F31452C65C}" destId="{8917E52F-C1C8-42F1-B176-D4E0812BCF9F}" srcOrd="12" destOrd="0" presId="urn:microsoft.com/office/officeart/2005/8/layout/hierarchy4"/>
    <dgm:cxn modelId="{5C4E4F0B-14B7-4EA4-ADD3-815E1D319DD3}" type="presParOf" srcId="{8917E52F-C1C8-42F1-B176-D4E0812BCF9F}" destId="{310C2924-0213-4B01-9FF2-2737415D076B}" srcOrd="0" destOrd="0" presId="urn:microsoft.com/office/officeart/2005/8/layout/hierarchy4"/>
    <dgm:cxn modelId="{71A305C8-AB52-469E-B514-875E2C1D1358}" type="presParOf" srcId="{8917E52F-C1C8-42F1-B176-D4E0812BCF9F}" destId="{D2D404B3-BA7A-4812-BF82-7095DEDA1A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DFEC25-3931-400D-A605-A8A75D9AFBE5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ED5C012-7B46-45DB-A368-1F523E2BCB7F}">
      <dgm:prSet phldrT="[Текст]" custT="1"/>
      <dgm:spPr/>
      <dgm:t>
        <a:bodyPr/>
        <a:lstStyle/>
        <a:p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Проекты ГЧП</a:t>
          </a:r>
        </a:p>
      </dgm:t>
    </dgm:pt>
    <dgm:pt modelId="{74CAADCD-9312-493B-A2FC-36888A08DC80}" type="parTrans" cxnId="{BA47D843-C6B7-48C8-B3BE-7066B35D212E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4DB22-B661-41F6-894C-B5FD1EAB36DC}" type="sibTrans" cxnId="{BA47D843-C6B7-48C8-B3BE-7066B35D212E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03462-B252-465F-B8DA-CB75BA687993}">
      <dgm:prSet phldrT="[Текст]" custT="1"/>
      <dgm:spPr/>
      <dgm:t>
        <a:bodyPr/>
        <a:lstStyle/>
        <a:p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Республиканские</a:t>
          </a:r>
        </a:p>
      </dgm:t>
    </dgm:pt>
    <dgm:pt modelId="{86AE5D47-324B-4DC8-9E7B-E4B6C0CC0C66}" type="parTrans" cxnId="{2AB8C24C-55F5-4FD4-8754-97F447B3DEA9}">
      <dgm:prSet/>
      <dgm:spPr/>
      <dgm:t>
        <a:bodyPr/>
        <a:lstStyle/>
        <a:p>
          <a:endParaRPr lang="ru-RU" sz="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A179B-C01B-4F0E-97FC-F89498D8F602}" type="sibTrans" cxnId="{2AB8C24C-55F5-4FD4-8754-97F447B3DEA9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E2748-5FE1-4083-B5D3-15AF78BF041C}">
      <dgm:prSet phldrT="[Текст]" custT="1"/>
      <dgm:spPr/>
      <dgm:t>
        <a:bodyPr/>
        <a:lstStyle/>
        <a:p>
          <a:r>
            <a:rPr lang="ru-RU" sz="700" dirty="0">
              <a:latin typeface="Arial" panose="020B0604020202020204" pitchFamily="34" charset="0"/>
              <a:cs typeface="Arial" panose="020B0604020202020204" pitchFamily="34" charset="0"/>
            </a:rPr>
            <a:t>Местные</a:t>
          </a:r>
        </a:p>
      </dgm:t>
    </dgm:pt>
    <dgm:pt modelId="{E0A18033-7350-408E-8AD8-0CED6E19FA01}" type="parTrans" cxnId="{8218DA6F-159A-4E7D-BB25-73F3B0B92A4B}">
      <dgm:prSet/>
      <dgm:spPr/>
      <dgm:t>
        <a:bodyPr/>
        <a:lstStyle/>
        <a:p>
          <a:endParaRPr lang="ru-RU" sz="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62401-551D-43CA-BD26-5DC7D96BD1AD}" type="sibTrans" cxnId="{8218DA6F-159A-4E7D-BB25-73F3B0B92A4B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03230-4C5D-4973-B50D-B80BCE882A98}" type="pres">
      <dgm:prSet presAssocID="{0CDFEC25-3931-400D-A605-A8A75D9AFB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4B25E4-F854-47EE-B5CC-A7C8D88F29A2}" type="pres">
      <dgm:prSet presAssocID="{4ED5C012-7B46-45DB-A368-1F523E2BCB7F}" presName="hierRoot1" presStyleCnt="0">
        <dgm:presLayoutVars>
          <dgm:hierBranch val="init"/>
        </dgm:presLayoutVars>
      </dgm:prSet>
      <dgm:spPr/>
    </dgm:pt>
    <dgm:pt modelId="{3D405F77-0B7C-46E6-AC23-DDA4C38B4DEC}" type="pres">
      <dgm:prSet presAssocID="{4ED5C012-7B46-45DB-A368-1F523E2BCB7F}" presName="rootComposite1" presStyleCnt="0"/>
      <dgm:spPr/>
    </dgm:pt>
    <dgm:pt modelId="{6F308545-8F48-4E40-A0EE-6192C98B51C4}" type="pres">
      <dgm:prSet presAssocID="{4ED5C012-7B46-45DB-A368-1F523E2BCB7F}" presName="rootText1" presStyleLbl="node0" presStyleIdx="0" presStyleCnt="1" custScaleX="142356" custScaleY="55102">
        <dgm:presLayoutVars>
          <dgm:chPref val="3"/>
        </dgm:presLayoutVars>
      </dgm:prSet>
      <dgm:spPr/>
    </dgm:pt>
    <dgm:pt modelId="{939B4E1C-A780-4A8D-9BFB-3145AC3A685F}" type="pres">
      <dgm:prSet presAssocID="{4ED5C012-7B46-45DB-A368-1F523E2BCB7F}" presName="rootConnector1" presStyleLbl="node1" presStyleIdx="0" presStyleCnt="0"/>
      <dgm:spPr/>
    </dgm:pt>
    <dgm:pt modelId="{7F0F7C91-8680-4E56-8BD0-747925CCA19B}" type="pres">
      <dgm:prSet presAssocID="{4ED5C012-7B46-45DB-A368-1F523E2BCB7F}" presName="hierChild2" presStyleCnt="0"/>
      <dgm:spPr/>
    </dgm:pt>
    <dgm:pt modelId="{B49CF962-1EBD-4B20-9DED-CA3B77D9FCFE}" type="pres">
      <dgm:prSet presAssocID="{86AE5D47-324B-4DC8-9E7B-E4B6C0CC0C66}" presName="Name37" presStyleLbl="parChTrans1D2" presStyleIdx="0" presStyleCnt="2"/>
      <dgm:spPr/>
    </dgm:pt>
    <dgm:pt modelId="{777EC2CC-86C3-42AF-AACB-F952F82FF2CE}" type="pres">
      <dgm:prSet presAssocID="{D5E03462-B252-465F-B8DA-CB75BA687993}" presName="hierRoot2" presStyleCnt="0">
        <dgm:presLayoutVars>
          <dgm:hierBranch val="init"/>
        </dgm:presLayoutVars>
      </dgm:prSet>
      <dgm:spPr/>
    </dgm:pt>
    <dgm:pt modelId="{FAE9EBC5-24FD-4B96-A885-9F83BE120E8D}" type="pres">
      <dgm:prSet presAssocID="{D5E03462-B252-465F-B8DA-CB75BA687993}" presName="rootComposite" presStyleCnt="0"/>
      <dgm:spPr/>
    </dgm:pt>
    <dgm:pt modelId="{56A70D03-153C-49F2-B2AA-856DF29743F4}" type="pres">
      <dgm:prSet presAssocID="{D5E03462-B252-465F-B8DA-CB75BA687993}" presName="rootText" presStyleLbl="node2" presStyleIdx="0" presStyleCnt="2" custScaleY="44724">
        <dgm:presLayoutVars>
          <dgm:chPref val="3"/>
        </dgm:presLayoutVars>
      </dgm:prSet>
      <dgm:spPr/>
    </dgm:pt>
    <dgm:pt modelId="{ED957FF4-5771-4FCB-A61A-5EA9761BBBCC}" type="pres">
      <dgm:prSet presAssocID="{D5E03462-B252-465F-B8DA-CB75BA687993}" presName="rootConnector" presStyleLbl="node2" presStyleIdx="0" presStyleCnt="2"/>
      <dgm:spPr/>
    </dgm:pt>
    <dgm:pt modelId="{5F377B9C-D039-4D9E-B32C-8DE17F25C578}" type="pres">
      <dgm:prSet presAssocID="{D5E03462-B252-465F-B8DA-CB75BA687993}" presName="hierChild4" presStyleCnt="0"/>
      <dgm:spPr/>
    </dgm:pt>
    <dgm:pt modelId="{370707E4-6A82-41D0-8F9E-4C1491EA062C}" type="pres">
      <dgm:prSet presAssocID="{D5E03462-B252-465F-B8DA-CB75BA687993}" presName="hierChild5" presStyleCnt="0"/>
      <dgm:spPr/>
    </dgm:pt>
    <dgm:pt modelId="{93D2C485-CF4E-461B-B243-CB44BC872DDF}" type="pres">
      <dgm:prSet presAssocID="{E0A18033-7350-408E-8AD8-0CED6E19FA01}" presName="Name37" presStyleLbl="parChTrans1D2" presStyleIdx="1" presStyleCnt="2"/>
      <dgm:spPr/>
    </dgm:pt>
    <dgm:pt modelId="{D6A0CEC6-21DF-4B42-9051-31F39A61BC88}" type="pres">
      <dgm:prSet presAssocID="{9EDE2748-5FE1-4083-B5D3-15AF78BF041C}" presName="hierRoot2" presStyleCnt="0">
        <dgm:presLayoutVars>
          <dgm:hierBranch val="init"/>
        </dgm:presLayoutVars>
      </dgm:prSet>
      <dgm:spPr/>
    </dgm:pt>
    <dgm:pt modelId="{2ADC98F4-4528-4282-8D79-5B7615D1308C}" type="pres">
      <dgm:prSet presAssocID="{9EDE2748-5FE1-4083-B5D3-15AF78BF041C}" presName="rootComposite" presStyleCnt="0"/>
      <dgm:spPr/>
    </dgm:pt>
    <dgm:pt modelId="{5D2ACE4F-5D16-4041-8156-3B230053E614}" type="pres">
      <dgm:prSet presAssocID="{9EDE2748-5FE1-4083-B5D3-15AF78BF041C}" presName="rootText" presStyleLbl="node2" presStyleIdx="1" presStyleCnt="2" custScaleY="40847">
        <dgm:presLayoutVars>
          <dgm:chPref val="3"/>
        </dgm:presLayoutVars>
      </dgm:prSet>
      <dgm:spPr/>
    </dgm:pt>
    <dgm:pt modelId="{83675EC4-A989-47D1-A3E4-E398A879EEF1}" type="pres">
      <dgm:prSet presAssocID="{9EDE2748-5FE1-4083-B5D3-15AF78BF041C}" presName="rootConnector" presStyleLbl="node2" presStyleIdx="1" presStyleCnt="2"/>
      <dgm:spPr/>
    </dgm:pt>
    <dgm:pt modelId="{121DB384-CFEE-4821-B440-1B9861D093CF}" type="pres">
      <dgm:prSet presAssocID="{9EDE2748-5FE1-4083-B5D3-15AF78BF041C}" presName="hierChild4" presStyleCnt="0"/>
      <dgm:spPr/>
    </dgm:pt>
    <dgm:pt modelId="{255AA2AC-F999-4DD6-BC88-1ADAED8DC5C0}" type="pres">
      <dgm:prSet presAssocID="{9EDE2748-5FE1-4083-B5D3-15AF78BF041C}" presName="hierChild5" presStyleCnt="0"/>
      <dgm:spPr/>
    </dgm:pt>
    <dgm:pt modelId="{0BAE42A7-D9CE-4EEA-8318-E8B54B27226C}" type="pres">
      <dgm:prSet presAssocID="{4ED5C012-7B46-45DB-A368-1F523E2BCB7F}" presName="hierChild3" presStyleCnt="0"/>
      <dgm:spPr/>
    </dgm:pt>
  </dgm:ptLst>
  <dgm:cxnLst>
    <dgm:cxn modelId="{3C63CD08-5106-434D-8937-8722727A746E}" type="presOf" srcId="{4ED5C012-7B46-45DB-A368-1F523E2BCB7F}" destId="{6F308545-8F48-4E40-A0EE-6192C98B51C4}" srcOrd="0" destOrd="0" presId="urn:microsoft.com/office/officeart/2005/8/layout/orgChart1"/>
    <dgm:cxn modelId="{BA820A26-D1E9-42C8-B90C-24187EB2CDF4}" type="presOf" srcId="{4ED5C012-7B46-45DB-A368-1F523E2BCB7F}" destId="{939B4E1C-A780-4A8D-9BFB-3145AC3A685F}" srcOrd="1" destOrd="0" presId="urn:microsoft.com/office/officeart/2005/8/layout/orgChart1"/>
    <dgm:cxn modelId="{BA47D843-C6B7-48C8-B3BE-7066B35D212E}" srcId="{0CDFEC25-3931-400D-A605-A8A75D9AFBE5}" destId="{4ED5C012-7B46-45DB-A368-1F523E2BCB7F}" srcOrd="0" destOrd="0" parTransId="{74CAADCD-9312-493B-A2FC-36888A08DC80}" sibTransId="{79C4DB22-B661-41F6-894C-B5FD1EAB36DC}"/>
    <dgm:cxn modelId="{2AB8C24C-55F5-4FD4-8754-97F447B3DEA9}" srcId="{4ED5C012-7B46-45DB-A368-1F523E2BCB7F}" destId="{D5E03462-B252-465F-B8DA-CB75BA687993}" srcOrd="0" destOrd="0" parTransId="{86AE5D47-324B-4DC8-9E7B-E4B6C0CC0C66}" sibTransId="{D86A179B-C01B-4F0E-97FC-F89498D8F602}"/>
    <dgm:cxn modelId="{8218DA6F-159A-4E7D-BB25-73F3B0B92A4B}" srcId="{4ED5C012-7B46-45DB-A368-1F523E2BCB7F}" destId="{9EDE2748-5FE1-4083-B5D3-15AF78BF041C}" srcOrd="1" destOrd="0" parTransId="{E0A18033-7350-408E-8AD8-0CED6E19FA01}" sibTransId="{1BC62401-551D-43CA-BD26-5DC7D96BD1AD}"/>
    <dgm:cxn modelId="{36A40A77-9A4A-46AC-885A-29BF951C8D7A}" type="presOf" srcId="{0CDFEC25-3931-400D-A605-A8A75D9AFBE5}" destId="{E0403230-4C5D-4973-B50D-B80BCE882A98}" srcOrd="0" destOrd="0" presId="urn:microsoft.com/office/officeart/2005/8/layout/orgChart1"/>
    <dgm:cxn modelId="{C9DA1B84-07A1-4CC5-8EDA-A1FC0AB9B565}" type="presOf" srcId="{86AE5D47-324B-4DC8-9E7B-E4B6C0CC0C66}" destId="{B49CF962-1EBD-4B20-9DED-CA3B77D9FCFE}" srcOrd="0" destOrd="0" presId="urn:microsoft.com/office/officeart/2005/8/layout/orgChart1"/>
    <dgm:cxn modelId="{47E7CB98-90C2-49EF-B4ED-E462AD9107B6}" type="presOf" srcId="{9EDE2748-5FE1-4083-B5D3-15AF78BF041C}" destId="{83675EC4-A989-47D1-A3E4-E398A879EEF1}" srcOrd="1" destOrd="0" presId="urn:microsoft.com/office/officeart/2005/8/layout/orgChart1"/>
    <dgm:cxn modelId="{94E5D6C7-4A97-47F4-99BC-9C2C46EF2611}" type="presOf" srcId="{9EDE2748-5FE1-4083-B5D3-15AF78BF041C}" destId="{5D2ACE4F-5D16-4041-8156-3B230053E614}" srcOrd="0" destOrd="0" presId="urn:microsoft.com/office/officeart/2005/8/layout/orgChart1"/>
    <dgm:cxn modelId="{3124FADE-2FE4-4741-B8EC-AB15EC7FFE8A}" type="presOf" srcId="{E0A18033-7350-408E-8AD8-0CED6E19FA01}" destId="{93D2C485-CF4E-461B-B243-CB44BC872DDF}" srcOrd="0" destOrd="0" presId="urn:microsoft.com/office/officeart/2005/8/layout/orgChart1"/>
    <dgm:cxn modelId="{E7F630E5-B74D-42F1-8FEE-DAD3AA78FBF9}" type="presOf" srcId="{D5E03462-B252-465F-B8DA-CB75BA687993}" destId="{ED957FF4-5771-4FCB-A61A-5EA9761BBBCC}" srcOrd="1" destOrd="0" presId="urn:microsoft.com/office/officeart/2005/8/layout/orgChart1"/>
    <dgm:cxn modelId="{91613FE7-626D-4A06-A89E-D372BB5E025D}" type="presOf" srcId="{D5E03462-B252-465F-B8DA-CB75BA687993}" destId="{56A70D03-153C-49F2-B2AA-856DF29743F4}" srcOrd="0" destOrd="0" presId="urn:microsoft.com/office/officeart/2005/8/layout/orgChart1"/>
    <dgm:cxn modelId="{77DE8FB0-0B58-479B-B902-E14A7BDE4B89}" type="presParOf" srcId="{E0403230-4C5D-4973-B50D-B80BCE882A98}" destId="{584B25E4-F854-47EE-B5CC-A7C8D88F29A2}" srcOrd="0" destOrd="0" presId="urn:microsoft.com/office/officeart/2005/8/layout/orgChart1"/>
    <dgm:cxn modelId="{940F0B51-D7C1-4993-A1E3-1E1A55A5CDD0}" type="presParOf" srcId="{584B25E4-F854-47EE-B5CC-A7C8D88F29A2}" destId="{3D405F77-0B7C-46E6-AC23-DDA4C38B4DEC}" srcOrd="0" destOrd="0" presId="urn:microsoft.com/office/officeart/2005/8/layout/orgChart1"/>
    <dgm:cxn modelId="{E643AE1C-AE56-4DBA-9028-C3BE377185F5}" type="presParOf" srcId="{3D405F77-0B7C-46E6-AC23-DDA4C38B4DEC}" destId="{6F308545-8F48-4E40-A0EE-6192C98B51C4}" srcOrd="0" destOrd="0" presId="urn:microsoft.com/office/officeart/2005/8/layout/orgChart1"/>
    <dgm:cxn modelId="{FCCD9A2C-2034-4115-9B9B-727048E17E51}" type="presParOf" srcId="{3D405F77-0B7C-46E6-AC23-DDA4C38B4DEC}" destId="{939B4E1C-A780-4A8D-9BFB-3145AC3A685F}" srcOrd="1" destOrd="0" presId="urn:microsoft.com/office/officeart/2005/8/layout/orgChart1"/>
    <dgm:cxn modelId="{25EDE9AD-1294-46D9-AFAA-F1B3CC0DB6D5}" type="presParOf" srcId="{584B25E4-F854-47EE-B5CC-A7C8D88F29A2}" destId="{7F0F7C91-8680-4E56-8BD0-747925CCA19B}" srcOrd="1" destOrd="0" presId="urn:microsoft.com/office/officeart/2005/8/layout/orgChart1"/>
    <dgm:cxn modelId="{1338BE57-0AD4-4966-A6AC-81934B5CF715}" type="presParOf" srcId="{7F0F7C91-8680-4E56-8BD0-747925CCA19B}" destId="{B49CF962-1EBD-4B20-9DED-CA3B77D9FCFE}" srcOrd="0" destOrd="0" presId="urn:microsoft.com/office/officeart/2005/8/layout/orgChart1"/>
    <dgm:cxn modelId="{A308B94F-AABA-43AB-9445-8C87D7C6DD67}" type="presParOf" srcId="{7F0F7C91-8680-4E56-8BD0-747925CCA19B}" destId="{777EC2CC-86C3-42AF-AACB-F952F82FF2CE}" srcOrd="1" destOrd="0" presId="urn:microsoft.com/office/officeart/2005/8/layout/orgChart1"/>
    <dgm:cxn modelId="{B5D2F709-6AA3-40FB-A2D7-2CEE7CF05B87}" type="presParOf" srcId="{777EC2CC-86C3-42AF-AACB-F952F82FF2CE}" destId="{FAE9EBC5-24FD-4B96-A885-9F83BE120E8D}" srcOrd="0" destOrd="0" presId="urn:microsoft.com/office/officeart/2005/8/layout/orgChart1"/>
    <dgm:cxn modelId="{4AE570CB-2620-4A10-92BB-69830B7B24B1}" type="presParOf" srcId="{FAE9EBC5-24FD-4B96-A885-9F83BE120E8D}" destId="{56A70D03-153C-49F2-B2AA-856DF29743F4}" srcOrd="0" destOrd="0" presId="urn:microsoft.com/office/officeart/2005/8/layout/orgChart1"/>
    <dgm:cxn modelId="{8D340826-F55D-4B63-9A86-BBD9BC67F3E3}" type="presParOf" srcId="{FAE9EBC5-24FD-4B96-A885-9F83BE120E8D}" destId="{ED957FF4-5771-4FCB-A61A-5EA9761BBBCC}" srcOrd="1" destOrd="0" presId="urn:microsoft.com/office/officeart/2005/8/layout/orgChart1"/>
    <dgm:cxn modelId="{3DA2FAEB-BD4C-436D-A40E-2A1E04377B89}" type="presParOf" srcId="{777EC2CC-86C3-42AF-AACB-F952F82FF2CE}" destId="{5F377B9C-D039-4D9E-B32C-8DE17F25C578}" srcOrd="1" destOrd="0" presId="urn:microsoft.com/office/officeart/2005/8/layout/orgChart1"/>
    <dgm:cxn modelId="{6FB151A6-67C7-4EBD-B308-DB4BA01E6C2B}" type="presParOf" srcId="{777EC2CC-86C3-42AF-AACB-F952F82FF2CE}" destId="{370707E4-6A82-41D0-8F9E-4C1491EA062C}" srcOrd="2" destOrd="0" presId="urn:microsoft.com/office/officeart/2005/8/layout/orgChart1"/>
    <dgm:cxn modelId="{AB123F60-DF11-4118-8740-4F0D1E47083F}" type="presParOf" srcId="{7F0F7C91-8680-4E56-8BD0-747925CCA19B}" destId="{93D2C485-CF4E-461B-B243-CB44BC872DDF}" srcOrd="2" destOrd="0" presId="urn:microsoft.com/office/officeart/2005/8/layout/orgChart1"/>
    <dgm:cxn modelId="{292613F7-DFC7-41B6-A18A-3C2C5E7034BD}" type="presParOf" srcId="{7F0F7C91-8680-4E56-8BD0-747925CCA19B}" destId="{D6A0CEC6-21DF-4B42-9051-31F39A61BC88}" srcOrd="3" destOrd="0" presId="urn:microsoft.com/office/officeart/2005/8/layout/orgChart1"/>
    <dgm:cxn modelId="{37E45935-EBB6-4F40-85CA-837A3A9CCE95}" type="presParOf" srcId="{D6A0CEC6-21DF-4B42-9051-31F39A61BC88}" destId="{2ADC98F4-4528-4282-8D79-5B7615D1308C}" srcOrd="0" destOrd="0" presId="urn:microsoft.com/office/officeart/2005/8/layout/orgChart1"/>
    <dgm:cxn modelId="{F7FDEC7A-43C1-4165-828B-B361C6A74349}" type="presParOf" srcId="{2ADC98F4-4528-4282-8D79-5B7615D1308C}" destId="{5D2ACE4F-5D16-4041-8156-3B230053E614}" srcOrd="0" destOrd="0" presId="urn:microsoft.com/office/officeart/2005/8/layout/orgChart1"/>
    <dgm:cxn modelId="{4BA0297C-CEA5-4C86-8519-D6D1EF33B1F5}" type="presParOf" srcId="{2ADC98F4-4528-4282-8D79-5B7615D1308C}" destId="{83675EC4-A989-47D1-A3E4-E398A879EEF1}" srcOrd="1" destOrd="0" presId="urn:microsoft.com/office/officeart/2005/8/layout/orgChart1"/>
    <dgm:cxn modelId="{23851B71-56E6-4816-AF97-45A2D46D2DF6}" type="presParOf" srcId="{D6A0CEC6-21DF-4B42-9051-31F39A61BC88}" destId="{121DB384-CFEE-4821-B440-1B9861D093CF}" srcOrd="1" destOrd="0" presId="urn:microsoft.com/office/officeart/2005/8/layout/orgChart1"/>
    <dgm:cxn modelId="{F5A5796E-DED5-4D87-956E-A4D2C15BF9F2}" type="presParOf" srcId="{D6A0CEC6-21DF-4B42-9051-31F39A61BC88}" destId="{255AA2AC-F999-4DD6-BC88-1ADAED8DC5C0}" srcOrd="2" destOrd="0" presId="urn:microsoft.com/office/officeart/2005/8/layout/orgChart1"/>
    <dgm:cxn modelId="{EE1C55AA-BCB2-430D-B429-E5F22234C858}" type="presParOf" srcId="{584B25E4-F854-47EE-B5CC-A7C8D88F29A2}" destId="{0BAE42A7-D9CE-4EEA-8318-E8B54B272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919F70-CE5F-42DD-860A-9E3D86B5EB61}" type="doc">
      <dgm:prSet loTypeId="urn:microsoft.com/office/officeart/2005/8/layout/radial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9F4D630-AA6A-432E-ADA7-D8ABD92E72D3}">
      <dgm:prSet phldrT="[Текст]" custT="1"/>
      <dgm:spPr/>
      <dgm:t>
        <a:bodyPr anchor="b"/>
        <a:lstStyle/>
        <a:p>
          <a:r>
            <a:rPr lang="ru-RU" sz="1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Информационные системы Казначейства</a:t>
          </a:r>
        </a:p>
      </dgm:t>
    </dgm:pt>
    <dgm:pt modelId="{08446092-071C-41E5-8EE1-21D9BBE4D76F}" type="parTrans" cxnId="{FEB4255B-D9FF-4CF1-9CC5-9347B8A750C7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1837A4DF-9BAB-43DA-85B4-7899F17529F0}" type="sibTrans" cxnId="{FEB4255B-D9FF-4CF1-9CC5-9347B8A750C7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0203024B-42F1-4C48-B6B0-78375677F15D}">
      <dgm:prSet phldrT="[Текст]" custT="1"/>
      <dgm:spPr/>
      <dgm:t>
        <a:bodyPr anchor="b"/>
        <a:lstStyle/>
        <a:p>
          <a:r>
            <a:rPr lang="ru-RU" sz="1400" b="1" dirty="0">
              <a:effectLst/>
              <a:latin typeface="Arial" pitchFamily="34" charset="0"/>
              <a:cs typeface="Arial" pitchFamily="34" charset="0"/>
            </a:rPr>
            <a:t>Автоматизация переноса остатков</a:t>
          </a:r>
        </a:p>
      </dgm:t>
    </dgm:pt>
    <dgm:pt modelId="{0523269D-BC24-492A-A247-6EA69A957734}" type="parTrans" cxnId="{E4D23555-19AB-4343-B8A7-89642C70854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8142C8CF-3EBD-467C-8BDC-76127505A1D6}" type="sibTrans" cxnId="{E4D23555-19AB-4343-B8A7-89642C70854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B5F9E9AC-8464-4BD5-8BFB-C6C2A4B5BA94}">
      <dgm:prSet phldrT="[Текст]" custT="1"/>
      <dgm:spPr/>
      <dgm:t>
        <a:bodyPr anchor="b"/>
        <a:lstStyle/>
        <a:p>
          <a:r>
            <a:rPr lang="ru-RU" sz="1400" b="1" dirty="0">
              <a:effectLst/>
              <a:latin typeface="Arial" pitchFamily="34" charset="0"/>
              <a:cs typeface="Arial" pitchFamily="34" charset="0"/>
            </a:rPr>
            <a:t>Получение ЭЦП в режиме Онлайн</a:t>
          </a:r>
        </a:p>
      </dgm:t>
    </dgm:pt>
    <dgm:pt modelId="{6199464B-BFCF-4FB7-A6C8-FA5811C8104D}" type="parTrans" cxnId="{6BFA12A5-F110-4D01-92F8-7256F3803751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73A3F044-4F6F-4882-8141-B6868636D322}" type="sibTrans" cxnId="{6BFA12A5-F110-4D01-92F8-7256F3803751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C1A3072D-498F-47F9-B761-787CF40EAFD8}">
      <dgm:prSet phldrT="[Текст]" custT="1"/>
      <dgm:spPr/>
      <dgm:t>
        <a:bodyPr anchor="b"/>
        <a:lstStyle/>
        <a:p>
          <a:r>
            <a:rPr lang="ru-RU" sz="1400" b="1" dirty="0">
              <a:effectLst/>
              <a:latin typeface="Arial" pitchFamily="34" charset="0"/>
              <a:cs typeface="Arial" pitchFamily="34" charset="0"/>
            </a:rPr>
            <a:t>Онлайн-распределение</a:t>
          </a:r>
        </a:p>
      </dgm:t>
    </dgm:pt>
    <dgm:pt modelId="{4725C22E-BB4A-49FF-B6FF-79C670F49293}" type="parTrans" cxnId="{67D2CA93-A2D1-4969-98F9-65DD89B3201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971AE50F-FE6A-4BFD-8DA1-1446F86741EE}" type="sibTrans" cxnId="{67D2CA93-A2D1-4969-98F9-65DD89B3201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A7D356E6-C892-4D5B-89E2-04DDD64C31FE}">
      <dgm:prSet custT="1"/>
      <dgm:spPr/>
      <dgm:t>
        <a:bodyPr anchor="b"/>
        <a:lstStyle/>
        <a:p>
          <a:r>
            <a:rPr lang="ru-RU" sz="1400" b="1" dirty="0">
              <a:effectLst/>
              <a:latin typeface="Arial" pitchFamily="34" charset="0"/>
              <a:cs typeface="Arial" pitchFamily="34" charset="0"/>
            </a:rPr>
            <a:t>Переход на </a:t>
          </a:r>
          <a:r>
            <a:rPr lang="en-US" sz="1400" b="1" dirty="0">
              <a:effectLst/>
              <a:latin typeface="Arial" pitchFamily="34" charset="0"/>
              <a:cs typeface="Arial" pitchFamily="34" charset="0"/>
            </a:rPr>
            <a:t>Open source</a:t>
          </a:r>
          <a:endParaRPr lang="ru-RU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D2D56E49-D53A-40CD-AF91-FC1A98718303}" type="parTrans" cxnId="{5F4681A1-D476-4AA0-A553-3D03F9B873D6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A30F1897-C879-4912-B0DE-500EA0EAF406}" type="sibTrans" cxnId="{5F4681A1-D476-4AA0-A553-3D03F9B873D6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4357D6D2-2240-428B-A3DB-AD9043EB8BE1}">
      <dgm:prSet custT="1"/>
      <dgm:spPr/>
      <dgm:t>
        <a:bodyPr anchor="b"/>
        <a:lstStyle/>
        <a:p>
          <a:r>
            <a:rPr lang="ru-RU" sz="1400" b="1" dirty="0">
              <a:effectLst/>
              <a:latin typeface="Arial" pitchFamily="34" charset="0"/>
              <a:cs typeface="Arial" pitchFamily="34" charset="0"/>
            </a:rPr>
            <a:t>Разработка подсистемы СУР</a:t>
          </a:r>
        </a:p>
      </dgm:t>
    </dgm:pt>
    <dgm:pt modelId="{361602D8-AC63-4DEC-8538-7FC77808EED9}" type="parTrans" cxnId="{4EC12E35-826C-47F6-A82F-B9DF5CC4D8C8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50461C79-49CB-47F4-8590-3458289F7637}" type="sibTrans" cxnId="{4EC12E35-826C-47F6-A82F-B9DF5CC4D8C8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41AD9DCF-F018-4CBD-B263-D3AE17451A67}">
      <dgm:prSet custT="1"/>
      <dgm:spPr/>
      <dgm:t>
        <a:bodyPr anchor="b"/>
        <a:lstStyle/>
        <a:p>
          <a:r>
            <a:rPr lang="ru-RU" sz="1400" b="1" dirty="0">
              <a:effectLst/>
              <a:latin typeface="Arial" pitchFamily="34" charset="0"/>
              <a:cs typeface="Arial" pitchFamily="34" charset="0"/>
            </a:rPr>
            <a:t>Автоматизация заявок КСН</a:t>
          </a:r>
        </a:p>
      </dgm:t>
    </dgm:pt>
    <dgm:pt modelId="{EE99A060-AEC8-4F31-BB4B-78421DC2F014}" type="parTrans" cxnId="{6D71BCCB-8B0B-4D0E-A039-39DFCEDF3A2D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5EDFB14D-A94D-4BDA-9C20-F9D0D05BA94A}" type="sibTrans" cxnId="{6D71BCCB-8B0B-4D0E-A039-39DFCEDF3A2D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FFCB5ED9-3E74-46EB-9352-322320013741}" type="pres">
      <dgm:prSet presAssocID="{FF919F70-CE5F-42DD-860A-9E3D86B5EB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DE368F-ADA1-45B7-99C5-4735ACBDD499}" type="pres">
      <dgm:prSet presAssocID="{39F4D630-AA6A-432E-ADA7-D8ABD92E72D3}" presName="centerShape" presStyleLbl="node0" presStyleIdx="0" presStyleCnt="1" custScaleX="152761" custScaleY="131552"/>
      <dgm:spPr/>
    </dgm:pt>
    <dgm:pt modelId="{F0B4C956-4095-452F-B15A-5A0712C95560}" type="pres">
      <dgm:prSet presAssocID="{0523269D-BC24-492A-A247-6EA69A957734}" presName="parTrans" presStyleLbl="bgSibTrans2D1" presStyleIdx="0" presStyleCnt="6"/>
      <dgm:spPr/>
    </dgm:pt>
    <dgm:pt modelId="{9C7A09BD-8AF4-40B2-A4C2-16722B53EFDB}" type="pres">
      <dgm:prSet presAssocID="{0203024B-42F1-4C48-B6B0-78375677F15D}" presName="node" presStyleLbl="node1" presStyleIdx="0" presStyleCnt="6" custScaleX="174443" custRadScaleRad="116688" custRadScaleInc="-3228">
        <dgm:presLayoutVars>
          <dgm:bulletEnabled val="1"/>
        </dgm:presLayoutVars>
      </dgm:prSet>
      <dgm:spPr/>
    </dgm:pt>
    <dgm:pt modelId="{19915DC8-EB27-4145-8E30-5825875FC70B}" type="pres">
      <dgm:prSet presAssocID="{D2D56E49-D53A-40CD-AF91-FC1A98718303}" presName="parTrans" presStyleLbl="bgSibTrans2D1" presStyleIdx="1" presStyleCnt="6"/>
      <dgm:spPr/>
    </dgm:pt>
    <dgm:pt modelId="{E2C2BEC5-7FE1-472F-8EB3-D318B6DB1BC0}" type="pres">
      <dgm:prSet presAssocID="{A7D356E6-C892-4D5B-89E2-04DDD64C31FE}" presName="node" presStyleLbl="node1" presStyleIdx="1" presStyleCnt="6" custScaleX="132693" custRadScaleRad="107775" custRadScaleInc="-13971">
        <dgm:presLayoutVars>
          <dgm:bulletEnabled val="1"/>
        </dgm:presLayoutVars>
      </dgm:prSet>
      <dgm:spPr/>
    </dgm:pt>
    <dgm:pt modelId="{E35AC9C6-5BDA-46E7-8D95-1A3FA0D21D3B}" type="pres">
      <dgm:prSet presAssocID="{361602D8-AC63-4DEC-8538-7FC77808EED9}" presName="parTrans" presStyleLbl="bgSibTrans2D1" presStyleIdx="2" presStyleCnt="6"/>
      <dgm:spPr/>
    </dgm:pt>
    <dgm:pt modelId="{24F7DB86-E1C0-4ABF-9479-6C2BCA26E24D}" type="pres">
      <dgm:prSet presAssocID="{4357D6D2-2240-428B-A3DB-AD9043EB8BE1}" presName="node" presStyleLbl="node1" presStyleIdx="2" presStyleCnt="6" custScaleX="150101" custScaleY="87937">
        <dgm:presLayoutVars>
          <dgm:bulletEnabled val="1"/>
        </dgm:presLayoutVars>
      </dgm:prSet>
      <dgm:spPr/>
    </dgm:pt>
    <dgm:pt modelId="{DB2611CB-134C-4CD5-9D25-4576CC8F187C}" type="pres">
      <dgm:prSet presAssocID="{EE99A060-AEC8-4F31-BB4B-78421DC2F014}" presName="parTrans" presStyleLbl="bgSibTrans2D1" presStyleIdx="3" presStyleCnt="6"/>
      <dgm:spPr/>
    </dgm:pt>
    <dgm:pt modelId="{60927F14-2495-42F3-BCA9-EC0561D47A09}" type="pres">
      <dgm:prSet presAssocID="{41AD9DCF-F018-4CBD-B263-D3AE17451A67}" presName="node" presStyleLbl="node1" presStyleIdx="3" presStyleCnt="6" custScaleX="151465" custScaleY="95827" custRadScaleRad="105403" custRadScaleInc="25641">
        <dgm:presLayoutVars>
          <dgm:bulletEnabled val="1"/>
        </dgm:presLayoutVars>
      </dgm:prSet>
      <dgm:spPr/>
    </dgm:pt>
    <dgm:pt modelId="{4777EE5C-2146-4B81-B9CF-F9AA54296EBB}" type="pres">
      <dgm:prSet presAssocID="{6199464B-BFCF-4FB7-A6C8-FA5811C8104D}" presName="parTrans" presStyleLbl="bgSibTrans2D1" presStyleIdx="4" presStyleCnt="6"/>
      <dgm:spPr/>
    </dgm:pt>
    <dgm:pt modelId="{C1ED031B-4606-4908-A643-DA8FEB5A2419}" type="pres">
      <dgm:prSet presAssocID="{B5F9E9AC-8464-4BD5-8BFB-C6C2A4B5BA94}" presName="node" presStyleLbl="node1" presStyleIdx="4" presStyleCnt="6" custScaleX="167846" custRadScaleRad="120465" custRadScaleInc="26215">
        <dgm:presLayoutVars>
          <dgm:bulletEnabled val="1"/>
        </dgm:presLayoutVars>
      </dgm:prSet>
      <dgm:spPr/>
    </dgm:pt>
    <dgm:pt modelId="{F5992740-1345-4A2E-9CF9-74404D3C86B4}" type="pres">
      <dgm:prSet presAssocID="{4725C22E-BB4A-49FF-B6FF-79C670F49293}" presName="parTrans" presStyleLbl="bgSibTrans2D1" presStyleIdx="5" presStyleCnt="6"/>
      <dgm:spPr/>
    </dgm:pt>
    <dgm:pt modelId="{FA296F06-81ED-43B9-A987-497E7091CDC8}" type="pres">
      <dgm:prSet presAssocID="{C1A3072D-498F-47F9-B761-787CF40EAFD8}" presName="node" presStyleLbl="node1" presStyleIdx="5" presStyleCnt="6" custScaleX="145312" custRadScaleRad="108291" custRadScaleInc="-1234">
        <dgm:presLayoutVars>
          <dgm:bulletEnabled val="1"/>
        </dgm:presLayoutVars>
      </dgm:prSet>
      <dgm:spPr/>
    </dgm:pt>
  </dgm:ptLst>
  <dgm:cxnLst>
    <dgm:cxn modelId="{2E9AF32B-EED8-47E5-99A0-1E5E1283E78A}" type="presOf" srcId="{FF919F70-CE5F-42DD-860A-9E3D86B5EB61}" destId="{FFCB5ED9-3E74-46EB-9352-322320013741}" srcOrd="0" destOrd="0" presId="urn:microsoft.com/office/officeart/2005/8/layout/radial4"/>
    <dgm:cxn modelId="{82250E30-12F9-4C5D-AB6B-1A933EAC433D}" type="presOf" srcId="{A7D356E6-C892-4D5B-89E2-04DDD64C31FE}" destId="{E2C2BEC5-7FE1-472F-8EB3-D318B6DB1BC0}" srcOrd="0" destOrd="0" presId="urn:microsoft.com/office/officeart/2005/8/layout/radial4"/>
    <dgm:cxn modelId="{4EC12E35-826C-47F6-A82F-B9DF5CC4D8C8}" srcId="{39F4D630-AA6A-432E-ADA7-D8ABD92E72D3}" destId="{4357D6D2-2240-428B-A3DB-AD9043EB8BE1}" srcOrd="2" destOrd="0" parTransId="{361602D8-AC63-4DEC-8538-7FC77808EED9}" sibTransId="{50461C79-49CB-47F4-8590-3458289F7637}"/>
    <dgm:cxn modelId="{FEB4255B-D9FF-4CF1-9CC5-9347B8A750C7}" srcId="{FF919F70-CE5F-42DD-860A-9E3D86B5EB61}" destId="{39F4D630-AA6A-432E-ADA7-D8ABD92E72D3}" srcOrd="0" destOrd="0" parTransId="{08446092-071C-41E5-8EE1-21D9BBE4D76F}" sibTransId="{1837A4DF-9BAB-43DA-85B4-7899F17529F0}"/>
    <dgm:cxn modelId="{7397715F-C5F7-4A5E-AA5B-F6783D314D7A}" type="presOf" srcId="{6199464B-BFCF-4FB7-A6C8-FA5811C8104D}" destId="{4777EE5C-2146-4B81-B9CF-F9AA54296EBB}" srcOrd="0" destOrd="0" presId="urn:microsoft.com/office/officeart/2005/8/layout/radial4"/>
    <dgm:cxn modelId="{9A7CD967-C43E-4980-9BED-6C8306C0DE7F}" type="presOf" srcId="{4357D6D2-2240-428B-A3DB-AD9043EB8BE1}" destId="{24F7DB86-E1C0-4ABF-9479-6C2BCA26E24D}" srcOrd="0" destOrd="0" presId="urn:microsoft.com/office/officeart/2005/8/layout/radial4"/>
    <dgm:cxn modelId="{443F2A74-CAD9-4CDB-B67D-7ABA465C1462}" type="presOf" srcId="{361602D8-AC63-4DEC-8538-7FC77808EED9}" destId="{E35AC9C6-5BDA-46E7-8D95-1A3FA0D21D3B}" srcOrd="0" destOrd="0" presId="urn:microsoft.com/office/officeart/2005/8/layout/radial4"/>
    <dgm:cxn modelId="{E4D23555-19AB-4343-B8A7-89642C70854E}" srcId="{39F4D630-AA6A-432E-ADA7-D8ABD92E72D3}" destId="{0203024B-42F1-4C48-B6B0-78375677F15D}" srcOrd="0" destOrd="0" parTransId="{0523269D-BC24-492A-A247-6EA69A957734}" sibTransId="{8142C8CF-3EBD-467C-8BDC-76127505A1D6}"/>
    <dgm:cxn modelId="{6F826883-58DC-419B-BCB4-96780B263C96}" type="presOf" srcId="{D2D56E49-D53A-40CD-AF91-FC1A98718303}" destId="{19915DC8-EB27-4145-8E30-5825875FC70B}" srcOrd="0" destOrd="0" presId="urn:microsoft.com/office/officeart/2005/8/layout/radial4"/>
    <dgm:cxn modelId="{67D2CA93-A2D1-4969-98F9-65DD89B3201E}" srcId="{39F4D630-AA6A-432E-ADA7-D8ABD92E72D3}" destId="{C1A3072D-498F-47F9-B761-787CF40EAFD8}" srcOrd="5" destOrd="0" parTransId="{4725C22E-BB4A-49FF-B6FF-79C670F49293}" sibTransId="{971AE50F-FE6A-4BFD-8DA1-1446F86741EE}"/>
    <dgm:cxn modelId="{DC967394-86C8-4340-BA14-F39F782C32D0}" type="presOf" srcId="{39F4D630-AA6A-432E-ADA7-D8ABD92E72D3}" destId="{28DE368F-ADA1-45B7-99C5-4735ACBDD499}" srcOrd="0" destOrd="0" presId="urn:microsoft.com/office/officeart/2005/8/layout/radial4"/>
    <dgm:cxn modelId="{CE93EE99-9DB8-4B30-A6E5-229D63A5C523}" type="presOf" srcId="{0203024B-42F1-4C48-B6B0-78375677F15D}" destId="{9C7A09BD-8AF4-40B2-A4C2-16722B53EFDB}" srcOrd="0" destOrd="0" presId="urn:microsoft.com/office/officeart/2005/8/layout/radial4"/>
    <dgm:cxn modelId="{EF12049B-C0BB-4A74-9687-AB430383E8A0}" type="presOf" srcId="{C1A3072D-498F-47F9-B761-787CF40EAFD8}" destId="{FA296F06-81ED-43B9-A987-497E7091CDC8}" srcOrd="0" destOrd="0" presId="urn:microsoft.com/office/officeart/2005/8/layout/radial4"/>
    <dgm:cxn modelId="{5F4681A1-D476-4AA0-A553-3D03F9B873D6}" srcId="{39F4D630-AA6A-432E-ADA7-D8ABD92E72D3}" destId="{A7D356E6-C892-4D5B-89E2-04DDD64C31FE}" srcOrd="1" destOrd="0" parTransId="{D2D56E49-D53A-40CD-AF91-FC1A98718303}" sibTransId="{A30F1897-C879-4912-B0DE-500EA0EAF406}"/>
    <dgm:cxn modelId="{6BFA12A5-F110-4D01-92F8-7256F3803751}" srcId="{39F4D630-AA6A-432E-ADA7-D8ABD92E72D3}" destId="{B5F9E9AC-8464-4BD5-8BFB-C6C2A4B5BA94}" srcOrd="4" destOrd="0" parTransId="{6199464B-BFCF-4FB7-A6C8-FA5811C8104D}" sibTransId="{73A3F044-4F6F-4882-8141-B6868636D322}"/>
    <dgm:cxn modelId="{8A79DFB5-62BD-4374-8920-7CFC1539BC29}" type="presOf" srcId="{EE99A060-AEC8-4F31-BB4B-78421DC2F014}" destId="{DB2611CB-134C-4CD5-9D25-4576CC8F187C}" srcOrd="0" destOrd="0" presId="urn:microsoft.com/office/officeart/2005/8/layout/radial4"/>
    <dgm:cxn modelId="{EEF36BBE-E6D2-4C63-8ABC-888AC1951FAF}" type="presOf" srcId="{B5F9E9AC-8464-4BD5-8BFB-C6C2A4B5BA94}" destId="{C1ED031B-4606-4908-A643-DA8FEB5A2419}" srcOrd="0" destOrd="0" presId="urn:microsoft.com/office/officeart/2005/8/layout/radial4"/>
    <dgm:cxn modelId="{EB1A10C4-419D-4D8F-8C93-7D83F0DFC29E}" type="presOf" srcId="{4725C22E-BB4A-49FF-B6FF-79C670F49293}" destId="{F5992740-1345-4A2E-9CF9-74404D3C86B4}" srcOrd="0" destOrd="0" presId="urn:microsoft.com/office/officeart/2005/8/layout/radial4"/>
    <dgm:cxn modelId="{6D71BCCB-8B0B-4D0E-A039-39DFCEDF3A2D}" srcId="{39F4D630-AA6A-432E-ADA7-D8ABD92E72D3}" destId="{41AD9DCF-F018-4CBD-B263-D3AE17451A67}" srcOrd="3" destOrd="0" parTransId="{EE99A060-AEC8-4F31-BB4B-78421DC2F014}" sibTransId="{5EDFB14D-A94D-4BDA-9C20-F9D0D05BA94A}"/>
    <dgm:cxn modelId="{80B81CE0-29F0-45B2-B26F-23F9F30C9802}" type="presOf" srcId="{41AD9DCF-F018-4CBD-B263-D3AE17451A67}" destId="{60927F14-2495-42F3-BCA9-EC0561D47A09}" srcOrd="0" destOrd="0" presId="urn:microsoft.com/office/officeart/2005/8/layout/radial4"/>
    <dgm:cxn modelId="{B542F6F6-1350-4E04-BF6C-31FE5A8161DE}" type="presOf" srcId="{0523269D-BC24-492A-A247-6EA69A957734}" destId="{F0B4C956-4095-452F-B15A-5A0712C95560}" srcOrd="0" destOrd="0" presId="urn:microsoft.com/office/officeart/2005/8/layout/radial4"/>
    <dgm:cxn modelId="{8A3B53DD-70D4-47A8-AD47-6D3396196C4B}" type="presParOf" srcId="{FFCB5ED9-3E74-46EB-9352-322320013741}" destId="{28DE368F-ADA1-45B7-99C5-4735ACBDD499}" srcOrd="0" destOrd="0" presId="urn:microsoft.com/office/officeart/2005/8/layout/radial4"/>
    <dgm:cxn modelId="{62ED7704-41E8-44A8-A883-54EA70F3BF8F}" type="presParOf" srcId="{FFCB5ED9-3E74-46EB-9352-322320013741}" destId="{F0B4C956-4095-452F-B15A-5A0712C95560}" srcOrd="1" destOrd="0" presId="urn:microsoft.com/office/officeart/2005/8/layout/radial4"/>
    <dgm:cxn modelId="{D1470542-C26A-43B8-BA98-38A6309AA121}" type="presParOf" srcId="{FFCB5ED9-3E74-46EB-9352-322320013741}" destId="{9C7A09BD-8AF4-40B2-A4C2-16722B53EFDB}" srcOrd="2" destOrd="0" presId="urn:microsoft.com/office/officeart/2005/8/layout/radial4"/>
    <dgm:cxn modelId="{F404CA31-55DC-4CD9-862A-9D54F47DA94B}" type="presParOf" srcId="{FFCB5ED9-3E74-46EB-9352-322320013741}" destId="{19915DC8-EB27-4145-8E30-5825875FC70B}" srcOrd="3" destOrd="0" presId="urn:microsoft.com/office/officeart/2005/8/layout/radial4"/>
    <dgm:cxn modelId="{A170A42D-9912-47C3-B526-80EBDF1AE5AC}" type="presParOf" srcId="{FFCB5ED9-3E74-46EB-9352-322320013741}" destId="{E2C2BEC5-7FE1-472F-8EB3-D318B6DB1BC0}" srcOrd="4" destOrd="0" presId="urn:microsoft.com/office/officeart/2005/8/layout/radial4"/>
    <dgm:cxn modelId="{4E84D7DE-28E0-4837-8AD1-CF1EF1EBDFC9}" type="presParOf" srcId="{FFCB5ED9-3E74-46EB-9352-322320013741}" destId="{E35AC9C6-5BDA-46E7-8D95-1A3FA0D21D3B}" srcOrd="5" destOrd="0" presId="urn:microsoft.com/office/officeart/2005/8/layout/radial4"/>
    <dgm:cxn modelId="{96C7B122-AE77-4499-91F6-F3AB3C04F129}" type="presParOf" srcId="{FFCB5ED9-3E74-46EB-9352-322320013741}" destId="{24F7DB86-E1C0-4ABF-9479-6C2BCA26E24D}" srcOrd="6" destOrd="0" presId="urn:microsoft.com/office/officeart/2005/8/layout/radial4"/>
    <dgm:cxn modelId="{72FC771E-1B77-40B6-BB61-1094545D9F2F}" type="presParOf" srcId="{FFCB5ED9-3E74-46EB-9352-322320013741}" destId="{DB2611CB-134C-4CD5-9D25-4576CC8F187C}" srcOrd="7" destOrd="0" presId="urn:microsoft.com/office/officeart/2005/8/layout/radial4"/>
    <dgm:cxn modelId="{CBE4AB15-2692-4D44-AA44-5687C5386054}" type="presParOf" srcId="{FFCB5ED9-3E74-46EB-9352-322320013741}" destId="{60927F14-2495-42F3-BCA9-EC0561D47A09}" srcOrd="8" destOrd="0" presId="urn:microsoft.com/office/officeart/2005/8/layout/radial4"/>
    <dgm:cxn modelId="{62C1BB40-06FF-4ADA-B485-4CE79D8A91DD}" type="presParOf" srcId="{FFCB5ED9-3E74-46EB-9352-322320013741}" destId="{4777EE5C-2146-4B81-B9CF-F9AA54296EBB}" srcOrd="9" destOrd="0" presId="urn:microsoft.com/office/officeart/2005/8/layout/radial4"/>
    <dgm:cxn modelId="{9F1870C4-1E75-4EB2-A5F0-C4081A055CC2}" type="presParOf" srcId="{FFCB5ED9-3E74-46EB-9352-322320013741}" destId="{C1ED031B-4606-4908-A643-DA8FEB5A2419}" srcOrd="10" destOrd="0" presId="urn:microsoft.com/office/officeart/2005/8/layout/radial4"/>
    <dgm:cxn modelId="{F6BA4538-1B56-4A77-B1C2-6DE116D0C168}" type="presParOf" srcId="{FFCB5ED9-3E74-46EB-9352-322320013741}" destId="{F5992740-1345-4A2E-9CF9-74404D3C86B4}" srcOrd="11" destOrd="0" presId="urn:microsoft.com/office/officeart/2005/8/layout/radial4"/>
    <dgm:cxn modelId="{DAD57651-8032-49C2-9EA9-9DF6174D0353}" type="presParOf" srcId="{FFCB5ED9-3E74-46EB-9352-322320013741}" destId="{FA296F06-81ED-43B9-A987-497E7091CDC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1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 custT="1"/>
      <dgm:spPr/>
      <dgm:t>
        <a:bodyPr/>
        <a:lstStyle/>
        <a:p>
          <a:r>
            <a: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Исполнение республиканского бюджета и обслуживание исполнения местных бюджетов, Национального фонда РК, Фонда компенсации потерпевшим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 custT="1"/>
      <dgm:spPr/>
      <dgm:t>
        <a:bodyPr/>
        <a:lstStyle/>
        <a:p>
          <a:r>
            <a: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и утверждение сводного плана финансирования по обязательствам, сводного плана поступлений и финансирования по платежам по республиканскому бюджету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 custT="1"/>
      <dgm:spPr/>
      <dgm:t>
        <a:bodyPr/>
        <a:lstStyle/>
        <a:p>
          <a:r>
            <a: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распределения поступлений между республиканским, местными бюджетами, Национальным фондом Республики Казахстан, Фондом компенсации потерпевшим, бюджетами ЕАЭС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 custT="1"/>
      <dgm:spPr/>
      <dgm:t>
        <a:bodyPr/>
        <a:lstStyle/>
        <a:p>
          <a:r>
            <a: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информационных систем казначейства, обеспечение бесперебойного функционирования и информационной безопасности информационных систем казначейства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 custT="1"/>
      <dgm:spPr/>
      <dgm:t>
        <a:bodyPr/>
        <a:lstStyle/>
        <a:p>
          <a:r>
            <a: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бюджетного учета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 custT="1"/>
      <dgm:spPr/>
      <dgm:t>
        <a:bodyPr/>
        <a:lstStyle/>
        <a:p>
          <a:r>
            <a: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Консолидация финансовой отчетности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A5BA11-FD7A-45B4-8532-F2BA9BCD2BC4}" type="presOf" srcId="{05978995-B19B-4D70-A8F8-75FE6809F463}" destId="{847E2661-A3E9-4EF3-9FB8-DD28BBF20B66}" srcOrd="0" destOrd="0" presId="urn:microsoft.com/office/officeart/2005/8/layout/vList3#1"/>
    <dgm:cxn modelId="{F883C62F-6B09-48EE-8F9C-AB6547EE7B69}" type="presOf" srcId="{83793B88-AC6C-4A9C-806A-42513A71B755}" destId="{C7575336-E2D9-43D5-B971-F37C7384B1C2}" srcOrd="0" destOrd="0" presId="urn:microsoft.com/office/officeart/2005/8/layout/vList3#1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78888843-CF47-4BE2-949B-10AF43132425}" type="presOf" srcId="{E5B9A64A-4E3D-495D-AA96-63F989943E4C}" destId="{8CB6ED53-E002-46E9-913C-EA84360DED91}" srcOrd="0" destOrd="0" presId="urn:microsoft.com/office/officeart/2005/8/layout/vList3#1"/>
    <dgm:cxn modelId="{E37F668C-D262-49CA-BB65-32B5D7682454}" type="presOf" srcId="{310554F9-C61E-463F-A206-8ED20EC6F922}" destId="{8D2132E8-C3FC-4C8C-AC5C-708BA5F9DAE2}" srcOrd="0" destOrd="0" presId="urn:microsoft.com/office/officeart/2005/8/layout/vList3#1"/>
    <dgm:cxn modelId="{7B70FE90-D7E2-4136-A7FC-70AC1B9D2931}" type="presOf" srcId="{C960028C-5C86-4EBC-86E0-8BF92F6FCE39}" destId="{7AE30046-33E9-4511-A980-3378BE90E30F}" srcOrd="0" destOrd="0" presId="urn:microsoft.com/office/officeart/2005/8/layout/vList3#1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B3C7C2C5-9557-44E4-84A6-93CA3CF076EC}" type="presOf" srcId="{24A67868-9AD2-493A-AD50-2D7D99C72388}" destId="{34C7DED4-1E88-4764-8AB2-678A37E106EF}" srcOrd="0" destOrd="0" presId="urn:microsoft.com/office/officeart/2005/8/layout/vList3#1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E9B887CF-F0D6-4C36-A818-76200240C34F}" type="presOf" srcId="{6B013508-FCD5-4ACF-8B93-360664E73280}" destId="{FD1F9464-923F-4862-B996-24E92A2D2DB3}" srcOrd="0" destOrd="0" presId="urn:microsoft.com/office/officeart/2005/8/layout/vList3#1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58EF1F51-6A85-433F-BF01-55A56989D3C4}" type="presParOf" srcId="{FD1F9464-923F-4862-B996-24E92A2D2DB3}" destId="{98FC5CE5-84F9-4290-8C59-74476AD78742}" srcOrd="0" destOrd="0" presId="urn:microsoft.com/office/officeart/2005/8/layout/vList3#1"/>
    <dgm:cxn modelId="{07B61992-63DC-4E95-A2A8-3FB8D0B66CBB}" type="presParOf" srcId="{98FC5CE5-84F9-4290-8C59-74476AD78742}" destId="{40EFD31D-17F9-47DC-887D-4BC207D5F659}" srcOrd="0" destOrd="0" presId="urn:microsoft.com/office/officeart/2005/8/layout/vList3#1"/>
    <dgm:cxn modelId="{9BFF04B7-7360-4404-B8F1-16AA3A957422}" type="presParOf" srcId="{98FC5CE5-84F9-4290-8C59-74476AD78742}" destId="{C7575336-E2D9-43D5-B971-F37C7384B1C2}" srcOrd="1" destOrd="0" presId="urn:microsoft.com/office/officeart/2005/8/layout/vList3#1"/>
    <dgm:cxn modelId="{53B74167-F117-430F-B619-A13AC37B0335}" type="presParOf" srcId="{FD1F9464-923F-4862-B996-24E92A2D2DB3}" destId="{74139DB7-8D66-4B86-83B1-EE88E87C2509}" srcOrd="1" destOrd="0" presId="urn:microsoft.com/office/officeart/2005/8/layout/vList3#1"/>
    <dgm:cxn modelId="{D52357CA-F877-4EEE-B4CE-5547CDD2372B}" type="presParOf" srcId="{FD1F9464-923F-4862-B996-24E92A2D2DB3}" destId="{B12FBA3C-5642-4DC7-9451-175210A767EA}" srcOrd="2" destOrd="0" presId="urn:microsoft.com/office/officeart/2005/8/layout/vList3#1"/>
    <dgm:cxn modelId="{4F053483-201A-4A85-A03B-B1E1C44AF183}" type="presParOf" srcId="{B12FBA3C-5642-4DC7-9451-175210A767EA}" destId="{E2649DEC-F554-4EA8-A436-7083F0D454CE}" srcOrd="0" destOrd="0" presId="urn:microsoft.com/office/officeart/2005/8/layout/vList3#1"/>
    <dgm:cxn modelId="{02BFC363-305D-446F-A464-6DFCCAC8FD2A}" type="presParOf" srcId="{B12FBA3C-5642-4DC7-9451-175210A767EA}" destId="{7AE30046-33E9-4511-A980-3378BE90E30F}" srcOrd="1" destOrd="0" presId="urn:microsoft.com/office/officeart/2005/8/layout/vList3#1"/>
    <dgm:cxn modelId="{3DB1666A-DA9B-4E55-AA63-92B54DBF6F80}" type="presParOf" srcId="{FD1F9464-923F-4862-B996-24E92A2D2DB3}" destId="{41B3448E-064D-4919-B40B-BD8FBDFC6442}" srcOrd="3" destOrd="0" presId="urn:microsoft.com/office/officeart/2005/8/layout/vList3#1"/>
    <dgm:cxn modelId="{FB545E86-85CE-4B57-9C80-3EF8C8B930CF}" type="presParOf" srcId="{FD1F9464-923F-4862-B996-24E92A2D2DB3}" destId="{B8012797-6ECA-496E-84D2-659BAC4BED8F}" srcOrd="4" destOrd="0" presId="urn:microsoft.com/office/officeart/2005/8/layout/vList3#1"/>
    <dgm:cxn modelId="{5CF916D8-67E0-4108-BA72-BB96AB1C05D5}" type="presParOf" srcId="{B8012797-6ECA-496E-84D2-659BAC4BED8F}" destId="{62B798EC-03FF-4B96-8ACB-08E28021E8C2}" srcOrd="0" destOrd="0" presId="urn:microsoft.com/office/officeart/2005/8/layout/vList3#1"/>
    <dgm:cxn modelId="{D6CD458D-8842-4838-A2A0-159C2A3372A2}" type="presParOf" srcId="{B8012797-6ECA-496E-84D2-659BAC4BED8F}" destId="{34C7DED4-1E88-4764-8AB2-678A37E106EF}" srcOrd="1" destOrd="0" presId="urn:microsoft.com/office/officeart/2005/8/layout/vList3#1"/>
    <dgm:cxn modelId="{6D85D0CF-C743-4F65-B9AA-8CB7FCBBEBD7}" type="presParOf" srcId="{FD1F9464-923F-4862-B996-24E92A2D2DB3}" destId="{0993A201-9EF7-4286-AD0C-83B2EC2617B8}" srcOrd="5" destOrd="0" presId="urn:microsoft.com/office/officeart/2005/8/layout/vList3#1"/>
    <dgm:cxn modelId="{40BBAEEA-13A1-47E6-A374-93072E265BE0}" type="presParOf" srcId="{FD1F9464-923F-4862-B996-24E92A2D2DB3}" destId="{594FEB75-8459-4551-9B71-20BDF9316A74}" srcOrd="6" destOrd="0" presId="urn:microsoft.com/office/officeart/2005/8/layout/vList3#1"/>
    <dgm:cxn modelId="{97AD4448-8D5C-4BD1-BEF7-D4890DC8A7AB}" type="presParOf" srcId="{594FEB75-8459-4551-9B71-20BDF9316A74}" destId="{B386A378-D863-4438-8989-B1BFD8ADEB84}" srcOrd="0" destOrd="0" presId="urn:microsoft.com/office/officeart/2005/8/layout/vList3#1"/>
    <dgm:cxn modelId="{EE32474E-5AFF-4580-9190-338CB9D3D335}" type="presParOf" srcId="{594FEB75-8459-4551-9B71-20BDF9316A74}" destId="{847E2661-A3E9-4EF3-9FB8-DD28BBF20B66}" srcOrd="1" destOrd="0" presId="urn:microsoft.com/office/officeart/2005/8/layout/vList3#1"/>
    <dgm:cxn modelId="{AA15F872-3088-4BD3-9296-394E4DA6F73E}" type="presParOf" srcId="{FD1F9464-923F-4862-B996-24E92A2D2DB3}" destId="{30DB7CD3-BE89-48B2-8698-520912998C1E}" srcOrd="7" destOrd="0" presId="urn:microsoft.com/office/officeart/2005/8/layout/vList3#1"/>
    <dgm:cxn modelId="{A384B94C-B4EC-4943-B2B6-22BBCEDC3694}" type="presParOf" srcId="{FD1F9464-923F-4862-B996-24E92A2D2DB3}" destId="{B088D56E-7376-47D9-ABE8-79B7DC7A751F}" srcOrd="8" destOrd="0" presId="urn:microsoft.com/office/officeart/2005/8/layout/vList3#1"/>
    <dgm:cxn modelId="{8E04238C-7AD1-4261-BD5D-5E4DD4367BCE}" type="presParOf" srcId="{B088D56E-7376-47D9-ABE8-79B7DC7A751F}" destId="{83EE4B9D-0F6B-4025-A6BE-51682A976BE8}" srcOrd="0" destOrd="0" presId="urn:microsoft.com/office/officeart/2005/8/layout/vList3#1"/>
    <dgm:cxn modelId="{2E85DF1C-6FAE-4B58-83BE-E0AA547E47C3}" type="presParOf" srcId="{B088D56E-7376-47D9-ABE8-79B7DC7A751F}" destId="{8CB6ED53-E002-46E9-913C-EA84360DED91}" srcOrd="1" destOrd="0" presId="urn:microsoft.com/office/officeart/2005/8/layout/vList3#1"/>
    <dgm:cxn modelId="{092C8445-1B19-4454-BFC3-0B0643705657}" type="presParOf" srcId="{FD1F9464-923F-4862-B996-24E92A2D2DB3}" destId="{549EE272-2BF1-45FB-92AC-4A08E1462E25}" srcOrd="9" destOrd="0" presId="urn:microsoft.com/office/officeart/2005/8/layout/vList3#1"/>
    <dgm:cxn modelId="{D8310C47-996B-41D2-88EB-6721E2D6F63D}" type="presParOf" srcId="{FD1F9464-923F-4862-B996-24E92A2D2DB3}" destId="{2152AE50-73DE-46AB-A7E4-EC26774505D9}" srcOrd="10" destOrd="0" presId="urn:microsoft.com/office/officeart/2005/8/layout/vList3#1"/>
    <dgm:cxn modelId="{663BC9DC-3996-4332-BB3F-6C1F16C6AC25}" type="presParOf" srcId="{2152AE50-73DE-46AB-A7E4-EC26774505D9}" destId="{44CBF147-1A04-48C9-8BD0-28B27BDDE9D7}" srcOrd="0" destOrd="0" presId="urn:microsoft.com/office/officeart/2005/8/layout/vList3#1"/>
    <dgm:cxn modelId="{AD9E9A13-EBA2-4EDB-95CA-85A828B3A49F}" type="presParOf" srcId="{2152AE50-73DE-46AB-A7E4-EC26774505D9}" destId="{8D2132E8-C3FC-4C8C-AC5C-708BA5F9DA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2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структурных подразделений Министерства финансов Республики Казахстан бюджетной отчетностью по республиканскому и местным бюджетам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координации деятельности территориальных органов казначейства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Регистрация государственных обязательств по проектам государственно-частного партнерства, в том числе государственных концессионных обязательств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бюджетными деньгами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организации и проведения централизованных государственных закупок по перечню товаров, работ, услуг, определяемому уполномоченным органом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Выполнение иных задач, предусмотренных законодательством Республики Казахстан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15E7E836-F844-4207-8B65-B2BAA57DC6D0}" type="presOf" srcId="{C960028C-5C86-4EBC-86E0-8BF92F6FCE39}" destId="{7AE30046-33E9-4511-A980-3378BE90E30F}" srcOrd="0" destOrd="0" presId="urn:microsoft.com/office/officeart/2005/8/layout/vList3#2"/>
    <dgm:cxn modelId="{75B62E37-480F-4DC3-9588-ED778243AFF8}" type="presOf" srcId="{E5B9A64A-4E3D-495D-AA96-63F989943E4C}" destId="{8CB6ED53-E002-46E9-913C-EA84360DED91}" srcOrd="0" destOrd="0" presId="urn:microsoft.com/office/officeart/2005/8/layout/vList3#2"/>
    <dgm:cxn modelId="{1D6C703B-2F0A-4923-A3EB-35B4AD07C8CE}" type="presOf" srcId="{310554F9-C61E-463F-A206-8ED20EC6F922}" destId="{8D2132E8-C3FC-4C8C-AC5C-708BA5F9DAE2}" srcOrd="0" destOrd="0" presId="urn:microsoft.com/office/officeart/2005/8/layout/vList3#2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57F5B290-D752-4ED2-858A-1D4A8CAB1B8B}" type="presOf" srcId="{24A67868-9AD2-493A-AD50-2D7D99C72388}" destId="{34C7DED4-1E88-4764-8AB2-678A37E106EF}" srcOrd="0" destOrd="0" presId="urn:microsoft.com/office/officeart/2005/8/layout/vList3#2"/>
    <dgm:cxn modelId="{0C73B9AA-5140-47E7-BA0D-1DDAEB615E4E}" type="presOf" srcId="{83793B88-AC6C-4A9C-806A-42513A71B755}" destId="{C7575336-E2D9-43D5-B971-F37C7384B1C2}" srcOrd="0" destOrd="0" presId="urn:microsoft.com/office/officeart/2005/8/layout/vList3#2"/>
    <dgm:cxn modelId="{7AFAC7B0-0FEE-4F93-ADF1-482B2481C97D}" type="presOf" srcId="{6B013508-FCD5-4ACF-8B93-360664E73280}" destId="{FD1F9464-923F-4862-B996-24E92A2D2DB3}" srcOrd="0" destOrd="0" presId="urn:microsoft.com/office/officeart/2005/8/layout/vList3#2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FB0908B9-61AE-4272-ACD7-BB5020A49489}" type="presOf" srcId="{05978995-B19B-4D70-A8F8-75FE6809F463}" destId="{847E2661-A3E9-4EF3-9FB8-DD28BBF20B66}" srcOrd="0" destOrd="0" presId="urn:microsoft.com/office/officeart/2005/8/layout/vList3#2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C7603574-5C2E-45F9-BA4E-DC58C4146483}" type="presParOf" srcId="{FD1F9464-923F-4862-B996-24E92A2D2DB3}" destId="{98FC5CE5-84F9-4290-8C59-74476AD78742}" srcOrd="0" destOrd="0" presId="urn:microsoft.com/office/officeart/2005/8/layout/vList3#2"/>
    <dgm:cxn modelId="{8479801F-FCA3-4372-A373-32436EA6EA69}" type="presParOf" srcId="{98FC5CE5-84F9-4290-8C59-74476AD78742}" destId="{40EFD31D-17F9-47DC-887D-4BC207D5F659}" srcOrd="0" destOrd="0" presId="urn:microsoft.com/office/officeart/2005/8/layout/vList3#2"/>
    <dgm:cxn modelId="{78DC171A-EA07-4990-973B-0AE062FEB3DE}" type="presParOf" srcId="{98FC5CE5-84F9-4290-8C59-74476AD78742}" destId="{C7575336-E2D9-43D5-B971-F37C7384B1C2}" srcOrd="1" destOrd="0" presId="urn:microsoft.com/office/officeart/2005/8/layout/vList3#2"/>
    <dgm:cxn modelId="{8974D85F-D053-4A12-96E2-A822A39F8158}" type="presParOf" srcId="{FD1F9464-923F-4862-B996-24E92A2D2DB3}" destId="{74139DB7-8D66-4B86-83B1-EE88E87C2509}" srcOrd="1" destOrd="0" presId="urn:microsoft.com/office/officeart/2005/8/layout/vList3#2"/>
    <dgm:cxn modelId="{369862F8-9EAC-42CE-9CD2-4F430BAC1B73}" type="presParOf" srcId="{FD1F9464-923F-4862-B996-24E92A2D2DB3}" destId="{B12FBA3C-5642-4DC7-9451-175210A767EA}" srcOrd="2" destOrd="0" presId="urn:microsoft.com/office/officeart/2005/8/layout/vList3#2"/>
    <dgm:cxn modelId="{AEFD1C75-1214-47EB-A0D3-802908EFAF19}" type="presParOf" srcId="{B12FBA3C-5642-4DC7-9451-175210A767EA}" destId="{E2649DEC-F554-4EA8-A436-7083F0D454CE}" srcOrd="0" destOrd="0" presId="urn:microsoft.com/office/officeart/2005/8/layout/vList3#2"/>
    <dgm:cxn modelId="{7CEE9AD8-3A52-4FDA-836F-199706018678}" type="presParOf" srcId="{B12FBA3C-5642-4DC7-9451-175210A767EA}" destId="{7AE30046-33E9-4511-A980-3378BE90E30F}" srcOrd="1" destOrd="0" presId="urn:microsoft.com/office/officeart/2005/8/layout/vList3#2"/>
    <dgm:cxn modelId="{892300BA-4FE3-423A-A744-1059495A95BE}" type="presParOf" srcId="{FD1F9464-923F-4862-B996-24E92A2D2DB3}" destId="{41B3448E-064D-4919-B40B-BD8FBDFC6442}" srcOrd="3" destOrd="0" presId="urn:microsoft.com/office/officeart/2005/8/layout/vList3#2"/>
    <dgm:cxn modelId="{86EA6A41-B2F8-40C4-84EF-E6A24F97D686}" type="presParOf" srcId="{FD1F9464-923F-4862-B996-24E92A2D2DB3}" destId="{B8012797-6ECA-496E-84D2-659BAC4BED8F}" srcOrd="4" destOrd="0" presId="urn:microsoft.com/office/officeart/2005/8/layout/vList3#2"/>
    <dgm:cxn modelId="{0CB4AFE3-2570-4C7E-AACA-98541789094C}" type="presParOf" srcId="{B8012797-6ECA-496E-84D2-659BAC4BED8F}" destId="{62B798EC-03FF-4B96-8ACB-08E28021E8C2}" srcOrd="0" destOrd="0" presId="urn:microsoft.com/office/officeart/2005/8/layout/vList3#2"/>
    <dgm:cxn modelId="{D985269B-8432-42B2-81DF-DBC808C02FDE}" type="presParOf" srcId="{B8012797-6ECA-496E-84D2-659BAC4BED8F}" destId="{34C7DED4-1E88-4764-8AB2-678A37E106EF}" srcOrd="1" destOrd="0" presId="urn:microsoft.com/office/officeart/2005/8/layout/vList3#2"/>
    <dgm:cxn modelId="{61A043F9-4F6E-4515-9682-6410DD3B1A42}" type="presParOf" srcId="{FD1F9464-923F-4862-B996-24E92A2D2DB3}" destId="{0993A201-9EF7-4286-AD0C-83B2EC2617B8}" srcOrd="5" destOrd="0" presId="urn:microsoft.com/office/officeart/2005/8/layout/vList3#2"/>
    <dgm:cxn modelId="{B646677E-B7EF-4F01-9AFF-E997C6E19BE7}" type="presParOf" srcId="{FD1F9464-923F-4862-B996-24E92A2D2DB3}" destId="{594FEB75-8459-4551-9B71-20BDF9316A74}" srcOrd="6" destOrd="0" presId="urn:microsoft.com/office/officeart/2005/8/layout/vList3#2"/>
    <dgm:cxn modelId="{BBAB6043-9543-4FC6-9D3E-9A42A4BD9E7A}" type="presParOf" srcId="{594FEB75-8459-4551-9B71-20BDF9316A74}" destId="{B386A378-D863-4438-8989-B1BFD8ADEB84}" srcOrd="0" destOrd="0" presId="urn:microsoft.com/office/officeart/2005/8/layout/vList3#2"/>
    <dgm:cxn modelId="{84D89AEF-D555-4E50-9F05-F9247BC384F9}" type="presParOf" srcId="{594FEB75-8459-4551-9B71-20BDF9316A74}" destId="{847E2661-A3E9-4EF3-9FB8-DD28BBF20B66}" srcOrd="1" destOrd="0" presId="urn:microsoft.com/office/officeart/2005/8/layout/vList3#2"/>
    <dgm:cxn modelId="{BF1023FC-62C9-43E0-8BAB-466F78FB0E42}" type="presParOf" srcId="{FD1F9464-923F-4862-B996-24E92A2D2DB3}" destId="{30DB7CD3-BE89-48B2-8698-520912998C1E}" srcOrd="7" destOrd="0" presId="urn:microsoft.com/office/officeart/2005/8/layout/vList3#2"/>
    <dgm:cxn modelId="{7732F370-C371-4734-B89F-6F2C1AF73B0F}" type="presParOf" srcId="{FD1F9464-923F-4862-B996-24E92A2D2DB3}" destId="{B088D56E-7376-47D9-ABE8-79B7DC7A751F}" srcOrd="8" destOrd="0" presId="urn:microsoft.com/office/officeart/2005/8/layout/vList3#2"/>
    <dgm:cxn modelId="{CEC5EBE7-2AB6-414D-9814-FA5C97CC335E}" type="presParOf" srcId="{B088D56E-7376-47D9-ABE8-79B7DC7A751F}" destId="{83EE4B9D-0F6B-4025-A6BE-51682A976BE8}" srcOrd="0" destOrd="0" presId="urn:microsoft.com/office/officeart/2005/8/layout/vList3#2"/>
    <dgm:cxn modelId="{41027C6A-4EE8-4759-8E02-BB97E384D76E}" type="presParOf" srcId="{B088D56E-7376-47D9-ABE8-79B7DC7A751F}" destId="{8CB6ED53-E002-46E9-913C-EA84360DED91}" srcOrd="1" destOrd="0" presId="urn:microsoft.com/office/officeart/2005/8/layout/vList3#2"/>
    <dgm:cxn modelId="{F3F19D0A-CC3D-4F79-B3BB-963269E44063}" type="presParOf" srcId="{FD1F9464-923F-4862-B996-24E92A2D2DB3}" destId="{549EE272-2BF1-45FB-92AC-4A08E1462E25}" srcOrd="9" destOrd="0" presId="urn:microsoft.com/office/officeart/2005/8/layout/vList3#2"/>
    <dgm:cxn modelId="{68022342-6AE1-4CE7-9C67-4ACB04F4B18E}" type="presParOf" srcId="{FD1F9464-923F-4862-B996-24E92A2D2DB3}" destId="{2152AE50-73DE-46AB-A7E4-EC26774505D9}" srcOrd="10" destOrd="0" presId="urn:microsoft.com/office/officeart/2005/8/layout/vList3#2"/>
    <dgm:cxn modelId="{B92B2BDD-9844-4033-A295-15842770F120}" type="presParOf" srcId="{2152AE50-73DE-46AB-A7E4-EC26774505D9}" destId="{44CBF147-1A04-48C9-8BD0-28B27BDDE9D7}" srcOrd="0" destOrd="0" presId="urn:microsoft.com/office/officeart/2005/8/layout/vList3#2"/>
    <dgm:cxn modelId="{FE6B8D1A-27BA-47EE-B5DB-9DD1E01FF6FB}" type="presParOf" srcId="{2152AE50-73DE-46AB-A7E4-EC26774505D9}" destId="{8D2132E8-C3FC-4C8C-AC5C-708BA5F9DAE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57AD3-2901-4A1C-B066-E8DDAAE78509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5741E86-5101-4CEA-8912-3A063773CECD}">
      <dgm:prSet phldrT="[Текст]" custT="1"/>
      <dgm:spPr/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Комитет казначейства</a:t>
          </a:r>
        </a:p>
      </dgm:t>
    </dgm:pt>
    <dgm:pt modelId="{13892090-99B9-4B6A-B2FE-238F0FB99820}" type="parTrans" cxnId="{1180BDA2-D68D-4352-9DCF-A479931ED320}">
      <dgm:prSet/>
      <dgm:spPr/>
      <dgm:t>
        <a:bodyPr/>
        <a:lstStyle/>
        <a:p>
          <a:endParaRPr lang="ru-RU"/>
        </a:p>
      </dgm:t>
    </dgm:pt>
    <dgm:pt modelId="{E061429F-C8E0-41E6-8C34-38E24AF4BAE3}" type="sibTrans" cxnId="{1180BDA2-D68D-4352-9DCF-A479931ED320}">
      <dgm:prSet/>
      <dgm:spPr/>
      <dgm:t>
        <a:bodyPr/>
        <a:lstStyle/>
        <a:p>
          <a:endParaRPr lang="ru-RU"/>
        </a:p>
      </dgm:t>
    </dgm:pt>
    <dgm:pt modelId="{A5C35156-79C0-4CCA-A1DB-23E50506945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17</a:t>
          </a:r>
        </a:p>
        <a:p>
          <a:r>
            <a:rPr lang="ru-RU" sz="900" b="1" dirty="0">
              <a:latin typeface="Arial" pitchFamily="34" charset="0"/>
              <a:cs typeface="Arial" pitchFamily="34" charset="0"/>
            </a:rPr>
            <a:t>Департаментов казначейства по областям, городам республиканского значения и столицы</a:t>
          </a:r>
        </a:p>
      </dgm:t>
    </dgm:pt>
    <dgm:pt modelId="{5F202D32-4115-4AAE-A391-7E203E26EF23}" type="parTrans" cxnId="{F3A5A219-8633-4D63-A7C3-BBFFFFE28D0F}">
      <dgm:prSet/>
      <dgm:spPr/>
      <dgm:t>
        <a:bodyPr/>
        <a:lstStyle/>
        <a:p>
          <a:endParaRPr lang="ru-RU"/>
        </a:p>
      </dgm:t>
    </dgm:pt>
    <dgm:pt modelId="{DD7683A8-FE0D-428F-AF42-A073498FCDCE}" type="sibTrans" cxnId="{F3A5A219-8633-4D63-A7C3-BBFFFFE28D0F}">
      <dgm:prSet/>
      <dgm:spPr/>
      <dgm:t>
        <a:bodyPr/>
        <a:lstStyle/>
        <a:p>
          <a:endParaRPr lang="ru-RU"/>
        </a:p>
      </dgm:t>
    </dgm:pt>
    <dgm:pt modelId="{CD25B47B-A47F-42B1-834F-344B05FC4EF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190</a:t>
          </a:r>
        </a:p>
        <a:p>
          <a:r>
            <a:rPr lang="ru-RU" sz="900" b="1" dirty="0">
              <a:latin typeface="Arial" pitchFamily="34" charset="0"/>
              <a:cs typeface="Arial" pitchFamily="34" charset="0"/>
            </a:rPr>
            <a:t>Районных и городских управлений казначейства</a:t>
          </a:r>
        </a:p>
      </dgm:t>
    </dgm:pt>
    <dgm:pt modelId="{79588933-B349-4E7B-BAEA-9E043372B870}" type="parTrans" cxnId="{4EF83F9C-7EE3-4119-85BD-EA577BC675E4}">
      <dgm:prSet/>
      <dgm:spPr/>
      <dgm:t>
        <a:bodyPr/>
        <a:lstStyle/>
        <a:p>
          <a:endParaRPr lang="ru-RU"/>
        </a:p>
      </dgm:t>
    </dgm:pt>
    <dgm:pt modelId="{644A989F-F306-4A0B-A3D4-45F5DE907DC7}" type="sibTrans" cxnId="{4EF83F9C-7EE3-4119-85BD-EA577BC675E4}">
      <dgm:prSet/>
      <dgm:spPr/>
      <dgm:t>
        <a:bodyPr/>
        <a:lstStyle/>
        <a:p>
          <a:endParaRPr lang="ru-RU"/>
        </a:p>
      </dgm:t>
    </dgm:pt>
    <dgm:pt modelId="{69B68581-7437-4A78-BA2B-2E9966D28441}" type="pres">
      <dgm:prSet presAssocID="{36657AD3-2901-4A1C-B066-E8DDAAE78509}" presName="Name0" presStyleCnt="0">
        <dgm:presLayoutVars>
          <dgm:dir/>
          <dgm:animLvl val="lvl"/>
          <dgm:resizeHandles val="exact"/>
        </dgm:presLayoutVars>
      </dgm:prSet>
      <dgm:spPr/>
    </dgm:pt>
    <dgm:pt modelId="{DB770E81-037F-48C7-BA3D-0EC1C603117C}" type="pres">
      <dgm:prSet presAssocID="{CD25B47B-A47F-42B1-834F-344B05FC4EF4}" presName="boxAndChildren" presStyleCnt="0"/>
      <dgm:spPr/>
    </dgm:pt>
    <dgm:pt modelId="{C9EF961C-BBF1-423B-95B2-7D3DCE1DC18D}" type="pres">
      <dgm:prSet presAssocID="{CD25B47B-A47F-42B1-834F-344B05FC4EF4}" presName="parentTextBox" presStyleLbl="node1" presStyleIdx="0" presStyleCnt="3"/>
      <dgm:spPr/>
    </dgm:pt>
    <dgm:pt modelId="{CE0FAF11-6E8D-42E3-8163-D4BE3904F70C}" type="pres">
      <dgm:prSet presAssocID="{DD7683A8-FE0D-428F-AF42-A073498FCDCE}" presName="sp" presStyleCnt="0"/>
      <dgm:spPr/>
    </dgm:pt>
    <dgm:pt modelId="{C0527908-45B7-4EB8-B4BA-CD64E9D71981}" type="pres">
      <dgm:prSet presAssocID="{A5C35156-79C0-4CCA-A1DB-23E50506945E}" presName="arrowAndChildren" presStyleCnt="0"/>
      <dgm:spPr/>
    </dgm:pt>
    <dgm:pt modelId="{5C393AAF-C8DD-4927-9324-99C3AB16703C}" type="pres">
      <dgm:prSet presAssocID="{A5C35156-79C0-4CCA-A1DB-23E50506945E}" presName="parentTextArrow" presStyleLbl="node1" presStyleIdx="1" presStyleCnt="3"/>
      <dgm:spPr/>
    </dgm:pt>
    <dgm:pt modelId="{F4B3ABD7-3B22-4CF5-924F-CF26CAA21657}" type="pres">
      <dgm:prSet presAssocID="{E061429F-C8E0-41E6-8C34-38E24AF4BAE3}" presName="sp" presStyleCnt="0"/>
      <dgm:spPr/>
    </dgm:pt>
    <dgm:pt modelId="{B0FE1435-93EC-4857-9BF6-AA37CBF7613C}" type="pres">
      <dgm:prSet presAssocID="{B5741E86-5101-4CEA-8912-3A063773CECD}" presName="arrowAndChildren" presStyleCnt="0"/>
      <dgm:spPr/>
    </dgm:pt>
    <dgm:pt modelId="{5596A852-54CC-48E9-BAF3-93FD2E036205}" type="pres">
      <dgm:prSet presAssocID="{B5741E86-5101-4CEA-8912-3A063773CECD}" presName="parentTextArrow" presStyleLbl="node1" presStyleIdx="2" presStyleCnt="3" custLinFactNeighborX="409" custLinFactNeighborY="-46"/>
      <dgm:spPr/>
    </dgm:pt>
  </dgm:ptLst>
  <dgm:cxnLst>
    <dgm:cxn modelId="{D043490C-CC0C-4D0B-B740-AC9F7475FF5C}" type="presOf" srcId="{A5C35156-79C0-4CCA-A1DB-23E50506945E}" destId="{5C393AAF-C8DD-4927-9324-99C3AB16703C}" srcOrd="0" destOrd="0" presId="urn:microsoft.com/office/officeart/2005/8/layout/process4"/>
    <dgm:cxn modelId="{F3A5A219-8633-4D63-A7C3-BBFFFFE28D0F}" srcId="{36657AD3-2901-4A1C-B066-E8DDAAE78509}" destId="{A5C35156-79C0-4CCA-A1DB-23E50506945E}" srcOrd="1" destOrd="0" parTransId="{5F202D32-4115-4AAE-A391-7E203E26EF23}" sibTransId="{DD7683A8-FE0D-428F-AF42-A073498FCDCE}"/>
    <dgm:cxn modelId="{4A7B752B-AEA5-4CF7-B451-AA57A57ED500}" type="presOf" srcId="{36657AD3-2901-4A1C-B066-E8DDAAE78509}" destId="{69B68581-7437-4A78-BA2B-2E9966D28441}" srcOrd="0" destOrd="0" presId="urn:microsoft.com/office/officeart/2005/8/layout/process4"/>
    <dgm:cxn modelId="{4EF83F9C-7EE3-4119-85BD-EA577BC675E4}" srcId="{36657AD3-2901-4A1C-B066-E8DDAAE78509}" destId="{CD25B47B-A47F-42B1-834F-344B05FC4EF4}" srcOrd="2" destOrd="0" parTransId="{79588933-B349-4E7B-BAEA-9E043372B870}" sibTransId="{644A989F-F306-4A0B-A3D4-45F5DE907DC7}"/>
    <dgm:cxn modelId="{1180BDA2-D68D-4352-9DCF-A479931ED320}" srcId="{36657AD3-2901-4A1C-B066-E8DDAAE78509}" destId="{B5741E86-5101-4CEA-8912-3A063773CECD}" srcOrd="0" destOrd="0" parTransId="{13892090-99B9-4B6A-B2FE-238F0FB99820}" sibTransId="{E061429F-C8E0-41E6-8C34-38E24AF4BAE3}"/>
    <dgm:cxn modelId="{EB5089D2-30E4-4A80-B42F-31D47CA52343}" type="presOf" srcId="{B5741E86-5101-4CEA-8912-3A063773CECD}" destId="{5596A852-54CC-48E9-BAF3-93FD2E036205}" srcOrd="0" destOrd="0" presId="urn:microsoft.com/office/officeart/2005/8/layout/process4"/>
    <dgm:cxn modelId="{23D59CD4-9CD8-482B-B6B2-C36AF36984FB}" type="presOf" srcId="{CD25B47B-A47F-42B1-834F-344B05FC4EF4}" destId="{C9EF961C-BBF1-423B-95B2-7D3DCE1DC18D}" srcOrd="0" destOrd="0" presId="urn:microsoft.com/office/officeart/2005/8/layout/process4"/>
    <dgm:cxn modelId="{9FECF860-D8C4-4DCF-8FAB-2AB7F3C8371E}" type="presParOf" srcId="{69B68581-7437-4A78-BA2B-2E9966D28441}" destId="{DB770E81-037F-48C7-BA3D-0EC1C603117C}" srcOrd="0" destOrd="0" presId="urn:microsoft.com/office/officeart/2005/8/layout/process4"/>
    <dgm:cxn modelId="{41286EC6-E6A3-4397-A178-7E84EA8DA9F8}" type="presParOf" srcId="{DB770E81-037F-48C7-BA3D-0EC1C603117C}" destId="{C9EF961C-BBF1-423B-95B2-7D3DCE1DC18D}" srcOrd="0" destOrd="0" presId="urn:microsoft.com/office/officeart/2005/8/layout/process4"/>
    <dgm:cxn modelId="{3388ADFD-CF40-43A7-8157-38DA2DCAE88C}" type="presParOf" srcId="{69B68581-7437-4A78-BA2B-2E9966D28441}" destId="{CE0FAF11-6E8D-42E3-8163-D4BE3904F70C}" srcOrd="1" destOrd="0" presId="urn:microsoft.com/office/officeart/2005/8/layout/process4"/>
    <dgm:cxn modelId="{33FE7ACF-9311-49B9-AD46-F4215AD7AC99}" type="presParOf" srcId="{69B68581-7437-4A78-BA2B-2E9966D28441}" destId="{C0527908-45B7-4EB8-B4BA-CD64E9D71981}" srcOrd="2" destOrd="0" presId="urn:microsoft.com/office/officeart/2005/8/layout/process4"/>
    <dgm:cxn modelId="{A930095B-5D6A-442E-A79E-A59AA5CBB09D}" type="presParOf" srcId="{C0527908-45B7-4EB8-B4BA-CD64E9D71981}" destId="{5C393AAF-C8DD-4927-9324-99C3AB16703C}" srcOrd="0" destOrd="0" presId="urn:microsoft.com/office/officeart/2005/8/layout/process4"/>
    <dgm:cxn modelId="{E7E60C86-8CD2-49E1-9B3C-6991AEAE95F6}" type="presParOf" srcId="{69B68581-7437-4A78-BA2B-2E9966D28441}" destId="{F4B3ABD7-3B22-4CF5-924F-CF26CAA21657}" srcOrd="3" destOrd="0" presId="urn:microsoft.com/office/officeart/2005/8/layout/process4"/>
    <dgm:cxn modelId="{FBA24CBD-0890-4833-867E-7ADBD75345D0}" type="presParOf" srcId="{69B68581-7437-4A78-BA2B-2E9966D28441}" destId="{B0FE1435-93EC-4857-9BF6-AA37CBF7613C}" srcOrd="4" destOrd="0" presId="urn:microsoft.com/office/officeart/2005/8/layout/process4"/>
    <dgm:cxn modelId="{9E3FC1C0-B818-4BFC-878B-BACC3D552512}" type="presParOf" srcId="{B0FE1435-93EC-4857-9BF6-AA37CBF7613C}" destId="{5596A852-54CC-48E9-BAF3-93FD2E036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51D23-9E9B-4359-9457-055CC236D768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64DD885-3F04-4E6A-8FE1-FC90B0004F96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Определения качества организации работы</a:t>
          </a:r>
          <a:endParaRPr lang="ru-RU" dirty="0"/>
        </a:p>
      </dgm:t>
    </dgm:pt>
    <dgm:pt modelId="{B5763C1F-FF2B-4DE6-A056-B20A0C591F42}" type="parTrans" cxnId="{9E10D1A9-2438-40CB-B958-C1BC03ED58C6}">
      <dgm:prSet/>
      <dgm:spPr/>
      <dgm:t>
        <a:bodyPr/>
        <a:lstStyle/>
        <a:p>
          <a:endParaRPr lang="ru-RU"/>
        </a:p>
      </dgm:t>
    </dgm:pt>
    <dgm:pt modelId="{FF8BE642-EF29-41F3-BCC1-F6EBABC36AE2}" type="sibTrans" cxnId="{9E10D1A9-2438-40CB-B958-C1BC03ED58C6}">
      <dgm:prSet/>
      <dgm:spPr/>
      <dgm:t>
        <a:bodyPr/>
        <a:lstStyle/>
        <a:p>
          <a:endParaRPr lang="ru-RU"/>
        </a:p>
      </dgm:t>
    </dgm:pt>
    <dgm:pt modelId="{2A67FF03-0D83-48EC-A911-D7579513D073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Соблюдения должностных обязанностей сотрудников казначейства</a:t>
          </a:r>
          <a:endParaRPr lang="ru-RU" dirty="0"/>
        </a:p>
      </dgm:t>
    </dgm:pt>
    <dgm:pt modelId="{D4B27B10-DF13-40BA-A63A-565BAC177DF4}" type="parTrans" cxnId="{2F396563-9E8C-4ED4-800E-B206BD93F2F2}">
      <dgm:prSet/>
      <dgm:spPr/>
      <dgm:t>
        <a:bodyPr/>
        <a:lstStyle/>
        <a:p>
          <a:endParaRPr lang="ru-RU"/>
        </a:p>
      </dgm:t>
    </dgm:pt>
    <dgm:pt modelId="{AC2F57C7-25D5-43D5-8A0B-82A26B5799A2}" type="sibTrans" cxnId="{2F396563-9E8C-4ED4-800E-B206BD93F2F2}">
      <dgm:prSet/>
      <dgm:spPr/>
      <dgm:t>
        <a:bodyPr/>
        <a:lstStyle/>
        <a:p>
          <a:endParaRPr lang="ru-RU"/>
        </a:p>
      </dgm:t>
    </dgm:pt>
    <dgm:pt modelId="{9313D429-D681-4327-B0D9-5507360B2862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Соблюдения требований нормативных правовых актов</a:t>
          </a:r>
          <a:endParaRPr lang="ru-RU" dirty="0"/>
        </a:p>
      </dgm:t>
    </dgm:pt>
    <dgm:pt modelId="{FB46A528-FF7B-46F7-9690-261FF3971EED}" type="parTrans" cxnId="{8BE44F10-7E82-4C4C-8688-CE8FD3A24C91}">
      <dgm:prSet/>
      <dgm:spPr/>
      <dgm:t>
        <a:bodyPr/>
        <a:lstStyle/>
        <a:p>
          <a:endParaRPr lang="ru-RU"/>
        </a:p>
      </dgm:t>
    </dgm:pt>
    <dgm:pt modelId="{1C7E737A-A7B3-4D8C-B2B1-4642E3A6DB73}" type="sibTrans" cxnId="{8BE44F10-7E82-4C4C-8688-CE8FD3A24C91}">
      <dgm:prSet/>
      <dgm:spPr/>
      <dgm:t>
        <a:bodyPr/>
        <a:lstStyle/>
        <a:p>
          <a:endParaRPr lang="ru-RU"/>
        </a:p>
      </dgm:t>
    </dgm:pt>
    <dgm:pt modelId="{D3BE5710-BF8F-4577-BB44-2C8015F6D0E3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Достижения стратегических целей Министерства финансов Республики Казахстан</a:t>
          </a:r>
          <a:endParaRPr lang="ru-RU" dirty="0"/>
        </a:p>
      </dgm:t>
    </dgm:pt>
    <dgm:pt modelId="{670189EA-57F8-4B2D-9263-7799606EAF10}" type="parTrans" cxnId="{15E3117F-BC68-4D48-A9A1-64A2ED669070}">
      <dgm:prSet/>
      <dgm:spPr/>
      <dgm:t>
        <a:bodyPr/>
        <a:lstStyle/>
        <a:p>
          <a:endParaRPr lang="ru-RU"/>
        </a:p>
      </dgm:t>
    </dgm:pt>
    <dgm:pt modelId="{DFD96A14-1E7A-407D-8CB7-81C8C1405B62}" type="sibTrans" cxnId="{15E3117F-BC68-4D48-A9A1-64A2ED669070}">
      <dgm:prSet/>
      <dgm:spPr/>
      <dgm:t>
        <a:bodyPr/>
        <a:lstStyle/>
        <a:p>
          <a:endParaRPr lang="ru-RU"/>
        </a:p>
      </dgm:t>
    </dgm:pt>
    <dgm:pt modelId="{58190041-F41C-4956-9E90-5460ABCD753E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Повышения эффективности работы Департаментов</a:t>
          </a:r>
          <a:endParaRPr lang="ru-RU" dirty="0"/>
        </a:p>
      </dgm:t>
    </dgm:pt>
    <dgm:pt modelId="{FE356812-63FE-4866-9ECA-7387974C60E6}" type="parTrans" cxnId="{4E04791C-19D7-4735-84E8-6C0608DF0C97}">
      <dgm:prSet/>
      <dgm:spPr/>
      <dgm:t>
        <a:bodyPr/>
        <a:lstStyle/>
        <a:p>
          <a:endParaRPr lang="ru-RU"/>
        </a:p>
      </dgm:t>
    </dgm:pt>
    <dgm:pt modelId="{52AC90D4-684B-40CA-BC4B-3C971E709238}" type="sibTrans" cxnId="{4E04791C-19D7-4735-84E8-6C0608DF0C97}">
      <dgm:prSet/>
      <dgm:spPr/>
      <dgm:t>
        <a:bodyPr/>
        <a:lstStyle/>
        <a:p>
          <a:endParaRPr lang="ru-RU"/>
        </a:p>
      </dgm:t>
    </dgm:pt>
    <dgm:pt modelId="{039E87E4-BDEE-4F9A-A8C6-3D2CA84F2A09}" type="pres">
      <dgm:prSet presAssocID="{F8C51D23-9E9B-4359-9457-055CC236D768}" presName="Name0" presStyleCnt="0">
        <dgm:presLayoutVars>
          <dgm:dir/>
          <dgm:resizeHandles val="exact"/>
        </dgm:presLayoutVars>
      </dgm:prSet>
      <dgm:spPr/>
    </dgm:pt>
    <dgm:pt modelId="{8A9951A3-A8D9-45C1-8999-E3A416935D69}" type="pres">
      <dgm:prSet presAssocID="{E64DD885-3F04-4E6A-8FE1-FC90B0004F96}" presName="composite" presStyleCnt="0"/>
      <dgm:spPr/>
    </dgm:pt>
    <dgm:pt modelId="{2AF1AA7E-0716-45F2-A651-01A174A98554}" type="pres">
      <dgm:prSet presAssocID="{E64DD885-3F04-4E6A-8FE1-FC90B0004F96}" presName="rect1" presStyleLbl="trAlignAcc1" presStyleIdx="0" presStyleCnt="5">
        <dgm:presLayoutVars>
          <dgm:bulletEnabled val="1"/>
        </dgm:presLayoutVars>
      </dgm:prSet>
      <dgm:spPr/>
    </dgm:pt>
    <dgm:pt modelId="{2F495EBF-C61C-498E-8630-BD3AB3681D8A}" type="pres">
      <dgm:prSet presAssocID="{E64DD885-3F04-4E6A-8FE1-FC90B0004F96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BB9EECC-B8FE-450F-9ED2-FD8A13D60F89}" type="pres">
      <dgm:prSet presAssocID="{FF8BE642-EF29-41F3-BCC1-F6EBABC36AE2}" presName="sibTrans" presStyleCnt="0"/>
      <dgm:spPr/>
    </dgm:pt>
    <dgm:pt modelId="{E3AEFF8A-1234-4C94-B6A9-8D0EAA1D06FA}" type="pres">
      <dgm:prSet presAssocID="{2A67FF03-0D83-48EC-A911-D7579513D073}" presName="composite" presStyleCnt="0"/>
      <dgm:spPr/>
    </dgm:pt>
    <dgm:pt modelId="{501333BA-D9D0-46DD-93A7-41D65F31DEE1}" type="pres">
      <dgm:prSet presAssocID="{2A67FF03-0D83-48EC-A911-D7579513D073}" presName="rect1" presStyleLbl="trAlignAcc1" presStyleIdx="1" presStyleCnt="5">
        <dgm:presLayoutVars>
          <dgm:bulletEnabled val="1"/>
        </dgm:presLayoutVars>
      </dgm:prSet>
      <dgm:spPr/>
    </dgm:pt>
    <dgm:pt modelId="{69731EDB-581D-46A8-803E-4016A68E7442}" type="pres">
      <dgm:prSet presAssocID="{2A67FF03-0D83-48EC-A911-D7579513D073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1E1BE6C-688F-48DA-9F58-EE3F791561B2}" type="pres">
      <dgm:prSet presAssocID="{AC2F57C7-25D5-43D5-8A0B-82A26B5799A2}" presName="sibTrans" presStyleCnt="0"/>
      <dgm:spPr/>
    </dgm:pt>
    <dgm:pt modelId="{5BC156FF-EC2C-4E14-BAD7-E498F1E09A0A}" type="pres">
      <dgm:prSet presAssocID="{9313D429-D681-4327-B0D9-5507360B2862}" presName="composite" presStyleCnt="0"/>
      <dgm:spPr/>
    </dgm:pt>
    <dgm:pt modelId="{1CB6F74D-AD3F-496D-853E-B520DF09A62A}" type="pres">
      <dgm:prSet presAssocID="{9313D429-D681-4327-B0D9-5507360B2862}" presName="rect1" presStyleLbl="trAlignAcc1" presStyleIdx="2" presStyleCnt="5">
        <dgm:presLayoutVars>
          <dgm:bulletEnabled val="1"/>
        </dgm:presLayoutVars>
      </dgm:prSet>
      <dgm:spPr/>
    </dgm:pt>
    <dgm:pt modelId="{A4CE5717-0F3A-4DE9-95F2-76528EA4CDE6}" type="pres">
      <dgm:prSet presAssocID="{9313D429-D681-4327-B0D9-5507360B2862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87833F-5484-44B7-9DD0-92CD14C66BE3}" type="pres">
      <dgm:prSet presAssocID="{1C7E737A-A7B3-4D8C-B2B1-4642E3A6DB73}" presName="sibTrans" presStyleCnt="0"/>
      <dgm:spPr/>
    </dgm:pt>
    <dgm:pt modelId="{06CE86D6-5B99-4169-8451-4D561AC12E48}" type="pres">
      <dgm:prSet presAssocID="{58190041-F41C-4956-9E90-5460ABCD753E}" presName="composite" presStyleCnt="0"/>
      <dgm:spPr/>
    </dgm:pt>
    <dgm:pt modelId="{54A5417F-8A10-4D8C-B1FB-2BEF4DBDD07E}" type="pres">
      <dgm:prSet presAssocID="{58190041-F41C-4956-9E90-5460ABCD753E}" presName="rect1" presStyleLbl="trAlignAcc1" presStyleIdx="3" presStyleCnt="5">
        <dgm:presLayoutVars>
          <dgm:bulletEnabled val="1"/>
        </dgm:presLayoutVars>
      </dgm:prSet>
      <dgm:spPr/>
    </dgm:pt>
    <dgm:pt modelId="{54372DDC-D4E1-42F3-8AFC-0AF12C1936FF}" type="pres">
      <dgm:prSet presAssocID="{58190041-F41C-4956-9E90-5460ABCD753E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C2968E9-7F12-48E4-9E97-2FDBF5D8C2EB}" type="pres">
      <dgm:prSet presAssocID="{52AC90D4-684B-40CA-BC4B-3C971E709238}" presName="sibTrans" presStyleCnt="0"/>
      <dgm:spPr/>
    </dgm:pt>
    <dgm:pt modelId="{1B46B9DD-D1A1-47B1-9C51-C0153E6C5C91}" type="pres">
      <dgm:prSet presAssocID="{D3BE5710-BF8F-4577-BB44-2C8015F6D0E3}" presName="composite" presStyleCnt="0"/>
      <dgm:spPr/>
    </dgm:pt>
    <dgm:pt modelId="{F4C92AD3-4698-4C13-A788-18DDBF69BBDC}" type="pres">
      <dgm:prSet presAssocID="{D3BE5710-BF8F-4577-BB44-2C8015F6D0E3}" presName="rect1" presStyleLbl="trAlignAcc1" presStyleIdx="4" presStyleCnt="5">
        <dgm:presLayoutVars>
          <dgm:bulletEnabled val="1"/>
        </dgm:presLayoutVars>
      </dgm:prSet>
      <dgm:spPr/>
    </dgm:pt>
    <dgm:pt modelId="{4BA733E9-7EFC-45BD-B1B0-C7CF104E30D9}" type="pres">
      <dgm:prSet presAssocID="{D3BE5710-BF8F-4577-BB44-2C8015F6D0E3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BE44F10-7E82-4C4C-8688-CE8FD3A24C91}" srcId="{F8C51D23-9E9B-4359-9457-055CC236D768}" destId="{9313D429-D681-4327-B0D9-5507360B2862}" srcOrd="2" destOrd="0" parTransId="{FB46A528-FF7B-46F7-9690-261FF3971EED}" sibTransId="{1C7E737A-A7B3-4D8C-B2B1-4642E3A6DB73}"/>
    <dgm:cxn modelId="{922BF219-C490-4141-A582-7F8412F5DCE2}" type="presOf" srcId="{2A67FF03-0D83-48EC-A911-D7579513D073}" destId="{501333BA-D9D0-46DD-93A7-41D65F31DEE1}" srcOrd="0" destOrd="0" presId="urn:microsoft.com/office/officeart/2008/layout/PictureStrips"/>
    <dgm:cxn modelId="{4E04791C-19D7-4735-84E8-6C0608DF0C97}" srcId="{F8C51D23-9E9B-4359-9457-055CC236D768}" destId="{58190041-F41C-4956-9E90-5460ABCD753E}" srcOrd="3" destOrd="0" parTransId="{FE356812-63FE-4866-9ECA-7387974C60E6}" sibTransId="{52AC90D4-684B-40CA-BC4B-3C971E709238}"/>
    <dgm:cxn modelId="{3A8DAA2C-3FDA-4BD0-9FEB-017302733FDD}" type="presOf" srcId="{58190041-F41C-4956-9E90-5460ABCD753E}" destId="{54A5417F-8A10-4D8C-B1FB-2BEF4DBDD07E}" srcOrd="0" destOrd="0" presId="urn:microsoft.com/office/officeart/2008/layout/PictureStrips"/>
    <dgm:cxn modelId="{2B261130-9F05-437A-8DFF-5E557059C76B}" type="presOf" srcId="{9313D429-D681-4327-B0D9-5507360B2862}" destId="{1CB6F74D-AD3F-496D-853E-B520DF09A62A}" srcOrd="0" destOrd="0" presId="urn:microsoft.com/office/officeart/2008/layout/PictureStrips"/>
    <dgm:cxn modelId="{05763F5C-222E-4CB7-887A-1FC4B69157F3}" type="presOf" srcId="{D3BE5710-BF8F-4577-BB44-2C8015F6D0E3}" destId="{F4C92AD3-4698-4C13-A788-18DDBF69BBDC}" srcOrd="0" destOrd="0" presId="urn:microsoft.com/office/officeart/2008/layout/PictureStrips"/>
    <dgm:cxn modelId="{2F396563-9E8C-4ED4-800E-B206BD93F2F2}" srcId="{F8C51D23-9E9B-4359-9457-055CC236D768}" destId="{2A67FF03-0D83-48EC-A911-D7579513D073}" srcOrd="1" destOrd="0" parTransId="{D4B27B10-DF13-40BA-A63A-565BAC177DF4}" sibTransId="{AC2F57C7-25D5-43D5-8A0B-82A26B5799A2}"/>
    <dgm:cxn modelId="{90048C51-947C-4626-ABD4-3C8FE2599F2B}" type="presOf" srcId="{F8C51D23-9E9B-4359-9457-055CC236D768}" destId="{039E87E4-BDEE-4F9A-A8C6-3D2CA84F2A09}" srcOrd="0" destOrd="0" presId="urn:microsoft.com/office/officeart/2008/layout/PictureStrips"/>
    <dgm:cxn modelId="{15E3117F-BC68-4D48-A9A1-64A2ED669070}" srcId="{F8C51D23-9E9B-4359-9457-055CC236D768}" destId="{D3BE5710-BF8F-4577-BB44-2C8015F6D0E3}" srcOrd="4" destOrd="0" parTransId="{670189EA-57F8-4B2D-9263-7799606EAF10}" sibTransId="{DFD96A14-1E7A-407D-8CB7-81C8C1405B62}"/>
    <dgm:cxn modelId="{9E10D1A9-2438-40CB-B958-C1BC03ED58C6}" srcId="{F8C51D23-9E9B-4359-9457-055CC236D768}" destId="{E64DD885-3F04-4E6A-8FE1-FC90B0004F96}" srcOrd="0" destOrd="0" parTransId="{B5763C1F-FF2B-4DE6-A056-B20A0C591F42}" sibTransId="{FF8BE642-EF29-41F3-BCC1-F6EBABC36AE2}"/>
    <dgm:cxn modelId="{C52958E3-AA3D-4008-809D-BE990D5F209F}" type="presOf" srcId="{E64DD885-3F04-4E6A-8FE1-FC90B0004F96}" destId="{2AF1AA7E-0716-45F2-A651-01A174A98554}" srcOrd="0" destOrd="0" presId="urn:microsoft.com/office/officeart/2008/layout/PictureStrips"/>
    <dgm:cxn modelId="{D04243EF-F05C-417B-B89B-5FE0185878A4}" type="presParOf" srcId="{039E87E4-BDEE-4F9A-A8C6-3D2CA84F2A09}" destId="{8A9951A3-A8D9-45C1-8999-E3A416935D69}" srcOrd="0" destOrd="0" presId="urn:microsoft.com/office/officeart/2008/layout/PictureStrips"/>
    <dgm:cxn modelId="{C1F5B426-5BA0-4C15-97BC-89C227A006A6}" type="presParOf" srcId="{8A9951A3-A8D9-45C1-8999-E3A416935D69}" destId="{2AF1AA7E-0716-45F2-A651-01A174A98554}" srcOrd="0" destOrd="0" presId="urn:microsoft.com/office/officeart/2008/layout/PictureStrips"/>
    <dgm:cxn modelId="{9D4D624A-B571-4406-9701-90026522E786}" type="presParOf" srcId="{8A9951A3-A8D9-45C1-8999-E3A416935D69}" destId="{2F495EBF-C61C-498E-8630-BD3AB3681D8A}" srcOrd="1" destOrd="0" presId="urn:microsoft.com/office/officeart/2008/layout/PictureStrips"/>
    <dgm:cxn modelId="{169FA80F-FDF1-450B-975A-21A28691E2CE}" type="presParOf" srcId="{039E87E4-BDEE-4F9A-A8C6-3D2CA84F2A09}" destId="{DBB9EECC-B8FE-450F-9ED2-FD8A13D60F89}" srcOrd="1" destOrd="0" presId="urn:microsoft.com/office/officeart/2008/layout/PictureStrips"/>
    <dgm:cxn modelId="{EAC2D4A2-CF19-4A7D-90EA-B5030DA87E15}" type="presParOf" srcId="{039E87E4-BDEE-4F9A-A8C6-3D2CA84F2A09}" destId="{E3AEFF8A-1234-4C94-B6A9-8D0EAA1D06FA}" srcOrd="2" destOrd="0" presId="urn:microsoft.com/office/officeart/2008/layout/PictureStrips"/>
    <dgm:cxn modelId="{05171C9D-F8E1-489D-81C3-1EE987D46203}" type="presParOf" srcId="{E3AEFF8A-1234-4C94-B6A9-8D0EAA1D06FA}" destId="{501333BA-D9D0-46DD-93A7-41D65F31DEE1}" srcOrd="0" destOrd="0" presId="urn:microsoft.com/office/officeart/2008/layout/PictureStrips"/>
    <dgm:cxn modelId="{80FC3635-D795-4728-ACE7-9230982C4AB6}" type="presParOf" srcId="{E3AEFF8A-1234-4C94-B6A9-8D0EAA1D06FA}" destId="{69731EDB-581D-46A8-803E-4016A68E7442}" srcOrd="1" destOrd="0" presId="urn:microsoft.com/office/officeart/2008/layout/PictureStrips"/>
    <dgm:cxn modelId="{1989CA25-FBAB-4793-BD74-B812084A4DDB}" type="presParOf" srcId="{039E87E4-BDEE-4F9A-A8C6-3D2CA84F2A09}" destId="{F1E1BE6C-688F-48DA-9F58-EE3F791561B2}" srcOrd="3" destOrd="0" presId="urn:microsoft.com/office/officeart/2008/layout/PictureStrips"/>
    <dgm:cxn modelId="{5718C960-18AA-4FB6-8574-C6FE948A68A5}" type="presParOf" srcId="{039E87E4-BDEE-4F9A-A8C6-3D2CA84F2A09}" destId="{5BC156FF-EC2C-4E14-BAD7-E498F1E09A0A}" srcOrd="4" destOrd="0" presId="urn:microsoft.com/office/officeart/2008/layout/PictureStrips"/>
    <dgm:cxn modelId="{FE186E47-8F5F-4973-AC27-42A20E5EAFD3}" type="presParOf" srcId="{5BC156FF-EC2C-4E14-BAD7-E498F1E09A0A}" destId="{1CB6F74D-AD3F-496D-853E-B520DF09A62A}" srcOrd="0" destOrd="0" presId="urn:microsoft.com/office/officeart/2008/layout/PictureStrips"/>
    <dgm:cxn modelId="{21018190-3850-4DB8-8A3D-75D683BC3064}" type="presParOf" srcId="{5BC156FF-EC2C-4E14-BAD7-E498F1E09A0A}" destId="{A4CE5717-0F3A-4DE9-95F2-76528EA4CDE6}" srcOrd="1" destOrd="0" presId="urn:microsoft.com/office/officeart/2008/layout/PictureStrips"/>
    <dgm:cxn modelId="{F805F32E-6A17-49C4-B8C3-6CD30133FA3D}" type="presParOf" srcId="{039E87E4-BDEE-4F9A-A8C6-3D2CA84F2A09}" destId="{1A87833F-5484-44B7-9DD0-92CD14C66BE3}" srcOrd="5" destOrd="0" presId="urn:microsoft.com/office/officeart/2008/layout/PictureStrips"/>
    <dgm:cxn modelId="{FC36883F-AA0F-4DFC-9361-67D8DC6EFCF7}" type="presParOf" srcId="{039E87E4-BDEE-4F9A-A8C6-3D2CA84F2A09}" destId="{06CE86D6-5B99-4169-8451-4D561AC12E48}" srcOrd="6" destOrd="0" presId="urn:microsoft.com/office/officeart/2008/layout/PictureStrips"/>
    <dgm:cxn modelId="{C97C5532-5515-42EC-AD75-C938DC01EC7A}" type="presParOf" srcId="{06CE86D6-5B99-4169-8451-4D561AC12E48}" destId="{54A5417F-8A10-4D8C-B1FB-2BEF4DBDD07E}" srcOrd="0" destOrd="0" presId="urn:microsoft.com/office/officeart/2008/layout/PictureStrips"/>
    <dgm:cxn modelId="{19CD39A6-C260-4620-B2F8-496E92683D2A}" type="presParOf" srcId="{06CE86D6-5B99-4169-8451-4D561AC12E48}" destId="{54372DDC-D4E1-42F3-8AFC-0AF12C1936FF}" srcOrd="1" destOrd="0" presId="urn:microsoft.com/office/officeart/2008/layout/PictureStrips"/>
    <dgm:cxn modelId="{CCE81C49-F227-48C0-B6E8-4A1DA4EBAC5A}" type="presParOf" srcId="{039E87E4-BDEE-4F9A-A8C6-3D2CA84F2A09}" destId="{FC2968E9-7F12-48E4-9E97-2FDBF5D8C2EB}" srcOrd="7" destOrd="0" presId="urn:microsoft.com/office/officeart/2008/layout/PictureStrips"/>
    <dgm:cxn modelId="{6C6A5C1B-07C7-46DF-A768-1418D3EAE070}" type="presParOf" srcId="{039E87E4-BDEE-4F9A-A8C6-3D2CA84F2A09}" destId="{1B46B9DD-D1A1-47B1-9C51-C0153E6C5C91}" srcOrd="8" destOrd="0" presId="urn:microsoft.com/office/officeart/2008/layout/PictureStrips"/>
    <dgm:cxn modelId="{CB893731-BEBA-444F-91EA-34F49427B017}" type="presParOf" srcId="{1B46B9DD-D1A1-47B1-9C51-C0153E6C5C91}" destId="{F4C92AD3-4698-4C13-A788-18DDBF69BBDC}" srcOrd="0" destOrd="0" presId="urn:microsoft.com/office/officeart/2008/layout/PictureStrips"/>
    <dgm:cxn modelId="{78A82A86-E20E-4849-812D-480DC7BD0CC4}" type="presParOf" srcId="{1B46B9DD-D1A1-47B1-9C51-C0153E6C5C91}" destId="{4BA733E9-7EFC-45BD-B1B0-C7CF104E30D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6741E-6A52-4C20-A047-96BDCF59FA3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63589B0-2473-4810-9A26-29223C970A4E}">
      <dgm:prSet phldrT="[Текст]" custT="1"/>
      <dgm:spPr/>
      <dgm:t>
        <a:bodyPr/>
        <a:lstStyle/>
        <a:p>
          <a:r>
            <a: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Квартал</a:t>
          </a:r>
          <a:endParaRPr lang="ru-RU" sz="1000" b="1" dirty="0"/>
        </a:p>
      </dgm:t>
    </dgm:pt>
    <dgm:pt modelId="{1FD5E9E6-E276-4023-B619-EF3253C7B1E1}" type="parTrans" cxnId="{77A75153-277F-489D-84F1-32CC9B8F1A1E}">
      <dgm:prSet/>
      <dgm:spPr/>
      <dgm:t>
        <a:bodyPr/>
        <a:lstStyle/>
        <a:p>
          <a:endParaRPr lang="ru-RU" sz="1000" b="1"/>
        </a:p>
      </dgm:t>
    </dgm:pt>
    <dgm:pt modelId="{ECC3B5A6-612D-4BA4-A08A-26BDA1909795}" type="sibTrans" cxnId="{77A75153-277F-489D-84F1-32CC9B8F1A1E}">
      <dgm:prSet/>
      <dgm:spPr/>
      <dgm:t>
        <a:bodyPr/>
        <a:lstStyle/>
        <a:p>
          <a:endParaRPr lang="ru-RU" sz="1000" b="1"/>
        </a:p>
      </dgm:t>
    </dgm:pt>
    <dgm:pt modelId="{F39CD18C-4E8D-4BAF-A0E8-4F36FF62B307}">
      <dgm:prSet phldrT="[Текст]" custT="1"/>
      <dgm:spPr/>
      <dgm:t>
        <a:bodyPr/>
        <a:lstStyle/>
        <a:p>
          <a:r>
            <a: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Полугодие</a:t>
          </a:r>
          <a:endParaRPr lang="ru-RU" sz="1000" b="1" dirty="0"/>
        </a:p>
      </dgm:t>
    </dgm:pt>
    <dgm:pt modelId="{010515FE-FD3C-4167-948F-B34E41CB3F60}" type="parTrans" cxnId="{CC7C763E-6215-430D-BE3F-E07249E1EF66}">
      <dgm:prSet/>
      <dgm:spPr/>
      <dgm:t>
        <a:bodyPr/>
        <a:lstStyle/>
        <a:p>
          <a:endParaRPr lang="ru-RU" sz="1000" b="1"/>
        </a:p>
      </dgm:t>
    </dgm:pt>
    <dgm:pt modelId="{73D5734D-FE86-4DB3-9A70-EF76204EBF4B}" type="sibTrans" cxnId="{CC7C763E-6215-430D-BE3F-E07249E1EF66}">
      <dgm:prSet/>
      <dgm:spPr/>
      <dgm:t>
        <a:bodyPr/>
        <a:lstStyle/>
        <a:p>
          <a:endParaRPr lang="ru-RU" sz="1000" b="1"/>
        </a:p>
      </dgm:t>
    </dgm:pt>
    <dgm:pt modelId="{A9E591CE-3465-4FFD-A0FC-476DECBF37B3}">
      <dgm:prSet phldrT="[Текст]" custT="1"/>
      <dgm:spPr/>
      <dgm:t>
        <a:bodyPr/>
        <a:lstStyle/>
        <a:p>
          <a:r>
            <a: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Год</a:t>
          </a:r>
          <a:endParaRPr lang="ru-RU" sz="1000" b="1" dirty="0"/>
        </a:p>
      </dgm:t>
    </dgm:pt>
    <dgm:pt modelId="{6AA9C95B-8013-4BCC-A950-38D8D1EA3A03}" type="parTrans" cxnId="{AD792999-7B70-4B55-8127-E03DF3DC42EA}">
      <dgm:prSet/>
      <dgm:spPr/>
      <dgm:t>
        <a:bodyPr/>
        <a:lstStyle/>
        <a:p>
          <a:endParaRPr lang="ru-RU" sz="1000" b="1"/>
        </a:p>
      </dgm:t>
    </dgm:pt>
    <dgm:pt modelId="{EA9D4B4B-1DAD-4D6F-B25E-24B63C94DDC7}" type="sibTrans" cxnId="{AD792999-7B70-4B55-8127-E03DF3DC42EA}">
      <dgm:prSet/>
      <dgm:spPr/>
      <dgm:t>
        <a:bodyPr/>
        <a:lstStyle/>
        <a:p>
          <a:endParaRPr lang="ru-RU" sz="1000" b="1"/>
        </a:p>
      </dgm:t>
    </dgm:pt>
    <dgm:pt modelId="{F6127F39-DA85-46A9-9F11-595A2444921B}" type="pres">
      <dgm:prSet presAssocID="{E4F6741E-6A52-4C20-A047-96BDCF59FA31}" presName="rootnode" presStyleCnt="0">
        <dgm:presLayoutVars>
          <dgm:chMax/>
          <dgm:chPref/>
          <dgm:dir/>
          <dgm:animLvl val="lvl"/>
        </dgm:presLayoutVars>
      </dgm:prSet>
      <dgm:spPr/>
    </dgm:pt>
    <dgm:pt modelId="{3F28AF4D-0FC0-4B39-B64C-48842028DB39}" type="pres">
      <dgm:prSet presAssocID="{663589B0-2473-4810-9A26-29223C970A4E}" presName="composite" presStyleCnt="0"/>
      <dgm:spPr/>
    </dgm:pt>
    <dgm:pt modelId="{4D18B5C6-3952-404A-9082-3A8734DDB46E}" type="pres">
      <dgm:prSet presAssocID="{663589B0-2473-4810-9A26-29223C970A4E}" presName="LShape" presStyleLbl="alignNode1" presStyleIdx="0" presStyleCnt="5"/>
      <dgm:spPr/>
    </dgm:pt>
    <dgm:pt modelId="{93E197BD-10C6-489F-9EEF-B22D148A5E4E}" type="pres">
      <dgm:prSet presAssocID="{663589B0-2473-4810-9A26-29223C970A4E}" presName="ParentText" presStyleLbl="revTx" presStyleIdx="0" presStyleCnt="3" custScaleX="147272" custLinFactNeighborX="23734" custLinFactNeighborY="3599">
        <dgm:presLayoutVars>
          <dgm:chMax val="0"/>
          <dgm:chPref val="0"/>
          <dgm:bulletEnabled val="1"/>
        </dgm:presLayoutVars>
      </dgm:prSet>
      <dgm:spPr/>
    </dgm:pt>
    <dgm:pt modelId="{1A1547A7-A516-4E07-BB91-D6B1CCEC66FC}" type="pres">
      <dgm:prSet presAssocID="{663589B0-2473-4810-9A26-29223C970A4E}" presName="Triangle" presStyleLbl="alignNode1" presStyleIdx="1" presStyleCnt="5"/>
      <dgm:spPr/>
    </dgm:pt>
    <dgm:pt modelId="{2CB3A5A6-DFDD-4F1A-9A79-14C93EC993BF}" type="pres">
      <dgm:prSet presAssocID="{ECC3B5A6-612D-4BA4-A08A-26BDA1909795}" presName="sibTrans" presStyleCnt="0"/>
      <dgm:spPr/>
    </dgm:pt>
    <dgm:pt modelId="{13199687-95FF-4EF5-9373-554847F19481}" type="pres">
      <dgm:prSet presAssocID="{ECC3B5A6-612D-4BA4-A08A-26BDA1909795}" presName="space" presStyleCnt="0"/>
      <dgm:spPr/>
    </dgm:pt>
    <dgm:pt modelId="{F0727FF8-6C16-4B90-93A0-16C840497DC3}" type="pres">
      <dgm:prSet presAssocID="{F39CD18C-4E8D-4BAF-A0E8-4F36FF62B307}" presName="composite" presStyleCnt="0"/>
      <dgm:spPr/>
    </dgm:pt>
    <dgm:pt modelId="{770291BB-963C-4E19-81CE-984CDB55DE6A}" type="pres">
      <dgm:prSet presAssocID="{F39CD18C-4E8D-4BAF-A0E8-4F36FF62B307}" presName="LShape" presStyleLbl="alignNode1" presStyleIdx="2" presStyleCnt="5"/>
      <dgm:spPr/>
    </dgm:pt>
    <dgm:pt modelId="{42CB924F-6863-4076-85E1-9DA5039B67C5}" type="pres">
      <dgm:prSet presAssocID="{F39CD18C-4E8D-4BAF-A0E8-4F36FF62B307}" presName="ParentText" presStyleLbl="revTx" presStyleIdx="1" presStyleCnt="3" custScaleX="144817" custLinFactNeighborX="21889" custLinFactNeighborY="4871">
        <dgm:presLayoutVars>
          <dgm:chMax val="0"/>
          <dgm:chPref val="0"/>
          <dgm:bulletEnabled val="1"/>
        </dgm:presLayoutVars>
      </dgm:prSet>
      <dgm:spPr/>
    </dgm:pt>
    <dgm:pt modelId="{737CC339-5DFA-43EB-A492-8E0024FB956D}" type="pres">
      <dgm:prSet presAssocID="{F39CD18C-4E8D-4BAF-A0E8-4F36FF62B307}" presName="Triangle" presStyleLbl="alignNode1" presStyleIdx="3" presStyleCnt="5"/>
      <dgm:spPr/>
    </dgm:pt>
    <dgm:pt modelId="{9925CE5E-F0EF-4314-A4E7-DCB01AB2BB3C}" type="pres">
      <dgm:prSet presAssocID="{73D5734D-FE86-4DB3-9A70-EF76204EBF4B}" presName="sibTrans" presStyleCnt="0"/>
      <dgm:spPr/>
    </dgm:pt>
    <dgm:pt modelId="{F3C3994D-89D6-4B72-A981-928590F3EE8B}" type="pres">
      <dgm:prSet presAssocID="{73D5734D-FE86-4DB3-9A70-EF76204EBF4B}" presName="space" presStyleCnt="0"/>
      <dgm:spPr/>
    </dgm:pt>
    <dgm:pt modelId="{05912584-8A39-4BCA-B4A0-068E91F3F293}" type="pres">
      <dgm:prSet presAssocID="{A9E591CE-3465-4FFD-A0FC-476DECBF37B3}" presName="composite" presStyleCnt="0"/>
      <dgm:spPr/>
    </dgm:pt>
    <dgm:pt modelId="{37D136D0-CE5D-4A77-8F4A-54C2EF805621}" type="pres">
      <dgm:prSet presAssocID="{A9E591CE-3465-4FFD-A0FC-476DECBF37B3}" presName="LShape" presStyleLbl="alignNode1" presStyleIdx="4" presStyleCnt="5"/>
      <dgm:spPr/>
    </dgm:pt>
    <dgm:pt modelId="{46BB1CA8-DB6D-48AB-9085-5A644EDAD4EE}" type="pres">
      <dgm:prSet presAssocID="{A9E591CE-3465-4FFD-A0FC-476DECBF37B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0B7B403-4FC7-4A11-9167-960A3CCAE839}" type="presOf" srcId="{F39CD18C-4E8D-4BAF-A0E8-4F36FF62B307}" destId="{42CB924F-6863-4076-85E1-9DA5039B67C5}" srcOrd="0" destOrd="0" presId="urn:microsoft.com/office/officeart/2009/3/layout/StepUpProcess"/>
    <dgm:cxn modelId="{0E72A32C-33C4-4F5E-BC22-3EA43ACAD42A}" type="presOf" srcId="{E4F6741E-6A52-4C20-A047-96BDCF59FA31}" destId="{F6127F39-DA85-46A9-9F11-595A2444921B}" srcOrd="0" destOrd="0" presId="urn:microsoft.com/office/officeart/2009/3/layout/StepUpProcess"/>
    <dgm:cxn modelId="{CC7C763E-6215-430D-BE3F-E07249E1EF66}" srcId="{E4F6741E-6A52-4C20-A047-96BDCF59FA31}" destId="{F39CD18C-4E8D-4BAF-A0E8-4F36FF62B307}" srcOrd="1" destOrd="0" parTransId="{010515FE-FD3C-4167-948F-B34E41CB3F60}" sibTransId="{73D5734D-FE86-4DB3-9A70-EF76204EBF4B}"/>
    <dgm:cxn modelId="{77A75153-277F-489D-84F1-32CC9B8F1A1E}" srcId="{E4F6741E-6A52-4C20-A047-96BDCF59FA31}" destId="{663589B0-2473-4810-9A26-29223C970A4E}" srcOrd="0" destOrd="0" parTransId="{1FD5E9E6-E276-4023-B619-EF3253C7B1E1}" sibTransId="{ECC3B5A6-612D-4BA4-A08A-26BDA1909795}"/>
    <dgm:cxn modelId="{AD792999-7B70-4B55-8127-E03DF3DC42EA}" srcId="{E4F6741E-6A52-4C20-A047-96BDCF59FA31}" destId="{A9E591CE-3465-4FFD-A0FC-476DECBF37B3}" srcOrd="2" destOrd="0" parTransId="{6AA9C95B-8013-4BCC-A950-38D8D1EA3A03}" sibTransId="{EA9D4B4B-1DAD-4D6F-B25E-24B63C94DDC7}"/>
    <dgm:cxn modelId="{D75C29D8-7617-4F5A-BDE5-DA2A68437D49}" type="presOf" srcId="{663589B0-2473-4810-9A26-29223C970A4E}" destId="{93E197BD-10C6-489F-9EEF-B22D148A5E4E}" srcOrd="0" destOrd="0" presId="urn:microsoft.com/office/officeart/2009/3/layout/StepUpProcess"/>
    <dgm:cxn modelId="{9A482FEF-0BF1-4413-9D1F-2009EB76E3E6}" type="presOf" srcId="{A9E591CE-3465-4FFD-A0FC-476DECBF37B3}" destId="{46BB1CA8-DB6D-48AB-9085-5A644EDAD4EE}" srcOrd="0" destOrd="0" presId="urn:microsoft.com/office/officeart/2009/3/layout/StepUpProcess"/>
    <dgm:cxn modelId="{8784316C-9D5E-4B36-90EF-2F0720879378}" type="presParOf" srcId="{F6127F39-DA85-46A9-9F11-595A2444921B}" destId="{3F28AF4D-0FC0-4B39-B64C-48842028DB39}" srcOrd="0" destOrd="0" presId="urn:microsoft.com/office/officeart/2009/3/layout/StepUpProcess"/>
    <dgm:cxn modelId="{82C657B4-3A41-485A-8E69-32F69D4014AC}" type="presParOf" srcId="{3F28AF4D-0FC0-4B39-B64C-48842028DB39}" destId="{4D18B5C6-3952-404A-9082-3A8734DDB46E}" srcOrd="0" destOrd="0" presId="urn:microsoft.com/office/officeart/2009/3/layout/StepUpProcess"/>
    <dgm:cxn modelId="{AFF2AF49-BCEB-4F33-8FD2-E6E7AB42469C}" type="presParOf" srcId="{3F28AF4D-0FC0-4B39-B64C-48842028DB39}" destId="{93E197BD-10C6-489F-9EEF-B22D148A5E4E}" srcOrd="1" destOrd="0" presId="urn:microsoft.com/office/officeart/2009/3/layout/StepUpProcess"/>
    <dgm:cxn modelId="{8A940EA3-DBFA-4922-8A5F-7F8A1295169F}" type="presParOf" srcId="{3F28AF4D-0FC0-4B39-B64C-48842028DB39}" destId="{1A1547A7-A516-4E07-BB91-D6B1CCEC66FC}" srcOrd="2" destOrd="0" presId="urn:microsoft.com/office/officeart/2009/3/layout/StepUpProcess"/>
    <dgm:cxn modelId="{F40EE146-1C28-4C31-8FFC-6FE331AE643D}" type="presParOf" srcId="{F6127F39-DA85-46A9-9F11-595A2444921B}" destId="{2CB3A5A6-DFDD-4F1A-9A79-14C93EC993BF}" srcOrd="1" destOrd="0" presId="urn:microsoft.com/office/officeart/2009/3/layout/StepUpProcess"/>
    <dgm:cxn modelId="{3E6C5F78-30AC-4329-B6F4-B54826B39E8E}" type="presParOf" srcId="{2CB3A5A6-DFDD-4F1A-9A79-14C93EC993BF}" destId="{13199687-95FF-4EF5-9373-554847F19481}" srcOrd="0" destOrd="0" presId="urn:microsoft.com/office/officeart/2009/3/layout/StepUpProcess"/>
    <dgm:cxn modelId="{63E8D4F5-5A97-43C1-BFBB-949549560EBD}" type="presParOf" srcId="{F6127F39-DA85-46A9-9F11-595A2444921B}" destId="{F0727FF8-6C16-4B90-93A0-16C840497DC3}" srcOrd="2" destOrd="0" presId="urn:microsoft.com/office/officeart/2009/3/layout/StepUpProcess"/>
    <dgm:cxn modelId="{6C815404-B408-4975-BC4D-73769BA699B7}" type="presParOf" srcId="{F0727FF8-6C16-4B90-93A0-16C840497DC3}" destId="{770291BB-963C-4E19-81CE-984CDB55DE6A}" srcOrd="0" destOrd="0" presId="urn:microsoft.com/office/officeart/2009/3/layout/StepUpProcess"/>
    <dgm:cxn modelId="{9E0335BB-7991-4DB7-98ED-DF07FFCD9EB1}" type="presParOf" srcId="{F0727FF8-6C16-4B90-93A0-16C840497DC3}" destId="{42CB924F-6863-4076-85E1-9DA5039B67C5}" srcOrd="1" destOrd="0" presId="urn:microsoft.com/office/officeart/2009/3/layout/StepUpProcess"/>
    <dgm:cxn modelId="{5BCFDF9C-9A36-472D-B3E9-0619C1EFF49C}" type="presParOf" srcId="{F0727FF8-6C16-4B90-93A0-16C840497DC3}" destId="{737CC339-5DFA-43EB-A492-8E0024FB956D}" srcOrd="2" destOrd="0" presId="urn:microsoft.com/office/officeart/2009/3/layout/StepUpProcess"/>
    <dgm:cxn modelId="{C401B1A0-404A-416D-A4E5-121049DDDA3D}" type="presParOf" srcId="{F6127F39-DA85-46A9-9F11-595A2444921B}" destId="{9925CE5E-F0EF-4314-A4E7-DCB01AB2BB3C}" srcOrd="3" destOrd="0" presId="urn:microsoft.com/office/officeart/2009/3/layout/StepUpProcess"/>
    <dgm:cxn modelId="{D6F6EC07-FA1A-49F1-B8E4-FD9584A448D3}" type="presParOf" srcId="{9925CE5E-F0EF-4314-A4E7-DCB01AB2BB3C}" destId="{F3C3994D-89D6-4B72-A981-928590F3EE8B}" srcOrd="0" destOrd="0" presId="urn:microsoft.com/office/officeart/2009/3/layout/StepUpProcess"/>
    <dgm:cxn modelId="{66C57A99-FE92-4093-ACFE-3F1F6E295724}" type="presParOf" srcId="{F6127F39-DA85-46A9-9F11-595A2444921B}" destId="{05912584-8A39-4BCA-B4A0-068E91F3F293}" srcOrd="4" destOrd="0" presId="urn:microsoft.com/office/officeart/2009/3/layout/StepUpProcess"/>
    <dgm:cxn modelId="{C2BBEBAB-0C07-4977-840B-9C1CEA639A2C}" type="presParOf" srcId="{05912584-8A39-4BCA-B4A0-068E91F3F293}" destId="{37D136D0-CE5D-4A77-8F4A-54C2EF805621}" srcOrd="0" destOrd="0" presId="urn:microsoft.com/office/officeart/2009/3/layout/StepUpProcess"/>
    <dgm:cxn modelId="{7655E4CD-9BDD-42CC-A8DB-E790D156BABE}" type="presParOf" srcId="{05912584-8A39-4BCA-B4A0-068E91F3F293}" destId="{46BB1CA8-DB6D-48AB-9085-5A644EDAD4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№1 «Проведение операций по поступлениям в бюджет» </a:t>
          </a:r>
          <a:endParaRPr lang="ru-RU" sz="1000" b="1" dirty="0"/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Количество ошибок, допущенных при закрытии операционного дня по поступлениям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118154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</dgm:pt>
    <dgm:pt modelId="{E66F7908-B30C-416B-83C2-34A90B17331F}" type="pres">
      <dgm:prSet presAssocID="{270A9BEE-CB0A-404A-8973-8F90D468AE46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E0240A3E-5673-43D9-863C-320C8B8E5E24}" type="presOf" srcId="{4FB851BE-6641-41BF-B139-6AC0A0311B50}" destId="{6C6200B3-1A9E-4A4F-A493-374BA0D97561}" srcOrd="1" destOrd="0" presId="urn:microsoft.com/office/officeart/2005/8/layout/hierarchy3"/>
    <dgm:cxn modelId="{05EF3C5D-1A25-49E5-AFB3-0309A3DA9746}" type="presOf" srcId="{270A9BEE-CB0A-404A-8973-8F90D468AE46}" destId="{E66F7908-B30C-416B-83C2-34A90B17331F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2796CD7F-E27E-4DFA-8D5C-4351BEFBDC1E}" type="presOf" srcId="{4FB851BE-6641-41BF-B139-6AC0A0311B50}" destId="{A58596F0-1551-446A-B66C-CB7577C39D5B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1B9D3EEB-C2F4-4B71-BC4B-680FBEE98603}" type="presOf" srcId="{C569CA4A-5C0B-4F68-8CBA-90D15E146B4A}" destId="{86A003A4-6C52-4D5B-91AF-0485A17F4773}" srcOrd="0" destOrd="0" presId="urn:microsoft.com/office/officeart/2005/8/layout/hierarchy3"/>
    <dgm:cxn modelId="{50B9CEEC-B6C1-4D03-AE4B-4AAF389BBE2E}" type="presOf" srcId="{76EFDECE-8FE9-4818-8EFF-3609AD9CBE63}" destId="{CDE089A5-FB05-4E4F-AC09-33F398072A62}" srcOrd="0" destOrd="0" presId="urn:microsoft.com/office/officeart/2005/8/layout/hierarchy3"/>
    <dgm:cxn modelId="{F5E43676-63CF-4634-B5F7-D2F120A24E60}" type="presParOf" srcId="{CDE089A5-FB05-4E4F-AC09-33F398072A62}" destId="{120F6539-EE33-48EA-B64D-9622F18C35F0}" srcOrd="0" destOrd="0" presId="urn:microsoft.com/office/officeart/2005/8/layout/hierarchy3"/>
    <dgm:cxn modelId="{5DBD95C9-0104-4704-96F3-8E84B8292F56}" type="presParOf" srcId="{120F6539-EE33-48EA-B64D-9622F18C35F0}" destId="{3C6B2043-CDFA-4DAB-9A80-5606916DE17C}" srcOrd="0" destOrd="0" presId="urn:microsoft.com/office/officeart/2005/8/layout/hierarchy3"/>
    <dgm:cxn modelId="{FB3E2840-D793-43AE-B6CD-3F5A23FEA4FE}" type="presParOf" srcId="{3C6B2043-CDFA-4DAB-9A80-5606916DE17C}" destId="{A58596F0-1551-446A-B66C-CB7577C39D5B}" srcOrd="0" destOrd="0" presId="urn:microsoft.com/office/officeart/2005/8/layout/hierarchy3"/>
    <dgm:cxn modelId="{C9F422BA-7F71-4634-800C-141ED10EBF0C}" type="presParOf" srcId="{3C6B2043-CDFA-4DAB-9A80-5606916DE17C}" destId="{6C6200B3-1A9E-4A4F-A493-374BA0D97561}" srcOrd="1" destOrd="0" presId="urn:microsoft.com/office/officeart/2005/8/layout/hierarchy3"/>
    <dgm:cxn modelId="{52BE2FDD-23A9-479E-9AA1-3942E534EB96}" type="presParOf" srcId="{120F6539-EE33-48EA-B64D-9622F18C35F0}" destId="{17285655-DCEC-48D0-B17F-7A1A0DD97D2C}" srcOrd="1" destOrd="0" presId="urn:microsoft.com/office/officeart/2005/8/layout/hierarchy3"/>
    <dgm:cxn modelId="{F149BCF5-1447-461F-880C-E17C49135A1C}" type="presParOf" srcId="{17285655-DCEC-48D0-B17F-7A1A0DD97D2C}" destId="{86A003A4-6C52-4D5B-91AF-0485A17F4773}" srcOrd="0" destOrd="0" presId="urn:microsoft.com/office/officeart/2005/8/layout/hierarchy3"/>
    <dgm:cxn modelId="{FEFB5CC2-0623-4D28-A4C6-A8F57294D17B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№2 «Технологический процесс по модулю «Управление наличностью» 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Создание корректировочных журналов повлиявших на закрытие операционного дня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131258" custLinFactNeighborX="-2313" custLinFactNeighborY="-27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</dgm:pt>
    <dgm:pt modelId="{E66F7908-B30C-416B-83C2-34A90B17331F}" type="pres">
      <dgm:prSet presAssocID="{270A9BEE-CB0A-404A-8973-8F90D468AE46}" presName="childText" presStyleLbl="bgAcc1" presStyleIdx="0" presStyleCnt="1" custScaleX="114878">
        <dgm:presLayoutVars>
          <dgm:bulletEnabled val="1"/>
        </dgm:presLayoutVars>
      </dgm:prSet>
      <dgm:spPr/>
    </dgm:pt>
  </dgm:ptLst>
  <dgm:cxnLst>
    <dgm:cxn modelId="{3CD4E83C-1F43-4110-B057-DC340562D5A4}" type="presOf" srcId="{4FB851BE-6641-41BF-B139-6AC0A0311B50}" destId="{A58596F0-1551-446A-B66C-CB7577C39D5B}" srcOrd="0" destOrd="0" presId="urn:microsoft.com/office/officeart/2005/8/layout/hierarchy3"/>
    <dgm:cxn modelId="{8DFBEF4A-EF92-44BB-BFE2-561E422AF078}" type="presOf" srcId="{76EFDECE-8FE9-4818-8EFF-3609AD9CBE63}" destId="{CDE089A5-FB05-4E4F-AC09-33F398072A62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E3554D8A-505D-4F0A-8887-F62E04CDD02D}" type="presOf" srcId="{270A9BEE-CB0A-404A-8973-8F90D468AE46}" destId="{E66F7908-B30C-416B-83C2-34A90B17331F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114D1EBC-C671-43AF-A971-C382E4E631B5}" type="presOf" srcId="{C569CA4A-5C0B-4F68-8CBA-90D15E146B4A}" destId="{86A003A4-6C52-4D5B-91AF-0485A17F4773}" srcOrd="0" destOrd="0" presId="urn:microsoft.com/office/officeart/2005/8/layout/hierarchy3"/>
    <dgm:cxn modelId="{C10CF1DB-0589-480F-BE00-97F8303EE247}" type="presOf" srcId="{4FB851BE-6641-41BF-B139-6AC0A0311B50}" destId="{6C6200B3-1A9E-4A4F-A493-374BA0D97561}" srcOrd="1" destOrd="0" presId="urn:microsoft.com/office/officeart/2005/8/layout/hierarchy3"/>
    <dgm:cxn modelId="{F6D0A003-0380-4054-AEC4-42C3151FE44C}" type="presParOf" srcId="{CDE089A5-FB05-4E4F-AC09-33F398072A62}" destId="{120F6539-EE33-48EA-B64D-9622F18C35F0}" srcOrd="0" destOrd="0" presId="urn:microsoft.com/office/officeart/2005/8/layout/hierarchy3"/>
    <dgm:cxn modelId="{E34706A5-1E40-440A-9759-147276D8AA7D}" type="presParOf" srcId="{120F6539-EE33-48EA-B64D-9622F18C35F0}" destId="{3C6B2043-CDFA-4DAB-9A80-5606916DE17C}" srcOrd="0" destOrd="0" presId="urn:microsoft.com/office/officeart/2005/8/layout/hierarchy3"/>
    <dgm:cxn modelId="{3D23B821-A70F-420A-BBBD-831864E04215}" type="presParOf" srcId="{3C6B2043-CDFA-4DAB-9A80-5606916DE17C}" destId="{A58596F0-1551-446A-B66C-CB7577C39D5B}" srcOrd="0" destOrd="0" presId="urn:microsoft.com/office/officeart/2005/8/layout/hierarchy3"/>
    <dgm:cxn modelId="{0B27BC42-0FBE-4423-BD2F-FAC021271952}" type="presParOf" srcId="{3C6B2043-CDFA-4DAB-9A80-5606916DE17C}" destId="{6C6200B3-1A9E-4A4F-A493-374BA0D97561}" srcOrd="1" destOrd="0" presId="urn:microsoft.com/office/officeart/2005/8/layout/hierarchy3"/>
    <dgm:cxn modelId="{D25AD91B-B632-4BC6-A117-E648C0531251}" type="presParOf" srcId="{120F6539-EE33-48EA-B64D-9622F18C35F0}" destId="{17285655-DCEC-48D0-B17F-7A1A0DD97D2C}" srcOrd="1" destOrd="0" presId="urn:microsoft.com/office/officeart/2005/8/layout/hierarchy3"/>
    <dgm:cxn modelId="{8E00C668-25F5-4894-A668-347F1218E0E3}" type="presParOf" srcId="{17285655-DCEC-48D0-B17F-7A1A0DD97D2C}" destId="{86A003A4-6C52-4D5B-91AF-0485A17F4773}" srcOrd="0" destOrd="0" presId="urn:microsoft.com/office/officeart/2005/8/layout/hierarchy3"/>
    <dgm:cxn modelId="{09BAF9C7-12BD-43DF-892B-EBE2F7291FC0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ru-RU" sz="1000" b="1" dirty="0">
              <a:latin typeface="Arial" pitchFamily="34" charset="0"/>
              <a:cs typeface="Arial" pitchFamily="34" charset="0"/>
            </a:rPr>
            <a:t>№3 «Завершение финансового года»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Наличие остатка на конец года на 902 счете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D54D3BC5-EA06-42E1-9F9B-EF1BFDCAF842}">
      <dgm:prSet custT="1"/>
      <dgm:spPr/>
      <dgm:t>
        <a:bodyPr/>
        <a:lstStyle/>
        <a:p>
          <a:r>
            <a:rPr lang="ru-RU" sz="700" dirty="0">
              <a:latin typeface="Arial" pitchFamily="34" charset="0"/>
              <a:cs typeface="Arial" pitchFamily="34" charset="0"/>
            </a:rPr>
            <a:t>Наличие остатка на конец года по невыясненным поступлениям</a:t>
          </a:r>
        </a:p>
      </dgm:t>
    </dgm:pt>
    <dgm:pt modelId="{446F0B9D-5028-4A78-A224-1D735B64CC6C}" type="parTrans" cxnId="{7147B64D-EADA-4B49-B866-212C3A699810}">
      <dgm:prSet/>
      <dgm:spPr/>
      <dgm:t>
        <a:bodyPr/>
        <a:lstStyle/>
        <a:p>
          <a:endParaRPr lang="ru-RU"/>
        </a:p>
      </dgm:t>
    </dgm:pt>
    <dgm:pt modelId="{17F58D1F-DE66-4187-936A-72F65A0382D2}" type="sibTrans" cxnId="{7147B64D-EADA-4B49-B866-212C3A699810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221856" custScaleY="207193" custLinFactNeighborX="-1630" custLinFactNeighborY="-102"/>
      <dgm:spPr/>
    </dgm:pt>
    <dgm:pt modelId="{6C6200B3-1A9E-4A4F-A493-374BA0D97561}" type="pres">
      <dgm:prSet presAssocID="{4FB851BE-6641-41BF-B139-6AC0A0311B50}" presName="rootConnector" presStyleLbl="node1" presStyleIdx="0" presStyleCnt="1"/>
      <dgm:spPr/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2"/>
      <dgm:spPr/>
    </dgm:pt>
    <dgm:pt modelId="{E66F7908-B30C-416B-83C2-34A90B17331F}" type="pres">
      <dgm:prSet presAssocID="{270A9BEE-CB0A-404A-8973-8F90D468AE46}" presName="childText" presStyleLbl="bgAcc1" presStyleIdx="0" presStyleCnt="2" custScaleX="185297">
        <dgm:presLayoutVars>
          <dgm:bulletEnabled val="1"/>
        </dgm:presLayoutVars>
      </dgm:prSet>
      <dgm:spPr/>
    </dgm:pt>
    <dgm:pt modelId="{5121D879-770F-449B-B7C8-E80B54A13BBB}" type="pres">
      <dgm:prSet presAssocID="{446F0B9D-5028-4A78-A224-1D735B64CC6C}" presName="Name13" presStyleLbl="parChTrans1D2" presStyleIdx="1" presStyleCnt="2"/>
      <dgm:spPr/>
    </dgm:pt>
    <dgm:pt modelId="{B9BD52B4-49D6-4CDA-8BA7-941DBAE3DEF5}" type="pres">
      <dgm:prSet presAssocID="{D54D3BC5-EA06-42E1-9F9B-EF1BFDCAF842}" presName="childText" presStyleLbl="bgAcc1" presStyleIdx="1" presStyleCnt="2" custScaleX="187596" custScaleY="128212">
        <dgm:presLayoutVars>
          <dgm:bulletEnabled val="1"/>
        </dgm:presLayoutVars>
      </dgm:prSet>
      <dgm:spPr/>
    </dgm:pt>
  </dgm:ptLst>
  <dgm:cxnLst>
    <dgm:cxn modelId="{AB70B215-A555-49E6-86AD-33D4E98F5A56}" type="presOf" srcId="{76EFDECE-8FE9-4818-8EFF-3609AD9CBE63}" destId="{CDE089A5-FB05-4E4F-AC09-33F398072A62}" srcOrd="0" destOrd="0" presId="urn:microsoft.com/office/officeart/2005/8/layout/hierarchy3"/>
    <dgm:cxn modelId="{7AC5DB2F-5916-4EAA-BEB5-C5DF53427B35}" type="presOf" srcId="{446F0B9D-5028-4A78-A224-1D735B64CC6C}" destId="{5121D879-770F-449B-B7C8-E80B54A13BBB}" srcOrd="0" destOrd="0" presId="urn:microsoft.com/office/officeart/2005/8/layout/hierarchy3"/>
    <dgm:cxn modelId="{B913B167-51D6-4533-A26F-DA717A7E485C}" type="presOf" srcId="{4FB851BE-6641-41BF-B139-6AC0A0311B50}" destId="{A58596F0-1551-446A-B66C-CB7577C39D5B}" srcOrd="0" destOrd="0" presId="urn:microsoft.com/office/officeart/2005/8/layout/hierarchy3"/>
    <dgm:cxn modelId="{7147B64D-EADA-4B49-B866-212C3A699810}" srcId="{4FB851BE-6641-41BF-B139-6AC0A0311B50}" destId="{D54D3BC5-EA06-42E1-9F9B-EF1BFDCAF842}" srcOrd="1" destOrd="0" parTransId="{446F0B9D-5028-4A78-A224-1D735B64CC6C}" sibTransId="{17F58D1F-DE66-4187-936A-72F65A0382D2}"/>
    <dgm:cxn modelId="{A5CE0174-88F4-49CB-9289-A25F3E379623}" type="presOf" srcId="{D54D3BC5-EA06-42E1-9F9B-EF1BFDCAF842}" destId="{B9BD52B4-49D6-4CDA-8BA7-941DBAE3DEF5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3B014782-4060-45FF-93B3-860E49D57921}" type="presOf" srcId="{4FB851BE-6641-41BF-B139-6AC0A0311B50}" destId="{6C6200B3-1A9E-4A4F-A493-374BA0D97561}" srcOrd="1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568019B8-943F-4383-A910-54CEED62625E}" type="presOf" srcId="{C569CA4A-5C0B-4F68-8CBA-90D15E146B4A}" destId="{86A003A4-6C52-4D5B-91AF-0485A17F4773}" srcOrd="0" destOrd="0" presId="urn:microsoft.com/office/officeart/2005/8/layout/hierarchy3"/>
    <dgm:cxn modelId="{41766AE1-4E92-48B4-9ECD-B1EC802F4B42}" type="presOf" srcId="{270A9BEE-CB0A-404A-8973-8F90D468AE46}" destId="{E66F7908-B30C-416B-83C2-34A90B17331F}" srcOrd="0" destOrd="0" presId="urn:microsoft.com/office/officeart/2005/8/layout/hierarchy3"/>
    <dgm:cxn modelId="{78154A7A-0222-4D10-AAAA-67347BF10417}" type="presParOf" srcId="{CDE089A5-FB05-4E4F-AC09-33F398072A62}" destId="{120F6539-EE33-48EA-B64D-9622F18C35F0}" srcOrd="0" destOrd="0" presId="urn:microsoft.com/office/officeart/2005/8/layout/hierarchy3"/>
    <dgm:cxn modelId="{3340D325-A635-4BE6-90E0-94D778FF145D}" type="presParOf" srcId="{120F6539-EE33-48EA-B64D-9622F18C35F0}" destId="{3C6B2043-CDFA-4DAB-9A80-5606916DE17C}" srcOrd="0" destOrd="0" presId="urn:microsoft.com/office/officeart/2005/8/layout/hierarchy3"/>
    <dgm:cxn modelId="{2810F803-3E16-4736-AB78-C4FA43EFA358}" type="presParOf" srcId="{3C6B2043-CDFA-4DAB-9A80-5606916DE17C}" destId="{A58596F0-1551-446A-B66C-CB7577C39D5B}" srcOrd="0" destOrd="0" presId="urn:microsoft.com/office/officeart/2005/8/layout/hierarchy3"/>
    <dgm:cxn modelId="{BB42170D-F835-4874-8D35-D5D768BA3A74}" type="presParOf" srcId="{3C6B2043-CDFA-4DAB-9A80-5606916DE17C}" destId="{6C6200B3-1A9E-4A4F-A493-374BA0D97561}" srcOrd="1" destOrd="0" presId="urn:microsoft.com/office/officeart/2005/8/layout/hierarchy3"/>
    <dgm:cxn modelId="{87311208-7311-41EE-9618-B085C0794E79}" type="presParOf" srcId="{120F6539-EE33-48EA-B64D-9622F18C35F0}" destId="{17285655-DCEC-48D0-B17F-7A1A0DD97D2C}" srcOrd="1" destOrd="0" presId="urn:microsoft.com/office/officeart/2005/8/layout/hierarchy3"/>
    <dgm:cxn modelId="{396A1009-0909-49AD-8904-254A081151EA}" type="presParOf" srcId="{17285655-DCEC-48D0-B17F-7A1A0DD97D2C}" destId="{86A003A4-6C52-4D5B-91AF-0485A17F4773}" srcOrd="0" destOrd="0" presId="urn:microsoft.com/office/officeart/2005/8/layout/hierarchy3"/>
    <dgm:cxn modelId="{595DC097-936B-4832-AA61-D8925C4C81A5}" type="presParOf" srcId="{17285655-DCEC-48D0-B17F-7A1A0DD97D2C}" destId="{E66F7908-B30C-416B-83C2-34A90B17331F}" srcOrd="1" destOrd="0" presId="urn:microsoft.com/office/officeart/2005/8/layout/hierarchy3"/>
    <dgm:cxn modelId="{7997AD64-289C-44B7-9027-AA6FABEA35B5}" type="presParOf" srcId="{17285655-DCEC-48D0-B17F-7A1A0DD97D2C}" destId="{5121D879-770F-449B-B7C8-E80B54A13BBB}" srcOrd="2" destOrd="0" presId="urn:microsoft.com/office/officeart/2005/8/layout/hierarchy3"/>
    <dgm:cxn modelId="{2174EDF0-7EB8-48CF-ABE9-47D57A222400}" type="presParOf" srcId="{17285655-DCEC-48D0-B17F-7A1A0DD97D2C}" destId="{B9BD52B4-49D6-4CDA-8BA7-941DBAE3DE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AC1C-37D4-4C8D-8631-B3AA1A87D4B5}">
      <dsp:nvSpPr>
        <dsp:cNvPr id="0" name=""/>
        <dsp:cNvSpPr/>
      </dsp:nvSpPr>
      <dsp:spPr>
        <a:xfrm>
          <a:off x="1421838" y="53579"/>
          <a:ext cx="1458481" cy="1125148"/>
        </a:xfrm>
        <a:prstGeom prst="trapezoid">
          <a:avLst>
            <a:gd name="adj" fmla="val 64197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МФ</a:t>
          </a:r>
        </a:p>
      </dsp:txBody>
      <dsp:txXfrm>
        <a:off x="1421838" y="53579"/>
        <a:ext cx="1458481" cy="1125148"/>
      </dsp:txXfrm>
    </dsp:sp>
    <dsp:sp modelId="{E7FCD5D0-5008-435A-8B23-40DE4423C386}">
      <dsp:nvSpPr>
        <dsp:cNvPr id="0" name=""/>
        <dsp:cNvSpPr/>
      </dsp:nvSpPr>
      <dsp:spPr>
        <a:xfrm>
          <a:off x="722313" y="1125148"/>
          <a:ext cx="2889256" cy="1125148"/>
        </a:xfrm>
        <a:prstGeom prst="trapezoid">
          <a:avLst>
            <a:gd name="adj" fmla="val 64197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Arial" pitchFamily="34" charset="0"/>
              <a:cs typeface="Arial" pitchFamily="34" charset="0"/>
            </a:rPr>
            <a:t>Комитет казначейства</a:t>
          </a:r>
        </a:p>
      </dsp:txBody>
      <dsp:txXfrm>
        <a:off x="1227933" y="1125148"/>
        <a:ext cx="1878016" cy="1125148"/>
      </dsp:txXfrm>
    </dsp:sp>
    <dsp:sp modelId="{DF809183-02F8-4B4D-8717-EA7369322040}">
      <dsp:nvSpPr>
        <dsp:cNvPr id="0" name=""/>
        <dsp:cNvSpPr/>
      </dsp:nvSpPr>
      <dsp:spPr>
        <a:xfrm>
          <a:off x="0" y="2250297"/>
          <a:ext cx="4333884" cy="1125148"/>
        </a:xfrm>
        <a:prstGeom prst="trapezoid">
          <a:avLst>
            <a:gd name="adj" fmla="val 64197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Arial" pitchFamily="34" charset="0"/>
              <a:cs typeface="Arial" pitchFamily="34" charset="0"/>
            </a:rPr>
            <a:t>Территориальные подразделения</a:t>
          </a:r>
        </a:p>
      </dsp:txBody>
      <dsp:txXfrm>
        <a:off x="758429" y="2250297"/>
        <a:ext cx="2817024" cy="11251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36779" y="1017"/>
          <a:ext cx="1942665" cy="377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№4 «Технологический процесс по модулям УИТ»</a:t>
          </a:r>
        </a:p>
      </dsp:txBody>
      <dsp:txXfrm>
        <a:off x="47833" y="12071"/>
        <a:ext cx="1920557" cy="355305"/>
      </dsp:txXfrm>
    </dsp:sp>
    <dsp:sp modelId="{86A003A4-6C52-4D5B-91AF-0485A17F4773}">
      <dsp:nvSpPr>
        <dsp:cNvPr id="0" name=""/>
        <dsp:cNvSpPr/>
      </dsp:nvSpPr>
      <dsp:spPr>
        <a:xfrm>
          <a:off x="231045" y="378430"/>
          <a:ext cx="194266" cy="20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11"/>
              </a:lnTo>
              <a:lnTo>
                <a:pt x="194266" y="2023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425312" y="445868"/>
          <a:ext cx="1199989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"Главная книга"</a:t>
          </a:r>
        </a:p>
      </dsp:txBody>
      <dsp:txXfrm>
        <a:off x="433213" y="453769"/>
        <a:ext cx="1184187" cy="253946"/>
      </dsp:txXfrm>
    </dsp:sp>
    <dsp:sp modelId="{40D35EFC-FD9E-455F-8CCE-D6C2247A8C4F}">
      <dsp:nvSpPr>
        <dsp:cNvPr id="0" name=""/>
        <dsp:cNvSpPr/>
      </dsp:nvSpPr>
      <dsp:spPr>
        <a:xfrm>
          <a:off x="231045" y="378430"/>
          <a:ext cx="194266" cy="53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97"/>
              </a:lnTo>
              <a:lnTo>
                <a:pt x="194266" y="53949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AE69-C2FE-424B-82FC-ADCC491610F3}">
      <dsp:nvSpPr>
        <dsp:cNvPr id="0" name=""/>
        <dsp:cNvSpPr/>
      </dsp:nvSpPr>
      <dsp:spPr>
        <a:xfrm>
          <a:off x="425312" y="783054"/>
          <a:ext cx="1184317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>
              <a:latin typeface="Arial" pitchFamily="34" charset="0"/>
              <a:cs typeface="Arial" pitchFamily="34" charset="0"/>
            </a:rPr>
            <a:t>"Бух. учет обязательств -Закупки"</a:t>
          </a:r>
        </a:p>
      </dsp:txBody>
      <dsp:txXfrm>
        <a:off x="433213" y="790955"/>
        <a:ext cx="1168515" cy="253946"/>
      </dsp:txXfrm>
    </dsp:sp>
    <dsp:sp modelId="{A7DC9DE3-0058-498F-B535-D1DE04E9D19B}">
      <dsp:nvSpPr>
        <dsp:cNvPr id="0" name=""/>
        <dsp:cNvSpPr/>
      </dsp:nvSpPr>
      <dsp:spPr>
        <a:xfrm>
          <a:off x="231045" y="378430"/>
          <a:ext cx="194266" cy="87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83"/>
              </a:lnTo>
              <a:lnTo>
                <a:pt x="194266" y="8766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24B74-AFC0-4338-BFF1-632DB7BF612C}">
      <dsp:nvSpPr>
        <dsp:cNvPr id="0" name=""/>
        <dsp:cNvSpPr/>
      </dsp:nvSpPr>
      <dsp:spPr>
        <a:xfrm>
          <a:off x="425312" y="1120239"/>
          <a:ext cx="1192073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>
              <a:latin typeface="Arial" pitchFamily="34" charset="0"/>
              <a:cs typeface="Arial" pitchFamily="34" charset="0"/>
            </a:rPr>
            <a:t>"Кредиторы" "Ведение поставщиков"</a:t>
          </a:r>
        </a:p>
      </dsp:txBody>
      <dsp:txXfrm>
        <a:off x="433213" y="1128140"/>
        <a:ext cx="1176271" cy="253946"/>
      </dsp:txXfrm>
    </dsp:sp>
    <dsp:sp modelId="{004B1155-727E-41EC-84C8-9717CB11AD80}">
      <dsp:nvSpPr>
        <dsp:cNvPr id="0" name=""/>
        <dsp:cNvSpPr/>
      </dsp:nvSpPr>
      <dsp:spPr>
        <a:xfrm>
          <a:off x="231045" y="378430"/>
          <a:ext cx="194266" cy="121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869"/>
              </a:lnTo>
              <a:lnTo>
                <a:pt x="194266" y="12138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A733F-6A46-4C76-A98F-939E3C6C6737}">
      <dsp:nvSpPr>
        <dsp:cNvPr id="0" name=""/>
        <dsp:cNvSpPr/>
      </dsp:nvSpPr>
      <dsp:spPr>
        <a:xfrm>
          <a:off x="425312" y="1457425"/>
          <a:ext cx="1213208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>
              <a:latin typeface="Arial" pitchFamily="34" charset="0"/>
              <a:cs typeface="Arial" pitchFamily="34" charset="0"/>
            </a:rPr>
            <a:t>Ошибки при проведении операций в иностранной валюте</a:t>
          </a:r>
        </a:p>
      </dsp:txBody>
      <dsp:txXfrm>
        <a:off x="433213" y="1465326"/>
        <a:ext cx="1197406" cy="2539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1329" y="288029"/>
          <a:ext cx="2013565" cy="658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№5 «Время обработки ГПС и счетов к оплате в системе «Казначейство - Клиент» </a:t>
          </a:r>
        </a:p>
      </dsp:txBody>
      <dsp:txXfrm>
        <a:off x="20619" y="307319"/>
        <a:ext cx="1974985" cy="620038"/>
      </dsp:txXfrm>
    </dsp:sp>
    <dsp:sp modelId="{86A003A4-6C52-4D5B-91AF-0485A17F4773}">
      <dsp:nvSpPr>
        <dsp:cNvPr id="0" name=""/>
        <dsp:cNvSpPr/>
      </dsp:nvSpPr>
      <dsp:spPr>
        <a:xfrm>
          <a:off x="202685" y="946648"/>
          <a:ext cx="201356" cy="28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05"/>
              </a:lnTo>
              <a:lnTo>
                <a:pt x="201356" y="28170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404042" y="1016547"/>
          <a:ext cx="1500281" cy="423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Количество выявленных нарушений по итогам времени обработки данных,  за период</a:t>
          </a:r>
        </a:p>
      </dsp:txBody>
      <dsp:txXfrm>
        <a:off x="416449" y="1028954"/>
        <a:ext cx="1475467" cy="398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220233" y="475"/>
          <a:ext cx="1516516" cy="541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№6 «Качество ведения планов финансирования за отчетный период» </a:t>
          </a:r>
        </a:p>
      </dsp:txBody>
      <dsp:txXfrm>
        <a:off x="236094" y="16336"/>
        <a:ext cx="1484794" cy="509801"/>
      </dsp:txXfrm>
    </dsp:sp>
    <dsp:sp modelId="{86A003A4-6C52-4D5B-91AF-0485A17F4773}">
      <dsp:nvSpPr>
        <dsp:cNvPr id="0" name=""/>
        <dsp:cNvSpPr/>
      </dsp:nvSpPr>
      <dsp:spPr>
        <a:xfrm>
          <a:off x="371885" y="541998"/>
          <a:ext cx="151651" cy="18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21"/>
              </a:lnTo>
              <a:lnTo>
                <a:pt x="151651" y="1815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523537" y="587038"/>
          <a:ext cx="1239323" cy="272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Наличие расхождений с данными местных уполномоченных органо</a:t>
          </a:r>
          <a:r>
            <a:rPr lang="ru-RU" sz="700" kern="1200" dirty="0"/>
            <a:t>в </a:t>
          </a:r>
        </a:p>
      </dsp:txBody>
      <dsp:txXfrm>
        <a:off x="531532" y="595033"/>
        <a:ext cx="1223333" cy="256973"/>
      </dsp:txXfrm>
    </dsp:sp>
    <dsp:sp modelId="{6359A896-10FF-440E-BF22-C0BFC549A57D}">
      <dsp:nvSpPr>
        <dsp:cNvPr id="0" name=""/>
        <dsp:cNvSpPr/>
      </dsp:nvSpPr>
      <dsp:spPr>
        <a:xfrm>
          <a:off x="371885" y="541998"/>
          <a:ext cx="151651" cy="53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26"/>
              </a:lnTo>
              <a:lnTo>
                <a:pt x="151651" y="5395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C006-A306-4959-A4D2-1B757AC2359B}">
      <dsp:nvSpPr>
        <dsp:cNvPr id="0" name=""/>
        <dsp:cNvSpPr/>
      </dsp:nvSpPr>
      <dsp:spPr>
        <a:xfrm>
          <a:off x="523537" y="905041"/>
          <a:ext cx="1149416" cy="352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Наличие расхождений по </a:t>
          </a:r>
          <a:r>
            <a:rPr lang="ru-RU" sz="700" kern="1200" dirty="0" err="1">
              <a:latin typeface="Arial" pitchFamily="34" charset="0"/>
              <a:cs typeface="Arial" pitchFamily="34" charset="0"/>
            </a:rPr>
            <a:t>взаимопогашаемым</a:t>
          </a:r>
          <a:r>
            <a:rPr lang="ru-RU" sz="700" kern="1200" dirty="0">
              <a:latin typeface="Arial" pitchFamily="34" charset="0"/>
              <a:cs typeface="Arial" pitchFamily="34" charset="0"/>
            </a:rPr>
            <a:t> операциям </a:t>
          </a:r>
        </a:p>
      </dsp:txBody>
      <dsp:txXfrm>
        <a:off x="533875" y="915379"/>
        <a:ext cx="1128740" cy="332289"/>
      </dsp:txXfrm>
    </dsp:sp>
    <dsp:sp modelId="{AC3B91B6-A387-4EE4-84C9-AA31D00EA577}">
      <dsp:nvSpPr>
        <dsp:cNvPr id="0" name=""/>
        <dsp:cNvSpPr/>
      </dsp:nvSpPr>
      <dsp:spPr>
        <a:xfrm>
          <a:off x="371885" y="541998"/>
          <a:ext cx="178834" cy="1009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862"/>
              </a:lnTo>
              <a:lnTo>
                <a:pt x="178834" y="10098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A8225-9C5E-4CC3-8282-2B6A7E5766DB}">
      <dsp:nvSpPr>
        <dsp:cNvPr id="0" name=""/>
        <dsp:cNvSpPr/>
      </dsp:nvSpPr>
      <dsp:spPr>
        <a:xfrm>
          <a:off x="550719" y="1303522"/>
          <a:ext cx="1272452" cy="49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Превышение плана по обязательствам либо плана по платежам на период над скорректированным бюджетом</a:t>
          </a:r>
        </a:p>
      </dsp:txBody>
      <dsp:txXfrm>
        <a:off x="565266" y="1318069"/>
        <a:ext cx="1243358" cy="4675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112668" y="226"/>
          <a:ext cx="1745903" cy="631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№7 «Качество загрузки в ИИСК планов финансирования (наличие расхождений)» </a:t>
          </a:r>
        </a:p>
      </dsp:txBody>
      <dsp:txXfrm>
        <a:off x="131177" y="18735"/>
        <a:ext cx="1708885" cy="594931"/>
      </dsp:txXfrm>
    </dsp:sp>
    <dsp:sp modelId="{86A003A4-6C52-4D5B-91AF-0485A17F4773}">
      <dsp:nvSpPr>
        <dsp:cNvPr id="0" name=""/>
        <dsp:cNvSpPr/>
      </dsp:nvSpPr>
      <dsp:spPr>
        <a:xfrm>
          <a:off x="287258" y="632176"/>
          <a:ext cx="174590" cy="2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98"/>
              </a:lnTo>
              <a:lnTo>
                <a:pt x="174590" y="2702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461849" y="699244"/>
          <a:ext cx="1439530" cy="406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Наличие расхождений по </a:t>
          </a:r>
          <a:r>
            <a:rPr lang="ru-RU" sz="700" kern="1200" dirty="0" err="1">
              <a:latin typeface="Arial" pitchFamily="34" charset="0"/>
              <a:cs typeface="Arial" pitchFamily="34" charset="0"/>
            </a:rPr>
            <a:t>взаимопогашаемым</a:t>
          </a:r>
          <a:r>
            <a:rPr lang="ru-RU" sz="700" kern="1200" dirty="0">
              <a:latin typeface="Arial" pitchFamily="34" charset="0"/>
              <a:cs typeface="Arial" pitchFamily="34" charset="0"/>
            </a:rPr>
            <a:t> операциям </a:t>
          </a:r>
        </a:p>
      </dsp:txBody>
      <dsp:txXfrm>
        <a:off x="473754" y="711149"/>
        <a:ext cx="1415720" cy="382651"/>
      </dsp:txXfrm>
    </dsp:sp>
    <dsp:sp modelId="{6359A896-10FF-440E-BF22-C0BFC549A57D}">
      <dsp:nvSpPr>
        <dsp:cNvPr id="0" name=""/>
        <dsp:cNvSpPr/>
      </dsp:nvSpPr>
      <dsp:spPr>
        <a:xfrm>
          <a:off x="287258" y="632176"/>
          <a:ext cx="174590" cy="81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93"/>
              </a:lnTo>
              <a:lnTo>
                <a:pt x="174590" y="8181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C006-A306-4959-A4D2-1B757AC2359B}">
      <dsp:nvSpPr>
        <dsp:cNvPr id="0" name=""/>
        <dsp:cNvSpPr/>
      </dsp:nvSpPr>
      <dsp:spPr>
        <a:xfrm>
          <a:off x="461849" y="1172773"/>
          <a:ext cx="1441706" cy="55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Отсутствие сбалансированности годовых и помесячных сумм индивидуальных планов финансирования сумме сводного плана финансирования</a:t>
          </a:r>
        </a:p>
      </dsp:txBody>
      <dsp:txXfrm>
        <a:off x="478110" y="1189034"/>
        <a:ext cx="1409184" cy="5226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74" y="156693"/>
          <a:ext cx="1810604" cy="850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№8 «Проведение заявок по открытию, закрытию, назначению, блокировке или разблокировке пользователей и их полномочий в ИИСК»</a:t>
          </a:r>
        </a:p>
      </dsp:txBody>
      <dsp:txXfrm>
        <a:off x="24983" y="181602"/>
        <a:ext cx="1760786" cy="800622"/>
      </dsp:txXfrm>
    </dsp:sp>
    <dsp:sp modelId="{86A003A4-6C52-4D5B-91AF-0485A17F4773}">
      <dsp:nvSpPr>
        <dsp:cNvPr id="0" name=""/>
        <dsp:cNvSpPr/>
      </dsp:nvSpPr>
      <dsp:spPr>
        <a:xfrm>
          <a:off x="181135" y="1007134"/>
          <a:ext cx="182461" cy="31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68"/>
              </a:lnTo>
              <a:lnTo>
                <a:pt x="182461" y="31896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363596" y="1103161"/>
          <a:ext cx="1579144" cy="445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Несвоевременное предоставление заявки на открытие, назначение полномочий пользователю</a:t>
          </a:r>
        </a:p>
      </dsp:txBody>
      <dsp:txXfrm>
        <a:off x="376655" y="1116220"/>
        <a:ext cx="1553026" cy="4197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0" y="0"/>
          <a:ext cx="1728190" cy="9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№9 «Оценка деятельности Департаментов по итогам дистанционного контроля, осуществленного СВК КК» </a:t>
          </a:r>
        </a:p>
      </dsp:txBody>
      <dsp:txXfrm>
        <a:off x="29189" y="29189"/>
        <a:ext cx="1669812" cy="938196"/>
      </dsp:txXfrm>
    </dsp:sp>
    <dsp:sp modelId="{86A003A4-6C52-4D5B-91AF-0485A17F4773}">
      <dsp:nvSpPr>
        <dsp:cNvPr id="0" name=""/>
        <dsp:cNvSpPr/>
      </dsp:nvSpPr>
      <dsp:spPr>
        <a:xfrm>
          <a:off x="172819" y="996575"/>
          <a:ext cx="172819" cy="39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64"/>
              </a:lnTo>
              <a:lnTo>
                <a:pt x="172819" y="3957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345638" y="1056488"/>
          <a:ext cx="1285955" cy="671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Количество выявленных нарушений по итогам дистанционного ведомственного контроля и количество принятых документов Департаментов казначейства</a:t>
          </a:r>
        </a:p>
      </dsp:txBody>
      <dsp:txXfrm>
        <a:off x="365311" y="1076161"/>
        <a:ext cx="1246609" cy="6323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1139" y="288033"/>
          <a:ext cx="1725913" cy="852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№10 «Коррупционные правонарушения и проступки дискредитирующие государственную службу»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26109" y="313003"/>
        <a:ext cx="1675973" cy="802615"/>
      </dsp:txXfrm>
    </dsp:sp>
    <dsp:sp modelId="{A9579732-06C4-4E6F-8C11-E593974C28D7}">
      <dsp:nvSpPr>
        <dsp:cNvPr id="0" name=""/>
        <dsp:cNvSpPr/>
      </dsp:nvSpPr>
      <dsp:spPr>
        <a:xfrm>
          <a:off x="173730" y="1140589"/>
          <a:ext cx="172591" cy="25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49"/>
              </a:lnTo>
              <a:lnTo>
                <a:pt x="172591" y="25174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C2FB-E1BA-4985-A86F-6DDE290D2B2B}">
      <dsp:nvSpPr>
        <dsp:cNvPr id="0" name=""/>
        <dsp:cNvSpPr/>
      </dsp:nvSpPr>
      <dsp:spPr>
        <a:xfrm>
          <a:off x="346321" y="1200502"/>
          <a:ext cx="1311776" cy="38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Количество работников, осужденных за совершение коррупционных преступлений </a:t>
          </a:r>
        </a:p>
      </dsp:txBody>
      <dsp:txXfrm>
        <a:off x="357558" y="1211739"/>
        <a:ext cx="1289302" cy="361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93F75-B7C1-4809-8D08-698D3BAD0CFB}">
      <dsp:nvSpPr>
        <dsp:cNvPr id="0" name=""/>
        <dsp:cNvSpPr/>
      </dsp:nvSpPr>
      <dsp:spPr>
        <a:xfrm>
          <a:off x="1150" y="0"/>
          <a:ext cx="8557081" cy="104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Главная книга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ведение и уточнение бюджета, ведение плана счетов, ведение планов финансирования по обязательствам и платежам, ведение бухгалтерского учета всех операций</a:t>
          </a:r>
        </a:p>
      </dsp:txBody>
      <dsp:txXfrm>
        <a:off x="31729" y="30579"/>
        <a:ext cx="8495923" cy="982901"/>
      </dsp:txXfrm>
    </dsp:sp>
    <dsp:sp modelId="{D90CC0DF-E930-424C-9BCC-ABC08360C789}">
      <dsp:nvSpPr>
        <dsp:cNvPr id="0" name=""/>
        <dsp:cNvSpPr/>
      </dsp:nvSpPr>
      <dsp:spPr>
        <a:xfrm>
          <a:off x="0" y="1361401"/>
          <a:ext cx="113435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наличностью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Ежедневный мониторинг исполнения республиканского бюджета с выделением расходов по текущим программам и бюджетным программам развития;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Ежедневное закрытие операционного дня в ИИСК и составление анализа по ЕКС;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Ежедневная сверка ЕКС с выпиской НБ РК. Импорт и </a:t>
          </a:r>
          <a:r>
            <a:rPr lang="ru-RU" sz="600" b="0" kern="1200" dirty="0" err="1">
              <a:latin typeface="Arial" pitchFamily="34" charset="0"/>
              <a:cs typeface="Arial" pitchFamily="34" charset="0"/>
            </a:rPr>
            <a:t>автовыверка</a:t>
          </a:r>
          <a:r>
            <a:rPr lang="ru-RU" sz="600" b="0" kern="1200" dirty="0">
              <a:latin typeface="Arial" pitchFamily="34" charset="0"/>
              <a:cs typeface="Arial" pitchFamily="34" charset="0"/>
            </a:rPr>
            <a:t> банковских выписок;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Формирование отчетов по доходам, расходам и остаткам по всем КСН за предыдущий рабочий день</a:t>
          </a:r>
        </a:p>
      </dsp:txBody>
      <dsp:txXfrm>
        <a:off x="33224" y="1394625"/>
        <a:ext cx="1067909" cy="2532590"/>
      </dsp:txXfrm>
    </dsp:sp>
    <dsp:sp modelId="{F4CB64FD-585C-4DE5-ADCA-AF19C2369617}">
      <dsp:nvSpPr>
        <dsp:cNvPr id="0" name=""/>
        <dsp:cNvSpPr/>
      </dsp:nvSpPr>
      <dsp:spPr>
        <a:xfrm>
          <a:off x="1237382" y="1360251"/>
          <a:ext cx="113435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поступлениями в бюджет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Ведение плана счетов по кодам классификации поступлений бюджета ЕБК РК;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Ведение норматив</a:t>
          </a:r>
          <a:r>
            <a:rPr lang="kk-KZ" sz="600" b="0" kern="1200" dirty="0">
              <a:latin typeface="Arial" pitchFamily="34" charset="0"/>
              <a:cs typeface="Arial" pitchFamily="34" charset="0"/>
            </a:rPr>
            <a:t>ов</a:t>
          </a:r>
          <a:r>
            <a:rPr lang="ru-RU" sz="600" b="0" kern="1200" dirty="0">
              <a:latin typeface="Arial" pitchFamily="34" charset="0"/>
              <a:cs typeface="Arial" pitchFamily="34" charset="0"/>
            </a:rPr>
            <a:t> распределения поступлений в бюджеты разных уровне</a:t>
          </a:r>
          <a:r>
            <a:rPr lang="kk-KZ" sz="600" b="0" kern="1200" dirty="0">
              <a:latin typeface="Arial" pitchFamily="34" charset="0"/>
              <a:cs typeface="Arial" pitchFamily="34" charset="0"/>
            </a:rPr>
            <a:t>й, </a:t>
          </a:r>
          <a:r>
            <a:rPr lang="ru-RU" sz="600" b="0" kern="1200" dirty="0" err="1">
              <a:latin typeface="Arial" pitchFamily="34" charset="0"/>
              <a:cs typeface="Arial" pitchFamily="34" charset="0"/>
            </a:rPr>
            <a:t>Нацфонд</a:t>
          </a:r>
          <a:r>
            <a:rPr lang="ru-RU" sz="600" b="0" kern="1200" dirty="0">
              <a:latin typeface="Arial" pitchFamily="34" charset="0"/>
              <a:cs typeface="Arial" pitchFamily="34" charset="0"/>
            </a:rPr>
            <a:t> РК и государств – членов   ЕАЭС</a:t>
          </a:r>
          <a:r>
            <a:rPr lang="kk-KZ" sz="600" b="0" kern="1200" dirty="0">
              <a:latin typeface="Arial" pitchFamily="34" charset="0"/>
              <a:cs typeface="Arial" pitchFamily="34" charset="0"/>
            </a:rPr>
            <a:t>;</a:t>
          </a:r>
          <a:endParaRPr lang="ru-RU" sz="600" b="0" kern="1200" dirty="0">
            <a:latin typeface="Arial" pitchFamily="34" charset="0"/>
            <a:cs typeface="Arial" pitchFamily="34" charset="0"/>
          </a:endParaRP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Зачисление поступлений на ЕКС;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Распределение поступлений между уровнями бюджетов,, </a:t>
          </a:r>
          <a:r>
            <a:rPr lang="ru-RU" sz="600" b="0" kern="1200" dirty="0" err="1">
              <a:latin typeface="Arial" pitchFamily="34" charset="0"/>
              <a:cs typeface="Arial" pitchFamily="34" charset="0"/>
            </a:rPr>
            <a:t>Нацфондом</a:t>
          </a:r>
          <a:r>
            <a:rPr lang="ru-RU" sz="600" b="0" kern="1200" dirty="0">
              <a:latin typeface="Arial" pitchFamily="34" charset="0"/>
              <a:cs typeface="Arial" pitchFamily="34" charset="0"/>
            </a:rPr>
            <a:t>, с последующим , ФКП и бюджетами ЕАЭС с последующим зачислением на соответствующие КСН; 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Формирование отчетов по поступлениям</a:t>
          </a:r>
        </a:p>
      </dsp:txBody>
      <dsp:txXfrm>
        <a:off x="1270606" y="1393475"/>
        <a:ext cx="1067909" cy="2532590"/>
      </dsp:txXfrm>
    </dsp:sp>
    <dsp:sp modelId="{8F924E66-53D8-467B-BDA5-F823D3E97DC2}">
      <dsp:nvSpPr>
        <dsp:cNvPr id="0" name=""/>
        <dsp:cNvSpPr/>
      </dsp:nvSpPr>
      <dsp:spPr>
        <a:xfrm>
          <a:off x="2467026" y="1360251"/>
          <a:ext cx="113435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и контроль обязательств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Проверка заявки на регистрацию гражданско-правовой сделки;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Регистрация гражданско-правовых сделок (обязательств) государственных учреждений;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Формирование и выдача Уведомления о регистрации ГПС;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Просмотр в любой момент состояния заказов на приобретение и получение всех необходимых сведений по обязательствам госучреждения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0" kern="1200" dirty="0">
            <a:latin typeface="Arial" pitchFamily="34" charset="0"/>
            <a:cs typeface="Arial" pitchFamily="34" charset="0"/>
          </a:endParaRPr>
        </a:p>
      </dsp:txBody>
      <dsp:txXfrm>
        <a:off x="2500250" y="1393475"/>
        <a:ext cx="1067909" cy="2532590"/>
      </dsp:txXfrm>
    </dsp:sp>
    <dsp:sp modelId="{77AB0B07-96F3-4440-93D6-AEA661F79C7D}">
      <dsp:nvSpPr>
        <dsp:cNvPr id="0" name=""/>
        <dsp:cNvSpPr/>
      </dsp:nvSpPr>
      <dsp:spPr>
        <a:xfrm>
          <a:off x="3696669" y="1360251"/>
          <a:ext cx="113435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Банковский системный интерфейс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Интеграция ИИСК и платёжной системы РГП КЦМР (Казахстанский Центр Межбанковских расчетов);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Преобразование исходящей из ИИСК финансовой информации в форматы платежной системы для последующей отправки через терминал в платежную систему;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Прием электронных платежных сообщений в формате платежной системы, их обработка и отправка в ИИСК. </a:t>
          </a:r>
        </a:p>
      </dsp:txBody>
      <dsp:txXfrm>
        <a:off x="3729893" y="1393475"/>
        <a:ext cx="1067909" cy="2532590"/>
      </dsp:txXfrm>
    </dsp:sp>
    <dsp:sp modelId="{698D2034-4F7C-4484-81E2-945DF627125F}">
      <dsp:nvSpPr>
        <dsp:cNvPr id="0" name=""/>
        <dsp:cNvSpPr/>
      </dsp:nvSpPr>
      <dsp:spPr>
        <a:xfrm>
          <a:off x="4926312" y="1360251"/>
          <a:ext cx="113435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Учет операций в иностранной валюте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Учет операций в иностранной валюте через корреспондентские счета Комитета казначейства в НБ РК по видам иностранных валют; 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Ведение Справочника получателей денег в иностранной валюте;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Открытие и ведение счетов государственных учреждений в иностранной валюте по видам валют;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Проведение мероприятий по </a:t>
          </a:r>
          <a:r>
            <a:rPr lang="ru-RU" sz="600" b="0" kern="1200" dirty="0" err="1">
              <a:latin typeface="Arial" pitchFamily="34" charset="0"/>
              <a:cs typeface="Arial" pitchFamily="34" charset="0"/>
            </a:rPr>
            <a:t>конве</a:t>
          </a:r>
          <a:r>
            <a:rPr lang="kk-KZ" sz="600" b="0" kern="1200" dirty="0">
              <a:latin typeface="Arial" pitchFamily="34" charset="0"/>
              <a:cs typeface="Arial" pitchFamily="34" charset="0"/>
            </a:rPr>
            <a:t>ртации, реконвертации и переводу иностранной валюты в пользу нерезидентов Республики Казахстан;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00" b="0" kern="1200" dirty="0">
              <a:latin typeface="Arial" pitchFamily="34" charset="0"/>
              <a:cs typeface="Arial" pitchFamily="34" charset="0"/>
            </a:rPr>
            <a:t>- Формирование выходных форм по учету иностранной валюты</a:t>
          </a:r>
          <a:endParaRPr lang="ru-RU" sz="600" b="0" kern="1200" dirty="0">
            <a:latin typeface="Arial" pitchFamily="34" charset="0"/>
            <a:cs typeface="Arial" pitchFamily="34" charset="0"/>
          </a:endParaRPr>
        </a:p>
      </dsp:txBody>
      <dsp:txXfrm>
        <a:off x="4959536" y="1393475"/>
        <a:ext cx="1067909" cy="2532590"/>
      </dsp:txXfrm>
    </dsp:sp>
    <dsp:sp modelId="{62265F6A-EB78-4637-AD12-B95A9B71C849}">
      <dsp:nvSpPr>
        <dsp:cNvPr id="0" name=""/>
        <dsp:cNvSpPr/>
      </dsp:nvSpPr>
      <dsp:spPr>
        <a:xfrm>
          <a:off x="6155956" y="1360251"/>
          <a:ext cx="113435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платежами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Ведение базы получателей денег;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Утверждение счетов к оплате (осуществление регистрации любой задолженности перед получателем денег и последующее ее погашение);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</a:t>
          </a:r>
          <a:r>
            <a:rPr lang="ru-RU" sz="600" b="0" kern="1200" dirty="0" err="1">
              <a:latin typeface="Arial" pitchFamily="34" charset="0"/>
              <a:cs typeface="Arial" pitchFamily="34" charset="0"/>
            </a:rPr>
            <a:t>Автосоздание</a:t>
          </a:r>
          <a:r>
            <a:rPr lang="ru-RU" sz="600" b="0" kern="1200" dirty="0">
              <a:latin typeface="Arial" pitchFamily="34" charset="0"/>
              <a:cs typeface="Arial" pitchFamily="34" charset="0"/>
            </a:rPr>
            <a:t> пакетов платежей;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Перевод получателям денег через банковский интерфейс в платежную систему </a:t>
          </a:r>
          <a:r>
            <a:rPr lang="ru-RU" sz="600" b="0" kern="1200" dirty="0" err="1">
              <a:latin typeface="Arial" pitchFamily="34" charset="0"/>
              <a:cs typeface="Arial" pitchFamily="34" charset="0"/>
            </a:rPr>
            <a:t>Нацбанка</a:t>
          </a:r>
          <a:r>
            <a:rPr lang="ru-RU" sz="600" b="0" kern="1200" dirty="0">
              <a:latin typeface="Arial" pitchFamily="34" charset="0"/>
              <a:cs typeface="Arial" pitchFamily="34" charset="0"/>
            </a:rPr>
            <a:t> РК</a:t>
          </a:r>
        </a:p>
      </dsp:txBody>
      <dsp:txXfrm>
        <a:off x="6189180" y="1393475"/>
        <a:ext cx="1067909" cy="2532590"/>
      </dsp:txXfrm>
    </dsp:sp>
    <dsp:sp modelId="{310C2924-0213-4B01-9FF2-2737415D076B}">
      <dsp:nvSpPr>
        <dsp:cNvPr id="0" name=""/>
        <dsp:cNvSpPr/>
      </dsp:nvSpPr>
      <dsp:spPr>
        <a:xfrm>
          <a:off x="7385599" y="1360251"/>
          <a:ext cx="1179221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Отчетность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-Формирование отчетности в разрезе государственных учреждений, регионов, бюджетов, контрольных счетов наличности: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ежедневная отчетность:  порядка 8 тысяч отчетов в день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 dirty="0">
              <a:latin typeface="Arial" pitchFamily="34" charset="0"/>
              <a:cs typeface="Arial" pitchFamily="34" charset="0"/>
            </a:rPr>
            <a:t>- на отчетную дату (ежемесячная, квартальная, годовая): около 20 тысяч отчетов.</a:t>
          </a:r>
        </a:p>
      </dsp:txBody>
      <dsp:txXfrm>
        <a:off x="7420137" y="1394789"/>
        <a:ext cx="1110145" cy="25299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2C485-CF4E-461B-B243-CB44BC872DDF}">
      <dsp:nvSpPr>
        <dsp:cNvPr id="0" name=""/>
        <dsp:cNvSpPr/>
      </dsp:nvSpPr>
      <dsp:spPr>
        <a:xfrm>
          <a:off x="1118592" y="908218"/>
          <a:ext cx="612146" cy="21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40"/>
              </a:lnTo>
              <a:lnTo>
                <a:pt x="612146" y="106240"/>
              </a:lnTo>
              <a:lnTo>
                <a:pt x="612146" y="2124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F962-1EBD-4B20-9DED-CA3B77D9FCFE}">
      <dsp:nvSpPr>
        <dsp:cNvPr id="0" name=""/>
        <dsp:cNvSpPr/>
      </dsp:nvSpPr>
      <dsp:spPr>
        <a:xfrm>
          <a:off x="506445" y="908218"/>
          <a:ext cx="612146" cy="212480"/>
        </a:xfrm>
        <a:custGeom>
          <a:avLst/>
          <a:gdLst/>
          <a:ahLst/>
          <a:cxnLst/>
          <a:rect l="0" t="0" r="0" b="0"/>
          <a:pathLst>
            <a:path>
              <a:moveTo>
                <a:pt x="612146" y="0"/>
              </a:moveTo>
              <a:lnTo>
                <a:pt x="612146" y="106240"/>
              </a:lnTo>
              <a:lnTo>
                <a:pt x="0" y="106240"/>
              </a:lnTo>
              <a:lnTo>
                <a:pt x="0" y="2124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08545-8F48-4E40-A0EE-6192C98B51C4}">
      <dsp:nvSpPr>
        <dsp:cNvPr id="0" name=""/>
        <dsp:cNvSpPr/>
      </dsp:nvSpPr>
      <dsp:spPr>
        <a:xfrm>
          <a:off x="398404" y="629454"/>
          <a:ext cx="1440375" cy="278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Проекты ГЧП</a:t>
          </a:r>
        </a:p>
      </dsp:txBody>
      <dsp:txXfrm>
        <a:off x="398404" y="629454"/>
        <a:ext cx="1440375" cy="278764"/>
      </dsp:txXfrm>
    </dsp:sp>
    <dsp:sp modelId="{56A70D03-153C-49F2-B2AA-856DF29743F4}">
      <dsp:nvSpPr>
        <dsp:cNvPr id="0" name=""/>
        <dsp:cNvSpPr/>
      </dsp:nvSpPr>
      <dsp:spPr>
        <a:xfrm>
          <a:off x="539" y="1120699"/>
          <a:ext cx="1011812" cy="226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Республиканские</a:t>
          </a:r>
        </a:p>
      </dsp:txBody>
      <dsp:txXfrm>
        <a:off x="539" y="1120699"/>
        <a:ext cx="1011812" cy="226261"/>
      </dsp:txXfrm>
    </dsp:sp>
    <dsp:sp modelId="{5D2ACE4F-5D16-4041-8156-3B230053E614}">
      <dsp:nvSpPr>
        <dsp:cNvPr id="0" name=""/>
        <dsp:cNvSpPr/>
      </dsp:nvSpPr>
      <dsp:spPr>
        <a:xfrm>
          <a:off x="1224832" y="1120699"/>
          <a:ext cx="1011812" cy="20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anose="020B0604020202020204" pitchFamily="34" charset="0"/>
              <a:cs typeface="Arial" panose="020B0604020202020204" pitchFamily="34" charset="0"/>
            </a:rPr>
            <a:t>Местные</a:t>
          </a:r>
        </a:p>
      </dsp:txBody>
      <dsp:txXfrm>
        <a:off x="1224832" y="1120699"/>
        <a:ext cx="1011812" cy="2066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E368F-ADA1-45B7-99C5-4735ACBDD499}">
      <dsp:nvSpPr>
        <dsp:cNvPr id="0" name=""/>
        <dsp:cNvSpPr/>
      </dsp:nvSpPr>
      <dsp:spPr>
        <a:xfrm>
          <a:off x="3170462" y="1726751"/>
          <a:ext cx="2697423" cy="2322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Информационные системы Казначейства</a:t>
          </a:r>
        </a:p>
      </dsp:txBody>
      <dsp:txXfrm>
        <a:off x="3565490" y="2066934"/>
        <a:ext cx="1907367" cy="1642552"/>
      </dsp:txXfrm>
    </dsp:sp>
    <dsp:sp modelId="{F0B4C956-4095-452F-B15A-5A0712C95560}">
      <dsp:nvSpPr>
        <dsp:cNvPr id="0" name=""/>
        <dsp:cNvSpPr/>
      </dsp:nvSpPr>
      <dsp:spPr>
        <a:xfrm rot="10741896">
          <a:off x="1399453" y="2675172"/>
          <a:ext cx="1673975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7A09BD-8AF4-40B2-A4C2-16722B53EFDB}">
      <dsp:nvSpPr>
        <dsp:cNvPr id="0" name=""/>
        <dsp:cNvSpPr/>
      </dsp:nvSpPr>
      <dsp:spPr>
        <a:xfrm>
          <a:off x="321474" y="2446524"/>
          <a:ext cx="2156195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itchFamily="34" charset="0"/>
              <a:cs typeface="Arial" pitchFamily="34" charset="0"/>
            </a:rPr>
            <a:t>Автоматизация переноса остатков</a:t>
          </a:r>
        </a:p>
      </dsp:txBody>
      <dsp:txXfrm>
        <a:off x="350436" y="2475486"/>
        <a:ext cx="2098271" cy="930912"/>
      </dsp:txXfrm>
    </dsp:sp>
    <dsp:sp modelId="{19915DC8-EB27-4145-8E30-5825875FC70B}">
      <dsp:nvSpPr>
        <dsp:cNvPr id="0" name=""/>
        <dsp:cNvSpPr/>
      </dsp:nvSpPr>
      <dsp:spPr>
        <a:xfrm rot="12708522">
          <a:off x="1957135" y="1514630"/>
          <a:ext cx="1506243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C2BEC5-7FE1-472F-8EB3-D318B6DB1BC0}">
      <dsp:nvSpPr>
        <dsp:cNvPr id="0" name=""/>
        <dsp:cNvSpPr/>
      </dsp:nvSpPr>
      <dsp:spPr>
        <a:xfrm>
          <a:off x="1250171" y="874877"/>
          <a:ext cx="1640146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itchFamily="34" charset="0"/>
              <a:cs typeface="Arial" pitchFamily="34" charset="0"/>
            </a:rPr>
            <a:t>Переход на </a:t>
          </a:r>
          <a:r>
            <a:rPr lang="en-US" sz="1400" b="1" kern="1200" dirty="0">
              <a:effectLst/>
              <a:latin typeface="Arial" pitchFamily="34" charset="0"/>
              <a:cs typeface="Arial" pitchFamily="34" charset="0"/>
            </a:rPr>
            <a:t>Open source</a:t>
          </a:r>
          <a:endParaRPr lang="ru-RU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279133" y="903839"/>
        <a:ext cx="1582222" cy="930912"/>
      </dsp:txXfrm>
    </dsp:sp>
    <dsp:sp modelId="{E35AC9C6-5BDA-46E7-8D95-1A3FA0D21D3B}">
      <dsp:nvSpPr>
        <dsp:cNvPr id="0" name=""/>
        <dsp:cNvSpPr/>
      </dsp:nvSpPr>
      <dsp:spPr>
        <a:xfrm rot="15120000">
          <a:off x="3203904" y="766679"/>
          <a:ext cx="1415399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F7DB86-E1C0-4ABF-9479-6C2BCA26E24D}">
      <dsp:nvSpPr>
        <dsp:cNvPr id="0" name=""/>
        <dsp:cNvSpPr/>
      </dsp:nvSpPr>
      <dsp:spPr>
        <a:xfrm>
          <a:off x="2765254" y="-89536"/>
          <a:ext cx="1855317" cy="86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itchFamily="34" charset="0"/>
              <a:cs typeface="Arial" pitchFamily="34" charset="0"/>
            </a:rPr>
            <a:t>Разработка подсистемы СУР</a:t>
          </a:r>
        </a:p>
      </dsp:txBody>
      <dsp:txXfrm>
        <a:off x="2790722" y="-64068"/>
        <a:ext cx="1804381" cy="818617"/>
      </dsp:txXfrm>
    </dsp:sp>
    <dsp:sp modelId="{DB2611CB-134C-4CD5-9D25-4576CC8F187C}">
      <dsp:nvSpPr>
        <dsp:cNvPr id="0" name=""/>
        <dsp:cNvSpPr/>
      </dsp:nvSpPr>
      <dsp:spPr>
        <a:xfrm rot="17741538">
          <a:off x="4638587" y="789910"/>
          <a:ext cx="1538053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927F14-2495-42F3-BCA9-EC0561D47A09}">
      <dsp:nvSpPr>
        <dsp:cNvPr id="0" name=""/>
        <dsp:cNvSpPr/>
      </dsp:nvSpPr>
      <dsp:spPr>
        <a:xfrm>
          <a:off x="4804927" y="-125249"/>
          <a:ext cx="1872176" cy="947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itchFamily="34" charset="0"/>
              <a:cs typeface="Arial" pitchFamily="34" charset="0"/>
            </a:rPr>
            <a:t>Автоматизация заявок КСН</a:t>
          </a:r>
        </a:p>
      </dsp:txBody>
      <dsp:txXfrm>
        <a:off x="4832680" y="-97496"/>
        <a:ext cx="1816670" cy="892066"/>
      </dsp:txXfrm>
    </dsp:sp>
    <dsp:sp modelId="{4777EE5C-2146-4B81-B9CF-F9AA54296EBB}">
      <dsp:nvSpPr>
        <dsp:cNvPr id="0" name=""/>
        <dsp:cNvSpPr/>
      </dsp:nvSpPr>
      <dsp:spPr>
        <a:xfrm rot="19911870">
          <a:off x="5650864" y="1545861"/>
          <a:ext cx="1816028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ED031B-4606-4908-A643-DA8FEB5A2419}">
      <dsp:nvSpPr>
        <dsp:cNvPr id="0" name=""/>
        <dsp:cNvSpPr/>
      </dsp:nvSpPr>
      <dsp:spPr>
        <a:xfrm>
          <a:off x="6322270" y="874884"/>
          <a:ext cx="2074653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itchFamily="34" charset="0"/>
              <a:cs typeface="Arial" pitchFamily="34" charset="0"/>
            </a:rPr>
            <a:t>Получение ЭЦП в режиме Онлайн</a:t>
          </a:r>
        </a:p>
      </dsp:txBody>
      <dsp:txXfrm>
        <a:off x="6351232" y="903846"/>
        <a:ext cx="2016729" cy="930912"/>
      </dsp:txXfrm>
    </dsp:sp>
    <dsp:sp modelId="{F5992740-1345-4A2E-9CF9-74404D3C86B4}">
      <dsp:nvSpPr>
        <dsp:cNvPr id="0" name=""/>
        <dsp:cNvSpPr/>
      </dsp:nvSpPr>
      <dsp:spPr>
        <a:xfrm rot="21577788">
          <a:off x="5952905" y="2622600"/>
          <a:ext cx="1461747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296F06-81ED-43B9-A987-497E7091CDC8}">
      <dsp:nvSpPr>
        <dsp:cNvPr id="0" name=""/>
        <dsp:cNvSpPr/>
      </dsp:nvSpPr>
      <dsp:spPr>
        <a:xfrm>
          <a:off x="6516577" y="2375083"/>
          <a:ext cx="1796123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itchFamily="34" charset="0"/>
              <a:cs typeface="Arial" pitchFamily="34" charset="0"/>
            </a:rPr>
            <a:t>Онлайн-распределение</a:t>
          </a:r>
        </a:p>
      </dsp:txBody>
      <dsp:txXfrm>
        <a:off x="6545539" y="2404045"/>
        <a:ext cx="1738199" cy="930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51162" y="725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Исполнение республиканского бюджета и обслуживание исполнения местных бюджетов, Национального фонда РК, Фонда компенсации потерпевшим</a:t>
          </a:r>
        </a:p>
      </dsp:txBody>
      <dsp:txXfrm rot="10800000">
        <a:off x="1185662" y="725"/>
        <a:ext cx="3504784" cy="538001"/>
      </dsp:txXfrm>
    </dsp:sp>
    <dsp:sp modelId="{40EFD31D-17F9-47DC-887D-4BC207D5F659}">
      <dsp:nvSpPr>
        <dsp:cNvPr id="0" name=""/>
        <dsp:cNvSpPr/>
      </dsp:nvSpPr>
      <dsp:spPr>
        <a:xfrm>
          <a:off x="782161" y="725"/>
          <a:ext cx="538001" cy="538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51162" y="699324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и утверждение сводного плана финансирования по обязательствам, сводного плана поступлений и финансирования по платежам по республиканскому бюджету</a:t>
          </a:r>
        </a:p>
      </dsp:txBody>
      <dsp:txXfrm rot="10800000">
        <a:off x="1185662" y="699324"/>
        <a:ext cx="3504784" cy="538001"/>
      </dsp:txXfrm>
    </dsp:sp>
    <dsp:sp modelId="{E2649DEC-F554-4EA8-A436-7083F0D454CE}">
      <dsp:nvSpPr>
        <dsp:cNvPr id="0" name=""/>
        <dsp:cNvSpPr/>
      </dsp:nvSpPr>
      <dsp:spPr>
        <a:xfrm>
          <a:off x="782161" y="699324"/>
          <a:ext cx="538001" cy="538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51162" y="1397923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распределения поступлений между республиканским, местными бюджетами, Национальным фондом Республики Казахстан, Фондом компенсации потерпевшим, бюджетами ЕАЭС</a:t>
          </a:r>
        </a:p>
      </dsp:txBody>
      <dsp:txXfrm rot="10800000">
        <a:off x="1185662" y="1397923"/>
        <a:ext cx="3504784" cy="538001"/>
      </dsp:txXfrm>
    </dsp:sp>
    <dsp:sp modelId="{62B798EC-03FF-4B96-8ACB-08E28021E8C2}">
      <dsp:nvSpPr>
        <dsp:cNvPr id="0" name=""/>
        <dsp:cNvSpPr/>
      </dsp:nvSpPr>
      <dsp:spPr>
        <a:xfrm>
          <a:off x="782161" y="1397923"/>
          <a:ext cx="538001" cy="538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51162" y="20965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информационных систем казначейства, обеспечение бесперебойного функционирования и информационной безопасности информационных систем казначейства</a:t>
          </a:r>
        </a:p>
      </dsp:txBody>
      <dsp:txXfrm rot="10800000">
        <a:off x="1185662" y="2096522"/>
        <a:ext cx="3504784" cy="538001"/>
      </dsp:txXfrm>
    </dsp:sp>
    <dsp:sp modelId="{B386A378-D863-4438-8989-B1BFD8ADEB84}">
      <dsp:nvSpPr>
        <dsp:cNvPr id="0" name=""/>
        <dsp:cNvSpPr/>
      </dsp:nvSpPr>
      <dsp:spPr>
        <a:xfrm>
          <a:off x="782161" y="2096522"/>
          <a:ext cx="538001" cy="538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51162" y="27951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бюджетного учета</a:t>
          </a:r>
        </a:p>
      </dsp:txBody>
      <dsp:txXfrm rot="10800000">
        <a:off x="1185662" y="2795122"/>
        <a:ext cx="3504784" cy="538001"/>
      </dsp:txXfrm>
    </dsp:sp>
    <dsp:sp modelId="{83EE4B9D-0F6B-4025-A6BE-51682A976BE8}">
      <dsp:nvSpPr>
        <dsp:cNvPr id="0" name=""/>
        <dsp:cNvSpPr/>
      </dsp:nvSpPr>
      <dsp:spPr>
        <a:xfrm>
          <a:off x="782161" y="2795122"/>
          <a:ext cx="538001" cy="5380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51162" y="3493721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Консолидация финансовой отчетности</a:t>
          </a:r>
        </a:p>
      </dsp:txBody>
      <dsp:txXfrm rot="10800000">
        <a:off x="1185662" y="3493721"/>
        <a:ext cx="3504784" cy="538001"/>
      </dsp:txXfrm>
    </dsp:sp>
    <dsp:sp modelId="{44CBF147-1A04-48C9-8BD0-28B27BDDE9D7}">
      <dsp:nvSpPr>
        <dsp:cNvPr id="0" name=""/>
        <dsp:cNvSpPr/>
      </dsp:nvSpPr>
      <dsp:spPr>
        <a:xfrm>
          <a:off x="782161" y="3493721"/>
          <a:ext cx="538001" cy="53800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51162" y="725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структурных подразделений Министерства финансов Республики Казахстан бюджетной отчетностью по республиканскому и местным бюджетам</a:t>
          </a:r>
        </a:p>
      </dsp:txBody>
      <dsp:txXfrm rot="10800000">
        <a:off x="1185662" y="725"/>
        <a:ext cx="3504784" cy="538001"/>
      </dsp:txXfrm>
    </dsp:sp>
    <dsp:sp modelId="{40EFD31D-17F9-47DC-887D-4BC207D5F659}">
      <dsp:nvSpPr>
        <dsp:cNvPr id="0" name=""/>
        <dsp:cNvSpPr/>
      </dsp:nvSpPr>
      <dsp:spPr>
        <a:xfrm>
          <a:off x="782161" y="725"/>
          <a:ext cx="538001" cy="538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51162" y="699324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координации деятельности территориальных органов казначейства</a:t>
          </a:r>
        </a:p>
      </dsp:txBody>
      <dsp:txXfrm rot="10800000">
        <a:off x="1185662" y="699324"/>
        <a:ext cx="3504784" cy="538001"/>
      </dsp:txXfrm>
    </dsp:sp>
    <dsp:sp modelId="{E2649DEC-F554-4EA8-A436-7083F0D454CE}">
      <dsp:nvSpPr>
        <dsp:cNvPr id="0" name=""/>
        <dsp:cNvSpPr/>
      </dsp:nvSpPr>
      <dsp:spPr>
        <a:xfrm>
          <a:off x="782161" y="699324"/>
          <a:ext cx="538001" cy="538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51162" y="1397923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Регистрация государственных обязательств по проектам государственно-частного партнерства, в том числе государственных концессионных обязательств</a:t>
          </a:r>
        </a:p>
      </dsp:txBody>
      <dsp:txXfrm rot="10800000">
        <a:off x="1185662" y="1397923"/>
        <a:ext cx="3504784" cy="538001"/>
      </dsp:txXfrm>
    </dsp:sp>
    <dsp:sp modelId="{62B798EC-03FF-4B96-8ACB-08E28021E8C2}">
      <dsp:nvSpPr>
        <dsp:cNvPr id="0" name=""/>
        <dsp:cNvSpPr/>
      </dsp:nvSpPr>
      <dsp:spPr>
        <a:xfrm>
          <a:off x="782161" y="1397923"/>
          <a:ext cx="538001" cy="538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51162" y="20965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бюджетными деньгами</a:t>
          </a:r>
        </a:p>
      </dsp:txBody>
      <dsp:txXfrm rot="10800000">
        <a:off x="1185662" y="2096522"/>
        <a:ext cx="3504784" cy="538001"/>
      </dsp:txXfrm>
    </dsp:sp>
    <dsp:sp modelId="{B386A378-D863-4438-8989-B1BFD8ADEB84}">
      <dsp:nvSpPr>
        <dsp:cNvPr id="0" name=""/>
        <dsp:cNvSpPr/>
      </dsp:nvSpPr>
      <dsp:spPr>
        <a:xfrm>
          <a:off x="782161" y="2096522"/>
          <a:ext cx="538001" cy="538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51162" y="27951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организации и проведения централизованных государственных закупок по перечню товаров, работ, услуг, определяемому уполномоченным органом</a:t>
          </a:r>
        </a:p>
      </dsp:txBody>
      <dsp:txXfrm rot="10800000">
        <a:off x="1185662" y="2795122"/>
        <a:ext cx="3504784" cy="538001"/>
      </dsp:txXfrm>
    </dsp:sp>
    <dsp:sp modelId="{83EE4B9D-0F6B-4025-A6BE-51682A976BE8}">
      <dsp:nvSpPr>
        <dsp:cNvPr id="0" name=""/>
        <dsp:cNvSpPr/>
      </dsp:nvSpPr>
      <dsp:spPr>
        <a:xfrm>
          <a:off x="782161" y="2795122"/>
          <a:ext cx="538001" cy="5380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51162" y="3493721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Выполнение иных задач, предусмотренных законодательством Республики Казахстан</a:t>
          </a:r>
        </a:p>
      </dsp:txBody>
      <dsp:txXfrm rot="10800000">
        <a:off x="1185662" y="3493721"/>
        <a:ext cx="3504784" cy="538001"/>
      </dsp:txXfrm>
    </dsp:sp>
    <dsp:sp modelId="{44CBF147-1A04-48C9-8BD0-28B27BDDE9D7}">
      <dsp:nvSpPr>
        <dsp:cNvPr id="0" name=""/>
        <dsp:cNvSpPr/>
      </dsp:nvSpPr>
      <dsp:spPr>
        <a:xfrm>
          <a:off x="782161" y="3493721"/>
          <a:ext cx="538001" cy="53800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961C-BBF1-423B-95B2-7D3DCE1DC18D}">
      <dsp:nvSpPr>
        <dsp:cNvPr id="0" name=""/>
        <dsp:cNvSpPr/>
      </dsp:nvSpPr>
      <dsp:spPr>
        <a:xfrm>
          <a:off x="0" y="1842943"/>
          <a:ext cx="3155461" cy="6048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Arial" pitchFamily="34" charset="0"/>
              <a:cs typeface="Arial" pitchFamily="34" charset="0"/>
            </a:rPr>
            <a:t>Районных и городских управлений казначейства</a:t>
          </a:r>
        </a:p>
      </dsp:txBody>
      <dsp:txXfrm>
        <a:off x="0" y="1842943"/>
        <a:ext cx="3155461" cy="604895"/>
      </dsp:txXfrm>
    </dsp:sp>
    <dsp:sp modelId="{5C393AAF-C8DD-4927-9324-99C3AB16703C}">
      <dsp:nvSpPr>
        <dsp:cNvPr id="0" name=""/>
        <dsp:cNvSpPr/>
      </dsp:nvSpPr>
      <dsp:spPr>
        <a:xfrm rot="10800000">
          <a:off x="0" y="921688"/>
          <a:ext cx="3155461" cy="93032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Arial" pitchFamily="34" charset="0"/>
              <a:cs typeface="Arial" pitchFamily="34" charset="0"/>
            </a:rPr>
            <a:t>Департаментов казначейства по областям, городам республиканского значения и столицы</a:t>
          </a:r>
        </a:p>
      </dsp:txBody>
      <dsp:txXfrm rot="10800000">
        <a:off x="0" y="921688"/>
        <a:ext cx="3155461" cy="604500"/>
      </dsp:txXfrm>
    </dsp:sp>
    <dsp:sp modelId="{5596A852-54CC-48E9-BAF3-93FD2E036205}">
      <dsp:nvSpPr>
        <dsp:cNvPr id="0" name=""/>
        <dsp:cNvSpPr/>
      </dsp:nvSpPr>
      <dsp:spPr>
        <a:xfrm rot="10800000">
          <a:off x="0" y="4"/>
          <a:ext cx="3155461" cy="93032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Комитет казначейства</a:t>
          </a:r>
        </a:p>
      </dsp:txBody>
      <dsp:txXfrm rot="10800000">
        <a:off x="0" y="4"/>
        <a:ext cx="3155461" cy="60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1AA7E-0716-45F2-A651-01A174A98554}">
      <dsp:nvSpPr>
        <dsp:cNvPr id="0" name=""/>
        <dsp:cNvSpPr/>
      </dsp:nvSpPr>
      <dsp:spPr>
        <a:xfrm>
          <a:off x="96390" y="545425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itchFamily="34" charset="0"/>
              <a:cs typeface="Arial" pitchFamily="34" charset="0"/>
            </a:rPr>
            <a:t>Определения качества организации работы</a:t>
          </a:r>
          <a:endParaRPr lang="ru-RU" sz="1100" kern="1200" dirty="0"/>
        </a:p>
      </dsp:txBody>
      <dsp:txXfrm>
        <a:off x="96390" y="545425"/>
        <a:ext cx="2312292" cy="722591"/>
      </dsp:txXfrm>
    </dsp:sp>
    <dsp:sp modelId="{2F495EBF-C61C-498E-8630-BD3AB3681D8A}">
      <dsp:nvSpPr>
        <dsp:cNvPr id="0" name=""/>
        <dsp:cNvSpPr/>
      </dsp:nvSpPr>
      <dsp:spPr>
        <a:xfrm>
          <a:off x="45" y="441050"/>
          <a:ext cx="505813" cy="758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333BA-D9D0-46DD-93A7-41D65F31DEE1}">
      <dsp:nvSpPr>
        <dsp:cNvPr id="0" name=""/>
        <dsp:cNvSpPr/>
      </dsp:nvSpPr>
      <dsp:spPr>
        <a:xfrm>
          <a:off x="2675418" y="545425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itchFamily="34" charset="0"/>
              <a:cs typeface="Arial" pitchFamily="34" charset="0"/>
            </a:rPr>
            <a:t>Соблюдения должностных обязанностей сотрудников казначейства</a:t>
          </a:r>
          <a:endParaRPr lang="ru-RU" sz="1100" kern="1200" dirty="0"/>
        </a:p>
      </dsp:txBody>
      <dsp:txXfrm>
        <a:off x="2675418" y="545425"/>
        <a:ext cx="2312292" cy="722591"/>
      </dsp:txXfrm>
    </dsp:sp>
    <dsp:sp modelId="{69731EDB-581D-46A8-803E-4016A68E7442}">
      <dsp:nvSpPr>
        <dsp:cNvPr id="0" name=""/>
        <dsp:cNvSpPr/>
      </dsp:nvSpPr>
      <dsp:spPr>
        <a:xfrm>
          <a:off x="2579072" y="441050"/>
          <a:ext cx="505813" cy="7587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6F74D-AD3F-496D-853E-B520DF09A62A}">
      <dsp:nvSpPr>
        <dsp:cNvPr id="0" name=""/>
        <dsp:cNvSpPr/>
      </dsp:nvSpPr>
      <dsp:spPr>
        <a:xfrm>
          <a:off x="96390" y="1455087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itchFamily="34" charset="0"/>
              <a:cs typeface="Arial" pitchFamily="34" charset="0"/>
            </a:rPr>
            <a:t>Соблюдения требований нормативных правовых актов</a:t>
          </a:r>
          <a:endParaRPr lang="ru-RU" sz="1100" kern="1200" dirty="0"/>
        </a:p>
      </dsp:txBody>
      <dsp:txXfrm>
        <a:off x="96390" y="1455087"/>
        <a:ext cx="2312292" cy="722591"/>
      </dsp:txXfrm>
    </dsp:sp>
    <dsp:sp modelId="{A4CE5717-0F3A-4DE9-95F2-76528EA4CDE6}">
      <dsp:nvSpPr>
        <dsp:cNvPr id="0" name=""/>
        <dsp:cNvSpPr/>
      </dsp:nvSpPr>
      <dsp:spPr>
        <a:xfrm>
          <a:off x="45" y="1350713"/>
          <a:ext cx="505813" cy="758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5417F-8A10-4D8C-B1FB-2BEF4DBDD07E}">
      <dsp:nvSpPr>
        <dsp:cNvPr id="0" name=""/>
        <dsp:cNvSpPr/>
      </dsp:nvSpPr>
      <dsp:spPr>
        <a:xfrm>
          <a:off x="2675418" y="1455087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itchFamily="34" charset="0"/>
              <a:cs typeface="Arial" pitchFamily="34" charset="0"/>
            </a:rPr>
            <a:t>Повышения эффективности работы Департаментов</a:t>
          </a:r>
          <a:endParaRPr lang="ru-RU" sz="1100" kern="1200" dirty="0"/>
        </a:p>
      </dsp:txBody>
      <dsp:txXfrm>
        <a:off x="2675418" y="1455087"/>
        <a:ext cx="2312292" cy="722591"/>
      </dsp:txXfrm>
    </dsp:sp>
    <dsp:sp modelId="{54372DDC-D4E1-42F3-8AFC-0AF12C1936FF}">
      <dsp:nvSpPr>
        <dsp:cNvPr id="0" name=""/>
        <dsp:cNvSpPr/>
      </dsp:nvSpPr>
      <dsp:spPr>
        <a:xfrm>
          <a:off x="2579072" y="1350713"/>
          <a:ext cx="505813" cy="75872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2AD3-4698-4C13-A788-18DDBF69BBDC}">
      <dsp:nvSpPr>
        <dsp:cNvPr id="0" name=""/>
        <dsp:cNvSpPr/>
      </dsp:nvSpPr>
      <dsp:spPr>
        <a:xfrm>
          <a:off x="1385904" y="2364749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itchFamily="34" charset="0"/>
              <a:cs typeface="Arial" pitchFamily="34" charset="0"/>
            </a:rPr>
            <a:t>Достижения стратегических целей Министерства финансов Республики Казахстан</a:t>
          </a:r>
          <a:endParaRPr lang="ru-RU" sz="1100" kern="1200" dirty="0"/>
        </a:p>
      </dsp:txBody>
      <dsp:txXfrm>
        <a:off x="1385904" y="2364749"/>
        <a:ext cx="2312292" cy="722591"/>
      </dsp:txXfrm>
    </dsp:sp>
    <dsp:sp modelId="{4BA733E9-7EFC-45BD-B1B0-C7CF104E30D9}">
      <dsp:nvSpPr>
        <dsp:cNvPr id="0" name=""/>
        <dsp:cNvSpPr/>
      </dsp:nvSpPr>
      <dsp:spPr>
        <a:xfrm>
          <a:off x="1289558" y="2260375"/>
          <a:ext cx="505813" cy="758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B5C6-3952-404A-9082-3A8734DDB46E}">
      <dsp:nvSpPr>
        <dsp:cNvPr id="0" name=""/>
        <dsp:cNvSpPr/>
      </dsp:nvSpPr>
      <dsp:spPr>
        <a:xfrm rot="5400000">
          <a:off x="213417" y="477080"/>
          <a:ext cx="406025" cy="67561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197BD-10C6-489F-9EEF-B22D148A5E4E}">
      <dsp:nvSpPr>
        <dsp:cNvPr id="0" name=""/>
        <dsp:cNvSpPr/>
      </dsp:nvSpPr>
      <dsp:spPr>
        <a:xfrm>
          <a:off x="146239" y="698186"/>
          <a:ext cx="898287" cy="53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Квартал</a:t>
          </a:r>
          <a:endParaRPr lang="ru-RU" sz="1000" b="1" kern="1200" dirty="0"/>
        </a:p>
      </dsp:txBody>
      <dsp:txXfrm>
        <a:off x="146239" y="698186"/>
        <a:ext cx="898287" cy="534658"/>
      </dsp:txXfrm>
    </dsp:sp>
    <dsp:sp modelId="{1A1547A7-A516-4E07-BB91-D6B1CCEC66FC}">
      <dsp:nvSpPr>
        <dsp:cNvPr id="0" name=""/>
        <dsp:cNvSpPr/>
      </dsp:nvSpPr>
      <dsp:spPr>
        <a:xfrm>
          <a:off x="640508" y="427340"/>
          <a:ext cx="115085" cy="11508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291BB-963C-4E19-81CE-984CDB55DE6A}">
      <dsp:nvSpPr>
        <dsp:cNvPr id="0" name=""/>
        <dsp:cNvSpPr/>
      </dsp:nvSpPr>
      <dsp:spPr>
        <a:xfrm rot="5400000">
          <a:off x="1173946" y="292308"/>
          <a:ext cx="406025" cy="67561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B924F-6863-4076-85E1-9DA5039B67C5}">
      <dsp:nvSpPr>
        <dsp:cNvPr id="0" name=""/>
        <dsp:cNvSpPr/>
      </dsp:nvSpPr>
      <dsp:spPr>
        <a:xfrm>
          <a:off x="1103002" y="520216"/>
          <a:ext cx="883313" cy="53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Полугодие</a:t>
          </a:r>
          <a:endParaRPr lang="ru-RU" sz="1000" b="1" kern="1200" dirty="0"/>
        </a:p>
      </dsp:txBody>
      <dsp:txXfrm>
        <a:off x="1103002" y="520216"/>
        <a:ext cx="883313" cy="534658"/>
      </dsp:txXfrm>
    </dsp:sp>
    <dsp:sp modelId="{737CC339-5DFA-43EB-A492-8E0024FB956D}">
      <dsp:nvSpPr>
        <dsp:cNvPr id="0" name=""/>
        <dsp:cNvSpPr/>
      </dsp:nvSpPr>
      <dsp:spPr>
        <a:xfrm>
          <a:off x="1601037" y="242568"/>
          <a:ext cx="115085" cy="11508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136D0-CE5D-4A77-8F4A-54C2EF805621}">
      <dsp:nvSpPr>
        <dsp:cNvPr id="0" name=""/>
        <dsp:cNvSpPr/>
      </dsp:nvSpPr>
      <dsp:spPr>
        <a:xfrm rot="5400000">
          <a:off x="2072302" y="107537"/>
          <a:ext cx="406025" cy="67561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B1CA8-DB6D-48AB-9085-5A644EDAD4EE}">
      <dsp:nvSpPr>
        <dsp:cNvPr id="0" name=""/>
        <dsp:cNvSpPr/>
      </dsp:nvSpPr>
      <dsp:spPr>
        <a:xfrm>
          <a:off x="2004526" y="309401"/>
          <a:ext cx="609951" cy="53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Год</a:t>
          </a:r>
          <a:endParaRPr lang="ru-RU" sz="1000" b="1" kern="1200" dirty="0"/>
        </a:p>
      </dsp:txBody>
      <dsp:txXfrm>
        <a:off x="2004526" y="309401"/>
        <a:ext cx="609951" cy="534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504055" y="175"/>
          <a:ext cx="1512169" cy="63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№1 «Проведение операций по поступлениям в бюджет» </a:t>
          </a:r>
          <a:endParaRPr lang="ru-RU" sz="1000" b="1" kern="1200" dirty="0"/>
        </a:p>
      </dsp:txBody>
      <dsp:txXfrm>
        <a:off x="522797" y="18917"/>
        <a:ext cx="1474685" cy="602430"/>
      </dsp:txXfrm>
    </dsp:sp>
    <dsp:sp modelId="{86A003A4-6C52-4D5B-91AF-0485A17F4773}">
      <dsp:nvSpPr>
        <dsp:cNvPr id="0" name=""/>
        <dsp:cNvSpPr/>
      </dsp:nvSpPr>
      <dsp:spPr>
        <a:xfrm>
          <a:off x="655272" y="640090"/>
          <a:ext cx="151216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51216" y="4799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806489" y="80006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Количество ошибок, допущенных при закрытии операционного дня по поступлениям</a:t>
          </a:r>
        </a:p>
      </dsp:txBody>
      <dsp:txXfrm>
        <a:off x="825231" y="818811"/>
        <a:ext cx="986379" cy="602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319402" y="675"/>
          <a:ext cx="1678309" cy="63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№2 «Технологический процесс по модулю «Управление наличностью»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38127" y="19400"/>
        <a:ext cx="1640859" cy="601867"/>
      </dsp:txXfrm>
    </dsp:sp>
    <dsp:sp modelId="{86A003A4-6C52-4D5B-91AF-0485A17F4773}">
      <dsp:nvSpPr>
        <dsp:cNvPr id="0" name=""/>
        <dsp:cNvSpPr/>
      </dsp:nvSpPr>
      <dsp:spPr>
        <a:xfrm>
          <a:off x="487233" y="639992"/>
          <a:ext cx="197405" cy="47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660"/>
              </a:lnTo>
              <a:lnTo>
                <a:pt x="197405" y="47966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684639" y="799994"/>
          <a:ext cx="117509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Создание корректировочных журналов повлиявших на закрытие операционного дня</a:t>
          </a:r>
        </a:p>
      </dsp:txBody>
      <dsp:txXfrm>
        <a:off x="703364" y="818719"/>
        <a:ext cx="1137645" cy="601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484725" y="236"/>
          <a:ext cx="1315474" cy="61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№3 «Завершение финансового года» </a:t>
          </a:r>
        </a:p>
      </dsp:txBody>
      <dsp:txXfrm>
        <a:off x="502716" y="18227"/>
        <a:ext cx="1279492" cy="578283"/>
      </dsp:txXfrm>
    </dsp:sp>
    <dsp:sp modelId="{86A003A4-6C52-4D5B-91AF-0485A17F4773}">
      <dsp:nvSpPr>
        <dsp:cNvPr id="0" name=""/>
        <dsp:cNvSpPr/>
      </dsp:nvSpPr>
      <dsp:spPr>
        <a:xfrm>
          <a:off x="616273" y="614502"/>
          <a:ext cx="141212" cy="22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55"/>
              </a:lnTo>
              <a:lnTo>
                <a:pt x="141212" y="2226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757485" y="688922"/>
          <a:ext cx="878961" cy="296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Наличие остатка на конец года на 902 счете</a:t>
          </a:r>
        </a:p>
      </dsp:txBody>
      <dsp:txXfrm>
        <a:off x="766168" y="697605"/>
        <a:ext cx="861595" cy="279104"/>
      </dsp:txXfrm>
    </dsp:sp>
    <dsp:sp modelId="{5121D879-770F-449B-B7C8-E80B54A13BBB}">
      <dsp:nvSpPr>
        <dsp:cNvPr id="0" name=""/>
        <dsp:cNvSpPr/>
      </dsp:nvSpPr>
      <dsp:spPr>
        <a:xfrm>
          <a:off x="616273" y="614502"/>
          <a:ext cx="141212" cy="63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063"/>
              </a:lnTo>
              <a:lnTo>
                <a:pt x="141212" y="6350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D52B4-49D6-4CDA-8BA7-941DBAE3DEF5}">
      <dsp:nvSpPr>
        <dsp:cNvPr id="0" name=""/>
        <dsp:cNvSpPr/>
      </dsp:nvSpPr>
      <dsp:spPr>
        <a:xfrm>
          <a:off x="757485" y="1059510"/>
          <a:ext cx="889866" cy="380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atin typeface="Arial" pitchFamily="34" charset="0"/>
              <a:cs typeface="Arial" pitchFamily="34" charset="0"/>
            </a:rPr>
            <a:t>Наличие остатка на конец года по невыясненным поступлениям</a:t>
          </a:r>
        </a:p>
      </dsp:txBody>
      <dsp:txXfrm>
        <a:off x="768618" y="1070643"/>
        <a:ext cx="867600" cy="35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C30D-DEB0-431F-99C5-074096AEC2A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35F7-F4D4-4748-A2AE-65E82C9C7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5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0DF1-28EE-474C-AD88-E8F1F06BEA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423863" y="1243013"/>
            <a:ext cx="5949950" cy="334803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77741"/>
            <a:ext cx="5438140" cy="390969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423863" y="1243013"/>
            <a:ext cx="5949950" cy="334803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77741"/>
            <a:ext cx="5438140" cy="390969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D2EB-963B-4E94-B3C9-9B246AE52EFF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481-FCB2-4BDF-AF4D-55D3455D1E88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6119-5F18-44E2-915C-0BD048C35D0C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sQEAAPBIAAC0BAAAEAAAACYAAAAIAAAAAaAAAP8fAAA="/>
              </a:ext>
            </a:extLst>
          </p:cNvSpPr>
          <p:nvPr>
            <p:ph type="title"/>
          </p:nvPr>
        </p:nvSpPr>
        <p:spPr>
          <a:xfrm>
            <a:off x="251460" y="206219"/>
            <a:ext cx="8641080" cy="36718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ctr">
            <a:prstTxWarp prst="textNoShape">
              <a:avLst/>
            </a:prstTxWarp>
          </a:bodyPr>
          <a:lstStyle>
            <a:lvl1pPr>
              <a:defRPr lang="ru-RU" sz="1800" b="1" i="1">
                <a:latin typeface="Times New Roman" pitchFamily="1" charset="-52"/>
                <a:ea typeface="Calibri Light" pitchFamily="2" charset="-52"/>
                <a:cs typeface="Calibri Light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Управление отчетности по республиканскому бюджету</a:t>
            </a:r>
          </a:p>
        </p:txBody>
      </p:sp>
      <p:sp>
        <p:nvSpPr>
          <p:cNvPr id="3" name="Объект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gAAlwUAANIdAABdBwAAEAAAACYAAAAIAAAAAaAAAAAAAAA="/>
              </a:ext>
            </a:extLst>
          </p:cNvSpPr>
          <p:nvPr>
            <p:ph idx="10"/>
          </p:nvPr>
        </p:nvSpPr>
        <p:spPr>
          <a:xfrm>
            <a:off x="251462" y="681514"/>
            <a:ext cx="3384233" cy="21621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500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Задачи</a:t>
            </a:r>
          </a:p>
        </p:txBody>
      </p:sp>
      <p:sp>
        <p:nvSpPr>
          <p:cNvPr id="4" name="Объект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zgcAANIdAAAbEQAAEAAAACYAAAAIAAAAAaAAAP8fAAA="/>
              </a:ext>
            </a:extLst>
          </p:cNvSpPr>
          <p:nvPr>
            <p:ph idx="11"/>
          </p:nvPr>
        </p:nvSpPr>
        <p:spPr>
          <a:xfrm>
            <a:off x="251462" y="951549"/>
            <a:ext cx="3384233" cy="113395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marR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800" b="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kk-KZ" sz="14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kk-KZ" sz="14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Обеспечение </a:t>
            </a:r>
          </a:p>
          <a:p>
            <a:pPr>
              <a:defRPr lang="ru-RU"/>
            </a:pPr>
            <a:r>
              <a:rPr lang="kk-KZ" sz="14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ведения бюджетного учета</a:t>
            </a:r>
          </a:p>
          <a:p>
            <a:pPr>
              <a:defRPr lang="ru-RU"/>
            </a:pPr>
            <a:endParaRPr/>
          </a:p>
        </p:txBody>
      </p:sp>
      <p:sp>
        <p:nvSpPr>
          <p:cNvPr id="5" name="Объект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/hEAANIdAACjGAAAEAAAACYAAAAIAAAAAYAAAP8fAAA="/>
              </a:ext>
            </a:extLst>
          </p:cNvSpPr>
          <p:nvPr>
            <p:ph idx="12"/>
          </p:nvPr>
        </p:nvSpPr>
        <p:spPr>
          <a:xfrm>
            <a:off x="251462" y="2193610"/>
            <a:ext cx="3384233" cy="81010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kk-KZ" sz="140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</a:t>
            </a:r>
          </a:p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финансовой отчетности по республиканскому бюджету</a:t>
            </a:r>
            <a:endParaRPr lang="ru-RU"/>
          </a:p>
        </p:txBody>
      </p:sp>
      <p:sp>
        <p:nvSpPr>
          <p:cNvPr id="6" name="Объект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FRkAANIdAAAHKQAAEAAAACYAAAAIAAAAAaAAAP8fAAA="/>
              </a:ext>
            </a:extLst>
          </p:cNvSpPr>
          <p:nvPr>
            <p:ph idx="13"/>
          </p:nvPr>
        </p:nvSpPr>
        <p:spPr>
          <a:xfrm>
            <a:off x="251462" y="3058003"/>
            <a:ext cx="3384233" cy="1944053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ru-RU" sz="140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Обеспечение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</a:p>
        </p:txBody>
      </p:sp>
      <p:sp>
        <p:nvSpPr>
          <p:cNvPr id="7" name="Объект 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eIQAAlwUAAPBIAABdBwAAEAAAACYAAAAIAAAAAaAAAAAAAAA="/>
              </a:ext>
            </a:extLst>
          </p:cNvSpPr>
          <p:nvPr>
            <p:ph idx="14"/>
          </p:nvPr>
        </p:nvSpPr>
        <p:spPr>
          <a:xfrm>
            <a:off x="4068128" y="681514"/>
            <a:ext cx="4824413" cy="21621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500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Функции</a:t>
            </a:r>
          </a:p>
        </p:txBody>
      </p:sp>
      <p:sp>
        <p:nvSpPr>
          <p:cNvPr id="8" name="Объект 1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zgcAAPBIAAAbEQAAEAAAACYAAAAIAAAAAaAAAP8fAAA="/>
              </a:ext>
            </a:extLst>
          </p:cNvSpPr>
          <p:nvPr>
            <p:ph idx="15"/>
          </p:nvPr>
        </p:nvSpPr>
        <p:spPr>
          <a:xfrm>
            <a:off x="4068128" y="951549"/>
            <a:ext cx="4824413" cy="113395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buFont typeface="Arial" pitchFamily="2" charset="-52"/>
              <a:buChar char="•"/>
              <a:defRPr lang="kk-KZ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ежедневное ведение бюджетного учета, оформление учетных регистров;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отчетов по бюджетному учету;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администраторов республиканских бюджетных программ  (далее - АРБП);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 АРБП</a:t>
            </a:r>
            <a:endParaRPr lang="ru-RU" dirty="0"/>
          </a:p>
        </p:txBody>
      </p:sp>
      <p:sp>
        <p:nvSpPr>
          <p:cNvPr id="9" name="Объект 1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/hEAAPBIAACjGAAAEAAAACYAAAAIAAAAAaAAAP8fAAA="/>
              </a:ext>
            </a:extLst>
          </p:cNvSpPr>
          <p:nvPr>
            <p:ph idx="16"/>
          </p:nvPr>
        </p:nvSpPr>
        <p:spPr>
          <a:xfrm>
            <a:off x="4068128" y="2193610"/>
            <a:ext cx="4824413" cy="81010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buFont typeface="Arial" pitchFamily="2" charset="-52"/>
              <a:buChar char="•"/>
              <a:defRPr lang="kk-KZ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установление сроков представления консолидированной финансовой отчетности для АРБП;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10" name="Объект 2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FRkAAPBIAABNKQAAEAAAACYAAAAIAAAAAaAAAP8fAAA="/>
              </a:ext>
            </a:extLst>
          </p:cNvSpPr>
          <p:nvPr>
            <p:ph idx="17"/>
          </p:nvPr>
        </p:nvSpPr>
        <p:spPr>
          <a:xfrm>
            <a:off x="4068128" y="3058001"/>
            <a:ext cx="4824413" cy="1977390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spcBef>
                <a:spcPts val="0"/>
              </a:spcBef>
              <a:buFont typeface="Arial" pitchFamily="2" charset="-52"/>
              <a:buChar char="•"/>
              <a:defRPr lang="ru-RU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отчетов АРБП о дебиторской и кредиторской задолженностях;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годовой, полугодовой бюджетной отчетности АРБП;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годовых отчетов </a:t>
            </a: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ТОК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о кассовом исполнении республиканского бюджета и об остатках на счетах государственных учреждений;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верка полугодовых, годовых отчетов АРБП с данными, сформированными в ИИСК;</a:t>
            </a:r>
          </a:p>
          <a:p>
            <a:pPr>
              <a:defRPr lang="ru-RU"/>
            </a:pP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сводных отчетов о дебиторской и кредиторской задолженностях;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частие в подготовке годового отчета Правительства Республики Казахстан об исполнении республиканского бюджета;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редоставление структурным подразделениям Министерства финансов  РК </a:t>
            </a:r>
            <a:r>
              <a:rPr lang="ru-RU" sz="8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 </a:t>
            </a:r>
          </a:p>
          <a:p>
            <a:pPr>
              <a:defRPr lang="ru-RU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048-2F57-4E38-B18E-9C39D76C45D0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3C7-7BC5-429D-8A5A-F49B17D25180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E28-A977-48C9-B37E-A9F890279572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BAC-B455-4BEE-A3D0-165E995E6A86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247-2063-4327-B9EB-8DD247F3A358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1D9F-D81A-4A46-B5B2-B103FCD42C3D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269-91A2-4390-A85D-949D4DBD19AD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BC30-0D52-4982-951F-C4119798320A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4026-5D47-403C-B5E5-F353AE426661}" type="datetime1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19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9" Type="http://schemas.openxmlformats.org/officeDocument/2006/relationships/diagramData" Target="../diagrams/data14.xml"/><Relationship Id="rId21" Type="http://schemas.openxmlformats.org/officeDocument/2006/relationships/diagramQuickStyle" Target="../diagrams/quickStyle10.xml"/><Relationship Id="rId34" Type="http://schemas.openxmlformats.org/officeDocument/2006/relationships/diagramData" Target="../diagrams/data13.xml"/><Relationship Id="rId42" Type="http://schemas.openxmlformats.org/officeDocument/2006/relationships/diagramColors" Target="../diagrams/colors14.xml"/><Relationship Id="rId47" Type="http://schemas.openxmlformats.org/officeDocument/2006/relationships/diagramColors" Target="../diagrams/colors15.xml"/><Relationship Id="rId50" Type="http://schemas.openxmlformats.org/officeDocument/2006/relationships/diagramLayout" Target="../diagrams/layout16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9.xml"/><Relationship Id="rId29" Type="http://schemas.openxmlformats.org/officeDocument/2006/relationships/diagramData" Target="../diagrams/data12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32" Type="http://schemas.openxmlformats.org/officeDocument/2006/relationships/diagramColors" Target="../diagrams/colors12.xml"/><Relationship Id="rId37" Type="http://schemas.openxmlformats.org/officeDocument/2006/relationships/diagramColors" Target="../diagrams/colors13.xml"/><Relationship Id="rId40" Type="http://schemas.openxmlformats.org/officeDocument/2006/relationships/diagramLayout" Target="../diagrams/layout14.xml"/><Relationship Id="rId45" Type="http://schemas.openxmlformats.org/officeDocument/2006/relationships/diagramLayout" Target="../diagrams/layout15.xml"/><Relationship Id="rId53" Type="http://schemas.microsoft.com/office/2007/relationships/diagramDrawing" Target="../diagrams/drawing16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31" Type="http://schemas.openxmlformats.org/officeDocument/2006/relationships/diagramQuickStyle" Target="../diagrams/quickStyle12.xml"/><Relationship Id="rId44" Type="http://schemas.openxmlformats.org/officeDocument/2006/relationships/diagramData" Target="../diagrams/data15.xml"/><Relationship Id="rId52" Type="http://schemas.openxmlformats.org/officeDocument/2006/relationships/diagramColors" Target="../diagrams/colors16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diagramLayout" Target="../diagrams/layout12.xml"/><Relationship Id="rId35" Type="http://schemas.openxmlformats.org/officeDocument/2006/relationships/diagramLayout" Target="../diagrams/layout13.xml"/><Relationship Id="rId43" Type="http://schemas.microsoft.com/office/2007/relationships/diagramDrawing" Target="../diagrams/drawing14.xml"/><Relationship Id="rId48" Type="http://schemas.microsoft.com/office/2007/relationships/diagramDrawing" Target="../diagrams/drawing15.xml"/><Relationship Id="rId8" Type="http://schemas.microsoft.com/office/2007/relationships/diagramDrawing" Target="../diagrams/drawing7.xml"/><Relationship Id="rId51" Type="http://schemas.openxmlformats.org/officeDocument/2006/relationships/diagramQuickStyle" Target="../diagrams/quickStyle16.xml"/><Relationship Id="rId3" Type="http://schemas.openxmlformats.org/officeDocument/2006/relationships/image" Target="../media/image3.jpeg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33" Type="http://schemas.microsoft.com/office/2007/relationships/diagramDrawing" Target="../diagrams/drawing12.xml"/><Relationship Id="rId38" Type="http://schemas.microsoft.com/office/2007/relationships/diagramDrawing" Target="../diagrams/drawing13.xml"/><Relationship Id="rId46" Type="http://schemas.openxmlformats.org/officeDocument/2006/relationships/diagramQuickStyle" Target="../diagrams/quickStyle15.xml"/><Relationship Id="rId20" Type="http://schemas.openxmlformats.org/officeDocument/2006/relationships/diagramLayout" Target="../diagrams/layout10.xml"/><Relationship Id="rId41" Type="http://schemas.openxmlformats.org/officeDocument/2006/relationships/diagramQuickStyle" Target="../diagrams/quickStyle14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36" Type="http://schemas.openxmlformats.org/officeDocument/2006/relationships/diagramQuickStyle" Target="../diagrams/quickStyle13.xml"/><Relationship Id="rId49" Type="http://schemas.openxmlformats.org/officeDocument/2006/relationships/diagramData" Target="../diagrams/data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image" Target="../media/image3.jpeg"/><Relationship Id="rId7" Type="http://schemas.openxmlformats.org/officeDocument/2006/relationships/diagramData" Target="../diagrams/data18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microsoft.com/office/2007/relationships/diagramDrawing" Target="../diagrams/drawing18.xml"/><Relationship Id="rId5" Type="http://schemas.openxmlformats.org/officeDocument/2006/relationships/image" Target="../media/image41.png"/><Relationship Id="rId10" Type="http://schemas.openxmlformats.org/officeDocument/2006/relationships/diagramColors" Target="../diagrams/colors18.xml"/><Relationship Id="rId4" Type="http://schemas.openxmlformats.org/officeDocument/2006/relationships/image" Target="../media/image40.png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9.xml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19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diagramData" Target="../diagrams/data19.xml"/><Relationship Id="rId9" Type="http://schemas.openxmlformats.org/officeDocument/2006/relationships/image" Target="../media/image4.png"/><Relationship Id="rId1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3783783" y="109884"/>
            <a:ext cx="1558239" cy="150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760" y="268641"/>
            <a:ext cx="316944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Treasury Committee of the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Ministry of Finance of the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Republic of Kazakhstan</a:t>
            </a:r>
            <a:endParaRPr lang="kk-KZ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589" y="268641"/>
            <a:ext cx="318214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443960"/>
            <a:ext cx="259628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Нур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-Султан, 2020</a:t>
            </a:r>
          </a:p>
        </p:txBody>
      </p:sp>
      <p:sp>
        <p:nvSpPr>
          <p:cNvPr id="9" name="Прямоугольник1"/>
          <p:cNvSpPr>
            <a:extLst>
              <a:ext uri="smNativeData">
                <pr:smNativeData xmlns:pr="smNativeData" xmlns:p14="http://schemas.microsoft.com/office/powerpoint/2010/main" xmlns="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lsZT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/FAAAKg4AAB42AABqEAAAACAAACYAAAAIAAAA//////////8="/>
              </a:ext>
            </a:extLst>
          </p:cNvSpPr>
          <p:nvPr/>
        </p:nvSpPr>
        <p:spPr>
          <a:xfrm>
            <a:off x="2080484" y="1851670"/>
            <a:ext cx="54248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На видеоконференцию КС PEMPAL 15 сентября 2020 года</a:t>
            </a:r>
          </a:p>
        </p:txBody>
      </p:sp>
      <p:sp>
        <p:nvSpPr>
          <p:cNvPr id="10" name="TextBox 1"/>
          <p:cNvSpPr>
            <a:extLst>
              <a:ext uri="smNativeData">
                <pr:smNativeData xmlns:pr="smNativeData" xmlns:p14="http://schemas.microsoft.com/office/powerpoint/2010/main" xmlns="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0DAAAkBwAALo9AADwHwAAACAAACYAAAAIAAAA//////////8="/>
              </a:ext>
            </a:extLst>
          </p:cNvSpPr>
          <p:nvPr/>
        </p:nvSpPr>
        <p:spPr>
          <a:xfrm>
            <a:off x="586140" y="2931790"/>
            <a:ext cx="792861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1400" b="1" dirty="0">
                <a:solidFill>
                  <a:srgbClr val="0033C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Докладчик: </a:t>
            </a:r>
            <a:r>
              <a:rPr lang="ru-RU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Байгужина</a:t>
            </a:r>
            <a:r>
              <a:rPr lang="ru-RU" sz="14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lang="ru-RU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Айгуль</a:t>
            </a:r>
            <a:r>
              <a:rPr lang="ru-RU" sz="14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lang="ru-RU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Мурзатаевна</a:t>
            </a:r>
            <a:endParaRPr lang="ru-RU" sz="1400" b="1" dirty="0"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12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Заместитель председателя Комитета казначейства Министерства финансов Республики Казахстан</a:t>
            </a:r>
          </a:p>
        </p:txBody>
      </p:sp>
      <p:pic>
        <p:nvPicPr>
          <p:cNvPr id="2050" name="Picture 2" descr="K:\25_pemp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3" b="34023"/>
          <a:stretch/>
        </p:blipFill>
        <p:spPr bwMode="auto">
          <a:xfrm>
            <a:off x="6948268" y="4482109"/>
            <a:ext cx="1751633" cy="3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8911" y="4299942"/>
            <a:ext cx="1616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>
                <a:latin typeface="Arial" pitchFamily="34" charset="0"/>
                <a:cs typeface="Arial" pitchFamily="34" charset="0"/>
              </a:rPr>
              <a:t>Видеоконференция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51" y="4746699"/>
            <a:ext cx="21226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Казначейского Сообщества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8" y="2217432"/>
            <a:ext cx="7486189" cy="642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Миссия Казначейства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40451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Функции управлений Комитета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167" y="857139"/>
            <a:ext cx="668982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платежных операций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6747" y="857139"/>
            <a:ext cx="777269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600" b="1" dirty="0" err="1">
                <a:latin typeface="Arial" pitchFamily="34" charset="0"/>
                <a:cs typeface="Arial" pitchFamily="34" charset="0"/>
              </a:rPr>
              <a:t>ведомствен-ного</a:t>
            </a:r>
            <a:r>
              <a:rPr lang="ru-RU" sz="600" b="1" dirty="0">
                <a:latin typeface="Arial" pitchFamily="34" charset="0"/>
                <a:cs typeface="Arial" pitchFamily="34" charset="0"/>
              </a:rPr>
              <a:t> контроля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05033" y="857139"/>
            <a:ext cx="79711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исполнения планов </a:t>
            </a:r>
            <a:r>
              <a:rPr lang="ru-RU" sz="600" b="1" dirty="0" err="1">
                <a:latin typeface="Arial" pitchFamily="34" charset="0"/>
                <a:cs typeface="Arial" pitchFamily="34" charset="0"/>
              </a:rPr>
              <a:t>финан-сирования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81332" y="857139"/>
            <a:ext cx="752893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600" b="1" dirty="0" err="1">
                <a:latin typeface="Arial" pitchFamily="34" charset="0"/>
                <a:cs typeface="Arial" pitchFamily="34" charset="0"/>
              </a:rPr>
              <a:t>информацион-ных</a:t>
            </a:r>
            <a:r>
              <a:rPr lang="ru-RU" sz="600" b="1" dirty="0">
                <a:latin typeface="Arial" pitchFamily="34" charset="0"/>
                <a:cs typeface="Arial" pitchFamily="34" charset="0"/>
              </a:rPr>
              <a:t> технологий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84150" y="857139"/>
            <a:ext cx="7000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учета поступлений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46146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наличности, анализа и сверки счетов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881622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отчетности по местным бюджетам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708933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отчетности по </a:t>
            </a:r>
            <a:r>
              <a:rPr lang="ru-RU" sz="600" b="1" dirty="0" err="1">
                <a:latin typeface="Arial" pitchFamily="34" charset="0"/>
                <a:cs typeface="Arial" pitchFamily="34" charset="0"/>
              </a:rPr>
              <a:t>республикан-скому</a:t>
            </a:r>
            <a:r>
              <a:rPr lang="ru-RU" sz="600" b="1" dirty="0">
                <a:latin typeface="Arial" pitchFamily="34" charset="0"/>
                <a:cs typeface="Arial" pitchFamily="34" charset="0"/>
              </a:rPr>
              <a:t> бюджету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03587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учета займов и кредитов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0218" y="1324412"/>
            <a:ext cx="637233" cy="927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Открытие, ведение и закрытие КСН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Учет переводных операций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Операции в иностранной валюте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1391" y="1324413"/>
            <a:ext cx="772625" cy="927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-Ведомственный контроль ТОК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Мониторинг и анализ финансовых документов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Казначейское сопровождение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Взаимодействие с КВГА 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613198" y="1324413"/>
            <a:ext cx="781755" cy="415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-Сводный план финансирования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-Бюджетный мониторинг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56839" y="1324412"/>
            <a:ext cx="770189" cy="751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-Введение ИИСК справочника ГУ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-Бесперебойное функционирование ИИСК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-Соблюдение безопасности при работе ТОК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284150" y="1324413"/>
            <a:ext cx="700027" cy="1520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-Исполнение платежных поручений органов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госдоходов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по возврату из бюджета и (или) зачету излишне (ошибочно) уплаченных сумм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-Зачисление  поступлений на ЕКС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-Введение в ИИСК Единой бюджетной классификации РК </a:t>
            </a:r>
          </a:p>
          <a:p>
            <a:pPr algn="just"/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46146" y="1324413"/>
            <a:ext cx="759127" cy="116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-Восстановления кассовых расходов при возврате платежей, произведенных ГУ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-Контроль за правильностью зачисления денег от реализации работ, услуг на счета ГУ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-Закрытие операционного дня в ИИСК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881622" y="1324415"/>
            <a:ext cx="759127" cy="1431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-Составление консолидированной финансовой отчетности 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-Осуществление приема и проверки квартальной, полугодовой, годовой бюджетной и полугодовой, годовой консолидированной финансовой отчетности АРБП и МИО по исполнению бюджета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708933" y="1331370"/>
            <a:ext cx="759127" cy="1424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-Составление консолидированной финансовой отчетности 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-Осуществление приема и проверки квартальной, полугодовой, годовой бюджетной и полугодовой, годовой консолидированной финансовой отчетности АРБП и МИО по исполнению бюджета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503587" y="1331370"/>
            <a:ext cx="759127" cy="824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-Рассмотрение и согласование заявок АРБП на снятие средств со счетов правительственных внешних займов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-Регистрация государственных займов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328743" y="857139"/>
            <a:ext cx="786551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анализа, оценки и рисков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328743" y="1331371"/>
            <a:ext cx="786551" cy="129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Анализ и оценка эффективности деятельности структурных подразделений Комитета и территориальных органов казначейства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Разработка и поддержание в органах казначейства системы управления рисками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194288" y="788150"/>
            <a:ext cx="892562" cy="758489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бухгалтерского учета поступления республиканского бюджета и ведения бюджетного учета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194288" y="1598124"/>
            <a:ext cx="892561" cy="1169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 - Формирование отчетов по поступлениям РБ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Сбор данных по поступлениям РБ от структурных МФ РК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Ведение бухгалтерского учета поступлений РБ</a:t>
            </a:r>
          </a:p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Оформление учетных регистров и формирование выходных форм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34279" y="602884"/>
            <a:ext cx="1782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u="sng" dirty="0">
                <a:latin typeface="Arial" pitchFamily="34" charset="0"/>
                <a:cs typeface="Arial" pitchFamily="34" charset="0"/>
              </a:rPr>
              <a:t>По казначейскому блоку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207444" y="2855628"/>
            <a:ext cx="24432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u="sng" dirty="0">
                <a:latin typeface="Arial" pitchFamily="34" charset="0"/>
                <a:cs typeface="Arial" pitchFamily="34" charset="0"/>
              </a:rPr>
              <a:t>По блоку государственных закупок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98597" y="3050868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ведения государственных реестров в сфере государственных закупок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98597" y="3661311"/>
            <a:ext cx="879420" cy="565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Ведение республиканских реестров (недобросовестных участников) в сфере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456086" y="3050868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взаимодействия с заказчиками по товарам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456086" y="3661312"/>
            <a:ext cx="879420" cy="672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Взаимодействие с заказчиками по товарам услугам в части конкурсной документации для централизации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согласно перечня товаров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487906" y="3074085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проведения процедур государственных закупок по товарам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487906" y="3684528"/>
            <a:ext cx="879420" cy="734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Обеспечение организации и проведения централизованных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по перечню товаров определяемому уполномоченным госорганом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454298" y="3074085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мониторинга и анализа государственных закупок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458118" y="3684530"/>
            <a:ext cx="879420" cy="36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Мониторинг и анализ информации с веб-портала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348764" y="3074085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взаимодействия с заказчиками по работам и услугам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352584" y="3684529"/>
            <a:ext cx="879420" cy="734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Взаимодействие с заказчиками по работам и услугам в части конкурсной документации для централизации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согласно перечня товаров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6324812" y="3074085"/>
            <a:ext cx="941964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проведения процедур государственных закупок по работам и услугам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328632" y="3684528"/>
            <a:ext cx="938144" cy="734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Обеспечение организации и проведения централизованных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по перечню работ и услуг определяемому уполномоченным госорганом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334904" y="3074085"/>
            <a:ext cx="1125528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проведения процедур государственных закупок способом запроса ценовых предложений 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7338724" y="3684530"/>
            <a:ext cx="1121708" cy="542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Обеспечение организации и проведения централизованных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00" dirty="0">
                <a:latin typeface="Arial" pitchFamily="34" charset="0"/>
                <a:cs typeface="Arial" pitchFamily="34" charset="0"/>
              </a:rPr>
              <a:t> способом запроса ценовых предложений  определяемому уполномоченным госорганом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4411420" y="3081347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Управление контроля и качества государственных закупок 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4415240" y="3691792"/>
            <a:ext cx="879420" cy="463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Arial" pitchFamily="34" charset="0"/>
                <a:cs typeface="Arial" pitchFamily="34" charset="0"/>
              </a:rPr>
              <a:t>- Выявление и предупреждение нарушений в сфере централизованных </a:t>
            </a:r>
            <a:r>
              <a:rPr lang="ru-RU" sz="500" dirty="0" err="1">
                <a:latin typeface="Arial" pitchFamily="34" charset="0"/>
                <a:cs typeface="Arial" pitchFamily="34" charset="0"/>
              </a:rPr>
              <a:t>госзакупок</a:t>
            </a: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3218" y="4468286"/>
            <a:ext cx="86782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900" b="1" dirty="0">
                <a:latin typeface="Arial" pitchFamily="34" charset="0"/>
                <a:cs typeface="Arial" pitchFamily="34" charset="0"/>
              </a:rPr>
              <a:t>19 отраслевых управлений и 5 вспомогательных управлений </a:t>
            </a:r>
            <a:r>
              <a:rPr lang="ru-RU" sz="9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юридической службы, по работе с персоналом, финансового обеспечения, информационной безопасности, организации деятельности</a:t>
            </a:r>
            <a:r>
              <a:rPr lang="ru-RU" sz="900" b="1" i="1" dirty="0">
                <a:latin typeface="Arial" pitchFamily="34" charset="0"/>
                <a:cs typeface="Arial" pitchFamily="34" charset="0"/>
              </a:rPr>
              <a:t>)</a:t>
            </a:r>
            <a:r>
              <a:rPr lang="kk-KZ" sz="900" b="1" i="1" dirty="0">
                <a:latin typeface="Arial" pitchFamily="34" charset="0"/>
                <a:cs typeface="Arial" pitchFamily="34" charset="0"/>
              </a:rPr>
              <a:t> 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64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2640212" y="1449200"/>
            <a:ext cx="2341959" cy="186971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endParaRPr lang="ru-RU" sz="105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Функции территориальных органов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2375" y="1739752"/>
            <a:ext cx="1114425" cy="1252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Департаменты казначейства по областям, городам Астана, Алматы и Шымкент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55417" y="685491"/>
            <a:ext cx="1469232" cy="866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 предварительного контроля и проведения платежей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5421" y="1685854"/>
            <a:ext cx="1469233" cy="46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Финансовая группа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55417" y="2655845"/>
            <a:ext cx="1469232" cy="5354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 регистрации договоров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55417" y="3370190"/>
            <a:ext cx="1469232" cy="46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Операционная группа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55417" y="4002122"/>
            <a:ext cx="1469232" cy="46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Общая группа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688012"/>
            <a:ext cx="2190750" cy="52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Ввод счетов к оплате и платежных поручений, представленных на бумаге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Утверждение счетов к оплате/ПП в ИС КК и сверка отчетности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858000" y="1247523"/>
            <a:ext cx="2190750" cy="1312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Зачисление и распределение поступлений в бюджет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Возврат излишне (ошибочно) уплаченных поступлений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планов финансирования , справок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Зачисление поступлений на КСН и счета клиентов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Восстановление  кассовых расходов и работа с невыясненными поступлениями  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58000" y="2699145"/>
            <a:ext cx="2190750" cy="430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ГПС и формирование отчетности по регистрации ГПС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58000" y="3208126"/>
            <a:ext cx="2190750" cy="783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Утверждение счетов к оплате/ПП в ИИСК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ГУ наличными деньгами в БВУ (через чеки и </a:t>
            </a:r>
            <a:r>
              <a:rPr lang="ru-RU" sz="700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картсчета</a:t>
            </a: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ревизии КСН и счетов клиентов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858000" y="4037751"/>
            <a:ext cx="2190750" cy="79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latin typeface="Arial" pitchFamily="34" charset="0"/>
                <a:cs typeface="Arial" pitchFamily="34" charset="0"/>
              </a:rPr>
              <a:t>Формирование и выдача отчетов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latin typeface="Arial" pitchFamily="34" charset="0"/>
                <a:cs typeface="Arial" pitchFamily="34" charset="0"/>
              </a:rPr>
              <a:t>Открытие, ведение и закрытие КСН и счетов клиентов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latin typeface="Arial" pitchFamily="34" charset="0"/>
                <a:cs typeface="Arial" pitchFamily="34" charset="0"/>
              </a:rPr>
              <a:t>Ведение Справочника ГУ и СКС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latin typeface="Arial" pitchFamily="34" charset="0"/>
                <a:cs typeface="Arial" pitchFamily="34" charset="0"/>
              </a:rPr>
              <a:t>Формирование и ведение Справочника получателей денег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86325" y="2394158"/>
            <a:ext cx="19169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066278" y="993917"/>
            <a:ext cx="31979" cy="32681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091508" y="1938635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073023" y="3601726"/>
            <a:ext cx="17643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073023" y="4262039"/>
            <a:ext cx="185951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право 64"/>
          <p:cNvSpPr/>
          <p:nvPr/>
        </p:nvSpPr>
        <p:spPr>
          <a:xfrm>
            <a:off x="6728184" y="925425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6724653" y="1866432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6724653" y="2898984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6732189" y="3549891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6724653" y="4156764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36058" y="1976959"/>
            <a:ext cx="892967" cy="838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b="1" dirty="0">
                <a:latin typeface="Arial" pitchFamily="34" charset="0"/>
                <a:cs typeface="Arial" pitchFamily="34" charset="0"/>
              </a:rPr>
              <a:t>Районные (163) и городские (25) управления казначейства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604427" y="2399219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0811" y="3991971"/>
            <a:ext cx="362135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kk-KZ" sz="1050" b="1" dirty="0">
                <a:latin typeface="Arial" pitchFamily="34" charset="0"/>
                <a:cs typeface="Arial" pitchFamily="34" charset="0"/>
              </a:rPr>
              <a:t>В Департаментах казначейства: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k-KZ" sz="1050" b="1" dirty="0">
                <a:latin typeface="Arial" pitchFamily="34" charset="0"/>
                <a:cs typeface="Arial" pitchFamily="34" charset="0"/>
              </a:rPr>
              <a:t>6 отраслевых подразделений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k-KZ" sz="1050" b="1" dirty="0">
                <a:latin typeface="Arial" pitchFamily="34" charset="0"/>
                <a:cs typeface="Arial" pitchFamily="34" charset="0"/>
              </a:rPr>
              <a:t>4 вспомогательных подразделения </a:t>
            </a:r>
            <a:r>
              <a:rPr lang="ru-RU" sz="700" b="1" i="1" dirty="0">
                <a:latin typeface="Arial" pitchFamily="34" charset="0"/>
                <a:cs typeface="Arial" pitchFamily="34" charset="0"/>
              </a:rPr>
              <a:t>(юридической службы, по работе с персоналом, финансового обеспечения, административный)</a:t>
            </a:r>
            <a:r>
              <a:rPr lang="kk-KZ" sz="700" b="1" i="1" dirty="0">
                <a:latin typeface="Arial" pitchFamily="34" charset="0"/>
                <a:cs typeface="Arial" pitchFamily="34" charset="0"/>
              </a:rPr>
              <a:t> </a:t>
            </a:r>
            <a:endParaRPr lang="ru-RU" sz="7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46537" y="1416780"/>
            <a:ext cx="1052405" cy="580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latin typeface="Arial" pitchFamily="34" charset="0"/>
                <a:cs typeface="Arial" pitchFamily="34" charset="0"/>
              </a:rPr>
              <a:t>Группы финансовая и регистрации договоров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346537" y="2289286"/>
            <a:ext cx="1052405" cy="52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latin typeface="Arial" pitchFamily="34" charset="0"/>
                <a:cs typeface="Arial" pitchFamily="34" charset="0"/>
              </a:rPr>
              <a:t>Группа предварительного контроля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365410" y="3129251"/>
            <a:ext cx="1052405" cy="519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latin typeface="Arial" pitchFamily="34" charset="0"/>
                <a:cs typeface="Arial" pitchFamily="34" charset="0"/>
              </a:rPr>
              <a:t>Операционная группа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104202" y="996596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98257" y="2959755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544366" y="2403962"/>
            <a:ext cx="19169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2541814" y="1685855"/>
            <a:ext cx="0" cy="17873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383869" y="1685854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398943" y="2410649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398942" y="3473239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80219" y="1725610"/>
            <a:ext cx="1181876" cy="1188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Утверждение счетов к оплате/ПП в ИС КК и сверка отчетности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Ввод счетов к оплате в ИИСК, представленных на бумаге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75219" y="2959316"/>
            <a:ext cx="1186877" cy="1294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Утверждение платежей в ИИСК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ГУ наличными деньгами в БВУ (через чеки и </a:t>
            </a:r>
            <a:r>
              <a:rPr lang="ru-RU" sz="700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картсчета</a:t>
            </a: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ревизии КСН и счетов клиентов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5217" y="725702"/>
            <a:ext cx="1186878" cy="960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планов финансирования , справок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00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ГПС и формирование отчетности по регистрации ГПС</a:t>
            </a:r>
          </a:p>
        </p:txBody>
      </p:sp>
      <p:sp>
        <p:nvSpPr>
          <p:cNvPr id="110" name="Стрелка вправо 109"/>
          <p:cNvSpPr/>
          <p:nvPr/>
        </p:nvSpPr>
        <p:spPr>
          <a:xfrm flipH="1">
            <a:off x="1216716" y="1555650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 flipH="1">
            <a:off x="1210190" y="2457096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Стрелка вправо 111"/>
          <p:cNvSpPr/>
          <p:nvPr/>
        </p:nvSpPr>
        <p:spPr>
          <a:xfrm flipH="1">
            <a:off x="1238261" y="3420627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37718" y="733550"/>
            <a:ext cx="324860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kk-KZ" sz="1050" b="1" dirty="0">
                <a:latin typeface="Arial" pitchFamily="34" charset="0"/>
                <a:cs typeface="Arial" pitchFamily="34" charset="0"/>
              </a:rPr>
              <a:t>Среднаяя штатная численность районных и городских управлений казначейства: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k-KZ" sz="1050" b="1" dirty="0">
                <a:latin typeface="Arial" pitchFamily="34" charset="0"/>
                <a:cs typeface="Arial" pitchFamily="34" charset="0"/>
              </a:rPr>
              <a:t>5-6 человек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11768" y="1490235"/>
            <a:ext cx="2228815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Территориальные органы казначейства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05901" y="3011867"/>
            <a:ext cx="503984" cy="33855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k-KZ" sz="105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17 ДК</a:t>
            </a:r>
          </a:p>
          <a:p>
            <a:pPr algn="ctr"/>
            <a:r>
              <a:rPr lang="kk-KZ" sz="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1567</a:t>
            </a:r>
            <a:r>
              <a:rPr lang="kk-KZ" sz="7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ед.</a:t>
            </a:r>
            <a:endParaRPr lang="ru-RU" sz="7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73857" y="2850006"/>
            <a:ext cx="816570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k-KZ" sz="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188 (ГУК) РУК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1362</a:t>
            </a:r>
            <a:r>
              <a:rPr lang="ru-RU" sz="7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ед.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219" y="4293287"/>
            <a:ext cx="1186877" cy="506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latin typeface="Arial" pitchFamily="34" charset="0"/>
                <a:cs typeface="Arial" pitchFamily="34" charset="0"/>
              </a:rPr>
              <a:t>Обучение и консультации финансовых работников ГУ и МСУ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675460" y="2430253"/>
            <a:ext cx="246482" cy="212529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1686" y="3616141"/>
            <a:ext cx="673902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2929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 ед.</a:t>
            </a:r>
          </a:p>
        </p:txBody>
      </p:sp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40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Рейтинговая оценка деятельности Департаментов казначейства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830868531"/>
              </p:ext>
            </p:extLst>
          </p:nvPr>
        </p:nvGraphicFramePr>
        <p:xfrm>
          <a:off x="5836398" y="1203598"/>
          <a:ext cx="3155461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75910390"/>
              </p:ext>
            </p:extLst>
          </p:nvPr>
        </p:nvGraphicFramePr>
        <p:xfrm>
          <a:off x="88300" y="555526"/>
          <a:ext cx="49877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3706457"/>
            <a:ext cx="5688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Результатами рейтинговой оценки: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Основание для осуществления анализа и определения качества, а также эффективности работы;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Принятие решений по поощрению либо наложению взысканий.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5666" y="3658973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Периодичность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31730030"/>
              </p:ext>
            </p:extLst>
          </p:nvPr>
        </p:nvGraphicFramePr>
        <p:xfrm>
          <a:off x="6300192" y="3708102"/>
          <a:ext cx="2615952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5" name="Соединительная линия уступом 14"/>
          <p:cNvCxnSpPr/>
          <p:nvPr/>
        </p:nvCxnSpPr>
        <p:spPr>
          <a:xfrm rot="5400000">
            <a:off x="5334436" y="1881324"/>
            <a:ext cx="936104" cy="12700"/>
          </a:xfrm>
          <a:prstGeom prst="bentConnector4">
            <a:avLst>
              <a:gd name="adj1" fmla="val 1490"/>
              <a:gd name="adj2" fmla="val 41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5400000">
            <a:off x="5340786" y="2973152"/>
            <a:ext cx="936104" cy="12700"/>
          </a:xfrm>
          <a:prstGeom prst="bentConnector4">
            <a:avLst>
              <a:gd name="adj1" fmla="val 1490"/>
              <a:gd name="adj2" fmla="val 4150000"/>
            </a:avLst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9763" y="674142"/>
            <a:ext cx="3269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Распределение обязанностей при 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проведении рейтинга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674144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Основные цели рейтинга</a:t>
            </a: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84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рейтинга по направлениям деятельности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26665"/>
              </p:ext>
            </p:extLst>
          </p:nvPr>
        </p:nvGraphicFramePr>
        <p:xfrm>
          <a:off x="112261" y="716958"/>
          <a:ext cx="8856983" cy="368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24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Бизнес процессы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Периодичность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Ответственное СПК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43">
                <a:tc rowSpan="5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Соблюдение технологического процесса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№1 «Проведение операций по поступлениям в бюджет»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учета поступлений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93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№2 «Технологический процесс по модулю «Управление наличностью»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наличности, анализа и сверки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43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№3 «Завершение финансового года»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Годовая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наличности, анализа и сверки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43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№4 «Технологический процесс по модулям УИТ»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информационных технологий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99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1" i="1" dirty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по операциям в иностранной валюте</a:t>
                      </a:r>
                    </a:p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платежных операций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II. Соблюдение времени обработки финансовых документов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№5 «Время обработки ГПС и счетов к оплате в системе «Казначейство - Клиент»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ведомственного контроля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93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III. Соблюдение требований бюджетного законодательства при ведении планов финансирования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№6 «Качество ведения планов финансирования за отчетный период»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отчетности по местным бюджетам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93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№7 «Качество загрузки в ИИСК планов финансирования (наличие расхождений)»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Годовая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отчетности по местным бюджетам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82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itchFamily="34" charset="0"/>
                          <a:cs typeface="Arial" pitchFamily="34" charset="0"/>
                        </a:rPr>
                        <a:t>IV. </a:t>
                      </a:r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Безопасность работы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№8 «Проведение заявок по открытию, закрытию, назначению, блокировке или разблокировке пользователей и их полномочий в ИИСК»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информационных технологий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V. Общая деятельность (</a:t>
                      </a:r>
                      <a:r>
                        <a:rPr lang="ru-RU" sz="800" b="1" i="1" dirty="0">
                          <a:latin typeface="Arial" pitchFamily="34" charset="0"/>
                          <a:cs typeface="Arial" pitchFamily="34" charset="0"/>
                        </a:rPr>
                        <a:t>ведомственный контроль, управление персоналом</a:t>
                      </a:r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№9 «Оценка деятельности Департаментов по итогам дистанционного контроля, осуществленного СВК КК»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ведомственного контроля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032"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№10 «Коррупционные правонарушения и проступки дискредитирующие государственную службу»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Ежеквартальная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Управление по работе с персоналом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208" y="446186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latin typeface="Arial" pitchFamily="34" charset="0"/>
                <a:cs typeface="Arial" pitchFamily="34" charset="0"/>
              </a:rPr>
              <a:t>Управление анализа, оценки и рисков осуществляет свод данных по показателям для представления руководству Комитета и Департаменту управления с персоналом и стратегии Министерства финансов Республики Казахстан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08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Показатели рейтинговых оценок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2834751"/>
              </p:ext>
            </p:extLst>
          </p:nvPr>
        </p:nvGraphicFramePr>
        <p:xfrm>
          <a:off x="-468560" y="843558"/>
          <a:ext cx="25202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84808513"/>
              </p:ext>
            </p:extLst>
          </p:nvPr>
        </p:nvGraphicFramePr>
        <p:xfrm>
          <a:off x="1331640" y="843558"/>
          <a:ext cx="23762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53409942"/>
              </p:ext>
            </p:extLst>
          </p:nvPr>
        </p:nvGraphicFramePr>
        <p:xfrm>
          <a:off x="2915816" y="843558"/>
          <a:ext cx="23042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73689219"/>
              </p:ext>
            </p:extLst>
          </p:nvPr>
        </p:nvGraphicFramePr>
        <p:xfrm>
          <a:off x="4788024" y="771550"/>
          <a:ext cx="20162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42799755"/>
              </p:ext>
            </p:extLst>
          </p:nvPr>
        </p:nvGraphicFramePr>
        <p:xfrm>
          <a:off x="6948264" y="627534"/>
          <a:ext cx="20162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50120270"/>
              </p:ext>
            </p:extLst>
          </p:nvPr>
        </p:nvGraphicFramePr>
        <p:xfrm>
          <a:off x="-180528" y="2715766"/>
          <a:ext cx="20162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5434622"/>
              </p:ext>
            </p:extLst>
          </p:nvPr>
        </p:nvGraphicFramePr>
        <p:xfrm>
          <a:off x="1547664" y="2715766"/>
          <a:ext cx="20162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87028819"/>
              </p:ext>
            </p:extLst>
          </p:nvPr>
        </p:nvGraphicFramePr>
        <p:xfrm>
          <a:off x="3491880" y="2571750"/>
          <a:ext cx="19442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986241288"/>
              </p:ext>
            </p:extLst>
          </p:nvPr>
        </p:nvGraphicFramePr>
        <p:xfrm>
          <a:off x="5436096" y="2715766"/>
          <a:ext cx="17281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74079619"/>
              </p:ext>
            </p:extLst>
          </p:nvPr>
        </p:nvGraphicFramePr>
        <p:xfrm>
          <a:off x="7308304" y="2446806"/>
          <a:ext cx="172819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66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рейтинговой оценки за 2019 год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70869278"/>
              </p:ext>
            </p:extLst>
          </p:nvPr>
        </p:nvGraphicFramePr>
        <p:xfrm>
          <a:off x="75220" y="699542"/>
          <a:ext cx="893107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7670" y="1191568"/>
            <a:ext cx="214314" cy="180880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56298" y="1214428"/>
            <a:ext cx="214314" cy="1785950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214428"/>
            <a:ext cx="214314" cy="1801190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151" y="2182754"/>
            <a:ext cx="180020" cy="843941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79972" y="1746262"/>
            <a:ext cx="180020" cy="1279417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53240" y="1500180"/>
            <a:ext cx="180020" cy="1545676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51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углом 16"/>
          <p:cNvSpPr/>
          <p:nvPr/>
        </p:nvSpPr>
        <p:spPr>
          <a:xfrm rot="16200000" flipH="1">
            <a:off x="2029993" y="1922885"/>
            <a:ext cx="504056" cy="62760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7135822" y="1922885"/>
            <a:ext cx="504056" cy="62760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системы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042" y="776883"/>
            <a:ext cx="864039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 Комитете казначейства МФ РК функционируют 2 информационные системы в сфере исполнения республиканского бюджета и обслуживания исполнения местных бюджетов, Национального фонда Республики Казахстан.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261223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Интегрированная информационная система казначейства (ИИСК)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008" y="1867354"/>
            <a:ext cx="49708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Информационные системы казначейства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7995" y="2596652"/>
            <a:ext cx="294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Информационная система «Казначейство-клиент»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(ИС К2)</a:t>
            </a:r>
          </a:p>
        </p:txBody>
      </p:sp>
      <p:pic>
        <p:nvPicPr>
          <p:cNvPr id="4098" name="Picture 2" descr="K:\server_PNG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03" y="2697622"/>
            <a:ext cx="925457" cy="5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Stat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6" y="2697622"/>
            <a:ext cx="1168875" cy="6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2040" y="3439609"/>
            <a:ext cx="4033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Реализация процедур по исполнению республиканского и обслуживанию исполнения местных бюджетов,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Нацфонда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РК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Для открытия, ведения и закрытия контрольных счетов наличности и счетов клиентов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3428545"/>
            <a:ext cx="4070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Обеспечение автоматизации функций казначейства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Прием и обработке документов, предоставляемых в органы казначейства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Предоставление отчетности от государственных учреждений/субъектов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квазигосударственного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сектора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8" descr="Pempal 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3540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7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Функциональные модули ИС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641004941"/>
              </p:ext>
            </p:extLst>
          </p:nvPr>
        </p:nvGraphicFramePr>
        <p:xfrm>
          <a:off x="303976" y="771550"/>
          <a:ext cx="85725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K:\Без назва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6" y="797123"/>
            <a:ext cx="506338" cy="5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98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Распределение функциональности казначейской системы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247650" y="785802"/>
            <a:ext cx="8716837" cy="3643324"/>
            <a:chOff x="248277" y="1046932"/>
            <a:chExt cx="8716747" cy="4858339"/>
          </a:xfrm>
        </p:grpSpPr>
        <p:sp>
          <p:nvSpPr>
            <p:cNvPr id="10" name="AutoShape 218"/>
            <p:cNvSpPr>
              <a:spLocks noChangeArrowheads="1"/>
            </p:cNvSpPr>
            <p:nvPr/>
          </p:nvSpPr>
          <p:spPr bwMode="auto">
            <a:xfrm>
              <a:off x="248277" y="1132232"/>
              <a:ext cx="3099227" cy="124620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1438"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Комитете казначействе функционируют модули:</a:t>
              </a:r>
            </a:p>
          </p:txBody>
        </p:sp>
        <p:sp>
          <p:nvSpPr>
            <p:cNvPr id="11" name="AutoShape 218"/>
            <p:cNvSpPr>
              <a:spLocks noChangeArrowheads="1"/>
            </p:cNvSpPr>
            <p:nvPr/>
          </p:nvSpPr>
          <p:spPr bwMode="auto">
            <a:xfrm>
              <a:off x="4018510" y="1046932"/>
              <a:ext cx="4946514" cy="171471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Главная книга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поступлениями в бюджет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наличностью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Учет операций в иностранной валюте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платежами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Интерфейс между казначейской и платежными системами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Отчетность</a:t>
              </a:r>
            </a:p>
          </p:txBody>
        </p:sp>
        <p:sp>
          <p:nvSpPr>
            <p:cNvPr id="12" name="Стрелка вниз 11"/>
            <p:cNvSpPr>
              <a:spLocks noChangeArrowheads="1"/>
            </p:cNvSpPr>
            <p:nvPr/>
          </p:nvSpPr>
          <p:spPr bwMode="auto">
            <a:xfrm rot="16200000">
              <a:off x="3536732" y="1497088"/>
              <a:ext cx="285784" cy="500058"/>
            </a:xfrm>
            <a:prstGeom prst="down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89B8FF"/>
                </a:gs>
                <a:gs pos="35001">
                  <a:srgbClr val="ADCCFF"/>
                </a:gs>
                <a:gs pos="100000">
                  <a:srgbClr val="DDEAFF"/>
                </a:gs>
              </a:gsLst>
              <a:lin ang="16200000" scaled="1"/>
            </a:gradFill>
            <a:ln w="9525" algn="ctr">
              <a:solidFill>
                <a:srgbClr val="227EE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dirty="0">
                <a:solidFill>
                  <a:schemeClr val="dk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AutoShape 218"/>
            <p:cNvSpPr>
              <a:spLocks noChangeArrowheads="1"/>
            </p:cNvSpPr>
            <p:nvPr/>
          </p:nvSpPr>
          <p:spPr bwMode="auto">
            <a:xfrm>
              <a:off x="248277" y="2884832"/>
              <a:ext cx="3099227" cy="124620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1438"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 областном уровне:</a:t>
              </a:r>
            </a:p>
          </p:txBody>
        </p:sp>
        <p:sp>
          <p:nvSpPr>
            <p:cNvPr id="14" name="AutoShape 218"/>
            <p:cNvSpPr>
              <a:spLocks noChangeArrowheads="1"/>
            </p:cNvSpPr>
            <p:nvPr/>
          </p:nvSpPr>
          <p:spPr bwMode="auto">
            <a:xfrm>
              <a:off x="248277" y="4637432"/>
              <a:ext cx="3099227" cy="124620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1438"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 районном уровне:</a:t>
              </a:r>
            </a:p>
          </p:txBody>
        </p:sp>
        <p:sp>
          <p:nvSpPr>
            <p:cNvPr id="15" name="Стрелка вниз 20"/>
            <p:cNvSpPr>
              <a:spLocks noChangeArrowheads="1"/>
            </p:cNvSpPr>
            <p:nvPr/>
          </p:nvSpPr>
          <p:spPr bwMode="auto">
            <a:xfrm rot="16200000">
              <a:off x="3536732" y="3249895"/>
              <a:ext cx="285784" cy="500058"/>
            </a:xfrm>
            <a:prstGeom prst="downArrow">
              <a:avLst>
                <a:gd name="adj1" fmla="val 50000"/>
                <a:gd name="adj2" fmla="val 4999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dirty="0">
                <a:solidFill>
                  <a:schemeClr val="dk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" name="Стрелка вниз 20"/>
            <p:cNvSpPr>
              <a:spLocks noChangeArrowheads="1"/>
            </p:cNvSpPr>
            <p:nvPr/>
          </p:nvSpPr>
          <p:spPr bwMode="auto">
            <a:xfrm rot="16200000">
              <a:off x="3557368" y="5002703"/>
              <a:ext cx="285784" cy="500057"/>
            </a:xfrm>
            <a:prstGeom prst="downArrow">
              <a:avLst>
                <a:gd name="adj1" fmla="val 50000"/>
                <a:gd name="adj2" fmla="val 4999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dirty="0">
                <a:solidFill>
                  <a:schemeClr val="dk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7" name="AutoShape 218"/>
            <p:cNvSpPr>
              <a:spLocks noChangeArrowheads="1"/>
            </p:cNvSpPr>
            <p:nvPr/>
          </p:nvSpPr>
          <p:spPr bwMode="auto">
            <a:xfrm>
              <a:off x="4001085" y="2877344"/>
              <a:ext cx="4929171" cy="1599015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Главная книга (ведение планов финансирования)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и контроль обязательств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поступлениями в бюджет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Учет операций в иностранной валюте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платежами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Отчетность</a:t>
              </a:r>
            </a:p>
          </p:txBody>
        </p:sp>
        <p:sp>
          <p:nvSpPr>
            <p:cNvPr id="18" name="AutoShape 218"/>
            <p:cNvSpPr>
              <a:spLocks noChangeArrowheads="1"/>
            </p:cNvSpPr>
            <p:nvPr/>
          </p:nvSpPr>
          <p:spPr bwMode="auto">
            <a:xfrm>
              <a:off x="4070350" y="4637432"/>
              <a:ext cx="4787553" cy="1267839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Главная книга (ведение планов финансирования)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и контроль обязательств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Управление платежами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Отчетность</a:t>
              </a:r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84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информационной системе «Казначейство - Клиент»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7" b="2850"/>
          <a:stretch/>
        </p:blipFill>
        <p:spPr>
          <a:xfrm>
            <a:off x="43116" y="652411"/>
            <a:ext cx="8963372" cy="4196071"/>
          </a:xfrm>
        </p:spPr>
      </p:pic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16106127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270434280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270267532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1" y="1610612735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03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презентации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50754"/>
              </p:ext>
            </p:extLst>
          </p:nvPr>
        </p:nvGraphicFramePr>
        <p:xfrm>
          <a:off x="222945" y="804596"/>
          <a:ext cx="8712969" cy="3553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Основные участники системы управления государственными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Роль Казначейства в управлении бюджетом Республики Казахстан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Основные задачи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Процесс исполнения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Комитет казначейства и его территориальные органы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и статистика Комитета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Функции управлений Комитета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Функции территориальных органов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Рейтинговая оценка деятельности Департаментов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рейтинга по направлениям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 рейтинговых оценок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 рейтинговой оценки за 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967048" y="981385"/>
            <a:ext cx="26191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36096" y="1269417"/>
            <a:ext cx="31501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50726" y="1591357"/>
            <a:ext cx="58263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65884" y="1891201"/>
            <a:ext cx="589690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7984" y="2197901"/>
            <a:ext cx="4158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23928" y="2493553"/>
            <a:ext cx="4662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2781585"/>
            <a:ext cx="4872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30871" y="3069617"/>
            <a:ext cx="44553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20072" y="3391557"/>
            <a:ext cx="3381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43808" y="3993021"/>
            <a:ext cx="57395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4008" y="3692289"/>
            <a:ext cx="39422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35896" y="4293753"/>
            <a:ext cx="49654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68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Интеграция информационных систем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16106127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270434280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270267532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1" y="1610612735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113978" y="771550"/>
            <a:ext cx="2016224" cy="682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Централизованные унифицированные лицевые счета (</a:t>
            </a:r>
            <a:r>
              <a:rPr lang="ru-RU" sz="1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ЦУЛС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978" y="2272582"/>
            <a:ext cx="2016224" cy="603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Электронные государственные закупки (</a:t>
            </a:r>
            <a:r>
              <a:rPr lang="ru-RU" sz="1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ЭГЗ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3978" y="2984376"/>
            <a:ext cx="2016224" cy="568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Бухгалтерский учет «е-Минфин»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895" y="1531714"/>
            <a:ext cx="2004307" cy="640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Электронные счета-фактуры (</a:t>
            </a:r>
            <a:r>
              <a:rPr lang="ru-RU" sz="1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ЭСФ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3978" y="3651870"/>
            <a:ext cx="2016224" cy="553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ИС Национальный удостоверяющий центр (</a:t>
            </a:r>
            <a:r>
              <a:rPr lang="ru-RU" sz="1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НУЦ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12172" y="736496"/>
            <a:ext cx="2087495" cy="76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Передача данных по поступлениям в бюджет из ИИСК в ИС «ЦУЛС»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12172" y="1778887"/>
            <a:ext cx="2087495" cy="9873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Передача данных по поступлениям административных штрафов в бюджет из ИИСК в СИО ПСО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27351" y="2961198"/>
            <a:ext cx="2087495" cy="1126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Ежедневная передача всех сведений ИИСК (</a:t>
            </a:r>
            <a:r>
              <a:rPr lang="ru-RU" sz="12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поступлений, расходов, справочников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 в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Хранилище данных</a:t>
            </a:r>
          </a:p>
          <a:p>
            <a:pPr algn="ctr"/>
            <a:r>
              <a:rPr lang="kk-KZ" sz="1200" dirty="0">
                <a:latin typeface="Arial" pitchFamily="34" charset="0"/>
                <a:cs typeface="Arial" pitchFamily="34" charset="0"/>
              </a:rPr>
              <a:t>ИАИС «е-Минфин»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9592" y="4277596"/>
            <a:ext cx="7920880" cy="53102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>
                <a:latin typeface="Arial" pitchFamily="34" charset="0"/>
                <a:cs typeface="Arial" pitchFamily="34" charset="0"/>
              </a:rPr>
              <a:t>В целях информационной безопасности, ИИСК и ИС «Казначейство-клиент» не подлежат интеграции с внешними информационными системами согласно пп.2 п.3 главы 1 Правил интеграции объектов информатизации «электронного правительства» от 28.03.2018 года №123</a:t>
            </a:r>
          </a:p>
        </p:txBody>
      </p:sp>
      <p:pic>
        <p:nvPicPr>
          <p:cNvPr id="3075" name="Picture 3" descr="C:\Users\tchikanaev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48" y="772239"/>
            <a:ext cx="589693" cy="6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chikanaev\Desktop\vap_48764003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04" y="2164336"/>
            <a:ext cx="1146780" cy="13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9" y="1406062"/>
            <a:ext cx="2592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База данных </a:t>
            </a:r>
          </a:p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ИИСК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ИС «Казначейство-клиент»</a:t>
            </a:r>
          </a:p>
        </p:txBody>
      </p:sp>
      <p:cxnSp>
        <p:nvCxnSpPr>
          <p:cNvPr id="10" name="Соединительная линия уступом 9"/>
          <p:cNvCxnSpPr>
            <a:endCxn id="14" idx="3"/>
          </p:cNvCxnSpPr>
          <p:nvPr/>
        </p:nvCxnSpPr>
        <p:spPr>
          <a:xfrm rot="10800000">
            <a:off x="2130202" y="1112843"/>
            <a:ext cx="1728302" cy="1242884"/>
          </a:xfrm>
          <a:prstGeom prst="bentConnector3">
            <a:avLst>
              <a:gd name="adj1" fmla="val 360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17" idx="3"/>
          </p:cNvCxnSpPr>
          <p:nvPr/>
        </p:nvCxnSpPr>
        <p:spPr>
          <a:xfrm rot="10800000">
            <a:off x="2130202" y="1851893"/>
            <a:ext cx="1656294" cy="722407"/>
          </a:xfrm>
          <a:prstGeom prst="bentConnector3">
            <a:avLst>
              <a:gd name="adj1" fmla="val 411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15" idx="3"/>
          </p:cNvCxnSpPr>
          <p:nvPr/>
        </p:nvCxnSpPr>
        <p:spPr>
          <a:xfrm rot="10800000">
            <a:off x="2130202" y="2574299"/>
            <a:ext cx="1656294" cy="191981"/>
          </a:xfrm>
          <a:prstGeom prst="bentConnector3">
            <a:avLst>
              <a:gd name="adj1" fmla="val 465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16" idx="3"/>
          </p:cNvCxnSpPr>
          <p:nvPr/>
        </p:nvCxnSpPr>
        <p:spPr>
          <a:xfrm rot="10800000" flipV="1">
            <a:off x="2130202" y="2961197"/>
            <a:ext cx="1656294" cy="307465"/>
          </a:xfrm>
          <a:prstGeom prst="bentConnector3">
            <a:avLst>
              <a:gd name="adj1" fmla="val 46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endCxn id="18" idx="3"/>
          </p:cNvCxnSpPr>
          <p:nvPr/>
        </p:nvCxnSpPr>
        <p:spPr>
          <a:xfrm rot="10800000" flipV="1">
            <a:off x="2130202" y="3119825"/>
            <a:ext cx="1656294" cy="808904"/>
          </a:xfrm>
          <a:prstGeom prst="bentConnector3">
            <a:avLst>
              <a:gd name="adj1" fmla="val 384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19" idx="1"/>
          </p:cNvCxnSpPr>
          <p:nvPr/>
        </p:nvCxnSpPr>
        <p:spPr>
          <a:xfrm flipV="1">
            <a:off x="5005284" y="1116578"/>
            <a:ext cx="1806888" cy="1352700"/>
          </a:xfrm>
          <a:prstGeom prst="bentConnector3">
            <a:avLst>
              <a:gd name="adj1" fmla="val 4262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endCxn id="21" idx="1"/>
          </p:cNvCxnSpPr>
          <p:nvPr/>
        </p:nvCxnSpPr>
        <p:spPr>
          <a:xfrm>
            <a:off x="5005284" y="3222464"/>
            <a:ext cx="1822067" cy="302027"/>
          </a:xfrm>
          <a:prstGeom prst="bentConnector3">
            <a:avLst>
              <a:gd name="adj1" fmla="val 44424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20" idx="1"/>
          </p:cNvCxnSpPr>
          <p:nvPr/>
        </p:nvCxnSpPr>
        <p:spPr>
          <a:xfrm flipV="1">
            <a:off x="5005284" y="2272582"/>
            <a:ext cx="1806888" cy="711794"/>
          </a:xfrm>
          <a:prstGeom prst="bentConnector3">
            <a:avLst>
              <a:gd name="adj1" fmla="val 58786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20053" y="724163"/>
            <a:ext cx="100817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Платежные поручения на возврат и зачет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18639" y="1567199"/>
            <a:ext cx="8641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Электронные счета-фактуры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50542" y="2172070"/>
            <a:ext cx="92240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Заявки на регистрацию ГПС, поставщики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61093" y="3066902"/>
            <a:ext cx="901305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Счета к оплате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48838" y="3740610"/>
            <a:ext cx="782669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Ключи ЭЦП</a:t>
            </a:r>
          </a:p>
        </p:txBody>
      </p:sp>
      <p:sp>
        <p:nvSpPr>
          <p:cNvPr id="8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10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Функциональная схема бизнес-процессов информационных систем КК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16106127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270434280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270267532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1" y="1610612735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3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6" y="649778"/>
            <a:ext cx="8831262" cy="42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67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2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инфраструктура 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5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3997644"/>
            <a:ext cx="0" cy="21434860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3664149"/>
            <a:ext cx="0" cy="2143819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0" y="2147483647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13" name="Picture 7" descr="C:\Users\User\Desktop\school-icon-11061117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12" y="1359274"/>
            <a:ext cx="660949" cy="4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9289" y="804058"/>
            <a:ext cx="1226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Комитет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Казначейства</a:t>
            </a:r>
          </a:p>
        </p:txBody>
      </p:sp>
      <p:pic>
        <p:nvPicPr>
          <p:cNvPr id="15" name="Picture 3" descr="C:\Users\User\Desktop\plm-internet-web-datab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5" y="1220492"/>
            <a:ext cx="1178267" cy="8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49948" y="1298825"/>
            <a:ext cx="85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ИС КК</a:t>
            </a:r>
          </a:p>
        </p:txBody>
      </p:sp>
      <p:pic>
        <p:nvPicPr>
          <p:cNvPr id="17" name="Picture 5" descr="C:\Users\User\Desktop\asdadad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5" y="731342"/>
            <a:ext cx="542957" cy="5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\Мои документы\For prezentations\courthou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55" y="3515857"/>
            <a:ext cx="1033835" cy="6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User\Desktop\asdada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14" y="3254339"/>
            <a:ext cx="420714" cy="3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3620" y="3649338"/>
            <a:ext cx="149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территориальные 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органы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Казначейства</a:t>
            </a:r>
          </a:p>
        </p:txBody>
      </p:sp>
      <p:pic>
        <p:nvPicPr>
          <p:cNvPr id="21" name="Picture 2" descr="C:\Users\User\Desktop\office_build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50" y="1996373"/>
            <a:ext cx="789227" cy="5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 flipV="1">
            <a:off x="2195738" y="1660042"/>
            <a:ext cx="4891533" cy="23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733450" y="2104192"/>
            <a:ext cx="340864" cy="11501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46"/>
          <p:cNvGrpSpPr/>
          <p:nvPr/>
        </p:nvGrpSpPr>
        <p:grpSpPr>
          <a:xfrm>
            <a:off x="7233436" y="2826269"/>
            <a:ext cx="794949" cy="585839"/>
            <a:chOff x="4211960" y="3126363"/>
            <a:chExt cx="1151582" cy="1175581"/>
          </a:xfrm>
        </p:grpSpPr>
        <p:pic>
          <p:nvPicPr>
            <p:cNvPr id="25" name="Picture 2" descr="C:\Users\User\Desktop\User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126363"/>
              <a:ext cx="935558" cy="93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C:\Users\User\Desktop\Client_Female_Light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354158"/>
              <a:ext cx="947786" cy="94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 flipV="1">
            <a:off x="2193961" y="1804698"/>
            <a:ext cx="4893310" cy="487634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193963" y="1950324"/>
            <a:ext cx="4901179" cy="116333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9320" y="1402699"/>
            <a:ext cx="1582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Государственные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учреждения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55250" y="2055969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Субъекты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СКС</a:t>
            </a:r>
          </a:p>
        </p:txBody>
      </p:sp>
      <p:sp>
        <p:nvSpPr>
          <p:cNvPr id="34" name="Облако 33"/>
          <p:cNvSpPr/>
          <p:nvPr/>
        </p:nvSpPr>
        <p:spPr>
          <a:xfrm>
            <a:off x="914819" y="2487550"/>
            <a:ext cx="989063" cy="65278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2226" y="1917469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3671900" y="1641422"/>
            <a:ext cx="1512168" cy="88894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3608" y="2662788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ЕТС ГО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95634" y="3036458"/>
            <a:ext cx="51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МСУ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5980" y="3649338"/>
            <a:ext cx="222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Клиентов  – 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45 000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пользователей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31818" y="4198317"/>
            <a:ext cx="196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Пользователей – 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более 3 000 сотрудников</a:t>
            </a:r>
          </a:p>
        </p:txBody>
      </p:sp>
      <p:pic>
        <p:nvPicPr>
          <p:cNvPr id="41" name="Picture 4" descr="C:\Users\User\Desktop\module-icon-solutionbrie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88" y="2372365"/>
            <a:ext cx="1368366" cy="6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61115"/>
              </p:ext>
            </p:extLst>
          </p:nvPr>
        </p:nvGraphicFramePr>
        <p:xfrm>
          <a:off x="6372200" y="1467030"/>
          <a:ext cx="329994" cy="3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13" imgW="754674" imgH="1175128" progId="">
                  <p:embed/>
                </p:oleObj>
              </mc:Choice>
              <mc:Fallback>
                <p:oleObj name="Visio" r:id="rId13" imgW="754674" imgH="1175128" progId="">
                  <p:embed/>
                  <p:pic>
                    <p:nvPicPr>
                      <p:cNvPr id="42" name="Объект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467030"/>
                        <a:ext cx="329994" cy="3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87736"/>
              </p:ext>
            </p:extLst>
          </p:nvPr>
        </p:nvGraphicFramePr>
        <p:xfrm>
          <a:off x="6372200" y="2756063"/>
          <a:ext cx="3286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15" imgW="754674" imgH="1175128" progId="">
                  <p:embed/>
                </p:oleObj>
              </mc:Choice>
              <mc:Fallback>
                <p:oleObj name="Visio" r:id="rId15" imgW="754674" imgH="1175128" progId="">
                  <p:embed/>
                  <p:pic>
                    <p:nvPicPr>
                      <p:cNvPr id="43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56063"/>
                        <a:ext cx="32861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23925"/>
              </p:ext>
            </p:extLst>
          </p:nvPr>
        </p:nvGraphicFramePr>
        <p:xfrm>
          <a:off x="6372200" y="2069302"/>
          <a:ext cx="3286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16" imgW="754674" imgH="1175128" progId="">
                  <p:embed/>
                </p:oleObj>
              </mc:Choice>
              <mc:Fallback>
                <p:oleObj name="Visio" r:id="rId16" imgW="754674" imgH="1175128" progId="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069302"/>
                        <a:ext cx="32861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641637" y="1869342"/>
            <a:ext cx="762285" cy="216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ORACLE</a:t>
            </a:r>
            <a:endPara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8" descr="Pempal logo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73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677228" y="54771"/>
            <a:ext cx="8329136" cy="57388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2000" b="1" dirty="0">
                <a:solidFill>
                  <a:schemeClr val="tx2"/>
                </a:solidFill>
                <a:latin typeface="Arial"/>
                <a:cs typeface="Arial"/>
              </a:rPr>
              <a:t>Новые механизмы исполнения бюджета</a:t>
            </a:r>
            <a:endParaRPr lang="ru-RU" b="1" dirty="0">
              <a:solidFill>
                <a:srgbClr val="344050"/>
              </a:solidFill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3" name="Picture 2" descr="C:\Users\TChikanaev\Desktop\1489676325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WTC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JzE5wAe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NgYAAF4GAADmBQAAnwY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W5vVBf///wEAAAAAAAAAAAAAAAAAAAAAAAAAAAAAAAAAAAAAAAAAAJzE5wB/f38A5+bmA8zMzADAwP8Af39/AAAAAAAAAAAAAAAAAP///wAAAAAAIQAAABgAAAAUAAAAngAAAH8AAACOBQAAKwUAABAAAAAmAAAACAAAAP//////////"/>
              </a:ext>
            </a:extLst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>
          <a:xfrm>
            <a:off x="75248" y="60484"/>
            <a:ext cx="601980" cy="569595"/>
          </a:xfrm>
          <a:prstGeom prst="rect">
            <a:avLst/>
          </a:prstGeom>
          <a:noFill/>
          <a:ln w="1905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</p:pic>
      <p:sp>
        <p:nvSpPr>
          <p:cNvPr id="4" name="Прямоугольник 25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Lrhcs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eAAAA/icAAN9JAADrKQAAEAAAACYAAAAIAAAA//////////8="/>
              </a:ext>
            </a:extLst>
          </p:cNvSpPr>
          <p:nvPr/>
        </p:nvSpPr>
        <p:spPr>
          <a:xfrm>
            <a:off x="75248" y="4875850"/>
            <a:ext cx="8931116" cy="23479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algn="r">
              <a:defRPr lang="ru-RU">
                <a:solidFill>
                  <a:srgbClr val="FFFFFF"/>
                </a:solidFill>
              </a:defRPr>
            </a:pPr>
            <a:endParaRPr lang="ru-RU">
              <a:solidFill>
                <a:srgbClr val="344050"/>
              </a:solidFill>
            </a:endParaRPr>
          </a:p>
        </p:txBody>
      </p:sp>
      <p:sp>
        <p:nvSpPr>
          <p:cNvPr id="16" name="Slide Number Placeholder 53"/>
          <p:cNvSpPr txBox="1">
            <a:spLocks/>
          </p:cNvSpPr>
          <p:nvPr/>
        </p:nvSpPr>
        <p:spPr>
          <a:xfrm>
            <a:off x="6980110" y="4882437"/>
            <a:ext cx="2057400" cy="2738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/>
          <a:p>
            <a:pPr algn="r" defTabSz="685800">
              <a:lnSpc>
                <a:spcPct val="90000"/>
              </a:lnSpc>
              <a:defRPr lang="ru-RU"/>
            </a:pPr>
            <a:fld id="{337B0EE8-A6DE-2EF8-90C3-50AD408D6605}" type="slidenum">
              <a:rPr lang="ru-RU" sz="1100" b="1" kern="1">
                <a:latin typeface="Arial" pitchFamily="34" charset="0"/>
                <a:ea typeface="Calibri" pitchFamily="2" charset="-52"/>
                <a:cs typeface="Arial" pitchFamily="34" charset="0"/>
              </a:rPr>
              <a:pPr algn="r" defTabSz="685800">
                <a:lnSpc>
                  <a:spcPct val="90000"/>
                </a:lnSpc>
                <a:defRPr lang="ru-RU"/>
              </a:pPr>
              <a:t>23</a:t>
            </a:fld>
            <a:endParaRPr lang="ru-RU" sz="1400" b="1" kern="1" dirty="0">
              <a:latin typeface="Arial" pitchFamily="34" charset="0"/>
              <a:ea typeface="Calibri" pitchFamily="2" charset="-52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0166" y="560426"/>
            <a:ext cx="6143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Казначейское сопровождение государственных закупок по строительству</a:t>
            </a:r>
          </a:p>
        </p:txBody>
      </p:sp>
      <p:sp>
        <p:nvSpPr>
          <p:cNvPr id="20" name="Прямоугольник 8"/>
          <p:cNvSpPr/>
          <p:nvPr/>
        </p:nvSpPr>
        <p:spPr>
          <a:xfrm>
            <a:off x="6021626" y="1645744"/>
            <a:ext cx="2143140" cy="7720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Оценка рисков при выборе субподрядчиков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Контроль и мониторинг средств перечисленных налогоплательщиками посредством ИС ЭСФ.</a:t>
            </a:r>
          </a:p>
        </p:txBody>
      </p:sp>
      <p:sp>
        <p:nvSpPr>
          <p:cNvPr id="21" name="Пятиугольник 9"/>
          <p:cNvSpPr/>
          <p:nvPr/>
        </p:nvSpPr>
        <p:spPr>
          <a:xfrm>
            <a:off x="4735742" y="989052"/>
            <a:ext cx="1285884" cy="635483"/>
          </a:xfrm>
          <a:prstGeom prst="homePlate">
            <a:avLst>
              <a:gd name="adj" fmla="val 195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Аккредитованные инжиниринговые компании по управлению проектом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ятиугольник 10"/>
          <p:cNvSpPr/>
          <p:nvPr/>
        </p:nvSpPr>
        <p:spPr>
          <a:xfrm>
            <a:off x="4735741" y="1774870"/>
            <a:ext cx="1285884" cy="500066"/>
          </a:xfrm>
          <a:prstGeom prst="homePlate">
            <a:avLst>
              <a:gd name="adj" fmla="val 17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госдоходов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11"/>
          <p:cNvSpPr/>
          <p:nvPr/>
        </p:nvSpPr>
        <p:spPr>
          <a:xfrm>
            <a:off x="6021625" y="917614"/>
            <a:ext cx="2143140" cy="6429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строительства;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Обоснованность финансовых расходов </a:t>
            </a:r>
            <a:r>
              <a:rPr lang="ru-RU" sz="700" i="1" dirty="0">
                <a:latin typeface="Arial" panose="020B0604020202020204" pitchFamily="34" charset="0"/>
                <a:cs typeface="Arial" panose="020B0604020202020204" pitchFamily="34" charset="0"/>
              </a:rPr>
              <a:t>(объемы выполненных работ и их стоимость в соответствии с утвержденной ПСД).</a:t>
            </a:r>
          </a:p>
        </p:txBody>
      </p:sp>
      <p:sp>
        <p:nvSpPr>
          <p:cNvPr id="24" name="Блок-схема: перфолента 12"/>
          <p:cNvSpPr/>
          <p:nvPr/>
        </p:nvSpPr>
        <p:spPr>
          <a:xfrm>
            <a:off x="8164769" y="846178"/>
            <a:ext cx="907829" cy="71438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Платежный сертификат</a:t>
            </a:r>
          </a:p>
        </p:txBody>
      </p:sp>
      <p:sp>
        <p:nvSpPr>
          <p:cNvPr id="25" name="Блок-схема: перфолента 13"/>
          <p:cNvSpPr/>
          <p:nvPr/>
        </p:nvSpPr>
        <p:spPr>
          <a:xfrm>
            <a:off x="8164769" y="1560558"/>
            <a:ext cx="907829" cy="78581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рисками</a:t>
            </a:r>
          </a:p>
        </p:txBody>
      </p:sp>
      <p:pic>
        <p:nvPicPr>
          <p:cNvPr id="26" name="Рисунок 14"/>
          <p:cNvPicPr>
            <a:picLocks noChangeAspect="1"/>
          </p:cNvPicPr>
          <p:nvPr/>
        </p:nvPicPr>
        <p:blipFill rotWithShape="1">
          <a:blip r:embed="rId4"/>
          <a:srcRect l="14261" t="32557" r="11205" b="28668"/>
          <a:stretch/>
        </p:blipFill>
        <p:spPr>
          <a:xfrm>
            <a:off x="-33" y="846176"/>
            <a:ext cx="4714909" cy="16430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457565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Внедрение четвертого уровня бюджета местного самоуправления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 rotWithShape="1">
          <a:blip r:embed="rId5"/>
          <a:srcRect l="16545" t="34073" r="16598" b="43098"/>
          <a:stretch/>
        </p:blipFill>
        <p:spPr>
          <a:xfrm>
            <a:off x="2" y="2928940"/>
            <a:ext cx="4519027" cy="1285884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969" y="4115886"/>
            <a:ext cx="2714644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ru-RU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altLang="ru-RU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бюджета реализуется в 2 этапа: </a:t>
            </a:r>
          </a:p>
          <a:p>
            <a:pPr>
              <a:defRPr/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 2018 года </a:t>
            </a: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внедрено </a:t>
            </a:r>
            <a:r>
              <a:rPr lang="ru-RU" altLang="ru-RU" sz="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1062</a:t>
            </a: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бюджетов МСУ</a:t>
            </a:r>
          </a:p>
          <a:p>
            <a:pPr>
              <a:defRPr/>
            </a:pP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количеством населения более 2000 чел.)</a:t>
            </a:r>
          </a:p>
          <a:p>
            <a:pPr>
              <a:lnSpc>
                <a:spcPct val="150000"/>
              </a:lnSpc>
              <a:defRPr/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 2020 года </a:t>
            </a: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1360</a:t>
            </a: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бюджетов МСУ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250031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Регистрация договоров ГЧП и концессии</a:t>
            </a: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"/>
          <p:cNvPicPr>
            <a:picLocks noChangeAspect="1"/>
          </p:cNvPicPr>
          <p:nvPr/>
        </p:nvPicPr>
        <p:blipFill rotWithShape="1">
          <a:blip r:embed="rId6"/>
          <a:srcRect l="14445" t="61139" r="16480" b="16254"/>
          <a:stretch/>
        </p:blipFill>
        <p:spPr>
          <a:xfrm>
            <a:off x="4643438" y="2786066"/>
            <a:ext cx="4357718" cy="113001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143372" y="4143386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buFont typeface="Wingdings" pitchFamily="2" charset="2"/>
              <a:buChar char="ü"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повышение доверия инвесторов к механизму ГЧП</a:t>
            </a:r>
          </a:p>
          <a:p>
            <a:pPr lvl="1" algn="just" fontAlgn="base">
              <a:buFont typeface="Wingdings" pitchFamily="2" charset="2"/>
              <a:buChar char="ü"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предотвращение юридических и экономических рисков</a:t>
            </a:r>
          </a:p>
        </p:txBody>
      </p:sp>
      <p:graphicFrame>
        <p:nvGraphicFramePr>
          <p:cNvPr id="29" name="Схема 8"/>
          <p:cNvGraphicFramePr/>
          <p:nvPr/>
        </p:nvGraphicFramePr>
        <p:xfrm>
          <a:off x="6872441" y="3438569"/>
          <a:ext cx="2237184" cy="197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" name="Рисунок 8" descr="Pempal logo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677228" y="54771"/>
            <a:ext cx="8329136" cy="57388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информационных систем казначейства</a:t>
            </a:r>
          </a:p>
        </p:txBody>
      </p:sp>
      <p:pic>
        <p:nvPicPr>
          <p:cNvPr id="3" name="Picture 2" descr="C:\Users\TChikanaev\Desktop\1489676325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WTC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JzE5wAe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NgYAAF4GAADmBQAAnwY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W5vVBf///wEAAAAAAAAAAAAAAAAAAAAAAAAAAAAAAAAAAAAAAAAAAJzE5wB/f38A5+bmA8zMzADAwP8Af39/AAAAAAAAAAAAAAAAAP///wAAAAAAIQAAABgAAAAUAAAAngAAAH8AAACOBQAAKwUAABAAAAAmAAAACAAAAP//////////"/>
              </a:ext>
            </a:extLst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>
          <a:xfrm>
            <a:off x="75248" y="60484"/>
            <a:ext cx="601980" cy="569595"/>
          </a:xfrm>
          <a:prstGeom prst="rect">
            <a:avLst/>
          </a:prstGeom>
          <a:noFill/>
          <a:ln w="1905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</p:pic>
      <p:sp>
        <p:nvSpPr>
          <p:cNvPr id="4" name="Прямоугольник 25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Lrhcs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eAAAA/icAAN9JAADrKQAAEAAAACYAAAAIAAAA//////////8="/>
              </a:ext>
            </a:extLst>
          </p:cNvSpPr>
          <p:nvPr/>
        </p:nvSpPr>
        <p:spPr>
          <a:xfrm>
            <a:off x="75248" y="4875850"/>
            <a:ext cx="8931116" cy="23479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algn="r">
              <a:defRPr lang="ru-RU">
                <a:solidFill>
                  <a:srgbClr val="FFFFFF"/>
                </a:solidFill>
              </a:defRPr>
            </a:pPr>
            <a:endParaRPr lang="ru-RU">
              <a:solidFill>
                <a:srgbClr val="344050"/>
              </a:solidFill>
            </a:endParaRPr>
          </a:p>
        </p:txBody>
      </p:sp>
      <p:sp>
        <p:nvSpPr>
          <p:cNvPr id="16" name="Slide Number Placeholder 53"/>
          <p:cNvSpPr txBox="1">
            <a:spLocks/>
          </p:cNvSpPr>
          <p:nvPr/>
        </p:nvSpPr>
        <p:spPr>
          <a:xfrm>
            <a:off x="6980110" y="4882437"/>
            <a:ext cx="2057400" cy="2738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/>
          <a:p>
            <a:pPr algn="r" defTabSz="685800">
              <a:lnSpc>
                <a:spcPct val="90000"/>
              </a:lnSpc>
              <a:defRPr lang="ru-RU"/>
            </a:pPr>
            <a:fld id="{337B0EE8-A6DE-2EF8-90C3-50AD408D6605}" type="slidenum">
              <a:rPr lang="ru-RU" sz="1100" b="1" kern="1">
                <a:latin typeface="Arial" pitchFamily="34" charset="0"/>
                <a:ea typeface="Calibri" pitchFamily="2" charset="-52"/>
                <a:cs typeface="Arial" pitchFamily="34" charset="0"/>
              </a:rPr>
              <a:pPr algn="r" defTabSz="685800">
                <a:lnSpc>
                  <a:spcPct val="90000"/>
                </a:lnSpc>
                <a:defRPr lang="ru-RU"/>
              </a:pPr>
              <a:t>24</a:t>
            </a:fld>
            <a:endParaRPr lang="ru-RU" sz="1400" b="1" kern="1" dirty="0">
              <a:latin typeface="Arial" pitchFamily="34" charset="0"/>
              <a:ea typeface="Calibri" pitchFamily="2" charset="-52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562571"/>
              </p:ext>
            </p:extLst>
          </p:nvPr>
        </p:nvGraphicFramePr>
        <p:xfrm>
          <a:off x="71406" y="803898"/>
          <a:ext cx="8858312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Рисунок 8" descr="Pempal logo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C:\Users\tengi\Downloads\pngwing.co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2573330"/>
            <a:ext cx="1643074" cy="1500198"/>
          </a:xfrm>
          <a:prstGeom prst="rect">
            <a:avLst/>
          </a:prstGeom>
          <a:noFill/>
        </p:spPr>
      </p:pic>
      <p:pic>
        <p:nvPicPr>
          <p:cNvPr id="54279" name="Picture 7" descr="Information technology vector thin line stroke icon. Information ..."/>
          <p:cNvPicPr>
            <a:picLocks noChangeAspect="1" noChangeArrowheads="1"/>
          </p:cNvPicPr>
          <p:nvPr/>
        </p:nvPicPr>
        <p:blipFill>
          <a:blip r:embed="rId11" cstate="print"/>
          <a:srcRect b="7577"/>
          <a:stretch>
            <a:fillRect/>
          </a:stretch>
        </p:blipFill>
        <p:spPr bwMode="auto">
          <a:xfrm>
            <a:off x="5572132" y="711822"/>
            <a:ext cx="453163" cy="498861"/>
          </a:xfrm>
          <a:prstGeom prst="rect">
            <a:avLst/>
          </a:prstGeom>
          <a:noFill/>
        </p:spPr>
      </p:pic>
      <p:pic>
        <p:nvPicPr>
          <p:cNvPr id="54281" name="Picture 9" descr="Risk Icon, Vector Illustration Stock Vector - Illustration of ..."/>
          <p:cNvPicPr>
            <a:picLocks noChangeAspect="1" noChangeArrowheads="1"/>
          </p:cNvPicPr>
          <p:nvPr/>
        </p:nvPicPr>
        <p:blipFill>
          <a:blip r:embed="rId12" cstate="print"/>
          <a:srcRect l="7025" t="6655" r="3986" b="11264"/>
          <a:stretch>
            <a:fillRect/>
          </a:stretch>
        </p:blipFill>
        <p:spPr bwMode="auto">
          <a:xfrm>
            <a:off x="3500430" y="785800"/>
            <a:ext cx="642942" cy="397904"/>
          </a:xfrm>
          <a:prstGeom prst="rect">
            <a:avLst/>
          </a:prstGeom>
          <a:noFill/>
        </p:spPr>
      </p:pic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9" name="Picture 17" descr="Electronic Signature Icon With Digital Pen | PowerPoint Slides ..."/>
          <p:cNvPicPr>
            <a:picLocks noChangeAspect="1" noChangeArrowheads="1"/>
          </p:cNvPicPr>
          <p:nvPr/>
        </p:nvPicPr>
        <p:blipFill>
          <a:blip r:embed="rId13" cstate="print"/>
          <a:srcRect l="44532" t="26042" r="3906" b="17708"/>
          <a:stretch>
            <a:fillRect/>
          </a:stretch>
        </p:blipFill>
        <p:spPr bwMode="auto">
          <a:xfrm>
            <a:off x="7016132" y="1730052"/>
            <a:ext cx="928694" cy="500066"/>
          </a:xfrm>
          <a:prstGeom prst="rect">
            <a:avLst/>
          </a:prstGeom>
          <a:noFill/>
        </p:spPr>
      </p:pic>
      <p:pic>
        <p:nvPicPr>
          <p:cNvPr id="54291" name="Picture 19" descr="онлайн акцию значок вектор, аналитики., в интернете, доля Icon PNG ..."/>
          <p:cNvPicPr>
            <a:picLocks noChangeAspect="1" noChangeArrowheads="1"/>
          </p:cNvPicPr>
          <p:nvPr/>
        </p:nvPicPr>
        <p:blipFill>
          <a:blip r:embed="rId14" cstate="print"/>
          <a:srcRect l="9889" t="16765" r="9486" b="16964"/>
          <a:stretch>
            <a:fillRect/>
          </a:stretch>
        </p:blipFill>
        <p:spPr bwMode="auto">
          <a:xfrm>
            <a:off x="7000892" y="3250570"/>
            <a:ext cx="928694" cy="500066"/>
          </a:xfrm>
          <a:prstGeom prst="rect">
            <a:avLst/>
          </a:prstGeom>
          <a:noFill/>
        </p:spPr>
      </p:pic>
      <p:pic>
        <p:nvPicPr>
          <p:cNvPr id="54293" name="Picture 21" descr="XenServer.org and the Xen Project - Xen Projec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85918" y="1714494"/>
            <a:ext cx="714380" cy="571504"/>
          </a:xfrm>
          <a:prstGeom prst="rect">
            <a:avLst/>
          </a:prstGeom>
          <a:noFill/>
        </p:spPr>
      </p:pic>
      <p:pic>
        <p:nvPicPr>
          <p:cNvPr id="54295" name="Picture 23" descr="Business, business management, cogwheel, processing, sales force ..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4414" y="3286130"/>
            <a:ext cx="714380" cy="519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51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5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714494"/>
            <a:ext cx="6011902" cy="17466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3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</a:t>
            </a:r>
            <a:r>
              <a:rPr lang="en-US" sz="33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3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презентации (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продолжение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55191"/>
              </p:ext>
            </p:extLst>
          </p:nvPr>
        </p:nvGraphicFramePr>
        <p:xfrm>
          <a:off x="184268" y="915566"/>
          <a:ext cx="871296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Информационные системы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Функциональные модули ИС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Распределение функциональности казначейской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 информационной системе «Казначейство - Клиент»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Интеграция информационных систем казначейства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Функциональная схема бизнес-процессов информационных систем КК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IT-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инфраструктура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Новые механизмы исполнения бюджета</a:t>
                      </a:r>
                    </a:p>
                    <a:p>
                      <a:endParaRPr lang="kk-KZ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информационных систем казначейства</a:t>
                      </a:r>
                      <a:r>
                        <a:rPr lang="kk-KZ" sz="12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                   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  <a:p>
                      <a:pPr algn="ctr"/>
                      <a:endParaRPr lang="kk-KZ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kk-KZ" sz="1200" b="1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3491880" y="1131590"/>
            <a:ext cx="50405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63888" y="1419622"/>
            <a:ext cx="49685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88024" y="1687482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499992" y="1941894"/>
            <a:ext cx="40324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238019" y="2211710"/>
            <a:ext cx="4294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24128" y="2493018"/>
            <a:ext cx="28083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691680" y="2787774"/>
            <a:ext cx="6840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305386" y="3075806"/>
            <a:ext cx="52270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46"/>
          <p:cNvCxnSpPr/>
          <p:nvPr/>
        </p:nvCxnSpPr>
        <p:spPr>
          <a:xfrm>
            <a:off x="4071934" y="3429006"/>
            <a:ext cx="44291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6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33"/>
          <p:cNvSpPr/>
          <p:nvPr/>
        </p:nvSpPr>
        <p:spPr>
          <a:xfrm>
            <a:off x="4102451" y="4502250"/>
            <a:ext cx="405160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94831" y="4047913"/>
            <a:ext cx="405160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99792" y="2787774"/>
            <a:ext cx="18698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участники системы управления государственными финансами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6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4218658" y="1493583"/>
            <a:ext cx="562665" cy="4182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856937" flipH="1">
            <a:off x="5946106" y="1398504"/>
            <a:ext cx="562665" cy="3819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743063">
            <a:off x="2254453" y="1378986"/>
            <a:ext cx="562665" cy="4412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мка 20"/>
          <p:cNvSpPr/>
          <p:nvPr/>
        </p:nvSpPr>
        <p:spPr>
          <a:xfrm>
            <a:off x="2575208" y="689258"/>
            <a:ext cx="3600400" cy="869164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Президент 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  <a:p>
            <a:pPr lvl="0" algn="ctr"/>
            <a:r>
              <a:rPr lang="ru-RU" sz="105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Определяет приоритеты Казахстан</a:t>
            </a:r>
            <a:r>
              <a:rPr lang="en-GB" sz="105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220" y="1793572"/>
            <a:ext cx="2710632" cy="1128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ru-RU" sz="1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 Республики Казахстан</a:t>
            </a:r>
          </a:p>
          <a:p>
            <a:pPr lvl="0" algn="ctr"/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Возглавляет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процесс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государственного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планирования, составляет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экономический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прогноз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бюджетного</a:t>
            </a:r>
            <a:r>
              <a:rPr lang="kk-KZ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планирования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56176" y="1747852"/>
            <a:ext cx="2850114" cy="1243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Центральные и местные государственные органы (</a:t>
            </a:r>
            <a:r>
              <a:rPr lang="ru-RU" sz="1000" b="1" i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администраторы бюджетных программ</a:t>
            </a:r>
            <a:r>
              <a:rPr lang="ru-RU" sz="1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Планирование, обоснование, реализация и достижение результатов бюджетных программ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1934919"/>
            <a:ext cx="3024335" cy="852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финансов Республики Казахстан </a:t>
            </a:r>
          </a:p>
          <a:p>
            <a:pPr algn="ctr">
              <a:spcAft>
                <a:spcPts val="600"/>
              </a:spcAft>
            </a:pP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Возглавляет процесс бюджетного планирования и исполнения</a:t>
            </a:r>
            <a:r>
              <a:rPr lang="en-US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государственного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52017" y="3003798"/>
            <a:ext cx="2695946" cy="846840"/>
          </a:xfrm>
          <a:prstGeom prst="roundRect">
            <a:avLst>
              <a:gd name="adj" fmla="val 212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Комитет Казначейства</a:t>
            </a:r>
          </a:p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Исполнение республиканского бюджета и обслуживание исполнения местных бюджетов 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02826" y="3917042"/>
            <a:ext cx="88616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5692" y="3995190"/>
            <a:ext cx="4142748" cy="3214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Парламент Республики Казахстан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2826" y="4409341"/>
            <a:ext cx="4142748" cy="401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Счетный комитет по контролю за исполнением республиканского бюджета Республики Казахстан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63613" y="4409342"/>
            <a:ext cx="4423735" cy="4018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Высшее аудиторское учреждение (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внешний контроль за исполнением республиканского бюджета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63612" y="3995190"/>
            <a:ext cx="4423735" cy="32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Изменяет и утверждает республиканский бюджет</a:t>
            </a:r>
          </a:p>
        </p:txBody>
      </p: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10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Роль Казначейства в управлении бюджетом Республики Казахстан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658801831"/>
              </p:ext>
            </p:extLst>
          </p:nvPr>
        </p:nvGraphicFramePr>
        <p:xfrm>
          <a:off x="35496" y="910816"/>
          <a:ext cx="4333884" cy="337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Стрелка вправо 27"/>
          <p:cNvSpPr/>
          <p:nvPr/>
        </p:nvSpPr>
        <p:spPr>
          <a:xfrm flipH="1">
            <a:off x="2843812" y="1208734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3496444" y="2288854"/>
            <a:ext cx="571500" cy="6429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H="1">
            <a:off x="4211960" y="3321844"/>
            <a:ext cx="571500" cy="64293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28392" y="948667"/>
            <a:ext cx="4572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Обеспечение эффективного функционирования системы государственных финансов в целях содействия  экономическому росту и достижение устойчивой конкурентоспособности экономики Республики Казахстан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1960" y="2106310"/>
            <a:ext cx="450056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Контрольные и реализационные функции (</a:t>
            </a:r>
            <a:r>
              <a:rPr lang="ru-RU" sz="11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управление ЕКС, открытие, ведение и закрытие КСН, отправка/прием платежей в/из КЦМР, распределение поступлений, организация и проведение централизованных </a:t>
            </a:r>
            <a:r>
              <a:rPr lang="ru-RU" sz="1100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11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консолидация фин.отчетности и др.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4932044" y="3165874"/>
            <a:ext cx="393097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Контрольные функции (</a:t>
            </a:r>
            <a:r>
              <a:rPr lang="ru-RU" sz="11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проверка финансовых документов государственных учреждений, администраторов бюджетных программ и уполномоченных государственных органов, регистрация договоров, проведение и контроль платежей, формирование и выдача отчетов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09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задачи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0899528"/>
              </p:ext>
            </p:extLst>
          </p:nvPr>
        </p:nvGraphicFramePr>
        <p:xfrm>
          <a:off x="-612576" y="712242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18692421"/>
              </p:ext>
            </p:extLst>
          </p:nvPr>
        </p:nvGraphicFramePr>
        <p:xfrm>
          <a:off x="3989462" y="723927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207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 исполнения бюджета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Block Arc 4"/>
          <p:cNvSpPr/>
          <p:nvPr/>
        </p:nvSpPr>
        <p:spPr>
          <a:xfrm rot="5197731">
            <a:off x="1654676" y="959520"/>
            <a:ext cx="3500438" cy="3502025"/>
          </a:xfrm>
          <a:prstGeom prst="blockArc">
            <a:avLst>
              <a:gd name="adj1" fmla="val 10800000"/>
              <a:gd name="adj2" fmla="val 6787893"/>
              <a:gd name="adj3" fmla="val 516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12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03736" y="922078"/>
            <a:ext cx="3349603" cy="3587750"/>
            <a:chOff x="4105379" y="1570117"/>
            <a:chExt cx="3778784" cy="4049048"/>
          </a:xfrm>
        </p:grpSpPr>
        <p:sp>
          <p:nvSpPr>
            <p:cNvPr id="47" name="Block Arc 5"/>
            <p:cNvSpPr/>
            <p:nvPr/>
          </p:nvSpPr>
          <p:spPr>
            <a:xfrm rot="15300000">
              <a:off x="4559264" y="2067016"/>
              <a:ext cx="3135325" cy="3134083"/>
            </a:xfrm>
            <a:prstGeom prst="blockArc">
              <a:avLst>
                <a:gd name="adj1" fmla="val 10800000"/>
                <a:gd name="adj2" fmla="val 21543340"/>
                <a:gd name="adj3" fmla="val 62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Block Arc 6"/>
            <p:cNvSpPr/>
            <p:nvPr/>
          </p:nvSpPr>
          <p:spPr>
            <a:xfrm rot="9900000">
              <a:off x="4956167" y="2431884"/>
              <a:ext cx="2403394" cy="2402554"/>
            </a:xfrm>
            <a:prstGeom prst="blockArc">
              <a:avLst>
                <a:gd name="adj1" fmla="val 10800000"/>
                <a:gd name="adj2" fmla="val 708586"/>
                <a:gd name="adj3" fmla="val 724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lock Arc 7"/>
            <p:cNvSpPr/>
            <p:nvPr/>
          </p:nvSpPr>
          <p:spPr>
            <a:xfrm rot="2700000">
              <a:off x="5300680" y="2771736"/>
              <a:ext cx="1753991" cy="1722850"/>
            </a:xfrm>
            <a:prstGeom prst="blockArc">
              <a:avLst>
                <a:gd name="adj1" fmla="val 5721938"/>
                <a:gd name="adj2" fmla="val 21313663"/>
                <a:gd name="adj3" fmla="val 98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0" name="Straight Connector 9"/>
            <p:cNvCxnSpPr>
              <a:cxnSpLocks/>
            </p:cNvCxnSpPr>
            <p:nvPr/>
          </p:nvCxnSpPr>
          <p:spPr>
            <a:xfrm flipV="1">
              <a:off x="6447578" y="1690156"/>
              <a:ext cx="1151551" cy="14028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4"/>
            <p:cNvCxnSpPr>
              <a:cxnSpLocks/>
            </p:cNvCxnSpPr>
            <p:nvPr/>
          </p:nvCxnSpPr>
          <p:spPr>
            <a:xfrm flipH="1" flipV="1">
              <a:off x="4207078" y="1690156"/>
              <a:ext cx="875752" cy="8743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18"/>
            <p:cNvSpPr/>
            <p:nvPr/>
          </p:nvSpPr>
          <p:spPr>
            <a:xfrm>
              <a:off x="4105379" y="1593409"/>
              <a:ext cx="193418" cy="195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Straight Connector 36"/>
            <p:cNvCxnSpPr>
              <a:cxnSpLocks/>
            </p:cNvCxnSpPr>
            <p:nvPr/>
          </p:nvCxnSpPr>
          <p:spPr>
            <a:xfrm>
              <a:off x="6757683" y="4494031"/>
              <a:ext cx="1010070" cy="9979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1"/>
            <p:cNvSpPr/>
            <p:nvPr/>
          </p:nvSpPr>
          <p:spPr>
            <a:xfrm>
              <a:off x="7529284" y="1570117"/>
              <a:ext cx="193418" cy="1934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7690745" y="5425671"/>
              <a:ext cx="193418" cy="1934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2795439" y="910953"/>
            <a:ext cx="1025761" cy="380285"/>
            <a:chOff x="2458187" y="2086"/>
            <a:chExt cx="1282117" cy="511941"/>
          </a:xfrm>
          <a:solidFill>
            <a:srgbClr val="00B0F0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458187" y="2086"/>
              <a:ext cx="1282117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2541932" y="27692"/>
              <a:ext cx="1108153" cy="4619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 ведение планов финансирования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199720" y="689357"/>
            <a:ext cx="989149" cy="18638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планов финансирования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17185" y="695708"/>
            <a:ext cx="1284287" cy="1803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планов финансирования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60"/>
          <p:cNvGrpSpPr/>
          <p:nvPr/>
        </p:nvGrpSpPr>
        <p:grpSpPr>
          <a:xfrm>
            <a:off x="4372384" y="1603244"/>
            <a:ext cx="1023882" cy="511941"/>
            <a:chOff x="4136797" y="1590484"/>
            <a:chExt cx="1023882" cy="511941"/>
          </a:xfrm>
          <a:solidFill>
            <a:srgbClr val="00B0F0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136797" y="159048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4176218" y="1615474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Регистрация обязательств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436095" y="1634947"/>
            <a:ext cx="1397000" cy="2364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справочника поставщиков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36095" y="1917391"/>
            <a:ext cx="1397000" cy="22949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обязательств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436095" y="2218618"/>
            <a:ext cx="1397000" cy="1690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обязательств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66"/>
          <p:cNvGrpSpPr/>
          <p:nvPr/>
        </p:nvGrpSpPr>
        <p:grpSpPr>
          <a:xfrm>
            <a:off x="4438265" y="3324065"/>
            <a:ext cx="1023882" cy="511941"/>
            <a:chOff x="2812457" y="3364220"/>
            <a:chExt cx="1023882" cy="511941"/>
          </a:xfrm>
          <a:solidFill>
            <a:srgbClr val="00B0F0"/>
          </a:solidFill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812457" y="3364220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2823985" y="3388706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платежей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5488314" y="3249500"/>
            <a:ext cx="1520825" cy="44408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счетов к оплате, платежных поручений на соответствие бюджетному законодательству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88314" y="3725603"/>
            <a:ext cx="1520825" cy="2331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(отклонение) платежей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71"/>
          <p:cNvGrpSpPr/>
          <p:nvPr/>
        </p:nvGrpSpPr>
        <p:grpSpPr>
          <a:xfrm>
            <a:off x="2904533" y="4196272"/>
            <a:ext cx="1274906" cy="320405"/>
            <a:chOff x="1236508" y="3219343"/>
            <a:chExt cx="1157028" cy="511941"/>
          </a:xfrm>
          <a:solidFill>
            <a:srgbClr val="00B0F0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236508" y="3219343"/>
              <a:ext cx="1157028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261499" y="3281972"/>
              <a:ext cx="1107046" cy="36241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валютных операций</a:t>
              </a: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708472" y="4556311"/>
            <a:ext cx="884238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Конвертация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18285" y="4556311"/>
            <a:ext cx="1041400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Реконвертация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622872" y="4562660"/>
            <a:ext cx="1354138" cy="171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денег в иностранной валюте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77"/>
          <p:cNvGrpSpPr/>
          <p:nvPr/>
        </p:nvGrpSpPr>
        <p:grpSpPr>
          <a:xfrm>
            <a:off x="960470" y="3260166"/>
            <a:ext cx="1202749" cy="593344"/>
            <a:chOff x="724559" y="1168551"/>
            <a:chExt cx="1023882" cy="593344"/>
          </a:xfrm>
          <a:solidFill>
            <a:srgbClr val="00B0F0"/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724559" y="1168551"/>
              <a:ext cx="1023882" cy="5933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759260" y="1195922"/>
              <a:ext cx="906338" cy="53541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соблюдением бюджетного законодательства</a:t>
              </a: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3230" y="3405874"/>
            <a:ext cx="90541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Ведомственный контроль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81"/>
          <p:cNvGrpSpPr/>
          <p:nvPr/>
        </p:nvGrpSpPr>
        <p:grpSpPr>
          <a:xfrm>
            <a:off x="1139333" y="1847142"/>
            <a:ext cx="1023882" cy="458862"/>
            <a:chOff x="1193459" y="384814"/>
            <a:chExt cx="1023882" cy="511941"/>
          </a:xfrm>
          <a:solidFill>
            <a:srgbClr val="00B0F0"/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193459" y="38481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1204763" y="409805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Отчетность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05221" y="2153977"/>
            <a:ext cx="777875" cy="178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05221" y="1839652"/>
            <a:ext cx="777875" cy="250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Выверка счетов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86"/>
          <p:cNvGrpSpPr/>
          <p:nvPr/>
        </p:nvGrpSpPr>
        <p:grpSpPr>
          <a:xfrm>
            <a:off x="3045688" y="1969733"/>
            <a:ext cx="917731" cy="350754"/>
            <a:chOff x="3626518" y="592807"/>
            <a:chExt cx="1023882" cy="511941"/>
          </a:xfrm>
          <a:solidFill>
            <a:schemeClr val="accent1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3626518" y="592807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/>
            <p:nvPr/>
          </p:nvSpPr>
          <p:spPr>
            <a:xfrm>
              <a:off x="3651509" y="617798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по поступлениям</a:t>
              </a: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5018053" y="727951"/>
            <a:ext cx="1991082" cy="2906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поступлений между уровнями бюджетов, КСН НФ, ФКП и ЕАЭС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018053" y="1069285"/>
            <a:ext cx="1991082" cy="303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из бюджета излишне (ошибочно) уплаченных поступлений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018053" y="1424971"/>
            <a:ext cx="1991082" cy="156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поступлений на сборный счет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900485" y="3392674"/>
            <a:ext cx="1134938" cy="4435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Прямоугольник 95"/>
          <p:cNvSpPr/>
          <p:nvPr/>
        </p:nvSpPr>
        <p:spPr>
          <a:xfrm>
            <a:off x="5127947" y="4233602"/>
            <a:ext cx="1165770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поступлений и расходов денег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127947" y="4562607"/>
            <a:ext cx="1165770" cy="2011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контроль денег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97"/>
          <p:cNvGrpSpPr/>
          <p:nvPr/>
        </p:nvGrpSpPr>
        <p:grpSpPr>
          <a:xfrm>
            <a:off x="2795435" y="1394212"/>
            <a:ext cx="1023882" cy="374603"/>
            <a:chOff x="826339" y="2184688"/>
            <a:chExt cx="1023882" cy="511941"/>
          </a:xfrm>
          <a:solidFill>
            <a:schemeClr val="accent6"/>
          </a:solidFill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826339" y="2184688"/>
              <a:ext cx="1023882" cy="511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851330" y="2209678"/>
              <a:ext cx="973900" cy="4619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инкассовых распоряжений</a:t>
              </a: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28736" y="735976"/>
            <a:ext cx="1399812" cy="2746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планы финансирования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28735" y="1083269"/>
            <a:ext cx="1399813" cy="5021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операций по неиспользованным остаткам бюджетной программы (подпрограммы)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92284" y="672455"/>
            <a:ext cx="1989329" cy="41549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itchFamily="34" charset="0"/>
                <a:cs typeface="Arial" pitchFamily="34" charset="0"/>
              </a:rPr>
              <a:t>8 процессов исполнения бюджета и 23 </a:t>
            </a:r>
            <a:r>
              <a:rPr lang="ru-RU" sz="1050" b="1" dirty="0" err="1">
                <a:latin typeface="Arial" pitchFamily="34" charset="0"/>
                <a:cs typeface="Arial" pitchFamily="34" charset="0"/>
              </a:rPr>
              <a:t>подпроцесса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6014" y="1143817"/>
            <a:ext cx="1985599" cy="173893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Интегрированная информационная система Казначейства (ИИСК):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Это система автоматизирующая бизнес - процессы КК МФ РК и ТОК.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Целью создания ИИСК является обеспечение эффективного управления Правительством РК и МИО государственными финансами, обязательствами и активами, которое включает действенный контроль за исполнением госбюджета на всех уровнях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96010" y="2966184"/>
            <a:ext cx="2005424" cy="1708160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ИС «Казначейство-клиент»: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Это система электронного документооборота ИИСК с ГУ, АБП, уполномоченными государственными органами. 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Целью системы «Казначейство-клиент» является повышение эффективности взаимодействия Казначейства с Клиентом посредством представления современной, интегрированной и высокоэффективной информационной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1287" y="3370954"/>
            <a:ext cx="13047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сделок, оплачиваемых за счет собственных средств ГУ</a:t>
            </a:r>
          </a:p>
        </p:txBody>
      </p:sp>
    </p:spTree>
    <p:extLst>
      <p:ext uri="{BB962C8B-B14F-4D97-AF65-F5344CB8AC3E}">
        <p14:creationId xmlns:p14="http://schemas.microsoft.com/office/powerpoint/2010/main" val="140290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 rotWithShape="1">
          <a:blip r:embed="rId3"/>
          <a:srcRect l="26702" t="29976" b="18379"/>
          <a:stretch/>
        </p:blipFill>
        <p:spPr>
          <a:xfrm>
            <a:off x="77751" y="808028"/>
            <a:ext cx="7426405" cy="3915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и его территориальные органы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31137" y="692108"/>
            <a:ext cx="1014891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Северо-Казахстанской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- 13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47597" y="1473870"/>
            <a:ext cx="698543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Павлодарской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275166" y="1290204"/>
            <a:ext cx="774251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Акмолинской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- 18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275166" y="2132924"/>
            <a:ext cx="674010" cy="147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городу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 err="1">
                <a:cs typeface="Arial" pitchFamily="34" charset="0"/>
              </a:rPr>
              <a:t>Нур</a:t>
            </a:r>
            <a:r>
              <a:rPr lang="ru-RU" sz="600" b="1" dirty="0">
                <a:cs typeface="Arial" pitchFamily="34" charset="0"/>
              </a:rPr>
              <a:t>-Султан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270289" y="1885893"/>
            <a:ext cx="900390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Восточно-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Казахстанской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- 18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795297" y="1105538"/>
            <a:ext cx="707223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Костанайской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- 19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865708" y="2106081"/>
            <a:ext cx="774251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Актюбинской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530004" y="2470042"/>
            <a:ext cx="782449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Карагандинской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- 19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538112" y="3493827"/>
            <a:ext cx="648072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Алматинской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- 19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4244329" y="3723878"/>
            <a:ext cx="743793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Жамбылской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- 10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064992" y="3333437"/>
            <a:ext cx="835419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Кызылординской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- 8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3591963" y="4155926"/>
            <a:ext cx="831643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Туркестанской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- 16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1145628" y="2917438"/>
            <a:ext cx="788959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Атырауской</a:t>
            </a: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- 7</a:t>
            </a: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641572" y="2138142"/>
            <a:ext cx="886211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Западно-Казахстанской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1001608" y="3647773"/>
            <a:ext cx="792088" cy="369332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Мангистауской</a:t>
            </a: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- 6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5466108" y="4082059"/>
            <a:ext cx="498533" cy="2954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городу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Алматы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 - 1</a:t>
            </a: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3593900" y="4575366"/>
            <a:ext cx="831643" cy="147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Тороду</a:t>
            </a:r>
            <a:r>
              <a:rPr lang="ru-RU" sz="600" b="1" dirty="0">
                <a:cs typeface="Arial" pitchFamily="34" charset="0"/>
              </a:rPr>
              <a:t> Шымкент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04156" y="699542"/>
            <a:ext cx="1604348" cy="206601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Статистика</a:t>
            </a:r>
          </a:p>
          <a:p>
            <a:pPr algn="just"/>
            <a:r>
              <a:rPr lang="ru-RU" sz="800" b="1" dirty="0">
                <a:latin typeface="Arial" pitchFamily="34" charset="0"/>
                <a:cs typeface="Arial" pitchFamily="34" charset="0"/>
              </a:rPr>
              <a:t>Комитет: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Управления Комитета казначейства;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193 сотрудников Комитета казначейства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800" b="1" dirty="0">
                <a:latin typeface="Arial" pitchFamily="34" charset="0"/>
                <a:cs typeface="Arial" pitchFamily="34" charset="0"/>
              </a:rPr>
              <a:t>Территориальные органы: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17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Департаментов по областям и городам;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190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районных и городских управлений;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2929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сотрудников территориальных органов.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070521" y="1627361"/>
            <a:ext cx="1083299" cy="2585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1050" b="1" dirty="0">
                <a:cs typeface="Arial" pitchFamily="34" charset="0"/>
              </a:rPr>
              <a:t>Комитет казначейства</a:t>
            </a: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69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18" y="980126"/>
            <a:ext cx="6657022" cy="3615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Структура и статистика Комитета казначейства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0154" y="1482360"/>
            <a:ext cx="1256958" cy="31165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платежных операций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ед.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0154" y="1833850"/>
            <a:ext cx="1256958" cy="34684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учета поступлений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ед.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0154" y="2221496"/>
            <a:ext cx="1256958" cy="34653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наличности, анализа и сверки счетов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ед.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20154" y="2634397"/>
            <a:ext cx="1256958" cy="47626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информационных технологий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ед.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54634" y="1470349"/>
            <a:ext cx="1269608" cy="3687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исполнения планов финансирования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ед.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54634" y="2458373"/>
            <a:ext cx="1269608" cy="74082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бухгалтерского учета поступлений республиканского бюджета и введения бюджетного учета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ед.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54634" y="3265206"/>
            <a:ext cx="1269608" cy="32105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учета займов и кредитов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ед.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54634" y="1882811"/>
            <a:ext cx="1269608" cy="5119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отчетности по республиканскому бюджету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ед</a:t>
            </a:r>
            <a:r>
              <a: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54634" y="3660830"/>
            <a:ext cx="1269608" cy="35108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отчетности по местным бюджетам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ед.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4242" y="651758"/>
            <a:ext cx="170623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b="1" u="sng" dirty="0">
                <a:latin typeface="Arial" pitchFamily="34" charset="0"/>
                <a:cs typeface="Arial" pitchFamily="34" charset="0"/>
              </a:rPr>
              <a:t>Центральный аппарат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52" y="740567"/>
            <a:ext cx="2223247" cy="385490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Районных (в т. ч. </a:t>
            </a:r>
            <a:r>
              <a:rPr lang="ru-RU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городских) управлений казначейства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Департаментов казначейства по областям, городам Алматы, Шымкент и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Нур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-Султан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Штатная численность территориальных органов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2929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сотрудников</a:t>
            </a:r>
          </a:p>
          <a:p>
            <a:pPr algn="just"/>
            <a:r>
              <a:rPr lang="ru-RU" sz="1100" dirty="0">
                <a:latin typeface="Arial" pitchFamily="34" charset="0"/>
                <a:cs typeface="Arial" pitchFamily="34" charset="0"/>
              </a:rPr>
              <a:t>Более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15тысяч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госучреждений и субъектов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квазигос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. сектора обслуживаются казначейством, в том числе </a:t>
            </a:r>
            <a:r>
              <a:rPr lang="ru-RU" sz="11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 тысяч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пользователей услуг; </a:t>
            </a:r>
          </a:p>
          <a:p>
            <a:pPr algn="just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- 50 тысяч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платежей через ИИСК;</a:t>
            </a:r>
          </a:p>
          <a:p>
            <a:pPr algn="just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- 60 тысяч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поступлений КЦМР; </a:t>
            </a:r>
          </a:p>
          <a:p>
            <a:pPr algn="just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- 120 тысяч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отчетов для генерируется для клиентов.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336513" y="4425241"/>
            <a:ext cx="235001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сотрудников центрального аппарата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4775" y="4195082"/>
            <a:ext cx="1332737" cy="1923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800" b="1" i="1" dirty="0">
                <a:latin typeface="Arial" pitchFamily="34" charset="0"/>
                <a:cs typeface="Arial" pitchFamily="34" charset="0"/>
              </a:rPr>
              <a:t>Руководство 5 единиц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074070" y="1484004"/>
            <a:ext cx="1257673" cy="52326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ведения государственных реестров в сфере государственных закупок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ед.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4072560" y="2547316"/>
            <a:ext cx="1259185" cy="52934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проведения процедур государственных закупок по товарам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ед.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070384" y="3137147"/>
            <a:ext cx="1259185" cy="42210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мониторинга и анализа государственных закупок 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ед.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072558" y="2059864"/>
            <a:ext cx="1257011" cy="43572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взаимодействия с заказчиками по товарам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ед</a:t>
            </a:r>
            <a:r>
              <a: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074071" y="3626606"/>
            <a:ext cx="1259185" cy="33044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организации деятельности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ед.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062136" y="1091334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374464" y="1500108"/>
            <a:ext cx="1272474" cy="54638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взаимодействия с заказчиками по работам услугам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ед.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381188" y="2684608"/>
            <a:ext cx="1257156" cy="61676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проведения процедур государственных закупок способом запроса ценовых предложений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ед.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377330" y="3361431"/>
            <a:ext cx="1269608" cy="36029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финансового обеспечения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ед.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5381188" y="2092457"/>
            <a:ext cx="1271060" cy="52313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проведения процедур государственных закупок по работам и услугам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ед.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388368" y="3755628"/>
            <a:ext cx="1257156" cy="328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анализа, оценки и рисков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ед.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5377330" y="1097998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774372" y="1009246"/>
            <a:ext cx="1259185" cy="3362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774372" y="2609676"/>
            <a:ext cx="1259185" cy="323557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ведомственного контроля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ед.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774372" y="1377217"/>
            <a:ext cx="1259185" cy="30488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работе с персоналом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ед.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774370" y="1725517"/>
            <a:ext cx="1259184" cy="32097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юридической службы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ед.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774372" y="2084937"/>
            <a:ext cx="1259185" cy="46064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контроля и качества государственных закупок 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ед.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774372" y="2989252"/>
            <a:ext cx="1259185" cy="43648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информационной безопасности </a:t>
            </a:r>
          </a:p>
          <a:p>
            <a:pPr algn="ctr"/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ед</a:t>
            </a:r>
            <a:r>
              <a: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454634" y="1090466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107504" y="1090466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</a:t>
            </a:r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124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3639</Words>
  <Application>Microsoft Office PowerPoint</Application>
  <PresentationFormat>On-screen Show (16:9)</PresentationFormat>
  <Paragraphs>648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Segoe UI</vt:lpstr>
      <vt:lpstr>Times New Roman</vt:lpstr>
      <vt:lpstr>Wingdings</vt:lpstr>
      <vt:lpstr>Тема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Yelena Slizhevskaya</cp:lastModifiedBy>
  <cp:revision>137</cp:revision>
  <cp:lastPrinted>2020-07-28T04:00:16Z</cp:lastPrinted>
  <dcterms:created xsi:type="dcterms:W3CDTF">2020-07-22T03:30:12Z</dcterms:created>
  <dcterms:modified xsi:type="dcterms:W3CDTF">2020-09-05T18:45:36Z</dcterms:modified>
</cp:coreProperties>
</file>