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6" r:id="rId9"/>
    <p:sldId id="265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732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87F9-1A52-4766-8EAF-E2A681B221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7888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B253-A8AA-4D85-8D29-66ED02E201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4170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0B73-C449-462F-9844-09E4D9C2C0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7063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5170-106A-46BA-86F3-EB4E5EE3D9A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37939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5F99-B9AC-4FE7-86D6-4E8211F5F3D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38973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B288-7384-4B0A-82FE-7F47487B5A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61349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76B4-F414-41E0-86B6-CC0E5984AF5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43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8B20-5B94-4405-A70E-9EC37A6462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934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14CF-6A01-4EAD-B4ED-B58D1D5D50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7297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4519-B850-481A-9B28-E6F08AC5CB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8817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31E7-7FEA-4BDE-A3D7-B4B1CFEF2A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0964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672466-8F57-4ADD-B594-CCFACEEECD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7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9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.belchev@minfin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2514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МОДЕЛЬ ОЦЕНКИ РИСКОВ В БОЛГАРИИ</a:t>
            </a: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ВНУТРЕННИЙ АУДИТ – ГОСУДАРСТВЕННЫЙ СЕКТОР</a:t>
            </a:r>
            <a:endParaRPr lang="bg-BG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334000"/>
            <a:ext cx="3259138" cy="97472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Стефан Белчев</a:t>
            </a: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Внутренний аудит - директор</a:t>
            </a: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Министерство финансов Болгарии</a:t>
            </a:r>
            <a:endParaRPr lang="bg-BG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55626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София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 </a:t>
            </a: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апреля 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2012</a:t>
            </a:r>
            <a:r>
              <a:rPr lang="ru-R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года</a:t>
            </a:r>
            <a:endParaRPr lang="bg-BG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кто?</a:t>
            </a:r>
            <a:endParaRPr lang="ru-RU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Министерство финансов</a:t>
            </a:r>
          </a:p>
          <a:p>
            <a:pPr marL="0" indent="0">
              <a:buNone/>
            </a:pPr>
            <a:r>
              <a:rPr lang="ru-RU" dirty="0" smtClean="0"/>
              <a:t>	– CAE / 9 внутренних аудиторов</a:t>
            </a:r>
          </a:p>
          <a:p>
            <a:endParaRPr lang="ru-RU" dirty="0" smtClean="0"/>
          </a:p>
          <a:p>
            <a:r>
              <a:rPr lang="ru-RU" dirty="0" smtClean="0"/>
              <a:t>Все государственный сектор</a:t>
            </a:r>
          </a:p>
          <a:p>
            <a:pPr marL="0" indent="0">
              <a:buNone/>
            </a:pPr>
            <a:r>
              <a:rPr lang="ru-RU" dirty="0" smtClean="0"/>
              <a:t>	– 247 групп внутреннего аудита / </a:t>
            </a:r>
            <a:br>
              <a:rPr lang="ru-RU" dirty="0" smtClean="0"/>
            </a:br>
            <a:r>
              <a:rPr lang="ru-RU" dirty="0" smtClean="0"/>
              <a:t>	   479 внутренних аудиторов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НЕПРЕРЫВНЫЙ МОНИТОРИНГ</a:t>
            </a:r>
            <a:endParaRPr lang="ru-RU" dirty="0" smtClean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19200" y="1752600"/>
            <a:ext cx="6477000" cy="4267200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ВОПРОСЫ?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СТЕФАН БЕЛЧЕВ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ТЕЛЕФОН: +359 2 9859 5251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s.belchev@minfin.bg</a:t>
            </a: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ВНУТРЕННИЙ АУДИТ – ОЦЕНКА РИСКОВ</a:t>
            </a:r>
            <a:endParaRPr lang="ru-R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86000"/>
            <a:ext cx="8001000" cy="3733800"/>
          </a:xfrm>
        </p:spPr>
        <p:txBody>
          <a:bodyPr/>
          <a:lstStyle/>
          <a:p>
            <a:r>
              <a:rPr lang="ru-RU" sz="2800" dirty="0" smtClean="0"/>
              <a:t>Для чего</a:t>
            </a:r>
            <a:r>
              <a:rPr lang="ru-RU" sz="2800" dirty="0" smtClean="0"/>
              <a:t>?</a:t>
            </a:r>
          </a:p>
          <a:p>
            <a:r>
              <a:rPr lang="ru-RU" sz="2800" dirty="0" smtClean="0"/>
              <a:t>Когда?</a:t>
            </a:r>
          </a:p>
          <a:p>
            <a:r>
              <a:rPr lang="ru-RU" sz="2800" dirty="0" smtClean="0"/>
              <a:t>Как?</a:t>
            </a:r>
          </a:p>
          <a:p>
            <a:r>
              <a:rPr lang="ru-RU" sz="2800" dirty="0" smtClean="0"/>
              <a:t>Кто?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ЧЕГО?</a:t>
            </a:r>
            <a:endParaRPr lang="ru-R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r>
              <a:rPr lang="ru-RU" sz="2800" dirty="0" smtClean="0"/>
              <a:t>Закон</a:t>
            </a:r>
          </a:p>
          <a:p>
            <a:pPr marL="0" indent="0">
              <a:buNone/>
            </a:pPr>
            <a:r>
              <a:rPr lang="ru-RU" sz="2800" dirty="0" smtClean="0"/>
              <a:t>	- статья 32</a:t>
            </a:r>
          </a:p>
          <a:p>
            <a:r>
              <a:rPr lang="ru-RU" sz="2800" dirty="0" smtClean="0"/>
              <a:t>Стандарты </a:t>
            </a:r>
          </a:p>
          <a:p>
            <a:pPr marL="457200" lvl="1" indent="0">
              <a:buNone/>
            </a:pPr>
            <a:r>
              <a:rPr lang="ru-RU" sz="2400" dirty="0" smtClean="0"/>
              <a:t>	</a:t>
            </a:r>
            <a:r>
              <a:rPr lang="ru-RU" dirty="0" smtClean="0"/>
              <a:t>– 201 - Планирование</a:t>
            </a:r>
          </a:p>
          <a:p>
            <a:r>
              <a:rPr lang="ru-RU" sz="2800" dirty="0" smtClean="0"/>
              <a:t>Пособие по внутреннему аудиту</a:t>
            </a:r>
          </a:p>
          <a:p>
            <a:r>
              <a:rPr lang="ru-RU" sz="2800" dirty="0" smtClean="0"/>
              <a:t>Министерство финансов – Устав и Внутренние правила внутреннего аудита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КОГДА?</a:t>
            </a:r>
            <a:endParaRPr lang="ru-R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09800"/>
            <a:ext cx="8001000" cy="3810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Годовая основа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	- </a:t>
            </a:r>
            <a:r>
              <a:rPr lang="ru-RU" sz="2800" dirty="0" smtClean="0"/>
              <a:t>ноябрь </a:t>
            </a:r>
            <a:r>
              <a:rPr lang="ru-RU" sz="2800" dirty="0" smtClean="0"/>
              <a:t>/ декабрь каждого года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Единственное аудиторское задание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    - на этапе планирования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как? (</a:t>
            </a:r>
            <a:r>
              <a:rPr lang="ru-RU" i="1" dirty="0" smtClean="0"/>
              <a:t>годовая основа</a:t>
            </a:r>
            <a:r>
              <a:rPr lang="ru-RU" dirty="0" smtClean="0"/>
              <a:t>)</a:t>
            </a:r>
            <a:endParaRPr lang="ru-R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ru-RU" sz="2800" dirty="0" smtClean="0"/>
              <a:t>Установление факторов риска;</a:t>
            </a:r>
          </a:p>
          <a:p>
            <a:r>
              <a:rPr lang="ru-RU" sz="2800" dirty="0" smtClean="0"/>
              <a:t>Определение масштаба риска путем оценивания </a:t>
            </a:r>
            <a:r>
              <a:rPr lang="ru-RU" sz="2800" dirty="0" smtClean="0"/>
              <a:t>каждого фактора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Определение веса каждого фактора;</a:t>
            </a:r>
          </a:p>
          <a:p>
            <a:r>
              <a:rPr lang="ru-RU" sz="2800" dirty="0" smtClean="0"/>
              <a:t>Оценка каждого подразделения / процесса /</a:t>
            </a:r>
            <a:r>
              <a:rPr lang="ru-RU" sz="2800" dirty="0" smtClean="0"/>
              <a:t> </a:t>
            </a:r>
            <a:r>
              <a:rPr lang="ru-RU" sz="2800" dirty="0" smtClean="0"/>
              <a:t>вида деятельности пространства аудита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Расстановка приоритетов наиболее рискованных </a:t>
            </a:r>
            <a:r>
              <a:rPr lang="ru-RU" sz="2800" dirty="0" smtClean="0"/>
              <a:t>подразделений </a:t>
            </a:r>
            <a:r>
              <a:rPr lang="ru-RU" sz="2800" dirty="0" smtClean="0"/>
              <a:t>/ процессов / видов деятельности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САМОСТОЯТЕЛЬНАЯ </a:t>
            </a:r>
            <a:br>
              <a:rPr lang="ru-RU" dirty="0" smtClean="0"/>
            </a:br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28600"/>
            <a:ext cx="3616325" cy="523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7338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Регулярный ежегодный вопросник</a:t>
            </a:r>
            <a:endParaRPr lang="ru-RU" dirty="0" smtClean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19238" y="1674813"/>
            <a:ext cx="6257925" cy="4284662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Ежегодная оценка рисков</a:t>
            </a:r>
            <a:endParaRPr lang="ru-RU" dirty="0" smtClean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04800" y="1662113"/>
            <a:ext cx="8686800" cy="4310062"/>
          </a:xfrm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6388" name="Line 1449"/>
          <p:cNvSpPr>
            <a:spLocks noChangeShapeType="1"/>
          </p:cNvSpPr>
          <p:nvPr/>
        </p:nvSpPr>
        <p:spPr bwMode="auto">
          <a:xfrm>
            <a:off x="1130300" y="79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389" name="Line 1458"/>
          <p:cNvSpPr>
            <a:spLocks noChangeShapeType="1"/>
          </p:cNvSpPr>
          <p:nvPr/>
        </p:nvSpPr>
        <p:spPr bwMode="auto">
          <a:xfrm>
            <a:off x="1130300" y="-23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304800"/>
            <a:ext cx="8610600" cy="1216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как? (</a:t>
            </a:r>
            <a:r>
              <a:rPr lang="ru-RU" i="1" dirty="0" smtClean="0"/>
              <a:t>единое аудиторское задание</a:t>
            </a:r>
            <a:r>
              <a:rPr lang="ru-RU" dirty="0" smtClean="0"/>
              <a:t>)</a:t>
            </a:r>
            <a:endParaRPr lang="ru-RU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ru-RU" sz="2800" dirty="0" smtClean="0"/>
              <a:t>Понимание вида деятельности </a:t>
            </a:r>
            <a:r>
              <a:rPr lang="en-US" sz="2800" dirty="0" smtClean="0"/>
              <a:t>/</a:t>
            </a:r>
            <a:r>
              <a:rPr lang="ru-RU" sz="2800" dirty="0" smtClean="0"/>
              <a:t> процесса;</a:t>
            </a:r>
          </a:p>
          <a:p>
            <a:r>
              <a:rPr lang="ru-RU" sz="2800" dirty="0" smtClean="0"/>
              <a:t>Определение рисков;</a:t>
            </a:r>
          </a:p>
          <a:p>
            <a:r>
              <a:rPr lang="ru-RU" sz="2800" dirty="0" smtClean="0"/>
              <a:t>Оценка и измерение рисков;</a:t>
            </a:r>
          </a:p>
          <a:p>
            <a:r>
              <a:rPr lang="ru-RU" sz="2800" dirty="0" smtClean="0"/>
              <a:t>Идентификация и оценка средств контроля;</a:t>
            </a:r>
          </a:p>
          <a:p>
            <a:r>
              <a:rPr lang="ru-RU" sz="2800" dirty="0" smtClean="0"/>
              <a:t>Конкретные аудиторские задачи, и план аудита, и программа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</TotalTime>
  <Words>144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Trek</vt:lpstr>
      <vt:lpstr> МОДЕЛЬ ОЦЕНКИ РИСКОВ В БОЛГАРИИ  ВНУТРЕННИЙ АУДИТ – ГОСУДАРСТВЕННЫЙ СЕКТОР</vt:lpstr>
      <vt:lpstr>ВНУТРЕННИЙ АУДИТ – ОЦЕНКА РИСКОВ</vt:lpstr>
      <vt:lpstr>ДЛЯ ЧЕГО?</vt:lpstr>
      <vt:lpstr>КОГДА?</vt:lpstr>
      <vt:lpstr>как? (годовая основа)</vt:lpstr>
      <vt:lpstr>САМОСТОЯТЕЛЬНАЯ  ОЦЕНКА</vt:lpstr>
      <vt:lpstr>Регулярный ежегодный вопросник</vt:lpstr>
      <vt:lpstr>Ежегодная оценка рисков</vt:lpstr>
      <vt:lpstr>как? (единое аудиторское задание)</vt:lpstr>
      <vt:lpstr>кто?</vt:lpstr>
      <vt:lpstr>НЕПРЕРЫВНЫЙ МОНИТОРИНГ</vt:lpstr>
      <vt:lpstr>спасибо!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in Bulgaria   (experience from the internal audit in public sector)</dc:title>
  <dc:creator>sd</dc:creator>
  <cp:lastModifiedBy>ASPIRE-one</cp:lastModifiedBy>
  <cp:revision>25</cp:revision>
  <dcterms:created xsi:type="dcterms:W3CDTF">2012-04-15T14:58:16Z</dcterms:created>
  <dcterms:modified xsi:type="dcterms:W3CDTF">2012-04-29T20:44:59Z</dcterms:modified>
</cp:coreProperties>
</file>