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6" r:id="rId9"/>
    <p:sldId id="265" r:id="rId10"/>
    <p:sldId id="264" r:id="rId11"/>
    <p:sldId id="262" r:id="rId12"/>
    <p:sldId id="263" r:id="rId13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732" y="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D87F9-1A52-4766-8EAF-E2A681B2218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97888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BB253-A8AA-4D85-8D29-66ED02E201D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41704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90B73-C449-462F-9844-09E4D9C2C00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97063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A5170-106A-46BA-86F3-EB4E5EE3D9A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37939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B5F99-B9AC-4FE7-86D6-4E8211F5F3D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738973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CB288-7384-4B0A-82FE-7F47487B5AB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61349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876B4-F414-41E0-86B6-CC0E5984AF5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5743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28B20-5B94-4405-A70E-9EC37A6462F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39344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514CF-6A01-4EAD-B4ED-B58D1D5D500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37297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E4519-B850-481A-9B28-E6F08AC5CB7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88173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C31E7-7FEA-4BDE-A3D7-B4B1CFEF2AE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70964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A672466-8F57-4ADD-B594-CCFACEEECD3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7" r:id="rId4"/>
    <p:sldLayoutId id="2147483783" r:id="rId5"/>
    <p:sldLayoutId id="2147483778" r:id="rId6"/>
    <p:sldLayoutId id="2147483784" r:id="rId7"/>
    <p:sldLayoutId id="2147483785" r:id="rId8"/>
    <p:sldLayoutId id="2147483786" r:id="rId9"/>
    <p:sldLayoutId id="2147483779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.belchev@minfin.b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838200"/>
            <a:ext cx="8229600" cy="2514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bg-BG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bg-BG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МОДЕЛЬ ОЦЕНКИ РИСКОВ В БОЛГАРИИ</a:t>
            </a:r>
            <a: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ВНУТРЕННИЙ АУДИТ – ГОСУДАРСТВЕННЫЙ СЕКТОР</a:t>
            </a:r>
            <a:endParaRPr lang="bg-BG" b="1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334000"/>
            <a:ext cx="3259138" cy="974725"/>
          </a:xfrm>
        </p:spPr>
        <p:txBody>
          <a:bodyPr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Стефан Белчев</a:t>
            </a:r>
            <a:endParaRPr lang="en-US" sz="1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Внутренний аудит - директор</a:t>
            </a:r>
            <a:endParaRPr lang="en-US" sz="1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Министерство финансов Болгарии</a:t>
            </a:r>
            <a:endParaRPr lang="bg-BG" sz="1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5562600"/>
            <a:ext cx="2438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ru-RU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София</a:t>
            </a:r>
            <a:endParaRPr lang="en-U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18 </a:t>
            </a:r>
            <a:r>
              <a:rPr lang="ru-RU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апреля </a:t>
            </a:r>
            <a:r>
              <a:rPr lang="en-US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2012</a:t>
            </a:r>
            <a:r>
              <a:rPr lang="ru-RU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года</a:t>
            </a:r>
            <a:endParaRPr lang="bg-BG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кто?</a:t>
            </a:r>
            <a:endParaRPr lang="ru-RU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Министерство финансов</a:t>
            </a:r>
          </a:p>
          <a:p>
            <a:pPr marL="0" indent="0">
              <a:buNone/>
            </a:pPr>
            <a:r>
              <a:rPr lang="ru-RU" dirty="0" smtClean="0"/>
              <a:t>	– CAE / 9 внутренних аудиторов</a:t>
            </a:r>
          </a:p>
          <a:p>
            <a:endParaRPr lang="ru-RU" dirty="0" smtClean="0"/>
          </a:p>
          <a:p>
            <a:r>
              <a:rPr lang="ru-RU" dirty="0" smtClean="0"/>
              <a:t>Все государственный сектор</a:t>
            </a:r>
          </a:p>
          <a:p>
            <a:pPr marL="0" indent="0">
              <a:buNone/>
            </a:pPr>
            <a:r>
              <a:rPr lang="ru-RU" dirty="0" smtClean="0"/>
              <a:t>	– 247 групп внутреннего аудита / </a:t>
            </a:r>
            <a:br>
              <a:rPr lang="ru-RU" dirty="0" smtClean="0"/>
            </a:br>
            <a:r>
              <a:rPr lang="ru-RU" dirty="0" smtClean="0"/>
              <a:t>	   479 внутренних аудиторов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НЕПРЕРЫВНЫЙ МОНИТОРИНГ</a:t>
            </a:r>
            <a:endParaRPr lang="ru-RU" dirty="0" smtClean="0"/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219200" y="1752600"/>
            <a:ext cx="6477000" cy="4267200"/>
          </a:xfrm>
          <a:ln>
            <a:solidFill>
              <a:srgbClr val="FFC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спасибо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ВОПРОСЫ?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СТЕФАН БЕЛЧЕВ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ТЕЛЕФОН: +359 2 9859 5251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>s.belchev@minfin.bg</a:t>
            </a:r>
            <a:endParaRPr lang="ru-RU" sz="2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ВНУТРЕННИЙ АУДИТ – ОЦЕНКА РИСКОВ</a:t>
            </a:r>
            <a:endParaRPr lang="ru-R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286000"/>
            <a:ext cx="8001000" cy="3733800"/>
          </a:xfrm>
        </p:spPr>
        <p:txBody>
          <a:bodyPr/>
          <a:lstStyle/>
          <a:p>
            <a:r>
              <a:rPr lang="ru-RU" sz="2800" dirty="0" smtClean="0"/>
              <a:t>Для чего</a:t>
            </a:r>
            <a:r>
              <a:rPr lang="ru-RU" sz="2800" dirty="0" smtClean="0"/>
              <a:t>?</a:t>
            </a:r>
          </a:p>
          <a:p>
            <a:r>
              <a:rPr lang="ru-RU" sz="2800" dirty="0" smtClean="0"/>
              <a:t>Когда?</a:t>
            </a:r>
          </a:p>
          <a:p>
            <a:r>
              <a:rPr lang="ru-RU" sz="2800" dirty="0" smtClean="0"/>
              <a:t>Как?</a:t>
            </a:r>
          </a:p>
          <a:p>
            <a:r>
              <a:rPr lang="ru-RU" sz="2800" dirty="0" smtClean="0"/>
              <a:t>Кто?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ДЛЯ ЧЕГО?</a:t>
            </a:r>
            <a:endParaRPr lang="ru-RU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133600"/>
            <a:ext cx="8001000" cy="3886200"/>
          </a:xfrm>
        </p:spPr>
        <p:txBody>
          <a:bodyPr/>
          <a:lstStyle/>
          <a:p>
            <a:r>
              <a:rPr lang="ru-RU" sz="2800" dirty="0" smtClean="0"/>
              <a:t>Закон</a:t>
            </a:r>
          </a:p>
          <a:p>
            <a:pPr marL="0" indent="0">
              <a:buNone/>
            </a:pPr>
            <a:r>
              <a:rPr lang="ru-RU" sz="2800" dirty="0" smtClean="0"/>
              <a:t>	- статья 32</a:t>
            </a:r>
          </a:p>
          <a:p>
            <a:r>
              <a:rPr lang="ru-RU" sz="2800" dirty="0" smtClean="0"/>
              <a:t>Стандарты </a:t>
            </a:r>
          </a:p>
          <a:p>
            <a:pPr marL="457200" lvl="1" indent="0">
              <a:buNone/>
            </a:pPr>
            <a:r>
              <a:rPr lang="ru-RU" sz="2400" dirty="0" smtClean="0"/>
              <a:t>	</a:t>
            </a:r>
            <a:r>
              <a:rPr lang="ru-RU" dirty="0" smtClean="0"/>
              <a:t>– 201 - Планирование</a:t>
            </a:r>
          </a:p>
          <a:p>
            <a:r>
              <a:rPr lang="ru-RU" sz="2800" dirty="0" smtClean="0"/>
              <a:t>Пособие по внутреннему аудиту</a:t>
            </a:r>
          </a:p>
          <a:p>
            <a:r>
              <a:rPr lang="ru-RU" sz="2800" dirty="0" smtClean="0"/>
              <a:t>Министерство финансов – Устав и Внутренние правила внутреннего аудита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КОГДА?</a:t>
            </a:r>
            <a:endParaRPr lang="ru-RU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209800"/>
            <a:ext cx="8001000" cy="3810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 smtClean="0"/>
              <a:t>Годовая основа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dirty="0" smtClean="0"/>
              <a:t>	- </a:t>
            </a:r>
            <a:r>
              <a:rPr lang="ru-RU" sz="2800" dirty="0" smtClean="0"/>
              <a:t>ноябрь </a:t>
            </a:r>
            <a:r>
              <a:rPr lang="ru-RU" sz="2800" dirty="0" smtClean="0"/>
              <a:t>/ декабрь каждого года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8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 smtClean="0"/>
              <a:t>Единственное аудиторское задание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dirty="0" smtClean="0"/>
              <a:t>    - на этапе планирования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как? (</a:t>
            </a:r>
            <a:r>
              <a:rPr lang="ru-RU" i="1" dirty="0" smtClean="0"/>
              <a:t>годовая основа</a:t>
            </a:r>
            <a:r>
              <a:rPr lang="ru-RU" dirty="0" smtClean="0"/>
              <a:t>)</a:t>
            </a:r>
            <a:endParaRPr lang="ru-RU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981200"/>
            <a:ext cx="7891462" cy="4419600"/>
          </a:xfrm>
        </p:spPr>
        <p:txBody>
          <a:bodyPr/>
          <a:lstStyle/>
          <a:p>
            <a:r>
              <a:rPr lang="ru-RU" sz="2800" dirty="0" smtClean="0"/>
              <a:t>Установление факторов риска;</a:t>
            </a:r>
          </a:p>
          <a:p>
            <a:r>
              <a:rPr lang="ru-RU" sz="2800" dirty="0" smtClean="0"/>
              <a:t>Определение масштаба риска путем оценивания </a:t>
            </a:r>
            <a:r>
              <a:rPr lang="ru-RU" sz="2800" dirty="0" smtClean="0"/>
              <a:t>каждого фактора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Определение веса каждого фактора;</a:t>
            </a:r>
          </a:p>
          <a:p>
            <a:r>
              <a:rPr lang="ru-RU" sz="2800" dirty="0" smtClean="0"/>
              <a:t>Оценка каждого подразделения / процесса /</a:t>
            </a:r>
            <a:r>
              <a:rPr lang="ru-RU" sz="2800" dirty="0" smtClean="0"/>
              <a:t> </a:t>
            </a:r>
            <a:r>
              <a:rPr lang="ru-RU" sz="2800" dirty="0" smtClean="0"/>
              <a:t>вида деятельности пространства аудита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Расстановка приоритетов наиболее рискованных </a:t>
            </a:r>
            <a:r>
              <a:rPr lang="ru-RU" sz="2800" dirty="0" smtClean="0"/>
              <a:t>подразделений </a:t>
            </a:r>
            <a:r>
              <a:rPr lang="ru-RU" sz="2800" dirty="0" smtClean="0"/>
              <a:t>/ процессов / видов деятельности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САМОСТОЯТЕЛЬНАЯ </a:t>
            </a:r>
            <a:br>
              <a:rPr lang="ru-RU" dirty="0" smtClean="0"/>
            </a:br>
            <a:r>
              <a:rPr lang="ru-RU" dirty="0" smtClean="0"/>
              <a:t>ОЦЕНКА</a:t>
            </a:r>
            <a:endParaRPr lang="ru-RU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9875" y="228600"/>
            <a:ext cx="3616325" cy="523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3733800" cy="507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Регулярный ежегодный вопросник</a:t>
            </a:r>
            <a:endParaRPr lang="ru-RU" dirty="0" smtClean="0"/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19238" y="1674813"/>
            <a:ext cx="6257925" cy="4284662"/>
          </a:xfrm>
          <a:ln>
            <a:solidFill>
              <a:srgbClr val="FFC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Ежегодная оценка рисков</a:t>
            </a:r>
            <a:endParaRPr lang="ru-RU" dirty="0" smtClean="0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04800" y="1662113"/>
            <a:ext cx="8686800" cy="4310062"/>
          </a:xfrm>
          <a:ln w="2857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16388" name="Line 1449"/>
          <p:cNvSpPr>
            <a:spLocks noChangeShapeType="1"/>
          </p:cNvSpPr>
          <p:nvPr/>
        </p:nvSpPr>
        <p:spPr bwMode="auto">
          <a:xfrm>
            <a:off x="1130300" y="79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16389" name="Line 1458"/>
          <p:cNvSpPr>
            <a:spLocks noChangeShapeType="1"/>
          </p:cNvSpPr>
          <p:nvPr/>
        </p:nvSpPr>
        <p:spPr bwMode="auto">
          <a:xfrm>
            <a:off x="1130300" y="-236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1" y="304800"/>
            <a:ext cx="8610600" cy="1216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как? (</a:t>
            </a:r>
            <a:r>
              <a:rPr lang="ru-RU" i="1" dirty="0" smtClean="0"/>
              <a:t>единое аудиторское задание</a:t>
            </a:r>
            <a:r>
              <a:rPr lang="ru-RU" dirty="0" smtClean="0"/>
              <a:t>)</a:t>
            </a:r>
            <a:endParaRPr lang="ru-RU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981200"/>
            <a:ext cx="7891462" cy="4419600"/>
          </a:xfrm>
        </p:spPr>
        <p:txBody>
          <a:bodyPr/>
          <a:lstStyle/>
          <a:p>
            <a:r>
              <a:rPr lang="ru-RU" sz="2800" dirty="0" smtClean="0"/>
              <a:t>Понимание вида деятельности </a:t>
            </a:r>
            <a:r>
              <a:rPr lang="en-US" sz="2800" dirty="0" smtClean="0"/>
              <a:t>/</a:t>
            </a:r>
            <a:r>
              <a:rPr lang="ru-RU" sz="2800" dirty="0" smtClean="0"/>
              <a:t> процесса;</a:t>
            </a:r>
          </a:p>
          <a:p>
            <a:r>
              <a:rPr lang="ru-RU" sz="2800" dirty="0" smtClean="0"/>
              <a:t>Определение рисков;</a:t>
            </a:r>
          </a:p>
          <a:p>
            <a:r>
              <a:rPr lang="ru-RU" sz="2800" dirty="0" smtClean="0"/>
              <a:t>Оценка и измерение рисков;</a:t>
            </a:r>
          </a:p>
          <a:p>
            <a:r>
              <a:rPr lang="ru-RU" sz="2800" dirty="0" smtClean="0"/>
              <a:t>Идентификация и оценка средств контроля;</a:t>
            </a:r>
          </a:p>
          <a:p>
            <a:r>
              <a:rPr lang="ru-RU" sz="2800" dirty="0" smtClean="0"/>
              <a:t>Конкретные аудиторские задачи, и план аудита, и программа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493</TotalTime>
  <Words>144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Trek</vt:lpstr>
      <vt:lpstr> МОДЕЛЬ ОЦЕНКИ РИСКОВ В БОЛГАРИИ  ВНУТРЕННИЙ АУДИТ – ГОСУДАРСТВЕННЫЙ СЕКТОР</vt:lpstr>
      <vt:lpstr>ВНУТРЕННИЙ АУДИТ – ОЦЕНКА РИСКОВ</vt:lpstr>
      <vt:lpstr>ДЛЯ ЧЕГО?</vt:lpstr>
      <vt:lpstr>КОГДА?</vt:lpstr>
      <vt:lpstr>как? (годовая основа)</vt:lpstr>
      <vt:lpstr>САМОСТОЯТЕЛЬНАЯ  ОЦЕНКА</vt:lpstr>
      <vt:lpstr>Регулярный ежегодный вопросник</vt:lpstr>
      <vt:lpstr>Ежегодная оценка рисков</vt:lpstr>
      <vt:lpstr>как? (единое аудиторское задание)</vt:lpstr>
      <vt:lpstr>кто?</vt:lpstr>
      <vt:lpstr>НЕПРЕРЫВНЫЙ МОНИТОРИНГ</vt:lpstr>
      <vt:lpstr>спасибо!</vt:lpstr>
    </vt:vector>
  </TitlesOfParts>
  <Company>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in Bulgaria   (experience from the internal audit in public sector)</dc:title>
  <dc:creator>sd</dc:creator>
  <cp:lastModifiedBy>ASPIRE-one</cp:lastModifiedBy>
  <cp:revision>25</cp:revision>
  <dcterms:created xsi:type="dcterms:W3CDTF">2012-04-15T14:58:16Z</dcterms:created>
  <dcterms:modified xsi:type="dcterms:W3CDTF">2012-04-29T20:44:59Z</dcterms:modified>
</cp:coreProperties>
</file>