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6" r:id="rId9"/>
    <p:sldId id="265" r:id="rId10"/>
    <p:sldId id="264" r:id="rId11"/>
    <p:sldId id="262" r:id="rId12"/>
    <p:sldId id="263" r:id="rId13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8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D87F9-1A52-4766-8EAF-E2A681B2218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97888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BB253-A8AA-4D85-8D29-66ED02E201D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41704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90B73-C449-462F-9844-09E4D9C2C00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97063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A5170-106A-46BA-86F3-EB4E5EE3D9A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337939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B5F99-B9AC-4FE7-86D6-4E8211F5F3D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3738973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CB288-7384-4B0A-82FE-7F47487B5AB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61349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876B4-F414-41E0-86B6-CC0E5984AF5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5743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28B20-5B94-4405-A70E-9EC37A6462F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39344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514CF-6A01-4EAD-B4ED-B58D1D5D500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37297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E4519-B850-481A-9B28-E6F08AC5CB7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88173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C31E7-7FEA-4BDE-A3D7-B4B1CFEF2AE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70964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A672466-8F57-4ADD-B594-CCFACEEECD3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7" r:id="rId4"/>
    <p:sldLayoutId id="2147483783" r:id="rId5"/>
    <p:sldLayoutId id="2147483778" r:id="rId6"/>
    <p:sldLayoutId id="2147483784" r:id="rId7"/>
    <p:sldLayoutId id="2147483785" r:id="rId8"/>
    <p:sldLayoutId id="2147483786" r:id="rId9"/>
    <p:sldLayoutId id="2147483779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.belchev@minfin.b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838200"/>
            <a:ext cx="8229600" cy="25146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bg-BG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bg-BG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b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Model </a:t>
            </a:r>
            <a:r>
              <a:rPr lang="sr-Latn-CS" b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PROCENE RIZIKA U BUGARSKOJ</a:t>
            </a:r>
            <a:br>
              <a:rPr lang="sr-Latn-CS" b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b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b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</a:t>
            </a:r>
            <a:r>
              <a:rPr lang="sr-Latn-CS" b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</a:t>
            </a:r>
            <a:r>
              <a:rPr lang="en-US" b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b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– </a:t>
            </a:r>
            <a:r>
              <a:rPr lang="sr-Latn-CS" b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JAVNI SEKTOR</a:t>
            </a:r>
            <a:endParaRPr lang="bg-BG" b="1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67400" y="5334000"/>
            <a:ext cx="2801938" cy="974725"/>
          </a:xfrm>
        </p:spPr>
        <p:txBody>
          <a:bodyPr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Stefan </a:t>
            </a:r>
            <a:r>
              <a:rPr lang="en-U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Bel</a:t>
            </a:r>
            <a:r>
              <a:rPr lang="sr-Latn-C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č</a:t>
            </a:r>
            <a:r>
              <a:rPr lang="en-U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ev</a:t>
            </a:r>
            <a:endParaRPr lang="en-US" sz="16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sr-Latn-C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Direktor interne revizije</a:t>
            </a:r>
            <a:endParaRPr lang="en-US" sz="16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sr-Latn-C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MF Bugarske</a:t>
            </a:r>
            <a:endParaRPr lang="bg-BG" sz="16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62000" y="5562600"/>
            <a:ext cx="2209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Sofi</a:t>
            </a:r>
            <a:r>
              <a:rPr lang="sr-Latn-CS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</a:t>
            </a:r>
            <a:r>
              <a:rPr lang="en-US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18</a:t>
            </a:r>
            <a:r>
              <a:rPr lang="sr-Latn-CS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a</a:t>
            </a:r>
            <a:r>
              <a:rPr lang="en-US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pril 2012</a:t>
            </a:r>
            <a:r>
              <a:rPr lang="sr-Latn-CS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bg-BG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mtClean="0"/>
              <a:t>KO</a:t>
            </a:r>
            <a:r>
              <a:rPr lang="en-US" smtClean="0"/>
              <a:t>?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MF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– </a:t>
            </a:r>
            <a:r>
              <a:rPr lang="en-US" smtClean="0"/>
              <a:t>CAE/9 </a:t>
            </a:r>
            <a:r>
              <a:rPr lang="en-US" smtClean="0"/>
              <a:t>intern</a:t>
            </a:r>
            <a:r>
              <a:rPr lang="sr-Latn-CS" smtClean="0"/>
              <a:t>ih revizora</a:t>
            </a:r>
            <a:endParaRPr lang="en-US" dirty="0" smtClean="0"/>
          </a:p>
          <a:p>
            <a:endParaRPr lang="en-US" dirty="0"/>
          </a:p>
          <a:p>
            <a:r>
              <a:rPr lang="sr-Latn-CS" smtClean="0"/>
              <a:t>Ceo javni sektor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– </a:t>
            </a:r>
            <a:r>
              <a:rPr lang="en-US" smtClean="0"/>
              <a:t>247 </a:t>
            </a:r>
            <a:r>
              <a:rPr lang="sr-Latn-CS" smtClean="0"/>
              <a:t>JIR</a:t>
            </a:r>
            <a:r>
              <a:rPr lang="en-US" smtClean="0"/>
              <a:t>/479 intern</a:t>
            </a:r>
            <a:r>
              <a:rPr lang="sr-Latn-CS" smtClean="0"/>
              <a:t>ih revizora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mtClean="0"/>
              <a:t>PERMANENTNO PRAĆENJE</a:t>
            </a:r>
            <a:endParaRPr lang="bg-BG" smtClean="0"/>
          </a:p>
        </p:txBody>
      </p:sp>
      <p:pic>
        <p:nvPicPr>
          <p:cNvPr id="204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1752600"/>
            <a:ext cx="6477000" cy="4267200"/>
          </a:xfrm>
          <a:ln>
            <a:solidFill>
              <a:srgbClr val="FFC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mtClean="0">
                <a:solidFill>
                  <a:schemeClr val="accent1">
                    <a:lumMod val="75000"/>
                  </a:schemeClr>
                </a:solidFill>
              </a:rPr>
              <a:t>HVALA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!</a:t>
            </a:r>
            <a:endParaRPr lang="en-US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CS" sz="4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PITANJA</a:t>
            </a:r>
            <a:r>
              <a:rPr lang="en-US" sz="4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en-US" sz="4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STEFAN </a:t>
            </a:r>
            <a:r>
              <a:rPr lang="en-US" sz="20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BEL</a:t>
            </a:r>
            <a:r>
              <a:rPr lang="sr-Latn-CS" sz="20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č</a:t>
            </a:r>
            <a:r>
              <a:rPr lang="en-US" sz="20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EV</a:t>
            </a:r>
            <a:endParaRPr lang="en-US" sz="2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Tel. +359 2 9859 5251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>s.belchev@minfin.bg</a:t>
            </a:r>
            <a:endParaRPr lang="en-US" sz="2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</a:t>
            </a:r>
            <a:r>
              <a:rPr lang="sr-Latn-CS" smtClean="0"/>
              <a:t>R</a:t>
            </a:r>
            <a:r>
              <a:rPr lang="en-US" smtClean="0"/>
              <a:t> </a:t>
            </a:r>
            <a:r>
              <a:rPr lang="en-US" smtClean="0"/>
              <a:t>- </a:t>
            </a:r>
            <a:r>
              <a:rPr lang="sr-Latn-CS" smtClean="0"/>
              <a:t>PROCENA RIZIKA</a:t>
            </a:r>
            <a:endParaRPr lang="bg-BG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2286000"/>
            <a:ext cx="8001000" cy="3733800"/>
          </a:xfrm>
        </p:spPr>
        <p:txBody>
          <a:bodyPr/>
          <a:lstStyle/>
          <a:p>
            <a:r>
              <a:rPr lang="sr-Latn-CS" sz="2800" smtClean="0"/>
              <a:t>Zašto</a:t>
            </a:r>
            <a:r>
              <a:rPr lang="en-US" sz="2800" smtClean="0"/>
              <a:t>?</a:t>
            </a:r>
            <a:endParaRPr lang="en-US" sz="2800" smtClean="0"/>
          </a:p>
          <a:p>
            <a:r>
              <a:rPr lang="sr-Latn-CS" sz="2800" smtClean="0"/>
              <a:t>Kada</a:t>
            </a:r>
            <a:r>
              <a:rPr lang="en-US" sz="2800" smtClean="0"/>
              <a:t>?</a:t>
            </a:r>
            <a:endParaRPr lang="en-US" sz="2800" smtClean="0"/>
          </a:p>
          <a:p>
            <a:r>
              <a:rPr lang="sr-Latn-CS" sz="2800" smtClean="0"/>
              <a:t>Kako</a:t>
            </a:r>
            <a:r>
              <a:rPr lang="en-US" sz="2800" smtClean="0"/>
              <a:t>?</a:t>
            </a:r>
            <a:endParaRPr lang="en-US" sz="2800" smtClean="0"/>
          </a:p>
          <a:p>
            <a:r>
              <a:rPr lang="sr-Latn-CS" sz="2800" smtClean="0"/>
              <a:t>Ko</a:t>
            </a:r>
            <a:r>
              <a:rPr lang="en-US" sz="2800" smtClean="0"/>
              <a:t>?</a:t>
            </a:r>
            <a:endParaRPr lang="bg-BG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mtClean="0"/>
              <a:t>ZAŠTO</a:t>
            </a:r>
            <a:r>
              <a:rPr lang="en-US" smtClean="0"/>
              <a:t>?</a:t>
            </a:r>
            <a:endParaRPr lang="bg-BG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2133600"/>
            <a:ext cx="8001000" cy="3886200"/>
          </a:xfrm>
        </p:spPr>
        <p:txBody>
          <a:bodyPr/>
          <a:lstStyle/>
          <a:p>
            <a:r>
              <a:rPr lang="sr-Latn-CS" sz="2800" smtClean="0"/>
              <a:t>Zakon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smtClean="0"/>
              <a:t>- </a:t>
            </a:r>
            <a:r>
              <a:rPr lang="sr-Latn-CS" sz="2800" smtClean="0"/>
              <a:t>Član </a:t>
            </a:r>
            <a:r>
              <a:rPr lang="en-US" sz="2800" smtClean="0"/>
              <a:t>32</a:t>
            </a:r>
            <a:r>
              <a:rPr lang="sr-Latn-CS" sz="2800" smtClean="0"/>
              <a:t>.</a:t>
            </a:r>
            <a:endParaRPr lang="en-US" sz="2800" dirty="0" smtClean="0"/>
          </a:p>
          <a:p>
            <a:r>
              <a:rPr lang="en-US" sz="2800" smtClean="0"/>
              <a:t>Standard</a:t>
            </a:r>
            <a:r>
              <a:rPr lang="sr-Latn-CS" sz="2800" smtClean="0"/>
              <a:t>i</a:t>
            </a:r>
            <a:r>
              <a:rPr lang="en-US" sz="2800" smtClean="0"/>
              <a:t> </a:t>
            </a:r>
            <a:endParaRPr lang="en-US" sz="2800" dirty="0" smtClean="0"/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dirty="0" smtClean="0"/>
              <a:t>– 201 </a:t>
            </a:r>
            <a:r>
              <a:rPr lang="en-US" smtClean="0"/>
              <a:t>- </a:t>
            </a:r>
            <a:r>
              <a:rPr lang="en-US" smtClean="0"/>
              <a:t>Plan</a:t>
            </a:r>
            <a:r>
              <a:rPr lang="sr-Latn-CS" smtClean="0"/>
              <a:t>iranje</a:t>
            </a:r>
            <a:endParaRPr lang="en-US" smtClean="0"/>
          </a:p>
          <a:p>
            <a:r>
              <a:rPr lang="sr-Latn-CS" sz="2800" smtClean="0"/>
              <a:t>Priručnik za </a:t>
            </a:r>
            <a:r>
              <a:rPr lang="en-US" sz="2800" smtClean="0"/>
              <a:t>I</a:t>
            </a:r>
            <a:r>
              <a:rPr lang="sr-Latn-CS" sz="2800" smtClean="0"/>
              <a:t>R</a:t>
            </a:r>
            <a:endParaRPr lang="en-US" sz="2800" smtClean="0"/>
          </a:p>
          <a:p>
            <a:r>
              <a:rPr lang="sr-Latn-CS" sz="2800" smtClean="0"/>
              <a:t>Akt i interna pravila IR </a:t>
            </a:r>
            <a:r>
              <a:rPr lang="en-US" sz="2800" smtClean="0"/>
              <a:t>M</a:t>
            </a:r>
            <a:r>
              <a:rPr lang="sr-Latn-CS" sz="2800" smtClean="0"/>
              <a:t>F</a:t>
            </a:r>
            <a:endParaRPr lang="en-US" sz="2800" dirty="0" smtClean="0"/>
          </a:p>
          <a:p>
            <a:endParaRPr lang="bg-BG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mtClean="0"/>
              <a:t>KADA</a:t>
            </a:r>
            <a:r>
              <a:rPr lang="en-US" smtClean="0"/>
              <a:t>?</a:t>
            </a:r>
            <a:endParaRPr lang="bg-BG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2209800"/>
            <a:ext cx="8001000" cy="3810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sr-Latn-CS" sz="2800" smtClean="0"/>
              <a:t>Na godišnjoj osnovi</a:t>
            </a:r>
            <a:endParaRPr lang="en-US" sz="2800" dirty="0" smtClean="0"/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 smtClean="0"/>
              <a:t>	</a:t>
            </a:r>
            <a:r>
              <a:rPr lang="en-US" sz="2800" smtClean="0"/>
              <a:t>- </a:t>
            </a:r>
            <a:r>
              <a:rPr lang="en-US" sz="2800" smtClean="0"/>
              <a:t>Novemb</a:t>
            </a:r>
            <a:r>
              <a:rPr lang="sr-Latn-CS" sz="2800" smtClean="0"/>
              <a:t>a</a:t>
            </a:r>
            <a:r>
              <a:rPr lang="en-US" sz="2800" smtClean="0"/>
              <a:t>r/</a:t>
            </a:r>
            <a:r>
              <a:rPr lang="sr-Latn-CS" sz="2800" smtClean="0"/>
              <a:t>d</a:t>
            </a:r>
            <a:r>
              <a:rPr lang="en-US" sz="2800" smtClean="0"/>
              <a:t>ecemb</a:t>
            </a:r>
            <a:r>
              <a:rPr lang="sr-Latn-CS" sz="2800" smtClean="0"/>
              <a:t>a</a:t>
            </a:r>
            <a:r>
              <a:rPr lang="en-US" sz="2800" smtClean="0"/>
              <a:t>r </a:t>
            </a:r>
            <a:r>
              <a:rPr lang="sr-Latn-CS" sz="2800" smtClean="0"/>
              <a:t>svake godine</a:t>
            </a:r>
            <a:endParaRPr lang="en-US" sz="2800" dirty="0" smtClean="0"/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8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sr-Latn-CS" sz="2800" smtClean="0"/>
              <a:t>Pojedinačna revizija</a:t>
            </a:r>
            <a:endParaRPr lang="en-US" sz="2800" dirty="0" smtClean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 smtClean="0"/>
              <a:t>    </a:t>
            </a:r>
            <a:r>
              <a:rPr lang="en-US" sz="2800" smtClean="0"/>
              <a:t>- </a:t>
            </a:r>
            <a:r>
              <a:rPr lang="sr-Latn-CS" sz="2800" smtClean="0"/>
              <a:t>Faza planiranja</a:t>
            </a:r>
            <a:endParaRPr lang="en-US" sz="28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bg-BG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mtClean="0"/>
              <a:t>KAKO</a:t>
            </a:r>
            <a:r>
              <a:rPr lang="en-US" smtClean="0"/>
              <a:t>? (</a:t>
            </a:r>
            <a:r>
              <a:rPr lang="en-US" i="1" smtClean="0"/>
              <a:t>n</a:t>
            </a:r>
            <a:r>
              <a:rPr lang="sr-Latn-CS" i="1" smtClean="0"/>
              <a:t>A GODIŠNOJ OSNOVI</a:t>
            </a:r>
            <a:r>
              <a:rPr lang="en-US" smtClean="0"/>
              <a:t>)</a:t>
            </a:r>
            <a:endParaRPr lang="bg-BG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981200"/>
            <a:ext cx="7891462" cy="4419600"/>
          </a:xfrm>
        </p:spPr>
        <p:txBody>
          <a:bodyPr/>
          <a:lstStyle/>
          <a:p>
            <a:r>
              <a:rPr lang="sr-Latn-CS" sz="2800" smtClean="0"/>
              <a:t>Definisanje faktora rizika</a:t>
            </a:r>
            <a:r>
              <a:rPr lang="bg-BG" sz="2800" smtClean="0"/>
              <a:t>;</a:t>
            </a:r>
            <a:endParaRPr lang="bg-BG" sz="2800" smtClean="0"/>
          </a:p>
          <a:p>
            <a:r>
              <a:rPr lang="en-US" sz="2800" smtClean="0"/>
              <a:t>Defini</a:t>
            </a:r>
            <a:r>
              <a:rPr lang="sr-Latn-CS" sz="2800" smtClean="0"/>
              <a:t>sanje obima za procenu rizika svakog faktora pojedinačno</a:t>
            </a:r>
            <a:r>
              <a:rPr lang="bg-BG" sz="2800" smtClean="0"/>
              <a:t>;</a:t>
            </a:r>
            <a:endParaRPr lang="bg-BG" sz="2800" smtClean="0"/>
          </a:p>
          <a:p>
            <a:r>
              <a:rPr lang="en-US" sz="2800" smtClean="0"/>
              <a:t>Defini</a:t>
            </a:r>
            <a:r>
              <a:rPr lang="sr-Latn-CS" sz="2800" smtClean="0"/>
              <a:t>sanje pondera svakog faktora pojedinačno</a:t>
            </a:r>
            <a:r>
              <a:rPr lang="bg-BG" sz="2800" smtClean="0"/>
              <a:t>;</a:t>
            </a:r>
            <a:endParaRPr lang="bg-BG" sz="2800" smtClean="0"/>
          </a:p>
          <a:p>
            <a:r>
              <a:rPr lang="sr-Latn-CS" sz="2800" smtClean="0"/>
              <a:t>Procena svake jedinice</a:t>
            </a:r>
            <a:r>
              <a:rPr lang="en-US" sz="2800" smtClean="0"/>
              <a:t>/proces</a:t>
            </a:r>
            <a:r>
              <a:rPr lang="sr-Latn-CS" sz="2800" smtClean="0"/>
              <a:t>a</a:t>
            </a:r>
            <a:r>
              <a:rPr lang="en-US" sz="2800" smtClean="0"/>
              <a:t>/a</a:t>
            </a:r>
            <a:r>
              <a:rPr lang="sr-Latn-CS" sz="2800" smtClean="0"/>
              <a:t>k</a:t>
            </a:r>
            <a:r>
              <a:rPr lang="en-US" sz="2800" smtClean="0"/>
              <a:t>tiv</a:t>
            </a:r>
            <a:r>
              <a:rPr lang="sr-Latn-CS" sz="2800" smtClean="0"/>
              <a:t>nosti univerzuma revizije</a:t>
            </a:r>
            <a:r>
              <a:rPr lang="bg-BG" sz="2800" smtClean="0"/>
              <a:t>;</a:t>
            </a:r>
            <a:endParaRPr lang="bg-BG" sz="2800" smtClean="0"/>
          </a:p>
          <a:p>
            <a:r>
              <a:rPr lang="sr-Latn-CS" sz="2800" smtClean="0"/>
              <a:t>Definisanje najrizičnije jedinice</a:t>
            </a:r>
            <a:r>
              <a:rPr lang="en-US" sz="2800" smtClean="0"/>
              <a:t>/proces</a:t>
            </a:r>
            <a:r>
              <a:rPr lang="sr-Latn-CS" sz="2800" smtClean="0"/>
              <a:t>a</a:t>
            </a:r>
            <a:r>
              <a:rPr lang="en-US" sz="2800" smtClean="0"/>
              <a:t>/a</a:t>
            </a:r>
            <a:r>
              <a:rPr lang="sr-Latn-CS" sz="2800" smtClean="0"/>
              <a:t>k</a:t>
            </a:r>
            <a:r>
              <a:rPr lang="en-US" sz="2800" smtClean="0"/>
              <a:t>tiv</a:t>
            </a:r>
            <a:r>
              <a:rPr lang="sr-Latn-CS" sz="2800" smtClean="0"/>
              <a:t>nosti kao prioriteta</a:t>
            </a:r>
            <a:endParaRPr lang="bg-BG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mtClean="0"/>
              <a:t>SAMOOCENJIVANJE</a:t>
            </a:r>
            <a:endParaRPr lang="bg-BG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75" y="228600"/>
            <a:ext cx="3616325" cy="523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3733800" cy="507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Re</a:t>
            </a:r>
            <a:r>
              <a:rPr lang="sr-Latn-CS" smtClean="0"/>
              <a:t>DOVNI GODIŠNJI UPITNIK</a:t>
            </a:r>
            <a:endParaRPr lang="en-US" smtClean="0"/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19238" y="1674813"/>
            <a:ext cx="6257925" cy="4284662"/>
          </a:xfrm>
          <a:ln>
            <a:solidFill>
              <a:srgbClr val="FFC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mtClean="0"/>
              <a:t>GODIŠNJA PROCENA RIZIKA</a:t>
            </a:r>
            <a:endParaRPr lang="en-US" smtClean="0"/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662113"/>
            <a:ext cx="8686800" cy="4310062"/>
          </a:xfrm>
          <a:ln w="2857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16388" name="Line 1449"/>
          <p:cNvSpPr>
            <a:spLocks noChangeShapeType="1"/>
          </p:cNvSpPr>
          <p:nvPr/>
        </p:nvSpPr>
        <p:spPr bwMode="auto">
          <a:xfrm>
            <a:off x="1130300" y="79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6389" name="Line 1458"/>
          <p:cNvSpPr>
            <a:spLocks noChangeShapeType="1"/>
          </p:cNvSpPr>
          <p:nvPr/>
        </p:nvSpPr>
        <p:spPr bwMode="auto">
          <a:xfrm>
            <a:off x="1130300" y="-236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264525" cy="1216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mtClean="0"/>
              <a:t>KAKO</a:t>
            </a:r>
            <a:r>
              <a:rPr lang="en-US" smtClean="0"/>
              <a:t>? (</a:t>
            </a:r>
            <a:r>
              <a:rPr lang="sr-Latn-CS" smtClean="0"/>
              <a:t>POJEDINAČNA REVIZIJA</a:t>
            </a:r>
            <a:r>
              <a:rPr lang="en-US" smtClean="0"/>
              <a:t>)</a:t>
            </a:r>
            <a:endParaRPr lang="bg-BG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981200"/>
            <a:ext cx="7891462" cy="4419600"/>
          </a:xfrm>
        </p:spPr>
        <p:txBody>
          <a:bodyPr/>
          <a:lstStyle/>
          <a:p>
            <a:r>
              <a:rPr lang="sr-Latn-CS" sz="2800" smtClean="0"/>
              <a:t>Razumevanje aktivnosti</a:t>
            </a:r>
            <a:r>
              <a:rPr lang="en-US" sz="2800" smtClean="0"/>
              <a:t>/</a:t>
            </a:r>
            <a:r>
              <a:rPr lang="sr-Latn-CS" sz="2800" smtClean="0"/>
              <a:t>p</a:t>
            </a:r>
            <a:r>
              <a:rPr lang="en-US" sz="2800" smtClean="0"/>
              <a:t>roces</a:t>
            </a:r>
            <a:r>
              <a:rPr lang="sr-Latn-CS" sz="2800" smtClean="0"/>
              <a:t>a</a:t>
            </a:r>
            <a:r>
              <a:rPr lang="bg-BG" sz="2800" smtClean="0"/>
              <a:t>;</a:t>
            </a:r>
            <a:endParaRPr lang="bg-BG" sz="2800" smtClean="0"/>
          </a:p>
          <a:p>
            <a:r>
              <a:rPr lang="en-US" sz="2800" smtClean="0"/>
              <a:t>Defini</a:t>
            </a:r>
            <a:r>
              <a:rPr lang="sr-Latn-CS" sz="2800" smtClean="0"/>
              <a:t>sanje rizika</a:t>
            </a:r>
            <a:r>
              <a:rPr lang="bg-BG" sz="2800" smtClean="0"/>
              <a:t>;</a:t>
            </a:r>
            <a:endParaRPr lang="bg-BG" sz="2800" smtClean="0"/>
          </a:p>
          <a:p>
            <a:r>
              <a:rPr lang="sr-Latn-CS" sz="2800" smtClean="0"/>
              <a:t>Procena i merenje rizika</a:t>
            </a:r>
            <a:r>
              <a:rPr lang="bg-BG" sz="2800" smtClean="0"/>
              <a:t>;</a:t>
            </a:r>
            <a:endParaRPr lang="bg-BG" sz="2800" smtClean="0"/>
          </a:p>
          <a:p>
            <a:r>
              <a:rPr lang="en-US" sz="2800" smtClean="0"/>
              <a:t>Identif</a:t>
            </a:r>
            <a:r>
              <a:rPr lang="sr-Latn-CS" sz="2800" smtClean="0"/>
              <a:t>ikacija i procena kontrola</a:t>
            </a:r>
            <a:r>
              <a:rPr lang="bg-BG" sz="2800" smtClean="0"/>
              <a:t>;</a:t>
            </a:r>
            <a:endParaRPr lang="bg-BG" sz="2800" smtClean="0"/>
          </a:p>
          <a:p>
            <a:r>
              <a:rPr lang="sr-Latn-CS" sz="2800" smtClean="0"/>
              <a:t>Posebni ciljevi revizije i plan i program revizije</a:t>
            </a:r>
            <a:endParaRPr lang="bg-BG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402</TotalTime>
  <Words>156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 Model PROCENE RIZIKA U BUGARSKOJ   IR – JAVNI SEKTOR</vt:lpstr>
      <vt:lpstr>IR - PROCENA RIZIKA</vt:lpstr>
      <vt:lpstr>ZAŠTO?</vt:lpstr>
      <vt:lpstr>KADA?</vt:lpstr>
      <vt:lpstr>KAKO? (nA GODIŠNOJ OSNOVI)</vt:lpstr>
      <vt:lpstr>SAMOOCENJIVANJE</vt:lpstr>
      <vt:lpstr>ReDOVNI GODIŠNJI UPITNIK</vt:lpstr>
      <vt:lpstr>GODIŠNJA PROCENA RIZIKA</vt:lpstr>
      <vt:lpstr>KAKO? (POJEDINAČNA REVIZIJA)</vt:lpstr>
      <vt:lpstr>KO?</vt:lpstr>
      <vt:lpstr>PERMANENTNO PRAĆENJE</vt:lpstr>
      <vt:lpstr>HVALA!</vt:lpstr>
    </vt:vector>
  </TitlesOfParts>
  <Company>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in Bulgaria   (experience from the internal audit in public sector)</dc:title>
  <dc:creator>sd</dc:creator>
  <cp:lastModifiedBy> </cp:lastModifiedBy>
  <cp:revision>20</cp:revision>
  <dcterms:created xsi:type="dcterms:W3CDTF">2012-04-15T14:58:16Z</dcterms:created>
  <dcterms:modified xsi:type="dcterms:W3CDTF">2012-04-28T19:19:21Z</dcterms:modified>
</cp:coreProperties>
</file>