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8"/>
  </p:notesMasterIdLst>
  <p:handoutMasterIdLst>
    <p:handoutMasterId r:id="rId9"/>
  </p:handoutMasterIdLst>
  <p:sldIdLst>
    <p:sldId id="256" r:id="rId2"/>
    <p:sldId id="274" r:id="rId3"/>
    <p:sldId id="277" r:id="rId4"/>
    <p:sldId id="287" r:id="rId5"/>
    <p:sldId id="283" r:id="rId6"/>
    <p:sldId id="284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4" autoAdjust="0"/>
    <p:restoredTop sz="73801" autoAdjust="0"/>
  </p:normalViewPr>
  <p:slideViewPr>
    <p:cSldViewPr>
      <p:cViewPr varScale="1">
        <p:scale>
          <a:sx n="85" d="100"/>
          <a:sy n="85" d="100"/>
        </p:scale>
        <p:origin x="-23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767" cy="49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6" tIns="46168" rIns="92336" bIns="4616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7" y="0"/>
            <a:ext cx="2945767" cy="49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6" tIns="46168" rIns="92336" bIns="4616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153BAC3-95B6-4BB7-92C1-D753B00254E7}" type="datetime1">
              <a:rPr lang="ru-RU"/>
              <a:pPr/>
              <a:t>17.10.2016</a:t>
            </a:fld>
            <a:endParaRPr lang="hr-HR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390"/>
            <a:ext cx="2945767" cy="49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6" tIns="46168" rIns="92336" bIns="4616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7" y="9428390"/>
            <a:ext cx="2945767" cy="49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6" tIns="46168" rIns="92336" bIns="4616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4A95DD6-D4C4-476D-BBDE-EF5167EA08C7}" type="slidenum">
              <a:rPr lang="ru-RU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3954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hdr" sz="quarter"/>
          </p:nvPr>
        </p:nvSpPr>
        <p:spPr>
          <a:xfrm>
            <a:off x="1" y="0"/>
            <a:ext cx="2945767" cy="496652"/>
          </a:xfrm>
          <a:prstGeom prst="rect">
            <a:avLst/>
          </a:prstGeom>
          <a:noFill/>
          <a:ln>
            <a:noFill/>
          </a:ln>
        </p:spPr>
        <p:txBody>
          <a:bodyPr vert="horz" wrap="square" lIns="92336" tIns="46168" rIns="92336" bIns="46168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Rectangle 3"/>
          <p:cNvSpPr txBox="1">
            <a:spLocks noGrp="1"/>
          </p:cNvSpPr>
          <p:nvPr>
            <p:ph type="dt" idx="1"/>
          </p:nvPr>
        </p:nvSpPr>
        <p:spPr>
          <a:xfrm>
            <a:off x="3850297" y="0"/>
            <a:ext cx="2945767" cy="496652"/>
          </a:xfrm>
          <a:prstGeom prst="rect">
            <a:avLst/>
          </a:prstGeom>
          <a:noFill/>
          <a:ln>
            <a:noFill/>
          </a:ln>
        </p:spPr>
        <p:txBody>
          <a:bodyPr vert="horz" wrap="square" lIns="92336" tIns="46168" rIns="92336" bIns="4616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41F80D0C-6386-4E0F-AB02-B1B304D7E32A}" type="datetime1">
              <a:rPr lang="ru-RU"/>
              <a:pPr/>
              <a:t>17.10.2016</a:t>
            </a:fld>
            <a:endParaRPr lang="hr-HR"/>
          </a:p>
        </p:txBody>
      </p:sp>
      <p:sp>
        <p:nvSpPr>
          <p:cNvPr id="24580" name="Rectangle 4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8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5"/>
          <p:cNvSpPr txBox="1">
            <a:spLocks noGrp="1"/>
          </p:cNvSpPr>
          <p:nvPr>
            <p:ph type="body" sz="quarter" idx="3"/>
          </p:nvPr>
        </p:nvSpPr>
        <p:spPr>
          <a:xfrm>
            <a:off x="680413" y="4715793"/>
            <a:ext cx="5436850" cy="4466667"/>
          </a:xfrm>
          <a:prstGeom prst="rect">
            <a:avLst/>
          </a:prstGeom>
          <a:noFill/>
          <a:ln>
            <a:noFill/>
          </a:ln>
        </p:spPr>
        <p:txBody>
          <a:bodyPr vert="horz" wrap="square" lIns="92336" tIns="46168" rIns="92336" bIns="46168" anchor="t" anchorCtr="0" compatLnSpc="1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4"/>
          </p:nvPr>
        </p:nvSpPr>
        <p:spPr>
          <a:xfrm>
            <a:off x="1" y="9428390"/>
            <a:ext cx="2945767" cy="496652"/>
          </a:xfrm>
          <a:prstGeom prst="rect">
            <a:avLst/>
          </a:prstGeom>
          <a:noFill/>
          <a:ln>
            <a:noFill/>
          </a:ln>
        </p:spPr>
        <p:txBody>
          <a:bodyPr vert="horz" wrap="square" lIns="92336" tIns="46168" rIns="92336" bIns="46168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5"/>
          </p:nvPr>
        </p:nvSpPr>
        <p:spPr>
          <a:xfrm>
            <a:off x="3850297" y="9428390"/>
            <a:ext cx="2945767" cy="496652"/>
          </a:xfrm>
          <a:prstGeom prst="rect">
            <a:avLst/>
          </a:prstGeom>
          <a:noFill/>
          <a:ln>
            <a:noFill/>
          </a:ln>
        </p:spPr>
        <p:txBody>
          <a:bodyPr vert="horz" wrap="square" lIns="92336" tIns="46168" rIns="92336" bIns="46168" anchor="b" anchorCtr="0" compatLnSpc="1"/>
          <a:lstStyle>
            <a:lvl1pPr marL="0" marR="0" lvl="0" indent="0" algn="r" defTabSz="92336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 smtClean="0">
                <a:solidFill>
                  <a:srgbClr val="000000"/>
                </a:solidFill>
                <a:uFillTx/>
                <a:latin typeface="Arial"/>
                <a:cs typeface="+mn-cs"/>
              </a:defRPr>
            </a:lvl1pPr>
          </a:lstStyle>
          <a:p>
            <a:pPr>
              <a:defRPr/>
            </a:pPr>
            <a:fld id="{5E6DEBD9-B0D8-41BD-8414-2C0BA763CEB3}" type="slidenum">
              <a:rPr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8064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lang="ru-RU" sz="1200" kern="1200">
        <a:solidFill>
          <a:srgbClr val="000000"/>
        </a:solidFill>
        <a:latin typeface="Arial"/>
      </a:defRPr>
    </a:lvl1pPr>
    <a:lvl2pPr marL="457200" lvl="1" algn="l" rtl="0" eaLnBrk="0" fontAlgn="base" hangingPunct="0">
      <a:spcBef>
        <a:spcPts val="400"/>
      </a:spcBef>
      <a:spcAft>
        <a:spcPct val="0"/>
      </a:spcAft>
      <a:defRPr lang="ru-RU" sz="1200" kern="1200">
        <a:solidFill>
          <a:srgbClr val="000000"/>
        </a:solidFill>
        <a:latin typeface="Arial"/>
      </a:defRPr>
    </a:lvl2pPr>
    <a:lvl3pPr marL="914400" lvl="2" algn="l" rtl="0" eaLnBrk="0" fontAlgn="base" hangingPunct="0">
      <a:spcBef>
        <a:spcPts val="400"/>
      </a:spcBef>
      <a:spcAft>
        <a:spcPct val="0"/>
      </a:spcAft>
      <a:defRPr lang="ru-RU" sz="1200" kern="1200">
        <a:solidFill>
          <a:srgbClr val="000000"/>
        </a:solidFill>
        <a:latin typeface="Arial"/>
      </a:defRPr>
    </a:lvl3pPr>
    <a:lvl4pPr marL="1371600" lvl="3" algn="l" rtl="0" eaLnBrk="0" fontAlgn="base" hangingPunct="0">
      <a:spcBef>
        <a:spcPts val="400"/>
      </a:spcBef>
      <a:spcAft>
        <a:spcPct val="0"/>
      </a:spcAft>
      <a:defRPr lang="ru-RU" sz="1200" kern="1200">
        <a:solidFill>
          <a:srgbClr val="000000"/>
        </a:solidFill>
        <a:latin typeface="Arial"/>
      </a:defRPr>
    </a:lvl4pPr>
    <a:lvl5pPr marL="1828800" lvl="4" algn="l" rtl="0" eaLnBrk="0" fontAlgn="base" hangingPunct="0">
      <a:spcBef>
        <a:spcPts val="400"/>
      </a:spcBef>
      <a:spcAft>
        <a:spcPct val="0"/>
      </a:spcAft>
      <a:defRPr lang="ru-RU" sz="1200" kern="1200">
        <a:solidFill>
          <a:srgbClr val="000000"/>
        </a:solidFill>
        <a:latin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ChangeArrowheads="1"/>
          </p:cNvSpPr>
          <p:nvPr/>
        </p:nvSpPr>
        <p:spPr bwMode="auto">
          <a:xfrm>
            <a:off x="3850297" y="9428390"/>
            <a:ext cx="2945767" cy="49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36" tIns="46168" rIns="92336" bIns="46168" anchor="b"/>
          <a:lstStyle/>
          <a:p>
            <a:pPr algn="r"/>
            <a:fld id="{59E18DBE-90B2-418A-AD34-43C7246EC3C5}" type="slidenum">
              <a:rPr lang="ru-RU" sz="1200">
                <a:solidFill>
                  <a:srgbClr val="000000"/>
                </a:solidFill>
              </a:rPr>
              <a:pPr algn="r"/>
              <a:t>1</a:t>
            </a:fld>
            <a:endParaRPr lang="hr-HR" sz="1200" dirty="0">
              <a:solidFill>
                <a:srgbClr val="000000"/>
              </a:solidFill>
            </a:endParaRPr>
          </a:p>
        </p:txBody>
      </p:sp>
      <p:sp>
        <p:nvSpPr>
          <p:cNvPr id="25603" name="Rectangle 7"/>
          <p:cNvSpPr txBox="1">
            <a:spLocks noChangeArrowheads="1"/>
          </p:cNvSpPr>
          <p:nvPr/>
        </p:nvSpPr>
        <p:spPr bwMode="auto">
          <a:xfrm>
            <a:off x="3850297" y="9428390"/>
            <a:ext cx="2945767" cy="49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36" tIns="46168" rIns="92336" bIns="46168" anchor="b"/>
          <a:lstStyle/>
          <a:p>
            <a:pPr algn="r"/>
            <a:fld id="{50D9395E-EE43-4171-95F6-CC11A4BB7D97}" type="slidenum">
              <a:rPr lang="ru-RU" sz="1200">
                <a:solidFill>
                  <a:srgbClr val="000000"/>
                </a:solidFill>
              </a:rPr>
              <a:pPr algn="r"/>
              <a:t>1</a:t>
            </a:fld>
            <a:endParaRPr lang="hr-HR" sz="1200" dirty="0">
              <a:solidFill>
                <a:srgbClr val="000000"/>
              </a:solidFill>
            </a:endParaRPr>
          </a:p>
        </p:txBody>
      </p:sp>
      <p:sp>
        <p:nvSpPr>
          <p:cNvPr id="2560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07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6DEBD9-B0D8-41BD-8414-2C0BA763CEB3}" type="slidenum">
              <a:rPr lang="ru-RU" smtClean="0"/>
              <a:pPr>
                <a:defRPr/>
              </a:pPr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74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6DEBD9-B0D8-41BD-8414-2C0BA763CEB3}" type="slidenum">
              <a:rPr lang="ru-RU" sz="1800" kern="0">
                <a:solidFill>
                  <a:sysClr val="windowText" lastClr="000000"/>
                </a:solidFill>
              </a:rPr>
              <a:pPr>
                <a:defRPr/>
              </a:pPr>
              <a:t>3</a:t>
            </a:fld>
            <a:endParaRPr lang="hr-HR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011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6DEBD9-B0D8-41BD-8414-2C0BA763CEB3}" type="slidenum">
              <a:rPr lang="ru-RU" smtClean="0"/>
              <a:pPr>
                <a:defRPr/>
              </a:pPr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4495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6DEBD9-B0D8-41BD-8414-2C0BA763CEB3}" type="slidenum">
              <a:rPr lang="ru-RU" smtClean="0"/>
              <a:pPr>
                <a:defRPr/>
              </a:pPr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5987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63421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060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7627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1711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1726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7820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5151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5471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3072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5257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913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6643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331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9870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0722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7670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3039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03-05 октября 2007 года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ru-RU"/>
              <a:t>PEM PAL, г. Любляна, 18-22 апреля 2011 г.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688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nadejda.slova@mf.gov.md" TargetMode="External"/><Relationship Id="rId2" Type="http://schemas.openxmlformats.org/officeDocument/2006/relationships/hyperlink" Target="mailto:lilia.zaharcu@mf.gov.m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 txBox="1">
            <a:spLocks noGrp="1"/>
          </p:cNvSpPr>
          <p:nvPr>
            <p:ph type="ctrTitle"/>
          </p:nvPr>
        </p:nvSpPr>
        <p:spPr>
          <a:xfrm>
            <a:off x="685800" y="-7938"/>
            <a:ext cx="7772400" cy="1524001"/>
          </a:xfrm>
        </p:spPr>
        <p:txBody>
          <a:bodyPr>
            <a:normAutofit/>
          </a:bodyPr>
          <a:lstStyle/>
          <a:p>
            <a:pPr algn="ctr" eaLnBrk="1" hangingPunct="1"/>
            <a:r>
              <a:rPr dirty="0" smtClean="0"/>
              <a:t> </a:t>
            </a:r>
            <a:r>
              <a:rPr lang="en-US" sz="3200" dirty="0" smtClean="0">
                <a:latin typeface="Cambria" panose="02040503050406030204" pitchFamily="18" charset="0"/>
              </a:rPr>
              <a:t>Ministarstvo financija</a:t>
            </a:r>
            <a:r>
              <a:t/>
            </a:r>
            <a:br/>
            <a:r>
              <a:rPr lang="en-US" sz="3200" dirty="0" smtClean="0">
                <a:latin typeface="Cambria" panose="02040503050406030204" pitchFamily="18" charset="0"/>
              </a:rPr>
              <a:t>Republike Moldove</a:t>
            </a:r>
            <a:endParaRPr lang="hr-HR" sz="3200" dirty="0">
              <a:latin typeface="Cambria" panose="02040503050406030204" pitchFamily="18" charset="0"/>
            </a:endParaRPr>
          </a:p>
        </p:txBody>
      </p:sp>
      <p:sp>
        <p:nvSpPr>
          <p:cNvPr id="8195" name="Rectangle 3"/>
          <p:cNvSpPr txBox="1"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28194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spcBef>
                <a:spcPts val="900"/>
              </a:spcBef>
            </a:pPr>
            <a:r>
              <a:rPr lang="en-US" sz="37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Reforma računovodstva i izvještavanja</a:t>
            </a:r>
            <a:endParaRPr lang="hr-HR" sz="3700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900"/>
              </a:spcBef>
            </a:pPr>
            <a:r>
              <a:rPr lang="en-US" sz="2000" b="1" dirty="0" smtClean="0">
                <a:latin typeface="Cambria" panose="02040503050406030204" pitchFamily="18" charset="0"/>
              </a:rPr>
              <a:t>Radionica PEMPAL-ove Zajednice prakse za riznicu</a:t>
            </a:r>
            <a:endParaRPr lang="hr-HR" sz="20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90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Minsk, Bjelarus,</a:t>
            </a:r>
            <a:endParaRPr lang="hr-HR" sz="20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90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3. – 5. listopada 2016.</a:t>
            </a:r>
            <a:endParaRPr lang="hr-HR" sz="20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anchor="ctr" anchorCtr="1">
            <a:spAutoFit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50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  <a:latin typeface="Tahoma" pitchFamily="34"/>
              <a:cs typeface="+mn-cs"/>
            </a:endParaRPr>
          </a:p>
        </p:txBody>
      </p:sp>
      <p:pic>
        <p:nvPicPr>
          <p:cNvPr id="5" name="Picture 3" descr="C:\Documents and Settings\rcheltuiala\Desktop\800px-Flag_of_Moldova.sv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057400" y="1447800"/>
            <a:ext cx="4953000" cy="2471738"/>
          </a:xfrm>
          <a:prstGeom prst="rect">
            <a:avLst/>
          </a:prstGeom>
          <a:noFill/>
          <a:ln w="9528">
            <a:solidFill>
              <a:srgbClr val="526814"/>
            </a:solidFill>
            <a:prstDash val="solid"/>
          </a:ln>
          <a:effectLst>
            <a:outerShdw dist="63495" dir="5400000" algn="tl">
              <a:srgbClr val="000000">
                <a:alpha val="40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1</a:t>
            </a:fld>
            <a:endParaRPr lang="hr-HR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578693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t/>
            </a:r>
            <a:br/>
            <a:r>
              <a:rPr lang="en-US" sz="2800" b="1" i="1" kern="0" dirty="0" smtClean="0">
                <a:solidFill>
                  <a:srgbClr val="002060"/>
                </a:solidFill>
                <a:latin typeface="Cambria" panose="02040503050406030204" pitchFamily="18" charset="0"/>
              </a:rPr>
              <a:t>Trenutačno stanje</a:t>
            </a:r>
            <a:r>
              <a:rPr dirty="0" smtClean="0"/>
              <a:t> </a:t>
            </a:r>
            <a:r>
              <a:t/>
            </a:r>
            <a:br/>
            <a:endParaRPr lang="hr-H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6" y="1412777"/>
            <a:ext cx="7931224" cy="4755966"/>
          </a:xfrm>
        </p:spPr>
        <p:txBody>
          <a:bodyPr/>
          <a:lstStyle/>
          <a:p>
            <a:pPr marL="0" lvl="0" indent="0" algn="just">
              <a:lnSpc>
                <a:spcPct val="9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hr-HR" b="1" kern="0" dirty="0">
              <a:solidFill>
                <a:srgbClr val="0070C0"/>
              </a:solidFill>
              <a:latin typeface="Cambria" panose="02040503050406030204" pitchFamily="18" charset="0"/>
              <a:cs typeface="Tahoma" pitchFamily="34" charset="0"/>
            </a:endParaRPr>
          </a:p>
          <a:p>
            <a:pPr marL="0" lvl="0" indent="0" algn="just">
              <a:lnSpc>
                <a:spcPct val="90000"/>
              </a:lnSpc>
              <a:spcBef>
                <a:spcPct val="20000"/>
              </a:spcBef>
              <a:buClrTx/>
              <a:buSzTx/>
              <a:buNone/>
              <a:defRPr/>
            </a:pPr>
            <a:r>
              <a:rPr lang="en-US" b="1" kern="0" dirty="0" smtClean="0">
                <a:solidFill>
                  <a:srgbClr val="0070C0"/>
                </a:solidFill>
                <a:latin typeface="Cambria" panose="02040503050406030204" pitchFamily="18" charset="0"/>
              </a:rPr>
              <a:t>Razvojna strategija PFM-a za razdoblje</a:t>
            </a:r>
            <a:r>
              <a:rPr dirty="0" smtClean="0"/>
              <a:t> </a:t>
            </a:r>
            <a:r>
              <a:rPr lang="ru-RU" b="1" kern="0" dirty="0">
                <a:solidFill>
                  <a:srgbClr val="0070C0"/>
                </a:solidFill>
                <a:latin typeface="Cambria" panose="02040503050406030204" pitchFamily="18" charset="0"/>
              </a:rPr>
              <a:t>2013. – 2020. </a:t>
            </a:r>
          </a:p>
          <a:p>
            <a:pPr marL="0" lvl="0" indent="0" algn="just">
              <a:lnSpc>
                <a:spcPct val="9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hr-HR" b="1" kern="0" dirty="0">
              <a:solidFill>
                <a:srgbClr val="0070C0"/>
              </a:solidFill>
              <a:latin typeface="Cambria" panose="02040503050406030204" pitchFamily="18" charset="0"/>
              <a:cs typeface="Tahoma" pitchFamily="34" charset="0"/>
            </a:endParaRPr>
          </a:p>
          <a:p>
            <a:pPr marL="342900" lvl="0" indent="-342900" algn="just">
              <a:lnSpc>
                <a:spcPct val="90000"/>
              </a:lnSpc>
              <a:spcBef>
                <a:spcPct val="2000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en-US" b="1" i="1" kern="0" dirty="0" smtClean="0">
                <a:solidFill>
                  <a:srgbClr val="000000"/>
                </a:solidFill>
                <a:latin typeface="Cambria" panose="02040503050406030204" pitchFamily="18" charset="0"/>
              </a:rPr>
              <a:t>Jedinstveni kontni plan za javni sektor </a:t>
            </a:r>
            <a:endParaRPr lang="hr-HR" b="1" i="1" kern="0" dirty="0">
              <a:solidFill>
                <a:srgbClr val="000000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en-US" b="1" i="1" kern="0" dirty="0" smtClean="0">
                <a:solidFill>
                  <a:srgbClr val="000000"/>
                </a:solidFill>
                <a:latin typeface="Cambria" panose="02040503050406030204" pitchFamily="18" charset="0"/>
              </a:rPr>
              <a:t>Ekonomska klasifikacija integrirana u jedinstveni kontni plan za javni sektor (izrađena u skladu s Priručnikom za statistiku državnih financija iz 2001.)</a:t>
            </a:r>
          </a:p>
          <a:p>
            <a:pPr marL="0" lvl="0" indent="0" algn="just">
              <a:lnSpc>
                <a:spcPct val="9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hr-HR" sz="2000" b="1" kern="0" dirty="0">
              <a:solidFill>
                <a:srgbClr val="000000"/>
              </a:solidFill>
              <a:latin typeface="Arial"/>
              <a:ea typeface="+mn-ea"/>
              <a:cs typeface="Tahoma" pitchFamily="34" charset="0"/>
            </a:endParaRPr>
          </a:p>
          <a:p>
            <a:pPr marL="342900" lvl="0" indent="-342900" algn="just">
              <a:lnSpc>
                <a:spcPct val="9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hr-HR" sz="2000" b="1" kern="0" dirty="0">
              <a:solidFill>
                <a:srgbClr val="000000"/>
              </a:solidFill>
              <a:latin typeface="Arial"/>
              <a:ea typeface="+mn-ea"/>
              <a:cs typeface="Tahoma" pitchFamily="34" charset="0"/>
            </a:endParaRP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2</a:t>
            </a:fld>
            <a:endParaRPr lang="hr-HR" altLang="ru-RU"/>
          </a:p>
        </p:txBody>
      </p:sp>
    </p:spTree>
    <p:extLst>
      <p:ext uri="{BB962C8B-B14F-4D97-AF65-F5344CB8AC3E}">
        <p14:creationId xmlns:p14="http://schemas.microsoft.com/office/powerpoint/2010/main" val="61620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90661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t/>
            </a:r>
            <a:br/>
            <a:r>
              <a:rPr lang="en-US" sz="2400" b="1" i="1" kern="0" dirty="0" smtClean="0">
                <a:solidFill>
                  <a:srgbClr val="2D2D8A">
                    <a:lumMod val="75000"/>
                  </a:srgbClr>
                </a:solidFill>
                <a:latin typeface="Arial"/>
              </a:rPr>
              <a:t>Računovodstveni standardi za javni sektor </a:t>
            </a:r>
            <a:r>
              <a:rPr dirty="0" smtClean="0"/>
              <a:t> </a:t>
            </a:r>
            <a:r>
              <a:t/>
            </a:r>
            <a:br/>
            <a:endParaRPr lang="hr-HR" dirty="0">
              <a:latin typeface="Cambria" panose="020405030504060302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3608" y="1484784"/>
            <a:ext cx="7408862" cy="4680522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9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hr-HR" sz="2000" b="1" kern="0" dirty="0">
              <a:solidFill>
                <a:srgbClr val="000000"/>
              </a:solidFill>
              <a:latin typeface="Arial"/>
              <a:ea typeface="+mn-ea"/>
              <a:cs typeface="Tahoma" pitchFamily="34" charset="0"/>
            </a:endParaRPr>
          </a:p>
          <a:p>
            <a:pPr marL="0" lvl="0" indent="0" algn="just">
              <a:lnSpc>
                <a:spcPct val="9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hr-HR" sz="2200" b="1" kern="0" dirty="0">
              <a:solidFill>
                <a:srgbClr val="0070C0"/>
              </a:solidFill>
              <a:latin typeface="Cambria" panose="02040503050406030204" pitchFamily="18" charset="0"/>
              <a:cs typeface="Tahoma" pitchFamily="34" charset="0"/>
            </a:endParaRPr>
          </a:p>
          <a:p>
            <a:pPr marL="0" lvl="0" indent="0" algn="just">
              <a:lnSpc>
                <a:spcPct val="90000"/>
              </a:lnSpc>
              <a:spcBef>
                <a:spcPct val="20000"/>
              </a:spcBef>
              <a:buClrTx/>
              <a:buSzTx/>
              <a:buNone/>
              <a:defRPr/>
            </a:pPr>
            <a:r>
              <a:rPr lang="en-US" sz="2200" b="1" kern="0" dirty="0" smtClean="0">
                <a:solidFill>
                  <a:srgbClr val="0070C0"/>
                </a:solidFill>
                <a:latin typeface="Cambria" panose="02040503050406030204" pitchFamily="18" charset="0"/>
              </a:rPr>
              <a:t>Matrica politike za reformu PFM-a (financijski sporazum između Vlade Republike Moldove i Europske komisije)</a:t>
            </a:r>
            <a:endParaRPr lang="hr-HR" sz="2200" b="1" kern="0" dirty="0">
              <a:solidFill>
                <a:srgbClr val="0070C0"/>
              </a:solidFill>
              <a:latin typeface="Cambria" panose="02040503050406030204" pitchFamily="18" charset="0"/>
              <a:cs typeface="Tahoma" pitchFamily="34" charset="0"/>
            </a:endParaRPr>
          </a:p>
          <a:p>
            <a:pPr marL="0" lvl="0" indent="0" algn="just">
              <a:lnSpc>
                <a:spcPct val="9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hr-HR" sz="2200" b="1" kern="0" dirty="0">
              <a:solidFill>
                <a:srgbClr val="0070C0"/>
              </a:solidFill>
              <a:latin typeface="Cambria" panose="02040503050406030204" pitchFamily="18" charset="0"/>
              <a:cs typeface="Tahoma" pitchFamily="34" charset="0"/>
            </a:endParaRPr>
          </a:p>
          <a:p>
            <a:pPr lvl="0" algn="just">
              <a:lnSpc>
                <a:spcPct val="90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dirty="0" smtClean="0"/>
              <a:t> </a:t>
            </a:r>
            <a:r>
              <a:rPr lang="en-US" sz="2200" b="1" kern="0" dirty="0" smtClean="0">
                <a:solidFill>
                  <a:schemeClr val="tx1"/>
                </a:solidFill>
                <a:latin typeface="Cambria" panose="02040503050406030204" pitchFamily="18" charset="0"/>
              </a:rPr>
              <a:t>Izrada i provedba </a:t>
            </a:r>
            <a:r>
              <a:rPr lang="en-US" sz="2200" b="1" kern="0" dirty="0">
                <a:latin typeface="Cambria" panose="02040503050406030204" pitchFamily="18" charset="0"/>
              </a:rPr>
              <a:t>n</a:t>
            </a:r>
            <a:r>
              <a:rPr lang="en-US" sz="2200" b="1" kern="0" dirty="0" smtClean="0">
                <a:solidFill>
                  <a:schemeClr val="tx1"/>
                </a:solidFill>
                <a:latin typeface="Cambria" panose="02040503050406030204" pitchFamily="18" charset="0"/>
              </a:rPr>
              <a:t>acionalnih </a:t>
            </a:r>
            <a:r>
              <a:rPr lang="en-US" sz="2200" b="1" kern="0" dirty="0" smtClean="0">
                <a:latin typeface="Cambria" panose="02040503050406030204" pitchFamily="18" charset="0"/>
              </a:rPr>
              <a:t>s</a:t>
            </a:r>
            <a:r>
              <a:rPr lang="en-US" sz="2200" b="1" kern="0" dirty="0" smtClean="0">
                <a:solidFill>
                  <a:schemeClr val="tx1"/>
                </a:solidFill>
                <a:latin typeface="Cambria" panose="02040503050406030204" pitchFamily="18" charset="0"/>
              </a:rPr>
              <a:t>tandarda za računovodstvo u javnom sektoru </a:t>
            </a:r>
            <a:endParaRPr lang="hr-HR" sz="2200" b="1" kern="0" dirty="0">
              <a:solidFill>
                <a:schemeClr val="tx1"/>
              </a:solidFill>
              <a:latin typeface="Cambria" panose="02040503050406030204" pitchFamily="18" charset="0"/>
              <a:cs typeface="Tahoma" pitchFamily="34" charset="0"/>
            </a:endParaRPr>
          </a:p>
          <a:p>
            <a:pPr marL="0" lvl="0" indent="0" algn="just">
              <a:lnSpc>
                <a:spcPct val="90000"/>
              </a:lnSpc>
              <a:spcBef>
                <a:spcPct val="20000"/>
              </a:spcBef>
              <a:buClrTx/>
              <a:buSzTx/>
              <a:buNone/>
              <a:defRPr/>
            </a:pPr>
            <a:r>
              <a:rPr dirty="0" smtClean="0"/>
              <a:t>       </a:t>
            </a:r>
            <a:r>
              <a:rPr lang="en-US" sz="2200" b="1" kern="0" dirty="0" smtClean="0">
                <a:solidFill>
                  <a:srgbClr val="FF0000"/>
                </a:solidFill>
                <a:latin typeface="Cambria" panose="02040503050406030204" pitchFamily="18" charset="0"/>
              </a:rPr>
              <a:t>Cilj: uskladiti nacionalni sustav računovodstva s Međunarodnim računovodstvenim standardima za javni sektor (IPSAS)</a:t>
            </a:r>
            <a:endParaRPr lang="hr-HR" sz="2200" b="1" kern="0" dirty="0">
              <a:solidFill>
                <a:srgbClr val="000000"/>
              </a:solidFill>
              <a:latin typeface="Cambria" panose="02040503050406030204" pitchFamily="18" charset="0"/>
              <a:cs typeface="Tahoma" pitchFamily="34" charset="0"/>
            </a:endParaRPr>
          </a:p>
          <a:p>
            <a:pPr marL="342900" lvl="0" indent="-342900" algn="just">
              <a:lnSpc>
                <a:spcPct val="90000"/>
              </a:lnSpc>
              <a:spcBef>
                <a:spcPct val="20000"/>
              </a:spcBef>
              <a:buClrTx/>
              <a:buSzTx/>
              <a:buFont typeface="Wingdings" pitchFamily="2" charset="2"/>
              <a:buChar char="Ø"/>
              <a:defRPr/>
            </a:pPr>
            <a:endParaRPr lang="hr-HR" sz="2000" b="1" kern="0" dirty="0">
              <a:solidFill>
                <a:srgbClr val="000000"/>
              </a:solidFill>
              <a:latin typeface="Arial"/>
              <a:ea typeface="+mn-ea"/>
              <a:cs typeface="Tahoma" pitchFamily="34" charset="0"/>
            </a:endParaRPr>
          </a:p>
          <a:p>
            <a:pPr marL="342900" lvl="0" indent="-342900" algn="just">
              <a:lnSpc>
                <a:spcPct val="9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hr-HR" sz="2000" b="1" kern="0" dirty="0">
              <a:solidFill>
                <a:srgbClr val="000000"/>
              </a:solidFill>
              <a:latin typeface="Arial"/>
              <a:ea typeface="+mn-ea"/>
              <a:cs typeface="Tahoma" pitchFamily="34" charset="0"/>
            </a:endParaRP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3</a:t>
            </a:fld>
            <a:endParaRPr lang="hr-HR" altLang="ru-RU"/>
          </a:p>
        </p:txBody>
      </p:sp>
    </p:spTree>
    <p:extLst>
      <p:ext uri="{BB962C8B-B14F-4D97-AF65-F5344CB8AC3E}">
        <p14:creationId xmlns:p14="http://schemas.microsoft.com/office/powerpoint/2010/main" val="286475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116633"/>
            <a:ext cx="7704667" cy="864095"/>
          </a:xfrm>
        </p:spPr>
        <p:txBody>
          <a:bodyPr>
            <a:noAutofit/>
          </a:bodyPr>
          <a:lstStyle/>
          <a:p>
            <a:r>
              <a:rPr sz="2400" dirty="0">
                <a:solidFill>
                  <a:schemeClr val="dk1"/>
                </a:solidFill>
                <a:latin typeface="Cambria" panose="02040503050406030204" pitchFamily="18" charset="0"/>
                <a:ea typeface="+mn-ea"/>
                <a:cs typeface="+mn-cs"/>
              </a:rPr>
              <a:t>Plan djelovanja</a:t>
            </a:r>
            <a:r>
              <a:rPr sz="2400" dirty="0">
                <a:solidFill>
                  <a:schemeClr val="dk1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sz="2400" dirty="0">
                <a:solidFill>
                  <a:schemeClr val="dk1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sz="2400" dirty="0">
                <a:solidFill>
                  <a:schemeClr val="dk1"/>
                </a:solidFill>
                <a:latin typeface="Cambria" panose="02040503050406030204" pitchFamily="18" charset="0"/>
                <a:ea typeface="+mn-ea"/>
                <a:cs typeface="+mn-cs"/>
              </a:rPr>
              <a:t>2016. – 2021.</a:t>
            </a:r>
            <a:r>
              <a:rPr lang="ru-RU" sz="2400" dirty="0">
                <a:solidFill>
                  <a:schemeClr val="dk1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8525666"/>
              </p:ext>
            </p:extLst>
          </p:nvPr>
        </p:nvGraphicFramePr>
        <p:xfrm>
          <a:off x="1043608" y="1004760"/>
          <a:ext cx="7920880" cy="5468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923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403357763"/>
                    </a:ext>
                  </a:extLst>
                </a:gridCol>
                <a:gridCol w="6186957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722614879"/>
                    </a:ext>
                  </a:extLst>
                </a:gridCol>
              </a:tblGrid>
              <a:tr h="222488">
                <a:tc gridSpan="2">
                  <a:txBody>
                    <a:bodyPr/>
                    <a:lstStyle/>
                    <a:p>
                      <a:pPr algn="ctr"/>
                      <a:endParaRPr lang="ru-RU" sz="8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886768018"/>
                  </a:ext>
                </a:extLst>
              </a:tr>
              <a:tr h="1704757">
                <a:tc>
                  <a:txBody>
                    <a:bodyPr/>
                    <a:lstStyle/>
                    <a:p>
                      <a:pPr algn="ctr"/>
                      <a:endParaRPr lang="hr-HR" sz="2000" dirty="0">
                        <a:latin typeface="Cambria" panose="02040503050406030204" pitchFamily="18" charset="0"/>
                      </a:endParaRPr>
                    </a:p>
                    <a:p>
                      <a:pPr algn="ctr"/>
                      <a:endParaRPr lang="hr-HR" sz="2000" dirty="0"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ru-RU" sz="2000" dirty="0">
                          <a:latin typeface="Cambria" panose="02040503050406030204" pitchFamily="18" charset="0"/>
                        </a:rPr>
                        <a:t>2016.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mbria" panose="02040503050406030204" pitchFamily="18" charset="0"/>
                        </a:rPr>
                        <a:t>Odobriti koncept za razvoj nacionalnih standarda za računovodstvo u javnom sektoru </a:t>
                      </a:r>
                      <a:r>
                        <a:rPr dirty="0"/>
                        <a:t> </a:t>
                      </a:r>
                      <a:endParaRPr lang="hr-HR" dirty="0">
                        <a:latin typeface="Cambria" panose="020405030504060302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mbria" panose="02040503050406030204" pitchFamily="18" charset="0"/>
                        </a:rPr>
                        <a:t>Odobriti plan djelovanja za izradu, odobrenje i uvođenje nacionalnih standarda</a:t>
                      </a:r>
                      <a:endParaRPr lang="hr-HR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961085711"/>
                  </a:ext>
                </a:extLst>
              </a:tr>
              <a:tr h="73509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Cambria" panose="02040503050406030204" pitchFamily="18" charset="0"/>
                        </a:rPr>
                        <a:t>2017. – 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smtClean="0">
                          <a:latin typeface="Cambria" panose="02040503050406030204" pitchFamily="18" charset="0"/>
                        </a:rPr>
                        <a:t>Izrada nacionalnih standarda za računovodstvo u javnom sektoru </a:t>
                      </a:r>
                      <a:r>
                        <a:rPr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002097318"/>
                  </a:ext>
                </a:extLst>
              </a:tr>
              <a:tr h="1790258">
                <a:tc>
                  <a:txBody>
                    <a:bodyPr/>
                    <a:lstStyle/>
                    <a:p>
                      <a:pPr algn="ctr"/>
                      <a:endParaRPr lang="hr-HR" sz="2000" dirty="0">
                        <a:latin typeface="Cambria" panose="02040503050406030204" pitchFamily="18" charset="0"/>
                      </a:endParaRPr>
                    </a:p>
                    <a:p>
                      <a:pPr algn="ctr"/>
                      <a:endParaRPr lang="hr-HR" sz="2000" dirty="0"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ru-RU" sz="2000" dirty="0">
                          <a:latin typeface="Cambria" panose="02040503050406030204" pitchFamily="18" charset="0"/>
                        </a:rPr>
                        <a:t>2020.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mbria" panose="02040503050406030204" pitchFamily="18" charset="0"/>
                        </a:rPr>
                        <a:t>Ažuriranje kontnog plana i programskog alata za računovodstvo </a:t>
                      </a:r>
                      <a:r>
                        <a:rPr lang="en-US" i="1" dirty="0" smtClean="0">
                          <a:latin typeface="Cambria" panose="02040503050406030204" pitchFamily="18" charset="0"/>
                        </a:rPr>
                        <a:t>1C:AccountingSuite</a:t>
                      </a:r>
                      <a:r>
                        <a:rPr lang="en-US" dirty="0" smtClean="0">
                          <a:latin typeface="Cambria" panose="02040503050406030204" pitchFamily="18" charset="0"/>
                        </a:rPr>
                        <a:t> </a:t>
                      </a:r>
                      <a:endParaRPr lang="hr-HR" dirty="0">
                        <a:latin typeface="Cambria" panose="020405030504060302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mbria" panose="02040503050406030204" pitchFamily="18" charset="0"/>
                        </a:rPr>
                        <a:t>Isprobati programski alat i organizirati obuku za osoblje o upotrebi nacionalnih standarda</a:t>
                      </a:r>
                      <a:endParaRPr lang="hr-HR" dirty="0">
                        <a:latin typeface="Cambria" panose="020405030504060302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hr-HR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898422837"/>
                  </a:ext>
                </a:extLst>
              </a:tr>
              <a:tr h="101594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Cambria" panose="02040503050406030204" pitchFamily="18" charset="0"/>
                        </a:rPr>
                        <a:t>2021.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mbria" panose="02040503050406030204" pitchFamily="18" charset="0"/>
                        </a:rPr>
                        <a:t>Uvesti nacionalne standarde za računovodstvo u javnom sektoru</a:t>
                      </a:r>
                      <a:endParaRPr lang="hr-HR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37633372"/>
                  </a:ext>
                </a:extLst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4</a:t>
            </a:fld>
            <a:endParaRPr lang="hr-HR" altLang="ru-RU"/>
          </a:p>
        </p:txBody>
      </p:sp>
    </p:spTree>
    <p:extLst>
      <p:ext uri="{BB962C8B-B14F-4D97-AF65-F5344CB8AC3E}">
        <p14:creationId xmlns:p14="http://schemas.microsoft.com/office/powerpoint/2010/main" val="240116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214290"/>
            <a:ext cx="7797800" cy="785818"/>
          </a:xfrm>
        </p:spPr>
        <p:txBody>
          <a:bodyPr>
            <a:normAutofit/>
          </a:bodyPr>
          <a:lstStyle/>
          <a:p>
            <a:r>
              <a:rPr lang="en-US" altLang="ru-RU" sz="2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Pitanja za raspravu</a:t>
            </a:r>
            <a:endParaRPr lang="hr-HR" altLang="ru-RU" sz="26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95350" y="0"/>
            <a:ext cx="7902575" cy="6858000"/>
          </a:xfrm>
        </p:spPr>
        <p:txBody>
          <a:bodyPr>
            <a:normAutofit/>
          </a:bodyPr>
          <a:lstStyle/>
          <a:p>
            <a:pPr marL="79375" indent="450850" algn="just">
              <a:lnSpc>
                <a:spcPct val="80000"/>
              </a:lnSpc>
              <a:spcBef>
                <a:spcPct val="45000"/>
              </a:spcBef>
            </a:pPr>
            <a:r>
              <a:rPr lang="en-US" altLang="ru-RU" dirty="0" smtClean="0">
                <a:latin typeface="Cambria" panose="02040503050406030204" pitchFamily="18" charset="0"/>
              </a:rPr>
              <a:t>Redoslijed u izradi nacionalnih standarda za računovodstvo u javnom sektoru</a:t>
            </a:r>
            <a:endParaRPr lang="hr-HR" altLang="ru-RU" dirty="0">
              <a:latin typeface="Cambria" panose="02040503050406030204" pitchFamily="18" charset="0"/>
            </a:endParaRPr>
          </a:p>
          <a:p>
            <a:pPr marL="79375" indent="450850" algn="just">
              <a:lnSpc>
                <a:spcPct val="80000"/>
              </a:lnSpc>
              <a:spcBef>
                <a:spcPct val="45000"/>
              </a:spcBef>
            </a:pPr>
            <a:r>
              <a:rPr lang="en-US" altLang="ru-RU" dirty="0" smtClean="0">
                <a:latin typeface="Cambria" panose="02040503050406030204" pitchFamily="18" charset="0"/>
              </a:rPr>
              <a:t>Faze u izradi nacionalnih standarda </a:t>
            </a:r>
            <a:r>
              <a:rPr dirty="0" smtClean="0"/>
              <a:t> </a:t>
            </a:r>
            <a:endParaRPr lang="hr-HR" altLang="ru-RU" dirty="0" smtClean="0">
              <a:latin typeface="Cambria" panose="02040503050406030204" pitchFamily="18" charset="0"/>
            </a:endParaRPr>
          </a:p>
          <a:p>
            <a:pPr marL="79375" indent="450850" algn="just">
              <a:lnSpc>
                <a:spcPct val="80000"/>
              </a:lnSpc>
              <a:spcBef>
                <a:spcPct val="45000"/>
              </a:spcBef>
            </a:pPr>
            <a:r>
              <a:rPr lang="en-US" altLang="ru-RU" dirty="0" smtClean="0">
                <a:latin typeface="Cambria" panose="02040503050406030204" pitchFamily="18" charset="0"/>
              </a:rPr>
              <a:t>Odobrenje i uvođenje nacionalnih standarda: postupno ili istodobno? </a:t>
            </a:r>
          </a:p>
          <a:p>
            <a:pPr marL="79375" indent="450850" algn="just">
              <a:lnSpc>
                <a:spcPct val="80000"/>
              </a:lnSpc>
              <a:spcBef>
                <a:spcPct val="45000"/>
              </a:spcBef>
            </a:pPr>
            <a:r>
              <a:rPr lang="en-US" altLang="ru-RU" dirty="0" smtClean="0">
                <a:latin typeface="Cambria" panose="02040503050406030204" pitchFamily="18" charset="0"/>
              </a:rPr>
              <a:t>Postupno ili istodobno uvođenje nacionalnih standarda: pozitivne i negativne strane</a:t>
            </a:r>
            <a:endParaRPr lang="hr-HR" altLang="ru-RU" dirty="0" smtClean="0">
              <a:latin typeface="Cambria" panose="02040503050406030204" pitchFamily="18" charset="0"/>
            </a:endParaRPr>
          </a:p>
          <a:p>
            <a:pPr marL="79375" indent="450850" algn="just">
              <a:lnSpc>
                <a:spcPct val="80000"/>
              </a:lnSpc>
              <a:spcBef>
                <a:spcPct val="45000"/>
              </a:spcBef>
            </a:pPr>
            <a:r>
              <a:rPr lang="en-US" altLang="ru-RU" dirty="0" smtClean="0">
                <a:latin typeface="Cambria" panose="02040503050406030204" pitchFamily="18" charset="0"/>
              </a:rPr>
              <a:t>Obuhvaćenost nacionalnim standardima (javne ustanove (agencije), državna poduzeća, korporacije s državnim udjelom, proračun za socijalno osiguranje, fondovi zdravstvenog osiguranja)</a:t>
            </a:r>
            <a:endParaRPr lang="hr-HR" altLang="ru-RU" sz="2000" dirty="0">
              <a:latin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5</a:t>
            </a:fld>
            <a:endParaRPr lang="hr-HR" altLang="ru-RU" dirty="0"/>
          </a:p>
        </p:txBody>
      </p:sp>
    </p:spTree>
    <p:extLst>
      <p:ext uri="{BB962C8B-B14F-4D97-AF65-F5344CB8AC3E}">
        <p14:creationId xmlns:p14="http://schemas.microsoft.com/office/powerpoint/2010/main" val="1680444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052736"/>
            <a:ext cx="7704667" cy="494708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Cambria" panose="02040503050406030204" pitchFamily="18" charset="0"/>
              </a:rPr>
              <a:t>HVALA!</a:t>
            </a:r>
            <a:endParaRPr lang="hr-HR" sz="4000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endParaRPr lang="hr-HR" sz="4000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endParaRPr lang="hr-HR" sz="4000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mbria" panose="02040503050406030204" pitchFamily="18" charset="0"/>
              </a:rPr>
              <a:t>Lilia Zaharcu,  </a:t>
            </a:r>
            <a:r>
              <a:rPr lang="x-none" dirty="0">
                <a:latin typeface="Cambria" panose="02040503050406030204" pitchFamily="18" charset="0"/>
                <a:hlinkClick r:id="rId2"/>
              </a:rPr>
              <a:t>lilia.zaharcu@mf.gov.md</a:t>
            </a:r>
            <a:endParaRPr lang="hr-HR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mbria" panose="02040503050406030204" pitchFamily="18" charset="0"/>
              </a:rPr>
              <a:t>Nadejda</a:t>
            </a:r>
            <a:r>
              <a:rPr dirty="0" smtClean="0"/>
              <a:t> </a:t>
            </a:r>
            <a:r>
              <a:rPr lang="en-US" dirty="0" smtClean="0">
                <a:latin typeface="Cambria" panose="02040503050406030204" pitchFamily="18" charset="0"/>
              </a:rPr>
              <a:t>SLova, </a:t>
            </a:r>
            <a:r>
              <a:rPr lang="en-US" dirty="0">
                <a:latin typeface="Cambria" panose="02040503050406030204" pitchFamily="18" charset="0"/>
                <a:hlinkClick r:id="rId3"/>
              </a:rPr>
              <a:t>nadejda.slova@mf.gov.md</a:t>
            </a:r>
            <a:r>
              <a:rPr dirty="0" smtClean="0"/>
              <a:t> </a:t>
            </a:r>
            <a:endParaRPr lang="hr-HR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hr-HR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E70DE-9B79-46F5-A5FB-503F0A16E05A}" type="slidenum">
              <a:rPr lang="ru-RU" altLang="ru-RU" smtClean="0"/>
              <a:pPr>
                <a:defRPr/>
              </a:pPr>
              <a:t>6</a:t>
            </a:fld>
            <a:endParaRPr lang="hr-HR" altLang="ru-RU"/>
          </a:p>
        </p:txBody>
      </p:sp>
    </p:spTree>
    <p:extLst>
      <p:ext uri="{BB962C8B-B14F-4D97-AF65-F5344CB8AC3E}">
        <p14:creationId xmlns:p14="http://schemas.microsoft.com/office/powerpoint/2010/main" val="175028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</TotalTime>
  <Words>229</Words>
  <Application>Microsoft Office PowerPoint</Application>
  <PresentationFormat>On-screen Show (4:3)</PresentationFormat>
  <Paragraphs>58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Parallax</vt:lpstr>
      <vt:lpstr> Ministarstvo financija Republike Moldove</vt:lpstr>
      <vt:lpstr> Trenutačno stanje  </vt:lpstr>
      <vt:lpstr> Računovodstveni standardi za javni sektor   </vt:lpstr>
      <vt:lpstr>Plan djelovanja 2016. – 2021. </vt:lpstr>
      <vt:lpstr>Pitanja za raspravu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elplamadeala</dc:creator>
  <cp:lastModifiedBy>Maja P</cp:lastModifiedBy>
  <cp:revision>151</cp:revision>
  <dcterms:created xsi:type="dcterms:W3CDTF">2010-09-29T10:15:17Z</dcterms:created>
  <dcterms:modified xsi:type="dcterms:W3CDTF">2016-10-17T14:15:53Z</dcterms:modified>
</cp:coreProperties>
</file>