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4008" r:id="rId1"/>
  </p:sldMasterIdLst>
  <p:notesMasterIdLst>
    <p:notesMasterId r:id="rId7"/>
  </p:notesMasterIdLst>
  <p:sldIdLst>
    <p:sldId id="256" r:id="rId2"/>
    <p:sldId id="264" r:id="rId3"/>
    <p:sldId id="265" r:id="rId4"/>
    <p:sldId id="266" r:id="rId5"/>
    <p:sldId id="263" r:id="rId6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134FA8A-7FAC-45FE-B773-8EB379840D37}" v="3755" dt="2019-06-17T15:34:27.10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691" y="3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Inna Anatolievna Davidova" userId="615709de-f45c-42cb-8bad-60412f98c39f" providerId="ADAL" clId="{6134FA8A-7FAC-45FE-B773-8EB379840D37}"/>
    <pc:docChg chg="custSel modSld">
      <pc:chgData name="Inna Anatolievna Davidova" userId="615709de-f45c-42cb-8bad-60412f98c39f" providerId="ADAL" clId="{6134FA8A-7FAC-45FE-B773-8EB379840D37}" dt="2019-06-17T15:34:27.101" v="3752" actId="20577"/>
      <pc:docMkLst>
        <pc:docMk/>
      </pc:docMkLst>
      <pc:sldChg chg="modSp">
        <pc:chgData name="Inna Anatolievna Davidova" userId="615709de-f45c-42cb-8bad-60412f98c39f" providerId="ADAL" clId="{6134FA8A-7FAC-45FE-B773-8EB379840D37}" dt="2019-06-17T15:24:52.106" v="3253" actId="20577"/>
        <pc:sldMkLst>
          <pc:docMk/>
          <pc:sldMk cId="0" sldId="256"/>
        </pc:sldMkLst>
        <pc:spChg chg="mod">
          <ac:chgData name="Inna Anatolievna Davidova" userId="615709de-f45c-42cb-8bad-60412f98c39f" providerId="ADAL" clId="{6134FA8A-7FAC-45FE-B773-8EB379840D37}" dt="2019-06-17T15:24:36.782" v="3245" actId="6549"/>
          <ac:spMkLst>
            <pc:docMk/>
            <pc:sldMk cId="0" sldId="256"/>
            <ac:spMk id="2" creationId="{00000000-0000-0000-0000-000000000000}"/>
          </ac:spMkLst>
        </pc:spChg>
        <pc:spChg chg="mod">
          <ac:chgData name="Inna Anatolievna Davidova" userId="615709de-f45c-42cb-8bad-60412f98c39f" providerId="ADAL" clId="{6134FA8A-7FAC-45FE-B773-8EB379840D37}" dt="2019-06-17T15:24:52.106" v="3253" actId="20577"/>
          <ac:spMkLst>
            <pc:docMk/>
            <pc:sldMk cId="0" sldId="256"/>
            <ac:spMk id="3" creationId="{00000000-0000-0000-0000-000000000000}"/>
          </ac:spMkLst>
        </pc:spChg>
        <pc:spChg chg="mod">
          <ac:chgData name="Inna Anatolievna Davidova" userId="615709de-f45c-42cb-8bad-60412f98c39f" providerId="ADAL" clId="{6134FA8A-7FAC-45FE-B773-8EB379840D37}" dt="2019-06-17T15:21:34.403" v="3110" actId="6549"/>
          <ac:spMkLst>
            <pc:docMk/>
            <pc:sldMk cId="0" sldId="256"/>
            <ac:spMk id="9" creationId="{00000000-0000-0000-0000-000000000000}"/>
          </ac:spMkLst>
        </pc:spChg>
      </pc:sldChg>
      <pc:sldChg chg="modSp">
        <pc:chgData name="Inna Anatolievna Davidova" userId="615709de-f45c-42cb-8bad-60412f98c39f" providerId="ADAL" clId="{6134FA8A-7FAC-45FE-B773-8EB379840D37}" dt="2019-06-17T15:34:27.101" v="3752" actId="20577"/>
        <pc:sldMkLst>
          <pc:docMk/>
          <pc:sldMk cId="0" sldId="263"/>
        </pc:sldMkLst>
        <pc:spChg chg="mod">
          <ac:chgData name="Inna Anatolievna Davidova" userId="615709de-f45c-42cb-8bad-60412f98c39f" providerId="ADAL" clId="{6134FA8A-7FAC-45FE-B773-8EB379840D37}" dt="2019-06-17T15:34:27.101" v="3752" actId="20577"/>
          <ac:spMkLst>
            <pc:docMk/>
            <pc:sldMk cId="0" sldId="263"/>
            <ac:spMk id="11" creationId="{00000000-0000-0000-0000-000000000000}"/>
          </ac:spMkLst>
        </pc:spChg>
      </pc:sldChg>
      <pc:sldChg chg="modSp">
        <pc:chgData name="Inna Anatolievna Davidova" userId="615709de-f45c-42cb-8bad-60412f98c39f" providerId="ADAL" clId="{6134FA8A-7FAC-45FE-B773-8EB379840D37}" dt="2019-06-17T15:26:25.782" v="3352" actId="6549"/>
        <pc:sldMkLst>
          <pc:docMk/>
          <pc:sldMk cId="0" sldId="264"/>
        </pc:sldMkLst>
        <pc:spChg chg="mod">
          <ac:chgData name="Inna Anatolievna Davidova" userId="615709de-f45c-42cb-8bad-60412f98c39f" providerId="ADAL" clId="{6134FA8A-7FAC-45FE-B773-8EB379840D37}" dt="2019-06-17T15:25:28.167" v="3297" actId="6549"/>
          <ac:spMkLst>
            <pc:docMk/>
            <pc:sldMk cId="0" sldId="264"/>
            <ac:spMk id="2" creationId="{00000000-0000-0000-0000-000000000000}"/>
          </ac:spMkLst>
        </pc:spChg>
        <pc:spChg chg="mod">
          <ac:chgData name="Inna Anatolievna Davidova" userId="615709de-f45c-42cb-8bad-60412f98c39f" providerId="ADAL" clId="{6134FA8A-7FAC-45FE-B773-8EB379840D37}" dt="2019-06-17T15:26:25.782" v="3352" actId="6549"/>
          <ac:spMkLst>
            <pc:docMk/>
            <pc:sldMk cId="0" sldId="264"/>
            <ac:spMk id="15" creationId="{00000000-0000-0000-0000-000000000000}"/>
          </ac:spMkLst>
        </pc:spChg>
      </pc:sldChg>
      <pc:sldChg chg="modSp">
        <pc:chgData name="Inna Anatolievna Davidova" userId="615709de-f45c-42cb-8bad-60412f98c39f" providerId="ADAL" clId="{6134FA8A-7FAC-45FE-B773-8EB379840D37}" dt="2019-06-17T15:30:54.330" v="3613" actId="20577"/>
        <pc:sldMkLst>
          <pc:docMk/>
          <pc:sldMk cId="0" sldId="265"/>
        </pc:sldMkLst>
        <pc:spChg chg="mod">
          <ac:chgData name="Inna Anatolievna Davidova" userId="615709de-f45c-42cb-8bad-60412f98c39f" providerId="ADAL" clId="{6134FA8A-7FAC-45FE-B773-8EB379840D37}" dt="2019-06-17T15:30:54.330" v="3613" actId="20577"/>
          <ac:spMkLst>
            <pc:docMk/>
            <pc:sldMk cId="0" sldId="265"/>
            <ac:spMk id="3" creationId="{00000000-0000-0000-0000-000000000000}"/>
          </ac:spMkLst>
        </pc:spChg>
      </pc:sldChg>
      <pc:sldChg chg="modSp">
        <pc:chgData name="Inna Anatolievna Davidova" userId="615709de-f45c-42cb-8bad-60412f98c39f" providerId="ADAL" clId="{6134FA8A-7FAC-45FE-B773-8EB379840D37}" dt="2019-06-17T15:32:14.387" v="3701" actId="6549"/>
        <pc:sldMkLst>
          <pc:docMk/>
          <pc:sldMk cId="0" sldId="266"/>
        </pc:sldMkLst>
        <pc:spChg chg="mod">
          <ac:chgData name="Inna Anatolievna Davidova" userId="615709de-f45c-42cb-8bad-60412f98c39f" providerId="ADAL" clId="{6134FA8A-7FAC-45FE-B773-8EB379840D37}" dt="2019-06-17T15:32:14.387" v="3701" actId="6549"/>
          <ac:spMkLst>
            <pc:docMk/>
            <pc:sldMk cId="0" sldId="266"/>
            <ac:spMk id="3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stituent ante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o-RO"/>
          </a:p>
        </p:txBody>
      </p:sp>
      <p:sp>
        <p:nvSpPr>
          <p:cNvPr id="3" name="Substituent dată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F1E5EF-F607-493D-B538-57025419F219}" type="datetimeFigureOut">
              <a:rPr lang="ro-RO" smtClean="0"/>
              <a:pPr/>
              <a:t>17.06.2019</a:t>
            </a:fld>
            <a:endParaRPr lang="ro-RO"/>
          </a:p>
        </p:txBody>
      </p:sp>
      <p:sp>
        <p:nvSpPr>
          <p:cNvPr id="4" name="Substituent imagine diapozitiv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o-RO"/>
          </a:p>
        </p:txBody>
      </p:sp>
      <p:sp>
        <p:nvSpPr>
          <p:cNvPr id="5" name="Substituent note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o-RO"/>
              <a:t>Clic pentru editare stiluri text Coordonator</a:t>
            </a:r>
          </a:p>
          <a:p>
            <a:pPr lvl="1"/>
            <a:r>
              <a:rPr lang="ro-RO"/>
              <a:t>Al doilea nivel</a:t>
            </a:r>
          </a:p>
          <a:p>
            <a:pPr lvl="2"/>
            <a:r>
              <a:rPr lang="ro-RO"/>
              <a:t>Al treilea nivel</a:t>
            </a:r>
          </a:p>
          <a:p>
            <a:pPr lvl="3"/>
            <a:r>
              <a:rPr lang="ro-RO"/>
              <a:t>Al patrulea nivel</a:t>
            </a:r>
          </a:p>
          <a:p>
            <a:pPr lvl="4"/>
            <a:r>
              <a:rPr lang="ro-RO"/>
              <a:t>Al cincilea nivel</a:t>
            </a:r>
          </a:p>
        </p:txBody>
      </p:sp>
      <p:sp>
        <p:nvSpPr>
          <p:cNvPr id="6" name="Substituent subsol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o-RO"/>
          </a:p>
        </p:txBody>
      </p:sp>
      <p:sp>
        <p:nvSpPr>
          <p:cNvPr id="7" name="Substituent număr diapozitiv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2CDD7E-988B-443A-9C24-520FB449E9C8}" type="slidenum">
              <a:rPr lang="ro-RO" smtClean="0"/>
              <a:pPr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2751219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zitiv tit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o-RO"/>
              <a:t>Clic pentru editare stil titlu</a:t>
            </a:r>
          </a:p>
        </p:txBody>
      </p:sp>
      <p:sp>
        <p:nvSpPr>
          <p:cNvPr id="3" name="Subtitlu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o-RO"/>
              <a:t>Clic pentru a edita stilul de subtitlu</a:t>
            </a:r>
          </a:p>
        </p:txBody>
      </p:sp>
      <p:sp>
        <p:nvSpPr>
          <p:cNvPr id="4" name="Substituent dată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3573D1-7015-4D9E-8BBD-A6CA71B96932}" type="datetime1">
              <a:rPr lang="en-US" smtClean="0"/>
              <a:pPr/>
              <a:t>6/17/2019</a:t>
            </a:fld>
            <a:endParaRPr lang="en-US" dirty="0"/>
          </a:p>
        </p:txBody>
      </p:sp>
      <p:sp>
        <p:nvSpPr>
          <p:cNvPr id="5" name="Substituent subsol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ubstituent număr diapozitiv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229805-8101-46BC-929F-444A7D7D5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83219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ext vertical și tit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Clic pentru editare stil titlu</a:t>
            </a:r>
          </a:p>
        </p:txBody>
      </p:sp>
      <p:sp>
        <p:nvSpPr>
          <p:cNvPr id="3" name="Substituent text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o-RO"/>
              <a:t>Clic pentru editare stiluri text Coordonator</a:t>
            </a:r>
          </a:p>
          <a:p>
            <a:pPr lvl="1"/>
            <a:r>
              <a:rPr lang="ro-RO"/>
              <a:t>Al doilea nivel</a:t>
            </a:r>
          </a:p>
          <a:p>
            <a:pPr lvl="2"/>
            <a:r>
              <a:rPr lang="ro-RO"/>
              <a:t>Al treilea nivel</a:t>
            </a:r>
          </a:p>
          <a:p>
            <a:pPr lvl="3"/>
            <a:r>
              <a:rPr lang="ro-RO"/>
              <a:t>Al patrulea nivel</a:t>
            </a:r>
          </a:p>
          <a:p>
            <a:pPr lvl="4"/>
            <a:r>
              <a:rPr lang="ro-RO"/>
              <a:t>Al cincilea nivel</a:t>
            </a:r>
          </a:p>
        </p:txBody>
      </p:sp>
      <p:sp>
        <p:nvSpPr>
          <p:cNvPr id="4" name="Substituent dată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B06F53-7BE1-4FCC-AD54-FD29B23D69AF}" type="datetime1">
              <a:rPr lang="en-US" smtClean="0"/>
              <a:pPr/>
              <a:t>6/17/2019</a:t>
            </a:fld>
            <a:endParaRPr lang="en-US" dirty="0"/>
          </a:p>
        </p:txBody>
      </p:sp>
      <p:sp>
        <p:nvSpPr>
          <p:cNvPr id="5" name="Substituent subsol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ubstituent număr diapozitiv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229805-8101-46BC-929F-444A7D7D5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51478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lu vertical și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o-RO"/>
              <a:t>Clic pentru editare stil titlu</a:t>
            </a:r>
          </a:p>
        </p:txBody>
      </p:sp>
      <p:sp>
        <p:nvSpPr>
          <p:cNvPr id="3" name="Substituent text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o-RO"/>
              <a:t>Clic pentru editare stiluri text Coordonator</a:t>
            </a:r>
          </a:p>
          <a:p>
            <a:pPr lvl="1"/>
            <a:r>
              <a:rPr lang="ro-RO"/>
              <a:t>Al doilea nivel</a:t>
            </a:r>
          </a:p>
          <a:p>
            <a:pPr lvl="2"/>
            <a:r>
              <a:rPr lang="ro-RO"/>
              <a:t>Al treilea nivel</a:t>
            </a:r>
          </a:p>
          <a:p>
            <a:pPr lvl="3"/>
            <a:r>
              <a:rPr lang="ro-RO"/>
              <a:t>Al patrulea nivel</a:t>
            </a:r>
          </a:p>
          <a:p>
            <a:pPr lvl="4"/>
            <a:r>
              <a:rPr lang="ro-RO"/>
              <a:t>Al cincilea nivel</a:t>
            </a:r>
          </a:p>
        </p:txBody>
      </p:sp>
      <p:sp>
        <p:nvSpPr>
          <p:cNvPr id="4" name="Substituent dată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61E04-A790-4DA6-948B-C27A1A125EA8}" type="datetime1">
              <a:rPr lang="en-US" smtClean="0"/>
              <a:pPr/>
              <a:t>6/17/2019</a:t>
            </a:fld>
            <a:endParaRPr lang="en-US" dirty="0"/>
          </a:p>
        </p:txBody>
      </p:sp>
      <p:sp>
        <p:nvSpPr>
          <p:cNvPr id="5" name="Substituent subsol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ubstituent număr diapozitiv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229805-8101-46BC-929F-444A7D7D5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91701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u și conțin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Clic pentru editare stil titlu</a:t>
            </a:r>
          </a:p>
        </p:txBody>
      </p:sp>
      <p:sp>
        <p:nvSpPr>
          <p:cNvPr id="3" name="Substituent conținut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o-RO"/>
              <a:t>Clic pentru editare stiluri text Coordonator</a:t>
            </a:r>
          </a:p>
          <a:p>
            <a:pPr lvl="1"/>
            <a:r>
              <a:rPr lang="ro-RO"/>
              <a:t>Al doilea nivel</a:t>
            </a:r>
          </a:p>
          <a:p>
            <a:pPr lvl="2"/>
            <a:r>
              <a:rPr lang="ro-RO"/>
              <a:t>Al treilea nivel</a:t>
            </a:r>
          </a:p>
          <a:p>
            <a:pPr lvl="3"/>
            <a:r>
              <a:rPr lang="ro-RO"/>
              <a:t>Al patrulea nivel</a:t>
            </a:r>
          </a:p>
          <a:p>
            <a:pPr lvl="4"/>
            <a:r>
              <a:rPr lang="ro-RO"/>
              <a:t>Al cincilea nivel</a:t>
            </a:r>
          </a:p>
        </p:txBody>
      </p:sp>
      <p:sp>
        <p:nvSpPr>
          <p:cNvPr id="4" name="Substituent dată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D5A94-50F5-4DD6-A385-AEDD13C1B176}" type="datetime1">
              <a:rPr lang="en-US" smtClean="0"/>
              <a:pPr/>
              <a:t>6/17/2019</a:t>
            </a:fld>
            <a:endParaRPr lang="en-US" dirty="0"/>
          </a:p>
        </p:txBody>
      </p:sp>
      <p:sp>
        <p:nvSpPr>
          <p:cNvPr id="5" name="Substituent subsol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ubstituent număr diapozitiv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229805-8101-46BC-929F-444A7D7D5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11597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ntet secțiu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o-RO"/>
              <a:t>Clic pentru editare stil titlu</a:t>
            </a:r>
          </a:p>
        </p:txBody>
      </p:sp>
      <p:sp>
        <p:nvSpPr>
          <p:cNvPr id="3" name="Substituent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o-RO"/>
              <a:t>Clic pentru editare stiluri text Coordonator</a:t>
            </a:r>
          </a:p>
        </p:txBody>
      </p:sp>
      <p:sp>
        <p:nvSpPr>
          <p:cNvPr id="4" name="Substituent dată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D79F8-FF18-4203-873E-3D6C5EF09313}" type="datetime1">
              <a:rPr lang="en-US" smtClean="0"/>
              <a:pPr/>
              <a:t>6/17/2019</a:t>
            </a:fld>
            <a:endParaRPr lang="en-US" dirty="0"/>
          </a:p>
        </p:txBody>
      </p:sp>
      <p:sp>
        <p:nvSpPr>
          <p:cNvPr id="5" name="Substituent subsol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ubstituent număr diapozitiv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229805-8101-46BC-929F-444A7D7D5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00332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uă tipuri de conțin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Clic pentru editare stil titlu</a:t>
            </a:r>
          </a:p>
        </p:txBody>
      </p:sp>
      <p:sp>
        <p:nvSpPr>
          <p:cNvPr id="3" name="Substituent conținut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o-RO"/>
              <a:t>Clic pentru editare stiluri text Coordonator</a:t>
            </a:r>
          </a:p>
          <a:p>
            <a:pPr lvl="1"/>
            <a:r>
              <a:rPr lang="ro-RO"/>
              <a:t>Al doilea nivel</a:t>
            </a:r>
          </a:p>
          <a:p>
            <a:pPr lvl="2"/>
            <a:r>
              <a:rPr lang="ro-RO"/>
              <a:t>Al treilea nivel</a:t>
            </a:r>
          </a:p>
          <a:p>
            <a:pPr lvl="3"/>
            <a:r>
              <a:rPr lang="ro-RO"/>
              <a:t>Al patrulea nivel</a:t>
            </a:r>
          </a:p>
          <a:p>
            <a:pPr lvl="4"/>
            <a:r>
              <a:rPr lang="ro-RO"/>
              <a:t>Al cincilea nivel</a:t>
            </a:r>
          </a:p>
        </p:txBody>
      </p:sp>
      <p:sp>
        <p:nvSpPr>
          <p:cNvPr id="4" name="Substituent conținut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o-RO"/>
              <a:t>Clic pentru editare stiluri text Coordonator</a:t>
            </a:r>
          </a:p>
          <a:p>
            <a:pPr lvl="1"/>
            <a:r>
              <a:rPr lang="ro-RO"/>
              <a:t>Al doilea nivel</a:t>
            </a:r>
          </a:p>
          <a:p>
            <a:pPr lvl="2"/>
            <a:r>
              <a:rPr lang="ro-RO"/>
              <a:t>Al treilea nivel</a:t>
            </a:r>
          </a:p>
          <a:p>
            <a:pPr lvl="3"/>
            <a:r>
              <a:rPr lang="ro-RO"/>
              <a:t>Al patrulea nivel</a:t>
            </a:r>
          </a:p>
          <a:p>
            <a:pPr lvl="4"/>
            <a:r>
              <a:rPr lang="ro-RO"/>
              <a:t>Al cincilea nivel</a:t>
            </a:r>
          </a:p>
        </p:txBody>
      </p:sp>
      <p:sp>
        <p:nvSpPr>
          <p:cNvPr id="5" name="Substituent dată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769F5-E2D2-4E33-8066-DF1A9A5B58BC}" type="datetime1">
              <a:rPr lang="en-US" smtClean="0"/>
              <a:pPr/>
              <a:t>6/17/2019</a:t>
            </a:fld>
            <a:endParaRPr lang="en-US" dirty="0"/>
          </a:p>
        </p:txBody>
      </p:sp>
      <p:sp>
        <p:nvSpPr>
          <p:cNvPr id="6" name="Substituent subsol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ubstituent număr diapozitiv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229805-8101-46BC-929F-444A7D7D5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42190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ț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o-RO"/>
              <a:t>Clic pentru editare stil titlu</a:t>
            </a:r>
          </a:p>
        </p:txBody>
      </p:sp>
      <p:sp>
        <p:nvSpPr>
          <p:cNvPr id="3" name="Substituent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o-RO"/>
              <a:t>Clic pentru editare stiluri text Coordonator</a:t>
            </a:r>
          </a:p>
        </p:txBody>
      </p:sp>
      <p:sp>
        <p:nvSpPr>
          <p:cNvPr id="4" name="Substituent conținut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o-RO"/>
              <a:t>Clic pentru editare stiluri text Coordonator</a:t>
            </a:r>
          </a:p>
          <a:p>
            <a:pPr lvl="1"/>
            <a:r>
              <a:rPr lang="ro-RO"/>
              <a:t>Al doilea nivel</a:t>
            </a:r>
          </a:p>
          <a:p>
            <a:pPr lvl="2"/>
            <a:r>
              <a:rPr lang="ro-RO"/>
              <a:t>Al treilea nivel</a:t>
            </a:r>
          </a:p>
          <a:p>
            <a:pPr lvl="3"/>
            <a:r>
              <a:rPr lang="ro-RO"/>
              <a:t>Al patrulea nivel</a:t>
            </a:r>
          </a:p>
          <a:p>
            <a:pPr lvl="4"/>
            <a:r>
              <a:rPr lang="ro-RO"/>
              <a:t>Al cincilea nivel</a:t>
            </a:r>
          </a:p>
        </p:txBody>
      </p:sp>
      <p:sp>
        <p:nvSpPr>
          <p:cNvPr id="5" name="Substituent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o-RO"/>
              <a:t>Clic pentru editare stiluri text Coordonator</a:t>
            </a:r>
          </a:p>
        </p:txBody>
      </p:sp>
      <p:sp>
        <p:nvSpPr>
          <p:cNvPr id="6" name="Substituent conținut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o-RO"/>
              <a:t>Clic pentru editare stiluri text Coordonator</a:t>
            </a:r>
          </a:p>
          <a:p>
            <a:pPr lvl="1"/>
            <a:r>
              <a:rPr lang="ro-RO"/>
              <a:t>Al doilea nivel</a:t>
            </a:r>
          </a:p>
          <a:p>
            <a:pPr lvl="2"/>
            <a:r>
              <a:rPr lang="ro-RO"/>
              <a:t>Al treilea nivel</a:t>
            </a:r>
          </a:p>
          <a:p>
            <a:pPr lvl="3"/>
            <a:r>
              <a:rPr lang="ro-RO"/>
              <a:t>Al patrulea nivel</a:t>
            </a:r>
          </a:p>
          <a:p>
            <a:pPr lvl="4"/>
            <a:r>
              <a:rPr lang="ro-RO"/>
              <a:t>Al cincilea nivel</a:t>
            </a:r>
          </a:p>
        </p:txBody>
      </p:sp>
      <p:sp>
        <p:nvSpPr>
          <p:cNvPr id="7" name="Substituent dată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EE68B-5AF7-43D8-86B0-05562E3BBA1F}" type="datetime1">
              <a:rPr lang="en-US" smtClean="0"/>
              <a:pPr/>
              <a:t>6/17/2019</a:t>
            </a:fld>
            <a:endParaRPr lang="en-US" dirty="0"/>
          </a:p>
        </p:txBody>
      </p:sp>
      <p:sp>
        <p:nvSpPr>
          <p:cNvPr id="8" name="Substituent subsol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ubstituent număr diapozitiv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229805-8101-46BC-929F-444A7D7D5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1070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Doar tit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Clic pentru editare stil titlu</a:t>
            </a:r>
          </a:p>
        </p:txBody>
      </p:sp>
      <p:sp>
        <p:nvSpPr>
          <p:cNvPr id="3" name="Substituent dată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2E2A29-EE11-4910-BF18-860350A4C69C}" type="datetime1">
              <a:rPr lang="en-US" smtClean="0"/>
              <a:pPr/>
              <a:t>6/17/2019</a:t>
            </a:fld>
            <a:endParaRPr lang="en-US" dirty="0"/>
          </a:p>
        </p:txBody>
      </p:sp>
      <p:sp>
        <p:nvSpPr>
          <p:cNvPr id="4" name="Substituent subsol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ubstituent număr diapozitiv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229805-8101-46BC-929F-444A7D7D5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03127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Necomple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stituent dată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14FA0E-555F-4D71-96D4-AB2124C9626B}" type="datetime1">
              <a:rPr lang="en-US" smtClean="0"/>
              <a:pPr/>
              <a:t>6/17/2019</a:t>
            </a:fld>
            <a:endParaRPr lang="en-US" dirty="0"/>
          </a:p>
        </p:txBody>
      </p:sp>
      <p:sp>
        <p:nvSpPr>
          <p:cNvPr id="3" name="Substituent subsol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ubstituent număr diapozitiv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229805-8101-46BC-929F-444A7D7D5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06396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ținut cu legend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o-RO"/>
              <a:t>Clic pentru editare stil titlu</a:t>
            </a:r>
          </a:p>
        </p:txBody>
      </p:sp>
      <p:sp>
        <p:nvSpPr>
          <p:cNvPr id="3" name="Substituent conținut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o-RO"/>
              <a:t>Clic pentru editare stiluri text Coordonator</a:t>
            </a:r>
          </a:p>
          <a:p>
            <a:pPr lvl="1"/>
            <a:r>
              <a:rPr lang="ro-RO"/>
              <a:t>Al doilea nivel</a:t>
            </a:r>
          </a:p>
          <a:p>
            <a:pPr lvl="2"/>
            <a:r>
              <a:rPr lang="ro-RO"/>
              <a:t>Al treilea nivel</a:t>
            </a:r>
          </a:p>
          <a:p>
            <a:pPr lvl="3"/>
            <a:r>
              <a:rPr lang="ro-RO"/>
              <a:t>Al patrulea nivel</a:t>
            </a:r>
          </a:p>
          <a:p>
            <a:pPr lvl="4"/>
            <a:r>
              <a:rPr lang="ro-RO"/>
              <a:t>Al cincilea nivel</a:t>
            </a:r>
          </a:p>
        </p:txBody>
      </p:sp>
      <p:sp>
        <p:nvSpPr>
          <p:cNvPr id="4" name="Substituent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o-RO"/>
              <a:t>Clic pentru editare stiluri text Coordonator</a:t>
            </a:r>
          </a:p>
        </p:txBody>
      </p:sp>
      <p:sp>
        <p:nvSpPr>
          <p:cNvPr id="5" name="Substituent dată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AC2F7-C71F-4051-B1FA-2C897A105D57}" type="datetime1">
              <a:rPr lang="en-US" smtClean="0"/>
              <a:pPr/>
              <a:t>6/17/2019</a:t>
            </a:fld>
            <a:endParaRPr lang="en-US" dirty="0"/>
          </a:p>
        </p:txBody>
      </p:sp>
      <p:sp>
        <p:nvSpPr>
          <p:cNvPr id="6" name="Substituent subsol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ubstituent număr diapozitiv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229805-8101-46BC-929F-444A7D7D5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52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ine cu legend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o-RO"/>
              <a:t>Clic pentru editare stil titlu</a:t>
            </a:r>
          </a:p>
        </p:txBody>
      </p:sp>
      <p:sp>
        <p:nvSpPr>
          <p:cNvPr id="3" name="Substituent i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o-RO"/>
          </a:p>
        </p:txBody>
      </p:sp>
      <p:sp>
        <p:nvSpPr>
          <p:cNvPr id="4" name="Substituent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o-RO"/>
              <a:t>Clic pentru editare stiluri text Coordonator</a:t>
            </a:r>
          </a:p>
        </p:txBody>
      </p:sp>
      <p:sp>
        <p:nvSpPr>
          <p:cNvPr id="5" name="Substituent dată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B8D3B-F405-4ED3-ADF4-9FD80F37100D}" type="datetime1">
              <a:rPr lang="en-US" smtClean="0"/>
              <a:pPr/>
              <a:t>6/17/2019</a:t>
            </a:fld>
            <a:endParaRPr lang="en-US" dirty="0"/>
          </a:p>
        </p:txBody>
      </p:sp>
      <p:sp>
        <p:nvSpPr>
          <p:cNvPr id="6" name="Substituent subsol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ubstituent număr diapozitiv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229805-8101-46BC-929F-444A7D7D5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56733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stituent titl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o-RO"/>
              <a:t>Clic pentru editare stil titlu</a:t>
            </a:r>
          </a:p>
        </p:txBody>
      </p:sp>
      <p:sp>
        <p:nvSpPr>
          <p:cNvPr id="3" name="Substituent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o-RO"/>
              <a:t>Clic pentru editare stiluri text Coordonator</a:t>
            </a:r>
          </a:p>
          <a:p>
            <a:pPr lvl="1"/>
            <a:r>
              <a:rPr lang="ro-RO"/>
              <a:t>Al doilea nivel</a:t>
            </a:r>
          </a:p>
          <a:p>
            <a:pPr lvl="2"/>
            <a:r>
              <a:rPr lang="ro-RO"/>
              <a:t>Al treilea nivel</a:t>
            </a:r>
          </a:p>
          <a:p>
            <a:pPr lvl="3"/>
            <a:r>
              <a:rPr lang="ro-RO"/>
              <a:t>Al patrulea nivel</a:t>
            </a:r>
          </a:p>
          <a:p>
            <a:pPr lvl="4"/>
            <a:r>
              <a:rPr lang="ro-RO"/>
              <a:t>Al cincilea nivel</a:t>
            </a:r>
          </a:p>
        </p:txBody>
      </p:sp>
      <p:sp>
        <p:nvSpPr>
          <p:cNvPr id="4" name="Substituent dată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C93B7C-A099-4FBA-89E6-8CB17BC74828}" type="datetime1">
              <a:rPr lang="en-US" smtClean="0"/>
              <a:pPr/>
              <a:t>6/17/2019</a:t>
            </a:fld>
            <a:endParaRPr lang="en-US" dirty="0"/>
          </a:p>
        </p:txBody>
      </p:sp>
      <p:sp>
        <p:nvSpPr>
          <p:cNvPr id="5" name="Substituent subsol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ubstituent număr diapozitiv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229805-8101-46BC-929F-444A7D7D5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7672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09" r:id="rId1"/>
    <p:sldLayoutId id="2147484010" r:id="rId2"/>
    <p:sldLayoutId id="2147484011" r:id="rId3"/>
    <p:sldLayoutId id="2147484012" r:id="rId4"/>
    <p:sldLayoutId id="2147484013" r:id="rId5"/>
    <p:sldLayoutId id="2147484014" r:id="rId6"/>
    <p:sldLayoutId id="2147484015" r:id="rId7"/>
    <p:sldLayoutId id="2147484016" r:id="rId8"/>
    <p:sldLayoutId id="2147484017" r:id="rId9"/>
    <p:sldLayoutId id="2147484018" r:id="rId10"/>
    <p:sldLayoutId id="214748401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o-R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59441" y="1571612"/>
            <a:ext cx="7772400" cy="642942"/>
          </a:xfrm>
        </p:spPr>
        <p:txBody>
          <a:bodyPr>
            <a:noAutofit/>
          </a:bodyPr>
          <a:lstStyle/>
          <a:p>
            <a:r>
              <a:rPr lang="en-US" sz="2400" dirty="0"/>
              <a:t>Expenditure Controls during Budget Execution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28662" y="2571744"/>
            <a:ext cx="6947794" cy="3214710"/>
          </a:xfrm>
        </p:spPr>
        <p:txBody>
          <a:bodyPr>
            <a:normAutofit/>
          </a:bodyPr>
          <a:lstStyle/>
          <a:p>
            <a:pPr algn="l"/>
            <a:r>
              <a:rPr lang="en-US" sz="2000" dirty="0">
                <a:solidFill>
                  <a:schemeClr val="tx1"/>
                </a:solidFill>
              </a:rPr>
              <a:t>Government budget of the Republic of Moldova is structured in accordance with the budget classification which consists of</a:t>
            </a:r>
            <a:r>
              <a:rPr lang="ru-RU" sz="2000" dirty="0">
                <a:solidFill>
                  <a:schemeClr val="tx1"/>
                </a:solidFill>
              </a:rPr>
              <a:t>:</a:t>
            </a:r>
            <a:br>
              <a:rPr lang="ru-RU" sz="2000" dirty="0">
                <a:solidFill>
                  <a:schemeClr val="tx1"/>
                </a:solidFill>
              </a:rPr>
            </a:br>
            <a:r>
              <a:rPr lang="ru-RU" sz="2000" dirty="0">
                <a:solidFill>
                  <a:schemeClr val="tx1"/>
                </a:solidFill>
              </a:rPr>
              <a:t>a) </a:t>
            </a:r>
            <a:r>
              <a:rPr lang="en-US" sz="2000" dirty="0">
                <a:solidFill>
                  <a:schemeClr val="tx1"/>
                </a:solidFill>
              </a:rPr>
              <a:t>organizational classification</a:t>
            </a:r>
            <a:r>
              <a:rPr lang="ru-RU" sz="2000" dirty="0">
                <a:solidFill>
                  <a:schemeClr val="tx1"/>
                </a:solidFill>
              </a:rPr>
              <a:t>;</a:t>
            </a:r>
          </a:p>
          <a:p>
            <a:pPr algn="l"/>
            <a:r>
              <a:rPr lang="ru-RU" sz="2000" dirty="0">
                <a:solidFill>
                  <a:schemeClr val="tx1"/>
                </a:solidFill>
              </a:rPr>
              <a:t>b) </a:t>
            </a:r>
            <a:r>
              <a:rPr lang="en-US" sz="2000" dirty="0">
                <a:solidFill>
                  <a:schemeClr val="tx1"/>
                </a:solidFill>
              </a:rPr>
              <a:t>functional classification</a:t>
            </a:r>
            <a:r>
              <a:rPr lang="ru-RU" sz="2000" dirty="0">
                <a:solidFill>
                  <a:schemeClr val="tx1"/>
                </a:solidFill>
              </a:rPr>
              <a:t>;</a:t>
            </a:r>
          </a:p>
          <a:p>
            <a:pPr algn="l"/>
            <a:r>
              <a:rPr lang="ru-RU" sz="2000" dirty="0">
                <a:solidFill>
                  <a:schemeClr val="tx1"/>
                </a:solidFill>
              </a:rPr>
              <a:t>с) </a:t>
            </a:r>
            <a:r>
              <a:rPr lang="en-US" sz="2000" dirty="0">
                <a:solidFill>
                  <a:schemeClr val="tx1"/>
                </a:solidFill>
              </a:rPr>
              <a:t>program classification</a:t>
            </a:r>
            <a:r>
              <a:rPr lang="ru-RU" sz="2000" dirty="0">
                <a:solidFill>
                  <a:schemeClr val="tx1"/>
                </a:solidFill>
              </a:rPr>
              <a:t>;</a:t>
            </a:r>
          </a:p>
          <a:p>
            <a:pPr algn="l"/>
            <a:r>
              <a:rPr lang="ru-RU" sz="2000" dirty="0">
                <a:solidFill>
                  <a:schemeClr val="tx1"/>
                </a:solidFill>
              </a:rPr>
              <a:t>d) </a:t>
            </a:r>
            <a:r>
              <a:rPr lang="en-US" sz="2000" dirty="0">
                <a:solidFill>
                  <a:schemeClr val="tx1"/>
                </a:solidFill>
              </a:rPr>
              <a:t>economic classification</a:t>
            </a:r>
            <a:r>
              <a:rPr lang="ru-RU" sz="2000" dirty="0">
                <a:solidFill>
                  <a:schemeClr val="tx1"/>
                </a:solidFill>
              </a:rPr>
              <a:t>;</a:t>
            </a:r>
          </a:p>
          <a:p>
            <a:pPr algn="l"/>
            <a:r>
              <a:rPr lang="ru-RU" sz="2000" dirty="0">
                <a:solidFill>
                  <a:schemeClr val="tx1"/>
                </a:solidFill>
              </a:rPr>
              <a:t>e) </a:t>
            </a:r>
            <a:r>
              <a:rPr lang="en-US" sz="2000" dirty="0">
                <a:solidFill>
                  <a:schemeClr val="tx1"/>
                </a:solidFill>
              </a:rPr>
              <a:t>source classification</a:t>
            </a:r>
            <a:endParaRPr lang="ru-RU" sz="2000" dirty="0">
              <a:solidFill>
                <a:schemeClr val="tx1"/>
              </a:solidFill>
            </a:endParaRPr>
          </a:p>
          <a:p>
            <a:endParaRPr lang="en-US" dirty="0"/>
          </a:p>
        </p:txBody>
      </p:sp>
      <p:cxnSp>
        <p:nvCxnSpPr>
          <p:cNvPr id="5" name="Conector drept 4"/>
          <p:cNvCxnSpPr/>
          <p:nvPr/>
        </p:nvCxnSpPr>
        <p:spPr>
          <a:xfrm>
            <a:off x="357158" y="1285860"/>
            <a:ext cx="7992888" cy="0"/>
          </a:xfrm>
          <a:prstGeom prst="line">
            <a:avLst/>
          </a:prstGeom>
          <a:ln w="381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Conector drept 5"/>
          <p:cNvCxnSpPr/>
          <p:nvPr/>
        </p:nvCxnSpPr>
        <p:spPr>
          <a:xfrm>
            <a:off x="1500166" y="1428736"/>
            <a:ext cx="6336703" cy="0"/>
          </a:xfrm>
          <a:prstGeom prst="line">
            <a:avLst/>
          </a:prstGeom>
          <a:ln w="254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51" name="Picture 3" descr="C:\Documents and Settings\Vero\Мои документы\Dropbox\MF\generale MF\stema 2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9058" y="214290"/>
            <a:ext cx="714380" cy="5000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CasetăText 8"/>
          <p:cNvSpPr txBox="1"/>
          <p:nvPr/>
        </p:nvSpPr>
        <p:spPr>
          <a:xfrm flipH="1">
            <a:off x="1500166" y="620688"/>
            <a:ext cx="5715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Ministry of Finance of the Republic of Moldova</a:t>
            </a:r>
            <a:endParaRPr lang="ro-RO" b="1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ea typeface="Arial Unicode MS" panose="020B0604020202020204" pitchFamily="34" charset="-128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1071546"/>
            <a:ext cx="8258204" cy="1143008"/>
          </a:xfrm>
        </p:spPr>
        <p:txBody>
          <a:bodyPr>
            <a:noAutofit/>
          </a:bodyPr>
          <a:lstStyle/>
          <a:p>
            <a:r>
              <a:rPr lang="en-US" sz="2000" dirty="0"/>
              <a:t>The economic classification is integrated with the Chart of Accounts to capture the economic substance of transactions, as a uniform coding system and is structured along </a:t>
            </a:r>
            <a:r>
              <a:rPr lang="ru-RU" sz="2000" dirty="0"/>
              <a:t>6 </a:t>
            </a:r>
            <a:r>
              <a:rPr lang="en-US" sz="2000" dirty="0"/>
              <a:t>levels</a:t>
            </a:r>
            <a:r>
              <a:rPr lang="ru-RU" sz="2000" dirty="0"/>
              <a:t>: </a:t>
            </a:r>
            <a:r>
              <a:rPr lang="en-US" sz="2000" dirty="0"/>
              <a:t>type, category, section, item, subitem, element</a:t>
            </a:r>
            <a:br>
              <a:rPr lang="ro-RO" sz="2000" b="1" dirty="0">
                <a:latin typeface="Times New Roman" pitchFamily="18" charset="0"/>
                <a:cs typeface="Times New Roman" pitchFamily="18" charset="0"/>
              </a:rPr>
            </a:br>
            <a:endParaRPr lang="ro-RO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Content Placeholder 14"/>
          <p:cNvSpPr>
            <a:spLocks noGrp="1"/>
          </p:cNvSpPr>
          <p:nvPr>
            <p:ph sz="half" idx="2"/>
          </p:nvPr>
        </p:nvSpPr>
        <p:spPr>
          <a:xfrm>
            <a:off x="4637314" y="2357430"/>
            <a:ext cx="4038600" cy="3768733"/>
          </a:xfrm>
        </p:spPr>
        <p:txBody>
          <a:bodyPr>
            <a:normAutofit/>
          </a:bodyPr>
          <a:lstStyle/>
          <a:p>
            <a:r>
              <a:rPr lang="en-US" sz="2000" dirty="0"/>
              <a:t>The budget is adopted by Parliament at the level of 2 digits </a:t>
            </a:r>
            <a:r>
              <a:rPr lang="ru-RU" sz="2000" dirty="0"/>
              <a:t>(</a:t>
            </a:r>
            <a:r>
              <a:rPr lang="en-US" sz="2000" dirty="0"/>
              <a:t>type, category</a:t>
            </a:r>
            <a:r>
              <a:rPr lang="ru-RU" sz="2000" dirty="0"/>
              <a:t>)</a:t>
            </a:r>
          </a:p>
          <a:p>
            <a:r>
              <a:rPr lang="en-US" sz="2000" dirty="0"/>
              <a:t>With the automation of public finance management </a:t>
            </a:r>
            <a:r>
              <a:rPr lang="ru-RU" sz="2000" dirty="0"/>
              <a:t>(2016)</a:t>
            </a:r>
            <a:r>
              <a:rPr lang="en-US" sz="2000" dirty="0"/>
              <a:t>; there is no monthly allocation breakdown;  the budget is planned on an annual basis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229805-8101-46BC-929F-444A7D7D5C81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6" name="CasetăText 8"/>
          <p:cNvSpPr txBox="1"/>
          <p:nvPr/>
        </p:nvSpPr>
        <p:spPr>
          <a:xfrm flipH="1">
            <a:off x="785786" y="142852"/>
            <a:ext cx="261716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Министерство Финансов РМ</a:t>
            </a:r>
            <a:endParaRPr lang="ro-RO" sz="1200" b="1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ea typeface="Arial Unicode MS" panose="020B0604020202020204" pitchFamily="34" charset="-128"/>
              <a:cs typeface="Arial" panose="020B0604020202020204" pitchFamily="34" charset="0"/>
            </a:endParaRPr>
          </a:p>
        </p:txBody>
      </p:sp>
      <p:pic>
        <p:nvPicPr>
          <p:cNvPr id="7" name="Picture 4" descr="C:\Documents and Settings\Vero\Мои документы\Dropbox\MF\generale MF\stema 2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86710" y="142852"/>
            <a:ext cx="504000" cy="5000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8" name="Conector drept 7"/>
          <p:cNvCxnSpPr/>
          <p:nvPr/>
        </p:nvCxnSpPr>
        <p:spPr>
          <a:xfrm>
            <a:off x="1071538" y="642918"/>
            <a:ext cx="6336703" cy="0"/>
          </a:xfrm>
          <a:prstGeom prst="line">
            <a:avLst/>
          </a:prstGeom>
          <a:ln w="254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ector drept 4"/>
          <p:cNvCxnSpPr/>
          <p:nvPr/>
        </p:nvCxnSpPr>
        <p:spPr>
          <a:xfrm>
            <a:off x="571472" y="857232"/>
            <a:ext cx="7992888" cy="0"/>
          </a:xfrm>
          <a:prstGeom prst="line">
            <a:avLst/>
          </a:prstGeom>
          <a:ln w="381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Content Placeholder 4" descr="norme2.jpg"/>
          <p:cNvPicPr preferRelativeResize="0">
            <a:picLocks noGrp="1" noChangeAspect="1"/>
          </p:cNvPicPr>
          <p:nvPr>
            <p:ph sz="half" idx="1"/>
          </p:nvPr>
        </p:nvPicPr>
        <p:blipFill>
          <a:blip r:embed="rId3">
            <a:lum bright="-10000" contrast="14000"/>
          </a:blip>
          <a:stretch>
            <a:fillRect/>
          </a:stretch>
        </p:blipFill>
        <p:spPr>
          <a:xfrm>
            <a:off x="457201" y="2428868"/>
            <a:ext cx="3832762" cy="3720494"/>
          </a:xfr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229805-8101-46BC-929F-444A7D7D5C81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1071563"/>
            <a:ext cx="8229600" cy="785812"/>
          </a:xfrm>
        </p:spPr>
        <p:txBody>
          <a:bodyPr>
            <a:normAutofit fontScale="90000"/>
          </a:bodyPr>
          <a:lstStyle/>
          <a:p>
            <a:br>
              <a:rPr lang="en-US" sz="3600" b="1" dirty="0"/>
            </a:br>
            <a:endParaRPr lang="ro-RO" dirty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714348" y="1000108"/>
            <a:ext cx="7515252" cy="5500726"/>
          </a:xfrm>
        </p:spPr>
        <p:txBody>
          <a:bodyPr>
            <a:noAutofit/>
          </a:bodyPr>
          <a:lstStyle/>
          <a:p>
            <a:r>
              <a:rPr lang="en-US" sz="2000" dirty="0"/>
              <a:t>Within the fiscal year, appropriations adopted by the annual budget law may be reallocated in the following cases</a:t>
            </a:r>
            <a:r>
              <a:rPr lang="ru-RU" sz="2000" dirty="0"/>
              <a:t>:</a:t>
            </a:r>
          </a:p>
          <a:p>
            <a:r>
              <a:rPr lang="ru-RU" sz="2000" dirty="0"/>
              <a:t>a) </a:t>
            </a:r>
            <a:r>
              <a:rPr lang="en-US" sz="2000" dirty="0"/>
              <a:t>with government permission – between central public entities (except independent ones) and between programs of one public entity </a:t>
            </a:r>
            <a:r>
              <a:rPr lang="ru-RU" sz="2000" dirty="0"/>
              <a:t>– </a:t>
            </a:r>
            <a:r>
              <a:rPr lang="en-US" sz="2000" dirty="0"/>
              <a:t>up to </a:t>
            </a:r>
            <a:r>
              <a:rPr lang="ru-RU" sz="2000" dirty="0"/>
              <a:t>10</a:t>
            </a:r>
            <a:r>
              <a:rPr lang="en-US" sz="2000" dirty="0"/>
              <a:t>% of the value of adopted budget appropriations</a:t>
            </a:r>
            <a:r>
              <a:rPr lang="ru-RU" sz="2000" dirty="0"/>
              <a:t>;</a:t>
            </a:r>
          </a:p>
          <a:p>
            <a:r>
              <a:rPr lang="ru-RU" sz="2000" dirty="0"/>
              <a:t>b) </a:t>
            </a:r>
            <a:r>
              <a:rPr lang="en-US" sz="2000" dirty="0"/>
              <a:t>with permission of the Ministry of Finance </a:t>
            </a:r>
            <a:r>
              <a:rPr lang="ru-RU" sz="2000" dirty="0"/>
              <a:t>– </a:t>
            </a:r>
            <a:r>
              <a:rPr lang="en-US" sz="2000" dirty="0"/>
              <a:t>between economic categories of one central entity provided that it does not incur HR expenditures or change capital expenditures and inter-governmental transfers</a:t>
            </a:r>
            <a:r>
              <a:rPr lang="ru-RU" sz="2000" dirty="0"/>
              <a:t>;</a:t>
            </a:r>
          </a:p>
          <a:p>
            <a:r>
              <a:rPr lang="ru-RU" sz="2000" dirty="0"/>
              <a:t>с) </a:t>
            </a:r>
            <a:r>
              <a:rPr lang="en-US" sz="2000" dirty="0"/>
              <a:t>for central public entities and, if needed, for subordinate entities – in case of reallocation types other than those specified in para </a:t>
            </a:r>
            <a:r>
              <a:rPr lang="ru-RU" sz="2000" dirty="0"/>
              <a:t>a) </a:t>
            </a:r>
            <a:r>
              <a:rPr lang="en-US" sz="2000" dirty="0"/>
              <a:t>and </a:t>
            </a:r>
            <a:r>
              <a:rPr lang="ru-RU" sz="2000" dirty="0"/>
              <a:t>b), </a:t>
            </a:r>
            <a:r>
              <a:rPr lang="en-US" sz="2000" dirty="0"/>
              <a:t>which do not entail changes in budget appropriation limits</a:t>
            </a:r>
            <a:r>
              <a:rPr lang="ru-RU" sz="2000" dirty="0"/>
              <a:t>.</a:t>
            </a:r>
          </a:p>
          <a:p>
            <a:pPr marL="457200" indent="-457200" algn="ctr">
              <a:buNone/>
            </a:pPr>
            <a:endParaRPr lang="ro-RO" sz="2000" b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5" name="Conector drept 4"/>
          <p:cNvCxnSpPr/>
          <p:nvPr/>
        </p:nvCxnSpPr>
        <p:spPr>
          <a:xfrm>
            <a:off x="642910" y="785794"/>
            <a:ext cx="7992888" cy="0"/>
          </a:xfrm>
          <a:prstGeom prst="line">
            <a:avLst/>
          </a:prstGeom>
          <a:ln w="381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Conector drept 7"/>
          <p:cNvCxnSpPr/>
          <p:nvPr/>
        </p:nvCxnSpPr>
        <p:spPr>
          <a:xfrm>
            <a:off x="1000100" y="642918"/>
            <a:ext cx="6336703" cy="0"/>
          </a:xfrm>
          <a:prstGeom prst="line">
            <a:avLst/>
          </a:prstGeom>
          <a:ln w="254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4" descr="C:\Documents and Settings\Vero\Мои документы\Dropbox\MF\generale MF\stema 2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1028" y="1"/>
            <a:ext cx="492303" cy="6206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CasetăText 8"/>
          <p:cNvSpPr txBox="1"/>
          <p:nvPr/>
        </p:nvSpPr>
        <p:spPr>
          <a:xfrm flipH="1">
            <a:off x="857224" y="285728"/>
            <a:ext cx="261716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Министерство Финансов РМ</a:t>
            </a:r>
            <a:endParaRPr lang="ro-RO" sz="1200" b="1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ea typeface="Arial Unicode MS" panose="020B0604020202020204" pitchFamily="34" charset="-128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229805-8101-46BC-929F-444A7D7D5C81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571472" y="1285860"/>
            <a:ext cx="7658128" cy="4786345"/>
          </a:xfrm>
        </p:spPr>
        <p:txBody>
          <a:bodyPr>
            <a:noAutofit/>
          </a:bodyPr>
          <a:lstStyle/>
          <a:p>
            <a:r>
              <a:rPr lang="en-US" sz="2000" dirty="0"/>
              <a:t>Budget entities/organization are responsible for acceptance, payment and reporting on operations in compliance with public procurement laws and other bylaws</a:t>
            </a:r>
            <a:r>
              <a:rPr lang="ru-RU" sz="2000" dirty="0"/>
              <a:t>.</a:t>
            </a:r>
          </a:p>
          <a:p>
            <a:r>
              <a:rPr lang="ru-RU" sz="2000" dirty="0"/>
              <a:t>(2) </a:t>
            </a:r>
            <a:r>
              <a:rPr lang="en-US" sz="2000" dirty="0"/>
              <a:t>Budget organizations may assume obligations only within the limits of their budget appropriations taking into account arrears carried over from the previous year</a:t>
            </a:r>
            <a:r>
              <a:rPr lang="ru-RU" sz="2000" dirty="0"/>
              <a:t>.</a:t>
            </a:r>
          </a:p>
          <a:p>
            <a:r>
              <a:rPr lang="ru-RU" sz="2000" dirty="0"/>
              <a:t>(3) </a:t>
            </a:r>
            <a:r>
              <a:rPr lang="en-US" sz="2000" dirty="0"/>
              <a:t>Long-term capital construction obligations (up to 3 years) may be assumed within expenditure limits with annual adjustments in compliance with budget appropriations earmarked in the respective fiscal year</a:t>
            </a:r>
            <a:r>
              <a:rPr lang="ru-RU" sz="2000" dirty="0"/>
              <a:t>.</a:t>
            </a:r>
          </a:p>
          <a:p>
            <a:pPr algn="just"/>
            <a:endParaRPr lang="ro-RO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4" descr="C:\Documents and Settings\Vero\Мои документы\Dropbox\MF\generale MF\stema 2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86713" y="142852"/>
            <a:ext cx="432000" cy="5443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6" name="Conector drept 4"/>
          <p:cNvCxnSpPr/>
          <p:nvPr/>
        </p:nvCxnSpPr>
        <p:spPr>
          <a:xfrm>
            <a:off x="785786" y="857232"/>
            <a:ext cx="7992888" cy="0"/>
          </a:xfrm>
          <a:prstGeom prst="line">
            <a:avLst/>
          </a:prstGeom>
          <a:ln w="381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Conector drept 7"/>
          <p:cNvCxnSpPr/>
          <p:nvPr/>
        </p:nvCxnSpPr>
        <p:spPr>
          <a:xfrm>
            <a:off x="1000100" y="714356"/>
            <a:ext cx="6336703" cy="0"/>
          </a:xfrm>
          <a:prstGeom prst="line">
            <a:avLst/>
          </a:prstGeom>
          <a:ln w="254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CasetăText 8"/>
          <p:cNvSpPr txBox="1"/>
          <p:nvPr/>
        </p:nvSpPr>
        <p:spPr>
          <a:xfrm flipH="1">
            <a:off x="1000100" y="357166"/>
            <a:ext cx="261716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Министерство Финансов РМ</a:t>
            </a:r>
            <a:endParaRPr lang="ro-RO" sz="1200" b="1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ea typeface="Arial Unicode MS" panose="020B0604020202020204" pitchFamily="34" charset="-128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Conector drept 4"/>
          <p:cNvCxnSpPr/>
          <p:nvPr/>
        </p:nvCxnSpPr>
        <p:spPr>
          <a:xfrm>
            <a:off x="571472" y="1000108"/>
            <a:ext cx="7992888" cy="0"/>
          </a:xfrm>
          <a:prstGeom prst="line">
            <a:avLst/>
          </a:prstGeom>
          <a:ln w="381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ector drept 7"/>
          <p:cNvCxnSpPr/>
          <p:nvPr/>
        </p:nvCxnSpPr>
        <p:spPr>
          <a:xfrm>
            <a:off x="1071538" y="857232"/>
            <a:ext cx="6336703" cy="0"/>
          </a:xfrm>
          <a:prstGeom prst="line">
            <a:avLst/>
          </a:prstGeom>
          <a:ln w="254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CasetăText 8"/>
          <p:cNvSpPr txBox="1"/>
          <p:nvPr/>
        </p:nvSpPr>
        <p:spPr>
          <a:xfrm flipH="1">
            <a:off x="1024980" y="377124"/>
            <a:ext cx="25922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Министерство Финансов РМ</a:t>
            </a:r>
            <a:endParaRPr lang="ro-RO" sz="1200" b="1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ea typeface="Arial Unicode MS" panose="020B0604020202020204" pitchFamily="34" charset="-128"/>
              <a:cs typeface="Arial" panose="020B0604020202020204" pitchFamily="34" charset="0"/>
            </a:endParaRPr>
          </a:p>
        </p:txBody>
      </p:sp>
      <p:sp>
        <p:nvSpPr>
          <p:cNvPr id="10" name="Substituent număr diapozitiv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229805-8101-46BC-929F-444A7D7D5C81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14" name="Содержимое 13"/>
          <p:cNvSpPr>
            <a:spLocks noGrp="1"/>
          </p:cNvSpPr>
          <p:nvPr>
            <p:ph idx="4294967295"/>
          </p:nvPr>
        </p:nvSpPr>
        <p:spPr>
          <a:xfrm>
            <a:off x="357158" y="5214949"/>
            <a:ext cx="7872442" cy="1309675"/>
          </a:xfrm>
        </p:spPr>
        <p:txBody>
          <a:bodyPr>
            <a:normAutofit/>
          </a:bodyPr>
          <a:lstStyle/>
          <a:p>
            <a:pPr>
              <a:buNone/>
            </a:pPr>
            <a:endParaRPr lang="ro-RO" dirty="0"/>
          </a:p>
          <a:p>
            <a:pPr>
              <a:buNone/>
            </a:pPr>
            <a:endParaRPr lang="ru-RU" dirty="0"/>
          </a:p>
        </p:txBody>
      </p:sp>
      <p:pic>
        <p:nvPicPr>
          <p:cNvPr id="1028" name="Picture 4" descr="C:\Documents and Settings\Vero\Мои документы\Dropbox\MF\generale MF\stema 2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99338" y="32172"/>
            <a:ext cx="485716" cy="61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Rectangle 10"/>
          <p:cNvSpPr/>
          <p:nvPr/>
        </p:nvSpPr>
        <p:spPr>
          <a:xfrm>
            <a:off x="460715" y="1268760"/>
            <a:ext cx="8001056" cy="56630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  </a:t>
            </a:r>
            <a:r>
              <a:rPr lang="ru-RU" sz="2000" dirty="0"/>
              <a:t>▪  </a:t>
            </a:r>
            <a:r>
              <a:rPr lang="en-US" sz="2000" dirty="0"/>
              <a:t>in </a:t>
            </a:r>
            <a:r>
              <a:rPr lang="ru-RU" sz="2000" dirty="0"/>
              <a:t>2018</a:t>
            </a:r>
            <a:r>
              <a:rPr lang="en-US" sz="2000" dirty="0"/>
              <a:t>, Moldova adopted a technical Concept for e-procurement </a:t>
            </a:r>
            <a:r>
              <a:rPr lang="ru-RU" sz="2000" dirty="0"/>
              <a:t>(MТender).</a:t>
            </a:r>
            <a:br>
              <a:rPr lang="ru-RU" sz="2000" dirty="0"/>
            </a:br>
            <a:r>
              <a:rPr lang="ru-RU" sz="2000" dirty="0"/>
              <a:t>   ▪  </a:t>
            </a:r>
            <a:r>
              <a:rPr lang="en-US" sz="2000" dirty="0"/>
              <a:t>Ministry of Finance as the owner of the </a:t>
            </a:r>
            <a:r>
              <a:rPr lang="ru-RU" sz="2000" dirty="0"/>
              <a:t>MTender </a:t>
            </a:r>
            <a:r>
              <a:rPr lang="en-US" sz="2000" dirty="0"/>
              <a:t>central database must ensure go-live, operation and rollout of the said System in compliance with national legislation and international treaties</a:t>
            </a:r>
            <a:r>
              <a:rPr lang="ru-RU" sz="2000" dirty="0"/>
              <a:t>.</a:t>
            </a:r>
          </a:p>
          <a:p>
            <a:r>
              <a:rPr lang="ru-RU" sz="2000" dirty="0"/>
              <a:t>   ▪  </a:t>
            </a:r>
            <a:r>
              <a:rPr lang="en-US" sz="2000" dirty="0"/>
              <a:t>Currently, the system supports small-value procurement contracts (100</a:t>
            </a:r>
            <a:r>
              <a:rPr lang="ru-RU" sz="2000" dirty="0"/>
              <a:t>0 -</a:t>
            </a:r>
            <a:r>
              <a:rPr lang="en-US" sz="2000" dirty="0"/>
              <a:t>10000</a:t>
            </a:r>
            <a:r>
              <a:rPr lang="ru-RU" sz="2000" dirty="0"/>
              <a:t> €) </a:t>
            </a:r>
            <a:r>
              <a:rPr lang="en-US" sz="2000" dirty="0"/>
              <a:t>and open tender procedures</a:t>
            </a:r>
            <a:endParaRPr lang="ru-RU" sz="2000" dirty="0"/>
          </a:p>
          <a:p>
            <a:r>
              <a:rPr lang="ru-RU" sz="2000" dirty="0"/>
              <a:t>   ▪  МТе</a:t>
            </a:r>
            <a:r>
              <a:rPr lang="en-US" sz="2000" dirty="0" err="1"/>
              <a:t>nder</a:t>
            </a:r>
            <a:r>
              <a:rPr lang="ru-RU" sz="2000" dirty="0"/>
              <a:t> </a:t>
            </a:r>
            <a:r>
              <a:rPr lang="en-US" sz="2000" dirty="0"/>
              <a:t>is used to import awarded and signed contracts </a:t>
            </a:r>
            <a:r>
              <a:rPr lang="ru-RU" sz="2000" dirty="0"/>
              <a:t>(</a:t>
            </a:r>
            <a:r>
              <a:rPr lang="en-US" sz="2000" dirty="0"/>
              <a:t>e-format</a:t>
            </a:r>
            <a:r>
              <a:rPr lang="ru-RU" sz="2000" dirty="0"/>
              <a:t>)</a:t>
            </a:r>
            <a:r>
              <a:rPr lang="en-US" sz="2000" dirty="0"/>
              <a:t> into the treasury system</a:t>
            </a:r>
            <a:r>
              <a:rPr lang="ru-RU" sz="2000" dirty="0"/>
              <a:t>. </a:t>
            </a:r>
          </a:p>
          <a:p>
            <a:endParaRPr lang="ru-RU" sz="2000" dirty="0"/>
          </a:p>
          <a:p>
            <a:endParaRPr lang="ru-RU" dirty="0"/>
          </a:p>
          <a:p>
            <a:pPr>
              <a:buFont typeface="Wingdings" pitchFamily="2" charset="2"/>
              <a:buChar char="§"/>
            </a:pPr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br>
              <a:rPr lang="ru-RU" dirty="0"/>
            </a:b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ă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ă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468</TotalTime>
  <Words>361</Words>
  <Application>Microsoft Office PowerPoint</Application>
  <PresentationFormat>On-screen Show (4:3)</PresentationFormat>
  <Paragraphs>38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Arial Unicode MS</vt:lpstr>
      <vt:lpstr>Calibri</vt:lpstr>
      <vt:lpstr>Times New Roman</vt:lpstr>
      <vt:lpstr>Wingdings</vt:lpstr>
      <vt:lpstr>Temă Office</vt:lpstr>
      <vt:lpstr>Expenditure Controls during Budget Execution</vt:lpstr>
      <vt:lpstr>The economic classification is integrated with the Chart of Accounts to capture the economic substance of transactions, as a uniform coding system and is structured along 6 levels: type, category, section, item, subitem, element </vt:lpstr>
      <vt:lpstr> 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Armasu Octavian</dc:creator>
  <cp:lastModifiedBy>Inna Anatolievna Davidova</cp:lastModifiedBy>
  <cp:revision>63</cp:revision>
  <dcterms:created xsi:type="dcterms:W3CDTF">2016-03-01T10:58:13Z</dcterms:created>
  <dcterms:modified xsi:type="dcterms:W3CDTF">2019-06-17T15:34:35Z</dcterms:modified>
</cp:coreProperties>
</file>