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1" r:id="rId2"/>
    <p:sldId id="258" r:id="rId3"/>
    <p:sldId id="263" r:id="rId4"/>
    <p:sldId id="273" r:id="rId5"/>
    <p:sldId id="274" r:id="rId6"/>
    <p:sldId id="269" r:id="rId7"/>
    <p:sldId id="268" r:id="rId8"/>
  </p:sldIdLst>
  <p:sldSz cx="12192000" cy="6858000"/>
  <p:notesSz cx="6761163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, Berladea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0" autoAdjust="0"/>
    <p:restoredTop sz="96362" autoAdjust="0"/>
  </p:normalViewPr>
  <p:slideViewPr>
    <p:cSldViewPr snapToGrid="0">
      <p:cViewPr varScale="1">
        <p:scale>
          <a:sx n="66" d="100"/>
          <a:sy n="66" d="100"/>
        </p:scale>
        <p:origin x="6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ACFA2D-8D8A-47DB-BC87-988902B3BAC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D40227-6826-49D6-B616-A1451CD25BE6}">
      <dgm:prSet phldrT="[Text]"/>
      <dgm:spPr/>
      <dgm:t>
        <a:bodyPr/>
        <a:lstStyle/>
        <a:p>
          <a:r>
            <a:rPr lang="en-US" b="1" i="0" u="none" strike="noStrike" dirty="0">
              <a:solidFill>
                <a:srgbClr val="000000"/>
              </a:solidFill>
              <a:effectLst/>
              <a:highlight>
                <a:srgbClr val="000000">
                  <a:alpha val="0"/>
                </a:srgbClr>
              </a:highlight>
              <a:latin typeface="Calibri"/>
            </a:rPr>
            <a:t>Receipts </a:t>
          </a:r>
          <a:r>
            <a:rPr lang="ru-RU" b="1" i="0" u="none" strike="noStrike" dirty="0">
              <a:solidFill>
                <a:srgbClr val="000000"/>
              </a:solidFill>
              <a:effectLst/>
              <a:highlight>
                <a:srgbClr val="000000">
                  <a:alpha val="0"/>
                </a:srgbClr>
              </a:highlight>
              <a:latin typeface="Calibri"/>
            </a:rPr>
            <a:t>/ </a:t>
          </a:r>
          <a:r>
            <a:rPr lang="en-US" b="1" i="0" u="none" strike="noStrike" dirty="0">
              <a:solidFill>
                <a:srgbClr val="000000"/>
              </a:solidFill>
              <a:effectLst/>
              <a:highlight>
                <a:srgbClr val="000000">
                  <a:alpha val="0"/>
                </a:srgbClr>
              </a:highlight>
              <a:latin typeface="Calibri"/>
            </a:rPr>
            <a:t>Revenues</a:t>
          </a:r>
          <a:endParaRPr lang="en-US" dirty="0"/>
        </a:p>
      </dgm:t>
    </dgm:pt>
    <dgm:pt modelId="{C7A4D43C-EAE8-435F-9B9D-DD4B58F0605B}" type="parTrans" cxnId="{3BCA97BB-8C98-4F4C-AA5C-3872B87E0865}">
      <dgm:prSet/>
      <dgm:spPr/>
      <dgm:t>
        <a:bodyPr/>
        <a:lstStyle/>
        <a:p>
          <a:endParaRPr lang="en-US"/>
        </a:p>
      </dgm:t>
    </dgm:pt>
    <dgm:pt modelId="{BC9B08B1-2371-4B32-8ADF-ECE6169FBB2A}" type="sibTrans" cxnId="{3BCA97BB-8C98-4F4C-AA5C-3872B87E0865}">
      <dgm:prSet/>
      <dgm:spPr/>
      <dgm:t>
        <a:bodyPr/>
        <a:lstStyle/>
        <a:p>
          <a:endParaRPr lang="en-US"/>
        </a:p>
      </dgm:t>
    </dgm:pt>
    <dgm:pt modelId="{3B482020-A74B-4EBA-B63D-1281DFAC85AA}">
      <dgm:prSet phldrT="[Text]" custT="1"/>
      <dgm:spPr/>
      <dgm:t>
        <a:bodyPr/>
        <a:lstStyle/>
        <a:p>
          <a:r>
            <a:rPr lang="en-US" sz="1600" dirty="0"/>
            <a:t>Information is provided by budget revenue administrators (State Tax Service, Customs Service</a:t>
          </a:r>
          <a:r>
            <a:rPr lang="ru-RU" sz="1600" dirty="0"/>
            <a:t>)</a:t>
          </a:r>
          <a:endParaRPr lang="en-US" sz="1600" dirty="0"/>
        </a:p>
      </dgm:t>
    </dgm:pt>
    <dgm:pt modelId="{B31152EB-64DB-4400-9B36-554238CC4F2B}" type="parTrans" cxnId="{1ABD7B28-A1A0-49AA-9CA2-D1D3863FDBB9}">
      <dgm:prSet/>
      <dgm:spPr/>
      <dgm:t>
        <a:bodyPr/>
        <a:lstStyle/>
        <a:p>
          <a:endParaRPr lang="en-US"/>
        </a:p>
      </dgm:t>
    </dgm:pt>
    <dgm:pt modelId="{A4AC20D4-681B-486D-AE7F-198E763968F0}" type="sibTrans" cxnId="{1ABD7B28-A1A0-49AA-9CA2-D1D3863FDBB9}">
      <dgm:prSet/>
      <dgm:spPr/>
      <dgm:t>
        <a:bodyPr/>
        <a:lstStyle/>
        <a:p>
          <a:endParaRPr lang="en-US"/>
        </a:p>
      </dgm:t>
    </dgm:pt>
    <dgm:pt modelId="{930EA501-872E-48DD-B069-786D1318B0F7}">
      <dgm:prSet phldrT="[Text]" custT="1"/>
      <dgm:spPr/>
      <dgm:t>
        <a:bodyPr/>
        <a:lstStyle/>
        <a:p>
          <a:r>
            <a:rPr lang="en-US" sz="1600" dirty="0"/>
            <a:t>Other data </a:t>
          </a:r>
          <a:r>
            <a:rPr lang="ru-RU" sz="1600" dirty="0"/>
            <a:t>(</a:t>
          </a:r>
          <a:r>
            <a:rPr lang="en-US" sz="1600" dirty="0"/>
            <a:t>collection and analysis of statistical data for nontax receipts and analysis of data on cash flows to/from TSA accounts</a:t>
          </a:r>
          <a:r>
            <a:rPr lang="ru-RU" sz="1600" dirty="0"/>
            <a:t>)  </a:t>
          </a:r>
          <a:endParaRPr lang="en-US" sz="1600" dirty="0"/>
        </a:p>
      </dgm:t>
    </dgm:pt>
    <dgm:pt modelId="{46F8588A-64D2-4257-A3CA-9522E58E6ECE}" type="parTrans" cxnId="{D47A4D3D-BFA6-4671-9620-F97030B6D874}">
      <dgm:prSet/>
      <dgm:spPr/>
      <dgm:t>
        <a:bodyPr/>
        <a:lstStyle/>
        <a:p>
          <a:endParaRPr lang="en-US"/>
        </a:p>
      </dgm:t>
    </dgm:pt>
    <dgm:pt modelId="{94F0A69B-D92C-4BF1-BF47-952DEB9FF0E7}" type="sibTrans" cxnId="{D47A4D3D-BFA6-4671-9620-F97030B6D874}">
      <dgm:prSet/>
      <dgm:spPr/>
      <dgm:t>
        <a:bodyPr/>
        <a:lstStyle/>
        <a:p>
          <a:endParaRPr lang="en-US"/>
        </a:p>
      </dgm:t>
    </dgm:pt>
    <dgm:pt modelId="{BC1E6AD8-0131-4895-BF55-8B33BB4DC394}">
      <dgm:prSet phldrT="[Text]"/>
      <dgm:spPr/>
      <dgm:t>
        <a:bodyPr/>
        <a:lstStyle/>
        <a:p>
          <a:r>
            <a:rPr lang="en-US" b="1" i="0" u="none" strike="noStrike" dirty="0">
              <a:solidFill>
                <a:srgbClr val="000000"/>
              </a:solidFill>
              <a:effectLst/>
              <a:highlight>
                <a:srgbClr val="000000">
                  <a:alpha val="0"/>
                </a:srgbClr>
              </a:highlight>
              <a:latin typeface="Calibri"/>
            </a:rPr>
            <a:t>Payments / expenditures </a:t>
          </a:r>
          <a:endParaRPr lang="en-US" dirty="0"/>
        </a:p>
      </dgm:t>
    </dgm:pt>
    <dgm:pt modelId="{D9D70BE0-F029-4E1D-9FF6-37C507EFDCB4}" type="parTrans" cxnId="{9A3DD9CF-252A-4147-A571-479FDA83D99D}">
      <dgm:prSet/>
      <dgm:spPr/>
      <dgm:t>
        <a:bodyPr/>
        <a:lstStyle/>
        <a:p>
          <a:endParaRPr lang="en-US"/>
        </a:p>
      </dgm:t>
    </dgm:pt>
    <dgm:pt modelId="{6FCEB1A9-2DB7-422E-846F-24032C0FEB81}" type="sibTrans" cxnId="{9A3DD9CF-252A-4147-A571-479FDA83D99D}">
      <dgm:prSet/>
      <dgm:spPr/>
      <dgm:t>
        <a:bodyPr/>
        <a:lstStyle/>
        <a:p>
          <a:endParaRPr lang="en-US"/>
        </a:p>
      </dgm:t>
    </dgm:pt>
    <dgm:pt modelId="{AEF6B5B7-35D0-4FB0-BEA3-D1BAEB7A22FC}">
      <dgm:prSet phldrT="[Text]" custT="1"/>
      <dgm:spPr/>
      <dgm:t>
        <a:bodyPr/>
        <a:lstStyle/>
        <a:p>
          <a:r>
            <a:rPr lang="ro-RO" sz="1600" dirty="0"/>
            <a:t> </a:t>
          </a:r>
          <a:r>
            <a:rPr lang="en-US" sz="1600" dirty="0"/>
            <a:t>Main central administration bodies </a:t>
          </a:r>
          <a:r>
            <a:rPr lang="ru-RU" sz="1600" dirty="0"/>
            <a:t>(</a:t>
          </a:r>
          <a:r>
            <a:rPr lang="en-US" sz="1600" dirty="0"/>
            <a:t>information on large payments</a:t>
          </a:r>
          <a:r>
            <a:rPr lang="ru-RU" sz="1600" dirty="0"/>
            <a:t> </a:t>
          </a:r>
          <a:r>
            <a:rPr lang="en-US" sz="1600" dirty="0"/>
            <a:t>from</a:t>
          </a:r>
          <a:r>
            <a:rPr lang="ru-RU" sz="1600" dirty="0"/>
            <a:t> </a:t>
          </a:r>
          <a:r>
            <a:rPr lang="en-US" sz="1600" dirty="0"/>
            <a:t>Road Fund, Agricultural Development Fund, Regional Development Fund, and others</a:t>
          </a:r>
          <a:r>
            <a:rPr lang="ru-RU" sz="1600" dirty="0"/>
            <a:t>)</a:t>
          </a:r>
          <a:endParaRPr lang="en-US" sz="1600" dirty="0"/>
        </a:p>
      </dgm:t>
    </dgm:pt>
    <dgm:pt modelId="{52BE5BEB-AD9D-4E60-8129-6587BB1B1FE5}" type="parTrans" cxnId="{BE99BB30-D0B0-443B-B7B9-3F09CF7B9FB6}">
      <dgm:prSet/>
      <dgm:spPr/>
      <dgm:t>
        <a:bodyPr/>
        <a:lstStyle/>
        <a:p>
          <a:endParaRPr lang="en-US"/>
        </a:p>
      </dgm:t>
    </dgm:pt>
    <dgm:pt modelId="{965A6D25-44DB-447D-A399-9815A7573928}" type="sibTrans" cxnId="{BE99BB30-D0B0-443B-B7B9-3F09CF7B9FB6}">
      <dgm:prSet/>
      <dgm:spPr/>
      <dgm:t>
        <a:bodyPr/>
        <a:lstStyle/>
        <a:p>
          <a:endParaRPr lang="en-US"/>
        </a:p>
      </dgm:t>
    </dgm:pt>
    <dgm:pt modelId="{2B7198FB-4762-4FF3-A49C-4E20F0DD2ECE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Sources of financing </a:t>
          </a:r>
        </a:p>
      </dgm:t>
    </dgm:pt>
    <dgm:pt modelId="{9E551B1A-0122-45FC-B47E-57D6ACC74BEB}" type="parTrans" cxnId="{E432303C-3615-4AAC-90DE-7F1D9488C886}">
      <dgm:prSet/>
      <dgm:spPr/>
      <dgm:t>
        <a:bodyPr/>
        <a:lstStyle/>
        <a:p>
          <a:endParaRPr lang="en-US"/>
        </a:p>
      </dgm:t>
    </dgm:pt>
    <dgm:pt modelId="{3E91F771-D5FE-4CA4-BAD9-1606B9F57723}" type="sibTrans" cxnId="{E432303C-3615-4AAC-90DE-7F1D9488C886}">
      <dgm:prSet/>
      <dgm:spPr/>
      <dgm:t>
        <a:bodyPr/>
        <a:lstStyle/>
        <a:p>
          <a:endParaRPr lang="en-US"/>
        </a:p>
      </dgm:t>
    </dgm:pt>
    <dgm:pt modelId="{B6115631-3EA2-4DE9-B89D-330DAD473FFC}">
      <dgm:prSet phldrT="[Text]" custT="1"/>
      <dgm:spPr/>
      <dgm:t>
        <a:bodyPr/>
        <a:lstStyle/>
        <a:p>
          <a:r>
            <a:rPr lang="en-US" sz="1600" dirty="0"/>
            <a:t>Public debt management</a:t>
          </a:r>
        </a:p>
      </dgm:t>
    </dgm:pt>
    <dgm:pt modelId="{C31DA13A-2681-4E5B-8DF2-3FEA14C79281}" type="parTrans" cxnId="{36FFF336-6895-44A2-9812-1E888CAF1166}">
      <dgm:prSet/>
      <dgm:spPr/>
      <dgm:t>
        <a:bodyPr/>
        <a:lstStyle/>
        <a:p>
          <a:endParaRPr lang="en-US"/>
        </a:p>
      </dgm:t>
    </dgm:pt>
    <dgm:pt modelId="{CF100807-3764-4D8A-9AB1-20ACFC638EBF}" type="sibTrans" cxnId="{36FFF336-6895-44A2-9812-1E888CAF1166}">
      <dgm:prSet/>
      <dgm:spPr/>
      <dgm:t>
        <a:bodyPr/>
        <a:lstStyle/>
        <a:p>
          <a:endParaRPr lang="en-US"/>
        </a:p>
      </dgm:t>
    </dgm:pt>
    <dgm:pt modelId="{7CEEC524-3504-4F6A-8305-A7FE0D9D459C}">
      <dgm:prSet phldrT="[Text]" custT="1"/>
      <dgm:spPr/>
      <dgm:t>
        <a:bodyPr/>
        <a:lstStyle/>
        <a:p>
          <a:r>
            <a:rPr lang="ru-RU" sz="1600" dirty="0"/>
            <a:t> </a:t>
          </a:r>
          <a:r>
            <a:rPr lang="en-US" sz="1600" dirty="0"/>
            <a:t>Budget execution statistics</a:t>
          </a:r>
          <a:r>
            <a:rPr lang="ru-RU" sz="1600" dirty="0"/>
            <a:t> </a:t>
          </a:r>
          <a:endParaRPr lang="en-US" sz="1600" dirty="0"/>
        </a:p>
      </dgm:t>
    </dgm:pt>
    <dgm:pt modelId="{AC0B49C4-DDDD-47EE-9000-A712521F45CB}" type="parTrans" cxnId="{177CD367-FA81-4D86-99F4-4A6D3C628C09}">
      <dgm:prSet/>
      <dgm:spPr/>
      <dgm:t>
        <a:bodyPr/>
        <a:lstStyle/>
        <a:p>
          <a:endParaRPr lang="en-US"/>
        </a:p>
      </dgm:t>
    </dgm:pt>
    <dgm:pt modelId="{8350E09B-6E15-46B1-A347-F2C1B6A919B9}" type="sibTrans" cxnId="{177CD367-FA81-4D86-99F4-4A6D3C628C09}">
      <dgm:prSet/>
      <dgm:spPr/>
      <dgm:t>
        <a:bodyPr/>
        <a:lstStyle/>
        <a:p>
          <a:endParaRPr lang="en-US"/>
        </a:p>
      </dgm:t>
    </dgm:pt>
    <dgm:pt modelId="{3F04DAF0-5DE9-4F7A-99D0-B10C5A35E044}">
      <dgm:prSet phldrT="[Text]" custT="1"/>
      <dgm:spPr/>
      <dgm:t>
        <a:bodyPr/>
        <a:lstStyle/>
        <a:p>
          <a:r>
            <a:rPr lang="ru-RU" sz="1600" dirty="0"/>
            <a:t> </a:t>
          </a:r>
          <a:r>
            <a:rPr lang="en-US" sz="1600" dirty="0"/>
            <a:t>Parameters and evaluation of progress in current budget execution</a:t>
          </a:r>
        </a:p>
      </dgm:t>
    </dgm:pt>
    <dgm:pt modelId="{244FBE1E-BB1A-4E7B-B827-1C3E862D4734}" type="parTrans" cxnId="{1ED0379C-EF73-4F99-B840-355F5DAE71FA}">
      <dgm:prSet/>
      <dgm:spPr/>
      <dgm:t>
        <a:bodyPr/>
        <a:lstStyle/>
        <a:p>
          <a:endParaRPr lang="en-US"/>
        </a:p>
      </dgm:t>
    </dgm:pt>
    <dgm:pt modelId="{3CE544BE-6620-4549-B158-9538173103F5}" type="sibTrans" cxnId="{1ED0379C-EF73-4F99-B840-355F5DAE71FA}">
      <dgm:prSet/>
      <dgm:spPr/>
      <dgm:t>
        <a:bodyPr/>
        <a:lstStyle/>
        <a:p>
          <a:endParaRPr lang="en-US"/>
        </a:p>
      </dgm:t>
    </dgm:pt>
    <dgm:pt modelId="{70B67748-D76F-49CA-8673-E9D2D6C8F080}">
      <dgm:prSet phldrT="[Text]" custT="1"/>
      <dgm:spPr/>
      <dgm:t>
        <a:bodyPr/>
        <a:lstStyle/>
        <a:p>
          <a:r>
            <a:rPr lang="en-US" sz="1600" dirty="0"/>
            <a:t>Funds on TSA </a:t>
          </a:r>
          <a:r>
            <a:rPr lang="ru-RU" sz="1600" dirty="0"/>
            <a:t>(</a:t>
          </a:r>
          <a:r>
            <a:rPr lang="en-US" sz="1600" dirty="0"/>
            <a:t>analysis and estimation of the amount of funds that are available to finance</a:t>
          </a:r>
          <a:r>
            <a:rPr lang="ru-RU" sz="1600" dirty="0"/>
            <a:t> </a:t>
          </a:r>
          <a:r>
            <a:rPr lang="en-US" sz="1600" dirty="0"/>
            <a:t>cash budget gaps</a:t>
          </a:r>
          <a:r>
            <a:rPr lang="ru-RU" sz="1600" dirty="0"/>
            <a:t>) </a:t>
          </a:r>
          <a:endParaRPr lang="en-US" sz="1600" dirty="0"/>
        </a:p>
      </dgm:t>
    </dgm:pt>
    <dgm:pt modelId="{A4A1C3C2-8449-403B-8873-5EEDCFA3F5A6}" type="parTrans" cxnId="{138AF287-7BA1-4ACB-8B0E-17A730EFCC90}">
      <dgm:prSet/>
      <dgm:spPr/>
      <dgm:t>
        <a:bodyPr/>
        <a:lstStyle/>
        <a:p>
          <a:endParaRPr lang="en-US"/>
        </a:p>
      </dgm:t>
    </dgm:pt>
    <dgm:pt modelId="{49734103-BAEE-47F8-8A84-5C793F8722C6}" type="sibTrans" cxnId="{138AF287-7BA1-4ACB-8B0E-17A730EFCC90}">
      <dgm:prSet/>
      <dgm:spPr/>
      <dgm:t>
        <a:bodyPr/>
        <a:lstStyle/>
        <a:p>
          <a:endParaRPr lang="en-US"/>
        </a:p>
      </dgm:t>
    </dgm:pt>
    <dgm:pt modelId="{5807743B-CE49-4688-805E-AA1FF1F1CE58}">
      <dgm:prSet phldrT="[Text]" custT="1"/>
      <dgm:spPr/>
      <dgm:t>
        <a:bodyPr/>
        <a:lstStyle/>
        <a:p>
          <a:r>
            <a:rPr lang="en-US" sz="1600" dirty="0"/>
            <a:t>Fiscal policies’ management (information on financial assets, including domestic accounts receivable, operations with state capital</a:t>
          </a:r>
          <a:r>
            <a:rPr lang="ru-RU" sz="1600" dirty="0"/>
            <a:t>) </a:t>
          </a:r>
          <a:endParaRPr lang="en-US" sz="1600" dirty="0"/>
        </a:p>
      </dgm:t>
    </dgm:pt>
    <dgm:pt modelId="{05B38F89-3567-4AE3-9C16-8ACA21B46E74}" type="sibTrans" cxnId="{9E5B4A8B-5A25-4EB5-AF22-587E3571D10C}">
      <dgm:prSet/>
      <dgm:spPr/>
      <dgm:t>
        <a:bodyPr/>
        <a:lstStyle/>
        <a:p>
          <a:endParaRPr lang="en-US"/>
        </a:p>
      </dgm:t>
    </dgm:pt>
    <dgm:pt modelId="{8D79B5C1-F462-48A7-BB95-D2A35189131B}" type="parTrans" cxnId="{9E5B4A8B-5A25-4EB5-AF22-587E3571D10C}">
      <dgm:prSet/>
      <dgm:spPr/>
      <dgm:t>
        <a:bodyPr/>
        <a:lstStyle/>
        <a:p>
          <a:endParaRPr lang="en-US"/>
        </a:p>
      </dgm:t>
    </dgm:pt>
    <dgm:pt modelId="{5EE89AEC-2FF7-4CA0-AA22-33A40E4A9778}" type="pres">
      <dgm:prSet presAssocID="{E4ACFA2D-8D8A-47DB-BC87-988902B3BAC4}" presName="Name0" presStyleCnt="0">
        <dgm:presLayoutVars>
          <dgm:dir/>
          <dgm:animLvl val="lvl"/>
          <dgm:resizeHandles val="exact"/>
        </dgm:presLayoutVars>
      </dgm:prSet>
      <dgm:spPr/>
    </dgm:pt>
    <dgm:pt modelId="{817900DA-9FA9-412E-BF84-607749DAAD86}" type="pres">
      <dgm:prSet presAssocID="{11D40227-6826-49D6-B616-A1451CD25BE6}" presName="linNode" presStyleCnt="0"/>
      <dgm:spPr/>
    </dgm:pt>
    <dgm:pt modelId="{5D470A93-C074-4687-91AD-35917C232253}" type="pres">
      <dgm:prSet presAssocID="{11D40227-6826-49D6-B616-A1451CD25BE6}" presName="parentText" presStyleLbl="node1" presStyleIdx="0" presStyleCnt="3" custScaleX="87096" custScaleY="54852">
        <dgm:presLayoutVars>
          <dgm:chMax val="1"/>
          <dgm:bulletEnabled val="1"/>
        </dgm:presLayoutVars>
      </dgm:prSet>
      <dgm:spPr/>
    </dgm:pt>
    <dgm:pt modelId="{D538649B-F8E3-4CD5-94F4-C960EF3EA69B}" type="pres">
      <dgm:prSet presAssocID="{11D40227-6826-49D6-B616-A1451CD25BE6}" presName="descendantText" presStyleLbl="alignAccFollowNode1" presStyleIdx="0" presStyleCnt="3" custScaleX="150974" custScaleY="64243">
        <dgm:presLayoutVars>
          <dgm:bulletEnabled val="1"/>
        </dgm:presLayoutVars>
      </dgm:prSet>
      <dgm:spPr/>
    </dgm:pt>
    <dgm:pt modelId="{F749CBDC-BC23-4D7F-B0B7-98612C2C953E}" type="pres">
      <dgm:prSet presAssocID="{BC9B08B1-2371-4B32-8ADF-ECE6169FBB2A}" presName="sp" presStyleCnt="0"/>
      <dgm:spPr/>
    </dgm:pt>
    <dgm:pt modelId="{B7DBD8D6-B027-415A-9101-DAF683AD32F9}" type="pres">
      <dgm:prSet presAssocID="{BC1E6AD8-0131-4895-BF55-8B33BB4DC394}" presName="linNode" presStyleCnt="0"/>
      <dgm:spPr/>
    </dgm:pt>
    <dgm:pt modelId="{1F96D066-9153-43C9-8D0F-010B666084F9}" type="pres">
      <dgm:prSet presAssocID="{BC1E6AD8-0131-4895-BF55-8B33BB4DC394}" presName="parentText" presStyleLbl="node1" presStyleIdx="1" presStyleCnt="3" custScaleX="87096" custScaleY="54852">
        <dgm:presLayoutVars>
          <dgm:chMax val="1"/>
          <dgm:bulletEnabled val="1"/>
        </dgm:presLayoutVars>
      </dgm:prSet>
      <dgm:spPr/>
    </dgm:pt>
    <dgm:pt modelId="{F936E548-2C51-4FBF-A2B5-FFDB6E729C63}" type="pres">
      <dgm:prSet presAssocID="{BC1E6AD8-0131-4895-BF55-8B33BB4DC394}" presName="descendantText" presStyleLbl="alignAccFollowNode1" presStyleIdx="1" presStyleCnt="3" custScaleX="150974" custScaleY="61789">
        <dgm:presLayoutVars>
          <dgm:bulletEnabled val="1"/>
        </dgm:presLayoutVars>
      </dgm:prSet>
      <dgm:spPr/>
    </dgm:pt>
    <dgm:pt modelId="{C729C9F4-5587-4E2E-93DF-BBA9AEF70084}" type="pres">
      <dgm:prSet presAssocID="{6FCEB1A9-2DB7-422E-846F-24032C0FEB81}" presName="sp" presStyleCnt="0"/>
      <dgm:spPr/>
    </dgm:pt>
    <dgm:pt modelId="{E5543BBE-8CD1-4E9B-A1AE-71A750E95831}" type="pres">
      <dgm:prSet presAssocID="{2B7198FB-4762-4FF3-A49C-4E20F0DD2ECE}" presName="linNode" presStyleCnt="0"/>
      <dgm:spPr/>
    </dgm:pt>
    <dgm:pt modelId="{5EA6F6FF-AFC4-43CF-88F2-00D2835DB911}" type="pres">
      <dgm:prSet presAssocID="{2B7198FB-4762-4FF3-A49C-4E20F0DD2ECE}" presName="parentText" presStyleLbl="node1" presStyleIdx="2" presStyleCnt="3" custScaleX="86553" custScaleY="54605">
        <dgm:presLayoutVars>
          <dgm:chMax val="1"/>
          <dgm:bulletEnabled val="1"/>
        </dgm:presLayoutVars>
      </dgm:prSet>
      <dgm:spPr/>
    </dgm:pt>
    <dgm:pt modelId="{44391052-8F4B-49A9-8743-AE860992ABA3}" type="pres">
      <dgm:prSet presAssocID="{2B7198FB-4762-4FF3-A49C-4E20F0DD2ECE}" presName="descendantText" presStyleLbl="alignAccFollowNode1" presStyleIdx="2" presStyleCnt="3" custScaleX="150974" custScaleY="61730">
        <dgm:presLayoutVars>
          <dgm:bulletEnabled val="1"/>
        </dgm:presLayoutVars>
      </dgm:prSet>
      <dgm:spPr/>
    </dgm:pt>
  </dgm:ptLst>
  <dgm:cxnLst>
    <dgm:cxn modelId="{2CFAD907-1C68-4379-9B71-EBDB6B2228DB}" type="presOf" srcId="{5807743B-CE49-4688-805E-AA1FF1F1CE58}" destId="{44391052-8F4B-49A9-8743-AE860992ABA3}" srcOrd="0" destOrd="1" presId="urn:microsoft.com/office/officeart/2005/8/layout/vList5"/>
    <dgm:cxn modelId="{8DAB3A24-D391-4D85-84FA-0BC54EF01FB1}" type="presOf" srcId="{B6115631-3EA2-4DE9-B89D-330DAD473FFC}" destId="{44391052-8F4B-49A9-8743-AE860992ABA3}" srcOrd="0" destOrd="0" presId="urn:microsoft.com/office/officeart/2005/8/layout/vList5"/>
    <dgm:cxn modelId="{1ABD7B28-A1A0-49AA-9CA2-D1D3863FDBB9}" srcId="{11D40227-6826-49D6-B616-A1451CD25BE6}" destId="{3B482020-A74B-4EBA-B63D-1281DFAC85AA}" srcOrd="0" destOrd="0" parTransId="{B31152EB-64DB-4400-9B36-554238CC4F2B}" sibTransId="{A4AC20D4-681B-486D-AE7F-198E763968F0}"/>
    <dgm:cxn modelId="{BE99BB30-D0B0-443B-B7B9-3F09CF7B9FB6}" srcId="{BC1E6AD8-0131-4895-BF55-8B33BB4DC394}" destId="{AEF6B5B7-35D0-4FB0-BEA3-D1BAEB7A22FC}" srcOrd="0" destOrd="0" parTransId="{52BE5BEB-AD9D-4E60-8129-6587BB1B1FE5}" sibTransId="{965A6D25-44DB-447D-A399-9815A7573928}"/>
    <dgm:cxn modelId="{36FFF336-6895-44A2-9812-1E888CAF1166}" srcId="{2B7198FB-4762-4FF3-A49C-4E20F0DD2ECE}" destId="{B6115631-3EA2-4DE9-B89D-330DAD473FFC}" srcOrd="0" destOrd="0" parTransId="{C31DA13A-2681-4E5B-8DF2-3FEA14C79281}" sibTransId="{CF100807-3764-4D8A-9AB1-20ACFC638EBF}"/>
    <dgm:cxn modelId="{E432303C-3615-4AAC-90DE-7F1D9488C886}" srcId="{E4ACFA2D-8D8A-47DB-BC87-988902B3BAC4}" destId="{2B7198FB-4762-4FF3-A49C-4E20F0DD2ECE}" srcOrd="2" destOrd="0" parTransId="{9E551B1A-0122-45FC-B47E-57D6ACC74BEB}" sibTransId="{3E91F771-D5FE-4CA4-BAD9-1606B9F57723}"/>
    <dgm:cxn modelId="{D47A4D3D-BFA6-4671-9620-F97030B6D874}" srcId="{11D40227-6826-49D6-B616-A1451CD25BE6}" destId="{930EA501-872E-48DD-B069-786D1318B0F7}" srcOrd="1" destOrd="0" parTransId="{46F8588A-64D2-4257-A3CA-9522E58E6ECE}" sibTransId="{94F0A69B-D92C-4BF1-BF47-952DEB9FF0E7}"/>
    <dgm:cxn modelId="{177CD367-FA81-4D86-99F4-4A6D3C628C09}" srcId="{BC1E6AD8-0131-4895-BF55-8B33BB4DC394}" destId="{7CEEC524-3504-4F6A-8305-A7FE0D9D459C}" srcOrd="1" destOrd="0" parTransId="{AC0B49C4-DDDD-47EE-9000-A712521F45CB}" sibTransId="{8350E09B-6E15-46B1-A347-F2C1B6A919B9}"/>
    <dgm:cxn modelId="{6C6E8551-8E41-4E55-8C77-3D5774BFCB29}" type="presOf" srcId="{930EA501-872E-48DD-B069-786D1318B0F7}" destId="{D538649B-F8E3-4CD5-94F4-C960EF3EA69B}" srcOrd="0" destOrd="1" presId="urn:microsoft.com/office/officeart/2005/8/layout/vList5"/>
    <dgm:cxn modelId="{33DC9453-5FCF-4561-ABA9-BFD871247847}" type="presOf" srcId="{3F04DAF0-5DE9-4F7A-99D0-B10C5A35E044}" destId="{F936E548-2C51-4FBF-A2B5-FFDB6E729C63}" srcOrd="0" destOrd="2" presId="urn:microsoft.com/office/officeart/2005/8/layout/vList5"/>
    <dgm:cxn modelId="{BFB0C953-61D1-49E5-82D6-5ED1E05621D6}" type="presOf" srcId="{BC1E6AD8-0131-4895-BF55-8B33BB4DC394}" destId="{1F96D066-9153-43C9-8D0F-010B666084F9}" srcOrd="0" destOrd="0" presId="urn:microsoft.com/office/officeart/2005/8/layout/vList5"/>
    <dgm:cxn modelId="{4F996074-769B-4E79-9456-8A3D9B0363DF}" type="presOf" srcId="{2B7198FB-4762-4FF3-A49C-4E20F0DD2ECE}" destId="{5EA6F6FF-AFC4-43CF-88F2-00D2835DB911}" srcOrd="0" destOrd="0" presId="urn:microsoft.com/office/officeart/2005/8/layout/vList5"/>
    <dgm:cxn modelId="{559E497F-DF9E-4128-BC02-CF10D253E118}" type="presOf" srcId="{11D40227-6826-49D6-B616-A1451CD25BE6}" destId="{5D470A93-C074-4687-91AD-35917C232253}" srcOrd="0" destOrd="0" presId="urn:microsoft.com/office/officeart/2005/8/layout/vList5"/>
    <dgm:cxn modelId="{C1675083-2550-4694-9CBD-ECB6D7476D87}" type="presOf" srcId="{70B67748-D76F-49CA-8673-E9D2D6C8F080}" destId="{44391052-8F4B-49A9-8743-AE860992ABA3}" srcOrd="0" destOrd="2" presId="urn:microsoft.com/office/officeart/2005/8/layout/vList5"/>
    <dgm:cxn modelId="{138AF287-7BA1-4ACB-8B0E-17A730EFCC90}" srcId="{2B7198FB-4762-4FF3-A49C-4E20F0DD2ECE}" destId="{70B67748-D76F-49CA-8673-E9D2D6C8F080}" srcOrd="2" destOrd="0" parTransId="{A4A1C3C2-8449-403B-8873-5EEDCFA3F5A6}" sibTransId="{49734103-BAEE-47F8-8A84-5C793F8722C6}"/>
    <dgm:cxn modelId="{9E5B4A8B-5A25-4EB5-AF22-587E3571D10C}" srcId="{2B7198FB-4762-4FF3-A49C-4E20F0DD2ECE}" destId="{5807743B-CE49-4688-805E-AA1FF1F1CE58}" srcOrd="1" destOrd="0" parTransId="{8D79B5C1-F462-48A7-BB95-D2A35189131B}" sibTransId="{05B38F89-3567-4AE3-9C16-8ACA21B46E74}"/>
    <dgm:cxn modelId="{6A86BE92-4494-499F-8326-B00F1DFEFF96}" type="presOf" srcId="{AEF6B5B7-35D0-4FB0-BEA3-D1BAEB7A22FC}" destId="{F936E548-2C51-4FBF-A2B5-FFDB6E729C63}" srcOrd="0" destOrd="0" presId="urn:microsoft.com/office/officeart/2005/8/layout/vList5"/>
    <dgm:cxn modelId="{9297D79B-1C8A-400E-B2A9-15577485AF63}" type="presOf" srcId="{3B482020-A74B-4EBA-B63D-1281DFAC85AA}" destId="{D538649B-F8E3-4CD5-94F4-C960EF3EA69B}" srcOrd="0" destOrd="0" presId="urn:microsoft.com/office/officeart/2005/8/layout/vList5"/>
    <dgm:cxn modelId="{1ED0379C-EF73-4F99-B840-355F5DAE71FA}" srcId="{BC1E6AD8-0131-4895-BF55-8B33BB4DC394}" destId="{3F04DAF0-5DE9-4F7A-99D0-B10C5A35E044}" srcOrd="2" destOrd="0" parTransId="{244FBE1E-BB1A-4E7B-B827-1C3E862D4734}" sibTransId="{3CE544BE-6620-4549-B158-9538173103F5}"/>
    <dgm:cxn modelId="{3BCA97BB-8C98-4F4C-AA5C-3872B87E0865}" srcId="{E4ACFA2D-8D8A-47DB-BC87-988902B3BAC4}" destId="{11D40227-6826-49D6-B616-A1451CD25BE6}" srcOrd="0" destOrd="0" parTransId="{C7A4D43C-EAE8-435F-9B9D-DD4B58F0605B}" sibTransId="{BC9B08B1-2371-4B32-8ADF-ECE6169FBB2A}"/>
    <dgm:cxn modelId="{9991A3C1-BF3F-4717-B338-FDDDC741C1D1}" type="presOf" srcId="{E4ACFA2D-8D8A-47DB-BC87-988902B3BAC4}" destId="{5EE89AEC-2FF7-4CA0-AA22-33A40E4A9778}" srcOrd="0" destOrd="0" presId="urn:microsoft.com/office/officeart/2005/8/layout/vList5"/>
    <dgm:cxn modelId="{9A3DD9CF-252A-4147-A571-479FDA83D99D}" srcId="{E4ACFA2D-8D8A-47DB-BC87-988902B3BAC4}" destId="{BC1E6AD8-0131-4895-BF55-8B33BB4DC394}" srcOrd="1" destOrd="0" parTransId="{D9D70BE0-F029-4E1D-9FF6-37C507EFDCB4}" sibTransId="{6FCEB1A9-2DB7-422E-846F-24032C0FEB81}"/>
    <dgm:cxn modelId="{D58DC0E0-5C09-4658-AD33-4A60DD9516F3}" type="presOf" srcId="{7CEEC524-3504-4F6A-8305-A7FE0D9D459C}" destId="{F936E548-2C51-4FBF-A2B5-FFDB6E729C63}" srcOrd="0" destOrd="1" presId="urn:microsoft.com/office/officeart/2005/8/layout/vList5"/>
    <dgm:cxn modelId="{DB67D702-A8FF-4A31-85E3-62FBB1063756}" type="presParOf" srcId="{5EE89AEC-2FF7-4CA0-AA22-33A40E4A9778}" destId="{817900DA-9FA9-412E-BF84-607749DAAD86}" srcOrd="0" destOrd="0" presId="urn:microsoft.com/office/officeart/2005/8/layout/vList5"/>
    <dgm:cxn modelId="{CAF363EA-AF43-4632-BFC5-64901FA2F574}" type="presParOf" srcId="{817900DA-9FA9-412E-BF84-607749DAAD86}" destId="{5D470A93-C074-4687-91AD-35917C232253}" srcOrd="0" destOrd="0" presId="urn:microsoft.com/office/officeart/2005/8/layout/vList5"/>
    <dgm:cxn modelId="{534F7F10-ABFA-4BBB-9DAE-F5ABADCECEA4}" type="presParOf" srcId="{817900DA-9FA9-412E-BF84-607749DAAD86}" destId="{D538649B-F8E3-4CD5-94F4-C960EF3EA69B}" srcOrd="1" destOrd="0" presId="urn:microsoft.com/office/officeart/2005/8/layout/vList5"/>
    <dgm:cxn modelId="{C8C0ABA3-7A40-4F13-96B2-2229A3F8D10E}" type="presParOf" srcId="{5EE89AEC-2FF7-4CA0-AA22-33A40E4A9778}" destId="{F749CBDC-BC23-4D7F-B0B7-98612C2C953E}" srcOrd="1" destOrd="0" presId="urn:microsoft.com/office/officeart/2005/8/layout/vList5"/>
    <dgm:cxn modelId="{5E0CD7C0-D7A4-4419-A73A-88CF117E990C}" type="presParOf" srcId="{5EE89AEC-2FF7-4CA0-AA22-33A40E4A9778}" destId="{B7DBD8D6-B027-415A-9101-DAF683AD32F9}" srcOrd="2" destOrd="0" presId="urn:microsoft.com/office/officeart/2005/8/layout/vList5"/>
    <dgm:cxn modelId="{55119169-4F31-4232-876D-9E99DCABE2ED}" type="presParOf" srcId="{B7DBD8D6-B027-415A-9101-DAF683AD32F9}" destId="{1F96D066-9153-43C9-8D0F-010B666084F9}" srcOrd="0" destOrd="0" presId="urn:microsoft.com/office/officeart/2005/8/layout/vList5"/>
    <dgm:cxn modelId="{4E6FA905-8514-4534-A9CC-6D9D10A8074B}" type="presParOf" srcId="{B7DBD8D6-B027-415A-9101-DAF683AD32F9}" destId="{F936E548-2C51-4FBF-A2B5-FFDB6E729C63}" srcOrd="1" destOrd="0" presId="urn:microsoft.com/office/officeart/2005/8/layout/vList5"/>
    <dgm:cxn modelId="{48A1710E-E665-49BF-ACE6-22CAAF96B41C}" type="presParOf" srcId="{5EE89AEC-2FF7-4CA0-AA22-33A40E4A9778}" destId="{C729C9F4-5587-4E2E-93DF-BBA9AEF70084}" srcOrd="3" destOrd="0" presId="urn:microsoft.com/office/officeart/2005/8/layout/vList5"/>
    <dgm:cxn modelId="{C90EA44E-404A-4F81-A38C-2DA30A2E0231}" type="presParOf" srcId="{5EE89AEC-2FF7-4CA0-AA22-33A40E4A9778}" destId="{E5543BBE-8CD1-4E9B-A1AE-71A750E95831}" srcOrd="4" destOrd="0" presId="urn:microsoft.com/office/officeart/2005/8/layout/vList5"/>
    <dgm:cxn modelId="{0615C8A2-AA30-4FF8-91F0-946ED7BC7296}" type="presParOf" srcId="{E5543BBE-8CD1-4E9B-A1AE-71A750E95831}" destId="{5EA6F6FF-AFC4-43CF-88F2-00D2835DB911}" srcOrd="0" destOrd="0" presId="urn:microsoft.com/office/officeart/2005/8/layout/vList5"/>
    <dgm:cxn modelId="{256B0357-F720-4824-80A1-22161C9DAAB7}" type="presParOf" srcId="{E5543BBE-8CD1-4E9B-A1AE-71A750E95831}" destId="{44391052-8F4B-49A9-8743-AE860992ABA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856934-1E9F-4C93-8768-01583CF493F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A1A102-0BBE-4F33-A745-18E3ED56AA28}">
      <dgm:prSet phldrT="[Text]"/>
      <dgm:spPr/>
      <dgm:t>
        <a:bodyPr/>
        <a:lstStyle/>
        <a:p>
          <a:r>
            <a:rPr lang="en-US" b="1" cap="all" dirty="0">
              <a:solidFill>
                <a:srgbClr val="000000"/>
              </a:solidFill>
              <a:highlight>
                <a:srgbClr val="000000">
                  <a:alpha val="0"/>
                </a:srgbClr>
              </a:highlight>
            </a:rPr>
            <a:t>KEY FACTORS THAT INFLUENCE THE QUALITY OF CASH FORECASTS </a:t>
          </a:r>
          <a:endParaRPr lang="en-US" b="1" dirty="0"/>
        </a:p>
      </dgm:t>
    </dgm:pt>
    <dgm:pt modelId="{CA71D38D-AD69-4280-8E36-2C58BC4FE417}" type="parTrans" cxnId="{A11A851E-CFE6-40CE-A5B6-8F31A4F724F3}">
      <dgm:prSet/>
      <dgm:spPr/>
      <dgm:t>
        <a:bodyPr/>
        <a:lstStyle/>
        <a:p>
          <a:endParaRPr lang="en-US" b="1"/>
        </a:p>
      </dgm:t>
    </dgm:pt>
    <dgm:pt modelId="{92B1FCF6-3D99-483E-994A-E1BE9D6ABA22}" type="sibTrans" cxnId="{A11A851E-CFE6-40CE-A5B6-8F31A4F724F3}">
      <dgm:prSet/>
      <dgm:spPr/>
      <dgm:t>
        <a:bodyPr/>
        <a:lstStyle/>
        <a:p>
          <a:endParaRPr lang="en-US" b="1"/>
        </a:p>
      </dgm:t>
    </dgm:pt>
    <dgm:pt modelId="{CCDCB440-EC6F-4E29-8721-13B929273A6E}">
      <dgm:prSet phldrT="[Text]" custT="1"/>
      <dgm:spPr/>
      <dgm:t>
        <a:bodyPr/>
        <a:lstStyle/>
        <a:p>
          <a:pPr algn="l"/>
          <a:r>
            <a:rPr lang="en-US" sz="1800" b="0" dirty="0"/>
            <a:t>Political factor </a:t>
          </a:r>
          <a:r>
            <a:rPr lang="ru-RU" sz="1800" b="0" dirty="0"/>
            <a:t>– </a:t>
          </a:r>
          <a:r>
            <a:rPr lang="en-US" sz="1800" b="0" dirty="0"/>
            <a:t>decisions by the commission for emergency allocations of budgetary funds</a:t>
          </a:r>
        </a:p>
      </dgm:t>
    </dgm:pt>
    <dgm:pt modelId="{4C3F6F02-6FAF-480F-BDD3-5B0763F0B6DA}" type="parTrans" cxnId="{2585FD9A-107D-457A-B013-3030BA44709D}">
      <dgm:prSet/>
      <dgm:spPr/>
      <dgm:t>
        <a:bodyPr/>
        <a:lstStyle/>
        <a:p>
          <a:endParaRPr lang="en-US" b="1"/>
        </a:p>
      </dgm:t>
    </dgm:pt>
    <dgm:pt modelId="{F4AAD8D2-2B95-4DAA-969E-5A34981FB813}" type="sibTrans" cxnId="{2585FD9A-107D-457A-B013-3030BA44709D}">
      <dgm:prSet/>
      <dgm:spPr/>
      <dgm:t>
        <a:bodyPr/>
        <a:lstStyle/>
        <a:p>
          <a:endParaRPr lang="en-US" b="1"/>
        </a:p>
      </dgm:t>
    </dgm:pt>
    <dgm:pt modelId="{F3F67EC0-D117-4661-80DA-81C91A74559D}">
      <dgm:prSet phldrT="[Text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0" dirty="0"/>
            <a:t>Inconsistencies, as identified in the process of execution, with data for forecasts provided by central administration bodies and revenue authorities</a:t>
          </a:r>
        </a:p>
      </dgm:t>
    </dgm:pt>
    <dgm:pt modelId="{A09F244C-6BCB-40B7-8167-1A780E620FE7}" type="parTrans" cxnId="{1D863E32-A4E0-4585-B446-407FD7E05497}">
      <dgm:prSet/>
      <dgm:spPr/>
      <dgm:t>
        <a:bodyPr/>
        <a:lstStyle/>
        <a:p>
          <a:endParaRPr lang="en-US" b="1"/>
        </a:p>
      </dgm:t>
    </dgm:pt>
    <dgm:pt modelId="{FC8A0BEC-11E9-4885-8F59-76E145AB51DF}" type="sibTrans" cxnId="{1D863E32-A4E0-4585-B446-407FD7E05497}">
      <dgm:prSet/>
      <dgm:spPr/>
      <dgm:t>
        <a:bodyPr/>
        <a:lstStyle/>
        <a:p>
          <a:endParaRPr lang="en-US" b="1"/>
        </a:p>
      </dgm:t>
    </dgm:pt>
    <dgm:pt modelId="{CD084F8B-8D96-4D7B-9CA1-347CF87B5850}">
      <dgm:prSet phldrT="[Text]"/>
      <dgm:spPr/>
      <dgm:t>
        <a:bodyPr/>
        <a:lstStyle/>
        <a:p>
          <a:r>
            <a:rPr lang="en-US" b="1" cap="all" dirty="0">
              <a:solidFill>
                <a:srgbClr val="000000"/>
              </a:solidFill>
              <a:highlight>
                <a:srgbClr val="000000">
                  <a:alpha val="0"/>
                </a:srgbClr>
              </a:highlight>
            </a:rPr>
            <a:t>MAIN PROBLEMS ARISING DURING FORECASTING</a:t>
          </a:r>
          <a:endParaRPr lang="en-US" b="1" dirty="0"/>
        </a:p>
      </dgm:t>
    </dgm:pt>
    <dgm:pt modelId="{0C546D53-5FE3-4723-91C0-B5690967D84F}" type="parTrans" cxnId="{0454DABA-1C39-4428-ADCF-99A23FA091AB}">
      <dgm:prSet/>
      <dgm:spPr/>
      <dgm:t>
        <a:bodyPr/>
        <a:lstStyle/>
        <a:p>
          <a:endParaRPr lang="en-US" b="1"/>
        </a:p>
      </dgm:t>
    </dgm:pt>
    <dgm:pt modelId="{0E5585B2-7270-4E4B-81CB-C87F3E367489}" type="sibTrans" cxnId="{0454DABA-1C39-4428-ADCF-99A23FA091AB}">
      <dgm:prSet/>
      <dgm:spPr/>
      <dgm:t>
        <a:bodyPr/>
        <a:lstStyle/>
        <a:p>
          <a:endParaRPr lang="en-US" b="1"/>
        </a:p>
      </dgm:t>
    </dgm:pt>
    <dgm:pt modelId="{666715C8-07F8-4D97-A509-209D8A401370}">
      <dgm:prSet phldrT="[Text]" custT="1"/>
      <dgm:spPr/>
      <dgm:t>
        <a:bodyPr/>
        <a:lstStyle/>
        <a:p>
          <a:pPr algn="ctr"/>
          <a:r>
            <a:rPr lang="en-US" sz="1800" b="0" dirty="0"/>
            <a:t>There is no automated mechanism for prompt information gathering and data update (as needed</a:t>
          </a:r>
          <a:r>
            <a:rPr lang="ru-RU" sz="1800" b="0" dirty="0"/>
            <a:t>)</a:t>
          </a:r>
          <a:endParaRPr lang="en-US" sz="1800" b="0" dirty="0"/>
        </a:p>
      </dgm:t>
    </dgm:pt>
    <dgm:pt modelId="{D5D95208-D1CF-4AC1-956E-85F7FE99C49E}" type="parTrans" cxnId="{309BBC4A-C996-4ACA-978B-6571CDDD13E9}">
      <dgm:prSet/>
      <dgm:spPr/>
      <dgm:t>
        <a:bodyPr/>
        <a:lstStyle/>
        <a:p>
          <a:endParaRPr lang="en-US" b="1"/>
        </a:p>
      </dgm:t>
    </dgm:pt>
    <dgm:pt modelId="{B117E421-CE76-4CF9-948C-B178B609A830}" type="sibTrans" cxnId="{309BBC4A-C996-4ACA-978B-6571CDDD13E9}">
      <dgm:prSet/>
      <dgm:spPr/>
      <dgm:t>
        <a:bodyPr/>
        <a:lstStyle/>
        <a:p>
          <a:endParaRPr lang="en-US" b="1"/>
        </a:p>
      </dgm:t>
    </dgm:pt>
    <dgm:pt modelId="{638301AD-4886-416A-807F-4F418D82CE45}">
      <dgm:prSet phldrT="[Text]" custT="1"/>
      <dgm:spPr/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en-US" sz="1800" b="0" dirty="0"/>
            <a:t>Legal and regulatory frameworks do not allow using all potentially free funds in the TSA</a:t>
          </a:r>
          <a:r>
            <a:rPr lang="ru-RU" sz="1800" b="0" dirty="0"/>
            <a:t> </a:t>
          </a:r>
          <a:endParaRPr lang="en-US" sz="1800" b="0" dirty="0"/>
        </a:p>
      </dgm:t>
    </dgm:pt>
    <dgm:pt modelId="{70B4D447-62DE-4D44-A948-6D64498DA261}" type="parTrans" cxnId="{14EE1907-C8E9-41DD-BEFF-383B8470ED71}">
      <dgm:prSet/>
      <dgm:spPr/>
      <dgm:t>
        <a:bodyPr/>
        <a:lstStyle/>
        <a:p>
          <a:endParaRPr lang="en-US" b="1"/>
        </a:p>
      </dgm:t>
    </dgm:pt>
    <dgm:pt modelId="{81485D04-04EE-4E7C-98D3-D795A32424EA}" type="sibTrans" cxnId="{14EE1907-C8E9-41DD-BEFF-383B8470ED71}">
      <dgm:prSet/>
      <dgm:spPr/>
      <dgm:t>
        <a:bodyPr/>
        <a:lstStyle/>
        <a:p>
          <a:endParaRPr lang="en-US" b="1"/>
        </a:p>
      </dgm:t>
    </dgm:pt>
    <dgm:pt modelId="{F17F1DFD-F4A9-4DE4-9850-DD347FF60C99}">
      <dgm:prSet custT="1"/>
      <dgm:spPr/>
      <dgm:t>
        <a:bodyPr/>
        <a:lstStyle/>
        <a:p>
          <a:pPr algn="l"/>
          <a:r>
            <a:rPr lang="en-US" sz="1800" b="0" dirty="0"/>
            <a:t>Human factors may be responsible for incorrect analysis or incorrect interpretation of data</a:t>
          </a:r>
        </a:p>
      </dgm:t>
    </dgm:pt>
    <dgm:pt modelId="{945E8E7C-0886-4215-8A1F-05361DB5FBB5}" type="parTrans" cxnId="{64A22B08-33EE-4BFF-8DAA-6D0789C41A91}">
      <dgm:prSet/>
      <dgm:spPr/>
      <dgm:t>
        <a:bodyPr/>
        <a:lstStyle/>
        <a:p>
          <a:endParaRPr lang="en-US" b="1"/>
        </a:p>
      </dgm:t>
    </dgm:pt>
    <dgm:pt modelId="{E5AD0FE1-38D7-45BE-84B4-C532246C1AD9}" type="sibTrans" cxnId="{64A22B08-33EE-4BFF-8DAA-6D0789C41A91}">
      <dgm:prSet/>
      <dgm:spPr/>
      <dgm:t>
        <a:bodyPr/>
        <a:lstStyle/>
        <a:p>
          <a:endParaRPr lang="en-US" b="1"/>
        </a:p>
      </dgm:t>
    </dgm:pt>
    <dgm:pt modelId="{FAAE7B21-7155-4DA7-B080-7FFA7112627A}">
      <dgm:prSet custT="1"/>
      <dgm:spPr/>
      <dgm:t>
        <a:bodyPr/>
        <a:lstStyle/>
        <a:p>
          <a:r>
            <a:rPr lang="en-US" sz="1800" b="0" dirty="0"/>
            <a:t>Excessive granularity of forecasts makes the process more complicated</a:t>
          </a:r>
        </a:p>
      </dgm:t>
    </dgm:pt>
    <dgm:pt modelId="{AB16291C-A78C-4A88-ACE3-D0FD2E304CC1}" type="parTrans" cxnId="{352E1621-08C4-4106-BD9A-C2C5F33C7F67}">
      <dgm:prSet/>
      <dgm:spPr/>
      <dgm:t>
        <a:bodyPr/>
        <a:lstStyle/>
        <a:p>
          <a:endParaRPr lang="en-US"/>
        </a:p>
      </dgm:t>
    </dgm:pt>
    <dgm:pt modelId="{70055DA7-CEF0-404A-8DB9-343184923434}" type="sibTrans" cxnId="{352E1621-08C4-4106-BD9A-C2C5F33C7F67}">
      <dgm:prSet/>
      <dgm:spPr/>
      <dgm:t>
        <a:bodyPr/>
        <a:lstStyle/>
        <a:p>
          <a:endParaRPr lang="en-US"/>
        </a:p>
      </dgm:t>
    </dgm:pt>
    <dgm:pt modelId="{ADD32B50-98C1-45E7-A80E-7216D744DF9D}" type="pres">
      <dgm:prSet presAssocID="{0B856934-1E9F-4C93-8768-01583CF493F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AFA21A5-F8F8-451B-B480-759EE08AC3A7}" type="pres">
      <dgm:prSet presAssocID="{8BA1A102-0BBE-4F33-A745-18E3ED56AA28}" presName="root" presStyleCnt="0"/>
      <dgm:spPr/>
    </dgm:pt>
    <dgm:pt modelId="{280A76DC-A0D2-4F5F-B119-A74BDB09D9AC}" type="pres">
      <dgm:prSet presAssocID="{8BA1A102-0BBE-4F33-A745-18E3ED56AA28}" presName="rootComposite" presStyleCnt="0"/>
      <dgm:spPr/>
    </dgm:pt>
    <dgm:pt modelId="{CD1DE189-FE1B-40A9-BF83-82390F8BC13B}" type="pres">
      <dgm:prSet presAssocID="{8BA1A102-0BBE-4F33-A745-18E3ED56AA28}" presName="rootText" presStyleLbl="node1" presStyleIdx="0" presStyleCnt="2" custScaleX="205431"/>
      <dgm:spPr/>
    </dgm:pt>
    <dgm:pt modelId="{4980343A-9CC3-40CB-88CD-B5CC9485895F}" type="pres">
      <dgm:prSet presAssocID="{8BA1A102-0BBE-4F33-A745-18E3ED56AA28}" presName="rootConnector" presStyleLbl="node1" presStyleIdx="0" presStyleCnt="2"/>
      <dgm:spPr/>
    </dgm:pt>
    <dgm:pt modelId="{10B68064-2A3D-4E7F-859A-DBC56D79E611}" type="pres">
      <dgm:prSet presAssocID="{8BA1A102-0BBE-4F33-A745-18E3ED56AA28}" presName="childShape" presStyleCnt="0"/>
      <dgm:spPr/>
    </dgm:pt>
    <dgm:pt modelId="{689B9CCD-8D5E-4003-982B-65AC431A63E6}" type="pres">
      <dgm:prSet presAssocID="{4C3F6F02-6FAF-480F-BDD3-5B0763F0B6DA}" presName="Name13" presStyleLbl="parChTrans1D2" presStyleIdx="0" presStyleCnt="6"/>
      <dgm:spPr/>
    </dgm:pt>
    <dgm:pt modelId="{A54D4B1A-FC54-4C4E-A5F3-76135F21973A}" type="pres">
      <dgm:prSet presAssocID="{CCDCB440-EC6F-4E29-8721-13B929273A6E}" presName="childText" presStyleLbl="bgAcc1" presStyleIdx="0" presStyleCnt="6" custScaleX="287576">
        <dgm:presLayoutVars>
          <dgm:bulletEnabled val="1"/>
        </dgm:presLayoutVars>
      </dgm:prSet>
      <dgm:spPr/>
    </dgm:pt>
    <dgm:pt modelId="{92EE6A5C-7E26-454C-8EDB-6FC36F55C9A9}" type="pres">
      <dgm:prSet presAssocID="{945E8E7C-0886-4215-8A1F-05361DB5FBB5}" presName="Name13" presStyleLbl="parChTrans1D2" presStyleIdx="1" presStyleCnt="6"/>
      <dgm:spPr/>
    </dgm:pt>
    <dgm:pt modelId="{394094AF-F02A-41E1-B925-C2FE1135293B}" type="pres">
      <dgm:prSet presAssocID="{F17F1DFD-F4A9-4DE4-9850-DD347FF60C99}" presName="childText" presStyleLbl="bgAcc1" presStyleIdx="1" presStyleCnt="6" custScaleX="287576" custLinFactY="26240" custLinFactNeighborX="-5321" custLinFactNeighborY="100000">
        <dgm:presLayoutVars>
          <dgm:bulletEnabled val="1"/>
        </dgm:presLayoutVars>
      </dgm:prSet>
      <dgm:spPr/>
    </dgm:pt>
    <dgm:pt modelId="{26472134-CB22-40A4-81CC-58CEA50F7BC3}" type="pres">
      <dgm:prSet presAssocID="{A09F244C-6BCB-40B7-8167-1A780E620FE7}" presName="Name13" presStyleLbl="parChTrans1D2" presStyleIdx="2" presStyleCnt="6"/>
      <dgm:spPr/>
    </dgm:pt>
    <dgm:pt modelId="{3D943BC3-B972-4305-85B3-71D7EBB98BBF}" type="pres">
      <dgm:prSet presAssocID="{F3F67EC0-D117-4661-80DA-81C91A74559D}" presName="childText" presStyleLbl="bgAcc1" presStyleIdx="2" presStyleCnt="6" custScaleX="287576" custLinFactY="-18889" custLinFactNeighborX="-2303" custLinFactNeighborY="-100000">
        <dgm:presLayoutVars>
          <dgm:bulletEnabled val="1"/>
        </dgm:presLayoutVars>
      </dgm:prSet>
      <dgm:spPr/>
    </dgm:pt>
    <dgm:pt modelId="{AC4E108E-3A5F-4F5C-A659-130BF404E8DB}" type="pres">
      <dgm:prSet presAssocID="{CD084F8B-8D96-4D7B-9CA1-347CF87B5850}" presName="root" presStyleCnt="0"/>
      <dgm:spPr/>
    </dgm:pt>
    <dgm:pt modelId="{B8B9C59A-81D0-4308-8304-D2728BFBF83D}" type="pres">
      <dgm:prSet presAssocID="{CD084F8B-8D96-4D7B-9CA1-347CF87B5850}" presName="rootComposite" presStyleCnt="0"/>
      <dgm:spPr/>
    </dgm:pt>
    <dgm:pt modelId="{6348AA05-0698-4EBF-AD72-148BF581A1B0}" type="pres">
      <dgm:prSet presAssocID="{CD084F8B-8D96-4D7B-9CA1-347CF87B5850}" presName="rootText" presStyleLbl="node1" presStyleIdx="1" presStyleCnt="2" custScaleX="223428" custLinFactNeighborX="14061"/>
      <dgm:spPr/>
    </dgm:pt>
    <dgm:pt modelId="{5DE31A95-75AE-4180-AEEF-526F6D29DEF1}" type="pres">
      <dgm:prSet presAssocID="{CD084F8B-8D96-4D7B-9CA1-347CF87B5850}" presName="rootConnector" presStyleLbl="node1" presStyleIdx="1" presStyleCnt="2"/>
      <dgm:spPr/>
    </dgm:pt>
    <dgm:pt modelId="{F5389FF3-883C-4296-8F22-FBA86A309824}" type="pres">
      <dgm:prSet presAssocID="{CD084F8B-8D96-4D7B-9CA1-347CF87B5850}" presName="childShape" presStyleCnt="0"/>
      <dgm:spPr/>
    </dgm:pt>
    <dgm:pt modelId="{8D921508-8EA6-4D76-89D6-5C0E9D5599D1}" type="pres">
      <dgm:prSet presAssocID="{D5D95208-D1CF-4AC1-956E-85F7FE99C49E}" presName="Name13" presStyleLbl="parChTrans1D2" presStyleIdx="3" presStyleCnt="6"/>
      <dgm:spPr/>
    </dgm:pt>
    <dgm:pt modelId="{993AD6E5-9073-4760-B252-BC26DE82A2E6}" type="pres">
      <dgm:prSet presAssocID="{666715C8-07F8-4D97-A509-209D8A401370}" presName="childText" presStyleLbl="bgAcc1" presStyleIdx="3" presStyleCnt="6" custScaleX="323061">
        <dgm:presLayoutVars>
          <dgm:bulletEnabled val="1"/>
        </dgm:presLayoutVars>
      </dgm:prSet>
      <dgm:spPr/>
    </dgm:pt>
    <dgm:pt modelId="{1F05FDA0-3E63-4B9A-B3AC-AD822E089E05}" type="pres">
      <dgm:prSet presAssocID="{70B4D447-62DE-4D44-A948-6D64498DA261}" presName="Name13" presStyleLbl="parChTrans1D2" presStyleIdx="4" presStyleCnt="6"/>
      <dgm:spPr/>
    </dgm:pt>
    <dgm:pt modelId="{B2FC3F5A-7451-4AFF-9FC8-FA789B179B08}" type="pres">
      <dgm:prSet presAssocID="{638301AD-4886-416A-807F-4F418D82CE45}" presName="childText" presStyleLbl="bgAcc1" presStyleIdx="4" presStyleCnt="6" custScaleX="323533">
        <dgm:presLayoutVars>
          <dgm:bulletEnabled val="1"/>
        </dgm:presLayoutVars>
      </dgm:prSet>
      <dgm:spPr/>
    </dgm:pt>
    <dgm:pt modelId="{1FC24788-BD95-496D-BC19-078C4CFA16F3}" type="pres">
      <dgm:prSet presAssocID="{AB16291C-A78C-4A88-ACE3-D0FD2E304CC1}" presName="Name13" presStyleLbl="parChTrans1D2" presStyleIdx="5" presStyleCnt="6"/>
      <dgm:spPr/>
    </dgm:pt>
    <dgm:pt modelId="{EAE4E24A-DD44-4775-B800-487FD09D40A5}" type="pres">
      <dgm:prSet presAssocID="{FAAE7B21-7155-4DA7-B080-7FFA7112627A}" presName="childText" presStyleLbl="bgAcc1" presStyleIdx="5" presStyleCnt="6" custScaleX="325119">
        <dgm:presLayoutVars>
          <dgm:bulletEnabled val="1"/>
        </dgm:presLayoutVars>
      </dgm:prSet>
      <dgm:spPr/>
    </dgm:pt>
  </dgm:ptLst>
  <dgm:cxnLst>
    <dgm:cxn modelId="{9FF90A01-651E-4F6D-B0D5-8D01611F682F}" type="presOf" srcId="{AB16291C-A78C-4A88-ACE3-D0FD2E304CC1}" destId="{1FC24788-BD95-496D-BC19-078C4CFA16F3}" srcOrd="0" destOrd="0" presId="urn:microsoft.com/office/officeart/2005/8/layout/hierarchy3"/>
    <dgm:cxn modelId="{2A491405-D70C-41B1-8D5F-405CFFB37793}" type="presOf" srcId="{638301AD-4886-416A-807F-4F418D82CE45}" destId="{B2FC3F5A-7451-4AFF-9FC8-FA789B179B08}" srcOrd="0" destOrd="0" presId="urn:microsoft.com/office/officeart/2005/8/layout/hierarchy3"/>
    <dgm:cxn modelId="{14EE1907-C8E9-41DD-BEFF-383B8470ED71}" srcId="{CD084F8B-8D96-4D7B-9CA1-347CF87B5850}" destId="{638301AD-4886-416A-807F-4F418D82CE45}" srcOrd="1" destOrd="0" parTransId="{70B4D447-62DE-4D44-A948-6D64498DA261}" sibTransId="{81485D04-04EE-4E7C-98D3-D795A32424EA}"/>
    <dgm:cxn modelId="{64A22B08-33EE-4BFF-8DAA-6D0789C41A91}" srcId="{8BA1A102-0BBE-4F33-A745-18E3ED56AA28}" destId="{F17F1DFD-F4A9-4DE4-9850-DD347FF60C99}" srcOrd="1" destOrd="0" parTransId="{945E8E7C-0886-4215-8A1F-05361DB5FBB5}" sibTransId="{E5AD0FE1-38D7-45BE-84B4-C532246C1AD9}"/>
    <dgm:cxn modelId="{05A50E13-FA07-4A87-8FEF-05258A4B547F}" type="presOf" srcId="{666715C8-07F8-4D97-A509-209D8A401370}" destId="{993AD6E5-9073-4760-B252-BC26DE82A2E6}" srcOrd="0" destOrd="0" presId="urn:microsoft.com/office/officeart/2005/8/layout/hierarchy3"/>
    <dgm:cxn modelId="{A11A851E-CFE6-40CE-A5B6-8F31A4F724F3}" srcId="{0B856934-1E9F-4C93-8768-01583CF493F7}" destId="{8BA1A102-0BBE-4F33-A745-18E3ED56AA28}" srcOrd="0" destOrd="0" parTransId="{CA71D38D-AD69-4280-8E36-2C58BC4FE417}" sibTransId="{92B1FCF6-3D99-483E-994A-E1BE9D6ABA22}"/>
    <dgm:cxn modelId="{352E1621-08C4-4106-BD9A-C2C5F33C7F67}" srcId="{CD084F8B-8D96-4D7B-9CA1-347CF87B5850}" destId="{FAAE7B21-7155-4DA7-B080-7FFA7112627A}" srcOrd="2" destOrd="0" parTransId="{AB16291C-A78C-4A88-ACE3-D0FD2E304CC1}" sibTransId="{70055DA7-CEF0-404A-8DB9-343184923434}"/>
    <dgm:cxn modelId="{FA60A924-DD7E-43B9-B69E-50FDCE6001DD}" type="presOf" srcId="{CD084F8B-8D96-4D7B-9CA1-347CF87B5850}" destId="{5DE31A95-75AE-4180-AEEF-526F6D29DEF1}" srcOrd="1" destOrd="0" presId="urn:microsoft.com/office/officeart/2005/8/layout/hierarchy3"/>
    <dgm:cxn modelId="{1D863E32-A4E0-4585-B446-407FD7E05497}" srcId="{8BA1A102-0BBE-4F33-A745-18E3ED56AA28}" destId="{F3F67EC0-D117-4661-80DA-81C91A74559D}" srcOrd="2" destOrd="0" parTransId="{A09F244C-6BCB-40B7-8167-1A780E620FE7}" sibTransId="{FC8A0BEC-11E9-4885-8F59-76E145AB51DF}"/>
    <dgm:cxn modelId="{7592D163-1EED-4879-881F-551B1A09BA7D}" type="presOf" srcId="{8BA1A102-0BBE-4F33-A745-18E3ED56AA28}" destId="{4980343A-9CC3-40CB-88CD-B5CC9485895F}" srcOrd="1" destOrd="0" presId="urn:microsoft.com/office/officeart/2005/8/layout/hierarchy3"/>
    <dgm:cxn modelId="{C2620466-37BA-4D3D-A6AB-48B0704C1552}" type="presOf" srcId="{A09F244C-6BCB-40B7-8167-1A780E620FE7}" destId="{26472134-CB22-40A4-81CC-58CEA50F7BC3}" srcOrd="0" destOrd="0" presId="urn:microsoft.com/office/officeart/2005/8/layout/hierarchy3"/>
    <dgm:cxn modelId="{309BBC4A-C996-4ACA-978B-6571CDDD13E9}" srcId="{CD084F8B-8D96-4D7B-9CA1-347CF87B5850}" destId="{666715C8-07F8-4D97-A509-209D8A401370}" srcOrd="0" destOrd="0" parTransId="{D5D95208-D1CF-4AC1-956E-85F7FE99C49E}" sibTransId="{B117E421-CE76-4CF9-948C-B178B609A830}"/>
    <dgm:cxn modelId="{85BF4D4D-F6D7-48EC-9E79-CE7F74EF229A}" type="presOf" srcId="{FAAE7B21-7155-4DA7-B080-7FFA7112627A}" destId="{EAE4E24A-DD44-4775-B800-487FD09D40A5}" srcOrd="0" destOrd="0" presId="urn:microsoft.com/office/officeart/2005/8/layout/hierarchy3"/>
    <dgm:cxn modelId="{F6FD7C52-EAC5-4A8C-A20E-3C90F35BF32C}" type="presOf" srcId="{D5D95208-D1CF-4AC1-956E-85F7FE99C49E}" destId="{8D921508-8EA6-4D76-89D6-5C0E9D5599D1}" srcOrd="0" destOrd="0" presId="urn:microsoft.com/office/officeart/2005/8/layout/hierarchy3"/>
    <dgm:cxn modelId="{B22B0A76-A6C4-4BB2-9D3D-34873F5E038D}" type="presOf" srcId="{945E8E7C-0886-4215-8A1F-05361DB5FBB5}" destId="{92EE6A5C-7E26-454C-8EDB-6FC36F55C9A9}" srcOrd="0" destOrd="0" presId="urn:microsoft.com/office/officeart/2005/8/layout/hierarchy3"/>
    <dgm:cxn modelId="{65DA557B-AEC5-4B43-8C13-C12F6D8ABCBD}" type="presOf" srcId="{8BA1A102-0BBE-4F33-A745-18E3ED56AA28}" destId="{CD1DE189-FE1B-40A9-BF83-82390F8BC13B}" srcOrd="0" destOrd="0" presId="urn:microsoft.com/office/officeart/2005/8/layout/hierarchy3"/>
    <dgm:cxn modelId="{B5D25C87-2EAB-4C2B-8AB3-8DAF5BAD6421}" type="presOf" srcId="{0B856934-1E9F-4C93-8768-01583CF493F7}" destId="{ADD32B50-98C1-45E7-A80E-7216D744DF9D}" srcOrd="0" destOrd="0" presId="urn:microsoft.com/office/officeart/2005/8/layout/hierarchy3"/>
    <dgm:cxn modelId="{9C0E6E91-58D9-4489-A987-3C35FE3804CD}" type="presOf" srcId="{CCDCB440-EC6F-4E29-8721-13B929273A6E}" destId="{A54D4B1A-FC54-4C4E-A5F3-76135F21973A}" srcOrd="0" destOrd="0" presId="urn:microsoft.com/office/officeart/2005/8/layout/hierarchy3"/>
    <dgm:cxn modelId="{2585FD9A-107D-457A-B013-3030BA44709D}" srcId="{8BA1A102-0BBE-4F33-A745-18E3ED56AA28}" destId="{CCDCB440-EC6F-4E29-8721-13B929273A6E}" srcOrd="0" destOrd="0" parTransId="{4C3F6F02-6FAF-480F-BDD3-5B0763F0B6DA}" sibTransId="{F4AAD8D2-2B95-4DAA-969E-5A34981FB813}"/>
    <dgm:cxn modelId="{0317FDA0-A392-4A72-89F2-B9CD0089568C}" type="presOf" srcId="{4C3F6F02-6FAF-480F-BDD3-5B0763F0B6DA}" destId="{689B9CCD-8D5E-4003-982B-65AC431A63E6}" srcOrd="0" destOrd="0" presId="urn:microsoft.com/office/officeart/2005/8/layout/hierarchy3"/>
    <dgm:cxn modelId="{0454DABA-1C39-4428-ADCF-99A23FA091AB}" srcId="{0B856934-1E9F-4C93-8768-01583CF493F7}" destId="{CD084F8B-8D96-4D7B-9CA1-347CF87B5850}" srcOrd="1" destOrd="0" parTransId="{0C546D53-5FE3-4723-91C0-B5690967D84F}" sibTransId="{0E5585B2-7270-4E4B-81CB-C87F3E367489}"/>
    <dgm:cxn modelId="{3B9012BD-E897-45DB-9F5A-B870D80319A9}" type="presOf" srcId="{70B4D447-62DE-4D44-A948-6D64498DA261}" destId="{1F05FDA0-3E63-4B9A-B3AC-AD822E089E05}" srcOrd="0" destOrd="0" presId="urn:microsoft.com/office/officeart/2005/8/layout/hierarchy3"/>
    <dgm:cxn modelId="{E5D142C0-739B-466D-B5DC-1B0C49B9D2CA}" type="presOf" srcId="{F3F67EC0-D117-4661-80DA-81C91A74559D}" destId="{3D943BC3-B972-4305-85B3-71D7EBB98BBF}" srcOrd="0" destOrd="0" presId="urn:microsoft.com/office/officeart/2005/8/layout/hierarchy3"/>
    <dgm:cxn modelId="{830955E5-8ADE-4F69-AB2D-2935263D660A}" type="presOf" srcId="{F17F1DFD-F4A9-4DE4-9850-DD347FF60C99}" destId="{394094AF-F02A-41E1-B925-C2FE1135293B}" srcOrd="0" destOrd="0" presId="urn:microsoft.com/office/officeart/2005/8/layout/hierarchy3"/>
    <dgm:cxn modelId="{642F80F0-AD1B-41EF-AE15-A5B8B2F16E52}" type="presOf" srcId="{CD084F8B-8D96-4D7B-9CA1-347CF87B5850}" destId="{6348AA05-0698-4EBF-AD72-148BF581A1B0}" srcOrd="0" destOrd="0" presId="urn:microsoft.com/office/officeart/2005/8/layout/hierarchy3"/>
    <dgm:cxn modelId="{91DD788D-A9F9-4950-B3DF-3404CFAD9FD6}" type="presParOf" srcId="{ADD32B50-98C1-45E7-A80E-7216D744DF9D}" destId="{9AFA21A5-F8F8-451B-B480-759EE08AC3A7}" srcOrd="0" destOrd="0" presId="urn:microsoft.com/office/officeart/2005/8/layout/hierarchy3"/>
    <dgm:cxn modelId="{0B13B14A-EF66-488D-B651-5115AF841A80}" type="presParOf" srcId="{9AFA21A5-F8F8-451B-B480-759EE08AC3A7}" destId="{280A76DC-A0D2-4F5F-B119-A74BDB09D9AC}" srcOrd="0" destOrd="0" presId="urn:microsoft.com/office/officeart/2005/8/layout/hierarchy3"/>
    <dgm:cxn modelId="{42130D99-070C-49EB-B8C9-2F53BE863BB4}" type="presParOf" srcId="{280A76DC-A0D2-4F5F-B119-A74BDB09D9AC}" destId="{CD1DE189-FE1B-40A9-BF83-82390F8BC13B}" srcOrd="0" destOrd="0" presId="urn:microsoft.com/office/officeart/2005/8/layout/hierarchy3"/>
    <dgm:cxn modelId="{DC1F880F-CE2B-4697-A1F7-622ECDA08EE6}" type="presParOf" srcId="{280A76DC-A0D2-4F5F-B119-A74BDB09D9AC}" destId="{4980343A-9CC3-40CB-88CD-B5CC9485895F}" srcOrd="1" destOrd="0" presId="urn:microsoft.com/office/officeart/2005/8/layout/hierarchy3"/>
    <dgm:cxn modelId="{09C9705E-7E2A-4733-8D11-BC643091568B}" type="presParOf" srcId="{9AFA21A5-F8F8-451B-B480-759EE08AC3A7}" destId="{10B68064-2A3D-4E7F-859A-DBC56D79E611}" srcOrd="1" destOrd="0" presId="urn:microsoft.com/office/officeart/2005/8/layout/hierarchy3"/>
    <dgm:cxn modelId="{756F8AF7-904D-4277-9A76-F057CD339D11}" type="presParOf" srcId="{10B68064-2A3D-4E7F-859A-DBC56D79E611}" destId="{689B9CCD-8D5E-4003-982B-65AC431A63E6}" srcOrd="0" destOrd="0" presId="urn:microsoft.com/office/officeart/2005/8/layout/hierarchy3"/>
    <dgm:cxn modelId="{8877FEDE-5BCC-4875-B073-193BF6128F34}" type="presParOf" srcId="{10B68064-2A3D-4E7F-859A-DBC56D79E611}" destId="{A54D4B1A-FC54-4C4E-A5F3-76135F21973A}" srcOrd="1" destOrd="0" presId="urn:microsoft.com/office/officeart/2005/8/layout/hierarchy3"/>
    <dgm:cxn modelId="{90F92A62-9407-4BEF-9E28-E111ADF4D9BB}" type="presParOf" srcId="{10B68064-2A3D-4E7F-859A-DBC56D79E611}" destId="{92EE6A5C-7E26-454C-8EDB-6FC36F55C9A9}" srcOrd="2" destOrd="0" presId="urn:microsoft.com/office/officeart/2005/8/layout/hierarchy3"/>
    <dgm:cxn modelId="{31C19865-1A05-43B2-9C21-B0903CC5BB0E}" type="presParOf" srcId="{10B68064-2A3D-4E7F-859A-DBC56D79E611}" destId="{394094AF-F02A-41E1-B925-C2FE1135293B}" srcOrd="3" destOrd="0" presId="urn:microsoft.com/office/officeart/2005/8/layout/hierarchy3"/>
    <dgm:cxn modelId="{FE21B94D-1237-47AC-A9DE-B75E88871C09}" type="presParOf" srcId="{10B68064-2A3D-4E7F-859A-DBC56D79E611}" destId="{26472134-CB22-40A4-81CC-58CEA50F7BC3}" srcOrd="4" destOrd="0" presId="urn:microsoft.com/office/officeart/2005/8/layout/hierarchy3"/>
    <dgm:cxn modelId="{79B29DD7-8ADC-466A-8D85-E49439DEF1D8}" type="presParOf" srcId="{10B68064-2A3D-4E7F-859A-DBC56D79E611}" destId="{3D943BC3-B972-4305-85B3-71D7EBB98BBF}" srcOrd="5" destOrd="0" presId="urn:microsoft.com/office/officeart/2005/8/layout/hierarchy3"/>
    <dgm:cxn modelId="{10276EB4-F1E0-4E72-AD72-BA85BB25F536}" type="presParOf" srcId="{ADD32B50-98C1-45E7-A80E-7216D744DF9D}" destId="{AC4E108E-3A5F-4F5C-A659-130BF404E8DB}" srcOrd="1" destOrd="0" presId="urn:microsoft.com/office/officeart/2005/8/layout/hierarchy3"/>
    <dgm:cxn modelId="{FAA506D8-7D49-45B1-B8FA-62C06B287622}" type="presParOf" srcId="{AC4E108E-3A5F-4F5C-A659-130BF404E8DB}" destId="{B8B9C59A-81D0-4308-8304-D2728BFBF83D}" srcOrd="0" destOrd="0" presId="urn:microsoft.com/office/officeart/2005/8/layout/hierarchy3"/>
    <dgm:cxn modelId="{0741909B-C5BA-4E56-A151-CB30C7D24EF7}" type="presParOf" srcId="{B8B9C59A-81D0-4308-8304-D2728BFBF83D}" destId="{6348AA05-0698-4EBF-AD72-148BF581A1B0}" srcOrd="0" destOrd="0" presId="urn:microsoft.com/office/officeart/2005/8/layout/hierarchy3"/>
    <dgm:cxn modelId="{B7EB9B43-41F3-4B93-9D62-FAFA452BA8E8}" type="presParOf" srcId="{B8B9C59A-81D0-4308-8304-D2728BFBF83D}" destId="{5DE31A95-75AE-4180-AEEF-526F6D29DEF1}" srcOrd="1" destOrd="0" presId="urn:microsoft.com/office/officeart/2005/8/layout/hierarchy3"/>
    <dgm:cxn modelId="{358F2461-12AD-45EC-A450-253E76DA50C7}" type="presParOf" srcId="{AC4E108E-3A5F-4F5C-A659-130BF404E8DB}" destId="{F5389FF3-883C-4296-8F22-FBA86A309824}" srcOrd="1" destOrd="0" presId="urn:microsoft.com/office/officeart/2005/8/layout/hierarchy3"/>
    <dgm:cxn modelId="{FB6148DC-6204-43D1-84B8-DEAD6C90DAA5}" type="presParOf" srcId="{F5389FF3-883C-4296-8F22-FBA86A309824}" destId="{8D921508-8EA6-4D76-89D6-5C0E9D5599D1}" srcOrd="0" destOrd="0" presId="urn:microsoft.com/office/officeart/2005/8/layout/hierarchy3"/>
    <dgm:cxn modelId="{DF939C08-866C-4387-AEF2-1FC1179E62CA}" type="presParOf" srcId="{F5389FF3-883C-4296-8F22-FBA86A309824}" destId="{993AD6E5-9073-4760-B252-BC26DE82A2E6}" srcOrd="1" destOrd="0" presId="urn:microsoft.com/office/officeart/2005/8/layout/hierarchy3"/>
    <dgm:cxn modelId="{02B1B3F7-16C8-450C-98C5-44112AD8FCCF}" type="presParOf" srcId="{F5389FF3-883C-4296-8F22-FBA86A309824}" destId="{1F05FDA0-3E63-4B9A-B3AC-AD822E089E05}" srcOrd="2" destOrd="0" presId="urn:microsoft.com/office/officeart/2005/8/layout/hierarchy3"/>
    <dgm:cxn modelId="{8AEF3804-7900-4C34-A037-A31F4FB7C649}" type="presParOf" srcId="{F5389FF3-883C-4296-8F22-FBA86A309824}" destId="{B2FC3F5A-7451-4AFF-9FC8-FA789B179B08}" srcOrd="3" destOrd="0" presId="urn:microsoft.com/office/officeart/2005/8/layout/hierarchy3"/>
    <dgm:cxn modelId="{42731CFB-36E7-42BA-912A-D36E79BE4AEE}" type="presParOf" srcId="{F5389FF3-883C-4296-8F22-FBA86A309824}" destId="{1FC24788-BD95-496D-BC19-078C4CFA16F3}" srcOrd="4" destOrd="0" presId="urn:microsoft.com/office/officeart/2005/8/layout/hierarchy3"/>
    <dgm:cxn modelId="{FE5D8427-3109-4AA2-BEE5-78EE7CC0A222}" type="presParOf" srcId="{F5389FF3-883C-4296-8F22-FBA86A309824}" destId="{EAE4E24A-DD44-4775-B800-487FD09D40A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38649B-F8E3-4CD5-94F4-C960EF3EA69B}">
      <dsp:nvSpPr>
        <dsp:cNvPr id="0" name=""/>
        <dsp:cNvSpPr/>
      </dsp:nvSpPr>
      <dsp:spPr>
        <a:xfrm rot="5400000">
          <a:off x="6623629" y="-3733607"/>
          <a:ext cx="1219040" cy="87715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Information is provided by budget revenue administrators (State Tax Service, Customs Service</a:t>
          </a:r>
          <a:r>
            <a:rPr lang="ru-RU" sz="1600" kern="1200" dirty="0"/>
            <a:t>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Other data </a:t>
          </a:r>
          <a:r>
            <a:rPr lang="ru-RU" sz="1600" kern="1200" dirty="0"/>
            <a:t>(</a:t>
          </a:r>
          <a:r>
            <a:rPr lang="en-US" sz="1600" kern="1200" dirty="0"/>
            <a:t>collection and analysis of statistical data for nontax receipts and analysis of data on cash flows to/from TSA accounts</a:t>
          </a:r>
          <a:r>
            <a:rPr lang="ru-RU" sz="1600" kern="1200" dirty="0"/>
            <a:t>)  </a:t>
          </a:r>
          <a:endParaRPr lang="en-US" sz="1600" kern="1200" dirty="0"/>
        </a:p>
      </dsp:txBody>
      <dsp:txXfrm rot="-5400000">
        <a:off x="2847388" y="102143"/>
        <a:ext cx="8712015" cy="1100022"/>
      </dsp:txXfrm>
    </dsp:sp>
    <dsp:sp modelId="{5D470A93-C074-4687-91AD-35917C232253}">
      <dsp:nvSpPr>
        <dsp:cNvPr id="0" name=""/>
        <dsp:cNvSpPr/>
      </dsp:nvSpPr>
      <dsp:spPr>
        <a:xfrm>
          <a:off x="1002" y="1628"/>
          <a:ext cx="2846385" cy="13010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i="0" u="none" strike="noStrike" kern="1200" dirty="0">
              <a:solidFill>
                <a:srgbClr val="000000"/>
              </a:solidFill>
              <a:effectLst/>
              <a:highlight>
                <a:srgbClr val="000000">
                  <a:alpha val="0"/>
                </a:srgbClr>
              </a:highlight>
              <a:latin typeface="Calibri"/>
            </a:rPr>
            <a:t>Receipts </a:t>
          </a:r>
          <a:r>
            <a:rPr lang="ru-RU" sz="3400" b="1" i="0" u="none" strike="noStrike" kern="1200" dirty="0">
              <a:solidFill>
                <a:srgbClr val="000000"/>
              </a:solidFill>
              <a:effectLst/>
              <a:highlight>
                <a:srgbClr val="000000">
                  <a:alpha val="0"/>
                </a:srgbClr>
              </a:highlight>
              <a:latin typeface="Calibri"/>
            </a:rPr>
            <a:t>/ </a:t>
          </a:r>
          <a:r>
            <a:rPr lang="en-US" sz="3400" b="1" i="0" u="none" strike="noStrike" kern="1200" dirty="0">
              <a:solidFill>
                <a:srgbClr val="000000"/>
              </a:solidFill>
              <a:effectLst/>
              <a:highlight>
                <a:srgbClr val="000000">
                  <a:alpha val="0"/>
                </a:srgbClr>
              </a:highlight>
              <a:latin typeface="Calibri"/>
            </a:rPr>
            <a:t>Revenues</a:t>
          </a:r>
          <a:endParaRPr lang="en-US" sz="3400" kern="1200" dirty="0"/>
        </a:p>
      </dsp:txBody>
      <dsp:txXfrm>
        <a:off x="64514" y="65140"/>
        <a:ext cx="2719361" cy="1174028"/>
      </dsp:txXfrm>
    </dsp:sp>
    <dsp:sp modelId="{F936E548-2C51-4FBF-A2B5-FFDB6E729C63}">
      <dsp:nvSpPr>
        <dsp:cNvPr id="0" name=""/>
        <dsp:cNvSpPr/>
      </dsp:nvSpPr>
      <dsp:spPr>
        <a:xfrm rot="5400000">
          <a:off x="6646912" y="-2313958"/>
          <a:ext cx="1172474" cy="87715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o-RO" sz="1600" kern="1200" dirty="0"/>
            <a:t> </a:t>
          </a:r>
          <a:r>
            <a:rPr lang="en-US" sz="1600" kern="1200" dirty="0"/>
            <a:t>Main central administration bodies </a:t>
          </a:r>
          <a:r>
            <a:rPr lang="ru-RU" sz="1600" kern="1200" dirty="0"/>
            <a:t>(</a:t>
          </a:r>
          <a:r>
            <a:rPr lang="en-US" sz="1600" kern="1200" dirty="0"/>
            <a:t>information on large payments</a:t>
          </a:r>
          <a:r>
            <a:rPr lang="ru-RU" sz="1600" kern="1200" dirty="0"/>
            <a:t> </a:t>
          </a:r>
          <a:r>
            <a:rPr lang="en-US" sz="1600" kern="1200" dirty="0"/>
            <a:t>from</a:t>
          </a:r>
          <a:r>
            <a:rPr lang="ru-RU" sz="1600" kern="1200" dirty="0"/>
            <a:t> </a:t>
          </a:r>
          <a:r>
            <a:rPr lang="en-US" sz="1600" kern="1200" dirty="0"/>
            <a:t>Road Fund, Agricultural Development Fund, Regional Development Fund, and others</a:t>
          </a:r>
          <a:r>
            <a:rPr lang="ru-RU" sz="1600" kern="1200" dirty="0"/>
            <a:t>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 </a:t>
          </a:r>
          <a:r>
            <a:rPr lang="en-US" sz="1600" kern="1200" dirty="0"/>
            <a:t>Budget execution statistics</a:t>
          </a:r>
          <a:r>
            <a:rPr lang="ru-RU" sz="1600" kern="1200" dirty="0"/>
            <a:t>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 </a:t>
          </a:r>
          <a:r>
            <a:rPr lang="en-US" sz="1600" kern="1200" dirty="0"/>
            <a:t>Parameters and evaluation of progress in current budget execution</a:t>
          </a:r>
        </a:p>
      </dsp:txBody>
      <dsp:txXfrm rot="-5400000">
        <a:off x="2847388" y="1542801"/>
        <a:ext cx="8714289" cy="1058004"/>
      </dsp:txXfrm>
    </dsp:sp>
    <dsp:sp modelId="{1F96D066-9153-43C9-8D0F-010B666084F9}">
      <dsp:nvSpPr>
        <dsp:cNvPr id="0" name=""/>
        <dsp:cNvSpPr/>
      </dsp:nvSpPr>
      <dsp:spPr>
        <a:xfrm>
          <a:off x="1002" y="1421277"/>
          <a:ext cx="2846385" cy="13010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i="0" u="none" strike="noStrike" kern="1200" dirty="0">
              <a:solidFill>
                <a:srgbClr val="000000"/>
              </a:solidFill>
              <a:effectLst/>
              <a:highlight>
                <a:srgbClr val="000000">
                  <a:alpha val="0"/>
                </a:srgbClr>
              </a:highlight>
              <a:latin typeface="Calibri"/>
            </a:rPr>
            <a:t>Payments / expenditures </a:t>
          </a:r>
          <a:endParaRPr lang="en-US" sz="3400" kern="1200" dirty="0"/>
        </a:p>
      </dsp:txBody>
      <dsp:txXfrm>
        <a:off x="64514" y="1484789"/>
        <a:ext cx="2719361" cy="1174028"/>
      </dsp:txXfrm>
    </dsp:sp>
    <dsp:sp modelId="{44391052-8F4B-49A9-8743-AE860992ABA3}">
      <dsp:nvSpPr>
        <dsp:cNvPr id="0" name=""/>
        <dsp:cNvSpPr/>
      </dsp:nvSpPr>
      <dsp:spPr>
        <a:xfrm rot="5400000">
          <a:off x="6638744" y="-902721"/>
          <a:ext cx="1171355" cy="8782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Public debt management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Fiscal policies’ management (information on financial assets, including domestic accounts receivable, operations with state capital</a:t>
          </a:r>
          <a:r>
            <a:rPr lang="ru-RU" sz="1600" kern="1200" dirty="0"/>
            <a:t>)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Funds on TSA </a:t>
          </a:r>
          <a:r>
            <a:rPr lang="ru-RU" sz="1600" kern="1200" dirty="0"/>
            <a:t>(</a:t>
          </a:r>
          <a:r>
            <a:rPr lang="en-US" sz="1600" kern="1200" dirty="0"/>
            <a:t>analysis and estimation of the amount of funds that are available to finance</a:t>
          </a:r>
          <a:r>
            <a:rPr lang="ru-RU" sz="1600" kern="1200" dirty="0"/>
            <a:t> </a:t>
          </a:r>
          <a:r>
            <a:rPr lang="en-US" sz="1600" kern="1200" dirty="0"/>
            <a:t>cash budget gaps</a:t>
          </a:r>
          <a:r>
            <a:rPr lang="ru-RU" sz="1600" kern="1200" dirty="0"/>
            <a:t>) </a:t>
          </a:r>
          <a:endParaRPr lang="en-US" sz="1600" kern="1200" dirty="0"/>
        </a:p>
      </dsp:txBody>
      <dsp:txXfrm rot="-5400000">
        <a:off x="2833178" y="2960026"/>
        <a:ext cx="8725307" cy="1056993"/>
      </dsp:txXfrm>
    </dsp:sp>
    <dsp:sp modelId="{5EA6F6FF-AFC4-43CF-88F2-00D2835DB911}">
      <dsp:nvSpPr>
        <dsp:cNvPr id="0" name=""/>
        <dsp:cNvSpPr/>
      </dsp:nvSpPr>
      <dsp:spPr>
        <a:xfrm>
          <a:off x="1002" y="2840926"/>
          <a:ext cx="2832175" cy="12951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kern="1200" dirty="0">
              <a:solidFill>
                <a:schemeClr val="tx1"/>
              </a:solidFill>
            </a:rPr>
            <a:t>Sources of financing </a:t>
          </a:r>
        </a:p>
      </dsp:txBody>
      <dsp:txXfrm>
        <a:off x="64228" y="2904152"/>
        <a:ext cx="2705723" cy="11687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1DE189-FE1B-40A9-BF83-82390F8BC13B}">
      <dsp:nvSpPr>
        <dsp:cNvPr id="0" name=""/>
        <dsp:cNvSpPr/>
      </dsp:nvSpPr>
      <dsp:spPr>
        <a:xfrm>
          <a:off x="653137" y="3559"/>
          <a:ext cx="4230972" cy="1029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cap="all" dirty="0">
              <a:solidFill>
                <a:srgbClr val="000000"/>
              </a:solidFill>
              <a:highlight>
                <a:srgbClr val="000000">
                  <a:alpha val="0"/>
                </a:srgbClr>
              </a:highlight>
            </a:rPr>
            <a:t>KEY FACTORS THAT INFLUENCE THE QUALITY OF CASH FORECASTS </a:t>
          </a:r>
          <a:endParaRPr lang="en-US" sz="2200" b="1" kern="1200" dirty="0"/>
        </a:p>
      </dsp:txBody>
      <dsp:txXfrm>
        <a:off x="683298" y="33720"/>
        <a:ext cx="4170650" cy="969457"/>
      </dsp:txXfrm>
    </dsp:sp>
    <dsp:sp modelId="{689B9CCD-8D5E-4003-982B-65AC431A63E6}">
      <dsp:nvSpPr>
        <dsp:cNvPr id="0" name=""/>
        <dsp:cNvSpPr/>
      </dsp:nvSpPr>
      <dsp:spPr>
        <a:xfrm>
          <a:off x="1076234" y="1033339"/>
          <a:ext cx="423097" cy="772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2334"/>
              </a:lnTo>
              <a:lnTo>
                <a:pt x="423097" y="7723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D4B1A-FC54-4C4E-A5F3-76135F21973A}">
      <dsp:nvSpPr>
        <dsp:cNvPr id="0" name=""/>
        <dsp:cNvSpPr/>
      </dsp:nvSpPr>
      <dsp:spPr>
        <a:xfrm>
          <a:off x="1499331" y="1290784"/>
          <a:ext cx="4738237" cy="1029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Political factor </a:t>
          </a:r>
          <a:r>
            <a:rPr lang="ru-RU" sz="1800" b="0" kern="1200" dirty="0"/>
            <a:t>– </a:t>
          </a:r>
          <a:r>
            <a:rPr lang="en-US" sz="1800" b="0" kern="1200" dirty="0"/>
            <a:t>decisions by the commission for emergency allocations of budgetary funds</a:t>
          </a:r>
        </a:p>
      </dsp:txBody>
      <dsp:txXfrm>
        <a:off x="1529492" y="1320945"/>
        <a:ext cx="4677915" cy="969457"/>
      </dsp:txXfrm>
    </dsp:sp>
    <dsp:sp modelId="{92EE6A5C-7E26-454C-8EDB-6FC36F55C9A9}">
      <dsp:nvSpPr>
        <dsp:cNvPr id="0" name=""/>
        <dsp:cNvSpPr/>
      </dsp:nvSpPr>
      <dsp:spPr>
        <a:xfrm>
          <a:off x="1076234" y="1033339"/>
          <a:ext cx="335425" cy="3350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0343"/>
              </a:lnTo>
              <a:lnTo>
                <a:pt x="335425" y="33503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4094AF-F02A-41E1-B925-C2FE1135293B}">
      <dsp:nvSpPr>
        <dsp:cNvPr id="0" name=""/>
        <dsp:cNvSpPr/>
      </dsp:nvSpPr>
      <dsp:spPr>
        <a:xfrm>
          <a:off x="1411660" y="3868792"/>
          <a:ext cx="4738237" cy="1029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Human factors may be responsible for incorrect analysis or incorrect interpretation of data</a:t>
          </a:r>
        </a:p>
      </dsp:txBody>
      <dsp:txXfrm>
        <a:off x="1441821" y="3898953"/>
        <a:ext cx="4677915" cy="969457"/>
      </dsp:txXfrm>
    </dsp:sp>
    <dsp:sp modelId="{26472134-CB22-40A4-81CC-58CEA50F7BC3}">
      <dsp:nvSpPr>
        <dsp:cNvPr id="0" name=""/>
        <dsp:cNvSpPr/>
      </dsp:nvSpPr>
      <dsp:spPr>
        <a:xfrm>
          <a:off x="1076234" y="1033339"/>
          <a:ext cx="385151" cy="2122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2488"/>
              </a:lnTo>
              <a:lnTo>
                <a:pt x="385151" y="21224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943BC3-B972-4305-85B3-71D7EBB98BBF}">
      <dsp:nvSpPr>
        <dsp:cNvPr id="0" name=""/>
        <dsp:cNvSpPr/>
      </dsp:nvSpPr>
      <dsp:spPr>
        <a:xfrm>
          <a:off x="1461386" y="2640938"/>
          <a:ext cx="4738237" cy="1029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0" kern="1200" dirty="0"/>
            <a:t>Inconsistencies, as identified in the process of execution, with data for forecasts provided by central administration bodies and revenue authorities</a:t>
          </a:r>
        </a:p>
      </dsp:txBody>
      <dsp:txXfrm>
        <a:off x="1491547" y="2671099"/>
        <a:ext cx="4677915" cy="969457"/>
      </dsp:txXfrm>
    </dsp:sp>
    <dsp:sp modelId="{6348AA05-0698-4EBF-AD72-148BF581A1B0}">
      <dsp:nvSpPr>
        <dsp:cNvPr id="0" name=""/>
        <dsp:cNvSpPr/>
      </dsp:nvSpPr>
      <dsp:spPr>
        <a:xfrm>
          <a:off x="6121727" y="3559"/>
          <a:ext cx="4601631" cy="1029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cap="all" dirty="0">
              <a:solidFill>
                <a:srgbClr val="000000"/>
              </a:solidFill>
              <a:highlight>
                <a:srgbClr val="000000">
                  <a:alpha val="0"/>
                </a:srgbClr>
              </a:highlight>
            </a:rPr>
            <a:t>MAIN PROBLEMS ARISING DURING FORECASTING</a:t>
          </a:r>
          <a:endParaRPr lang="en-US" sz="2200" b="1" kern="1200" dirty="0"/>
        </a:p>
      </dsp:txBody>
      <dsp:txXfrm>
        <a:off x="6151888" y="33720"/>
        <a:ext cx="4541309" cy="969457"/>
      </dsp:txXfrm>
    </dsp:sp>
    <dsp:sp modelId="{8D921508-8EA6-4D76-89D6-5C0E9D5599D1}">
      <dsp:nvSpPr>
        <dsp:cNvPr id="0" name=""/>
        <dsp:cNvSpPr/>
      </dsp:nvSpPr>
      <dsp:spPr>
        <a:xfrm>
          <a:off x="6581890" y="1033339"/>
          <a:ext cx="170568" cy="772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2334"/>
              </a:lnTo>
              <a:lnTo>
                <a:pt x="170568" y="7723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3AD6E5-9073-4760-B252-BC26DE82A2E6}">
      <dsp:nvSpPr>
        <dsp:cNvPr id="0" name=""/>
        <dsp:cNvSpPr/>
      </dsp:nvSpPr>
      <dsp:spPr>
        <a:xfrm>
          <a:off x="6752459" y="1290784"/>
          <a:ext cx="5322905" cy="1029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There is no automated mechanism for prompt information gathering and data update (as needed</a:t>
          </a:r>
          <a:r>
            <a:rPr lang="ru-RU" sz="1800" b="0" kern="1200" dirty="0"/>
            <a:t>)</a:t>
          </a:r>
          <a:endParaRPr lang="en-US" sz="1800" b="0" kern="1200" dirty="0"/>
        </a:p>
      </dsp:txBody>
      <dsp:txXfrm>
        <a:off x="6782620" y="1320945"/>
        <a:ext cx="5262583" cy="969457"/>
      </dsp:txXfrm>
    </dsp:sp>
    <dsp:sp modelId="{1F05FDA0-3E63-4B9A-B3AC-AD822E089E05}">
      <dsp:nvSpPr>
        <dsp:cNvPr id="0" name=""/>
        <dsp:cNvSpPr/>
      </dsp:nvSpPr>
      <dsp:spPr>
        <a:xfrm>
          <a:off x="6581890" y="1033339"/>
          <a:ext cx="170568" cy="20595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9559"/>
              </a:lnTo>
              <a:lnTo>
                <a:pt x="170568" y="20595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FC3F5A-7451-4AFF-9FC8-FA789B179B08}">
      <dsp:nvSpPr>
        <dsp:cNvPr id="0" name=""/>
        <dsp:cNvSpPr/>
      </dsp:nvSpPr>
      <dsp:spPr>
        <a:xfrm>
          <a:off x="6752459" y="2578008"/>
          <a:ext cx="5330682" cy="1029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0" kern="1200" dirty="0"/>
            <a:t>Legal and regulatory frameworks do not allow using all potentially free funds in the TSA</a:t>
          </a:r>
          <a:r>
            <a:rPr lang="ru-RU" sz="1800" b="0" kern="1200" dirty="0"/>
            <a:t> </a:t>
          </a:r>
          <a:endParaRPr lang="en-US" sz="1800" b="0" kern="1200" dirty="0"/>
        </a:p>
      </dsp:txBody>
      <dsp:txXfrm>
        <a:off x="6782620" y="2608169"/>
        <a:ext cx="5270360" cy="969457"/>
      </dsp:txXfrm>
    </dsp:sp>
    <dsp:sp modelId="{1FC24788-BD95-496D-BC19-078C4CFA16F3}">
      <dsp:nvSpPr>
        <dsp:cNvPr id="0" name=""/>
        <dsp:cNvSpPr/>
      </dsp:nvSpPr>
      <dsp:spPr>
        <a:xfrm>
          <a:off x="6581890" y="1033339"/>
          <a:ext cx="170568" cy="3346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6783"/>
              </a:lnTo>
              <a:lnTo>
                <a:pt x="170568" y="33467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E4E24A-DD44-4775-B800-487FD09D40A5}">
      <dsp:nvSpPr>
        <dsp:cNvPr id="0" name=""/>
        <dsp:cNvSpPr/>
      </dsp:nvSpPr>
      <dsp:spPr>
        <a:xfrm>
          <a:off x="6752459" y="3865232"/>
          <a:ext cx="5356814" cy="1029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Excessive granularity of forecasts makes the process more complicated</a:t>
          </a:r>
        </a:p>
      </dsp:txBody>
      <dsp:txXfrm>
        <a:off x="6782620" y="3895393"/>
        <a:ext cx="5296492" cy="969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1406075-1151-8ADA-6FC2-4FF7D81079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ABCBA4-B138-FE0B-AB9D-75A76E63C1F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CD9EC7B-BC2E-41B1-A39A-AE40242E7463}" type="datetimeFigureOut">
              <a:rPr lang="en-US"/>
              <a:pPr>
                <a:defRPr/>
              </a:pPr>
              <a:t>12/20/2023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9DF8D74-F4BF-E90D-8B12-3FADE724CB4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718DE4B-0388-CB9D-ED16-E22BF0CE99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107C8A-0B9A-8BAF-8087-92EF8D71447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2C91B4-EBBF-2184-57CB-BCB20089CB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9B527B2-B5DE-4E02-A553-CF888B5D42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CDBBFDE6-2416-3C55-404B-C65F908803E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A7C1F980-E058-7B0A-F20C-C373167BD4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D1D4A944-CF2A-7A53-7C5E-534CC49C93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5A2FC47-4EEF-4757-A859-ABDE137AABB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F868B8CC-461E-ED62-DA75-38B7ADBB3C5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B51ED316-D1C4-89BD-0E18-98C33F5077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DDCF92AF-759D-9FA4-6C72-9C3BE0D9FE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509A8E1-68F0-416D-A6DE-87C43E93E98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2FD74C1A-4588-50EC-87BF-808B135027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903EF8EB-D9DB-6213-8397-3F2B784A84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40520308-AF0A-2793-EE8B-661F6172F2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9843E77-08D5-4A1A-9B21-92440B99E386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C7134DF0-1245-1E79-AA01-C6E76E4A7EA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D915B0D-EA37-6DDB-CCBB-17923637BF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endParaRPr lang="ru-RU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31E7310A-553D-140B-12FF-9C670638D0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78A503C-9BEC-44AB-91E5-507225E0E140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5BD5D7FE-56D1-8B8A-A0A6-498DC6C01C0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133BAE4F-9131-B112-2419-52793D7D2B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442F1EF5-9F04-D68C-F2D7-8525744022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EDECDDB-C939-47CD-B539-E9E0EA8783A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03E2DDF7-7D5E-B083-CD34-CEE760FEDCA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1553ACBA-0C5A-46A1-9B01-76FD9A36A51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6F82CB05-B102-6542-97C5-5A15178F79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C3FC64C-9281-4725-8DE1-06EF7B17277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F92ECA2F-2B26-B4EC-CDC4-3773C72FC6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2FD4FB54-2595-2FAB-77FD-0EA77F31C4C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 i="1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7C5C2BDD-5413-2F1E-45A2-3A09C93731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92B20E0-FDEB-4887-90DB-A89316FAAA70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50E8B-9E5C-8592-4DD4-997A59FAE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BA2FD-0858-456E-8166-269CB803C1ED}" type="datetimeFigureOut">
              <a:rPr lang="en-US"/>
              <a:pPr>
                <a:defRPr/>
              </a:pPr>
              <a:t>12/20/2023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0337A-EEEA-49F3-3303-B59A56393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82B4F-507C-0887-DB25-11AD471EA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27B78-5DC8-4357-BA9F-46383A210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18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73810-9E65-99D5-0FC8-E1DDB4320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E5528-BDAB-44E6-A58C-C2B1E8F72CD1}" type="datetimeFigureOut">
              <a:rPr lang="en-US"/>
              <a:pPr>
                <a:defRPr/>
              </a:pPr>
              <a:t>12/20/2023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F2596-666B-C19A-05FE-C5BFAB5CA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9480A-435D-3C0E-4BA4-E62CA13F3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34592-FBB6-48CE-AF88-BDB75DBBF5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830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313BC-4DB5-2A1C-F676-7B8B7245B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639D6-EB31-4233-9917-42CDA28BCEF8}" type="datetimeFigureOut">
              <a:rPr lang="en-US"/>
              <a:pPr>
                <a:defRPr/>
              </a:pPr>
              <a:t>12/20/2023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6C86C-5ABF-78CD-85CF-23B9433A0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713D3-2DAD-C44D-D638-FE0CEBDDD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53BD7-11C4-4E64-9F56-5A27CBC9E7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663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magine 8">
            <a:extLst>
              <a:ext uri="{FF2B5EF4-FFF2-40B4-BE49-F238E27FC236}">
                <a16:creationId xmlns:a16="http://schemas.microsoft.com/office/drawing/2014/main" id="{37A23E42-C4C6-81ED-D0AF-6C502FDECCEB}"/>
              </a:ext>
            </a:extLst>
          </p:cNvPr>
          <p:cNvSpPr>
            <a:spLocks noChangeAspect="1"/>
          </p:cNvSpPr>
          <p:nvPr/>
        </p:nvSpPr>
        <p:spPr bwMode="auto">
          <a:xfrm>
            <a:off x="-19050" y="0"/>
            <a:ext cx="12188825" cy="68278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Dreptunghi 3">
            <a:extLst>
              <a:ext uri="{FF2B5EF4-FFF2-40B4-BE49-F238E27FC236}">
                <a16:creationId xmlns:a16="http://schemas.microsoft.com/office/drawing/2014/main" id="{39AC287E-0D11-83F3-A172-D12852106D39}"/>
              </a:ext>
            </a:extLst>
          </p:cNvPr>
          <p:cNvSpPr/>
          <p:nvPr userDrawn="1"/>
        </p:nvSpPr>
        <p:spPr bwMode="ltGray">
          <a:xfrm>
            <a:off x="-22090" y="4725346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 kern="0" dirty="0">
              <a:solidFill>
                <a:prstClr val="white"/>
              </a:solidFill>
              <a:latin typeface="Euphemia"/>
            </a:endParaRPr>
          </a:p>
        </p:txBody>
      </p:sp>
      <p:sp>
        <p:nvSpPr>
          <p:cNvPr id="5" name="Dreptunghi 5">
            <a:extLst>
              <a:ext uri="{FF2B5EF4-FFF2-40B4-BE49-F238E27FC236}">
                <a16:creationId xmlns:a16="http://schemas.microsoft.com/office/drawing/2014/main" id="{993CD7B0-AB2D-194D-B090-C7DB143E7B9C}"/>
              </a:ext>
            </a:extLst>
          </p:cNvPr>
          <p:cNvSpPr/>
          <p:nvPr/>
        </p:nvSpPr>
        <p:spPr bwMode="white">
          <a:xfrm>
            <a:off x="0" y="4724400"/>
            <a:ext cx="12188825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141163" y="5207828"/>
            <a:ext cx="10081120" cy="817324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31723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8D69F-3732-AF67-46EC-FC0F3F587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16B39-0904-4F73-9B08-A3D8A358FDE6}" type="datetimeFigureOut">
              <a:rPr lang="en-US"/>
              <a:pPr>
                <a:defRPr/>
              </a:pPr>
              <a:t>12/20/2023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5E9D2-1C0C-B995-0D45-4DDB38305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B863A-9F26-21EB-AD36-3388DA85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E8DD7-577C-4884-ADC9-8085C152BE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934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FDFA3-F7C5-3CAF-6FF7-C4B85E831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04904-14B3-4AF4-809D-183A6E993B99}" type="datetimeFigureOut">
              <a:rPr lang="en-US"/>
              <a:pPr>
                <a:defRPr/>
              </a:pPr>
              <a:t>12/20/2023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336B2-2A6F-65AB-B90F-69FDEA683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63052-6BA5-3B8B-1322-FA04DB7D4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03474-5C0A-4960-98D0-C195FD436A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4886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69B5DAC-ECDD-56ED-D2CB-CC2D43E3F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8BA65-0690-442E-B8AB-7DE32B764C2A}" type="datetimeFigureOut">
              <a:rPr lang="en-US"/>
              <a:pPr>
                <a:defRPr/>
              </a:pPr>
              <a:t>12/20/2023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6BE60F-C066-7C0B-2F95-6CFB33CBE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1AF6AFF-7355-BF20-2062-615853D9D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A3EE4-D3BC-4C5E-B526-39A9DDCBCF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46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3C47AC2-8600-D7AD-FA04-2701DBED6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7BC34-4F40-4CD6-92FD-5221FAE0CA1A}" type="datetimeFigureOut">
              <a:rPr lang="en-US"/>
              <a:pPr>
                <a:defRPr/>
              </a:pPr>
              <a:t>12/20/2023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E20EB3C-E0B0-34C1-DD29-C457C2272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EB7935B-063D-8DAA-FC7E-B9792B66B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97D86-15FB-4FF9-B824-C03F168485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9764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82612EE-63A3-41AC-FFAC-4390801BE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87ACB-9790-4B42-A4F4-D20ACFBD092C}" type="datetimeFigureOut">
              <a:rPr lang="en-US"/>
              <a:pPr>
                <a:defRPr/>
              </a:pPr>
              <a:t>12/20/2023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7C3BFF6-5AB4-D0D4-D50B-312AFA025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FAAC284-DC2B-B917-D7F2-C6D34446C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1899F-D9B7-4250-85E6-869315A48B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4910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CE3E8B-D65A-315B-04CA-A2A30954E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B24BB-3EA7-4A87-8E82-7905AD2E2F12}" type="datetimeFigureOut">
              <a:rPr lang="en-US"/>
              <a:pPr>
                <a:defRPr/>
              </a:pPr>
              <a:t>12/20/2023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A66972D-51CD-B2E8-C97D-1EC22F93B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A51E0DD-A613-83D2-14AC-36D796494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DFAFD-4FCB-4B98-A23C-9EA784A4B4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43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2D84CA2-C4F9-C710-7766-B455B60E7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DA948-562B-4E7E-ABCA-32E5613C48ED}" type="datetimeFigureOut">
              <a:rPr lang="en-US"/>
              <a:pPr>
                <a:defRPr/>
              </a:pPr>
              <a:t>12/20/2023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2F8F78-6431-DE90-CE61-447C54E63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99FA109-D75C-063E-1495-6D92742D7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66139-7F7B-4B8B-B189-3CC7232A25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341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B1F6CFE-9462-03A7-4AA7-DA177CB65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564DE-07C8-4138-A1A2-AC4F6A43A577}" type="datetimeFigureOut">
              <a:rPr lang="en-US"/>
              <a:pPr>
                <a:defRPr/>
              </a:pPr>
              <a:t>12/20/2023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E25C28C-FE5A-A766-5479-AC3CBC162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8AF1CD2-F012-A98F-AC55-7FC02F4CC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B22CA-42A2-488F-9910-1F319B8C5F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549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1659B7C-F12E-DEC9-58DF-6D05898D9E3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66F75A4-33CC-27FB-0318-5222C1E416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46287-45FC-4254-BE20-887EAC600A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D59658-1D73-4B04-BE3E-DAB8E5F29013}" type="datetimeFigureOut">
              <a:rPr lang="en-US"/>
              <a:pPr>
                <a:defRPr/>
              </a:pPr>
              <a:t>12/20/2023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28EEE-FA00-9AB2-EB6E-C6E08EF693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DB346-0B17-C684-CEA1-9FD0C3272A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BBF1316-E1C5-4C16-983D-9992F2850E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u 1">
            <a:extLst>
              <a:ext uri="{FF2B5EF4-FFF2-40B4-BE49-F238E27FC236}">
                <a16:creationId xmlns:a16="http://schemas.microsoft.com/office/drawing/2014/main" id="{E159A933-23F0-3108-50FD-033D8DF3CF8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319213" y="712788"/>
            <a:ext cx="9902825" cy="1952625"/>
          </a:xfrm>
        </p:spPr>
        <p:txBody>
          <a:bodyPr/>
          <a:lstStyle/>
          <a:p>
            <a:pPr algn="ctr" eaLnBrk="1" hangingPunct="1"/>
            <a:br>
              <a:rPr lang="ru-RU" altLang="en-US"/>
            </a:br>
            <a:endParaRPr lang="ru-RU" altLang="en-US"/>
          </a:p>
        </p:txBody>
      </p:sp>
      <p:sp>
        <p:nvSpPr>
          <p:cNvPr id="4099" name="Subtitlu 3">
            <a:extLst>
              <a:ext uri="{FF2B5EF4-FFF2-40B4-BE49-F238E27FC236}">
                <a16:creationId xmlns:a16="http://schemas.microsoft.com/office/drawing/2014/main" id="{0C08F3AB-0B5C-BD19-FEB5-A8AC4926B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5688" y="5373688"/>
            <a:ext cx="10080625" cy="81756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MINISTRY OF FINANCE OF THE REPUBLIC OF MOLDOVA</a:t>
            </a:r>
            <a:r>
              <a:rPr lang="ru-RU" altLang="en-US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State Treasury</a:t>
            </a:r>
            <a:endParaRPr lang="ru-RU" altLang="en-US"/>
          </a:p>
        </p:txBody>
      </p:sp>
      <p:sp>
        <p:nvSpPr>
          <p:cNvPr id="5" name="Titlu 1">
            <a:extLst>
              <a:ext uri="{FF2B5EF4-FFF2-40B4-BE49-F238E27FC236}">
                <a16:creationId xmlns:a16="http://schemas.microsoft.com/office/drawing/2014/main" id="{DE7CC1D5-313E-EC22-054D-EFC403EC36A0}"/>
              </a:ext>
            </a:extLst>
          </p:cNvPr>
          <p:cNvSpPr txBox="1">
            <a:spLocks/>
          </p:cNvSpPr>
          <p:nvPr/>
        </p:nvSpPr>
        <p:spPr>
          <a:xfrm>
            <a:off x="1144588" y="712788"/>
            <a:ext cx="9902825" cy="195262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4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b="1" cap="all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CASH FLOW FORECASTING</a:t>
            </a:r>
            <a:endParaRPr lang="ru-RU" b="1" cap="all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</p:txBody>
      </p:sp>
      <p:sp>
        <p:nvSpPr>
          <p:cNvPr id="6" name="CustomShape 1">
            <a:extLst>
              <a:ext uri="{FF2B5EF4-FFF2-40B4-BE49-F238E27FC236}">
                <a16:creationId xmlns:a16="http://schemas.microsoft.com/office/drawing/2014/main" id="{D849F7C5-2250-DA56-9D02-46BAD4562C03}"/>
              </a:ext>
            </a:extLst>
          </p:cNvPr>
          <p:cNvSpPr/>
          <p:nvPr/>
        </p:nvSpPr>
        <p:spPr>
          <a:xfrm>
            <a:off x="220663" y="6329363"/>
            <a:ext cx="11750675" cy="7905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</a:t>
            </a:r>
            <a:endParaRPr lang="en-US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1639ABD-B42F-321A-618E-78255DD71E90}"/>
              </a:ext>
            </a:extLst>
          </p:cNvPr>
          <p:cNvSpPr txBox="1"/>
          <p:nvPr/>
        </p:nvSpPr>
        <p:spPr>
          <a:xfrm>
            <a:off x="482519" y="1165042"/>
            <a:ext cx="11513738" cy="1754326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Law </a:t>
            </a:r>
            <a:r>
              <a:rPr lang="en-US" b="1" i="1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On Public Finances and Fiscal Responsibility </a:t>
            </a:r>
            <a:r>
              <a:rPr lang="en-US" b="1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No. 1</a:t>
            </a:r>
            <a:r>
              <a:rPr lang="ru-RU" b="1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81</a:t>
            </a:r>
            <a:r>
              <a:rPr lang="en-US" b="1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 dated July </a:t>
            </a:r>
            <a:r>
              <a:rPr lang="ru-RU" b="1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25</a:t>
            </a:r>
            <a:r>
              <a:rPr lang="en-US" b="1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, </a:t>
            </a:r>
            <a:r>
              <a:rPr lang="ru-RU" b="1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2014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Article </a:t>
            </a:r>
            <a:r>
              <a:rPr lang="ru-RU" b="1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64</a:t>
            </a:r>
            <a:r>
              <a:rPr lang="en-US" b="1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.</a:t>
            </a:r>
            <a:r>
              <a:rPr lang="ru-RU" b="1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en-US" i="1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Within </a:t>
            </a:r>
            <a:r>
              <a:rPr lang="ru-RU" i="1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30</a:t>
            </a:r>
            <a:r>
              <a:rPr lang="en-US" i="1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 days of the adoption of annual budget laws, budget administrators shall develop cash forecasts for respective budgets for the year on a monthly basis</a:t>
            </a:r>
            <a:r>
              <a:rPr lang="ru-RU" i="1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 i="1" dirty="0">
              <a:solidFill>
                <a:schemeClr val="dk1"/>
              </a:solidFill>
              <a:latin typeface="+mn-lt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 b="1" i="1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085C20-6E9C-C1A6-BA73-F0DE8C23CB49}"/>
              </a:ext>
            </a:extLst>
          </p:cNvPr>
          <p:cNvSpPr txBox="1"/>
          <p:nvPr/>
        </p:nvSpPr>
        <p:spPr>
          <a:xfrm>
            <a:off x="526485" y="2652739"/>
            <a:ext cx="11425806" cy="3970318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>
            <a:defPPr>
              <a:defRPr lang="en-US"/>
            </a:defPPr>
            <a:lvl1pPr algn="ctr">
              <a:defRPr sz="2400" b="1" i="0" u="none" strike="noStrike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defRPr>
            </a:lvl1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Minister of Finance Order No. 215 dated December 28, 2015,  </a:t>
            </a:r>
            <a:r>
              <a:rPr lang="en-US" sz="1800" i="1" dirty="0"/>
              <a:t>On Approval of Methodological Norms for Cash Execution of Budgets Constituting the National Public Budget and Extrabudgetary Funds through the Treasury Single Account of the Ministry of Finance</a:t>
            </a:r>
            <a:endParaRPr lang="ru-RU" sz="1800" i="1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Chapter</a:t>
            </a:r>
            <a:r>
              <a:rPr lang="ru-RU" sz="1800" dirty="0"/>
              <a:t> </a:t>
            </a:r>
            <a:r>
              <a:rPr lang="en-US" sz="1800" dirty="0"/>
              <a:t>II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CASH FORECASTING AND MANAGEMENT </a:t>
            </a:r>
            <a:endParaRPr lang="ru-RU" sz="1800" dirty="0"/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0" dirty="0"/>
              <a:t>2.1. </a:t>
            </a:r>
            <a:r>
              <a:rPr lang="en-US" sz="1800" b="0" dirty="0"/>
              <a:t>General rules</a:t>
            </a:r>
            <a:endParaRPr lang="ru-RU" sz="1800" b="0" dirty="0"/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0" dirty="0"/>
              <a:t>2.2. </a:t>
            </a:r>
            <a:r>
              <a:rPr lang="en-US" sz="1800" b="0" dirty="0"/>
              <a:t>Cash flow forecasting</a:t>
            </a:r>
            <a:r>
              <a:rPr lang="ru-RU" sz="1800" b="0" dirty="0"/>
              <a:t> 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0" dirty="0"/>
              <a:t>2.3. </a:t>
            </a:r>
            <a:r>
              <a:rPr lang="en-US" sz="1800" b="0" dirty="0"/>
              <a:t>Managing cash budget at the level of the state budget </a:t>
            </a:r>
            <a:r>
              <a:rPr lang="ru-RU" sz="1800" b="0" dirty="0"/>
              <a:t>/ </a:t>
            </a:r>
            <a:r>
              <a:rPr lang="en-US" sz="1800" b="0" dirty="0"/>
              <a:t>tier 2 local budget </a:t>
            </a:r>
            <a:r>
              <a:rPr lang="ru-RU" sz="1800" b="0" dirty="0"/>
              <a:t>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0" dirty="0"/>
              <a:t>2.4. </a:t>
            </a:r>
            <a:r>
              <a:rPr lang="en-US" sz="1800" b="0" dirty="0"/>
              <a:t>Investing unused cash balances from the Treasury Single Account</a:t>
            </a:r>
            <a:r>
              <a:rPr lang="ru-RU" sz="1800" b="0" dirty="0"/>
              <a:t>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0" dirty="0"/>
              <a:t>2.5. </a:t>
            </a:r>
            <a:r>
              <a:rPr lang="en-US" sz="1800" b="0" dirty="0"/>
              <a:t>Interest on cash balances held on bank accounts of the Ministry of Finance</a:t>
            </a:r>
            <a:r>
              <a:rPr lang="ru-RU" sz="1800" b="0" dirty="0"/>
              <a:t>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0" dirty="0"/>
              <a:t>2.6. </a:t>
            </a:r>
            <a:r>
              <a:rPr lang="en-US" sz="1800" b="0" dirty="0"/>
              <a:t>Loans provided and repaid by budget administrators</a:t>
            </a:r>
            <a:r>
              <a:rPr lang="ru-RU" sz="1800" b="0" dirty="0"/>
              <a:t>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0" dirty="0"/>
              <a:t>2.7. </a:t>
            </a:r>
            <a:r>
              <a:rPr lang="en-US" sz="1800" b="0" dirty="0"/>
              <a:t>Loans provided and repaid between bank accounts of the Treasury Single Account</a:t>
            </a:r>
            <a:endParaRPr lang="ru-RU" sz="1800" b="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ru-RU" sz="1800" dirty="0"/>
            </a:br>
            <a:endParaRPr lang="ro-RO" sz="18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34E3A06-D94F-55D0-458C-388499172094}"/>
              </a:ext>
            </a:extLst>
          </p:cNvPr>
          <p:cNvSpPr txBox="1"/>
          <p:nvPr/>
        </p:nvSpPr>
        <p:spPr>
          <a:xfrm>
            <a:off x="792183" y="150577"/>
            <a:ext cx="5144383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2400" cap="all" dirty="0"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en-US" sz="2400" cap="all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REGULATORY FRAMEWORK</a:t>
            </a:r>
            <a:endParaRPr lang="ru-RU" sz="2400" cap="all" dirty="0">
              <a:solidFill>
                <a:srgbClr val="000000"/>
              </a:solidFill>
              <a:highlight>
                <a:srgbClr val="000000">
                  <a:alpha val="0"/>
                </a:srgbClr>
              </a:highlight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11139BC-6167-D3F5-04A7-DB507B7B4C02}"/>
              </a:ext>
            </a:extLst>
          </p:cNvPr>
          <p:cNvSpPr txBox="1"/>
          <p:nvPr/>
        </p:nvSpPr>
        <p:spPr>
          <a:xfrm>
            <a:off x="559361" y="113128"/>
            <a:ext cx="11837120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2800" cap="all" dirty="0"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en-US" sz="2800" cap="all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+mn-lt"/>
              </a:rPr>
              <a:t>KEY FORECAST INDICATORS</a:t>
            </a:r>
            <a:endParaRPr lang="ru-RU" sz="2800" cap="all" dirty="0">
              <a:solidFill>
                <a:srgbClr val="000000"/>
              </a:solidFill>
              <a:highlight>
                <a:srgbClr val="000000">
                  <a:alpha val="0"/>
                </a:srgbClr>
              </a:highlight>
              <a:latin typeface="Calibri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F4A307A-A8F6-774C-9390-F9EB0FEB377A}"/>
              </a:ext>
            </a:extLst>
          </p:cNvPr>
          <p:cNvGraphicFramePr/>
          <p:nvPr/>
        </p:nvGraphicFramePr>
        <p:xfrm>
          <a:off x="323557" y="912553"/>
          <a:ext cx="11619914" cy="4137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196" name="Group 5">
            <a:extLst>
              <a:ext uri="{FF2B5EF4-FFF2-40B4-BE49-F238E27FC236}">
                <a16:creationId xmlns:a16="http://schemas.microsoft.com/office/drawing/2014/main" id="{C9F012A4-9601-59B5-9960-C738D189E4B0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5686425"/>
            <a:ext cx="11618913" cy="752475"/>
            <a:chOff x="0" y="4331601"/>
            <a:chExt cx="11060872" cy="106117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EFF957EA-DFE7-6FD7-B36D-15FE5439458A}"/>
                </a:ext>
              </a:extLst>
            </p:cNvPr>
            <p:cNvSpPr/>
            <p:nvPr/>
          </p:nvSpPr>
          <p:spPr>
            <a:xfrm>
              <a:off x="0" y="4331601"/>
              <a:ext cx="11060872" cy="106117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>
              <a:extLst>
                <a:ext uri="{FF2B5EF4-FFF2-40B4-BE49-F238E27FC236}">
                  <a16:creationId xmlns:a16="http://schemas.microsoft.com/office/drawing/2014/main" id="{0C05CD56-0BB6-D331-6FAE-A78E63C0FD24}"/>
                </a:ext>
              </a:extLst>
            </p:cNvPr>
            <p:cNvSpPr txBox="1"/>
            <p:nvPr/>
          </p:nvSpPr>
          <p:spPr>
            <a:xfrm>
              <a:off x="51383" y="4383093"/>
              <a:ext cx="10958107" cy="9581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060" tIns="49530" rIns="99060" bIns="49530" spcCol="1270" anchor="ctr"/>
            <a:lstStyle/>
            <a:p>
              <a:pPr algn="ctr" defTabSz="11557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600" b="1" dirty="0">
                  <a:solidFill>
                    <a:schemeClr val="tx1"/>
                  </a:solidFill>
                </a:rPr>
                <a:t>Closing balance</a:t>
              </a:r>
            </a:p>
          </p:txBody>
        </p:sp>
      </p:grpSp>
      <p:sp>
        <p:nvSpPr>
          <p:cNvPr id="10" name="Equal 9">
            <a:extLst>
              <a:ext uri="{FF2B5EF4-FFF2-40B4-BE49-F238E27FC236}">
                <a16:creationId xmlns:a16="http://schemas.microsoft.com/office/drawing/2014/main" id="{E4089E9C-02EC-C8EC-3F9D-C58EB5E4BFA3}"/>
              </a:ext>
            </a:extLst>
          </p:cNvPr>
          <p:cNvSpPr/>
          <p:nvPr/>
        </p:nvSpPr>
        <p:spPr>
          <a:xfrm>
            <a:off x="5986463" y="5092700"/>
            <a:ext cx="728662" cy="419100"/>
          </a:xfrm>
          <a:prstGeom prst="mathEqua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43DB32FB-FDB1-94B7-7BD3-4A2DFF3BC073}"/>
              </a:ext>
            </a:extLst>
          </p:cNvPr>
          <p:cNvGraphicFramePr>
            <a:graphicFrameLocks noGrp="1"/>
          </p:cNvGraphicFramePr>
          <p:nvPr/>
        </p:nvGraphicFramePr>
        <p:xfrm>
          <a:off x="7938" y="0"/>
          <a:ext cx="12184062" cy="6680211"/>
        </p:xfrm>
        <a:graphic>
          <a:graphicData uri="http://schemas.openxmlformats.org/drawingml/2006/table">
            <a:tbl>
              <a:tblPr/>
              <a:tblGrid>
                <a:gridCol w="2760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0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0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75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06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06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068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068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2068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1751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20688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404812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73063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</a:tblGrid>
              <a:tr h="161909">
                <a:tc row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Title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Budget for</a:t>
                      </a:r>
                      <a:r>
                        <a:rPr kumimoji="0" lang="ru-RU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Quarter </a:t>
                      </a:r>
                      <a:r>
                        <a:rPr kumimoji="0" lang="ru-RU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 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Total for Q1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Quarter </a:t>
                      </a:r>
                      <a:r>
                        <a:rPr kumimoji="0" lang="ru-RU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II 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Total for H1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Quarter </a:t>
                      </a:r>
                      <a:r>
                        <a:rPr kumimoji="0" lang="ru-RU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Ш 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Execution for 9 months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Quarter </a:t>
                      </a:r>
                      <a:r>
                        <a:rPr kumimoji="0" lang="ru-RU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IV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Total for Q3 –Q4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Forecast for the year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 rowSpan="2"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Deviations from the 2017 budget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Execution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Execution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Execution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Execution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Execution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Execution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Total for Q2</a:t>
                      </a:r>
                      <a:r>
                        <a:rPr kumimoji="0" lang="ru-RU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Execution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Forecast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Forecast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Total for Q3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Forecast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Forecast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Forecast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Total for Q4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January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February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March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April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May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June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July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August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September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October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November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December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(+;-)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I. </a:t>
                      </a: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Revenues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31.889.0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2.027,6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2.160,6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3.512,7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7.700,9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2.369,8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2.544,5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3.012,2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7.926,5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15.627,4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2.5443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2.558,3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2.946,6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8.049,1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23.676,5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2.573,4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2.517,7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3.121,4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8.212,5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16.261,6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31.889,0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09">
                <a:tc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 Revenues administered by the State Tax Service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13.767,8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914,1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844,2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1.785,3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3.543,6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975,6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999,3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1.414,9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3.389,8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6.933,4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1.082,0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1.0233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1.339,4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3.444,7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10.378,1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1.007,0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974,1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1.408,6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3.389,7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6.834,4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13.767,8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09">
                <a:tc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 Revenues administered by the Customs Service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19.437,0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1.152,7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1.468,4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1.969,6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4.590,7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1.487,1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1.660,6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1.655,1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4.802,8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9.393,5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1.607,7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1.628,5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1.692,3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4.928,5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14.322,0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1.652,8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1.660,7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1.801,5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5.115,0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10.043,5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19.437,0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09">
                <a:tc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 Other revenues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1.392,7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99,3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772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982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274,7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803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91,7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282,0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556,7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71,4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139,0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1643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374,7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931,4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161,3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141,2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158.8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461,3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836,0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1.392,7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909">
                <a:tc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4. Refund of VAT and excise duties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-2.708,5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-138,5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-229.2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-340,4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-708,1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-1732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-207,1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-167,8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-548,1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-1.256.2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-216.9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-232,5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-249,4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-698.8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-1.955,0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-247,7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-258,3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-247,5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-753,5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-1.452,3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-2.708.5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100.0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9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  <a:r>
                        <a:rPr kumimoji="0" lang="ru-RU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Payments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34.408,4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2.850,7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2.542,6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2.851,3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8.244,6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2.576,7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2.5262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2.839,4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7.942,3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16.186,9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2.454,4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2.538,3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2.840,4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7.833,0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24.019,9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3.533,1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3.231,4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3.624,0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10.388,5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18.221,5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34.408,4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9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 Personnel costs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6.285,7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389,6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524,5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507,8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1.421,9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491,4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454,1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520,8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1.466,3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2.888.2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573,0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505,0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551,0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1.629,0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4.5172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567,2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575,0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626,3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1.768,5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3.397,5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6.285,7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9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 Goods and services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1.5213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1222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154,7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358,5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1132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119.6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342,8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7013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157,1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139,4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392,8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1.094,1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124,9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162,3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427,2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820,0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1.521.3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9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 Interest paid on external debt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421,5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943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37,9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74,7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169,0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25,6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47,7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105,0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274,0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25,2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65,0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147,5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252,5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421,5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9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4. Interest paid on domestic debt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1.581,7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129,0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1223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1343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385,6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86,8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692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793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2353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621,5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71,5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59,4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442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175,1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796,6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680,2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59,3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45,6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785,1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960,2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1.581,7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19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5. Subsidies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868,4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43</a:t>
                      </a: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,2</a:t>
                      </a: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89,0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66,7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1983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81,7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51,6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74,6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2073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406,8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70,4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68,0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853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224,3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631,1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74,6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82,5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80,2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237,3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461,6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868,4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9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r>
                        <a:rPr kumimoji="0" lang="ru-RU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Road Fund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1.079,7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90.0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90.0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390,0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76,0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76.0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76.0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228,0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618,0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76.0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296,0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914,0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42,7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165,7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461,7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1.079,7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19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kumimoji="0" lang="ru-RU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Fund of subsidies for agricultural producers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868,1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101,0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130,4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97,5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3283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333,6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108,0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443,6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108,0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166,5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424,5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534,5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868,1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9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8. </a:t>
                      </a: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Social payments 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356,6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28,1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,2</a:t>
                      </a: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702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,2</a:t>
                      </a: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673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138,1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26.0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87,6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225,7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35,4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47,2</a:t>
                      </a: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48,3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130,9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218,5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356,6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19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9. Other expenditures </a:t>
                      </a:r>
                      <a:r>
                        <a:rPr kumimoji="0" lang="ru-RU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stipends, compensations</a:t>
                      </a:r>
                      <a:r>
                        <a:rPr kumimoji="0" lang="ru-RU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1.687,0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25.6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94,7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101,8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222,1</a:t>
                      </a: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79,8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116,6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161</a:t>
                      </a: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,2</a:t>
                      </a: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357,6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579,7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1043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87,1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182,4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373,8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953,5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188,7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233,4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311,4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733,5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1.107,3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1.687,0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kumimoji="0" lang="en-US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19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10. Transfers between state budget and local budgets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9.230,5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709,6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596</a:t>
                      </a: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,2</a:t>
                      </a: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1 788,0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2.093,8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646,9</a:t>
                      </a: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681,0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1.027,2</a:t>
                      </a: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2.355.1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4.4483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6673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722,2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</a:t>
                      </a: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4,</a:t>
                      </a:r>
                      <a:r>
                        <a:rPr kumimoji="0" lang="ru-RU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2.173,5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6.622,4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775,1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765,4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1.067,6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2.608,1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4.781,6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9.230,5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kumimoji="0" lang="en-US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19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11. Transfers between state budget and budget of government social security fund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6.176,3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898.0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431,7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1 512,1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1.841,8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r>
                        <a:rPr kumimoji="0" lang="ru-RU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73,3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541,6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402,2</a:t>
                      </a: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1.617,1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3.4583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405,9</a:t>
                      </a: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398.5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396,8</a:t>
                      </a: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1.2012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4.660,1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433,6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535,1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547,5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1.5163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2.717,4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6.176,3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kumimoji="0" lang="en-US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19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12. Transfers between state budget and mandatory health insurance funds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2.593,0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216.1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216,1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1 216,1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6483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216,0</a:t>
                      </a: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216,1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216</a:t>
                      </a: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,1</a:t>
                      </a: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648,2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1296,5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216.1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216,1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  <a:r>
                        <a:rPr kumimoji="0" lang="ru-RU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kumimoji="0" lang="ru-RU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6483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1.944,8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216,1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216,1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216,0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648,2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1.296,5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2.593,0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kumimoji="0" lang="en-US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19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13. Fixed assets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691,6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-21,4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34,6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19.0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25.5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29,2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73,7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49,8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167,0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267,7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102,6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165,3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156,0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423,9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590,9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691,6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kumimoji="0" lang="en-US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19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14. Capital investments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372,3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4-8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9.5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17,l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42,3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25,3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34,4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43,8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103.5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154,3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79,3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84,0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218,0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321,5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372,3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kumimoji="0" lang="en-US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19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15. Inventory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669,9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9,2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55,7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91,5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156,4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47,0</a:t>
                      </a: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1055,6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76,9</a:t>
                      </a: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229,5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3853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51,1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43,1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146,6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532,5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49,4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46,3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137,4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284,0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669,9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kumimoji="0" lang="en-US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19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16. Other expenditures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-02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-0,4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-4,4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-9,4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-11,0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-5,2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,1</a:t>
                      </a: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-0,7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-11,7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kumimoji="0" lang="en-US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19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III</a:t>
                      </a:r>
                      <a:r>
                        <a:rPr kumimoji="0" lang="ru-RU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Budget balance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-2.519,4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-823,1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-382,0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661,4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-543,7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-206,9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172,8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-15,8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-559,5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89,8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106,2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216,1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-343,4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-959,7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-713,7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-502,6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-2.176,0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-1.959,9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-2.519,4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19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IV. </a:t>
                      </a: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Sources of financing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2.519,4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823,1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382,0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-661,4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543,7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206,9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-18,3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-172,8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559,5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89,8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-20,1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-106,2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-216,1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343,4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959,7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713,7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502,6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2.176,0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1.959,9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2.519,4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19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 DOMESTIC SOURCES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2.052,8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118,2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73,6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260,3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452,1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-166,3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-142,1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34,1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88,5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91,5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214,1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524,1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152,6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110,1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169,9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432,6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646,7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956,7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-1.096,1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46,6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19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1.1. Exchange rate differences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-82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-16,3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-42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-0,4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-353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8.5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-27 2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-31,4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-20,4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19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1.2 Income from government securities</a:t>
                      </a:r>
                      <a:r>
                        <a:rPr kumimoji="0" lang="ru-RU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(NET)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886.7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-154.8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-97,7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-235.1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-207,1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-8.8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-503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-266,8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-501,9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45,8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43,7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-402,1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97,7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192,7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292,5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-209,4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-1.096,1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-23.6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619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1.3 Government securities used to create a cash buffer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508,9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508,9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5083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508,9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508,9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508,9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8288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1.4 Privatization of equity stakes </a:t>
                      </a:r>
                      <a:r>
                        <a:rPr kumimoji="0" lang="ru-RU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social shares in public ownership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126,9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283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44,2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83,1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-10.0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73,1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43,8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126,9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619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1.5 Borrowing / Refund to TSA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250,0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-250,0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619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1.6 Other domestic sources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530,3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64.4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86.5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153,1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-3.0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65.9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353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982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251.3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22.8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42,7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47.8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113,3</a:t>
                      </a: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364,6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47,3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165,7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279,0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530,3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619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 EXTERNAL SOURCES (net)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975,5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-57,6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857,3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-110,9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688,8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-71,2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229,8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-37,8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120,8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809,6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-67,3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-391,8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-166,9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-626,0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183,6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776,9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-138,3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153,3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791,9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165,9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975,5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61909">
                <a:tc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2.1 repayments</a:t>
                      </a:r>
                      <a:endParaRPr kumimoji="0" lang="ru-RU" altLang="ru-RU" sz="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-1.560,0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-57,6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-238,1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-110,9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-406,6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-71,2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-48,1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-37,8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-157,1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-5637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-67,3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-409,0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-166,9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-643,2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-1.206,9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-78,9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-147,4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-126,8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-353,1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-996,3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-1.560,0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61909">
                <a:tc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2.2 receipts</a:t>
                      </a:r>
                      <a:endParaRPr kumimoji="0" lang="ru-RU" altLang="ru-RU" sz="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2.535,5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1.095,4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1.095,4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277,9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277,9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1.373,3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17,2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17,2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1.390,5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855,8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280,1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1.145,0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1.162,2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2.535,5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619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З.</a:t>
                      </a:r>
                      <a:r>
                        <a:rPr kumimoji="0" lang="en-US" altLang="ru-RU" sz="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Change in balance</a:t>
                      </a:r>
                      <a:endParaRPr kumimoji="0" lang="ru-RU" altLang="ru-R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-508,9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762,5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-548,9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-810,8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-5973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444,4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-2693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-137,4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37,1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-560,1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-56,6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283,2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-30,8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195,8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-364,3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30,2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741,9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179,4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951,5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1.147,3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587,2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619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ru-RU" sz="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.1 Beginning balance</a:t>
                      </a:r>
                      <a:endParaRPr kumimoji="0" lang="ru-RU" altLang="ru-RU" sz="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1.860,1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2.117,3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1.354,8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1.903,7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2.117,3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2.714,5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2.270,1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2.540,0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2.714,5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2.117,3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2.677,4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2.734,0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2.450,8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2.677,4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2.117,3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2.481,6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2.451,4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1.709,5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2.481,6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2.677,4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2.117,3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619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3.2</a:t>
                      </a:r>
                      <a:r>
                        <a:rPr kumimoji="0" lang="en-US" altLang="ru-RU" sz="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Closing balance</a:t>
                      </a:r>
                      <a:endParaRPr kumimoji="0" lang="ru-RU" altLang="ru-RU" sz="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2.369,0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1.354,8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1.903,7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2.714,5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2.714,5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2.270,1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2.540,0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2.677,4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2.677,4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2.677,4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2.734,0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2.450,8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2.481,6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2.481,6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2.481,6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2.451,4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1.709,5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1.530,1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1.530,1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1.530,1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1.530,1</a:t>
                      </a: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4BB8D01-08FD-786A-E3B7-78BDE66E5309}"/>
              </a:ext>
            </a:extLst>
          </p:cNvPr>
          <p:cNvSpPr/>
          <p:nvPr/>
        </p:nvSpPr>
        <p:spPr>
          <a:xfrm>
            <a:off x="223838" y="158750"/>
            <a:ext cx="11758612" cy="8318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CASH FORECAST </a:t>
            </a: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for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the state budget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EB6C0216-01A8-405D-62D8-5BF10A311007}"/>
              </a:ext>
            </a:extLst>
          </p:cNvPr>
          <p:cNvGraphicFramePr>
            <a:graphicFrameLocks noGrp="1"/>
          </p:cNvGraphicFramePr>
          <p:nvPr/>
        </p:nvGraphicFramePr>
        <p:xfrm>
          <a:off x="127000" y="990600"/>
          <a:ext cx="11744324" cy="54197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2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7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35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9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03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78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46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09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4994">
                <a:tc>
                  <a:txBody>
                    <a:bodyPr/>
                    <a:lstStyle/>
                    <a:p>
                      <a:pPr algn="l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 for</a:t>
                      </a:r>
                      <a:r>
                        <a:rPr lang="ru-RU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1/12 </a:t>
                      </a:r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annual budget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Approved forecast </a:t>
                      </a:r>
                    </a:p>
                    <a:p>
                      <a:pPr algn="ctr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Forecast 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700" b="1" kern="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week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Forecast 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700" b="1" kern="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week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Forecast 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700" b="1" kern="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week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Forecast 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700" b="1" kern="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week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Forecast 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700" b="1" kern="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week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ru-RU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 </a:t>
                      </a:r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Receipts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31.77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.237,4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2.476.9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2.671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642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351.589.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308.561,7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932.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399.296,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Revenues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476.911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2.450.922,6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257.33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606,9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618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661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840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639,1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683,4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ru-RU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 </a:t>
                      </a:r>
                      <a:r>
                        <a:rPr kumimoji="0" lang="en-US" altLang="ru-RU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Revenues administered by the State Tax Service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12.676.021.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6.335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923.049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67.568,0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173.569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481.84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,6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130.423,1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 </a:t>
                      </a:r>
                      <a:r>
                        <a:rPr kumimoji="0" lang="en-US" altLang="ru-RU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Revenues administered by the Customs Service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18.480.060,3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1.540.005,0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641.826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220.764,0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243.2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.503,0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378.571,0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313.703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 Other revenues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1.024.386,8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85.365,6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78.068,3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926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12.433,9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563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19.874,2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270,4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1.4. </a:t>
                      </a:r>
                      <a:r>
                        <a:rPr kumimoji="0" lang="en-US" altLang="ru-RU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Refund of VAT and excise duties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457.531,5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-204.794,3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kern="0" cap="small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-192.021,4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926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-34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752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-58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-39.654,7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-19.713,1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ru-RU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II. </a:t>
                      </a:r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Payments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34.259.228,3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54.93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3.200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,9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369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560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499.673,6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516.706,4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308,1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 Personnel costs 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6.189.700,0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515.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08,3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.037,6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376.521,4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75.411,2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21.356,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12.369,7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6.378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 Goods and services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1.857.600,0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154.512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25.463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28.744,2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897,5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41.789,6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21.618,0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ru-RU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 </a:t>
                      </a:r>
                      <a:r>
                        <a:rPr kumimoji="0" lang="en-US" altLang="ru-RU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Interest paid on domestic debt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1.473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122.758,3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69.203,4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20.806,2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475,8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5.571,6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14.349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ru-RU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 </a:t>
                      </a:r>
                      <a:r>
                        <a:rPr kumimoji="0" lang="en-US" altLang="ru-RU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Interest paid on external debt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460.500,0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38.375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51.035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4.26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,1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5.610,5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20.092,7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 Subsidies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831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291.7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613,7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2.356,0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896,0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11.321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 Road Fund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1.430.000,0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166,7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36.000,0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ru-RU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 </a:t>
                      </a:r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Fund of subsidies for agricultural producers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900.000,0</a:t>
                      </a:r>
                      <a:endParaRPr lang="ru-RU" sz="700" b="0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5.000,0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 Social payments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u="none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313.400.0</a:t>
                      </a:r>
                      <a:endParaRPr lang="ru-RU" sz="700" b="0" u="none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26.116,7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22.623,1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7.233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3.127,0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6.521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4.120,0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1.621,7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 </a:t>
                      </a:r>
                      <a:r>
                        <a:rPr kumimoji="0" lang="en-US" altLang="ru-RU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Other expenditures </a:t>
                      </a:r>
                      <a:r>
                        <a:rPr kumimoji="0" lang="ru-RU" altLang="ru-RU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ru-RU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stipends, compensations</a:t>
                      </a:r>
                      <a:r>
                        <a:rPr kumimoji="0" lang="ru-RU" altLang="ru-RU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1.719.500,0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143.291,7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111.41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3.561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7.561,4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9.524,3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81.189,5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9.579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ru-RU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2.10 </a:t>
                      </a:r>
                      <a:r>
                        <a:rPr kumimoji="0" lang="en-US" altLang="ru-RU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Transfers between state budget and local budgets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310 896.0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2.425,1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714.466,2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274,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88.630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.000,0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561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ru-RU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2.12 </a:t>
                      </a:r>
                      <a:r>
                        <a:rPr kumimoji="0" lang="en-US" altLang="ru-RU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Transfers between state budget and budget of the government social security fund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6.105.204,9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508.767,1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.903,5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465.35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273.552,9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30.000,0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ru-RU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2.13 </a:t>
                      </a:r>
                      <a:r>
                        <a:rPr kumimoji="0" lang="en-US" altLang="ru-RU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Transfers between state budget and mandatory health insurance funds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2.593.027,4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.085,6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108.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.08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2.14 </a:t>
                      </a:r>
                      <a:r>
                        <a:rPr lang="en-US" sz="700" b="1" u="none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Fixed assets</a:t>
                      </a:r>
                      <a:endParaRPr lang="ru-RU" sz="700" b="1" u="none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1.063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.658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.076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,9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6.233,0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13.122,4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29.563.4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9.105,8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2.15 Inventory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1.006.100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83.341,7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72.476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6.524,1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17.593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34.554,8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13.424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2.16 Other expenditures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4.800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Budget balance</a:t>
                      </a:r>
                      <a:r>
                        <a:rPr lang="ru-RU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sections </a:t>
                      </a:r>
                      <a:r>
                        <a:rPr lang="ru-RU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</a:t>
                      </a:r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990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,9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-378.0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24,2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-528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646,1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-251.853,6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176.581,6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6.133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988,4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ru-RU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IV. </a:t>
                      </a:r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DOMESTIC SOURCES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500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112.900.0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244.50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-99.700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100.000,0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ru-RU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 </a:t>
                      </a:r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Performance of government securities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-268.000,0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13.500,0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12.900,0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-5.500,0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30.800,0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-24.700,0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ru-RU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 </a:t>
                      </a:r>
                      <a:r>
                        <a:rPr kumimoji="0" lang="en-US" altLang="ru-RU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Government securities used to create a cash buffer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ru-RU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 </a:t>
                      </a:r>
                      <a:r>
                        <a:rPr kumimoji="0" lang="en-US" altLang="ru-RU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Borrowing / Refund of funds to TSA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175.000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250.000.0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-75.000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-100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.000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 </a:t>
                      </a:r>
                      <a:r>
                        <a:rPr kumimoji="0" lang="en-US" altLang="ru-RU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Other domestic sources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ru-RU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 </a:t>
                      </a:r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Borrowing </a:t>
                      </a:r>
                      <a:r>
                        <a:rPr lang="ru-RU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Refund of funds to the National Social Insurance Fund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ru-RU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V. </a:t>
                      </a:r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EXTERNAL SOURCES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1.506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500.0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69.095,9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6.8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28.064,6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092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en-US" sz="700" b="0" i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 Conversions </a:t>
                      </a:r>
                      <a:r>
                        <a:rPr lang="ru-RU" sz="700" b="0" i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700" b="0" i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payments from foreign currency accounts </a:t>
                      </a:r>
                      <a:endParaRPr lang="ru-RU" sz="700" b="0" i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3.404.700,0</a:t>
                      </a:r>
                      <a:endParaRPr lang="ru-RU" sz="700" b="0" i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i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111.387,9</a:t>
                      </a:r>
                      <a:endParaRPr lang="ru-RU" sz="700" b="1" i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7.633</a:t>
                      </a:r>
                      <a:r>
                        <a:rPr lang="ru-RU" sz="700" b="0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,1</a:t>
                      </a:r>
                      <a:endParaRPr lang="ru-RU" sz="700" b="0" i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ru-RU" sz="700" b="0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.4</a:t>
                      </a:r>
                      <a:r>
                        <a:rPr lang="en-US" sz="700" b="0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r>
                        <a:rPr lang="ru-RU" sz="700" b="0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</a:t>
                      </a:r>
                      <a:endParaRPr lang="ru-RU" sz="700" b="0" i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r>
                        <a:rPr lang="ru-RU" sz="700" b="0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0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r>
                        <a:rPr lang="ru-RU" sz="700" b="0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700" b="0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700" b="0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700" b="0" i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27.208,7</a:t>
                      </a:r>
                      <a:endParaRPr lang="ru-RU" sz="700" b="0" i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i="1" kern="10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en-US" sz="700" b="0" i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700" b="0" i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0" i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External debt payments</a:t>
                      </a:r>
                      <a:endParaRPr lang="ru-RU" sz="700" b="0" i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-1.898.200,0</a:t>
                      </a:r>
                      <a:endParaRPr lang="ru-RU" sz="700" b="0" i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i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-42.292</a:t>
                      </a:r>
                      <a:r>
                        <a:rPr lang="ru-RU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</a:t>
                      </a:r>
                      <a:endParaRPr lang="ru-RU" sz="700" b="1" i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-805,0</a:t>
                      </a:r>
                      <a:endParaRPr lang="ru-RU" sz="700" b="0" i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700" b="0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700" b="0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2.364,</a:t>
                      </a:r>
                      <a:r>
                        <a:rPr lang="ru-RU" sz="700" b="0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700" b="0" i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-25.006,5</a:t>
                      </a:r>
                      <a:endParaRPr lang="ru-RU" sz="700" b="0" i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-4.116,0</a:t>
                      </a:r>
                      <a:endParaRPr lang="ru-RU" sz="700" b="0" i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i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</a:t>
                      </a:r>
                      <a:r>
                        <a:rPr lang="ru-RU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Change 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balance</a:t>
                      </a:r>
                      <a:endParaRPr lang="ru-RU" sz="700" b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</a:t>
                      </a:r>
                      <a:r>
                        <a:rPr lang="ru-RU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894.768,0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756,9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-235</a:t>
                      </a:r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.446,2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700" b="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339.526,3</a:t>
                      </a:r>
                      <a:endParaRPr lang="ru-RU" sz="700" b="0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-44.988.4</a:t>
                      </a:r>
                      <a:endParaRPr lang="ru-RU" sz="700" b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ru-RU" sz="700" b="1" i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en-US" sz="700" b="1" i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Beginning balance</a:t>
                      </a:r>
                      <a:endParaRPr lang="ru-RU" sz="700" b="1" i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1" i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1" i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r>
                        <a:rPr lang="en-US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</a:t>
                      </a:r>
                      <a:r>
                        <a:rPr lang="en-US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79,9</a:t>
                      </a:r>
                      <a:endParaRPr lang="ru-RU" sz="700" b="1" i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1.003.879,9</a:t>
                      </a:r>
                      <a:endParaRPr lang="ru-RU" sz="700" b="1" i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r>
                        <a:rPr lang="ru-RU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111,9</a:t>
                      </a:r>
                      <a:endParaRPr lang="ru-RU" sz="700" b="1" i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112.868,8</a:t>
                      </a:r>
                      <a:endParaRPr lang="ru-RU" sz="700" b="1" i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348</a:t>
                      </a:r>
                      <a:r>
                        <a:rPr lang="ru-RU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</a:t>
                      </a:r>
                      <a:endParaRPr lang="ru-RU" sz="700" b="1" i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687.841,3</a:t>
                      </a:r>
                      <a:endParaRPr lang="ru-RU" sz="700" b="1" i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44020">
                <a:tc>
                  <a:txBody>
                    <a:bodyPr/>
                    <a:lstStyle/>
                    <a:p>
                      <a:pPr algn="l"/>
                      <a:r>
                        <a:rPr lang="en-US" sz="700" b="1" i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 Closing balance</a:t>
                      </a:r>
                      <a:endParaRPr lang="ru-RU" sz="700" b="1" i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1" i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1" i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i="1" u="none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732.829,7</a:t>
                      </a:r>
                      <a:endParaRPr lang="ru-RU" sz="700" b="1" i="1" u="none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109.111,9</a:t>
                      </a:r>
                      <a:endParaRPr lang="ru-RU" sz="700" b="1" i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112.86</a:t>
                      </a:r>
                      <a:r>
                        <a:rPr lang="ru-RU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700" b="1" i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ru-RU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.31</a:t>
                      </a:r>
                      <a:r>
                        <a:rPr lang="ru-RU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</a:t>
                      </a:r>
                      <a:endParaRPr lang="ru-RU" sz="700" b="1" i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687.841,</a:t>
                      </a:r>
                      <a:r>
                        <a:rPr lang="en-US" sz="700" b="1" i="1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700" b="1" i="1" kern="1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r>
                        <a:rPr lang="ru-RU" sz="700" b="1" i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700" b="1" i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.829,</a:t>
                      </a:r>
                      <a:r>
                        <a:rPr lang="ru-RU" sz="700" b="1" i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700" b="1" i="1" kern="1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8000" marR="18000" marT="10802" marB="1080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70A40B9-3BBF-526B-9CC4-5EDA22CD9359}"/>
              </a:ext>
            </a:extLst>
          </p:cNvPr>
          <p:cNvSpPr txBox="1"/>
          <p:nvPr/>
        </p:nvSpPr>
        <p:spPr>
          <a:xfrm>
            <a:off x="354880" y="499226"/>
            <a:ext cx="11837120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2400" cap="all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+mn-lt"/>
              </a:rPr>
              <a:t>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cap="all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KEY OBJECTIVES OF CASH FLOW FORECASTING</a:t>
            </a:r>
            <a:r>
              <a:rPr lang="ru-RU" sz="2400" cap="all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79774B-BCC6-3961-E278-8ABC46177E40}"/>
              </a:ext>
            </a:extLst>
          </p:cNvPr>
          <p:cNvSpPr txBox="1"/>
          <p:nvPr/>
        </p:nvSpPr>
        <p:spPr>
          <a:xfrm>
            <a:off x="188913" y="1398588"/>
            <a:ext cx="11812587" cy="4894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+mn-lt"/>
              </a:rPr>
              <a:t>A preliminary financing strategy option as a basis for making optimal decisions in daily allocations of budgetary funds</a:t>
            </a:r>
            <a:r>
              <a:rPr lang="ru-RU" sz="2400" dirty="0">
                <a:solidFill>
                  <a:prstClr val="black"/>
                </a:solidFill>
                <a:latin typeface="+mn-lt"/>
              </a:rPr>
              <a:t>.</a:t>
            </a:r>
            <a:endParaRPr lang="ru-RU" sz="2400" dirty="0">
              <a:latin typeface="+mn-lt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n-lt"/>
              </a:rPr>
              <a:t>Identifying cash gaps and taking appropriate actions and searching resources to bridge these gaps</a:t>
            </a:r>
            <a:r>
              <a:rPr lang="ru-RU" sz="2400" dirty="0">
                <a:latin typeface="+mn-lt"/>
              </a:rPr>
              <a:t>.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n-lt"/>
              </a:rPr>
              <a:t>With cash deficiencies, as a tool for planning and sequencing payments </a:t>
            </a:r>
            <a:r>
              <a:rPr lang="ru-RU" sz="2400" dirty="0">
                <a:latin typeface="+mn-lt"/>
              </a:rPr>
              <a:t>(</a:t>
            </a:r>
            <a:r>
              <a:rPr lang="en-US" sz="2400" dirty="0">
                <a:latin typeface="+mn-lt"/>
              </a:rPr>
              <a:t>cash limits are set only within one month</a:t>
            </a:r>
            <a:r>
              <a:rPr lang="ru-RU" sz="2400" dirty="0">
                <a:latin typeface="+mn-lt"/>
              </a:rPr>
              <a:t>)</a:t>
            </a:r>
            <a:r>
              <a:rPr lang="en-US" sz="2400" dirty="0">
                <a:latin typeface="+mn-lt"/>
              </a:rPr>
              <a:t>.</a:t>
            </a:r>
            <a:endParaRPr lang="ru-RU" sz="2400" dirty="0">
              <a:latin typeface="+mn-lt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n-lt"/>
              </a:rPr>
              <a:t>Establishment of the target level and control over the attainment of the target level of cash balance needed to meet particular payment obligations and make urgent payments. </a:t>
            </a:r>
            <a:r>
              <a:rPr lang="ru-RU" sz="2400" dirty="0">
                <a:latin typeface="+mn-lt"/>
              </a:rPr>
              <a:t> 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n-lt"/>
              </a:rPr>
              <a:t>Source of information for making decisions on issuance of the required amount of government securities and, as necessary, for introducing corrective fiscal policies. </a:t>
            </a:r>
            <a:endParaRPr lang="ru-RU" sz="2400" dirty="0">
              <a:latin typeface="+mn-lt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400" dirty="0">
              <a:latin typeface="+mn-lt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400" dirty="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50CF66C-7C73-485B-F59E-FB18C3F64F78}"/>
              </a:ext>
            </a:extLst>
          </p:cNvPr>
          <p:cNvSpPr txBox="1"/>
          <p:nvPr/>
        </p:nvSpPr>
        <p:spPr>
          <a:xfrm>
            <a:off x="354880" y="190741"/>
            <a:ext cx="11837120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2400" cap="all" dirty="0"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en-US" sz="2400" cap="all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+mn-lt"/>
              </a:rPr>
              <a:t>KEY FACTORS OF MISTAKES AND PROBLEMS FACED DURING FORECASTING</a:t>
            </a:r>
            <a:endParaRPr lang="ru-RU" sz="2400" cap="all" dirty="0">
              <a:solidFill>
                <a:srgbClr val="000000"/>
              </a:solidFill>
              <a:highlight>
                <a:srgbClr val="000000">
                  <a:alpha val="0"/>
                </a:srgbClr>
              </a:highlight>
              <a:latin typeface="Calibri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818D310-F083-7B08-05A5-D5F9E6154E8D}"/>
              </a:ext>
            </a:extLst>
          </p:cNvPr>
          <p:cNvGraphicFramePr/>
          <p:nvPr/>
        </p:nvGraphicFramePr>
        <p:xfrm>
          <a:off x="-261259" y="1554479"/>
          <a:ext cx="12762411" cy="4898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11002</TotalTime>
  <Words>2612</Words>
  <Application>Microsoft Office PowerPoint</Application>
  <PresentationFormat>Widescreen</PresentationFormat>
  <Paragraphs>1237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Dan, Berladean</dc:creator>
  <cp:lastModifiedBy>Tetiana Shalkivska</cp:lastModifiedBy>
  <cp:revision>168</cp:revision>
  <cp:lastPrinted>2023-12-06T12:47:13Z</cp:lastPrinted>
  <dcterms:created xsi:type="dcterms:W3CDTF">2023-11-17T08:47:16Z</dcterms:created>
  <dcterms:modified xsi:type="dcterms:W3CDTF">2023-12-20T15:27:41Z</dcterms:modified>
</cp:coreProperties>
</file>