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6" r:id="rId3"/>
    <p:sldId id="297" r:id="rId4"/>
    <p:sldId id="295" r:id="rId5"/>
    <p:sldId id="294" r:id="rId6"/>
    <p:sldId id="299" r:id="rId7"/>
    <p:sldId id="300" r:id="rId8"/>
    <p:sldId id="291" r:id="rId9"/>
  </p:sldIdLst>
  <p:sldSz cx="12192000" cy="6858000"/>
  <p:notesSz cx="6669088" cy="9775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30BDF7C-6654-45A1-B858-B1B5A85166C3}">
          <p14:sldIdLst>
            <p14:sldId id="256"/>
          </p14:sldIdLst>
        </p14:section>
        <p14:section name="Раздел без заголовка" id="{9262DDD1-6EB5-49D3-9FE0-F86A77A83BD4}">
          <p14:sldIdLst>
            <p14:sldId id="296"/>
            <p14:sldId id="297"/>
            <p14:sldId id="295"/>
            <p14:sldId id="294"/>
            <p14:sldId id="299"/>
            <p14:sldId id="30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0"/>
    <a:srgbClr val="333366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81022" autoAdjust="0"/>
  </p:normalViewPr>
  <p:slideViewPr>
    <p:cSldViewPr snapToGrid="0">
      <p:cViewPr varScale="1">
        <p:scale>
          <a:sx n="59" d="100"/>
          <a:sy n="59" d="100"/>
        </p:scale>
        <p:origin x="124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r">
              <a:defRPr sz="1200"/>
            </a:lvl1pPr>
          </a:lstStyle>
          <a:p>
            <a:fld id="{5AE87874-8DE4-40F1-8AF6-545DF0B36E45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290"/>
            <a:ext cx="2889250" cy="490537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285290"/>
            <a:ext cx="2889250" cy="490537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r">
              <a:defRPr sz="1200"/>
            </a:lvl1pPr>
          </a:lstStyle>
          <a:p>
            <a:fld id="{D972215C-2ABB-4714-B4E5-8DBF27449D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827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489"/>
          </a:xfrm>
          <a:prstGeom prst="rect">
            <a:avLst/>
          </a:prstGeom>
        </p:spPr>
        <p:txBody>
          <a:bodyPr vert="horz" lIns="89870" tIns="44936" rIns="89870" bIns="449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0489"/>
          </a:xfrm>
          <a:prstGeom prst="rect">
            <a:avLst/>
          </a:prstGeom>
        </p:spPr>
        <p:txBody>
          <a:bodyPr vert="horz" lIns="89870" tIns="44936" rIns="89870" bIns="44936" rtlCol="0"/>
          <a:lstStyle>
            <a:lvl1pPr algn="r">
              <a:defRPr sz="1200"/>
            </a:lvl1pPr>
          </a:lstStyle>
          <a:p>
            <a:fld id="{31321BD0-CE61-45C7-ADDA-01E3CFC44782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22375"/>
            <a:ext cx="58626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70" tIns="44936" rIns="89870" bIns="44936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04615"/>
            <a:ext cx="5335270" cy="3849231"/>
          </a:xfrm>
          <a:prstGeom prst="rect">
            <a:avLst/>
          </a:prstGeom>
        </p:spPr>
        <p:txBody>
          <a:bodyPr vert="horz" lIns="89870" tIns="44936" rIns="89870" bIns="4493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90488"/>
          </a:xfrm>
          <a:prstGeom prst="rect">
            <a:avLst/>
          </a:prstGeom>
        </p:spPr>
        <p:txBody>
          <a:bodyPr vert="horz" lIns="89870" tIns="44936" rIns="89870" bIns="449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89870" tIns="44936" rIns="89870" bIns="44936" rtlCol="0" anchor="b"/>
          <a:lstStyle>
            <a:lvl1pPr algn="r">
              <a:defRPr sz="1200"/>
            </a:lvl1pPr>
          </a:lstStyle>
          <a:p>
            <a:fld id="{5694F56B-B12E-465A-AD1D-0FDE01168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0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dirty="0"/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69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96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570" indent="-168570">
              <a:buFont typeface="Arial" panose="020B0604020202020204" pitchFamily="34" charset="0"/>
              <a:buChar char="•"/>
            </a:pP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0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54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80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91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71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F56B-B12E-465A-AD1D-0FDE0116893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na princip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46364" y="3736977"/>
            <a:ext cx="10515600" cy="818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>
          <a:xfrm>
            <a:off x="3184525" y="4914900"/>
            <a:ext cx="5510213" cy="6524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5" name="Picture 4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1013045"/>
            <a:ext cx="1028700" cy="96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1514475" y="1062681"/>
            <a:ext cx="8856963" cy="256634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>                    </a:t>
            </a: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</a:b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</a:b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</a:b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>                    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j-cs"/>
              </a:rPr>
              <a:t>    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/>
                <a:cs typeface="+mj-cs"/>
              </a:rPr>
              <a:t>МИНИСТЕРСТВО ФИНАНСОВ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Times New Roman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/>
                <a:cs typeface="+mn-cs"/>
              </a:rPr>
              <a:t>РЕСПУБЛИКИ МОЛДОВА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/>
                <a:cs typeface="+mj-cs"/>
              </a:rPr>
              <a:t> 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Calibri"/>
                <a:cs typeface="+mj-cs"/>
              </a:rPr>
            </a:b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530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si cont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07191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61607"/>
            <a:ext cx="10515600" cy="20476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-90616" y="-107090"/>
            <a:ext cx="3369275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>
                <a:latin typeface="Times New Roman"/>
                <a:ea typeface="Times New Roman"/>
              </a:rPr>
              <a:t>                   </a:t>
            </a:r>
            <a:br>
              <a:rPr lang="en-US" sz="1200" b="1" dirty="0">
                <a:latin typeface="Times New Roman"/>
                <a:ea typeface="Times New Roman"/>
              </a:rPr>
            </a:br>
            <a:br>
              <a:rPr lang="en-US" sz="1200" b="1" dirty="0">
                <a:latin typeface="Times New Roman"/>
                <a:ea typeface="Times New Roman"/>
              </a:rPr>
            </a:br>
            <a:r>
              <a:rPr lang="en-US" sz="1200" b="1" dirty="0">
                <a:latin typeface="Times New Roman"/>
                <a:ea typeface="Times New Roman"/>
              </a:rPr>
              <a:t>                      </a:t>
            </a:r>
            <a:r>
              <a:rPr lang="ru-RU" sz="1200" b="1" dirty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>
                <a:latin typeface="+mn-lt"/>
                <a:ea typeface="Times New Roman"/>
              </a:rPr>
              <a:t> </a:t>
            </a:r>
            <a:br>
              <a:rPr lang="ru-RU" sz="1200" dirty="0">
                <a:latin typeface="+mn-lt"/>
                <a:ea typeface="Calibri"/>
              </a:rPr>
            </a:br>
            <a:r>
              <a:rPr lang="ru-RU" sz="1200" dirty="0">
                <a:latin typeface="+mn-lt"/>
                <a:ea typeface="Calibri"/>
              </a:rPr>
              <a:t>    </a:t>
            </a:r>
            <a:r>
              <a:rPr lang="ru-RU" sz="1000" dirty="0">
                <a:latin typeface="+mn-lt"/>
                <a:ea typeface="Calibri"/>
              </a:rPr>
              <a:t>Р</a:t>
            </a:r>
            <a:r>
              <a:rPr lang="ru-RU" sz="1000" dirty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  <p:pic>
        <p:nvPicPr>
          <p:cNvPr id="11" name="Picture 10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51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si continut in doua coloa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1310048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955472"/>
            <a:ext cx="5181600" cy="31355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955472"/>
            <a:ext cx="5181600" cy="31355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1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92020" y="3014436"/>
            <a:ext cx="3407959" cy="829128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-125628" y="-107090"/>
            <a:ext cx="3404287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>
                <a:latin typeface="Times New Roman"/>
                <a:ea typeface="Times New Roman"/>
              </a:rPr>
              <a:t>                   </a:t>
            </a:r>
            <a:br>
              <a:rPr lang="en-US" sz="1200" b="1" dirty="0">
                <a:latin typeface="Times New Roman"/>
                <a:ea typeface="Times New Roman"/>
              </a:rPr>
            </a:br>
            <a:br>
              <a:rPr lang="en-US" sz="1200" b="1" dirty="0">
                <a:latin typeface="Times New Roman"/>
                <a:ea typeface="Times New Roman"/>
              </a:rPr>
            </a:br>
            <a:r>
              <a:rPr lang="en-US" sz="1200" b="1" dirty="0">
                <a:latin typeface="Times New Roman"/>
                <a:ea typeface="Times New Roman"/>
              </a:rPr>
              <a:t>                      </a:t>
            </a:r>
            <a:endParaRPr lang="en-US" dirty="0"/>
          </a:p>
        </p:txBody>
      </p:sp>
      <p:pic>
        <p:nvPicPr>
          <p:cNvPr id="18" name="Picture 17" descr="\\172.24.5.75\elex\elexdb\ef8446f35513a8d6aa2308357a268a7e\960750eef232a95a3e3531404a6f90eb"/>
          <p:cNvPicPr/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le 1"/>
          <p:cNvSpPr txBox="1">
            <a:spLocks/>
          </p:cNvSpPr>
          <p:nvPr userDrawn="1"/>
        </p:nvSpPr>
        <p:spPr>
          <a:xfrm>
            <a:off x="-162698" y="0"/>
            <a:ext cx="3404287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>
                <a:latin typeface="Times New Roman"/>
                <a:ea typeface="Times New Roman"/>
              </a:rPr>
              <a:t>                   </a:t>
            </a:r>
            <a:br>
              <a:rPr lang="en-US" sz="1200" b="1" dirty="0">
                <a:latin typeface="Times New Roman"/>
                <a:ea typeface="Times New Roman"/>
              </a:rPr>
            </a:br>
            <a:br>
              <a:rPr lang="en-US" sz="1200" b="1" dirty="0">
                <a:latin typeface="Times New Roman"/>
                <a:ea typeface="Times New Roman"/>
              </a:rPr>
            </a:br>
            <a:r>
              <a:rPr lang="en-US" sz="1200" b="1" dirty="0">
                <a:latin typeface="Times New Roman"/>
                <a:ea typeface="Times New Roman"/>
              </a:rPr>
              <a:t>                      </a:t>
            </a:r>
            <a:endParaRPr lang="en-US" dirty="0">
              <a:latin typeface="+mn-lt"/>
            </a:endParaRPr>
          </a:p>
        </p:txBody>
      </p:sp>
      <p:sp>
        <p:nvSpPr>
          <p:cNvPr id="20" name="Title 1"/>
          <p:cNvSpPr txBox="1">
            <a:spLocks/>
          </p:cNvSpPr>
          <p:nvPr userDrawn="1"/>
        </p:nvSpPr>
        <p:spPr>
          <a:xfrm>
            <a:off x="-63844" y="-70020"/>
            <a:ext cx="3404287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>
                <a:latin typeface="Times New Roman"/>
                <a:ea typeface="Times New Roman"/>
              </a:rPr>
              <a:t>                   </a:t>
            </a:r>
            <a:br>
              <a:rPr lang="en-US" sz="1200" b="1" dirty="0">
                <a:latin typeface="Times New Roman"/>
                <a:ea typeface="Times New Roman"/>
              </a:rPr>
            </a:br>
            <a:br>
              <a:rPr lang="en-US" sz="1200" b="1" dirty="0">
                <a:latin typeface="Times New Roman"/>
                <a:ea typeface="Times New Roman"/>
              </a:rPr>
            </a:br>
            <a:r>
              <a:rPr lang="en-US" sz="1200" b="1" dirty="0">
                <a:latin typeface="Times New Roman"/>
                <a:ea typeface="Times New Roman"/>
              </a:rPr>
              <a:t>                      </a:t>
            </a:r>
            <a:r>
              <a:rPr lang="ru-RU" sz="1200" b="1" dirty="0">
                <a:latin typeface="+mj-lt"/>
                <a:ea typeface="Times New Roman"/>
              </a:rPr>
              <a:t>МИНИСТЕРСТВО ФИНАНСОВ</a:t>
            </a:r>
            <a:r>
              <a:rPr lang="ru-RU" sz="1250" b="1" dirty="0">
                <a:latin typeface="+mj-lt"/>
                <a:ea typeface="Times New Roman"/>
              </a:rPr>
              <a:t> </a:t>
            </a:r>
            <a:br>
              <a:rPr lang="ru-RU" sz="1200" dirty="0">
                <a:latin typeface="+mj-lt"/>
                <a:ea typeface="Calibri"/>
              </a:rPr>
            </a:br>
            <a:r>
              <a:rPr lang="ru-RU" sz="1200" dirty="0">
                <a:latin typeface="+mj-lt"/>
                <a:ea typeface="Calibri"/>
              </a:rPr>
              <a:t>    </a:t>
            </a:r>
            <a:r>
              <a:rPr lang="ru-RU" sz="1000" dirty="0">
                <a:latin typeface="+mj-lt"/>
                <a:ea typeface="Calibri"/>
              </a:rPr>
              <a:t>Р</a:t>
            </a:r>
            <a:r>
              <a:rPr lang="ru-RU" sz="1000" dirty="0">
                <a:latin typeface="+mj-lt"/>
                <a:ea typeface="Times New Roman"/>
              </a:rPr>
              <a:t>ЕСПУБЛИКИ МОЛДОВА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7872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2020341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pic>
        <p:nvPicPr>
          <p:cNvPr id="9" name="Picture 8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 txBox="1">
            <a:spLocks/>
          </p:cNvSpPr>
          <p:nvPr userDrawn="1"/>
        </p:nvSpPr>
        <p:spPr>
          <a:xfrm>
            <a:off x="-125628" y="-107090"/>
            <a:ext cx="3404287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>
                <a:latin typeface="Times New Roman"/>
                <a:ea typeface="Times New Roman"/>
              </a:rPr>
              <a:t>                   </a:t>
            </a:r>
            <a:br>
              <a:rPr lang="en-US" sz="1200" b="1" dirty="0">
                <a:latin typeface="Times New Roman"/>
                <a:ea typeface="Times New Roman"/>
              </a:rPr>
            </a:br>
            <a:br>
              <a:rPr lang="en-US" sz="1200" b="1" dirty="0">
                <a:latin typeface="Times New Roman"/>
                <a:ea typeface="Times New Roman"/>
              </a:rPr>
            </a:br>
            <a:r>
              <a:rPr lang="en-US" sz="1200" b="1" dirty="0">
                <a:latin typeface="Times New Roman"/>
                <a:ea typeface="Times New Roman"/>
              </a:rPr>
              <a:t>                      </a:t>
            </a:r>
            <a:r>
              <a:rPr lang="ru-RU" sz="1200" b="1" dirty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>
                <a:latin typeface="+mn-lt"/>
                <a:ea typeface="Times New Roman"/>
              </a:rPr>
              <a:t> </a:t>
            </a:r>
            <a:br>
              <a:rPr lang="ru-RU" sz="1200" dirty="0">
                <a:latin typeface="+mn-lt"/>
                <a:ea typeface="Calibri"/>
              </a:rPr>
            </a:br>
            <a:r>
              <a:rPr lang="ru-RU" sz="1200" dirty="0">
                <a:latin typeface="+mn-lt"/>
                <a:ea typeface="Calibri"/>
              </a:rPr>
              <a:t>   </a:t>
            </a:r>
            <a:r>
              <a:rPr lang="ru-RU" sz="1000" dirty="0">
                <a:latin typeface="+mn-lt"/>
                <a:ea typeface="Calibri"/>
              </a:rPr>
              <a:t>Р</a:t>
            </a:r>
            <a:r>
              <a:rPr lang="ru-RU" sz="1000" dirty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700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a cont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90616" y="-107090"/>
            <a:ext cx="3369275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>
                <a:latin typeface="Times New Roman"/>
                <a:ea typeface="Times New Roman"/>
              </a:rPr>
              <a:t>                   </a:t>
            </a:r>
            <a:br>
              <a:rPr lang="en-US" sz="1200" b="1" dirty="0">
                <a:latin typeface="Times New Roman"/>
                <a:ea typeface="Times New Roman"/>
              </a:rPr>
            </a:br>
            <a:br>
              <a:rPr lang="en-US" sz="1200" b="1" dirty="0">
                <a:latin typeface="Times New Roman"/>
                <a:ea typeface="Times New Roman"/>
              </a:rPr>
            </a:br>
            <a:r>
              <a:rPr lang="en-US" sz="1200" b="1" dirty="0">
                <a:latin typeface="Times New Roman"/>
                <a:ea typeface="Times New Roman"/>
              </a:rPr>
              <a:t>                      </a:t>
            </a:r>
            <a:r>
              <a:rPr lang="ru-RU" sz="1200" b="1" dirty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>
                <a:latin typeface="+mn-lt"/>
                <a:ea typeface="Times New Roman"/>
              </a:rPr>
              <a:t> </a:t>
            </a:r>
            <a:br>
              <a:rPr lang="ru-RU" sz="1200" dirty="0">
                <a:latin typeface="+mn-lt"/>
                <a:ea typeface="Calibri"/>
              </a:rPr>
            </a:br>
            <a:r>
              <a:rPr lang="ru-RU" sz="1200" dirty="0">
                <a:latin typeface="+mn-lt"/>
                <a:ea typeface="Calibri"/>
              </a:rPr>
              <a:t>    </a:t>
            </a:r>
            <a:r>
              <a:rPr lang="ru-RU" sz="1000" dirty="0">
                <a:latin typeface="+mn-lt"/>
                <a:ea typeface="Calibri"/>
              </a:rPr>
              <a:t>Р</a:t>
            </a:r>
            <a:r>
              <a:rPr lang="ru-RU" sz="1000" dirty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  <p:pic>
        <p:nvPicPr>
          <p:cNvPr id="9" name="Picture 8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438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ie al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 userDrawn="1"/>
        </p:nvSpPr>
        <p:spPr>
          <a:xfrm>
            <a:off x="-90616" y="-107090"/>
            <a:ext cx="3369275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>
                <a:latin typeface="Times New Roman"/>
                <a:ea typeface="Times New Roman"/>
              </a:rPr>
              <a:t>                   </a:t>
            </a:r>
            <a:br>
              <a:rPr lang="en-US" sz="1200" b="1" dirty="0">
                <a:latin typeface="Times New Roman"/>
                <a:ea typeface="Times New Roman"/>
              </a:rPr>
            </a:br>
            <a:br>
              <a:rPr lang="en-US" sz="1200" b="1" dirty="0">
                <a:latin typeface="Times New Roman"/>
                <a:ea typeface="Times New Roman"/>
              </a:rPr>
            </a:br>
            <a:r>
              <a:rPr lang="en-US" sz="1200" b="1" dirty="0">
                <a:latin typeface="Times New Roman"/>
                <a:ea typeface="Times New Roman"/>
              </a:rPr>
              <a:t>                      </a:t>
            </a:r>
            <a:r>
              <a:rPr lang="ru-RU" sz="1200" b="1" dirty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>
                <a:latin typeface="+mn-lt"/>
                <a:ea typeface="Times New Roman"/>
              </a:rPr>
              <a:t> </a:t>
            </a:r>
            <a:br>
              <a:rPr lang="ru-RU" sz="1200" dirty="0">
                <a:latin typeface="+mn-lt"/>
                <a:ea typeface="Calibri"/>
              </a:rPr>
            </a:br>
            <a:r>
              <a:rPr lang="ru-RU" sz="1200" dirty="0">
                <a:latin typeface="+mn-lt"/>
                <a:ea typeface="Calibri"/>
              </a:rPr>
              <a:t>    </a:t>
            </a:r>
            <a:r>
              <a:rPr lang="ru-RU" sz="1000" dirty="0">
                <a:latin typeface="+mn-lt"/>
                <a:ea typeface="Calibri"/>
              </a:rPr>
              <a:t>Р</a:t>
            </a:r>
            <a:r>
              <a:rPr lang="ru-RU" sz="1000" dirty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  <p:pic>
        <p:nvPicPr>
          <p:cNvPr id="3" name="Picture 2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095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cu continut si sub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9788" y="1401072"/>
            <a:ext cx="3932237" cy="893091"/>
          </a:xfrm>
          <a:prstGeom prst="rect">
            <a:avLst/>
          </a:prstGeom>
        </p:spPr>
        <p:txBody>
          <a:bodyPr anchor="b"/>
          <a:lstStyle>
            <a:lvl1pPr algn="l">
              <a:defRPr sz="3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83188" y="1401073"/>
            <a:ext cx="6172200" cy="469674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32502"/>
            <a:ext cx="3932237" cy="3673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-90616" y="-107090"/>
            <a:ext cx="3369275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>
                <a:latin typeface="Times New Roman"/>
                <a:ea typeface="Times New Roman"/>
              </a:rPr>
              <a:t>                   </a:t>
            </a:r>
            <a:br>
              <a:rPr lang="en-US" sz="1200" b="1" dirty="0">
                <a:latin typeface="Times New Roman"/>
                <a:ea typeface="Times New Roman"/>
              </a:rPr>
            </a:br>
            <a:br>
              <a:rPr lang="en-US" sz="1200" b="1" dirty="0">
                <a:latin typeface="Times New Roman"/>
                <a:ea typeface="Times New Roman"/>
              </a:rPr>
            </a:br>
            <a:r>
              <a:rPr lang="en-US" sz="1200" b="1" dirty="0">
                <a:latin typeface="Times New Roman"/>
                <a:ea typeface="Times New Roman"/>
              </a:rPr>
              <a:t>                      </a:t>
            </a:r>
            <a:r>
              <a:rPr lang="ru-RU" sz="1200" b="1" dirty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>
                <a:latin typeface="+mn-lt"/>
                <a:ea typeface="Times New Roman"/>
              </a:rPr>
              <a:t> </a:t>
            </a:r>
            <a:br>
              <a:rPr lang="ru-RU" sz="1200" dirty="0">
                <a:latin typeface="+mn-lt"/>
                <a:ea typeface="Calibri"/>
              </a:rPr>
            </a:br>
            <a:r>
              <a:rPr lang="ru-RU" sz="1200" dirty="0">
                <a:latin typeface="+mn-lt"/>
                <a:ea typeface="Calibri"/>
              </a:rPr>
              <a:t>    </a:t>
            </a:r>
            <a:r>
              <a:rPr lang="ru-RU" sz="1000" dirty="0">
                <a:latin typeface="+mn-lt"/>
                <a:ea typeface="Calibri"/>
              </a:rPr>
              <a:t>Р</a:t>
            </a:r>
            <a:r>
              <a:rPr lang="ru-RU" sz="1000" dirty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  <p:pic>
        <p:nvPicPr>
          <p:cNvPr id="17" name="Picture 16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910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8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260770"/>
            <a:ext cx="5005387" cy="3433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aseline="0">
                <a:latin typeface="Lato Thin" panose="020F0502020204030203" pitchFamily="34" charset="0"/>
                <a:ea typeface="Lato Thin" panose="020F0502020204030203" pitchFamily="34" charset="0"/>
                <a:cs typeface="Lato Thin" panose="020F0502020204030203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80964" y="6356350"/>
            <a:ext cx="372836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Заголовок 1"/>
          <p:cNvSpPr txBox="1">
            <a:spLocks/>
          </p:cNvSpPr>
          <p:nvPr userDrawn="1"/>
        </p:nvSpPr>
        <p:spPr>
          <a:xfrm>
            <a:off x="10189027" y="6356350"/>
            <a:ext cx="906234" cy="2694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-90616" y="-107090"/>
            <a:ext cx="3369275" cy="8237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>
                <a:latin typeface="Times New Roman"/>
                <a:ea typeface="Times New Roman"/>
              </a:rPr>
              <a:t>                   </a:t>
            </a:r>
            <a:br>
              <a:rPr lang="en-US" sz="1200" b="1" dirty="0">
                <a:latin typeface="Times New Roman"/>
                <a:ea typeface="Times New Roman"/>
              </a:rPr>
            </a:br>
            <a:br>
              <a:rPr lang="en-US" sz="1200" b="1" dirty="0">
                <a:latin typeface="Times New Roman"/>
                <a:ea typeface="Times New Roman"/>
              </a:rPr>
            </a:br>
            <a:r>
              <a:rPr lang="en-US" sz="1200" b="1" dirty="0">
                <a:latin typeface="Times New Roman"/>
                <a:ea typeface="Times New Roman"/>
              </a:rPr>
              <a:t>                      </a:t>
            </a:r>
            <a:r>
              <a:rPr lang="ru-RU" sz="1200" b="1" dirty="0">
                <a:latin typeface="+mn-lt"/>
                <a:ea typeface="Times New Roman"/>
              </a:rPr>
              <a:t>МИНИСТЕРСТВО ФИНАНСОВ</a:t>
            </a:r>
            <a:r>
              <a:rPr lang="ru-RU" sz="1250" b="1" dirty="0">
                <a:latin typeface="+mn-lt"/>
                <a:ea typeface="Times New Roman"/>
              </a:rPr>
              <a:t> </a:t>
            </a:r>
            <a:br>
              <a:rPr lang="ru-RU" sz="1200" dirty="0">
                <a:latin typeface="+mn-lt"/>
                <a:ea typeface="Calibri"/>
              </a:rPr>
            </a:br>
            <a:r>
              <a:rPr lang="ru-RU" sz="1200" dirty="0">
                <a:latin typeface="+mn-lt"/>
                <a:ea typeface="Calibri"/>
              </a:rPr>
              <a:t>    </a:t>
            </a:r>
            <a:r>
              <a:rPr lang="ru-RU" sz="1000" dirty="0">
                <a:latin typeface="+mn-lt"/>
                <a:ea typeface="Calibri"/>
              </a:rPr>
              <a:t>Р</a:t>
            </a:r>
            <a:r>
              <a:rPr lang="ru-RU" sz="1000" dirty="0">
                <a:latin typeface="+mn-lt"/>
                <a:ea typeface="Times New Roman"/>
              </a:rPr>
              <a:t>ЕСПУБЛИКИ МОЛДОВА</a:t>
            </a:r>
            <a:endParaRPr lang="en-US" dirty="0">
              <a:latin typeface="+mn-lt"/>
            </a:endParaRPr>
          </a:p>
        </p:txBody>
      </p:sp>
      <p:pic>
        <p:nvPicPr>
          <p:cNvPr id="14" name="Picture 13" descr="\\172.24.5.75\elex\elexdb\ef8446f35513a8d6aa2308357a268a7e\960750eef232a95a3e3531404a6f90eb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5946" y="115329"/>
            <a:ext cx="551935" cy="6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779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856648"/>
            <a:ext cx="12192000" cy="96253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0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5" r:id="rId6"/>
    <p:sldLayoutId id="2147483773" r:id="rId7"/>
    <p:sldLayoutId id="2147483774" r:id="rId8"/>
  </p:sldLayoutIdLst>
  <p:hf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151164" y="3661179"/>
            <a:ext cx="10515600" cy="1054592"/>
          </a:xfrm>
        </p:spPr>
        <p:txBody>
          <a:bodyPr>
            <a:noAutofit/>
          </a:bodyPr>
          <a:lstStyle/>
          <a:p>
            <a:pPr lvl="0"/>
            <a:r>
              <a:rPr lang="en-US" sz="3400" b="1" dirty="0"/>
              <a:t>Measuring and Monitoring Treasury Performance in the Republic of Moldova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27006" y="5692877"/>
            <a:ext cx="762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/>
              <a:t>Treasury Community of Practice Workshop</a:t>
            </a:r>
            <a:endParaRPr lang="ru-RU" sz="2000" b="1" dirty="0"/>
          </a:p>
          <a:p>
            <a:pPr algn="ctr"/>
            <a:r>
              <a:rPr lang="ru-RU" sz="2000" b="1" dirty="0"/>
              <a:t> </a:t>
            </a:r>
            <a:r>
              <a:rPr lang="en-US" sz="2000" b="1" dirty="0"/>
              <a:t>Tirana</a:t>
            </a:r>
            <a:r>
              <a:rPr lang="ru-RU" sz="2000" b="1" dirty="0"/>
              <a:t>, </a:t>
            </a:r>
            <a:r>
              <a:rPr lang="en-US" sz="2000" b="1" dirty="0"/>
              <a:t>Albania</a:t>
            </a:r>
            <a:r>
              <a:rPr lang="ru-RU" sz="2000" b="1" dirty="0"/>
              <a:t>, 21-23 </a:t>
            </a:r>
            <a:r>
              <a:rPr lang="en-US" sz="2000" b="1" dirty="0"/>
              <a:t>May, </a:t>
            </a:r>
            <a:r>
              <a:rPr lang="ru-RU" sz="2000" b="1" dirty="0"/>
              <a:t>2018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176D73-C00C-448E-A711-CC101A300DE3}"/>
              </a:ext>
            </a:extLst>
          </p:cNvPr>
          <p:cNvSpPr txBox="1"/>
          <p:nvPr/>
        </p:nvSpPr>
        <p:spPr>
          <a:xfrm>
            <a:off x="2743200" y="2237014"/>
            <a:ext cx="6498771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MINISTRY OF FINANCE</a:t>
            </a:r>
          </a:p>
          <a:p>
            <a:pPr algn="ctr"/>
            <a:r>
              <a:rPr lang="en-US" sz="2800" b="1" dirty="0"/>
              <a:t>REPUBLIC OF MOLDOVA</a:t>
            </a:r>
          </a:p>
        </p:txBody>
      </p:sp>
    </p:spTree>
    <p:extLst>
      <p:ext uri="{BB962C8B-B14F-4D97-AF65-F5344CB8AC3E}">
        <p14:creationId xmlns:p14="http://schemas.microsoft.com/office/powerpoint/2010/main" val="119997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551" y="1032573"/>
            <a:ext cx="11542141" cy="595812"/>
          </a:xfrm>
        </p:spPr>
        <p:txBody>
          <a:bodyPr/>
          <a:lstStyle/>
          <a:p>
            <a:r>
              <a:rPr lang="en-US" sz="2000" dirty="0"/>
              <a:t>Public Finance Management Mid-term Program</a:t>
            </a:r>
            <a:r>
              <a:rPr lang="ru-RU" sz="2000" dirty="0"/>
              <a:t> (2018-2020)</a:t>
            </a:r>
            <a:br>
              <a:rPr lang="x-none" sz="2800" dirty="0"/>
            </a:br>
            <a:r>
              <a:rPr lang="en-US" sz="2000" i="1" dirty="0"/>
              <a:t>Fiscal Policy Subprogram</a:t>
            </a:r>
            <a:endParaRPr lang="ru-RU" sz="2000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4899804" y="1"/>
            <a:ext cx="6952889" cy="741872"/>
          </a:xfrm>
        </p:spPr>
        <p:txBody>
          <a:bodyPr/>
          <a:lstStyle/>
          <a:p>
            <a:r>
              <a:rPr lang="en-US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Strategic/operating  documents containing key performance indicators</a:t>
            </a:r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(КРI) </a:t>
            </a:r>
          </a:p>
          <a:p>
            <a:endParaRPr lang="ru-RU" sz="2000" b="1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771063"/>
              </p:ext>
            </p:extLst>
          </p:nvPr>
        </p:nvGraphicFramePr>
        <p:xfrm>
          <a:off x="2212258" y="3716592"/>
          <a:ext cx="7108722" cy="2241756"/>
        </p:xfrm>
        <a:graphic>
          <a:graphicData uri="http://schemas.openxmlformats.org/drawingml/2006/table">
            <a:tbl>
              <a:tblPr/>
              <a:tblGrid>
                <a:gridCol w="7108722">
                  <a:extLst>
                    <a:ext uri="{9D8B030D-6E8A-4147-A177-3AD203B41FA5}">
                      <a16:colId xmlns:a16="http://schemas.microsoft.com/office/drawing/2014/main" val="3106741606"/>
                    </a:ext>
                  </a:extLst>
                </a:gridCol>
              </a:tblGrid>
              <a:tr h="22417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818125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4610"/>
              </p:ext>
            </p:extLst>
          </p:nvPr>
        </p:nvGraphicFramePr>
        <p:xfrm>
          <a:off x="342900" y="1741119"/>
          <a:ext cx="11716828" cy="51085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4910">
                  <a:extLst>
                    <a:ext uri="{9D8B030D-6E8A-4147-A177-3AD203B41FA5}">
                      <a16:colId xmlns:a16="http://schemas.microsoft.com/office/drawing/2014/main" val="573067281"/>
                    </a:ext>
                  </a:extLst>
                </a:gridCol>
                <a:gridCol w="6298852">
                  <a:extLst>
                    <a:ext uri="{9D8B030D-6E8A-4147-A177-3AD203B41FA5}">
                      <a16:colId xmlns:a16="http://schemas.microsoft.com/office/drawing/2014/main" val="198349824"/>
                    </a:ext>
                  </a:extLst>
                </a:gridCol>
                <a:gridCol w="1563078">
                  <a:extLst>
                    <a:ext uri="{9D8B030D-6E8A-4147-A177-3AD203B41FA5}">
                      <a16:colId xmlns:a16="http://schemas.microsoft.com/office/drawing/2014/main" val="3460100374"/>
                    </a:ext>
                  </a:extLst>
                </a:gridCol>
                <a:gridCol w="1869988">
                  <a:extLst>
                    <a:ext uri="{9D8B030D-6E8A-4147-A177-3AD203B41FA5}">
                      <a16:colId xmlns:a16="http://schemas.microsoft.com/office/drawing/2014/main" val="4231098852"/>
                    </a:ext>
                  </a:extLst>
                </a:gridCol>
              </a:tblGrid>
              <a:tr h="701456">
                <a:tc>
                  <a:txBody>
                    <a:bodyPr/>
                    <a:lstStyle/>
                    <a:p>
                      <a:r>
                        <a:rPr lang="ru-RU" sz="1700" b="1" dirty="0"/>
                        <a:t>К</a:t>
                      </a:r>
                      <a:r>
                        <a:rPr lang="x-none" sz="1700" b="1" dirty="0"/>
                        <a:t>PI</a:t>
                      </a:r>
                      <a:r>
                        <a:rPr lang="en-US" sz="1700" b="1" dirty="0"/>
                        <a:t> Category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700" b="1" dirty="0"/>
                        <a:t>KPI </a:t>
                      </a:r>
                      <a:r>
                        <a:rPr lang="en-US" sz="1700" b="1" dirty="0"/>
                        <a:t>for Treasury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Value at year-end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As of </a:t>
                      </a:r>
                      <a:r>
                        <a:rPr lang="ru-RU" sz="1700" b="1" dirty="0"/>
                        <a:t>31.12.2017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106313"/>
                  </a:ext>
                </a:extLst>
              </a:tr>
              <a:tr h="737007">
                <a:tc rowSpan="2">
                  <a:txBody>
                    <a:bodyPr/>
                    <a:lstStyle/>
                    <a:p>
                      <a:r>
                        <a:rPr lang="en-US" sz="1700" dirty="0"/>
                        <a:t>Outcome </a:t>
                      </a:r>
                      <a:r>
                        <a:rPr lang="x-none" sz="1700" dirty="0"/>
                        <a:t>KPI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700" dirty="0"/>
                        <a:t>Share of maintained Central Government’s total cash shortage quarterly limit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27,5%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830739"/>
                  </a:ext>
                </a:extLst>
              </a:tr>
              <a:tr h="421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Share of </a:t>
                      </a:r>
                      <a:r>
                        <a:rPr lang="en-US" sz="1700" baseline="0" dirty="0"/>
                        <a:t>NPB (National Public Budget)</a:t>
                      </a:r>
                      <a:r>
                        <a:rPr lang="ru-RU" sz="1700" baseline="0" dirty="0"/>
                        <a:t> </a:t>
                      </a:r>
                      <a:r>
                        <a:rPr lang="en-US" sz="1700" baseline="0" dirty="0"/>
                        <a:t>funds in TSA of the </a:t>
                      </a:r>
                      <a:r>
                        <a:rPr lang="en-US" sz="1700" baseline="0" dirty="0" err="1"/>
                        <a:t>MoF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98,2%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630210"/>
                  </a:ext>
                </a:extLst>
              </a:tr>
              <a:tr h="1368727">
                <a:tc rowSpan="3">
                  <a:txBody>
                    <a:bodyPr/>
                    <a:lstStyle/>
                    <a:p>
                      <a:pPr marL="0" lvl="1" indent="0" algn="l"/>
                      <a:r>
                        <a:rPr lang="en-US" sz="1700" dirty="0"/>
                        <a:t>Output </a:t>
                      </a:r>
                      <a:r>
                        <a:rPr lang="x-none" sz="1700" dirty="0"/>
                        <a:t>KPI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Number of orders for development and introduction of regulations on cash execution</a:t>
                      </a:r>
                      <a:r>
                        <a:rPr lang="ru-RU" sz="1700" baseline="0" dirty="0"/>
                        <a:t>,</a:t>
                      </a:r>
                      <a:r>
                        <a:rPr lang="en-US" sz="1700" baseline="0" dirty="0"/>
                        <a:t>accounting and reporting of the national public budget through the </a:t>
                      </a:r>
                      <a:r>
                        <a:rPr lang="en-US" sz="1700" baseline="0" dirty="0" err="1"/>
                        <a:t>MoF’s</a:t>
                      </a:r>
                      <a:r>
                        <a:rPr lang="en-US" sz="1700" baseline="0" dirty="0"/>
                        <a:t> Treasury system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347955"/>
                  </a:ext>
                </a:extLst>
              </a:tr>
              <a:tr h="578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Number of developed real-time forecasts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315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067994"/>
                  </a:ext>
                </a:extLst>
              </a:tr>
              <a:tr h="564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Annual NPB execution report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948252"/>
                  </a:ext>
                </a:extLst>
              </a:tr>
              <a:tr h="737007">
                <a:tc>
                  <a:txBody>
                    <a:bodyPr/>
                    <a:lstStyle/>
                    <a:p>
                      <a:r>
                        <a:rPr lang="en-US" sz="1700" dirty="0"/>
                        <a:t>Performance </a:t>
                      </a:r>
                      <a:r>
                        <a:rPr lang="x-none" sz="1700" dirty="0"/>
                        <a:t>KPI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Share of budget execution reports timely submitted by institutions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/>
                        <a:t>100</a:t>
                      </a:r>
                      <a:r>
                        <a:rPr lang="x-none" sz="1700" dirty="0"/>
                        <a:t>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700" dirty="0"/>
                        <a:t>92,5%</a:t>
                      </a:r>
                      <a:endParaRPr lang="ru-RU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57166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D31A826-9B60-4083-9D1A-4AF95A36245F}"/>
              </a:ext>
            </a:extLst>
          </p:cNvPr>
          <p:cNvSpPr txBox="1"/>
          <p:nvPr/>
        </p:nvSpPr>
        <p:spPr>
          <a:xfrm>
            <a:off x="838200" y="260076"/>
            <a:ext cx="35269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MINISTRY OF FINANCE</a:t>
            </a:r>
          </a:p>
          <a:p>
            <a:pPr algn="ctr"/>
            <a:r>
              <a:rPr lang="en-US" sz="1200" b="1" dirty="0"/>
              <a:t>REPUBLIC OF MOLDOVA</a:t>
            </a:r>
          </a:p>
        </p:txBody>
      </p:sp>
    </p:spTree>
    <p:extLst>
      <p:ext uri="{BB962C8B-B14F-4D97-AF65-F5344CB8AC3E}">
        <p14:creationId xmlns:p14="http://schemas.microsoft.com/office/powerpoint/2010/main" val="243920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989" y="931375"/>
            <a:ext cx="11574049" cy="645293"/>
          </a:xfrm>
        </p:spPr>
        <p:txBody>
          <a:bodyPr/>
          <a:lstStyle/>
          <a:p>
            <a:r>
              <a:rPr lang="ru-RU" sz="2000" dirty="0"/>
              <a:t>Программа “Управление публичными финансами в среднесрочной перспективе (2018-2020 г.)”</a:t>
            </a:r>
            <a:br>
              <a:rPr lang="x-none" sz="2000" dirty="0"/>
            </a:br>
            <a:r>
              <a:rPr lang="ru-RU" sz="2000" i="1" dirty="0"/>
              <a:t>Подпрограмма “Исполнение и отчетность национального публичного бюджета”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4899804" y="1"/>
            <a:ext cx="6952889" cy="741872"/>
          </a:xfrm>
        </p:spPr>
        <p:txBody>
          <a:bodyPr/>
          <a:lstStyle/>
          <a:p>
            <a:r>
              <a:rPr lang="en-US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Strategic/operating  documents containing key performance indicators</a:t>
            </a:r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(КРI) </a:t>
            </a:r>
          </a:p>
          <a:p>
            <a:endParaRPr lang="ru-RU" sz="2000" b="1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138524"/>
              </p:ext>
            </p:extLst>
          </p:nvPr>
        </p:nvGraphicFramePr>
        <p:xfrm>
          <a:off x="838200" y="1605517"/>
          <a:ext cx="10515600" cy="5067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4882">
                  <a:extLst>
                    <a:ext uri="{9D8B030D-6E8A-4147-A177-3AD203B41FA5}">
                      <a16:colId xmlns:a16="http://schemas.microsoft.com/office/drawing/2014/main" val="3166715220"/>
                    </a:ext>
                  </a:extLst>
                </a:gridCol>
                <a:gridCol w="4828053">
                  <a:extLst>
                    <a:ext uri="{9D8B030D-6E8A-4147-A177-3AD203B41FA5}">
                      <a16:colId xmlns:a16="http://schemas.microsoft.com/office/drawing/2014/main" val="65482547"/>
                    </a:ext>
                  </a:extLst>
                </a:gridCol>
                <a:gridCol w="1782609">
                  <a:extLst>
                    <a:ext uri="{9D8B030D-6E8A-4147-A177-3AD203B41FA5}">
                      <a16:colId xmlns:a16="http://schemas.microsoft.com/office/drawing/2014/main" val="3253355144"/>
                    </a:ext>
                  </a:extLst>
                </a:gridCol>
                <a:gridCol w="1820056">
                  <a:extLst>
                    <a:ext uri="{9D8B030D-6E8A-4147-A177-3AD203B41FA5}">
                      <a16:colId xmlns:a16="http://schemas.microsoft.com/office/drawing/2014/main" val="2842331578"/>
                    </a:ext>
                  </a:extLst>
                </a:gridCol>
              </a:tblGrid>
              <a:tr h="820754">
                <a:tc>
                  <a:txBody>
                    <a:bodyPr/>
                    <a:lstStyle/>
                    <a:p>
                      <a:r>
                        <a:rPr lang="ru-RU" sz="1700" b="1" dirty="0"/>
                        <a:t>К</a:t>
                      </a:r>
                      <a:r>
                        <a:rPr lang="x-none" sz="1700" b="1" dirty="0"/>
                        <a:t>PI</a:t>
                      </a:r>
                      <a:r>
                        <a:rPr lang="en-US" sz="1700" b="1" dirty="0"/>
                        <a:t> Category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700" b="1" dirty="0"/>
                        <a:t>KPI </a:t>
                      </a:r>
                      <a:r>
                        <a:rPr lang="en-US" sz="1700" b="1" dirty="0"/>
                        <a:t>for Treasury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Value at year-end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As of </a:t>
                      </a:r>
                      <a:r>
                        <a:rPr lang="ru-RU" sz="1700" b="1" dirty="0"/>
                        <a:t>31.12.2017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4144"/>
                  </a:ext>
                </a:extLst>
              </a:tr>
              <a:tr h="353221">
                <a:tc rowSpan="4">
                  <a:txBody>
                    <a:bodyPr/>
                    <a:lstStyle/>
                    <a:p>
                      <a:r>
                        <a:rPr lang="en-US" dirty="0"/>
                        <a:t>Outcome </a:t>
                      </a:r>
                      <a:r>
                        <a:rPr lang="x-none" dirty="0"/>
                        <a:t>KPI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National budget revenue execution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869676"/>
                  </a:ext>
                </a:extLst>
              </a:tr>
              <a:tr h="406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National budget expenditure execution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93,9%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52546"/>
                  </a:ext>
                </a:extLst>
              </a:tr>
              <a:tr h="6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Revenue execution in local budgets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99,2%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387118"/>
                  </a:ext>
                </a:extLst>
              </a:tr>
              <a:tr h="6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Expenditure execution in local budgets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027049"/>
                  </a:ext>
                </a:extLst>
              </a:tr>
              <a:tr h="353221">
                <a:tc rowSpan="3">
                  <a:txBody>
                    <a:bodyPr/>
                    <a:lstStyle/>
                    <a:p>
                      <a:r>
                        <a:rPr lang="en-US" dirty="0"/>
                        <a:t>Output </a:t>
                      </a:r>
                      <a:r>
                        <a:rPr lang="x-none" dirty="0"/>
                        <a:t>KPI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registered contracts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192</a:t>
                      </a:r>
                      <a:r>
                        <a:rPr lang="en-US" dirty="0"/>
                        <a:t>,</a:t>
                      </a:r>
                      <a:r>
                        <a:rPr lang="ru-RU" dirty="0"/>
                        <a:t>740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243</a:t>
                      </a:r>
                      <a:r>
                        <a:rPr lang="en-US" dirty="0"/>
                        <a:t>,</a:t>
                      </a:r>
                      <a:r>
                        <a:rPr lang="ru-RU" dirty="0"/>
                        <a:t>346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93070"/>
                  </a:ext>
                </a:extLst>
              </a:tr>
              <a:tr h="3532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processed bank statements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94</a:t>
                      </a:r>
                      <a:r>
                        <a:rPr lang="en-US" dirty="0"/>
                        <a:t>,</a:t>
                      </a:r>
                      <a:r>
                        <a:rPr lang="ru-RU" dirty="0"/>
                        <a:t>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280</a:t>
                      </a:r>
                      <a:r>
                        <a:rPr lang="en-US" dirty="0"/>
                        <a:t>,</a:t>
                      </a:r>
                      <a:r>
                        <a:rPr lang="ru-RU" dirty="0"/>
                        <a:t>168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185450"/>
                  </a:ext>
                </a:extLst>
              </a:tr>
              <a:tr h="6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authorized payment documents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  <a:r>
                        <a:rPr lang="en-US" dirty="0"/>
                        <a:t>,</a:t>
                      </a:r>
                      <a:r>
                        <a:rPr lang="ru-RU" dirty="0"/>
                        <a:t>664</a:t>
                      </a:r>
                      <a:r>
                        <a:rPr lang="en-US" dirty="0"/>
                        <a:t>,</a:t>
                      </a:r>
                      <a:r>
                        <a:rPr lang="ru-RU" dirty="0"/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  <a:r>
                        <a:rPr lang="en-US" dirty="0"/>
                        <a:t>,</a:t>
                      </a:r>
                      <a:r>
                        <a:rPr lang="ru-RU" dirty="0"/>
                        <a:t>637</a:t>
                      </a:r>
                      <a:r>
                        <a:rPr lang="en-US" dirty="0"/>
                        <a:t>,</a:t>
                      </a:r>
                      <a:r>
                        <a:rPr lang="ru-RU" dirty="0"/>
                        <a:t>330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7534"/>
                  </a:ext>
                </a:extLst>
              </a:tr>
              <a:tr h="870956">
                <a:tc>
                  <a:txBody>
                    <a:bodyPr/>
                    <a:lstStyle/>
                    <a:p>
                      <a:r>
                        <a:rPr lang="en-US" dirty="0"/>
                        <a:t>Performance </a:t>
                      </a:r>
                      <a:r>
                        <a:rPr lang="x-none" dirty="0"/>
                        <a:t>KPI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number of daily documentation processing  operations per one regional treasury employee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13374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EBAD962-7B93-4B1F-8785-4B312E261821}"/>
              </a:ext>
            </a:extLst>
          </p:cNvPr>
          <p:cNvSpPr txBox="1"/>
          <p:nvPr/>
        </p:nvSpPr>
        <p:spPr>
          <a:xfrm>
            <a:off x="838200" y="224453"/>
            <a:ext cx="35269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MINISTRY OF FINANCE</a:t>
            </a:r>
          </a:p>
          <a:p>
            <a:pPr algn="ctr"/>
            <a:r>
              <a:rPr lang="en-US" sz="1200" b="1" dirty="0"/>
              <a:t>REPUBLIC OF MOLDOVA</a:t>
            </a:r>
          </a:p>
        </p:txBody>
      </p:sp>
    </p:spTree>
    <p:extLst>
      <p:ext uri="{BB962C8B-B14F-4D97-AF65-F5344CB8AC3E}">
        <p14:creationId xmlns:p14="http://schemas.microsoft.com/office/powerpoint/2010/main" val="1589861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83412"/>
            <a:ext cx="10721196" cy="859054"/>
          </a:xfrm>
        </p:spPr>
        <p:txBody>
          <a:bodyPr/>
          <a:lstStyle/>
          <a:p>
            <a:r>
              <a:rPr lang="en-US" sz="2800" dirty="0"/>
              <a:t>National Debt Management</a:t>
            </a:r>
            <a:r>
              <a:rPr lang="ru-RU" sz="2800" dirty="0"/>
              <a:t> </a:t>
            </a:r>
            <a:r>
              <a:rPr lang="en-US" sz="2800" dirty="0"/>
              <a:t>Mid-term</a:t>
            </a:r>
            <a:r>
              <a:rPr lang="ru-RU" sz="2800" dirty="0"/>
              <a:t> </a:t>
            </a:r>
            <a:r>
              <a:rPr lang="en-US" sz="2800" dirty="0"/>
              <a:t>Program </a:t>
            </a:r>
            <a:r>
              <a:rPr lang="ru-RU" sz="2800" dirty="0"/>
              <a:t>(2018-2020)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574" y="1842466"/>
            <a:ext cx="11395082" cy="62468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Main goal</a:t>
            </a:r>
            <a:r>
              <a:rPr lang="ru-RU" sz="2000" b="1" dirty="0"/>
              <a:t> - </a:t>
            </a:r>
            <a:r>
              <a:rPr lang="ru-RU" sz="2000" dirty="0"/>
              <a:t>обеспечение финансовых потребностей государственного бюджета на приемлемом уровне расходов в среднесрочном и долгосрочном периоде в условиях ограничения сопутствующих</a:t>
            </a:r>
            <a:r>
              <a:rPr lang="en-US" sz="2000" dirty="0"/>
              <a:t> </a:t>
            </a:r>
            <a:r>
              <a:rPr lang="ru-RU" sz="2000" dirty="0"/>
              <a:t>рисков.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4680857" y="60096"/>
            <a:ext cx="7162800" cy="544061"/>
          </a:xfrm>
        </p:spPr>
        <p:txBody>
          <a:bodyPr/>
          <a:lstStyle/>
          <a:p>
            <a:r>
              <a:rPr lang="en-US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Strategic/operating  documents containing key performance indicators</a:t>
            </a:r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(КРI) 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016FE4-EC5C-43D7-8BE9-84C886195FC1}"/>
              </a:ext>
            </a:extLst>
          </p:cNvPr>
          <p:cNvSpPr txBox="1"/>
          <p:nvPr/>
        </p:nvSpPr>
        <p:spPr>
          <a:xfrm>
            <a:off x="838200" y="260076"/>
            <a:ext cx="35269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MINISTRY OF FINANCE</a:t>
            </a:r>
          </a:p>
          <a:p>
            <a:pPr algn="ctr"/>
            <a:r>
              <a:rPr lang="en-US" sz="1200" b="1" dirty="0"/>
              <a:t>REPUBLIC OF MOLDOVA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FD77EB-A13D-477A-B178-4EC293F94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016594"/>
              </p:ext>
            </p:extLst>
          </p:nvPr>
        </p:nvGraphicFramePr>
        <p:xfrm>
          <a:off x="609599" y="2963191"/>
          <a:ext cx="9824357" cy="3412668"/>
        </p:xfrm>
        <a:graphic>
          <a:graphicData uri="http://schemas.openxmlformats.org/drawingml/2006/table">
            <a:tbl>
              <a:tblPr firstRow="1" firstCol="1" bandRow="1"/>
              <a:tblGrid>
                <a:gridCol w="5385008">
                  <a:extLst>
                    <a:ext uri="{9D8B030D-6E8A-4147-A177-3AD203B41FA5}">
                      <a16:colId xmlns:a16="http://schemas.microsoft.com/office/drawing/2014/main" val="1751447609"/>
                    </a:ext>
                  </a:extLst>
                </a:gridCol>
                <a:gridCol w="1891320">
                  <a:extLst>
                    <a:ext uri="{9D8B030D-6E8A-4147-A177-3AD203B41FA5}">
                      <a16:colId xmlns:a16="http://schemas.microsoft.com/office/drawing/2014/main" val="1870310303"/>
                    </a:ext>
                  </a:extLst>
                </a:gridCol>
                <a:gridCol w="2548029">
                  <a:extLst>
                    <a:ext uri="{9D8B030D-6E8A-4147-A177-3AD203B41FA5}">
                      <a16:colId xmlns:a16="http://schemas.microsoft.com/office/drawing/2014/main" val="1361884661"/>
                    </a:ext>
                  </a:extLst>
                </a:gridCol>
              </a:tblGrid>
              <a:tr h="487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Parameters for 2018-2020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 at year-end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of 31.12.2017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642578"/>
                  </a:ext>
                </a:extLst>
              </a:tr>
              <a:tr h="487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Debt payable within one year (% of total)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449489"/>
                  </a:ext>
                </a:extLst>
              </a:tr>
              <a:tr h="487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Internal public debt (%of total)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≥25%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582864"/>
                  </a:ext>
                </a:extLst>
              </a:tr>
              <a:tr h="487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debt defined in specific foreign currency (% of total)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≤50%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995380"/>
                  </a:ext>
                </a:extLst>
              </a:tr>
              <a:tr h="487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debt at variable rate (% of total)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≤40%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373088"/>
                  </a:ext>
                </a:extLst>
              </a:tr>
              <a:tr h="48752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Stability Parameters for 2018-2020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845911"/>
                  </a:ext>
                </a:extLst>
              </a:tr>
              <a:tr h="487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Servicing public debt (% to public budget revenues – grants)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≤15%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5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713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07191"/>
            <a:ext cx="10504714" cy="544061"/>
          </a:xfrm>
        </p:spPr>
        <p:txBody>
          <a:bodyPr/>
          <a:lstStyle/>
          <a:p>
            <a:r>
              <a:rPr lang="en-US" dirty="0"/>
              <a:t>Debt Management Performance Assessment Methodology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02971"/>
            <a:ext cx="11255830" cy="413657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1" dirty="0"/>
              <a:t> </a:t>
            </a:r>
            <a:r>
              <a:rPr lang="ru-RU" sz="2400" b="1" dirty="0" err="1"/>
              <a:t>DeMPA</a:t>
            </a:r>
            <a:r>
              <a:rPr lang="ru-RU" sz="2400" b="1" dirty="0"/>
              <a:t> </a:t>
            </a:r>
            <a:r>
              <a:rPr lang="ru-RU" sz="2200" dirty="0"/>
              <a:t>-  </a:t>
            </a:r>
            <a:r>
              <a:rPr lang="en-US" sz="2200" dirty="0"/>
              <a:t>is a public debt management performance assessment methodology applying a comprehensive set of indicators covering the entire range of public debt management functions</a:t>
            </a:r>
            <a:r>
              <a:rPr lang="ru-RU" sz="2200" dirty="0"/>
              <a:t>.</a:t>
            </a:r>
            <a:endParaRPr lang="en-US" sz="2200" dirty="0"/>
          </a:p>
          <a:p>
            <a:pPr marL="0" indent="0" algn="just">
              <a:buNone/>
            </a:pPr>
            <a:endParaRPr lang="en-US" sz="2200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sz="2000" dirty="0"/>
              <a:t>14 </a:t>
            </a:r>
            <a:r>
              <a:rPr lang="en-US" sz="2000" dirty="0"/>
              <a:t>indicators of debt performance together with assessment methodology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Identify strengths 				work out instructions</a:t>
            </a:r>
            <a:endParaRPr lang="ru-RU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and weaknesses</a:t>
            </a:r>
            <a:r>
              <a:rPr lang="ru-RU" sz="2000" dirty="0"/>
              <a:t>                                                    </a:t>
            </a:r>
            <a:r>
              <a:rPr lang="en-US" sz="2000" dirty="0"/>
              <a:t>improve processes</a:t>
            </a:r>
            <a:endParaRPr lang="ru-RU" sz="2000" dirty="0"/>
          </a:p>
          <a:p>
            <a:pPr marL="0" indent="0">
              <a:lnSpc>
                <a:spcPct val="100000"/>
              </a:lnSpc>
              <a:buNone/>
            </a:pPr>
            <a:endParaRPr lang="ru-RU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5054252" y="132347"/>
            <a:ext cx="7021285" cy="490903"/>
          </a:xfrm>
        </p:spPr>
        <p:txBody>
          <a:bodyPr/>
          <a:lstStyle/>
          <a:p>
            <a:r>
              <a:rPr lang="en-US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Practices and tools used for performance measuring and monitoring</a:t>
            </a:r>
            <a:endParaRPr lang="ru-RU" sz="2000" b="1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endParaRPr lang="ru-RU" sz="2000" b="1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1235" y="3071859"/>
            <a:ext cx="1993565" cy="204233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6846" y="5114196"/>
            <a:ext cx="957155" cy="34140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368076" y="3244334"/>
            <a:ext cx="586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tool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ECA07-F5AB-456D-954F-CE6718D1968A}"/>
              </a:ext>
            </a:extLst>
          </p:cNvPr>
          <p:cNvSpPr txBox="1"/>
          <p:nvPr/>
        </p:nvSpPr>
        <p:spPr>
          <a:xfrm>
            <a:off x="838200" y="260076"/>
            <a:ext cx="35269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MINISTRY OF FINANCE</a:t>
            </a:r>
          </a:p>
          <a:p>
            <a:pPr algn="ctr"/>
            <a:r>
              <a:rPr lang="en-US" sz="1200" b="1" dirty="0"/>
              <a:t>REPUBLIC OF MOLDOVA</a:t>
            </a:r>
          </a:p>
        </p:txBody>
      </p:sp>
    </p:spTree>
    <p:extLst>
      <p:ext uri="{BB962C8B-B14F-4D97-AF65-F5344CB8AC3E}">
        <p14:creationId xmlns:p14="http://schemas.microsoft.com/office/powerpoint/2010/main" val="412750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64539"/>
            <a:ext cx="10515600" cy="419385"/>
          </a:xfrm>
        </p:spPr>
        <p:txBody>
          <a:bodyPr/>
          <a:lstStyle/>
          <a:p>
            <a:r>
              <a:rPr lang="ru-RU" sz="2000" dirty="0"/>
              <a:t>PI22- “</a:t>
            </a:r>
            <a:r>
              <a:rPr lang="en-US" sz="2000" dirty="0"/>
              <a:t>Expenditure Arrears</a:t>
            </a:r>
            <a:r>
              <a:rPr lang="ru-RU" sz="2000" dirty="0"/>
              <a:t>”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3924"/>
            <a:ext cx="10515600" cy="445926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en-US" sz="2000" i="1" dirty="0"/>
              <a:t>Component</a:t>
            </a:r>
            <a:r>
              <a:rPr lang="ru-RU" sz="2000" i="1" dirty="0"/>
              <a:t> 22.1 </a:t>
            </a:r>
            <a:r>
              <a:rPr lang="en-US" sz="2000" i="1" dirty="0"/>
              <a:t>Expenditure arrears,</a:t>
            </a:r>
            <a:r>
              <a:rPr lang="x-none" sz="2000" i="1" dirty="0"/>
              <a:t> </a:t>
            </a:r>
            <a:r>
              <a:rPr lang="en-US" sz="2000" i="1" dirty="0" err="1"/>
              <a:t>mln</a:t>
            </a:r>
            <a:r>
              <a:rPr lang="en-US" sz="2000" i="1" dirty="0"/>
              <a:t>. Leu</a:t>
            </a:r>
            <a:endParaRPr lang="x-none" sz="2000" i="1" dirty="0"/>
          </a:p>
          <a:p>
            <a:endParaRPr lang="x-none" sz="2000" i="1" dirty="0"/>
          </a:p>
          <a:p>
            <a:endParaRPr lang="x-none" sz="2000" i="1" dirty="0"/>
          </a:p>
          <a:p>
            <a:endParaRPr lang="x-none" sz="2000" i="1" dirty="0"/>
          </a:p>
          <a:p>
            <a:endParaRPr lang="ru-RU" sz="2000" i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6348413" y="60097"/>
            <a:ext cx="5476157" cy="451854"/>
          </a:xfrm>
        </p:spPr>
        <p:txBody>
          <a:bodyPr/>
          <a:lstStyle/>
          <a:p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PEFA PI22 </a:t>
            </a:r>
            <a:r>
              <a:rPr lang="en-US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self-assessment results</a:t>
            </a:r>
            <a:endParaRPr lang="ru-RU" sz="2000" b="1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267348"/>
              </p:ext>
            </p:extLst>
          </p:nvPr>
        </p:nvGraphicFramePr>
        <p:xfrm>
          <a:off x="564687" y="1803309"/>
          <a:ext cx="11259883" cy="5236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65743">
                  <a:extLst>
                    <a:ext uri="{9D8B030D-6E8A-4147-A177-3AD203B41FA5}">
                      <a16:colId xmlns:a16="http://schemas.microsoft.com/office/drawing/2014/main" val="3898119063"/>
                    </a:ext>
                  </a:extLst>
                </a:gridCol>
                <a:gridCol w="1884261">
                  <a:extLst>
                    <a:ext uri="{9D8B030D-6E8A-4147-A177-3AD203B41FA5}">
                      <a16:colId xmlns:a16="http://schemas.microsoft.com/office/drawing/2014/main" val="1108878950"/>
                    </a:ext>
                  </a:extLst>
                </a:gridCol>
                <a:gridCol w="1498221">
                  <a:extLst>
                    <a:ext uri="{9D8B030D-6E8A-4147-A177-3AD203B41FA5}">
                      <a16:colId xmlns:a16="http://schemas.microsoft.com/office/drawing/2014/main" val="2342220777"/>
                    </a:ext>
                  </a:extLst>
                </a:gridCol>
                <a:gridCol w="1541721">
                  <a:extLst>
                    <a:ext uri="{9D8B030D-6E8A-4147-A177-3AD203B41FA5}">
                      <a16:colId xmlns:a16="http://schemas.microsoft.com/office/drawing/2014/main" val="3341953424"/>
                    </a:ext>
                  </a:extLst>
                </a:gridCol>
                <a:gridCol w="1619320">
                  <a:extLst>
                    <a:ext uri="{9D8B030D-6E8A-4147-A177-3AD203B41FA5}">
                      <a16:colId xmlns:a16="http://schemas.microsoft.com/office/drawing/2014/main" val="1849200822"/>
                    </a:ext>
                  </a:extLst>
                </a:gridCol>
                <a:gridCol w="1050617">
                  <a:extLst>
                    <a:ext uri="{9D8B030D-6E8A-4147-A177-3AD203B41FA5}">
                      <a16:colId xmlns:a16="http://schemas.microsoft.com/office/drawing/2014/main" val="3280198555"/>
                    </a:ext>
                  </a:extLst>
                </a:gridCol>
              </a:tblGrid>
              <a:tr h="701041"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>
                          <a:solidFill>
                            <a:sysClr val="windowText" lastClr="000000"/>
                          </a:solidFill>
                        </a:rPr>
                        <a:t>Budget level</a:t>
                      </a:r>
                      <a:endParaRPr lang="ru-RU" sz="2000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Indicators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2015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2016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2017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</a:rPr>
                        <a:t>Score</a:t>
                      </a:r>
                      <a:r>
                        <a:rPr lang="ru-RU" sz="18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820150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National Budget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Expenditures</a:t>
                      </a:r>
                      <a:r>
                        <a:rPr lang="ru-RU" i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23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750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24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784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26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945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433271"/>
                  </a:ext>
                </a:extLst>
              </a:tr>
              <a:tr h="38214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Other arrears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657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691564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National social insurance budget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Expenditures</a:t>
                      </a:r>
                      <a:r>
                        <a:rPr lang="ru-RU" i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490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964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614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80556"/>
                  </a:ext>
                </a:extLst>
              </a:tr>
              <a:tr h="34662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Other arrears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071827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Mandatory health insurance funds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Expenditures</a:t>
                      </a:r>
                      <a:r>
                        <a:rPr lang="ru-RU" i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>
                          <a:solidFill>
                            <a:sysClr val="windowText" lastClr="000000"/>
                          </a:solidFill>
                        </a:rPr>
                        <a:t>5132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673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260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160641"/>
                  </a:ext>
                </a:extLst>
              </a:tr>
              <a:tr h="433809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Other arrears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572295"/>
                  </a:ext>
                </a:extLst>
              </a:tr>
              <a:tr h="640081">
                <a:tc rowSpan="3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en-US" b="1" dirty="0">
                          <a:solidFill>
                            <a:sysClr val="windowText" lastClr="000000"/>
                          </a:solidFill>
                        </a:rPr>
                        <a:t>Central Government’s Budget</a:t>
                      </a:r>
                      <a:endParaRPr lang="ru-RU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Total expenditures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423</a:t>
                      </a:r>
                      <a:r>
                        <a:rPr lang="x-none" dirty="0">
                          <a:solidFill>
                            <a:sysClr val="windowText" lastClr="000000"/>
                          </a:solidFill>
                        </a:rPr>
                        <a:t>72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45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422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50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820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766785"/>
                  </a:ext>
                </a:extLst>
              </a:tr>
              <a:tr h="667723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Total other arrears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657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35762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solidFill>
                            <a:sysClr val="windowText" lastClr="000000"/>
                          </a:solidFill>
                        </a:rPr>
                        <a:t>Value</a:t>
                      </a:r>
                      <a:endParaRPr lang="ru-RU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03%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ru-RU" dirty="0">
                          <a:solidFill>
                            <a:sysClr val="windowText" lastClr="000000"/>
                          </a:solidFill>
                        </a:rPr>
                        <a:t>01%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213738"/>
                  </a:ext>
                </a:extLst>
              </a:tr>
              <a:tr h="582459">
                <a:tc gridSpan="6"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06855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A7AB05F-227B-48F1-8553-7335D212A977}"/>
              </a:ext>
            </a:extLst>
          </p:cNvPr>
          <p:cNvSpPr txBox="1"/>
          <p:nvPr/>
        </p:nvSpPr>
        <p:spPr>
          <a:xfrm>
            <a:off x="838200" y="260076"/>
            <a:ext cx="35269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MINISTRY OF FINANCE</a:t>
            </a:r>
          </a:p>
          <a:p>
            <a:pPr algn="ctr"/>
            <a:r>
              <a:rPr lang="en-US" sz="1200" b="1" dirty="0"/>
              <a:t>REPUBLIC OF MOLDOVA</a:t>
            </a:r>
          </a:p>
        </p:txBody>
      </p:sp>
    </p:spTree>
    <p:extLst>
      <p:ext uri="{BB962C8B-B14F-4D97-AF65-F5344CB8AC3E}">
        <p14:creationId xmlns:p14="http://schemas.microsoft.com/office/powerpoint/2010/main" val="176235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041377"/>
            <a:ext cx="10515600" cy="1325563"/>
          </a:xfrm>
        </p:spPr>
        <p:txBody>
          <a:bodyPr/>
          <a:lstStyle/>
          <a:p>
            <a:r>
              <a:rPr lang="ru-RU" sz="2000" dirty="0"/>
              <a:t>PI22- “</a:t>
            </a:r>
            <a:r>
              <a:rPr lang="en-US" sz="2000" dirty="0"/>
              <a:t>Expenditure Arrears</a:t>
            </a:r>
            <a:r>
              <a:rPr lang="ru-RU" sz="2000" dirty="0"/>
              <a:t>”</a:t>
            </a:r>
            <a:br>
              <a:rPr lang="en-US" sz="2000" dirty="0"/>
            </a:br>
            <a:r>
              <a:rPr lang="en-US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Component</a:t>
            </a:r>
            <a:r>
              <a:rPr lang="ru-RU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22.2 </a:t>
            </a:r>
            <a:r>
              <a:rPr lang="en-US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Expenditure Arrears Monitoring</a:t>
            </a:r>
            <a:br>
              <a:rPr lang="ru-RU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ru-RU" sz="2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812" y="1741820"/>
            <a:ext cx="10898373" cy="461453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i="1" dirty="0"/>
              <a:t>Accounting</a:t>
            </a:r>
            <a:r>
              <a:rPr lang="ru-RU" sz="2000" i="1" dirty="0"/>
              <a:t> – </a:t>
            </a:r>
            <a:r>
              <a:rPr lang="en-US" sz="2000" i="1" dirty="0"/>
              <a:t>in each type of arrears</a:t>
            </a:r>
            <a:r>
              <a:rPr lang="ru-RU" sz="2000" i="1" dirty="0"/>
              <a:t>, </a:t>
            </a:r>
            <a:r>
              <a:rPr lang="en-US" sz="2000" i="1" dirty="0"/>
              <a:t>based on the source document</a:t>
            </a:r>
            <a:r>
              <a:rPr lang="ru-RU" sz="2000" i="1" dirty="0"/>
              <a:t> </a:t>
            </a:r>
            <a:r>
              <a:rPr lang="en-US" sz="2000" i="1" dirty="0"/>
              <a:t>showing the dates of incurring and redemption</a:t>
            </a:r>
            <a:r>
              <a:rPr lang="ru-RU" sz="2000" i="1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i="1" dirty="0"/>
              <a:t>Monthly report on the status of arrears:</a:t>
            </a:r>
            <a:endParaRPr lang="ru-RU" sz="2000" i="1" dirty="0"/>
          </a:p>
          <a:p>
            <a:pPr marL="0" indent="0" algn="just">
              <a:buNone/>
            </a:pPr>
            <a:r>
              <a:rPr lang="ru-RU" sz="2000" i="1" dirty="0"/>
              <a:t>- </a:t>
            </a:r>
            <a:r>
              <a:rPr lang="en-US" sz="2000" i="1" dirty="0"/>
              <a:t>The report is entered by budget institutions into the </a:t>
            </a:r>
            <a:r>
              <a:rPr lang="en-US" sz="2000" i="1" dirty="0" err="1"/>
              <a:t>MoF</a:t>
            </a:r>
            <a:r>
              <a:rPr lang="en-US" sz="2000" i="1" dirty="0"/>
              <a:t> information system </a:t>
            </a:r>
            <a:r>
              <a:rPr lang="en-US" sz="2000" i="1" dirty="0">
                <a:solidFill>
                  <a:srgbClr val="FF0000"/>
                </a:solidFill>
              </a:rPr>
              <a:t>monthly within 10 days of the month following the reporting period</a:t>
            </a:r>
            <a:r>
              <a:rPr lang="ru-RU" sz="2000" i="1" dirty="0"/>
              <a:t>.</a:t>
            </a:r>
          </a:p>
          <a:p>
            <a:pPr marL="0" indent="0" algn="just">
              <a:buNone/>
            </a:pPr>
            <a:r>
              <a:rPr lang="ru-RU" sz="2000" i="1" dirty="0"/>
              <a:t>- </a:t>
            </a:r>
            <a:r>
              <a:rPr lang="en-US" sz="2000" i="1" dirty="0"/>
              <a:t>Treasury ensures that reports are accepted and summarized </a:t>
            </a:r>
            <a:r>
              <a:rPr lang="en-US" sz="2000" i="1" dirty="0">
                <a:solidFill>
                  <a:srgbClr val="FF0000"/>
                </a:solidFill>
              </a:rPr>
              <a:t>until the 15</a:t>
            </a:r>
            <a:r>
              <a:rPr lang="en-US" sz="2000" i="1" baseline="30000" dirty="0">
                <a:solidFill>
                  <a:srgbClr val="FF0000"/>
                </a:solidFill>
              </a:rPr>
              <a:t>th</a:t>
            </a:r>
            <a:r>
              <a:rPr lang="en-US" sz="2000" i="1" dirty="0">
                <a:solidFill>
                  <a:srgbClr val="FF0000"/>
                </a:solidFill>
              </a:rPr>
              <a:t> day of each month</a:t>
            </a:r>
            <a:r>
              <a:rPr lang="ru-RU" sz="2000" i="1" dirty="0"/>
              <a:t>.</a:t>
            </a:r>
          </a:p>
          <a:p>
            <a:pPr algn="just">
              <a:buFontTx/>
              <a:buChar char="-"/>
            </a:pPr>
            <a:r>
              <a:rPr lang="en-US" sz="2000" i="1" dirty="0"/>
              <a:t>Sectoral financial directorates analyze the information and submit specific proposals to </a:t>
            </a:r>
            <a:r>
              <a:rPr lang="en-US" sz="2000" i="1" dirty="0" err="1"/>
              <a:t>MoF</a:t>
            </a:r>
            <a:r>
              <a:rPr lang="en-US" sz="2000" i="1" dirty="0"/>
              <a:t> management on how to reduce the arrears in controlled sectors, </a:t>
            </a:r>
            <a:r>
              <a:rPr lang="en-US" sz="2000" i="1" dirty="0">
                <a:solidFill>
                  <a:srgbClr val="FF0000"/>
                </a:solidFill>
              </a:rPr>
              <a:t>until the  18</a:t>
            </a:r>
            <a:r>
              <a:rPr lang="en-US" sz="2000" i="1" baseline="30000" dirty="0">
                <a:solidFill>
                  <a:srgbClr val="FF0000"/>
                </a:solidFill>
              </a:rPr>
              <a:t>th</a:t>
            </a:r>
            <a:r>
              <a:rPr lang="en-US" sz="2000" i="1" dirty="0">
                <a:solidFill>
                  <a:srgbClr val="FF0000"/>
                </a:solidFill>
              </a:rPr>
              <a:t> day of each month.</a:t>
            </a:r>
            <a:r>
              <a:rPr lang="ru-RU" sz="2000" i="1" dirty="0"/>
              <a:t> </a:t>
            </a:r>
            <a:endParaRPr lang="en-US" sz="2000" i="1" dirty="0"/>
          </a:p>
          <a:p>
            <a:pPr algn="just">
              <a:buFontTx/>
              <a:buChar char="-"/>
            </a:pPr>
            <a:endParaRPr lang="ru-RU" sz="2000" i="1" dirty="0"/>
          </a:p>
          <a:p>
            <a:pPr marL="0" indent="0" algn="ctr">
              <a:buNone/>
            </a:pPr>
            <a:r>
              <a:rPr lang="en-US" sz="2000" i="1" dirty="0"/>
              <a:t>SELF-ASSESSMENT</a:t>
            </a:r>
            <a:endParaRPr lang="ru-RU" sz="2000" i="1" dirty="0"/>
          </a:p>
          <a:p>
            <a:pPr marL="0" indent="0">
              <a:buNone/>
            </a:pPr>
            <a:r>
              <a:rPr lang="en-US" sz="2000" i="1" dirty="0">
                <a:solidFill>
                  <a:srgbClr val="7030A0"/>
                </a:solidFill>
              </a:rPr>
              <a:t>Component </a:t>
            </a:r>
            <a:r>
              <a:rPr lang="ru-RU" sz="2000" i="1" dirty="0">
                <a:solidFill>
                  <a:srgbClr val="7030A0"/>
                </a:solidFill>
              </a:rPr>
              <a:t> 22.2 </a:t>
            </a:r>
            <a:r>
              <a:rPr lang="en-US" sz="2000" i="1" dirty="0">
                <a:solidFill>
                  <a:srgbClr val="7030A0"/>
                </a:solidFill>
              </a:rPr>
              <a:t>Expenditure arrears monitoring </a:t>
            </a:r>
            <a:r>
              <a:rPr lang="ru-RU" sz="2000" i="1" dirty="0"/>
              <a:t>- </a:t>
            </a:r>
            <a:r>
              <a:rPr lang="ru-RU" sz="2000" i="1" dirty="0">
                <a:solidFill>
                  <a:srgbClr val="FF0000"/>
                </a:solidFill>
              </a:rPr>
              <a:t>А</a:t>
            </a:r>
          </a:p>
          <a:p>
            <a:pPr marL="0" indent="0">
              <a:buNone/>
            </a:pPr>
            <a:r>
              <a:rPr lang="x-none" sz="2000" i="1" dirty="0">
                <a:solidFill>
                  <a:srgbClr val="7030A0"/>
                </a:solidFill>
              </a:rPr>
              <a:t>PEFA </a:t>
            </a:r>
            <a:r>
              <a:rPr lang="ru-RU" sz="2000" i="1" dirty="0">
                <a:solidFill>
                  <a:srgbClr val="7030A0"/>
                </a:solidFill>
              </a:rPr>
              <a:t>PI22- </a:t>
            </a:r>
            <a:r>
              <a:rPr lang="en-US" sz="2000" i="1" dirty="0">
                <a:solidFill>
                  <a:srgbClr val="7030A0"/>
                </a:solidFill>
              </a:rPr>
              <a:t>Expenditure Arrears</a:t>
            </a:r>
            <a:r>
              <a:rPr lang="ru-RU" sz="2000" i="1" dirty="0">
                <a:solidFill>
                  <a:srgbClr val="7030A0"/>
                </a:solidFill>
              </a:rPr>
              <a:t> -</a:t>
            </a:r>
            <a:r>
              <a:rPr lang="ru-RU" sz="2000" i="1" dirty="0"/>
              <a:t> </a:t>
            </a:r>
            <a:r>
              <a:rPr lang="ru-RU" sz="2000" i="1" dirty="0">
                <a:solidFill>
                  <a:srgbClr val="FF0000"/>
                </a:solidFill>
              </a:rPr>
              <a:t>А</a:t>
            </a:r>
            <a:br>
              <a:rPr lang="ru-RU" sz="2000" i="1" dirty="0"/>
            </a:br>
            <a:endParaRPr lang="ru-RU" sz="2000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6348413" y="60096"/>
            <a:ext cx="5496257" cy="343387"/>
          </a:xfrm>
        </p:spPr>
        <p:txBody>
          <a:bodyPr/>
          <a:lstStyle/>
          <a:p>
            <a:r>
              <a:rPr lang="ru-RU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PEFA PI22 </a:t>
            </a:r>
            <a:r>
              <a:rPr lang="en-US" sz="20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self-assessment results</a:t>
            </a:r>
            <a:endParaRPr lang="ru-RU" sz="2000" b="1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FA116E-CF4D-459C-93B8-31164C390CEA}"/>
              </a:ext>
            </a:extLst>
          </p:cNvPr>
          <p:cNvSpPr txBox="1"/>
          <p:nvPr/>
        </p:nvSpPr>
        <p:spPr>
          <a:xfrm>
            <a:off x="838200" y="260076"/>
            <a:ext cx="35269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MINISTRY OF FINANCE</a:t>
            </a:r>
          </a:p>
          <a:p>
            <a:pPr algn="ctr"/>
            <a:r>
              <a:rPr lang="en-US" sz="1200" b="1" dirty="0"/>
              <a:t>REPUBLIC OF MOLDOVA</a:t>
            </a:r>
          </a:p>
        </p:txBody>
      </p:sp>
    </p:spTree>
    <p:extLst>
      <p:ext uri="{BB962C8B-B14F-4D97-AF65-F5344CB8AC3E}">
        <p14:creationId xmlns:p14="http://schemas.microsoft.com/office/powerpoint/2010/main" val="953967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67161"/>
            <a:ext cx="10515600" cy="1325563"/>
          </a:xfrm>
        </p:spPr>
        <p:txBody>
          <a:bodyPr/>
          <a:lstStyle/>
          <a:p>
            <a:br>
              <a:rPr lang="ru-RU" dirty="0"/>
            </a:br>
            <a:r>
              <a:rPr lang="en-US" dirty="0"/>
              <a:t>THANK YOU FOR YOUR ATTENTION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016" y="1999110"/>
            <a:ext cx="5652794" cy="4170095"/>
          </a:xfrm>
        </p:spPr>
      </p:pic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595DCB-64A6-43DD-AB50-2426A4549112}"/>
              </a:ext>
            </a:extLst>
          </p:cNvPr>
          <p:cNvSpPr txBox="1"/>
          <p:nvPr/>
        </p:nvSpPr>
        <p:spPr>
          <a:xfrm>
            <a:off x="838200" y="260076"/>
            <a:ext cx="35269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MINISTRY OF FINANCE</a:t>
            </a:r>
          </a:p>
          <a:p>
            <a:pPr algn="ctr"/>
            <a:r>
              <a:rPr lang="en-US" sz="1200" b="1" dirty="0"/>
              <a:t>REPUBLIC OF MOLDOVA</a:t>
            </a:r>
          </a:p>
        </p:txBody>
      </p:sp>
    </p:spTree>
    <p:extLst>
      <p:ext uri="{BB962C8B-B14F-4D97-AF65-F5344CB8AC3E}">
        <p14:creationId xmlns:p14="http://schemas.microsoft.com/office/powerpoint/2010/main" val="6851230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re">
  <a:themeElements>
    <a:clrScheme name="Ministerul Finantelor Schema">
      <a:dk1>
        <a:sysClr val="windowText" lastClr="000000"/>
      </a:dk1>
      <a:lt1>
        <a:sysClr val="window" lastClr="FFFFFF"/>
      </a:lt1>
      <a:dk2>
        <a:srgbClr val="44546A"/>
      </a:dk2>
      <a:lt2>
        <a:srgbClr val="F2F2F2"/>
      </a:lt2>
      <a:accent1>
        <a:srgbClr val="333378"/>
      </a:accent1>
      <a:accent2>
        <a:srgbClr val="FFD200"/>
      </a:accent2>
      <a:accent3>
        <a:srgbClr val="A6A6A6"/>
      </a:accent3>
      <a:accent4>
        <a:srgbClr val="B07E51"/>
      </a:accent4>
      <a:accent5>
        <a:srgbClr val="007A50"/>
      </a:accent5>
      <a:accent6>
        <a:srgbClr val="CC082F"/>
      </a:accent6>
      <a:hlink>
        <a:srgbClr val="0563C1"/>
      </a:hlink>
      <a:folHlink>
        <a:srgbClr val="954F72"/>
      </a:folHlink>
    </a:clrScheme>
    <a:fontScheme name="Другая 2">
      <a:majorFont>
        <a:latin typeface="Lato Semibold"/>
        <a:ea typeface=""/>
        <a:cs typeface=""/>
      </a:majorFont>
      <a:minorFont>
        <a:latin typeface="La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re" id="{2B64AD4B-DADF-4F43-A171-EE0F37CBA64B}" vid="{039E39F5-2A9F-4B66-8B01-699A053806B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prezentare</Template>
  <TotalTime>15455</TotalTime>
  <Words>779</Words>
  <Application>Microsoft Office PowerPoint</Application>
  <PresentationFormat>Widescreen</PresentationFormat>
  <Paragraphs>193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Lato</vt:lpstr>
      <vt:lpstr>Lato Light</vt:lpstr>
      <vt:lpstr>Lato Semibold</vt:lpstr>
      <vt:lpstr>Lato Thin</vt:lpstr>
      <vt:lpstr>Times New Roman</vt:lpstr>
      <vt:lpstr>Wingdings</vt:lpstr>
      <vt:lpstr>prezentare</vt:lpstr>
      <vt:lpstr>Measuring and Monitoring Treasury Performance in the Republic of Moldova</vt:lpstr>
      <vt:lpstr>Public Finance Management Mid-term Program (2018-2020) Fiscal Policy Subprogram</vt:lpstr>
      <vt:lpstr>Программа “Управление публичными финансами в среднесрочной перспективе (2018-2020 г.)” Подпрограмма “Исполнение и отчетность национального публичного бюджета”</vt:lpstr>
      <vt:lpstr>National Debt Management Mid-term Program (2018-2020)</vt:lpstr>
      <vt:lpstr>Debt Management Performance Assessment Methodology</vt:lpstr>
      <vt:lpstr>PI22- “Expenditure Arrears”</vt:lpstr>
      <vt:lpstr>PI22- “Expenditure Arrears” Component 22.2 Expenditure Arrears Monitoring </vt:lpstr>
      <vt:lpstr> THANK YOU FOR YOUR ATTENTION</vt:lpstr>
    </vt:vector>
  </TitlesOfParts>
  <Company>CtrlSoft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Valoarea banilor într-un sistem modern</dc:title>
  <dc:creator>nicolaucri</dc:creator>
  <cp:lastModifiedBy>Alexander Rezanov</cp:lastModifiedBy>
  <cp:revision>576</cp:revision>
  <cp:lastPrinted>2018-05-14T05:25:30Z</cp:lastPrinted>
  <dcterms:created xsi:type="dcterms:W3CDTF">2017-07-06T11:56:25Z</dcterms:created>
  <dcterms:modified xsi:type="dcterms:W3CDTF">2018-06-01T18:04:02Z</dcterms:modified>
</cp:coreProperties>
</file>