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7"/>
  </p:notesMasterIdLst>
  <p:sldIdLst>
    <p:sldId id="256" r:id="rId2"/>
    <p:sldId id="264" r:id="rId3"/>
    <p:sldId id="265" r:id="rId4"/>
    <p:sldId id="266" r:id="rId5"/>
    <p:sldId id="263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6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1E5EF-F607-493D-B538-57025419F219}" type="datetimeFigureOut">
              <a:rPr lang="ro-RO" smtClean="0"/>
              <a:pPr/>
              <a:t>27.05.2019</a:t>
            </a:fld>
            <a:endParaRPr lang="ro-RO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CDD7E-988B-443A-9C24-520FB449E9C8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="" xmlns:p14="http://schemas.microsoft.com/office/powerpoint/2010/main" val="3275121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Clic pentru a edita stilul de subtitlu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573D1-7015-4D9E-8BBD-A6CA71B96932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832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06F53-7BE1-4FCC-AD54-FD29B23D69AF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514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1E04-A790-4DA6-948B-C27A1A125EA8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9170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D5A94-50F5-4DD6-A385-AEDD13C1B176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15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9F8-FF18-4203-873E-3D6C5EF09313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003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69F5-E2D2-4E33-8066-DF1A9A5B58BC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421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EE68B-5AF7-43D8-86B0-05562E3BBA1F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10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E2A29-EE11-4910-BF18-860350A4C69C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031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FA0E-555F-4D71-96D4-AB2124C9626B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63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AC2F7-C71F-4051-B1FA-2C897A105D57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8D3B-F405-4ED3-ADF4-9FD80F37100D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567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93B7C-A099-4FBA-89E6-8CB17BC74828}" type="datetime1">
              <a:rPr lang="en-US" smtClean="0"/>
              <a:pPr/>
              <a:t>5/27/2019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9805-8101-46BC-929F-444A7D7D5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76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441" y="1571612"/>
            <a:ext cx="7772400" cy="642942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Механизмы контроля за расходами в ходе исполнения бюджета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571744"/>
            <a:ext cx="6947794" cy="321471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Государственный бюджет Республики Молдова   структурируется согласно бюджетной классификации, которая состоит из: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a) организационной классификации;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b) функциональной классификации;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с) программной классификации;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d) экономической классификации;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e) классификации источников</a:t>
            </a:r>
          </a:p>
          <a:p>
            <a:endParaRPr lang="en-US" dirty="0"/>
          </a:p>
        </p:txBody>
      </p:sp>
      <p:cxnSp>
        <p:nvCxnSpPr>
          <p:cNvPr id="5" name="Conector drept 4"/>
          <p:cNvCxnSpPr/>
          <p:nvPr/>
        </p:nvCxnSpPr>
        <p:spPr>
          <a:xfrm>
            <a:off x="357158" y="1285860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rept 5"/>
          <p:cNvCxnSpPr/>
          <p:nvPr/>
        </p:nvCxnSpPr>
        <p:spPr>
          <a:xfrm>
            <a:off x="1500166" y="1428736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58" y="214290"/>
            <a:ext cx="714380" cy="5000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tăText 8"/>
          <p:cNvSpPr txBox="1"/>
          <p:nvPr/>
        </p:nvSpPr>
        <p:spPr>
          <a:xfrm flipH="1">
            <a:off x="1643042" y="857232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Республики Молдова</a:t>
            </a:r>
            <a:endParaRPr lang="ro-RO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58204" cy="1143008"/>
          </a:xfrm>
        </p:spPr>
        <p:txBody>
          <a:bodyPr>
            <a:noAutofit/>
          </a:bodyPr>
          <a:lstStyle/>
          <a:p>
            <a:r>
              <a:rPr lang="ru-RU" sz="2000" dirty="0" smtClean="0"/>
              <a:t>Экономическая классификация интегрирована с Планом счетов бухгалтерского учета по экономическому содержанию операций, как единая система кодирования, и структурируется на 6 уровнях: тип, категория, раздел, статья, подстатья, элемент. </a:t>
            </a:r>
            <a:r>
              <a:rPr lang="ro-RO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o-RO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648200" y="2357430"/>
            <a:ext cx="4038600" cy="376873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Бюджет  утверждается  Парламентом на уровне 2 цифр(тип, категория)</a:t>
            </a:r>
          </a:p>
          <a:p>
            <a:r>
              <a:rPr lang="ru-RU" sz="2000" dirty="0" smtClean="0"/>
              <a:t>с автоматизированием системы управления публичных финансов (2016)  ежемесячная разбивка лимитов бюджетных ассигнований отсутствует, планирование годовое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asetăText 8"/>
          <p:cNvSpPr txBox="1"/>
          <p:nvPr/>
        </p:nvSpPr>
        <p:spPr>
          <a:xfrm flipH="1">
            <a:off x="785786" y="142852"/>
            <a:ext cx="261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10" y="142852"/>
            <a:ext cx="504000" cy="5000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drept 7"/>
          <p:cNvCxnSpPr/>
          <p:nvPr/>
        </p:nvCxnSpPr>
        <p:spPr>
          <a:xfrm>
            <a:off x="1071538" y="642918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rept 4"/>
          <p:cNvCxnSpPr/>
          <p:nvPr/>
        </p:nvCxnSpPr>
        <p:spPr>
          <a:xfrm>
            <a:off x="571472" y="857232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Content Placeholder 4" descr="norme2.jpg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3">
            <a:lum bright="-10000" contrast="14000"/>
          </a:blip>
          <a:stretch>
            <a:fillRect/>
          </a:stretch>
        </p:blipFill>
        <p:spPr>
          <a:xfrm>
            <a:off x="457201" y="2428868"/>
            <a:ext cx="3832762" cy="372049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071563"/>
            <a:ext cx="8229600" cy="78581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4348" y="1000108"/>
            <a:ext cx="7515252" cy="5500726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течение бюджетного года перераспределение ассигнований, утвержденных ежегодным законом о государственном бюджете, разрешается в следующем порядке:</a:t>
            </a:r>
          </a:p>
          <a:p>
            <a:r>
              <a:rPr lang="ru-RU" sz="2000" dirty="0" smtClean="0"/>
              <a:t>a) с согласия Правительства – между центральными органами публичной власти (за исключением независимых) и между программами одного органа публичной власти – до 10 процентов объема утвержденных бюджетных ассигнований;</a:t>
            </a:r>
          </a:p>
          <a:p>
            <a:r>
              <a:rPr lang="ru-RU" sz="2000" dirty="0" smtClean="0"/>
              <a:t>b) с согласия Министерства Финансов – между экономическими категориями в рамках одного центрального органа публичной власти, без увеличения расходов на персонал и без изменения расходов на капитальные вложения и межбюджетных трансфертов;</a:t>
            </a:r>
          </a:p>
          <a:p>
            <a:r>
              <a:rPr lang="ru-RU" sz="2000" dirty="0" smtClean="0"/>
              <a:t>с) центральным органам публичной власти и, по необходимости, подведомственным бюджетным учреждениям – в случае других перераспределений, кроме предусмотренных пунктами a) и b), не затрагивающих лимиты установленных бюджетных ассигнований.</a:t>
            </a:r>
          </a:p>
          <a:p>
            <a:pPr marL="457200" indent="-457200" algn="ctr">
              <a:buNone/>
            </a:pPr>
            <a:endParaRPr lang="ro-RO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ector drept 4"/>
          <p:cNvCxnSpPr/>
          <p:nvPr/>
        </p:nvCxnSpPr>
        <p:spPr>
          <a:xfrm>
            <a:off x="642910" y="785794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rept 7"/>
          <p:cNvCxnSpPr/>
          <p:nvPr/>
        </p:nvCxnSpPr>
        <p:spPr>
          <a:xfrm>
            <a:off x="1000100" y="642918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8" y="1"/>
            <a:ext cx="492303" cy="6206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tăText 8"/>
          <p:cNvSpPr txBox="1"/>
          <p:nvPr/>
        </p:nvSpPr>
        <p:spPr>
          <a:xfrm flipH="1">
            <a:off x="857224" y="285728"/>
            <a:ext cx="261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7658128" cy="4786345"/>
          </a:xfrm>
        </p:spPr>
        <p:txBody>
          <a:bodyPr>
            <a:noAutofit/>
          </a:bodyPr>
          <a:lstStyle/>
          <a:p>
            <a:r>
              <a:rPr lang="ru-RU" sz="2000" dirty="0" smtClean="0"/>
              <a:t>Бюджетные органы/учреждения ответственны за принятие, оплату, учет обязательств и отчетность по ним в соответствии с законодательством, регулирующим государственные закупки, и иными нормативными актами.</a:t>
            </a:r>
          </a:p>
          <a:p>
            <a:r>
              <a:rPr lang="ru-RU" sz="2000" dirty="0" smtClean="0"/>
              <a:t>(2) Принятие обязательств бюджетными органами/учреждениями разрешается лишь в целях и в пределах бюджетных ассигнований, принимая во внимание задолженности, числящиеся на конец предыдущего года.</a:t>
            </a:r>
          </a:p>
          <a:p>
            <a:r>
              <a:rPr lang="ru-RU" sz="2000" dirty="0" smtClean="0"/>
              <a:t>(3) В пределах расходов, прогнозируемых на эти цели на соответствующие годы, разрешается принятие долговременных, на период до трех лет, обязательств по объектам капитальных вложений. Величина долговременных обязательств ежегодно корректируется в соответствии с утвержденными для этих целей бюджетными ассигнованиями на соответствующий бюджетный год.</a:t>
            </a:r>
          </a:p>
          <a:p>
            <a:pPr algn="just"/>
            <a:endParaRPr lang="ro-RO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713" y="142852"/>
            <a:ext cx="432000" cy="5443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drept 4"/>
          <p:cNvCxnSpPr/>
          <p:nvPr/>
        </p:nvCxnSpPr>
        <p:spPr>
          <a:xfrm>
            <a:off x="785786" y="857232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rept 7"/>
          <p:cNvCxnSpPr/>
          <p:nvPr/>
        </p:nvCxnSpPr>
        <p:spPr>
          <a:xfrm>
            <a:off x="1000100" y="714356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tăText 8"/>
          <p:cNvSpPr txBox="1"/>
          <p:nvPr/>
        </p:nvSpPr>
        <p:spPr>
          <a:xfrm flipH="1">
            <a:off x="1000100" y="357166"/>
            <a:ext cx="2617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rept 4"/>
          <p:cNvCxnSpPr/>
          <p:nvPr/>
        </p:nvCxnSpPr>
        <p:spPr>
          <a:xfrm>
            <a:off x="571472" y="1000108"/>
            <a:ext cx="7992888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rept 7"/>
          <p:cNvCxnSpPr/>
          <p:nvPr/>
        </p:nvCxnSpPr>
        <p:spPr>
          <a:xfrm>
            <a:off x="1071538" y="857232"/>
            <a:ext cx="6336703" cy="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tăText 8"/>
          <p:cNvSpPr txBox="1"/>
          <p:nvPr/>
        </p:nvSpPr>
        <p:spPr>
          <a:xfrm flipH="1">
            <a:off x="1024980" y="377124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Министерство Финансов РМ</a:t>
            </a:r>
            <a:endParaRPr lang="ro-RO" sz="1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Substituent număr diapozitiv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9805-8101-46BC-929F-444A7D7D5C8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Содержимое 13"/>
          <p:cNvSpPr>
            <a:spLocks noGrp="1"/>
          </p:cNvSpPr>
          <p:nvPr>
            <p:ph idx="4294967295"/>
          </p:nvPr>
        </p:nvSpPr>
        <p:spPr>
          <a:xfrm>
            <a:off x="357158" y="5214949"/>
            <a:ext cx="7872442" cy="1309675"/>
          </a:xfrm>
        </p:spPr>
        <p:txBody>
          <a:bodyPr>
            <a:normAutofit/>
          </a:bodyPr>
          <a:lstStyle/>
          <a:p>
            <a:pPr>
              <a:buNone/>
            </a:pPr>
            <a:endParaRPr lang="ro-RO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 descr="C:\Documents and Settings\Vero\Мои документы\Dropbox\MF\generale MF\stema 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9338" y="32172"/>
            <a:ext cx="485716" cy="612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00034" y="1214422"/>
            <a:ext cx="800105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2000" dirty="0" smtClean="0"/>
              <a:t>▪  В 2018 году в Молдове был утвержден Технический концепт Автоматизированной информационной системы «регистр государственных закупок» (MТender).</a:t>
            </a:r>
            <a:br>
              <a:rPr lang="ru-RU" sz="2000" dirty="0" smtClean="0"/>
            </a:br>
            <a:r>
              <a:rPr lang="ru-RU" sz="2000" dirty="0" smtClean="0"/>
              <a:t>   ▪  Министерство Финансов в качестве владельца центральной базы данных системы MTender должно обеспечить внедрение, функционирование и развитие указанной Системы в соответствии с законодательством и международными соглашениями.</a:t>
            </a:r>
          </a:p>
          <a:p>
            <a:r>
              <a:rPr lang="ru-RU" sz="2000" dirty="0" smtClean="0"/>
              <a:t>   ▪  На данном этапе система поддерживает процедуры закупки товаров и услуг малой стоимости (</a:t>
            </a:r>
            <a:r>
              <a:rPr lang="en-US" sz="2000" dirty="0" smtClean="0"/>
              <a:t>100</a:t>
            </a:r>
            <a:r>
              <a:rPr lang="ru-RU" sz="2000" dirty="0" smtClean="0"/>
              <a:t>0 -</a:t>
            </a:r>
            <a:r>
              <a:rPr lang="en-US" sz="2000" dirty="0" smtClean="0"/>
              <a:t>10000</a:t>
            </a:r>
            <a:r>
              <a:rPr lang="ru-RU" sz="2000" smtClean="0"/>
              <a:t> €) </a:t>
            </a:r>
            <a:r>
              <a:rPr lang="ru-RU" sz="2000" dirty="0" smtClean="0"/>
              <a:t>и процедуры открытых торгов.  </a:t>
            </a:r>
          </a:p>
          <a:p>
            <a:r>
              <a:rPr lang="ru-RU" sz="2000" dirty="0" smtClean="0"/>
              <a:t>   </a:t>
            </a:r>
            <a:r>
              <a:rPr lang="ru-RU" sz="2000" dirty="0" smtClean="0"/>
              <a:t>▪  Через систему МТе</a:t>
            </a:r>
            <a:r>
              <a:rPr lang="en-US" sz="2000" dirty="0" err="1" smtClean="0"/>
              <a:t>nder</a:t>
            </a:r>
            <a:r>
              <a:rPr lang="ru-RU" sz="2000" dirty="0" smtClean="0"/>
              <a:t> в казначейскую систему импортируются заключенные </a:t>
            </a:r>
            <a:r>
              <a:rPr lang="en-US" sz="2000" dirty="0" smtClean="0"/>
              <a:t> </a:t>
            </a:r>
            <a:r>
              <a:rPr lang="ru-RU" sz="2000" dirty="0" smtClean="0"/>
              <a:t> и подписанные контракты(электронный формат). </a:t>
            </a:r>
          </a:p>
          <a:p>
            <a:endParaRPr lang="ru-RU" sz="2000" dirty="0" smtClean="0"/>
          </a:p>
          <a:p>
            <a:endParaRPr lang="ru-RU" dirty="0" smtClean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</TotalTime>
  <Words>353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Temă Office</vt:lpstr>
      <vt:lpstr>Механизмы контроля за расходами в ходе исполнения бюджета</vt:lpstr>
      <vt:lpstr>Экономическая классификация интегрирована с Планом счетов бухгалтерского учета по экономическому содержанию операций, как единая система кодирования, и структурируется на 6 уровнях: тип, категория, раздел, статья, подстатья, элемент.  </vt:lpstr>
      <vt:lpstr> 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Armasu Octavian</dc:creator>
  <cp:lastModifiedBy>drobitchii</cp:lastModifiedBy>
  <cp:revision>63</cp:revision>
  <dcterms:created xsi:type="dcterms:W3CDTF">2016-03-01T10:58:13Z</dcterms:created>
  <dcterms:modified xsi:type="dcterms:W3CDTF">2019-05-27T06:28:41Z</dcterms:modified>
</cp:coreProperties>
</file>