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75" r:id="rId5"/>
    <p:sldId id="256" r:id="rId6"/>
    <p:sldId id="265" r:id="rId7"/>
    <p:sldId id="262" r:id="rId8"/>
    <p:sldId id="267" r:id="rId9"/>
    <p:sldId id="276" r:id="rId10"/>
    <p:sldId id="269" r:id="rId11"/>
    <p:sldId id="261" r:id="rId12"/>
    <p:sldId id="273" r:id="rId13"/>
    <p:sldId id="271" r:id="rId1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Berladean" initials="DB" lastIdx="3" clrIdx="0">
    <p:extLst>
      <p:ext uri="{19B8F6BF-5375-455C-9EA6-DF929625EA0E}">
        <p15:presenceInfo xmlns:p15="http://schemas.microsoft.com/office/powerpoint/2012/main" userId="S-1-5-21-4104151066-3872619598-1166535678-14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D7D31"/>
    <a:srgbClr val="A5A5A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89554" autoAdjust="0"/>
  </p:normalViewPr>
  <p:slideViewPr>
    <p:cSldViewPr snapToGrid="0">
      <p:cViewPr varScale="1">
        <p:scale>
          <a:sx n="113" d="100"/>
          <a:sy n="113" d="100"/>
        </p:scale>
        <p:origin x="61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BE159742-5E9E-45ED-A3A1-85EF63E42AB2}"/>
    <pc:docChg chg="modSld">
      <pc:chgData name="Yelena Slizhevskaya" userId="c31c118f-cc09-4814-95e2-f268a72c0a23" providerId="ADAL" clId="{BE159742-5E9E-45ED-A3A1-85EF63E42AB2}" dt="2023-11-20T08:35:01.070" v="0" actId="6549"/>
      <pc:docMkLst>
        <pc:docMk/>
      </pc:docMkLst>
      <pc:sldChg chg="modSp mod">
        <pc:chgData name="Yelena Slizhevskaya" userId="c31c118f-cc09-4814-95e2-f268a72c0a23" providerId="ADAL" clId="{BE159742-5E9E-45ED-A3A1-85EF63E42AB2}" dt="2023-11-20T08:35:01.070" v="0" actId="6549"/>
        <pc:sldMkLst>
          <pc:docMk/>
          <pc:sldMk cId="3313503943" sldId="257"/>
        </pc:sldMkLst>
        <pc:spChg chg="mod">
          <ac:chgData name="Yelena Slizhevskaya" userId="c31c118f-cc09-4814-95e2-f268a72c0a23" providerId="ADAL" clId="{BE159742-5E9E-45ED-A3A1-85EF63E42AB2}" dt="2023-11-20T08:35:01.070" v="0" actId="6549"/>
          <ac:spMkLst>
            <pc:docMk/>
            <pc:sldMk cId="3313503943" sldId="257"/>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BIR228-044\best\Awork%20Direc&#355;ia%20managementul%20Lichidit&#259;&#355;ilor\CLOUD\Solduri%20CUT\AnalizaSolduri%20CUT\Solduri%20CUT%202016_2023xlsx.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[Solduri CUT 2016_2023xlsx.xlsx]CUT v1!PivotTable5</c:name>
    <c:fmtId val="10"/>
  </c:pivotSource>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en-US" dirty="0"/>
              <a:t>TSA as</a:t>
            </a:r>
            <a:r>
              <a:rPr lang="en-US" baseline="0" dirty="0"/>
              <a:t> of</a:t>
            </a:r>
            <a:r>
              <a:rPr lang="ru-RU" dirty="0"/>
              <a:t> </a:t>
            </a:r>
            <a:r>
              <a:rPr lang="en-US" dirty="0"/>
              <a:t>2022</a:t>
            </a:r>
            <a:r>
              <a:rPr lang="ru-RU" dirty="0"/>
              <a:t> – </a:t>
            </a:r>
            <a:r>
              <a:rPr lang="en-US" dirty="0"/>
              <a:t>daily average balances</a:t>
            </a:r>
            <a:r>
              <a:rPr lang="ru-RU" dirty="0"/>
              <a:t> </a:t>
            </a:r>
            <a:endParaRPr lang="en-US" dirty="0"/>
          </a:p>
        </c:rich>
      </c:tx>
      <c:layout>
        <c:manualLayout>
          <c:xMode val="edge"/>
          <c:yMode val="edge"/>
          <c:x val="0.3189389378379317"/>
          <c:y val="0.94103520819631536"/>
        </c:manualLayout>
      </c:layout>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en-US"/>
        </a:p>
      </c:txPr>
    </c:title>
    <c:autoTitleDeleted val="0"/>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4"/>
        <c:dLbl>
          <c:idx val="0"/>
          <c:layout>
            <c:manualLayout>
              <c:x val="-1.302401135447675E-2"/>
              <c:y val="-0.12215318919593925"/>
            </c:manualLayout>
          </c:layout>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dLbl>
          <c:idx val="0"/>
          <c:layout>
            <c:manualLayout>
              <c:x val="-1.302401135447675E-2"/>
              <c:y val="-0.12215318919593925"/>
            </c:manualLayout>
          </c:layout>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2"/>
        <c:spPr>
          <a:solidFill>
            <a:schemeClr val="accent1"/>
          </a:solidFill>
          <a:ln w="19050">
            <a:solidFill>
              <a:schemeClr val="lt1"/>
            </a:solidFill>
          </a:ln>
          <a:effectLst/>
        </c:spPr>
        <c:marker>
          <c:symbol val="none"/>
        </c:marker>
      </c:pivotFmt>
      <c:pivotFmt>
        <c:idx val="1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4"/>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2"/>
        <c:spPr>
          <a:solidFill>
            <a:schemeClr val="accent1"/>
          </a:solidFill>
          <a:ln w="19050">
            <a:solidFill>
              <a:schemeClr val="lt1"/>
            </a:solidFill>
          </a:ln>
          <a:effectLst/>
        </c:spPr>
      </c:pivotFmt>
      <c:pivotFmt>
        <c:idx val="23"/>
        <c:spPr>
          <a:solidFill>
            <a:schemeClr val="accent1"/>
          </a:solidFill>
          <a:ln w="19050">
            <a:solidFill>
              <a:schemeClr val="lt1"/>
            </a:solidFill>
          </a:ln>
          <a:effectLst/>
        </c:spPr>
      </c:pivotFmt>
      <c:pivotFmt>
        <c:idx val="24"/>
        <c:spPr>
          <a:solidFill>
            <a:schemeClr val="accent1"/>
          </a:solidFill>
          <a:ln w="19050">
            <a:solidFill>
              <a:schemeClr val="lt1"/>
            </a:solidFill>
          </a:ln>
          <a:effectLst/>
        </c:spPr>
      </c:pivotFmt>
      <c:pivotFmt>
        <c:idx val="25"/>
        <c:spPr>
          <a:solidFill>
            <a:schemeClr val="accent1"/>
          </a:solidFill>
          <a:ln w="19050">
            <a:solidFill>
              <a:schemeClr val="lt1"/>
            </a:solidFill>
          </a:ln>
          <a:effectLst/>
        </c:spPr>
      </c:pivotFmt>
      <c:pivotFmt>
        <c:idx val="26"/>
        <c:spPr>
          <a:solidFill>
            <a:schemeClr val="accent1"/>
          </a:solidFill>
          <a:ln w="19050">
            <a:solidFill>
              <a:schemeClr val="lt1"/>
            </a:solidFill>
          </a:ln>
          <a:effectLst/>
        </c:spPr>
      </c:pivotFmt>
      <c:pivotFmt>
        <c:idx val="27"/>
        <c:spPr>
          <a:solidFill>
            <a:schemeClr val="accent1"/>
          </a:solidFill>
          <a:ln w="19050">
            <a:solidFill>
              <a:schemeClr val="lt1"/>
            </a:solidFill>
          </a:ln>
          <a:effectLst/>
        </c:spPr>
      </c:pivotFmt>
    </c:pivotFmts>
    <c:plotArea>
      <c:layout>
        <c:manualLayout>
          <c:layoutTarget val="inner"/>
          <c:xMode val="edge"/>
          <c:yMode val="edge"/>
          <c:x val="0.1881408529793101"/>
          <c:y val="9.7925963786369266E-2"/>
          <c:w val="0.61742630504200091"/>
          <c:h val="0.91384992329105053"/>
        </c:manualLayout>
      </c:layout>
      <c:pieChart>
        <c:varyColors val="1"/>
        <c:ser>
          <c:idx val="0"/>
          <c:order val="0"/>
          <c:tx>
            <c:strRef>
              <c:f>'CUT v1'!$B$3:$B$4</c:f>
              <c:strCache>
                <c:ptCount val="1"/>
                <c:pt idx="0">
                  <c:v>2022</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613D-47B8-9E3D-67C813ED24F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613D-47B8-9E3D-67C813ED24F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613D-47B8-9E3D-67C813ED24F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613D-47B8-9E3D-67C813ED24F6}"/>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613D-47B8-9E3D-67C813ED24F6}"/>
              </c:ext>
            </c:extLst>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B-613D-47B8-9E3D-67C813ED24F6}"/>
              </c:ext>
            </c:extLst>
          </c:dPt>
          <c:dLbls>
            <c:dLbl>
              <c:idx val="0"/>
              <c:layout>
                <c:manualLayout>
                  <c:x val="-2.6193687696101703E-3"/>
                  <c:y val="-0.14010399805944027"/>
                </c:manualLayout>
              </c:layout>
              <c:tx>
                <c:rich>
                  <a:bodyPr/>
                  <a:lstStyle/>
                  <a:p>
                    <a:r>
                      <a:rPr lang="en-US" sz="1200" b="0" baseline="0" noProof="0" dirty="0">
                        <a:solidFill>
                          <a:schemeClr val="tx1"/>
                        </a:solidFill>
                        <a:latin typeface="Arial Black" panose="020B0A04020102020204" pitchFamily="34" charset="0"/>
                      </a:rPr>
                      <a:t>Local budgets
</a:t>
                    </a:r>
                    <a:fld id="{4DDF3FF6-9922-415B-AFB9-6B5C82B6ACBA}" type="PERCENTAGE">
                      <a:rPr lang="en-US" sz="1200" b="0" baseline="0" noProof="0">
                        <a:solidFill>
                          <a:schemeClr val="tx1"/>
                        </a:solidFill>
                        <a:latin typeface="Arial Black" panose="020B0A04020102020204" pitchFamily="34" charset="0"/>
                      </a:rPr>
                      <a:pPr/>
                      <a:t>[PERCENTAGE]</a:t>
                    </a:fld>
                    <a:endParaRPr lang="en-US"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13D-47B8-9E3D-67C813ED24F6}"/>
                </c:ext>
              </c:extLst>
            </c:dLbl>
            <c:dLbl>
              <c:idx val="1"/>
              <c:layout>
                <c:manualLayout>
                  <c:x val="-0.1364562468884232"/>
                  <c:y val="-5.8152155470293974E-2"/>
                </c:manualLayout>
              </c:layout>
              <c:tx>
                <c:rich>
                  <a:bodyPr/>
                  <a:lstStyle/>
                  <a:p>
                    <a:r>
                      <a:rPr lang="en-US" b="1" dirty="0"/>
                      <a:t>Self-governed</a:t>
                    </a:r>
                    <a:r>
                      <a:rPr lang="en-US" b="1" baseline="0" dirty="0"/>
                      <a:t> government agencies</a:t>
                    </a:r>
                    <a:r>
                      <a:rPr lang="en-US" b="1" dirty="0"/>
                      <a:t> 25%</a:t>
                    </a:r>
                  </a:p>
                </c:rich>
              </c:tx>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613D-47B8-9E3D-67C813ED24F6}"/>
                </c:ext>
              </c:extLst>
            </c:dLbl>
            <c:dLbl>
              <c:idx val="2"/>
              <c:layout>
                <c:manualLayout>
                  <c:x val="-5.8962183396943082E-3"/>
                  <c:y val="2.4872592503966715E-2"/>
                </c:manualLayout>
              </c:layout>
              <c:tx>
                <c:rich>
                  <a:bodyPr/>
                  <a:lstStyle/>
                  <a:p>
                    <a:r>
                      <a:rPr lang="en-US" sz="1200" b="0" noProof="0" dirty="0">
                        <a:solidFill>
                          <a:schemeClr val="tx1"/>
                        </a:solidFill>
                        <a:latin typeface="Arial Black" panose="020B0A04020102020204" pitchFamily="34" charset="0"/>
                      </a:rPr>
                      <a:t>State budget</a:t>
                    </a:r>
                    <a:r>
                      <a:rPr lang="en-US" sz="1200" b="0" baseline="0" noProof="0" dirty="0">
                        <a:solidFill>
                          <a:schemeClr val="tx1"/>
                        </a:solidFill>
                        <a:latin typeface="Arial Black" panose="020B0A04020102020204" pitchFamily="34" charset="0"/>
                      </a:rPr>
                      <a:t>
</a:t>
                    </a:r>
                    <a:fld id="{7E6E87DB-82C9-4BDF-9FEA-37E209D16E77}" type="PERCENTAGE">
                      <a:rPr lang="en-US" sz="1200" b="0" baseline="0" noProof="0">
                        <a:solidFill>
                          <a:schemeClr val="tx1"/>
                        </a:solidFill>
                        <a:latin typeface="Arial Black" panose="020B0A04020102020204" pitchFamily="34" charset="0"/>
                      </a:rPr>
                      <a:pPr/>
                      <a:t>[PERCENTAGE]</a:t>
                    </a:fld>
                    <a:endParaRPr lang="en-US"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13D-47B8-9E3D-67C813ED24F6}"/>
                </c:ext>
              </c:extLst>
            </c:dLbl>
            <c:dLbl>
              <c:idx val="3"/>
              <c:layout>
                <c:manualLayout>
                  <c:x val="-8.010690308106054E-2"/>
                  <c:y val="4.5222895461757812E-2"/>
                </c:manualLayout>
              </c:layout>
              <c:tx>
                <c:rich>
                  <a:bodyPr/>
                  <a:lstStyle/>
                  <a:p>
                    <a:r>
                      <a:rPr lang="en-US" sz="1200" b="1" i="0" u="none" strike="noStrike" kern="1200" spc="-1" baseline="0" dirty="0">
                        <a:solidFill>
                          <a:srgbClr val="000000"/>
                        </a:solidFill>
                        <a:uFill>
                          <a:solidFill>
                            <a:srgbClr val="FFFFFF"/>
                          </a:solidFill>
                        </a:uFill>
                        <a:latin typeface="Calibri"/>
                        <a:ea typeface="DejaVu Sans"/>
                      </a:rPr>
                      <a:t>Mandatory Health Insurance Funds  </a:t>
                    </a:r>
                    <a:r>
                      <a:rPr lang="en-US" baseline="0" dirty="0"/>
                      <a:t>
</a:t>
                    </a:r>
                    <a:fld id="{4D1A9EBC-6B5A-473F-90AF-768E0C0A3AB9}"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13D-47B8-9E3D-67C813ED24F6}"/>
                </c:ext>
              </c:extLst>
            </c:dLbl>
            <c:dLbl>
              <c:idx val="4"/>
              <c:layout>
                <c:manualLayout>
                  <c:x val="3.3859744590198099E-3"/>
                  <c:y val="-4.5066484101791759E-2"/>
                </c:manualLayout>
              </c:layout>
              <c:tx>
                <c:rich>
                  <a:bodyPr/>
                  <a:lstStyle/>
                  <a:p>
                    <a:r>
                      <a:rPr lang="en-US" sz="1200" b="1" i="0" u="none" strike="noStrike" kern="1200" spc="-1" baseline="0" dirty="0">
                        <a:solidFill>
                          <a:srgbClr val="000000"/>
                        </a:solidFill>
                        <a:uFill>
                          <a:solidFill>
                            <a:srgbClr val="FFFFFF"/>
                          </a:solidFill>
                        </a:uFill>
                        <a:latin typeface="Calibri"/>
                        <a:ea typeface="DejaVu Sans"/>
                      </a:rPr>
                      <a:t>State Social Insurance budget </a:t>
                    </a:r>
                    <a:fld id="{7A1E570F-1182-4CF5-8814-E6ED83C178DF}" type="PERCENTAGE">
                      <a:rPr lang="en-US" baseline="0" smtClean="0"/>
                      <a:pPr/>
                      <a:t>[PERCENTAGE]</a:t>
                    </a:fld>
                    <a:endParaRPr lang="en-US" sz="1200" b="1" i="0" u="none" strike="noStrike" kern="1200" spc="-1" baseline="0" dirty="0">
                      <a:solidFill>
                        <a:srgbClr val="000000"/>
                      </a:solidFill>
                      <a:uFill>
                        <a:solidFill>
                          <a:srgbClr val="FFFFFF"/>
                        </a:solidFill>
                      </a:uFill>
                      <a:latin typeface="Calibri"/>
                      <a:ea typeface="DejaVu Sans"/>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13D-47B8-9E3D-67C813ED24F6}"/>
                </c:ext>
              </c:extLst>
            </c:dLbl>
            <c:dLbl>
              <c:idx val="5"/>
              <c:layout>
                <c:manualLayout>
                  <c:x val="0.27177765939719861"/>
                  <c:y val="1.3566868638527343E-2"/>
                </c:manualLayout>
              </c:layout>
              <c:tx>
                <c:rich>
                  <a:bodyPr/>
                  <a:lstStyle/>
                  <a:p>
                    <a:r>
                      <a:rPr lang="en-US" b="1" dirty="0"/>
                      <a:t>Externally financed projects
</a:t>
                    </a:r>
                    <a:fld id="{418ED67A-26C1-49B2-8801-045B1FF8FEBF}" type="PERCENTAGE">
                      <a:rPr lang="en-US" b="1"/>
                      <a:pPr/>
                      <a:t>[PERCENTAGE]</a:t>
                    </a:fld>
                    <a:endParaRPr lang="en-US" b="1"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613D-47B8-9E3D-67C813ED24F6}"/>
                </c:ext>
              </c:extLst>
            </c:dLbl>
            <c:spPr>
              <a:solidFill>
                <a:schemeClr val="lt1">
                  <a:alpha val="75000"/>
                </a:schemeClr>
              </a:solidFill>
              <a:ln w="9525">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'CUT v1'!$A$5:$A$11</c:f>
              <c:strCache>
                <c:ptCount val="6"/>
                <c:pt idx="0">
                  <c:v>BL</c:v>
                </c:pt>
                <c:pt idx="1">
                  <c:v>IPA</c:v>
                </c:pt>
                <c:pt idx="2">
                  <c:v>BS</c:v>
                </c:pt>
                <c:pt idx="3">
                  <c:v>FAOAM</c:v>
                </c:pt>
                <c:pt idx="4">
                  <c:v>BASS</c:v>
                </c:pt>
                <c:pt idx="5">
                  <c:v>PFSE</c:v>
                </c:pt>
              </c:strCache>
            </c:strRef>
          </c:cat>
          <c:val>
            <c:numRef>
              <c:f>'CUT v1'!$B$5:$B$11</c:f>
              <c:numCache>
                <c:formatCode>#,##0.00</c:formatCode>
                <c:ptCount val="6"/>
                <c:pt idx="0">
                  <c:v>2412208851.3675632</c:v>
                </c:pt>
                <c:pt idx="1">
                  <c:v>1345682041.7386298</c:v>
                </c:pt>
                <c:pt idx="2">
                  <c:v>933669399.5135622</c:v>
                </c:pt>
                <c:pt idx="3">
                  <c:v>288408449.32435644</c:v>
                </c:pt>
                <c:pt idx="4">
                  <c:v>320121128.09832901</c:v>
                </c:pt>
                <c:pt idx="5">
                  <c:v>81944642.452158526</c:v>
                </c:pt>
              </c:numCache>
            </c:numRef>
          </c:val>
          <c:extLst>
            <c:ext xmlns:c16="http://schemas.microsoft.com/office/drawing/2014/chart" uri="{C3380CC4-5D6E-409C-BE32-E72D297353CC}">
              <c16:uniqueId val="{0000000C-613D-47B8-9E3D-67C813ED24F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TSA – segregation</a:t>
            </a:r>
            <a:r>
              <a:rPr lang="en-US" baseline="0" dirty="0"/>
              <a:t> by accounts</a:t>
            </a:r>
            <a:endParaRPr lang="en-US" dirty="0"/>
          </a:p>
        </c:rich>
      </c:tx>
      <c:layout>
        <c:manualLayout>
          <c:xMode val="edge"/>
          <c:yMode val="edge"/>
          <c:x val="0.14006611173557196"/>
          <c:y val="0.1050075269174806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9.9710570233719223E-2"/>
          <c:w val="1"/>
          <c:h val="0.82228555542918313"/>
        </c:manualLayout>
      </c:layout>
      <c:barChart>
        <c:barDir val="col"/>
        <c:grouping val="clustered"/>
        <c:varyColors val="0"/>
        <c:ser>
          <c:idx val="0"/>
          <c:order val="0"/>
          <c:tx>
            <c:strRef>
              <c:f>Sheet1!$B$1</c:f>
              <c:strCache>
                <c:ptCount val="1"/>
                <c:pt idx="0">
                  <c:v>Гос. Бюджет</c:v>
                </c:pt>
              </c:strCache>
            </c:strRef>
          </c:tx>
          <c:spPr>
            <a:solidFill>
              <a:schemeClr val="accent1"/>
            </a:solidFill>
            <a:ln>
              <a:noFill/>
            </a:ln>
            <a:effectLst/>
          </c:spPr>
          <c:invertIfNegative val="0"/>
          <c:cat>
            <c:strRef>
              <c:f>Sheet1!$A$2</c:f>
              <c:strCache>
                <c:ptCount val="1"/>
                <c:pt idx="0">
                  <c:v>Category 1</c:v>
                </c:pt>
              </c:strCache>
            </c:strRef>
          </c:cat>
          <c:val>
            <c:numRef>
              <c:f>Sheet1!$B$2</c:f>
              <c:numCache>
                <c:formatCode>General</c:formatCode>
                <c:ptCount val="1"/>
                <c:pt idx="0">
                  <c:v>1</c:v>
                </c:pt>
              </c:numCache>
            </c:numRef>
          </c:val>
          <c:extLst>
            <c:ext xmlns:c16="http://schemas.microsoft.com/office/drawing/2014/chart" uri="{C3380CC4-5D6E-409C-BE32-E72D297353CC}">
              <c16:uniqueId val="{00000000-2F72-4A89-B6D3-5C6D2DB4A757}"/>
            </c:ext>
          </c:extLst>
        </c:ser>
        <c:ser>
          <c:idx val="1"/>
          <c:order val="1"/>
          <c:tx>
            <c:strRef>
              <c:f>Sheet1!$C$1</c:f>
              <c:strCache>
                <c:ptCount val="1"/>
                <c:pt idx="0">
                  <c:v>Внебюджетные средсва</c:v>
                </c:pt>
              </c:strCache>
            </c:strRef>
          </c:tx>
          <c:spPr>
            <a:solidFill>
              <a:schemeClr val="accent2"/>
            </a:solidFill>
            <a:ln>
              <a:noFill/>
            </a:ln>
            <a:effectLst/>
          </c:spPr>
          <c:invertIfNegative val="0"/>
          <c:cat>
            <c:strRef>
              <c:f>Sheet1!$A$2</c:f>
              <c:strCache>
                <c:ptCount val="1"/>
                <c:pt idx="0">
                  <c:v>Category 1</c:v>
                </c:pt>
              </c:strCache>
            </c:strRef>
          </c:cat>
          <c:val>
            <c:numRef>
              <c:f>Sheet1!$C$2</c:f>
              <c:numCache>
                <c:formatCode>General</c:formatCode>
                <c:ptCount val="1"/>
                <c:pt idx="0">
                  <c:v>2</c:v>
                </c:pt>
              </c:numCache>
            </c:numRef>
          </c:val>
          <c:extLst>
            <c:ext xmlns:c16="http://schemas.microsoft.com/office/drawing/2014/chart" uri="{C3380CC4-5D6E-409C-BE32-E72D297353CC}">
              <c16:uniqueId val="{00000001-2F72-4A89-B6D3-5C6D2DB4A757}"/>
            </c:ext>
          </c:extLst>
        </c:ser>
        <c:ser>
          <c:idx val="2"/>
          <c:order val="2"/>
          <c:tx>
            <c:strRef>
              <c:f>Sheet1!$D$1</c:f>
              <c:strCache>
                <c:ptCount val="1"/>
                <c:pt idx="0">
                  <c:v>Местные бюдеты</c:v>
                </c:pt>
              </c:strCache>
            </c:strRef>
          </c:tx>
          <c:spPr>
            <a:solidFill>
              <a:schemeClr val="accent3"/>
            </a:solidFill>
            <a:ln>
              <a:noFill/>
            </a:ln>
            <a:effectLst/>
          </c:spPr>
          <c:invertIfNegative val="0"/>
          <c:cat>
            <c:strRef>
              <c:f>Sheet1!$A$2</c:f>
              <c:strCache>
                <c:ptCount val="1"/>
                <c:pt idx="0">
                  <c:v>Category 1</c:v>
                </c:pt>
              </c:strCache>
            </c:strRef>
          </c:cat>
          <c:val>
            <c:numRef>
              <c:f>Sheet1!$D$2</c:f>
              <c:numCache>
                <c:formatCode>General</c:formatCode>
                <c:ptCount val="1"/>
                <c:pt idx="0">
                  <c:v>3</c:v>
                </c:pt>
              </c:numCache>
            </c:numRef>
          </c:val>
          <c:extLst>
            <c:ext xmlns:c16="http://schemas.microsoft.com/office/drawing/2014/chart" uri="{C3380CC4-5D6E-409C-BE32-E72D297353CC}">
              <c16:uniqueId val="{00000002-2F72-4A89-B6D3-5C6D2DB4A757}"/>
            </c:ext>
          </c:extLst>
        </c:ser>
        <c:ser>
          <c:idx val="3"/>
          <c:order val="3"/>
          <c:tx>
            <c:strRef>
              <c:f>Sheet1!$E$1</c:f>
              <c:strCache>
                <c:ptCount val="1"/>
                <c:pt idx="0">
                  <c:v>Бюджет Гос. Соц. Страхования</c:v>
                </c:pt>
              </c:strCache>
            </c:strRef>
          </c:tx>
          <c:spPr>
            <a:solidFill>
              <a:schemeClr val="accent4"/>
            </a:solidFill>
            <a:ln>
              <a:noFill/>
            </a:ln>
            <a:effectLst/>
          </c:spPr>
          <c:invertIfNegative val="0"/>
          <c:cat>
            <c:strRef>
              <c:f>Sheet1!$A$2</c:f>
              <c:strCache>
                <c:ptCount val="1"/>
                <c:pt idx="0">
                  <c:v>Category 1</c:v>
                </c:pt>
              </c:strCache>
            </c:strRef>
          </c:cat>
          <c:val>
            <c:numRef>
              <c:f>Sheet1!$E$2</c:f>
              <c:numCache>
                <c:formatCode>General</c:formatCode>
                <c:ptCount val="1"/>
                <c:pt idx="0">
                  <c:v>1</c:v>
                </c:pt>
              </c:numCache>
            </c:numRef>
          </c:val>
          <c:extLst>
            <c:ext xmlns:c16="http://schemas.microsoft.com/office/drawing/2014/chart" uri="{C3380CC4-5D6E-409C-BE32-E72D297353CC}">
              <c16:uniqueId val="{00000003-2F72-4A89-B6D3-5C6D2DB4A757}"/>
            </c:ext>
          </c:extLst>
        </c:ser>
        <c:dLbls>
          <c:showLegendKey val="0"/>
          <c:showVal val="0"/>
          <c:showCatName val="0"/>
          <c:showSerName val="0"/>
          <c:showPercent val="0"/>
          <c:showBubbleSize val="0"/>
        </c:dLbls>
        <c:gapWidth val="219"/>
        <c:overlap val="-27"/>
        <c:axId val="1197476959"/>
        <c:axId val="1197486111"/>
      </c:barChart>
      <c:catAx>
        <c:axId val="1197476959"/>
        <c:scaling>
          <c:orientation val="minMax"/>
        </c:scaling>
        <c:delete val="1"/>
        <c:axPos val="b"/>
        <c:numFmt formatCode="General" sourceLinked="1"/>
        <c:majorTickMark val="none"/>
        <c:minorTickMark val="none"/>
        <c:tickLblPos val="nextTo"/>
        <c:crossAx val="1197486111"/>
        <c:crosses val="autoZero"/>
        <c:auto val="1"/>
        <c:lblAlgn val="ctr"/>
        <c:lblOffset val="100"/>
        <c:noMultiLvlLbl val="0"/>
      </c:catAx>
      <c:valAx>
        <c:axId val="1197486111"/>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1974769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E00FCB-8E8C-46B4-BF83-ED87520BE5BE}" type="doc">
      <dgm:prSet loTypeId="urn:microsoft.com/office/officeart/2005/8/layout/hProcess9" loCatId="process" qsTypeId="urn:microsoft.com/office/officeart/2005/8/quickstyle/simple3" qsCatId="simple" csTypeId="urn:microsoft.com/office/officeart/2005/8/colors/accent1_2" csCatId="accent1" phldr="1"/>
      <dgm:spPr/>
    </dgm:pt>
    <dgm:pt modelId="{8D8849A5-01DB-4208-8118-1B44F1B46DDE}">
      <dgm:prSet phldrT="[Text]" custT="1"/>
      <dgm:spPr/>
      <dgm:t>
        <a:bodyPr/>
        <a:lstStyle/>
        <a:p>
          <a:r>
            <a:rPr lang="en-US" sz="2000" dirty="0"/>
            <a:t>Eliminate regional separation of off-budget institutions’ and local budgets’ accounts</a:t>
          </a:r>
          <a:r>
            <a:rPr lang="ro-RO" sz="2000" dirty="0"/>
            <a:t> </a:t>
          </a:r>
          <a:endParaRPr lang="en-US" sz="2000" dirty="0"/>
        </a:p>
      </dgm:t>
    </dgm:pt>
    <dgm:pt modelId="{F6461CF6-2E01-4282-B2A5-773656B21CF5}" type="parTrans" cxnId="{FA7E0A2D-068A-4F9E-9E1E-0EB285DD4F93}">
      <dgm:prSet/>
      <dgm:spPr/>
      <dgm:t>
        <a:bodyPr/>
        <a:lstStyle/>
        <a:p>
          <a:endParaRPr lang="en-US"/>
        </a:p>
      </dgm:t>
    </dgm:pt>
    <dgm:pt modelId="{4A141FD2-96A6-499E-9BFB-C59CA7E20CFC}" type="sibTrans" cxnId="{FA7E0A2D-068A-4F9E-9E1E-0EB285DD4F93}">
      <dgm:prSet/>
      <dgm:spPr/>
      <dgm:t>
        <a:bodyPr/>
        <a:lstStyle/>
        <a:p>
          <a:endParaRPr lang="en-US"/>
        </a:p>
      </dgm:t>
    </dgm:pt>
    <dgm:pt modelId="{13BBDE73-28E5-400E-814D-CBC2DDF5881D}">
      <dgm:prSet phldrT="[Text]" custT="1"/>
      <dgm:spPr/>
      <dgm:t>
        <a:bodyPr/>
        <a:lstStyle/>
        <a:p>
          <a:r>
            <a:rPr lang="en-US" sz="2000" dirty="0"/>
            <a:t>Design and implement robust tools to forecast and monitor cash flows in TSA</a:t>
          </a:r>
          <a:r>
            <a:rPr lang="ru-RU" sz="2000" dirty="0"/>
            <a:t>  </a:t>
          </a:r>
          <a:endParaRPr lang="en-US" sz="2000" dirty="0"/>
        </a:p>
      </dgm:t>
    </dgm:pt>
    <dgm:pt modelId="{BF76A730-B92D-4CF3-B5FB-9FECB720F0BD}" type="parTrans" cxnId="{6D497377-3D82-4B43-915D-3D52B57BBBD1}">
      <dgm:prSet/>
      <dgm:spPr/>
      <dgm:t>
        <a:bodyPr/>
        <a:lstStyle/>
        <a:p>
          <a:endParaRPr lang="en-US"/>
        </a:p>
      </dgm:t>
    </dgm:pt>
    <dgm:pt modelId="{98BFA7C0-3A0A-4F6A-8515-B6D6BAB15ADC}" type="sibTrans" cxnId="{6D497377-3D82-4B43-915D-3D52B57BBBD1}">
      <dgm:prSet/>
      <dgm:spPr/>
      <dgm:t>
        <a:bodyPr/>
        <a:lstStyle/>
        <a:p>
          <a:endParaRPr lang="en-US"/>
        </a:p>
      </dgm:t>
    </dgm:pt>
    <dgm:pt modelId="{A5C76131-1C8B-4160-85A3-ACA2859FFE79}">
      <dgm:prSet phldrT="[Text]" custT="1"/>
      <dgm:spPr/>
      <dgm:t>
        <a:bodyPr/>
        <a:lstStyle/>
        <a:p>
          <a:r>
            <a:rPr lang="en-US" sz="2000" dirty="0"/>
            <a:t>Use active cash management tools </a:t>
          </a:r>
        </a:p>
      </dgm:t>
    </dgm:pt>
    <dgm:pt modelId="{C9F4EB68-8F10-4D98-9162-2EA8BA8C339D}" type="parTrans" cxnId="{A7E495F4-015B-4087-B815-5C39C2F628BB}">
      <dgm:prSet/>
      <dgm:spPr/>
      <dgm:t>
        <a:bodyPr/>
        <a:lstStyle/>
        <a:p>
          <a:endParaRPr lang="en-US"/>
        </a:p>
      </dgm:t>
    </dgm:pt>
    <dgm:pt modelId="{F9D4BE5D-963C-4B84-B640-F012CB4ECF32}" type="sibTrans" cxnId="{A7E495F4-015B-4087-B815-5C39C2F628BB}">
      <dgm:prSet/>
      <dgm:spPr/>
      <dgm:t>
        <a:bodyPr/>
        <a:lstStyle/>
        <a:p>
          <a:endParaRPr lang="en-US"/>
        </a:p>
      </dgm:t>
    </dgm:pt>
    <dgm:pt modelId="{181A0532-FE04-4C4F-A0BD-99CEC1B70DFF}" type="pres">
      <dgm:prSet presAssocID="{49E00FCB-8E8C-46B4-BF83-ED87520BE5BE}" presName="CompostProcess" presStyleCnt="0">
        <dgm:presLayoutVars>
          <dgm:dir/>
          <dgm:resizeHandles val="exact"/>
        </dgm:presLayoutVars>
      </dgm:prSet>
      <dgm:spPr/>
    </dgm:pt>
    <dgm:pt modelId="{D986A991-548B-4EE2-9CDB-EE3A96B0832F}" type="pres">
      <dgm:prSet presAssocID="{49E00FCB-8E8C-46B4-BF83-ED87520BE5BE}" presName="arrow" presStyleLbl="bgShp" presStyleIdx="0" presStyleCnt="1" custScaleX="117647" custLinFactNeighborX="4037"/>
      <dgm:spPr/>
    </dgm:pt>
    <dgm:pt modelId="{14C2EF87-35FB-4E18-B5FD-F8F584848F96}" type="pres">
      <dgm:prSet presAssocID="{49E00FCB-8E8C-46B4-BF83-ED87520BE5BE}" presName="linearProcess" presStyleCnt="0"/>
      <dgm:spPr/>
    </dgm:pt>
    <dgm:pt modelId="{C9E3745C-745A-4C38-A4EA-15064E1B2813}" type="pres">
      <dgm:prSet presAssocID="{8D8849A5-01DB-4208-8118-1B44F1B46DDE}" presName="textNode" presStyleLbl="node1" presStyleIdx="0" presStyleCnt="3">
        <dgm:presLayoutVars>
          <dgm:bulletEnabled val="1"/>
        </dgm:presLayoutVars>
      </dgm:prSet>
      <dgm:spPr/>
    </dgm:pt>
    <dgm:pt modelId="{39D6BD39-D093-4B25-83ED-732CBBFF04B0}" type="pres">
      <dgm:prSet presAssocID="{4A141FD2-96A6-499E-9BFB-C59CA7E20CFC}" presName="sibTrans" presStyleCnt="0"/>
      <dgm:spPr/>
    </dgm:pt>
    <dgm:pt modelId="{CBD74F28-4F17-4BE2-98A1-B483EE622407}" type="pres">
      <dgm:prSet presAssocID="{13BBDE73-28E5-400E-814D-CBC2DDF5881D}" presName="textNode" presStyleLbl="node1" presStyleIdx="1" presStyleCnt="3">
        <dgm:presLayoutVars>
          <dgm:bulletEnabled val="1"/>
        </dgm:presLayoutVars>
      </dgm:prSet>
      <dgm:spPr/>
    </dgm:pt>
    <dgm:pt modelId="{ACEF8A85-6F0F-4D51-B8D8-2360325354B6}" type="pres">
      <dgm:prSet presAssocID="{98BFA7C0-3A0A-4F6A-8515-B6D6BAB15ADC}" presName="sibTrans" presStyleCnt="0"/>
      <dgm:spPr/>
    </dgm:pt>
    <dgm:pt modelId="{6DECA184-9CEF-4146-B70C-C876C92937FB}" type="pres">
      <dgm:prSet presAssocID="{A5C76131-1C8B-4160-85A3-ACA2859FFE79}" presName="textNode" presStyleLbl="node1" presStyleIdx="2" presStyleCnt="3" custScaleX="99926" custScaleY="98564">
        <dgm:presLayoutVars>
          <dgm:bulletEnabled val="1"/>
        </dgm:presLayoutVars>
      </dgm:prSet>
      <dgm:spPr/>
    </dgm:pt>
  </dgm:ptLst>
  <dgm:cxnLst>
    <dgm:cxn modelId="{4586672B-0E40-4722-AF61-3C742B531139}" type="presOf" srcId="{A5C76131-1C8B-4160-85A3-ACA2859FFE79}" destId="{6DECA184-9CEF-4146-B70C-C876C92937FB}" srcOrd="0" destOrd="0" presId="urn:microsoft.com/office/officeart/2005/8/layout/hProcess9"/>
    <dgm:cxn modelId="{FA7E0A2D-068A-4F9E-9E1E-0EB285DD4F93}" srcId="{49E00FCB-8E8C-46B4-BF83-ED87520BE5BE}" destId="{8D8849A5-01DB-4208-8118-1B44F1B46DDE}" srcOrd="0" destOrd="0" parTransId="{F6461CF6-2E01-4282-B2A5-773656B21CF5}" sibTransId="{4A141FD2-96A6-499E-9BFB-C59CA7E20CFC}"/>
    <dgm:cxn modelId="{74DB224B-F85F-4E00-8560-CE8A728A7874}" type="presOf" srcId="{8D8849A5-01DB-4208-8118-1B44F1B46DDE}" destId="{C9E3745C-745A-4C38-A4EA-15064E1B2813}" srcOrd="0" destOrd="0" presId="urn:microsoft.com/office/officeart/2005/8/layout/hProcess9"/>
    <dgm:cxn modelId="{6D497377-3D82-4B43-915D-3D52B57BBBD1}" srcId="{49E00FCB-8E8C-46B4-BF83-ED87520BE5BE}" destId="{13BBDE73-28E5-400E-814D-CBC2DDF5881D}" srcOrd="1" destOrd="0" parTransId="{BF76A730-B92D-4CF3-B5FB-9FECB720F0BD}" sibTransId="{98BFA7C0-3A0A-4F6A-8515-B6D6BAB15ADC}"/>
    <dgm:cxn modelId="{EE2233B9-770B-426B-B5FB-6E3D77BCF78D}" type="presOf" srcId="{13BBDE73-28E5-400E-814D-CBC2DDF5881D}" destId="{CBD74F28-4F17-4BE2-98A1-B483EE622407}" srcOrd="0" destOrd="0" presId="urn:microsoft.com/office/officeart/2005/8/layout/hProcess9"/>
    <dgm:cxn modelId="{01CF18C5-9FD7-4489-821D-D2D1DACDC0C6}" type="presOf" srcId="{49E00FCB-8E8C-46B4-BF83-ED87520BE5BE}" destId="{181A0532-FE04-4C4F-A0BD-99CEC1B70DFF}" srcOrd="0" destOrd="0" presId="urn:microsoft.com/office/officeart/2005/8/layout/hProcess9"/>
    <dgm:cxn modelId="{A7E495F4-015B-4087-B815-5C39C2F628BB}" srcId="{49E00FCB-8E8C-46B4-BF83-ED87520BE5BE}" destId="{A5C76131-1C8B-4160-85A3-ACA2859FFE79}" srcOrd="2" destOrd="0" parTransId="{C9F4EB68-8F10-4D98-9162-2EA8BA8C339D}" sibTransId="{F9D4BE5D-963C-4B84-B640-F012CB4ECF32}"/>
    <dgm:cxn modelId="{06397CB7-5EB4-4B02-9206-7A5AFA9DA675}" type="presParOf" srcId="{181A0532-FE04-4C4F-A0BD-99CEC1B70DFF}" destId="{D986A991-548B-4EE2-9CDB-EE3A96B0832F}" srcOrd="0" destOrd="0" presId="urn:microsoft.com/office/officeart/2005/8/layout/hProcess9"/>
    <dgm:cxn modelId="{A75C233D-E6C4-46A3-B117-09934020ADC5}" type="presParOf" srcId="{181A0532-FE04-4C4F-A0BD-99CEC1B70DFF}" destId="{14C2EF87-35FB-4E18-B5FD-F8F584848F96}" srcOrd="1" destOrd="0" presId="urn:microsoft.com/office/officeart/2005/8/layout/hProcess9"/>
    <dgm:cxn modelId="{786CBBBC-6378-4362-A7F7-A404226E0386}" type="presParOf" srcId="{14C2EF87-35FB-4E18-B5FD-F8F584848F96}" destId="{C9E3745C-745A-4C38-A4EA-15064E1B2813}" srcOrd="0" destOrd="0" presId="urn:microsoft.com/office/officeart/2005/8/layout/hProcess9"/>
    <dgm:cxn modelId="{D0A6D059-54E1-435F-92F5-9B8D18286C54}" type="presParOf" srcId="{14C2EF87-35FB-4E18-B5FD-F8F584848F96}" destId="{39D6BD39-D093-4B25-83ED-732CBBFF04B0}" srcOrd="1" destOrd="0" presId="urn:microsoft.com/office/officeart/2005/8/layout/hProcess9"/>
    <dgm:cxn modelId="{8700D978-AE5B-4BD9-A552-6D560E24318E}" type="presParOf" srcId="{14C2EF87-35FB-4E18-B5FD-F8F584848F96}" destId="{CBD74F28-4F17-4BE2-98A1-B483EE622407}" srcOrd="2" destOrd="0" presId="urn:microsoft.com/office/officeart/2005/8/layout/hProcess9"/>
    <dgm:cxn modelId="{721FA3F4-37F7-413B-9EAA-24D223D0A225}" type="presParOf" srcId="{14C2EF87-35FB-4E18-B5FD-F8F584848F96}" destId="{ACEF8A85-6F0F-4D51-B8D8-2360325354B6}" srcOrd="3" destOrd="0" presId="urn:microsoft.com/office/officeart/2005/8/layout/hProcess9"/>
    <dgm:cxn modelId="{F9B74471-9E91-4236-AB2A-51AB23243A5B}" type="presParOf" srcId="{14C2EF87-35FB-4E18-B5FD-F8F584848F96}" destId="{6DECA184-9CEF-4146-B70C-C876C92937F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6A991-548B-4EE2-9CDB-EE3A96B0832F}">
      <dsp:nvSpPr>
        <dsp:cNvPr id="0" name=""/>
        <dsp:cNvSpPr/>
      </dsp:nvSpPr>
      <dsp:spPr>
        <a:xfrm>
          <a:off x="5" y="0"/>
          <a:ext cx="11402633" cy="510092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9E3745C-745A-4C38-A4EA-15064E1B2813}">
      <dsp:nvSpPr>
        <dsp:cNvPr id="0" name=""/>
        <dsp:cNvSpPr/>
      </dsp:nvSpPr>
      <dsp:spPr>
        <a:xfrm>
          <a:off x="1265"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Eliminate regional separation of off-budget institutions’ and local budgets’ accounts</a:t>
          </a:r>
          <a:r>
            <a:rPr lang="ro-RO" sz="2000" kern="1200" dirty="0"/>
            <a:t> </a:t>
          </a:r>
          <a:endParaRPr lang="en-US" sz="2000" kern="1200" dirty="0"/>
        </a:p>
      </dsp:txBody>
      <dsp:txXfrm>
        <a:off x="100868" y="1629881"/>
        <a:ext cx="3221585" cy="1841165"/>
      </dsp:txXfrm>
    </dsp:sp>
    <dsp:sp modelId="{CBD74F28-4F17-4BE2-98A1-B483EE622407}">
      <dsp:nvSpPr>
        <dsp:cNvPr id="0" name=""/>
        <dsp:cNvSpPr/>
      </dsp:nvSpPr>
      <dsp:spPr>
        <a:xfrm>
          <a:off x="3992189"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Design and implement robust tools to forecast and monitor cash flows in TSA</a:t>
          </a:r>
          <a:r>
            <a:rPr lang="ru-RU" sz="2000" kern="1200" dirty="0"/>
            <a:t>  </a:t>
          </a:r>
          <a:endParaRPr lang="en-US" sz="2000" kern="1200" dirty="0"/>
        </a:p>
      </dsp:txBody>
      <dsp:txXfrm>
        <a:off x="4091792" y="1629881"/>
        <a:ext cx="3221585" cy="1841165"/>
      </dsp:txXfrm>
    </dsp:sp>
    <dsp:sp modelId="{6DECA184-9CEF-4146-B70C-C876C92937FB}">
      <dsp:nvSpPr>
        <dsp:cNvPr id="0" name=""/>
        <dsp:cNvSpPr/>
      </dsp:nvSpPr>
      <dsp:spPr>
        <a:xfrm>
          <a:off x="7983112" y="1544928"/>
          <a:ext cx="3418260" cy="20110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Use active cash management tools </a:t>
          </a:r>
        </a:p>
      </dsp:txBody>
      <dsp:txXfrm>
        <a:off x="8081284" y="1643100"/>
        <a:ext cx="3221916" cy="18147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0.17438</cdr:x>
      <cdr:y>0.84319</cdr:y>
    </cdr:from>
    <cdr:to>
      <cdr:x>0.29646</cdr:x>
      <cdr:y>0.95072</cdr:y>
    </cdr:to>
    <cdr:sp macro="" textlink="">
      <cdr:nvSpPr>
        <cdr:cNvPr id="2" name="TextBox 1"/>
        <cdr:cNvSpPr txBox="1"/>
      </cdr:nvSpPr>
      <cdr:spPr>
        <a:xfrm xmlns:a="http://schemas.openxmlformats.org/drawingml/2006/main">
          <a:off x="1689293" y="4589027"/>
          <a:ext cx="1182624" cy="5852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0.19074</cdr:x>
      <cdr:y>0.7827</cdr:y>
    </cdr:from>
    <cdr:to>
      <cdr:x>0.19546</cdr:x>
      <cdr:y>0.7911</cdr:y>
    </cdr:to>
    <cdr:sp macro="" textlink="">
      <cdr:nvSpPr>
        <cdr:cNvPr id="3" name="TextBox 2"/>
        <cdr:cNvSpPr txBox="1"/>
      </cdr:nvSpPr>
      <cdr:spPr>
        <a:xfrm xmlns:a="http://schemas.openxmlformats.org/drawingml/2006/main">
          <a:off x="1847789" y="4259843"/>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2B2D187-7AC1-46BF-BDEC-6F47E8F9655E}" type="datetimeFigureOut">
              <a:rPr lang="en-US" smtClean="0"/>
              <a:t>11/20/2023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EED505F-F246-4D62-A597-A4CAE6FC0E84}" type="slidenum">
              <a:rPr lang="en-US" smtClean="0"/>
              <a:t>‹#›</a:t>
            </a:fld>
            <a:endParaRPr lang="en-US"/>
          </a:p>
        </p:txBody>
      </p:sp>
    </p:spTree>
    <p:extLst>
      <p:ext uri="{BB962C8B-B14F-4D97-AF65-F5344CB8AC3E}">
        <p14:creationId xmlns:p14="http://schemas.microsoft.com/office/powerpoint/2010/main" val="845191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a:t>
            </a:fld>
            <a:endParaRPr lang="en-US" dirty="0"/>
          </a:p>
        </p:txBody>
      </p:sp>
    </p:spTree>
    <p:extLst>
      <p:ext uri="{BB962C8B-B14F-4D97-AF65-F5344CB8AC3E}">
        <p14:creationId xmlns:p14="http://schemas.microsoft.com/office/powerpoint/2010/main" val="3596357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10</a:t>
            </a:fld>
            <a:endParaRPr lang="en-US" dirty="0"/>
          </a:p>
        </p:txBody>
      </p:sp>
    </p:spTree>
    <p:extLst>
      <p:ext uri="{BB962C8B-B14F-4D97-AF65-F5344CB8AC3E}">
        <p14:creationId xmlns:p14="http://schemas.microsoft.com/office/powerpoint/2010/main" val="1381941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11</a:t>
            </a:fld>
            <a:endParaRPr lang="en-US"/>
          </a:p>
        </p:txBody>
      </p:sp>
    </p:spTree>
    <p:extLst>
      <p:ext uri="{BB962C8B-B14F-4D97-AF65-F5344CB8AC3E}">
        <p14:creationId xmlns:p14="http://schemas.microsoft.com/office/powerpoint/2010/main" val="3344305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12</a:t>
            </a:fld>
            <a:endParaRPr lang="en-US" dirty="0"/>
          </a:p>
        </p:txBody>
      </p:sp>
    </p:spTree>
    <p:extLst>
      <p:ext uri="{BB962C8B-B14F-4D97-AF65-F5344CB8AC3E}">
        <p14:creationId xmlns:p14="http://schemas.microsoft.com/office/powerpoint/2010/main" val="353941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13</a:t>
            </a:fld>
            <a:endParaRPr lang="en-US" dirty="0"/>
          </a:p>
        </p:txBody>
      </p:sp>
    </p:spTree>
    <p:extLst>
      <p:ext uri="{BB962C8B-B14F-4D97-AF65-F5344CB8AC3E}">
        <p14:creationId xmlns:p14="http://schemas.microsoft.com/office/powerpoint/2010/main" val="304505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2</a:t>
            </a:fld>
            <a:endParaRPr lang="en-US"/>
          </a:p>
        </p:txBody>
      </p:sp>
    </p:spTree>
    <p:extLst>
      <p:ext uri="{BB962C8B-B14F-4D97-AF65-F5344CB8AC3E}">
        <p14:creationId xmlns:p14="http://schemas.microsoft.com/office/powerpoint/2010/main" val="2871195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noProof="0" dirty="0"/>
          </a:p>
        </p:txBody>
      </p:sp>
      <p:sp>
        <p:nvSpPr>
          <p:cNvPr id="4" name="Slide Number Placeholder 3"/>
          <p:cNvSpPr>
            <a:spLocks noGrp="1"/>
          </p:cNvSpPr>
          <p:nvPr>
            <p:ph type="sldNum" sz="quarter" idx="10"/>
          </p:nvPr>
        </p:nvSpPr>
        <p:spPr/>
        <p:txBody>
          <a:bodyPr/>
          <a:lstStyle/>
          <a:p>
            <a:fld id="{7EED505F-F246-4D62-A597-A4CAE6FC0E84}" type="slidenum">
              <a:rPr lang="en-US" smtClean="0"/>
              <a:t>3</a:t>
            </a:fld>
            <a:endParaRPr lang="en-US"/>
          </a:p>
        </p:txBody>
      </p:sp>
    </p:spTree>
    <p:extLst>
      <p:ext uri="{BB962C8B-B14F-4D97-AF65-F5344CB8AC3E}">
        <p14:creationId xmlns:p14="http://schemas.microsoft.com/office/powerpoint/2010/main" val="56259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640">
              <a:lnSpc>
                <a:spcPct val="100000"/>
              </a:lnSpc>
            </a:pPr>
            <a:endParaRPr lang="ru-RU" sz="1200" b="0" strike="noStrike" spc="-1" noProof="0" dirty="0">
              <a:solidFill>
                <a:srgbClr val="000000"/>
              </a:solidFill>
              <a:uFill>
                <a:solidFill>
                  <a:srgbClr val="FFFFFF"/>
                </a:solidFill>
              </a:uFill>
              <a:latin typeface="Arial"/>
            </a:endParaRPr>
          </a:p>
        </p:txBody>
      </p:sp>
      <p:sp>
        <p:nvSpPr>
          <p:cNvPr id="4" name="Substituent număr diapozitiv 3"/>
          <p:cNvSpPr>
            <a:spLocks noGrp="1"/>
          </p:cNvSpPr>
          <p:nvPr>
            <p:ph type="sldNum" sz="quarter" idx="10"/>
          </p:nvPr>
        </p:nvSpPr>
        <p:spPr/>
        <p:txBody>
          <a:bodyPr/>
          <a:lstStyle/>
          <a:p>
            <a:pPr algn="r" defTabSz="914400">
              <a:buNone/>
            </a:pPr>
            <a:fld id="{7FB667E1-E601-4AAF-B95C-B25720D70A60}" type="slidenum">
              <a:rPr lang="ro-RO" sz="1200" b="0" i="0">
                <a:solidFill>
                  <a:schemeClr val="tx1"/>
                </a:solidFill>
                <a:latin typeface="Corbel"/>
                <a:ea typeface="+mn-ea"/>
                <a:cs typeface="+mn-cs"/>
              </a:rPr>
              <a:t>4</a:t>
            </a:fld>
            <a:endParaRPr lang="en-US"/>
          </a:p>
        </p:txBody>
      </p:sp>
    </p:spTree>
    <p:extLst>
      <p:ext uri="{BB962C8B-B14F-4D97-AF65-F5344CB8AC3E}">
        <p14:creationId xmlns:p14="http://schemas.microsoft.com/office/powerpoint/2010/main" val="164860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Article 62. Treasury Single Account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receipts and payments from the national public budget, in national currency, shall be performed by transfer through the Treasury Single Account (hereinafter TSA) and those in foreign currency – through accounts opened at the National Bank of Moldova and financial institutions in accordance with the foreign exchange legislation. </a:t>
            </a:r>
          </a:p>
          <a:p>
            <a:pPr lvl="0"/>
            <a:r>
              <a:rPr lang="en-US" sz="1200" kern="1200" dirty="0">
                <a:solidFill>
                  <a:schemeClr val="tx1"/>
                </a:solidFill>
                <a:effectLst/>
                <a:latin typeface="+mn-lt"/>
                <a:ea typeface="+mn-ea"/>
                <a:cs typeface="+mn-cs"/>
              </a:rPr>
              <a:t>It is forbidden for budgetary authorities/institutions to contract loans; this could only be done by the budget administrators.</a:t>
            </a:r>
          </a:p>
          <a:p>
            <a:pPr lvl="0"/>
            <a:r>
              <a:rPr lang="en-US" sz="1200" kern="1200" dirty="0">
                <a:solidFill>
                  <a:schemeClr val="tx1"/>
                </a:solidFill>
                <a:effectLst/>
                <a:latin typeface="+mn-lt"/>
                <a:ea typeface="+mn-ea"/>
                <a:cs typeface="+mn-cs"/>
              </a:rPr>
              <a:t>The budget administrators can employ/provide loans on the basis of contracts, with the maturity in the same budget year, from budgets/to budgets component of the national public budget, managed in the TSA, meant to cover the temporary cash gaps.</a:t>
            </a:r>
          </a:p>
          <a:p>
            <a:pPr lvl="0"/>
            <a:r>
              <a:rPr lang="en-US" sz="1200" kern="1200" dirty="0">
                <a:solidFill>
                  <a:schemeClr val="tx1"/>
                </a:solidFill>
                <a:effectLst/>
                <a:latin typeface="+mn-lt"/>
                <a:ea typeface="+mn-ea"/>
                <a:cs typeface="+mn-cs"/>
              </a:rPr>
              <a:t>The balance of temporarily free resources in the TSA can be placed on deposit accounts of the National Bank of Moldova and other bank authorized by National Bank to accept such deposits.</a:t>
            </a:r>
          </a:p>
          <a:p>
            <a:pPr lvl="0"/>
            <a:r>
              <a:rPr lang="en-US" sz="1200" kern="1200" dirty="0">
                <a:solidFill>
                  <a:schemeClr val="tx1"/>
                </a:solidFill>
                <a:effectLst/>
                <a:latin typeface="+mn-lt"/>
                <a:ea typeface="+mn-ea"/>
                <a:cs typeface="+mn-cs"/>
              </a:rPr>
              <a:t>There shall be prohibited for the budgetary authorities/institutions to open bank accounts for performing operations of receipts and payments through financial institutions.</a:t>
            </a:r>
          </a:p>
          <a:p>
            <a:pPr lvl="0"/>
            <a:r>
              <a:rPr lang="en-US" sz="1200" kern="1200" dirty="0">
                <a:solidFill>
                  <a:schemeClr val="tx1"/>
                </a:solidFill>
                <a:effectLst/>
                <a:latin typeface="+mn-lt"/>
                <a:ea typeface="+mn-ea"/>
                <a:cs typeface="+mn-cs"/>
              </a:rPr>
              <a:t>By derogation from the paragraph (5), there shall be allowed, with the authorization of the Ministry of Finance, the opening of bank accounts and performance of receipts and payments operations through financial institutions for projects financed from external sources, which implements projects on the basis of agreements concluded prior to coming into force of this law, if required by the respective agreements as well as in other cases provided for by the effective legislation.</a:t>
            </a:r>
          </a:p>
          <a:p>
            <a:r>
              <a:rPr lang="en-US" sz="1200" kern="1200" dirty="0">
                <a:solidFill>
                  <a:schemeClr val="tx1"/>
                </a:solidFill>
                <a:effectLst/>
                <a:latin typeface="+mn-lt"/>
                <a:ea typeface="+mn-ea"/>
                <a:cs typeface="+mn-cs"/>
              </a:rPr>
              <a:t>(7) The Ministry of Finance, the National Social Insurance House and the National Health Insurance Company could engage the commercial banks acting in the territory of the Republic of Moldova for carrying out certain operations referred to cash execution of budgets.</a:t>
            </a:r>
          </a:p>
          <a:p>
            <a:r>
              <a:rPr lang="en-US" sz="1200" kern="1200" dirty="0">
                <a:solidFill>
                  <a:schemeClr val="tx1"/>
                </a:solidFill>
                <a:effectLst/>
                <a:latin typeface="+mn-lt"/>
                <a:ea typeface="+mn-ea"/>
                <a:cs typeface="+mn-cs"/>
              </a:rPr>
              <a:t>(8) The procedure of selecting commercial banks for carrying out operations referred to cash execution of budgets shall apply once every three years in compliance with the provisions set forth by the law on public procurements </a:t>
            </a:r>
          </a:p>
        </p:txBody>
      </p:sp>
      <p:sp>
        <p:nvSpPr>
          <p:cNvPr id="4" name="Slide Number Placeholder 3"/>
          <p:cNvSpPr>
            <a:spLocks noGrp="1"/>
          </p:cNvSpPr>
          <p:nvPr>
            <p:ph type="sldNum" sz="quarter" idx="10"/>
          </p:nvPr>
        </p:nvSpPr>
        <p:spPr/>
        <p:txBody>
          <a:bodyPr/>
          <a:lstStyle/>
          <a:p>
            <a:fld id="{7EED505F-F246-4D62-A597-A4CAE6FC0E84}" type="slidenum">
              <a:rPr lang="en-US" smtClean="0"/>
              <a:t>5</a:t>
            </a:fld>
            <a:endParaRPr lang="en-US"/>
          </a:p>
        </p:txBody>
      </p:sp>
    </p:spTree>
    <p:extLst>
      <p:ext uri="{BB962C8B-B14F-4D97-AF65-F5344CB8AC3E}">
        <p14:creationId xmlns:p14="http://schemas.microsoft.com/office/powerpoint/2010/main" val="2509019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280" algn="just">
              <a:lnSpc>
                <a:spcPct val="100000"/>
              </a:lnSpc>
            </a:pPr>
            <a:endParaRPr lang="ru-RU" sz="1200" b="0" strike="noStrike" spc="-1" baseline="0" dirty="0">
              <a:solidFill>
                <a:srgbClr val="000000"/>
              </a:solidFill>
              <a:uFill>
                <a:solidFill>
                  <a:srgbClr val="FFFFFF"/>
                </a:solidFill>
              </a:uFill>
              <a:latin typeface="Arial"/>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6</a:t>
            </a:fld>
            <a:endParaRPr lang="en-US" dirty="0"/>
          </a:p>
        </p:txBody>
      </p:sp>
    </p:spTree>
    <p:extLst>
      <p:ext uri="{BB962C8B-B14F-4D97-AF65-F5344CB8AC3E}">
        <p14:creationId xmlns:p14="http://schemas.microsoft.com/office/powerpoint/2010/main" val="381651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baseline="0" dirty="0"/>
          </a:p>
        </p:txBody>
      </p:sp>
      <p:sp>
        <p:nvSpPr>
          <p:cNvPr id="4" name="Slide Number Placeholder 3"/>
          <p:cNvSpPr>
            <a:spLocks noGrp="1"/>
          </p:cNvSpPr>
          <p:nvPr>
            <p:ph type="sldNum" sz="quarter" idx="10"/>
          </p:nvPr>
        </p:nvSpPr>
        <p:spPr/>
        <p:txBody>
          <a:bodyPr/>
          <a:lstStyle/>
          <a:p>
            <a:fld id="{7EED505F-F246-4D62-A597-A4CAE6FC0E84}" type="slidenum">
              <a:rPr lang="en-US" smtClean="0"/>
              <a:t>7</a:t>
            </a:fld>
            <a:endParaRPr lang="en-US"/>
          </a:p>
        </p:txBody>
      </p:sp>
    </p:spTree>
    <p:extLst>
      <p:ext uri="{BB962C8B-B14F-4D97-AF65-F5344CB8AC3E}">
        <p14:creationId xmlns:p14="http://schemas.microsoft.com/office/powerpoint/2010/main" val="247159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8</a:t>
            </a:fld>
            <a:endParaRPr lang="en-US" dirty="0"/>
          </a:p>
        </p:txBody>
      </p:sp>
    </p:spTree>
    <p:extLst>
      <p:ext uri="{BB962C8B-B14F-4D97-AF65-F5344CB8AC3E}">
        <p14:creationId xmlns:p14="http://schemas.microsoft.com/office/powerpoint/2010/main" val="180400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9</a:t>
            </a:fld>
            <a:endParaRPr lang="en-US" dirty="0"/>
          </a:p>
        </p:txBody>
      </p:sp>
    </p:spTree>
    <p:extLst>
      <p:ext uri="{BB962C8B-B14F-4D97-AF65-F5344CB8AC3E}">
        <p14:creationId xmlns:p14="http://schemas.microsoft.com/office/powerpoint/2010/main" val="270556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19690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369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6851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apozitiv titlu">
    <p:spTree>
      <p:nvGrpSpPr>
        <p:cNvPr id="1" name=""/>
        <p:cNvGrpSpPr/>
        <p:nvPr/>
      </p:nvGrpSpPr>
      <p:grpSpPr>
        <a:xfrm>
          <a:off x="0" y="0"/>
          <a:ext cx="0" cy="0"/>
          <a:chOff x="0" y="0"/>
          <a:chExt cx="0" cy="0"/>
        </a:xfrm>
      </p:grpSpPr>
      <p:pic>
        <p:nvPicPr>
          <p:cNvPr id="9" name="I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7" y="0"/>
            <a:ext cx="12188699" cy="6828466"/>
          </a:xfrm>
          <a:prstGeom prst="rect">
            <a:avLst/>
          </a:prstGeom>
        </p:spPr>
      </p:pic>
      <p:sp>
        <p:nvSpPr>
          <p:cNvPr id="4" name="Dreptunghi 3"/>
          <p:cNvSpPr/>
          <p:nvPr userDrawn="1"/>
        </p:nvSpPr>
        <p:spPr bwMode="ltGray">
          <a:xfrm>
            <a:off x="-22090" y="4725346"/>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dirty="0">
              <a:ln>
                <a:noFill/>
              </a:ln>
              <a:solidFill>
                <a:prstClr val="white"/>
              </a:solidFill>
              <a:effectLst/>
              <a:uLnTx/>
              <a:uFillTx/>
              <a:latin typeface="Euphemia"/>
              <a:ea typeface="+mn-ea"/>
              <a:cs typeface="+mn-cs"/>
            </a:endParaRPr>
          </a:p>
        </p:txBody>
      </p:sp>
      <p:sp>
        <p:nvSpPr>
          <p:cNvPr id="6" name="Dreptunghi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o-RO" dirty="0"/>
          </a:p>
        </p:txBody>
      </p:sp>
      <p:sp>
        <p:nvSpPr>
          <p:cNvPr id="3" name="Subtitlu 2"/>
          <p:cNvSpPr>
            <a:spLocks noGrp="1"/>
          </p:cNvSpPr>
          <p:nvPr>
            <p:ph type="subTitle" idx="1"/>
          </p:nvPr>
        </p:nvSpPr>
        <p:spPr>
          <a:xfrm>
            <a:off x="1141163" y="5207828"/>
            <a:ext cx="10081120" cy="817324"/>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endParaRPr lang="ru-RU" dirty="0"/>
          </a:p>
        </p:txBody>
      </p:sp>
    </p:spTree>
    <p:extLst>
      <p:ext uri="{BB962C8B-B14F-4D97-AF65-F5344CB8AC3E}">
        <p14:creationId xmlns:p14="http://schemas.microsoft.com/office/powerpoint/2010/main" val="315588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94440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4959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94901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5CD7AA-F961-48AE-B1B2-95F76D51FDE3}"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95325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5CD7AA-F961-48AE-B1B2-95F76D51FDE3}"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09303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CD7AA-F961-48AE-B1B2-95F76D51FDE3}" type="datetimeFigureOut">
              <a:rPr lang="en-US" smtClean="0"/>
              <a:t>11/20/2023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1224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50519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69907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CD7AA-F961-48AE-B1B2-95F76D51FDE3}"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C9F98-7BE9-4559-9A4D-161D4A84C500}" type="slidenum">
              <a:rPr lang="en-US" smtClean="0"/>
              <a:t>‹#›</a:t>
            </a:fld>
            <a:endParaRPr lang="en-US"/>
          </a:p>
        </p:txBody>
      </p:sp>
    </p:spTree>
    <p:extLst>
      <p:ext uri="{BB962C8B-B14F-4D97-AF65-F5344CB8AC3E}">
        <p14:creationId xmlns:p14="http://schemas.microsoft.com/office/powerpoint/2010/main" val="421619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3.wmf"/><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idx="4294967295"/>
          </p:nvPr>
        </p:nvSpPr>
        <p:spPr>
          <a:xfrm>
            <a:off x="1319976" y="712788"/>
            <a:ext cx="9902307" cy="1951890"/>
          </a:xfrm>
        </p:spPr>
        <p:txBody>
          <a:bodyPr/>
          <a:lstStyle/>
          <a:p>
            <a:pPr marL="0" indent="0" algn="ctr" defTabSz="914400">
              <a:spcBef>
                <a:spcPct val="0"/>
              </a:spcBef>
              <a:buNone/>
            </a:pPr>
            <a:br>
              <a:rPr lang="ru-RU" dirty="0"/>
            </a:br>
            <a:endParaRPr lang="ru-RU" dirty="0"/>
          </a:p>
        </p:txBody>
      </p:sp>
      <p:sp>
        <p:nvSpPr>
          <p:cNvPr id="4" name="Subtitlu 3"/>
          <p:cNvSpPr>
            <a:spLocks noGrp="1"/>
          </p:cNvSpPr>
          <p:nvPr>
            <p:ph type="subTitle" idx="1"/>
          </p:nvPr>
        </p:nvSpPr>
        <p:spPr>
          <a:xfrm>
            <a:off x="1144846" y="4943456"/>
            <a:ext cx="10081120" cy="817324"/>
          </a:xfrm>
        </p:spPr>
        <p:txBody>
          <a:bodyPr>
            <a:normAutofit fontScale="92500" lnSpcReduction="10000"/>
          </a:bodyPr>
          <a:lstStyle/>
          <a:p>
            <a:r>
              <a:rPr lang="en-US" dirty="0"/>
              <a:t>MINISTRY OF FINANCE OF THE REPUBLIC OF MOLDOVA</a:t>
            </a:r>
            <a:r>
              <a:rPr lang="ru-RU" dirty="0"/>
              <a:t> </a:t>
            </a:r>
          </a:p>
          <a:p>
            <a:endParaRPr lang="ru-RU" dirty="0"/>
          </a:p>
          <a:p>
            <a:r>
              <a:rPr lang="en-US" dirty="0"/>
              <a:t>The State Treasury</a:t>
            </a:r>
            <a:endParaRPr lang="ru-RU" dirty="0"/>
          </a:p>
        </p:txBody>
      </p:sp>
      <p:sp>
        <p:nvSpPr>
          <p:cNvPr id="5" name="Titlu 1"/>
          <p:cNvSpPr txBox="1">
            <a:spLocks/>
          </p:cNvSpPr>
          <p:nvPr/>
        </p:nvSpPr>
        <p:spPr>
          <a:xfrm>
            <a:off x="1144846" y="712788"/>
            <a:ext cx="9902307" cy="1951890"/>
          </a:xfrm>
          <a:prstGeom prst="rect">
            <a:avLst/>
          </a:prstGeom>
        </p:spPr>
        <p:txBody>
          <a:bodyPr anchor="b">
            <a:normAutofit lnSpcReduction="10000"/>
          </a:bodyPr>
          <a:lstStyle>
            <a:lvl1pPr marL="0" indent="0" algn="ctr" defTabSz="914400" rtl="0" eaLnBrk="1" latinLnBrk="0" hangingPunct="1">
              <a:lnSpc>
                <a:spcPct val="90000"/>
              </a:lnSpc>
              <a:spcBef>
                <a:spcPct val="0"/>
              </a:spcBef>
              <a:buFont typeface="Arial" pitchFamily="34" charset="0"/>
              <a:buNone/>
              <a:defRPr sz="4800" kern="1200">
                <a:solidFill>
                  <a:schemeClr val="bg1"/>
                </a:solidFill>
                <a:latin typeface="+mj-lt"/>
                <a:ea typeface="+mj-ea"/>
                <a:cs typeface="+mj-cs"/>
              </a:defRPr>
            </a:lvl1pPr>
          </a:lstStyle>
          <a:p>
            <a:r>
              <a:rPr lang="en-US" b="1" cap="all" spc="-1" dirty="0">
                <a:solidFill>
                  <a:srgbClr val="404040"/>
                </a:solidFill>
                <a:uFill>
                  <a:solidFill>
                    <a:srgbClr val="FFFFFF"/>
                  </a:solidFill>
                </a:uFill>
                <a:latin typeface="Calibri"/>
                <a:ea typeface="DejaVu Sans"/>
              </a:rPr>
              <a:t>TREASURY SINGLE ACCOUNT STRUCTURE AND MANAGEMENT IN THE REPUBLIC OF MOLDOVA</a:t>
            </a:r>
            <a:endParaRPr lang="ru-RU" b="1" cap="all" spc="-1" dirty="0">
              <a:solidFill>
                <a:srgbClr val="404040"/>
              </a:solidFill>
              <a:uFill>
                <a:solidFill>
                  <a:srgbClr val="FFFFFF"/>
                </a:solidFill>
              </a:uFill>
              <a:latin typeface="Calibri"/>
              <a:ea typeface="DejaVu Sans"/>
            </a:endParaRPr>
          </a:p>
        </p:txBody>
      </p:sp>
      <p:sp>
        <p:nvSpPr>
          <p:cNvPr id="6" name="CustomShape 1"/>
          <p:cNvSpPr/>
          <p:nvPr/>
        </p:nvSpPr>
        <p:spPr>
          <a:xfrm>
            <a:off x="221160" y="6330140"/>
            <a:ext cx="11749680" cy="79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z="2800" b="1" i="1" strike="noStrike" spc="-1" dirty="0">
                <a:solidFill>
                  <a:schemeClr val="bg1"/>
                </a:solidFill>
                <a:uFill>
                  <a:solidFill>
                    <a:srgbClr val="FFFFFF"/>
                  </a:solidFill>
                </a:uFill>
                <a:latin typeface="Calibri"/>
                <a:ea typeface="DejaVu Sans"/>
              </a:rPr>
              <a:t> </a:t>
            </a:r>
            <a:endParaRPr lang="en-US" sz="1800" b="0" strike="noStrike" spc="-1" dirty="0">
              <a:solidFill>
                <a:schemeClr val="bg1"/>
              </a:solidFill>
              <a:uFill>
                <a:solidFill>
                  <a:srgbClr val="FFFFFF"/>
                </a:solidFill>
              </a:uFill>
              <a:latin typeface="Arial"/>
            </a:endParaRPr>
          </a:p>
        </p:txBody>
      </p:sp>
      <p:sp>
        <p:nvSpPr>
          <p:cNvPr id="3" name="TextBox 2"/>
          <p:cNvSpPr txBox="1"/>
          <p:nvPr/>
        </p:nvSpPr>
        <p:spPr>
          <a:xfrm>
            <a:off x="5632973" y="6119336"/>
            <a:ext cx="1453668" cy="738664"/>
          </a:xfrm>
          <a:prstGeom prst="rect">
            <a:avLst/>
          </a:prstGeom>
          <a:noFill/>
        </p:spPr>
        <p:txBody>
          <a:bodyPr wrap="none" rtlCol="0">
            <a:spAutoFit/>
          </a:bodyPr>
          <a:lstStyle/>
          <a:p>
            <a:r>
              <a:rPr lang="en-US" sz="1400" b="1" dirty="0"/>
              <a:t>Vienna, Austria</a:t>
            </a:r>
            <a:br>
              <a:rPr lang="ru-RU" sz="1400" b="1" dirty="0"/>
            </a:br>
            <a:r>
              <a:rPr lang="en-US" sz="1400" b="1" dirty="0"/>
              <a:t>November</a:t>
            </a:r>
            <a:r>
              <a:rPr lang="ru-RU" sz="1400" b="1" dirty="0"/>
              <a:t> 2023 </a:t>
            </a:r>
          </a:p>
          <a:p>
            <a:endParaRPr lang="en-US" sz="1400" b="1" dirty="0"/>
          </a:p>
        </p:txBody>
      </p:sp>
    </p:spTree>
    <p:extLst>
      <p:ext uri="{BB962C8B-B14F-4D97-AF65-F5344CB8AC3E}">
        <p14:creationId xmlns:p14="http://schemas.microsoft.com/office/powerpoint/2010/main" val="331350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9601" y="232606"/>
            <a:ext cx="11366499"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pPr algn="ctr"/>
            <a:r>
              <a:rPr lang="en-US" sz="1800" dirty="0"/>
              <a:t>USING SURPLUS BALANCES OF OFF-BUDGET INSTITUTIONS IN THE TSA</a:t>
            </a:r>
            <a:endParaRPr lang="ru-RU" sz="1800" dirty="0"/>
          </a:p>
        </p:txBody>
      </p:sp>
      <p:graphicFrame>
        <p:nvGraphicFramePr>
          <p:cNvPr id="14" name="Chart 13"/>
          <p:cNvGraphicFramePr/>
          <p:nvPr>
            <p:extLst>
              <p:ext uri="{D42A27DB-BD31-4B8C-83A1-F6EECF244321}">
                <p14:modId xmlns:p14="http://schemas.microsoft.com/office/powerpoint/2010/main" val="1937069154"/>
              </p:ext>
            </p:extLst>
          </p:nvPr>
        </p:nvGraphicFramePr>
        <p:xfrm>
          <a:off x="5723398" y="854310"/>
          <a:ext cx="6766726" cy="5010542"/>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p:cNvSpPr/>
          <p:nvPr/>
        </p:nvSpPr>
        <p:spPr>
          <a:xfrm>
            <a:off x="8009012" y="1982724"/>
            <a:ext cx="968374" cy="1141787"/>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62511" y="1317687"/>
            <a:ext cx="5067636" cy="2308324"/>
          </a:xfrm>
          <a:prstGeom prst="rect">
            <a:avLst/>
          </a:prstGeom>
          <a:noFill/>
        </p:spPr>
        <p:txBody>
          <a:bodyPr wrap="square" rtlCol="0">
            <a:spAutoFit/>
          </a:bodyPr>
          <a:lstStyle/>
          <a:p>
            <a:pPr marL="285750" indent="-285750">
              <a:buFont typeface="Arial" panose="020B0604020202020204" pitchFamily="34" charset="0"/>
              <a:buChar char="•"/>
            </a:pPr>
            <a:r>
              <a:rPr lang="en-US" dirty="0"/>
              <a:t>Ensure availability of resources needed to finance cash gap and uninterrupted state budget execution</a:t>
            </a:r>
            <a:r>
              <a:rPr lang="ru-RU" dirty="0"/>
              <a:t> </a:t>
            </a:r>
          </a:p>
          <a:p>
            <a:pPr marL="285750" indent="-285750">
              <a:buFont typeface="Arial" panose="020B0604020202020204" pitchFamily="34" charset="0"/>
              <a:buChar char="•"/>
            </a:pPr>
            <a:r>
              <a:rPr lang="en-US" dirty="0"/>
              <a:t>Used in forecasting for both rough tuning and fine tuning</a:t>
            </a:r>
            <a:r>
              <a:rPr lang="ru-RU" dirty="0"/>
              <a:t> (</a:t>
            </a:r>
            <a:r>
              <a:rPr lang="en-US" dirty="0"/>
              <a:t>smoothing unexpected changes in revenues and expenditures forecasts</a:t>
            </a:r>
            <a:r>
              <a:rPr lang="ru-RU" dirty="0"/>
              <a:t>) </a:t>
            </a:r>
          </a:p>
          <a:p>
            <a:pPr marL="285750" indent="-285750">
              <a:buFont typeface="Arial" panose="020B0604020202020204" pitchFamily="34" charset="0"/>
              <a:buChar char="•"/>
            </a:pPr>
            <a:r>
              <a:rPr lang="en-US" dirty="0"/>
              <a:t>Possibility to place surplus balances on deposits with the National Bank</a:t>
            </a:r>
          </a:p>
        </p:txBody>
      </p:sp>
      <p:sp>
        <p:nvSpPr>
          <p:cNvPr id="19" name="TextBox 18"/>
          <p:cNvSpPr txBox="1"/>
          <p:nvPr/>
        </p:nvSpPr>
        <p:spPr>
          <a:xfrm>
            <a:off x="6813523" y="5648041"/>
            <a:ext cx="931963" cy="584775"/>
          </a:xfrm>
          <a:prstGeom prst="rect">
            <a:avLst/>
          </a:prstGeom>
          <a:solidFill>
            <a:srgbClr val="5B9BD5">
              <a:alpha val="41000"/>
            </a:srgbClr>
          </a:solidFill>
        </p:spPr>
        <p:txBody>
          <a:bodyPr wrap="square" rtlCol="0">
            <a:spAutoFit/>
          </a:bodyPr>
          <a:lstStyle/>
          <a:p>
            <a:r>
              <a:rPr lang="en-US" sz="1600" b="1" dirty="0"/>
              <a:t>State budget</a:t>
            </a:r>
          </a:p>
        </p:txBody>
      </p:sp>
      <p:sp>
        <p:nvSpPr>
          <p:cNvPr id="55" name="TextBox 54"/>
          <p:cNvSpPr txBox="1"/>
          <p:nvPr/>
        </p:nvSpPr>
        <p:spPr>
          <a:xfrm>
            <a:off x="7950337" y="5611504"/>
            <a:ext cx="1094968" cy="830997"/>
          </a:xfrm>
          <a:prstGeom prst="rect">
            <a:avLst/>
          </a:prstGeom>
          <a:solidFill>
            <a:srgbClr val="ED7D31">
              <a:alpha val="69000"/>
            </a:srgbClr>
          </a:solidFill>
        </p:spPr>
        <p:txBody>
          <a:bodyPr wrap="square" rtlCol="0">
            <a:spAutoFit/>
          </a:bodyPr>
          <a:lstStyle/>
          <a:p>
            <a:r>
              <a:rPr lang="en-US" sz="1600" b="1" dirty="0"/>
              <a:t>Off-budget resources</a:t>
            </a:r>
          </a:p>
        </p:txBody>
      </p:sp>
      <p:sp>
        <p:nvSpPr>
          <p:cNvPr id="56" name="TextBox 55"/>
          <p:cNvSpPr txBox="1"/>
          <p:nvPr/>
        </p:nvSpPr>
        <p:spPr>
          <a:xfrm>
            <a:off x="10509897" y="5612356"/>
            <a:ext cx="1330731" cy="830997"/>
          </a:xfrm>
          <a:prstGeom prst="rect">
            <a:avLst/>
          </a:prstGeom>
          <a:solidFill>
            <a:srgbClr val="FFC000">
              <a:alpha val="45000"/>
            </a:srgbClr>
          </a:solidFill>
        </p:spPr>
        <p:txBody>
          <a:bodyPr wrap="square" rtlCol="0">
            <a:spAutoFit/>
          </a:bodyPr>
          <a:lstStyle/>
          <a:p>
            <a:r>
              <a:rPr lang="en-US" sz="1600" b="1" dirty="0"/>
              <a:t>Social/Health Insurance budget</a:t>
            </a:r>
          </a:p>
        </p:txBody>
      </p:sp>
      <p:sp>
        <p:nvSpPr>
          <p:cNvPr id="58" name="TextBox 57"/>
          <p:cNvSpPr txBox="1"/>
          <p:nvPr/>
        </p:nvSpPr>
        <p:spPr>
          <a:xfrm>
            <a:off x="9222446" y="5648042"/>
            <a:ext cx="1185851" cy="584775"/>
          </a:xfrm>
          <a:prstGeom prst="rect">
            <a:avLst/>
          </a:prstGeom>
          <a:solidFill>
            <a:srgbClr val="A5A5A5">
              <a:alpha val="38000"/>
            </a:srgbClr>
          </a:solidFill>
        </p:spPr>
        <p:txBody>
          <a:bodyPr wrap="square" rtlCol="0">
            <a:spAutoFit/>
          </a:bodyPr>
          <a:lstStyle/>
          <a:p>
            <a:r>
              <a:rPr lang="en-US" sz="1600" b="1" dirty="0"/>
              <a:t>Local budgets</a:t>
            </a:r>
          </a:p>
        </p:txBody>
      </p:sp>
      <p:sp>
        <p:nvSpPr>
          <p:cNvPr id="20" name="TextBox 19"/>
          <p:cNvSpPr txBox="1"/>
          <p:nvPr/>
        </p:nvSpPr>
        <p:spPr>
          <a:xfrm>
            <a:off x="6887484" y="4910744"/>
            <a:ext cx="784040" cy="369332"/>
          </a:xfrm>
          <a:prstGeom prst="rect">
            <a:avLst/>
          </a:prstGeom>
          <a:noFill/>
        </p:spPr>
        <p:txBody>
          <a:bodyPr wrap="square" rtlCol="0">
            <a:spAutoFit/>
          </a:bodyPr>
          <a:lstStyle/>
          <a:p>
            <a:r>
              <a:rPr lang="en-US" b="1" dirty="0"/>
              <a:t>LOW !</a:t>
            </a:r>
          </a:p>
        </p:txBody>
      </p:sp>
      <p:sp>
        <p:nvSpPr>
          <p:cNvPr id="61" name="Rectangle 60"/>
          <p:cNvSpPr/>
          <p:nvPr/>
        </p:nvSpPr>
        <p:spPr>
          <a:xfrm>
            <a:off x="6786637" y="3060700"/>
            <a:ext cx="958849" cy="127154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FULL</a:t>
            </a:r>
          </a:p>
        </p:txBody>
      </p:sp>
      <p:sp>
        <p:nvSpPr>
          <p:cNvPr id="62" name="TextBox 61"/>
          <p:cNvSpPr txBox="1"/>
          <p:nvPr/>
        </p:nvSpPr>
        <p:spPr>
          <a:xfrm>
            <a:off x="362511" y="4987689"/>
            <a:ext cx="498642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Monitoring balances to maintain adequate liquidity and ensure off-budget institutions</a:t>
            </a:r>
            <a:r>
              <a:rPr lang="ru-RU" dirty="0"/>
              <a:t> </a:t>
            </a:r>
            <a:r>
              <a:rPr lang="en-US" dirty="0"/>
              <a:t>payments</a:t>
            </a:r>
            <a:endParaRPr lang="ru-RU" dirty="0"/>
          </a:p>
          <a:p>
            <a:pPr marL="285750" indent="-285750">
              <a:buFont typeface="Arial" panose="020B0604020202020204" pitchFamily="34" charset="0"/>
              <a:buChar char="•"/>
            </a:pPr>
            <a:r>
              <a:rPr lang="en-US" dirty="0"/>
              <a:t>Repayment before the end of the budget year</a:t>
            </a:r>
          </a:p>
        </p:txBody>
      </p:sp>
      <p:sp>
        <p:nvSpPr>
          <p:cNvPr id="21" name="TextBox 20"/>
          <p:cNvSpPr txBox="1"/>
          <p:nvPr/>
        </p:nvSpPr>
        <p:spPr>
          <a:xfrm>
            <a:off x="515155" y="854310"/>
            <a:ext cx="2949262" cy="369332"/>
          </a:xfrm>
          <a:prstGeom prst="rect">
            <a:avLst/>
          </a:prstGeom>
          <a:noFill/>
        </p:spPr>
        <p:txBody>
          <a:bodyPr wrap="square" rtlCol="0">
            <a:spAutoFit/>
          </a:bodyPr>
          <a:lstStyle/>
          <a:p>
            <a:r>
              <a:rPr lang="en-US" b="1" dirty="0"/>
              <a:t>Goal</a:t>
            </a:r>
            <a:r>
              <a:rPr lang="ru-RU" b="1" dirty="0"/>
              <a:t>:</a:t>
            </a:r>
            <a:endParaRPr lang="en-US" b="1" dirty="0"/>
          </a:p>
        </p:txBody>
      </p:sp>
      <p:sp>
        <p:nvSpPr>
          <p:cNvPr id="64" name="TextBox 63"/>
          <p:cNvSpPr txBox="1"/>
          <p:nvPr/>
        </p:nvSpPr>
        <p:spPr>
          <a:xfrm>
            <a:off x="515155" y="4618357"/>
            <a:ext cx="2949262" cy="369332"/>
          </a:xfrm>
          <a:prstGeom prst="rect">
            <a:avLst/>
          </a:prstGeom>
          <a:noFill/>
        </p:spPr>
        <p:txBody>
          <a:bodyPr wrap="square" rtlCol="0">
            <a:spAutoFit/>
          </a:bodyPr>
          <a:lstStyle/>
          <a:p>
            <a:r>
              <a:rPr lang="en-US" b="1" dirty="0"/>
              <a:t>Conditions</a:t>
            </a:r>
            <a:r>
              <a:rPr lang="ru-RU" b="1" dirty="0"/>
              <a:t>:</a:t>
            </a:r>
            <a:endParaRPr lang="en-US" b="1" dirty="0"/>
          </a:p>
        </p:txBody>
      </p:sp>
      <p:sp>
        <p:nvSpPr>
          <p:cNvPr id="25" name="U-Turn Arrow 24"/>
          <p:cNvSpPr/>
          <p:nvPr/>
        </p:nvSpPr>
        <p:spPr>
          <a:xfrm rot="5400000" flipV="1">
            <a:off x="7525663" y="3693155"/>
            <a:ext cx="849349" cy="1699248"/>
          </a:xfrm>
          <a:prstGeom prst="uturnArrow">
            <a:avLst>
              <a:gd name="adj1" fmla="val 28166"/>
              <a:gd name="adj2" fmla="val 23975"/>
              <a:gd name="adj3" fmla="val 38721"/>
              <a:gd name="adj4" fmla="val 41639"/>
              <a:gd name="adj5" fmla="val 100000"/>
            </a:avLst>
          </a:prstGeom>
          <a:gradFill>
            <a:gsLst>
              <a:gs pos="0">
                <a:schemeClr val="accent1">
                  <a:lumMod val="60000"/>
                  <a:lumOff val="40000"/>
                </a:schemeClr>
              </a:gs>
              <a:gs pos="100000">
                <a:srgbClr val="FFC0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p:cNvSpPr txBox="1"/>
          <p:nvPr/>
        </p:nvSpPr>
        <p:spPr>
          <a:xfrm>
            <a:off x="7281024" y="4060880"/>
            <a:ext cx="1812189" cy="338554"/>
          </a:xfrm>
          <a:prstGeom prst="rect">
            <a:avLst/>
          </a:prstGeom>
          <a:noFill/>
        </p:spPr>
        <p:txBody>
          <a:bodyPr wrap="square" rtlCol="0">
            <a:spAutoFit/>
          </a:bodyPr>
          <a:lstStyle/>
          <a:p>
            <a:r>
              <a:rPr lang="en-US" sz="1600" dirty="0"/>
              <a:t>borrowings</a:t>
            </a:r>
          </a:p>
        </p:txBody>
      </p:sp>
      <p:sp>
        <p:nvSpPr>
          <p:cNvPr id="69" name="TextBox 68"/>
          <p:cNvSpPr txBox="1"/>
          <p:nvPr/>
        </p:nvSpPr>
        <p:spPr>
          <a:xfrm>
            <a:off x="7382184" y="4574207"/>
            <a:ext cx="1316063" cy="338554"/>
          </a:xfrm>
          <a:prstGeom prst="rect">
            <a:avLst/>
          </a:prstGeom>
          <a:noFill/>
        </p:spPr>
        <p:txBody>
          <a:bodyPr wrap="square" rtlCol="0">
            <a:spAutoFit/>
          </a:bodyPr>
          <a:lstStyle/>
          <a:p>
            <a:r>
              <a:rPr lang="en-US" sz="1600" dirty="0"/>
              <a:t>subventions</a:t>
            </a:r>
          </a:p>
        </p:txBody>
      </p:sp>
    </p:spTree>
    <p:extLst>
      <p:ext uri="{BB962C8B-B14F-4D97-AF65-F5344CB8AC3E}">
        <p14:creationId xmlns:p14="http://schemas.microsoft.com/office/powerpoint/2010/main" val="19461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1" nodeType="clickEffect">
                                  <p:stCondLst>
                                    <p:cond delay="0"/>
                                  </p:stCondLst>
                                  <p:childTnLst>
                                    <p:animMotion origin="layout" path="M -4.58333E-6 -2.22222E-6 L -0.05052 -2.22222E-6 C -0.07317 -2.22222E-6 -0.10091 0.04584 -0.10091 0.0838 L -0.10091 0.16759 " pathEditMode="relative" rAng="0" ptsTypes="AAAA">
                                      <p:cBhvr>
                                        <p:cTn id="6" dur="2000" fill="hold"/>
                                        <p:tgtEl>
                                          <p:spTgt spid="15"/>
                                        </p:tgtEl>
                                        <p:attrNameLst>
                                          <p:attrName>ppt_x</p:attrName>
                                          <p:attrName>ppt_y</p:attrName>
                                        </p:attrNameLst>
                                      </p:cBhvr>
                                      <p:rCtr x="-5052" y="8380"/>
                                    </p:animMotion>
                                  </p:childTnLst>
                                </p:cTn>
                              </p:par>
                            </p:childTnLst>
                          </p:cTn>
                        </p:par>
                        <p:par>
                          <p:cTn id="7" fill="hold">
                            <p:stCondLst>
                              <p:cond delay="2000"/>
                            </p:stCondLst>
                            <p:childTnLst>
                              <p:par>
                                <p:cTn id="8" presetID="10" presetClass="exit" presetSubtype="0" fill="hold" grpId="0" nodeType="afterEffect">
                                  <p:stCondLst>
                                    <p:cond delay="0"/>
                                  </p:stCondLst>
                                  <p:childTnLst>
                                    <p:animEffect transition="out" filter="fade">
                                      <p:cBhvr>
                                        <p:cTn id="9" dur="2000"/>
                                        <p:tgtEl>
                                          <p:spTgt spid="15"/>
                                        </p:tgtEl>
                                      </p:cBhvr>
                                    </p:animEffect>
                                    <p:set>
                                      <p:cBhvr>
                                        <p:cTn id="10" dur="1" fill="hold">
                                          <p:stCondLst>
                                            <p:cond delay="1999"/>
                                          </p:stCondLst>
                                        </p:cTn>
                                        <p:tgtEl>
                                          <p:spTgt spid="15"/>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2000"/>
                                        <p:tgtEl>
                                          <p:spTgt spid="61"/>
                                        </p:tgtEl>
                                      </p:cBhvr>
                                    </p:animEffect>
                                  </p:childTnLst>
                                </p:cTn>
                              </p:par>
                              <p:par>
                                <p:cTn id="14" presetID="1" presetClass="exit"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0" grpId="0"/>
      <p:bldP spid="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1192501" y="1049844"/>
            <a:ext cx="9509760" cy="513368"/>
          </a:xfrm>
        </p:spPr>
        <p:txBody>
          <a:bodyPr>
            <a:noAutofit/>
          </a:bodyPr>
          <a:lstStyle/>
          <a:p>
            <a:r>
              <a:rPr lang="ru-RU" sz="1400" dirty="0"/>
              <a:t>Средний остаток по  ЕКС 2016-2022</a:t>
            </a:r>
            <a:endParaRPr lang="en-US" sz="1400" dirty="0"/>
          </a:p>
        </p:txBody>
      </p:sp>
      <p:sp>
        <p:nvSpPr>
          <p:cNvPr id="7" name="Right Brace 6"/>
          <p:cNvSpPr/>
          <p:nvPr/>
        </p:nvSpPr>
        <p:spPr>
          <a:xfrm>
            <a:off x="7618141" y="4797152"/>
            <a:ext cx="1282438" cy="1267323"/>
          </a:xfrm>
          <a:prstGeom prst="rightBrace">
            <a:avLst>
              <a:gd name="adj1" fmla="val 8333"/>
              <a:gd name="adj2" fmla="val 657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8845779" y="1695376"/>
            <a:ext cx="2464571" cy="369332"/>
          </a:xfrm>
          <a:prstGeom prst="rect">
            <a:avLst/>
          </a:prstGeom>
          <a:noFill/>
        </p:spPr>
        <p:txBody>
          <a:bodyPr wrap="square" rtlCol="0">
            <a:spAutoFit/>
          </a:bodyPr>
          <a:lstStyle/>
          <a:p>
            <a:r>
              <a:rPr lang="en-US" dirty="0"/>
              <a:t>Total TSA balance</a:t>
            </a:r>
          </a:p>
        </p:txBody>
      </p:sp>
      <p:sp>
        <p:nvSpPr>
          <p:cNvPr id="9" name="TextBox 8"/>
          <p:cNvSpPr txBox="1"/>
          <p:nvPr/>
        </p:nvSpPr>
        <p:spPr>
          <a:xfrm>
            <a:off x="9052675" y="5430813"/>
            <a:ext cx="3153186" cy="369332"/>
          </a:xfrm>
          <a:prstGeom prst="rect">
            <a:avLst/>
          </a:prstGeom>
          <a:noFill/>
        </p:spPr>
        <p:txBody>
          <a:bodyPr wrap="square" rtlCol="0">
            <a:spAutoFit/>
          </a:bodyPr>
          <a:lstStyle/>
          <a:p>
            <a:r>
              <a:rPr lang="en-US" dirty="0"/>
              <a:t>Off-budget balance</a:t>
            </a:r>
            <a:endParaRPr lang="ru-RU" dirty="0"/>
          </a:p>
        </p:txBody>
      </p:sp>
      <p:sp>
        <p:nvSpPr>
          <p:cNvPr id="16" name="Right Brace 15"/>
          <p:cNvSpPr/>
          <p:nvPr/>
        </p:nvSpPr>
        <p:spPr>
          <a:xfrm>
            <a:off x="7618140" y="4303018"/>
            <a:ext cx="1252519" cy="494134"/>
          </a:xfrm>
          <a:prstGeom prst="rightBrace">
            <a:avLst>
              <a:gd name="adj1" fmla="val 10860"/>
              <a:gd name="adj2" fmla="val 49999"/>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7" name="TextBox 16"/>
          <p:cNvSpPr txBox="1"/>
          <p:nvPr/>
        </p:nvSpPr>
        <p:spPr>
          <a:xfrm>
            <a:off x="9052675" y="4286198"/>
            <a:ext cx="2656215" cy="646331"/>
          </a:xfrm>
          <a:prstGeom prst="rect">
            <a:avLst/>
          </a:prstGeom>
          <a:noFill/>
        </p:spPr>
        <p:txBody>
          <a:bodyPr wrap="square" rtlCol="0">
            <a:spAutoFit/>
          </a:bodyPr>
          <a:lstStyle/>
          <a:p>
            <a:r>
              <a:rPr lang="en-US" dirty="0"/>
              <a:t>Borrowings to finance the budget</a:t>
            </a:r>
          </a:p>
        </p:txBody>
      </p:sp>
      <p:cxnSp>
        <p:nvCxnSpPr>
          <p:cNvPr id="19" name="Straight Connector 18"/>
          <p:cNvCxnSpPr/>
          <p:nvPr/>
        </p:nvCxnSpPr>
        <p:spPr>
          <a:xfrm flipV="1">
            <a:off x="7632939" y="1952096"/>
            <a:ext cx="887105" cy="110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81197" y="248530"/>
            <a:ext cx="11418153"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pPr algn="ctr"/>
            <a:r>
              <a:rPr lang="en-US" sz="2000" dirty="0"/>
              <a:t>MANAGING BALANCES OF OFF-BUDGET INSTITUTIONS</a:t>
            </a:r>
            <a:r>
              <a:rPr lang="ru-RU" sz="2000" dirty="0"/>
              <a:t>  </a:t>
            </a:r>
          </a:p>
        </p:txBody>
      </p:sp>
      <p:sp>
        <p:nvSpPr>
          <p:cNvPr id="12" name="Right Brace 11"/>
          <p:cNvSpPr/>
          <p:nvPr/>
        </p:nvSpPr>
        <p:spPr>
          <a:xfrm>
            <a:off x="7618141" y="2196872"/>
            <a:ext cx="1282438" cy="1638730"/>
          </a:xfrm>
          <a:prstGeom prst="rightBrace">
            <a:avLst>
              <a:gd name="adj1" fmla="val 8333"/>
              <a:gd name="adj2" fmla="val 4657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9052676" y="2698369"/>
            <a:ext cx="2946674" cy="369332"/>
          </a:xfrm>
          <a:prstGeom prst="rect">
            <a:avLst/>
          </a:prstGeom>
          <a:noFill/>
        </p:spPr>
        <p:txBody>
          <a:bodyPr wrap="square" rtlCol="0">
            <a:spAutoFit/>
          </a:bodyPr>
          <a:lstStyle/>
          <a:p>
            <a:r>
              <a:rPr lang="en-US" dirty="0"/>
              <a:t>Unavailable surplus balances</a:t>
            </a:r>
            <a:endParaRPr lang="ru-RU" dirty="0"/>
          </a:p>
        </p:txBody>
      </p:sp>
      <p:pic>
        <p:nvPicPr>
          <p:cNvPr id="6" name="Picture 5"/>
          <p:cNvPicPr>
            <a:picLocks noChangeAspect="1"/>
          </p:cNvPicPr>
          <p:nvPr/>
        </p:nvPicPr>
        <p:blipFill>
          <a:blip r:embed="rId3"/>
          <a:stretch>
            <a:fillRect/>
          </a:stretch>
        </p:blipFill>
        <p:spPr>
          <a:xfrm>
            <a:off x="0" y="978127"/>
            <a:ext cx="7791363" cy="5547841"/>
          </a:xfrm>
          <a:prstGeom prst="rect">
            <a:avLst/>
          </a:prstGeom>
        </p:spPr>
      </p:pic>
      <p:sp>
        <p:nvSpPr>
          <p:cNvPr id="3" name="TextBox 2">
            <a:extLst>
              <a:ext uri="{FF2B5EF4-FFF2-40B4-BE49-F238E27FC236}">
                <a16:creationId xmlns:a16="http://schemas.microsoft.com/office/drawing/2014/main" id="{0241F53F-5346-4999-A17C-1A1348036AED}"/>
              </a:ext>
            </a:extLst>
          </p:cNvPr>
          <p:cNvSpPr txBox="1"/>
          <p:nvPr/>
        </p:nvSpPr>
        <p:spPr>
          <a:xfrm>
            <a:off x="1192501" y="1167629"/>
            <a:ext cx="2795605" cy="307777"/>
          </a:xfrm>
          <a:prstGeom prst="rect">
            <a:avLst/>
          </a:prstGeom>
          <a:solidFill>
            <a:schemeClr val="bg1"/>
          </a:solidFill>
        </p:spPr>
        <p:txBody>
          <a:bodyPr wrap="square" rtlCol="0">
            <a:spAutoFit/>
          </a:bodyPr>
          <a:lstStyle/>
          <a:p>
            <a:r>
              <a:rPr lang="en-US" sz="1400" b="1" dirty="0"/>
              <a:t>Average TSA balance, 2016-2022</a:t>
            </a:r>
            <a:endParaRPr lang="ru-RU" sz="1400" b="1" dirty="0"/>
          </a:p>
        </p:txBody>
      </p:sp>
    </p:spTree>
    <p:extLst>
      <p:ext uri="{BB962C8B-B14F-4D97-AF65-F5344CB8AC3E}">
        <p14:creationId xmlns:p14="http://schemas.microsoft.com/office/powerpoint/2010/main" val="398091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0656" y="495578"/>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pPr algn="ctr"/>
            <a:r>
              <a:rPr lang="en-US" sz="2000" dirty="0"/>
              <a:t>LONG TERM PROSPECTS AND TSA DEVELOPMENT PLANS</a:t>
            </a:r>
            <a:endParaRPr lang="ru-RU" sz="2000" dirty="0"/>
          </a:p>
        </p:txBody>
      </p:sp>
      <p:graphicFrame>
        <p:nvGraphicFramePr>
          <p:cNvPr id="4" name="Diagram 3"/>
          <p:cNvGraphicFramePr/>
          <p:nvPr>
            <p:extLst>
              <p:ext uri="{D42A27DB-BD31-4B8C-83A1-F6EECF244321}">
                <p14:modId xmlns:p14="http://schemas.microsoft.com/office/powerpoint/2010/main" val="3550472757"/>
              </p:ext>
            </p:extLst>
          </p:nvPr>
        </p:nvGraphicFramePr>
        <p:xfrm>
          <a:off x="373488" y="1236371"/>
          <a:ext cx="11402639" cy="5100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6343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1"/>
          <p:cNvSpPr/>
          <p:nvPr/>
        </p:nvSpPr>
        <p:spPr>
          <a:xfrm>
            <a:off x="1998867" y="2578068"/>
            <a:ext cx="8004942"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5400" b="1" strike="noStrike" spc="-1" dirty="0">
                <a:solidFill>
                  <a:srgbClr val="404040"/>
                </a:solidFill>
                <a:uFill>
                  <a:solidFill>
                    <a:srgbClr val="FFFFFF"/>
                  </a:solidFill>
                </a:uFill>
                <a:latin typeface="Arial"/>
                <a:ea typeface="DejaVu Sans"/>
              </a:rPr>
              <a:t>Thank you!</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25300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63352" y="1196752"/>
            <a:ext cx="5001120" cy="5174280"/>
            <a:chOff x="368280" y="1246320"/>
            <a:chExt cx="5001120" cy="5174280"/>
          </a:xfrm>
        </p:grpSpPr>
        <p:sp>
          <p:nvSpPr>
            <p:cNvPr id="8" name="CustomShape 2"/>
            <p:cNvSpPr/>
            <p:nvPr/>
          </p:nvSpPr>
          <p:spPr>
            <a:xfrm>
              <a:off x="368280" y="1722600"/>
              <a:ext cx="5001120" cy="469800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a:lnSpc>
                  <a:spcPct val="100000"/>
                </a:lnSpc>
              </a:pPr>
              <a:r>
                <a:rPr lang="ru-RU" sz="1800" b="0" strike="noStrike" spc="-1" dirty="0">
                  <a:solidFill>
                    <a:srgbClr val="000000"/>
                  </a:solidFill>
                  <a:uFill>
                    <a:solidFill>
                      <a:srgbClr val="FFFFFF"/>
                    </a:solidFill>
                  </a:uFill>
                  <a:latin typeface="Calibri"/>
                  <a:ea typeface="DejaVu Sans"/>
                </a:rPr>
                <a:t>1. </a:t>
              </a:r>
              <a:r>
                <a:rPr lang="en-US" spc="-1" dirty="0">
                  <a:solidFill>
                    <a:srgbClr val="000000"/>
                  </a:solidFill>
                  <a:uFill>
                    <a:solidFill>
                      <a:srgbClr val="FFFFFF"/>
                    </a:solidFill>
                  </a:uFill>
                  <a:latin typeface="Calibri"/>
                  <a:ea typeface="DejaVu Sans"/>
                </a:rPr>
                <a:t>State budget (revenues)</a:t>
              </a:r>
              <a:r>
                <a:rPr lang="ru-RU" sz="1800" b="0" strike="noStrike" spc="-1" dirty="0">
                  <a:solidFill>
                    <a:srgbClr val="000000"/>
                  </a:solidFill>
                  <a:uFill>
                    <a:solidFill>
                      <a:srgbClr val="FFFFFF"/>
                    </a:solidFill>
                  </a:uFill>
                  <a:latin typeface="Calibri"/>
                  <a:ea typeface="DejaVu Sans"/>
                </a:rPr>
                <a:t> </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9" name="CustomShape 4"/>
            <p:cNvSpPr/>
            <p:nvPr/>
          </p:nvSpPr>
          <p:spPr>
            <a:xfrm>
              <a:off x="368280" y="1246320"/>
              <a:ext cx="500112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en-US" sz="2000" b="1" strike="noStrike" spc="-1" dirty="0">
                  <a:solidFill>
                    <a:srgbClr val="000000"/>
                  </a:solidFill>
                  <a:uFill>
                    <a:solidFill>
                      <a:srgbClr val="FFFFFF"/>
                    </a:solidFill>
                  </a:uFill>
                  <a:latin typeface="Calibri"/>
                  <a:ea typeface="DejaVu Sans"/>
                </a:rPr>
                <a:t>The National Bank</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10" name="CustomShape 6"/>
            <p:cNvSpPr/>
            <p:nvPr/>
          </p:nvSpPr>
          <p:spPr>
            <a:xfrm>
              <a:off x="483480" y="4659120"/>
              <a:ext cx="1408680" cy="7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strike="noStrike" spc="-1" dirty="0">
                  <a:solidFill>
                    <a:srgbClr val="000000"/>
                  </a:solidFill>
                  <a:uFill>
                    <a:solidFill>
                      <a:srgbClr val="FFFFFF"/>
                    </a:solidFill>
                  </a:uFill>
                  <a:latin typeface="Arial"/>
                  <a:ea typeface="DejaVu Sans"/>
                </a:rPr>
                <a:t>Central Treasury</a:t>
              </a:r>
              <a:endParaRPr lang="ru-RU" sz="1800" b="0" strike="noStrike" spc="-1" dirty="0">
                <a:solidFill>
                  <a:srgbClr val="000000"/>
                </a:solidFill>
                <a:uFill>
                  <a:solidFill>
                    <a:srgbClr val="FFFFFF"/>
                  </a:solidFill>
                </a:uFill>
                <a:latin typeface="Arial"/>
              </a:endParaRPr>
            </a:p>
            <a:p>
              <a:pPr>
                <a:lnSpc>
                  <a:spcPct val="100000"/>
                </a:lnSpc>
              </a:pPr>
              <a:r>
                <a:rPr lang="ru-RU" sz="1400" b="0" strike="noStrike" spc="-1" dirty="0">
                  <a:solidFill>
                    <a:srgbClr val="000000"/>
                  </a:solidFill>
                  <a:uFill>
                    <a:solidFill>
                      <a:srgbClr val="FFFFFF"/>
                    </a:solidFill>
                  </a:uFill>
                  <a:latin typeface="Arial"/>
                  <a:ea typeface="DejaVu Sans"/>
                </a:rPr>
                <a:t>     (</a:t>
              </a:r>
              <a:r>
                <a:rPr lang="en-US" sz="1400" b="0" strike="noStrike" spc="-1" dirty="0">
                  <a:solidFill>
                    <a:srgbClr val="000000"/>
                  </a:solidFill>
                  <a:uFill>
                    <a:solidFill>
                      <a:srgbClr val="FFFFFF"/>
                    </a:solidFill>
                  </a:uFill>
                  <a:latin typeface="Arial"/>
                  <a:ea typeface="DejaVu Sans"/>
                </a:rPr>
                <a:t>client</a:t>
              </a:r>
              <a:r>
                <a:rPr lang="ru-RU" sz="1400" b="0" strike="noStrike" spc="-1" dirty="0">
                  <a:solidFill>
                    <a:srgbClr val="000000"/>
                  </a:solidFill>
                  <a:uFill>
                    <a:solidFill>
                      <a:srgbClr val="FFFFFF"/>
                    </a:solidFill>
                  </a:uFill>
                  <a:latin typeface="Arial"/>
                  <a:ea typeface="DejaVu Sans"/>
                </a:rPr>
                <a:t>)</a:t>
              </a:r>
              <a:endParaRPr lang="ru-RU" sz="1800" b="0" strike="noStrike" spc="-1" dirty="0">
                <a:solidFill>
                  <a:srgbClr val="000000"/>
                </a:solidFill>
                <a:uFill>
                  <a:solidFill>
                    <a:srgbClr val="FFFFFF"/>
                  </a:solidFill>
                </a:uFill>
                <a:latin typeface="Arial"/>
              </a:endParaRPr>
            </a:p>
          </p:txBody>
        </p:sp>
        <p:sp>
          <p:nvSpPr>
            <p:cNvPr id="11" name="CustomShape 8"/>
            <p:cNvSpPr/>
            <p:nvPr/>
          </p:nvSpPr>
          <p:spPr>
            <a:xfrm>
              <a:off x="2459160" y="3251880"/>
              <a:ext cx="2580120" cy="2483280"/>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2" name="CustomShape 9"/>
            <p:cNvSpPr/>
            <p:nvPr/>
          </p:nvSpPr>
          <p:spPr>
            <a:xfrm>
              <a:off x="3424320" y="4309560"/>
              <a:ext cx="84852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600" b="1" strike="noStrike" spc="-1" dirty="0">
                  <a:solidFill>
                    <a:srgbClr val="000000"/>
                  </a:solidFill>
                  <a:uFill>
                    <a:solidFill>
                      <a:srgbClr val="FFFFFF"/>
                    </a:solidFill>
                  </a:uFill>
                  <a:latin typeface="Arial"/>
                  <a:ea typeface="DejaVu Sans"/>
                </a:rPr>
                <a:t>А</a:t>
              </a:r>
              <a:r>
                <a:rPr lang="en-US" sz="1600" b="1" strike="noStrike" spc="-1" dirty="0">
                  <a:solidFill>
                    <a:srgbClr val="000000"/>
                  </a:solidFill>
                  <a:uFill>
                    <a:solidFill>
                      <a:srgbClr val="FFFFFF"/>
                    </a:solidFill>
                  </a:uFill>
                  <a:latin typeface="Arial"/>
                  <a:ea typeface="DejaVu Sans"/>
                </a:rPr>
                <a:t>ISS</a:t>
              </a:r>
              <a:endParaRPr lang="ru-RU" sz="1800" b="0" strike="noStrike" spc="-1" dirty="0">
                <a:solidFill>
                  <a:srgbClr val="000000"/>
                </a:solidFill>
                <a:uFill>
                  <a:solidFill>
                    <a:srgbClr val="FFFFFF"/>
                  </a:solidFill>
                </a:uFill>
                <a:latin typeface="Arial"/>
              </a:endParaRPr>
            </a:p>
          </p:txBody>
        </p:sp>
        <p:sp>
          <p:nvSpPr>
            <p:cNvPr id="13" name="CustomShape 10"/>
            <p:cNvSpPr/>
            <p:nvPr/>
          </p:nvSpPr>
          <p:spPr>
            <a:xfrm>
              <a:off x="3313440" y="318384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4" name="CustomShape 11"/>
            <p:cNvSpPr/>
            <p:nvPr/>
          </p:nvSpPr>
          <p:spPr>
            <a:xfrm>
              <a:off x="3441960" y="330768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trike="noStrike"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15" name="CustomShape 12"/>
            <p:cNvSpPr/>
            <p:nvPr/>
          </p:nvSpPr>
          <p:spPr>
            <a:xfrm>
              <a:off x="4213440" y="4028400"/>
              <a:ext cx="873720" cy="84204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6" name="CustomShape 13"/>
            <p:cNvSpPr/>
            <p:nvPr/>
          </p:nvSpPr>
          <p:spPr>
            <a:xfrm>
              <a:off x="4341960" y="4152240"/>
              <a:ext cx="616320" cy="594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trike="noStrike"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17" name="CustomShape 14"/>
            <p:cNvSpPr/>
            <p:nvPr/>
          </p:nvSpPr>
          <p:spPr>
            <a:xfrm>
              <a:off x="3313440" y="493776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8" name="CustomShape 15"/>
            <p:cNvSpPr/>
            <p:nvPr/>
          </p:nvSpPr>
          <p:spPr>
            <a:xfrm>
              <a:off x="3441960" y="506160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trike="noStrike"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19" name="CustomShape 16"/>
            <p:cNvSpPr/>
            <p:nvPr/>
          </p:nvSpPr>
          <p:spPr>
            <a:xfrm>
              <a:off x="2221200" y="3890160"/>
              <a:ext cx="1137960" cy="1124280"/>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0" name="CustomShape 17"/>
            <p:cNvSpPr/>
            <p:nvPr/>
          </p:nvSpPr>
          <p:spPr>
            <a:xfrm>
              <a:off x="2335680" y="4054732"/>
              <a:ext cx="879480" cy="794520"/>
            </a:xfrm>
            <a:prstGeom prst="rect">
              <a:avLst/>
            </a:prstGeom>
            <a:solidFill>
              <a:srgbClr val="4F81BD"/>
            </a:solid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pc="-1" dirty="0">
                  <a:solidFill>
                    <a:srgbClr val="000000"/>
                  </a:solidFill>
                  <a:uFill>
                    <a:solidFill>
                      <a:srgbClr val="FFFFFF"/>
                    </a:solidFill>
                  </a:uFill>
                  <a:ea typeface="DejaVu Sans"/>
                </a:rPr>
                <a:t>NB</a:t>
              </a:r>
              <a:endParaRPr lang="ru-RU" spc="-1" dirty="0">
                <a:solidFill>
                  <a:srgbClr val="000000"/>
                </a:solidFill>
                <a:uFill>
                  <a:solidFill>
                    <a:srgbClr val="FFFFFF"/>
                  </a:solidFill>
                </a:uFill>
                <a:latin typeface="Arial"/>
              </a:endParaRPr>
            </a:p>
          </p:txBody>
        </p:sp>
        <p:sp>
          <p:nvSpPr>
            <p:cNvPr id="21" name="CustomShape 40"/>
            <p:cNvSpPr/>
            <p:nvPr/>
          </p:nvSpPr>
          <p:spPr>
            <a:xfrm>
              <a:off x="1672920" y="4379040"/>
              <a:ext cx="4924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grpSp>
      <p:grpSp>
        <p:nvGrpSpPr>
          <p:cNvPr id="28" name="Group 27"/>
          <p:cNvGrpSpPr/>
          <p:nvPr/>
        </p:nvGrpSpPr>
        <p:grpSpPr>
          <a:xfrm>
            <a:off x="5979432" y="1244812"/>
            <a:ext cx="5853600" cy="5162040"/>
            <a:chOff x="5829120" y="1246320"/>
            <a:chExt cx="5853600" cy="5162040"/>
          </a:xfrm>
        </p:grpSpPr>
        <p:sp>
          <p:nvSpPr>
            <p:cNvPr id="29" name="CustomShape 3"/>
            <p:cNvSpPr/>
            <p:nvPr/>
          </p:nvSpPr>
          <p:spPr>
            <a:xfrm>
              <a:off x="5829120" y="1717200"/>
              <a:ext cx="5853600" cy="469116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pc="-1" dirty="0">
                  <a:solidFill>
                    <a:srgbClr val="000000"/>
                  </a:solidFill>
                  <a:uFill>
                    <a:solidFill>
                      <a:srgbClr val="FFFFFF"/>
                    </a:solidFill>
                  </a:uFill>
                  <a:latin typeface="Calibri"/>
                  <a:ea typeface="DejaVu Sans"/>
                </a:rPr>
                <a:t> State budget (expenditures)</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800" b="0" strike="noStrike" spc="-1" dirty="0">
                  <a:solidFill>
                    <a:srgbClr val="000000"/>
                  </a:solidFill>
                  <a:uFill>
                    <a:solidFill>
                      <a:srgbClr val="FFFFFF"/>
                    </a:solidFill>
                  </a:uFill>
                  <a:latin typeface="Calibri"/>
                  <a:ea typeface="DejaVu Sans"/>
                </a:rPr>
                <a:t> Budgets of administrative and territorial units</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pc="-1" dirty="0">
                  <a:solidFill>
                    <a:srgbClr val="000000"/>
                  </a:solidFill>
                  <a:uFill>
                    <a:solidFill>
                      <a:srgbClr val="FFFFFF"/>
                    </a:solidFill>
                  </a:uFill>
                  <a:latin typeface="Calibri"/>
                  <a:ea typeface="DejaVu Sans"/>
                </a:rPr>
                <a:t> Budget of the State Social Security</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800" b="0" strike="noStrike" spc="-1" dirty="0">
                  <a:solidFill>
                    <a:srgbClr val="000000"/>
                  </a:solidFill>
                  <a:uFill>
                    <a:solidFill>
                      <a:srgbClr val="FFFFFF"/>
                    </a:solidFill>
                  </a:uFill>
                  <a:latin typeface="Calibri"/>
                  <a:ea typeface="DejaVu Sans"/>
                </a:rPr>
                <a:t> Mandatory Health Insurance Funds</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0" name="CustomShape 5"/>
            <p:cNvSpPr/>
            <p:nvPr/>
          </p:nvSpPr>
          <p:spPr>
            <a:xfrm>
              <a:off x="5829120" y="1246320"/>
              <a:ext cx="585360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en-US" sz="2000" b="1" strike="noStrike" spc="-1" dirty="0">
                  <a:solidFill>
                    <a:srgbClr val="000000"/>
                  </a:solidFill>
                  <a:uFill>
                    <a:solidFill>
                      <a:srgbClr val="FFFFFF"/>
                    </a:solidFill>
                  </a:uFill>
                  <a:latin typeface="Calibri"/>
                  <a:ea typeface="DejaVu Sans"/>
                </a:rPr>
                <a:t>Commercial Banks</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1" name="CustomShape 18"/>
            <p:cNvSpPr/>
            <p:nvPr/>
          </p:nvSpPr>
          <p:spPr>
            <a:xfrm flipV="1">
              <a:off x="10807200" y="434124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2" name="CustomShape 19"/>
            <p:cNvSpPr/>
            <p:nvPr/>
          </p:nvSpPr>
          <p:spPr>
            <a:xfrm>
              <a:off x="8600760" y="3341520"/>
              <a:ext cx="29160" cy="276120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sp>
          <p:nvSpPr>
            <p:cNvPr id="33" name="CustomShape 20"/>
            <p:cNvSpPr/>
            <p:nvPr/>
          </p:nvSpPr>
          <p:spPr>
            <a:xfrm>
              <a:off x="9456480" y="326232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1997- 2007</a:t>
              </a:r>
              <a:endParaRPr lang="ru-RU" sz="1800" b="0" strike="noStrike" spc="-1" dirty="0">
                <a:solidFill>
                  <a:srgbClr val="000000"/>
                </a:solidFill>
                <a:uFill>
                  <a:solidFill>
                    <a:srgbClr val="FFFFFF"/>
                  </a:solidFill>
                </a:uFill>
                <a:latin typeface="Arial"/>
              </a:endParaRPr>
            </a:p>
          </p:txBody>
        </p:sp>
        <p:sp>
          <p:nvSpPr>
            <p:cNvPr id="34" name="CustomShape 21"/>
            <p:cNvSpPr/>
            <p:nvPr/>
          </p:nvSpPr>
          <p:spPr>
            <a:xfrm>
              <a:off x="6916680" y="327276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strike="noStrike" spc="-1" dirty="0">
                  <a:solidFill>
                    <a:srgbClr val="000000"/>
                  </a:solidFill>
                  <a:uFill>
                    <a:solidFill>
                      <a:srgbClr val="FFFFFF"/>
                    </a:solidFill>
                  </a:uFill>
                  <a:latin typeface="Arial"/>
                  <a:ea typeface="DejaVu Sans"/>
                </a:rPr>
                <a:t>Prior to</a:t>
              </a:r>
              <a:r>
                <a:rPr lang="ru-RU" sz="1400" b="1" strike="noStrike" spc="-1" dirty="0">
                  <a:solidFill>
                    <a:srgbClr val="000000"/>
                  </a:solidFill>
                  <a:uFill>
                    <a:solidFill>
                      <a:srgbClr val="FFFFFF"/>
                    </a:solidFill>
                  </a:uFill>
                  <a:latin typeface="Arial"/>
                  <a:ea typeface="DejaVu Sans"/>
                </a:rPr>
                <a:t> 1997</a:t>
              </a:r>
              <a:endParaRPr lang="ru-RU" sz="1800" b="0" strike="noStrike" spc="-1" dirty="0">
                <a:solidFill>
                  <a:srgbClr val="000000"/>
                </a:solidFill>
                <a:uFill>
                  <a:solidFill>
                    <a:srgbClr val="FFFFFF"/>
                  </a:solidFill>
                </a:uFill>
                <a:latin typeface="Arial"/>
              </a:endParaRPr>
            </a:p>
          </p:txBody>
        </p:sp>
        <p:pic>
          <p:nvPicPr>
            <p:cNvPr id="35" name="Picture 2"/>
            <p:cNvPicPr/>
            <p:nvPr/>
          </p:nvPicPr>
          <p:blipFill>
            <a:blip r:embed="rId3"/>
            <a:stretch/>
          </p:blipFill>
          <p:spPr>
            <a:xfrm>
              <a:off x="11107440" y="4121280"/>
              <a:ext cx="459360" cy="491040"/>
            </a:xfrm>
            <a:prstGeom prst="rect">
              <a:avLst/>
            </a:prstGeom>
            <a:ln>
              <a:noFill/>
            </a:ln>
            <a:effectLst>
              <a:outerShdw dist="38160" dir="5400000">
                <a:srgbClr val="000000">
                  <a:alpha val="40000"/>
                </a:srgbClr>
              </a:outerShdw>
            </a:effectLst>
          </p:spPr>
        </p:pic>
        <p:sp>
          <p:nvSpPr>
            <p:cNvPr id="36" name="CustomShape 22"/>
            <p:cNvSpPr/>
            <p:nvPr/>
          </p:nvSpPr>
          <p:spPr>
            <a:xfrm>
              <a:off x="5945688" y="5259960"/>
              <a:ext cx="1022472" cy="85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Government agencies</a:t>
              </a:r>
              <a:endParaRPr lang="ru-RU" sz="1800" b="0" strike="noStrike" spc="-1" dirty="0">
                <a:solidFill>
                  <a:srgbClr val="000000"/>
                </a:solidFill>
                <a:uFill>
                  <a:solidFill>
                    <a:srgbClr val="FFFFFF"/>
                  </a:solidFill>
                </a:uFill>
                <a:latin typeface="Arial"/>
              </a:endParaRPr>
            </a:p>
          </p:txBody>
        </p:sp>
        <p:sp>
          <p:nvSpPr>
            <p:cNvPr id="37" name="CustomShape 23"/>
            <p:cNvSpPr/>
            <p:nvPr/>
          </p:nvSpPr>
          <p:spPr>
            <a:xfrm>
              <a:off x="6916680" y="5294520"/>
              <a:ext cx="96732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Commercial banks</a:t>
              </a:r>
              <a:endParaRPr lang="ru-RU" sz="1800" b="0" strike="noStrike" spc="-1" dirty="0">
                <a:solidFill>
                  <a:srgbClr val="000000"/>
                </a:solidFill>
                <a:uFill>
                  <a:solidFill>
                    <a:srgbClr val="FFFFFF"/>
                  </a:solidFill>
                </a:uFill>
                <a:latin typeface="Arial"/>
              </a:endParaRPr>
            </a:p>
          </p:txBody>
        </p:sp>
        <p:sp>
          <p:nvSpPr>
            <p:cNvPr id="38" name="CustomShape 24"/>
            <p:cNvSpPr/>
            <p:nvPr/>
          </p:nvSpPr>
          <p:spPr>
            <a:xfrm>
              <a:off x="7776360" y="5294520"/>
              <a:ext cx="79524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Economic agents</a:t>
              </a:r>
              <a:endParaRPr lang="ru-RU" sz="1800" b="0" strike="noStrike" spc="-1" dirty="0">
                <a:solidFill>
                  <a:srgbClr val="000000"/>
                </a:solidFill>
                <a:uFill>
                  <a:solidFill>
                    <a:srgbClr val="FFFFFF"/>
                  </a:solidFill>
                </a:uFill>
                <a:latin typeface="Arial"/>
              </a:endParaRPr>
            </a:p>
          </p:txBody>
        </p:sp>
        <p:pic>
          <p:nvPicPr>
            <p:cNvPr id="39" name="Picture 48"/>
            <p:cNvPicPr/>
            <p:nvPr/>
          </p:nvPicPr>
          <p:blipFill>
            <a:blip r:embed="rId4"/>
            <a:stretch/>
          </p:blipFill>
          <p:spPr>
            <a:xfrm>
              <a:off x="8665920" y="3695040"/>
              <a:ext cx="501840" cy="496800"/>
            </a:xfrm>
            <a:prstGeom prst="rect">
              <a:avLst/>
            </a:prstGeom>
            <a:ln>
              <a:noFill/>
            </a:ln>
          </p:spPr>
        </p:pic>
        <p:pic>
          <p:nvPicPr>
            <p:cNvPr id="40" name="Picture 48"/>
            <p:cNvPicPr/>
            <p:nvPr/>
          </p:nvPicPr>
          <p:blipFill>
            <a:blip r:embed="rId4"/>
            <a:stretch/>
          </p:blipFill>
          <p:spPr>
            <a:xfrm>
              <a:off x="8695080" y="4604760"/>
              <a:ext cx="501840" cy="496800"/>
            </a:xfrm>
            <a:prstGeom prst="rect">
              <a:avLst/>
            </a:prstGeom>
            <a:ln>
              <a:noFill/>
            </a:ln>
          </p:spPr>
        </p:pic>
        <p:sp>
          <p:nvSpPr>
            <p:cNvPr id="41" name="CustomShape 25"/>
            <p:cNvSpPr/>
            <p:nvPr/>
          </p:nvSpPr>
          <p:spPr>
            <a:xfrm>
              <a:off x="9042840" y="5363640"/>
              <a:ext cx="1481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Regional treasuries</a:t>
              </a:r>
              <a:r>
                <a:rPr lang="ru-RU" sz="1000" b="1" strike="noStrike" spc="-1" dirty="0">
                  <a:solidFill>
                    <a:srgbClr val="000000"/>
                  </a:solidFill>
                  <a:uFill>
                    <a:solidFill>
                      <a:srgbClr val="FFFFFF"/>
                    </a:solidFill>
                  </a:uFill>
                  <a:latin typeface="Tahoma"/>
                  <a:ea typeface="DejaVu Sans"/>
                </a:rPr>
                <a:t> (38)</a:t>
              </a:r>
              <a:endParaRPr lang="ru-RU" sz="1800" b="0" strike="noStrike" spc="-1" dirty="0">
                <a:solidFill>
                  <a:srgbClr val="000000"/>
                </a:solidFill>
                <a:uFill>
                  <a:solidFill>
                    <a:srgbClr val="FFFFFF"/>
                  </a:solidFill>
                </a:uFill>
                <a:latin typeface="Arial"/>
              </a:endParaRPr>
            </a:p>
          </p:txBody>
        </p:sp>
        <p:sp>
          <p:nvSpPr>
            <p:cNvPr id="42" name="CustomShape 26"/>
            <p:cNvSpPr/>
            <p:nvPr/>
          </p:nvSpPr>
          <p:spPr>
            <a:xfrm>
              <a:off x="7087680" y="3908520"/>
              <a:ext cx="546480" cy="4957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3" name="CustomShape 27"/>
            <p:cNvSpPr/>
            <p:nvPr/>
          </p:nvSpPr>
          <p:spPr>
            <a:xfrm>
              <a:off x="7159320" y="3990960"/>
              <a:ext cx="386280" cy="34488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b="1"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44" name="CustomShape 28"/>
            <p:cNvSpPr/>
            <p:nvPr/>
          </p:nvSpPr>
          <p:spPr>
            <a:xfrm>
              <a:off x="7083000" y="453708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5" name="CustomShape 29"/>
            <p:cNvSpPr/>
            <p:nvPr/>
          </p:nvSpPr>
          <p:spPr>
            <a:xfrm>
              <a:off x="7164000" y="4610160"/>
              <a:ext cx="386280" cy="351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b="1" spc="-1" dirty="0">
                  <a:solidFill>
                    <a:srgbClr val="000000"/>
                  </a:solidFill>
                  <a:uFill>
                    <a:solidFill>
                      <a:srgbClr val="FFFFFF"/>
                    </a:solidFill>
                  </a:uFill>
                  <a:latin typeface="Calibri"/>
                </a:rPr>
                <a:t>С</a:t>
              </a:r>
              <a:r>
                <a:rPr lang="en-US" b="1" spc="-1" dirty="0">
                  <a:solidFill>
                    <a:srgbClr val="000000"/>
                  </a:solidFill>
                  <a:uFill>
                    <a:solidFill>
                      <a:srgbClr val="FFFFFF"/>
                    </a:solidFill>
                  </a:uFill>
                  <a:latin typeface="Calibri"/>
                </a:rPr>
                <a:t>B</a:t>
              </a:r>
              <a:endParaRPr lang="ru-RU" sz="1800" b="0" strike="noStrike" spc="-1" dirty="0">
                <a:solidFill>
                  <a:srgbClr val="000000"/>
                </a:solidFill>
                <a:uFill>
                  <a:solidFill>
                    <a:srgbClr val="FFFFFF"/>
                  </a:solidFill>
                </a:uFill>
                <a:latin typeface="Arial"/>
              </a:endParaRPr>
            </a:p>
          </p:txBody>
        </p:sp>
        <p:sp>
          <p:nvSpPr>
            <p:cNvPr id="46" name="CustomShape 30"/>
            <p:cNvSpPr/>
            <p:nvPr/>
          </p:nvSpPr>
          <p:spPr>
            <a:xfrm flipV="1">
              <a:off x="7689600" y="416988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7" name="CustomShape 31"/>
            <p:cNvSpPr/>
            <p:nvPr/>
          </p:nvSpPr>
          <p:spPr>
            <a:xfrm flipV="1">
              <a:off x="6754320" y="416520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8" name="CustomShape 32"/>
            <p:cNvSpPr/>
            <p:nvPr/>
          </p:nvSpPr>
          <p:spPr>
            <a:xfrm flipV="1">
              <a:off x="7687800" y="480492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9" name="CustomShape 33"/>
            <p:cNvSpPr/>
            <p:nvPr/>
          </p:nvSpPr>
          <p:spPr>
            <a:xfrm flipV="1">
              <a:off x="6775200" y="47984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pic>
          <p:nvPicPr>
            <p:cNvPr id="50" name="Picture 2"/>
            <p:cNvPicPr/>
            <p:nvPr/>
          </p:nvPicPr>
          <p:blipFill>
            <a:blip r:embed="rId3"/>
            <a:stretch/>
          </p:blipFill>
          <p:spPr>
            <a:xfrm>
              <a:off x="7988040" y="4483080"/>
              <a:ext cx="460800" cy="491040"/>
            </a:xfrm>
            <a:prstGeom prst="rect">
              <a:avLst/>
            </a:prstGeom>
            <a:ln>
              <a:noFill/>
            </a:ln>
            <a:effectLst>
              <a:outerShdw dist="38160" dir="5400000">
                <a:srgbClr val="000000">
                  <a:alpha val="40000"/>
                </a:srgbClr>
              </a:outerShdw>
            </a:effectLst>
          </p:spPr>
        </p:pic>
        <p:pic>
          <p:nvPicPr>
            <p:cNvPr id="51" name="Picture 2"/>
            <p:cNvPicPr/>
            <p:nvPr/>
          </p:nvPicPr>
          <p:blipFill>
            <a:blip r:embed="rId3"/>
            <a:stretch/>
          </p:blipFill>
          <p:spPr>
            <a:xfrm>
              <a:off x="8035560" y="3836880"/>
              <a:ext cx="459360" cy="491040"/>
            </a:xfrm>
            <a:prstGeom prst="rect">
              <a:avLst/>
            </a:prstGeom>
            <a:ln>
              <a:noFill/>
            </a:ln>
            <a:effectLst>
              <a:outerShdw dist="38160" dir="5400000">
                <a:srgbClr val="000000">
                  <a:alpha val="40000"/>
                </a:srgbClr>
              </a:outerShdw>
            </a:effectLst>
          </p:spPr>
        </p:pic>
        <p:pic>
          <p:nvPicPr>
            <p:cNvPr id="52" name="Picture 48"/>
            <p:cNvPicPr/>
            <p:nvPr/>
          </p:nvPicPr>
          <p:blipFill>
            <a:blip r:embed="rId4"/>
            <a:stretch/>
          </p:blipFill>
          <p:spPr>
            <a:xfrm>
              <a:off x="6244920" y="4489200"/>
              <a:ext cx="501840" cy="496800"/>
            </a:xfrm>
            <a:prstGeom prst="rect">
              <a:avLst/>
            </a:prstGeom>
            <a:ln>
              <a:noFill/>
            </a:ln>
          </p:spPr>
        </p:pic>
        <p:pic>
          <p:nvPicPr>
            <p:cNvPr id="53" name="Picture 48"/>
            <p:cNvPicPr/>
            <p:nvPr/>
          </p:nvPicPr>
          <p:blipFill>
            <a:blip r:embed="rId4"/>
            <a:stretch/>
          </p:blipFill>
          <p:spPr>
            <a:xfrm>
              <a:off x="6203880" y="3836160"/>
              <a:ext cx="501840" cy="496800"/>
            </a:xfrm>
            <a:prstGeom prst="rect">
              <a:avLst/>
            </a:prstGeom>
            <a:ln>
              <a:noFill/>
            </a:ln>
          </p:spPr>
        </p:pic>
        <p:sp>
          <p:nvSpPr>
            <p:cNvPr id="54" name="CustomShape 34"/>
            <p:cNvSpPr/>
            <p:nvPr/>
          </p:nvSpPr>
          <p:spPr>
            <a:xfrm>
              <a:off x="10220040" y="408780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55" name="CustomShape 35"/>
            <p:cNvSpPr/>
            <p:nvPr/>
          </p:nvSpPr>
          <p:spPr>
            <a:xfrm>
              <a:off x="10266720" y="4214880"/>
              <a:ext cx="427680" cy="3222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1800" b="0" strike="noStrike" spc="-1" dirty="0">
                  <a:solidFill>
                    <a:srgbClr val="000000"/>
                  </a:solidFill>
                  <a:uFill>
                    <a:solidFill>
                      <a:srgbClr val="FFFFFF"/>
                    </a:solidFill>
                  </a:uFill>
                  <a:latin typeface="Arial"/>
                </a:rPr>
                <a:t>CB</a:t>
              </a:r>
              <a:endParaRPr lang="ru-RU" sz="1800" b="0" strike="noStrike" spc="-1" dirty="0">
                <a:solidFill>
                  <a:srgbClr val="000000"/>
                </a:solidFill>
                <a:uFill>
                  <a:solidFill>
                    <a:srgbClr val="FFFFFF"/>
                  </a:solidFill>
                </a:uFill>
                <a:latin typeface="Arial"/>
              </a:endParaRPr>
            </a:p>
          </p:txBody>
        </p:sp>
        <p:sp>
          <p:nvSpPr>
            <p:cNvPr id="56" name="CustomShape 36"/>
            <p:cNvSpPr/>
            <p:nvPr/>
          </p:nvSpPr>
          <p:spPr>
            <a:xfrm flipV="1">
              <a:off x="9313560" y="4702320"/>
              <a:ext cx="214920" cy="189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7" name="CustomShape 37"/>
            <p:cNvSpPr/>
            <p:nvPr/>
          </p:nvSpPr>
          <p:spPr>
            <a:xfrm flipV="1">
              <a:off x="9900720" y="43412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8" name="CustomShape 38"/>
            <p:cNvSpPr/>
            <p:nvPr/>
          </p:nvSpPr>
          <p:spPr>
            <a:xfrm>
              <a:off x="9245160" y="3990960"/>
              <a:ext cx="236880" cy="1641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9" name="CustomShape 39"/>
            <p:cNvSpPr/>
            <p:nvPr/>
          </p:nvSpPr>
          <p:spPr>
            <a:xfrm flipV="1">
              <a:off x="6314760" y="3586320"/>
              <a:ext cx="5055120" cy="1008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grpSp>
      <p:sp>
        <p:nvSpPr>
          <p:cNvPr id="66" name="CustomShape 1"/>
          <p:cNvSpPr/>
          <p:nvPr/>
        </p:nvSpPr>
        <p:spPr>
          <a:xfrm>
            <a:off x="1433014" y="336532"/>
            <a:ext cx="10522401"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 </a:t>
            </a:r>
            <a:r>
              <a:rPr lang="en-US" sz="2000" b="1" strike="noStrike" spc="-1" dirty="0">
                <a:solidFill>
                  <a:srgbClr val="000000"/>
                </a:solidFill>
                <a:uFill>
                  <a:solidFill>
                    <a:srgbClr val="FFFFFF"/>
                  </a:solidFill>
                </a:uFill>
                <a:latin typeface="Arial"/>
                <a:ea typeface="DejaVu Sans"/>
              </a:rPr>
              <a:t>THE TREASURY SYSTEM PRIOR TO TSA ESTABLISHMENT,</a:t>
            </a:r>
            <a:r>
              <a:rPr lang="ru-RU" sz="2000" b="1" strike="noStrike" spc="-1" dirty="0">
                <a:solidFill>
                  <a:srgbClr val="000000"/>
                </a:solidFill>
                <a:uFill>
                  <a:solidFill>
                    <a:srgbClr val="FFFFFF"/>
                  </a:solidFill>
                </a:uFill>
                <a:latin typeface="Arial"/>
                <a:ea typeface="DejaVu Sans"/>
              </a:rPr>
              <a:t> 1993-2007 </a:t>
            </a:r>
            <a:endParaRPr lang="ru-RU" sz="2000" b="0" strike="noStrike" spc="-1" dirty="0">
              <a:solidFill>
                <a:srgbClr val="000000"/>
              </a:solidFill>
              <a:uFill>
                <a:solidFill>
                  <a:srgbClr val="FFFFFF"/>
                </a:solidFill>
              </a:uFill>
              <a:latin typeface="Arial"/>
            </a:endParaRPr>
          </a:p>
        </p:txBody>
      </p:sp>
      <p:pic>
        <p:nvPicPr>
          <p:cNvPr id="67" name="Picture 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1347" y="3271252"/>
            <a:ext cx="1363089" cy="1363089"/>
          </a:xfrm>
          <a:prstGeom prst="rect">
            <a:avLst/>
          </a:prstGeom>
        </p:spPr>
      </p:pic>
      <p:pic>
        <p:nvPicPr>
          <p:cNvPr id="68" name="Picture 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27940" y="4199906"/>
            <a:ext cx="488092" cy="488092"/>
          </a:xfrm>
          <a:prstGeom prst="rect">
            <a:avLst/>
          </a:prstGeom>
        </p:spPr>
      </p:pic>
    </p:spTree>
    <p:extLst>
      <p:ext uri="{BB962C8B-B14F-4D97-AF65-F5344CB8AC3E}">
        <p14:creationId xmlns:p14="http://schemas.microsoft.com/office/powerpoint/2010/main" val="3410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3"/>
          <p:cNvSpPr/>
          <p:nvPr/>
        </p:nvSpPr>
        <p:spPr>
          <a:xfrm>
            <a:off x="119336" y="1628800"/>
            <a:ext cx="11809312" cy="482453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p>
            <a:pPr>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en-US" sz="2400" b="0" strike="noStrike" spc="-1" dirty="0">
                <a:solidFill>
                  <a:srgbClr val="000000"/>
                </a:solidFill>
                <a:uFill>
                  <a:solidFill>
                    <a:srgbClr val="FFFFFF"/>
                  </a:solidFill>
                </a:uFill>
                <a:latin typeface="Calibri"/>
                <a:ea typeface="DejaVu Sans"/>
              </a:rPr>
              <a:t>Memoranda on economic and financial policies with the IMF</a:t>
            </a:r>
            <a:r>
              <a:rPr lang="ru-RU" sz="2400" b="0" strike="noStrike" spc="-1" dirty="0">
                <a:solidFill>
                  <a:srgbClr val="000000"/>
                </a:solidFill>
                <a:uFill>
                  <a:solidFill>
                    <a:srgbClr val="FFFFFF"/>
                  </a:solidFill>
                </a:uFill>
                <a:latin typeface="Calibri"/>
                <a:ea typeface="DejaVu Sans"/>
              </a:rPr>
              <a:t>.</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en-US" sz="2400" b="0" strike="noStrike" spc="-1" dirty="0">
                <a:solidFill>
                  <a:srgbClr val="000000"/>
                </a:solidFill>
                <a:uFill>
                  <a:solidFill>
                    <a:srgbClr val="FFFFFF"/>
                  </a:solidFill>
                </a:uFill>
                <a:latin typeface="Calibri"/>
                <a:ea typeface="DejaVu Sans"/>
              </a:rPr>
              <a:t>Decree of the Government of the Republic of Moldova on socio-economic development of the Republic of Moldova and execution of Action Plan on implementing the Government Action Program for 2005-2009 “Modernization of the Country – Wellbeing of the People” in the first half of 2007. </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en-US" sz="2400" b="0" strike="noStrike" spc="-1" dirty="0">
                <a:solidFill>
                  <a:srgbClr val="000000"/>
                </a:solidFill>
                <a:uFill>
                  <a:solidFill>
                    <a:srgbClr val="FFFFFF"/>
                  </a:solidFill>
                </a:uFill>
                <a:latin typeface="Calibri"/>
                <a:ea typeface="DejaVu Sans"/>
              </a:rPr>
              <a:t>Action plan to transfer resources of the state budget, State Social Security budget and Mandatory Health Insurance Funds to the TSA </a:t>
            </a:r>
            <a:r>
              <a:rPr lang="ru-RU" sz="2400" b="0" strike="noStrike" spc="-1" dirty="0">
                <a:solidFill>
                  <a:srgbClr val="000000"/>
                </a:solidFill>
                <a:uFill>
                  <a:solidFill>
                    <a:srgbClr val="FFFFFF"/>
                  </a:solidFill>
                </a:uFill>
                <a:latin typeface="Calibri"/>
                <a:ea typeface="DejaVu Sans"/>
              </a:rPr>
              <a:t>– </a:t>
            </a:r>
            <a:r>
              <a:rPr lang="en-US" sz="2400" i="1" spc="-1" dirty="0">
                <a:solidFill>
                  <a:srgbClr val="000000"/>
                </a:solidFill>
                <a:uFill>
                  <a:solidFill>
                    <a:srgbClr val="FFFFFF"/>
                  </a:solidFill>
                </a:uFill>
                <a:latin typeface="Calibri"/>
                <a:ea typeface="DejaVu Sans"/>
              </a:rPr>
              <a:t>signed by the Ministry of Finance, National Bank, National Social Insurance Fund and National Health Insurance Company</a:t>
            </a:r>
            <a:r>
              <a:rPr lang="ru-RU" sz="2400" b="0" strike="noStrike" spc="-1" dirty="0">
                <a:solidFill>
                  <a:srgbClr val="000000"/>
                </a:solidFill>
                <a:uFill>
                  <a:solidFill>
                    <a:srgbClr val="FFFFFF"/>
                  </a:solidFill>
                </a:uFill>
                <a:latin typeface="Calibri"/>
                <a:ea typeface="DejaVu Sans"/>
              </a:rPr>
              <a:t>.</a:t>
            </a:r>
            <a:endParaRPr lang="ru-RU" sz="1800" b="0" strike="noStrike" spc="-1" dirty="0">
              <a:solidFill>
                <a:srgbClr val="000000"/>
              </a:solidFill>
              <a:uFill>
                <a:solidFill>
                  <a:srgbClr val="FFFFFF"/>
                </a:solidFill>
              </a:uFill>
              <a:latin typeface="Arial"/>
            </a:endParaRPr>
          </a:p>
        </p:txBody>
      </p:sp>
      <p:sp>
        <p:nvSpPr>
          <p:cNvPr id="67" name="CustomShape 1"/>
          <p:cNvSpPr/>
          <p:nvPr/>
        </p:nvSpPr>
        <p:spPr>
          <a:xfrm>
            <a:off x="1405719" y="476672"/>
            <a:ext cx="10153936"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2800" b="1" strike="noStrike" cap="all" spc="-1" dirty="0">
                <a:solidFill>
                  <a:srgbClr val="000000"/>
                </a:solidFill>
                <a:uFill>
                  <a:solidFill>
                    <a:srgbClr val="FFFFFF"/>
                  </a:solidFill>
                </a:uFill>
                <a:latin typeface="Arial"/>
                <a:ea typeface="DejaVu Sans"/>
              </a:rPr>
              <a:t> </a:t>
            </a:r>
            <a:r>
              <a:rPr lang="en-US" sz="2800" b="1" cap="all" spc="-1" dirty="0">
                <a:solidFill>
                  <a:srgbClr val="000000"/>
                </a:solidFill>
                <a:uFill>
                  <a:solidFill>
                    <a:srgbClr val="FFFFFF"/>
                  </a:solidFill>
                </a:uFill>
                <a:latin typeface="Arial"/>
                <a:ea typeface="DejaVu Sans"/>
              </a:rPr>
              <a:t>BACKGROUND AND REGULATORY FRAMEWORK FOR ESTABLISHING TSA</a:t>
            </a:r>
            <a:endParaRPr lang="ru-RU"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14427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418146" y="1615227"/>
            <a:ext cx="5649804" cy="5044530"/>
            <a:chOff x="152875" y="1960729"/>
            <a:chExt cx="5690160" cy="4596120"/>
          </a:xfrm>
        </p:grpSpPr>
        <p:sp>
          <p:nvSpPr>
            <p:cNvPr id="8" name="CustomShape 4"/>
            <p:cNvSpPr/>
            <p:nvPr/>
          </p:nvSpPr>
          <p:spPr>
            <a:xfrm>
              <a:off x="163315" y="3022369"/>
              <a:ext cx="5679720" cy="12391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u="sng" strike="noStrike" spc="-1" dirty="0">
                  <a:solidFill>
                    <a:srgbClr val="000000"/>
                  </a:solidFill>
                  <a:uFill>
                    <a:solidFill>
                      <a:srgbClr val="FFFFFF"/>
                    </a:solidFill>
                  </a:uFill>
                  <a:latin typeface="Calibri"/>
                  <a:ea typeface="DejaVu Sans"/>
                </a:rPr>
                <a:t>Stage </a:t>
              </a:r>
              <a:r>
                <a:rPr lang="ru-RU" sz="1400" b="1" u="sng" strike="noStrike" spc="-1" dirty="0">
                  <a:solidFill>
                    <a:srgbClr val="000000"/>
                  </a:solidFill>
                  <a:uFill>
                    <a:solidFill>
                      <a:srgbClr val="FFFFFF"/>
                    </a:solidFill>
                  </a:uFill>
                  <a:latin typeface="Calibri"/>
                  <a:ea typeface="DejaVu Sans"/>
                </a:rPr>
                <a:t>II –</a:t>
              </a:r>
              <a:r>
                <a:rPr lang="en-US" sz="1400" b="1" u="sng" strike="noStrike" spc="-1" dirty="0">
                  <a:solidFill>
                    <a:srgbClr val="000000"/>
                  </a:solidFill>
                  <a:uFill>
                    <a:solidFill>
                      <a:srgbClr val="FFFFFF"/>
                    </a:solidFill>
                  </a:uFill>
                  <a:latin typeface="Calibri"/>
                  <a:ea typeface="DejaVu Sans"/>
                </a:rPr>
                <a:t> January 1, </a:t>
              </a:r>
              <a:r>
                <a:rPr lang="ru-RU" sz="1400" b="1" u="sng" strike="noStrike" spc="-1" dirty="0">
                  <a:solidFill>
                    <a:srgbClr val="000000"/>
                  </a:solidFill>
                  <a:uFill>
                    <a:solidFill>
                      <a:srgbClr val="FFFFFF"/>
                    </a:solidFill>
                  </a:uFill>
                  <a:latin typeface="Calibri"/>
                  <a:ea typeface="DejaVu Sans"/>
                </a:rPr>
                <a:t>2008</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spc="-1" dirty="0">
                  <a:solidFill>
                    <a:srgbClr val="000000"/>
                  </a:solidFill>
                  <a:uFill>
                    <a:solidFill>
                      <a:srgbClr val="FFFFFF"/>
                    </a:solidFill>
                  </a:uFill>
                  <a:latin typeface="Calibri"/>
                  <a:ea typeface="DejaVu Sans"/>
                </a:rPr>
                <a:t>State budget</a:t>
              </a:r>
              <a:r>
                <a:rPr lang="ru-RU" sz="1400" b="0" strike="noStrike" spc="-1" dirty="0">
                  <a:solidFill>
                    <a:srgbClr val="000000"/>
                  </a:solidFill>
                  <a:uFill>
                    <a:solidFill>
                      <a:srgbClr val="FFFFFF"/>
                    </a:solidFill>
                  </a:uFill>
                  <a:latin typeface="Calibri"/>
                  <a:ea typeface="DejaVu Sans"/>
                </a:rPr>
                <a:t>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Budgets of administrative units</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spc="-1" dirty="0">
                  <a:solidFill>
                    <a:srgbClr val="000000"/>
                  </a:solidFill>
                  <a:uFill>
                    <a:solidFill>
                      <a:srgbClr val="FFFFFF"/>
                    </a:solidFill>
                  </a:uFill>
                  <a:latin typeface="Calibri"/>
                  <a:ea typeface="DejaVu Sans"/>
                </a:rPr>
                <a:t>State Social Security budget</a:t>
              </a:r>
              <a:r>
                <a:rPr lang="ru-RU" sz="1400" b="0" strike="noStrike" spc="-1" dirty="0">
                  <a:solidFill>
                    <a:srgbClr val="000000"/>
                  </a:solidFill>
                  <a:uFill>
                    <a:solidFill>
                      <a:srgbClr val="FFFFFF"/>
                    </a:solidFill>
                  </a:uFill>
                  <a:latin typeface="Calibri"/>
                  <a:ea typeface="DejaVu Sans"/>
                </a:rPr>
                <a:t>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Mandatory Health Insurance Funds</a:t>
              </a:r>
              <a:endParaRPr lang="ru-RU" b="0" strike="noStrike" spc="-1" dirty="0">
                <a:solidFill>
                  <a:srgbClr val="000000"/>
                </a:solidFill>
                <a:uFill>
                  <a:solidFill>
                    <a:srgbClr val="FFFFFF"/>
                  </a:solidFill>
                </a:uFill>
                <a:latin typeface="Arial"/>
              </a:endParaRPr>
            </a:p>
            <a:p>
              <a:pPr algn="ctr">
                <a:lnSpc>
                  <a:spcPct val="100000"/>
                </a:lnSpc>
              </a:pPr>
              <a:endParaRPr lang="ru-RU" b="0" strike="noStrike" spc="-1" dirty="0">
                <a:solidFill>
                  <a:srgbClr val="000000"/>
                </a:solidFill>
                <a:uFill>
                  <a:solidFill>
                    <a:srgbClr val="FFFFFF"/>
                  </a:solidFill>
                </a:uFill>
                <a:latin typeface="Arial"/>
              </a:endParaRPr>
            </a:p>
          </p:txBody>
        </p:sp>
        <p:sp>
          <p:nvSpPr>
            <p:cNvPr id="9" name="CustomShape 5"/>
            <p:cNvSpPr/>
            <p:nvPr/>
          </p:nvSpPr>
          <p:spPr>
            <a:xfrm>
              <a:off x="152875" y="1960729"/>
              <a:ext cx="5677920" cy="99684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u="sng" strike="noStrike" spc="-1" dirty="0">
                  <a:solidFill>
                    <a:srgbClr val="000000"/>
                  </a:solidFill>
                  <a:uFill>
                    <a:solidFill>
                      <a:srgbClr val="FFFFFF"/>
                    </a:solidFill>
                  </a:uFill>
                  <a:latin typeface="Calibri"/>
                  <a:ea typeface="DejaVu Sans"/>
                </a:rPr>
                <a:t>Stage </a:t>
              </a:r>
              <a:r>
                <a:rPr lang="ru-RU" sz="1400" b="1" u="sng" strike="noStrike" spc="-1" dirty="0">
                  <a:solidFill>
                    <a:srgbClr val="000000"/>
                  </a:solidFill>
                  <a:uFill>
                    <a:solidFill>
                      <a:srgbClr val="FFFFFF"/>
                    </a:solidFill>
                  </a:uFill>
                  <a:latin typeface="Calibri"/>
                  <a:ea typeface="DejaVu Sans"/>
                </a:rPr>
                <a:t>I – </a:t>
              </a:r>
              <a:r>
                <a:rPr lang="en-US" sz="1400" b="1" u="sng" strike="noStrike" spc="-1" dirty="0">
                  <a:solidFill>
                    <a:srgbClr val="000000"/>
                  </a:solidFill>
                  <a:uFill>
                    <a:solidFill>
                      <a:srgbClr val="FFFFFF"/>
                    </a:solidFill>
                  </a:uFill>
                  <a:latin typeface="Calibri"/>
                  <a:ea typeface="DejaVu Sans"/>
                </a:rPr>
                <a:t>March 1,</a:t>
              </a:r>
              <a:r>
                <a:rPr lang="en-US" sz="1400" b="1" u="sng" spc="-1" dirty="0">
                  <a:solidFill>
                    <a:srgbClr val="000000"/>
                  </a:solidFill>
                  <a:uFill>
                    <a:solidFill>
                      <a:srgbClr val="FFFFFF"/>
                    </a:solidFill>
                  </a:uFill>
                  <a:latin typeface="Calibri"/>
                  <a:ea typeface="DejaVu Sans"/>
                </a:rPr>
                <a:t> </a:t>
              </a:r>
              <a:r>
                <a:rPr lang="ru-RU" sz="1400" b="1" u="sng" strike="noStrike" spc="-1" dirty="0">
                  <a:solidFill>
                    <a:srgbClr val="000000"/>
                  </a:solidFill>
                  <a:uFill>
                    <a:solidFill>
                      <a:srgbClr val="FFFFFF"/>
                    </a:solidFill>
                  </a:uFill>
                  <a:latin typeface="Calibri"/>
                  <a:ea typeface="DejaVu Sans"/>
                </a:rPr>
                <a:t>2007</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spc="-1" dirty="0">
                  <a:solidFill>
                    <a:srgbClr val="000000"/>
                  </a:solidFill>
                  <a:uFill>
                    <a:solidFill>
                      <a:srgbClr val="FFFFFF"/>
                    </a:solidFill>
                  </a:uFill>
                  <a:latin typeface="Calibri"/>
                  <a:ea typeface="DejaVu Sans"/>
                </a:rPr>
                <a:t>State budget (revenues)</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spc="-1" dirty="0">
                  <a:solidFill>
                    <a:srgbClr val="000000"/>
                  </a:solidFill>
                  <a:uFill>
                    <a:solidFill>
                      <a:srgbClr val="FFFFFF"/>
                    </a:solidFill>
                  </a:uFill>
                  <a:latin typeface="Calibri"/>
                  <a:ea typeface="DejaVu Sans"/>
                </a:rPr>
                <a:t>State Social Insurance budget (revenues)</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Mandatory Health Insurance Funds (revenues)</a:t>
              </a:r>
              <a:endParaRPr lang="ru-RU" b="0" strike="noStrike" spc="-1" dirty="0">
                <a:solidFill>
                  <a:srgbClr val="000000"/>
                </a:solidFill>
                <a:uFill>
                  <a:solidFill>
                    <a:srgbClr val="FFFFFF"/>
                  </a:solidFill>
                </a:uFill>
                <a:latin typeface="Arial"/>
              </a:endParaRPr>
            </a:p>
          </p:txBody>
        </p:sp>
        <p:sp>
          <p:nvSpPr>
            <p:cNvPr id="10" name="CustomShape 6"/>
            <p:cNvSpPr/>
            <p:nvPr/>
          </p:nvSpPr>
          <p:spPr>
            <a:xfrm>
              <a:off x="162235" y="4332769"/>
              <a:ext cx="5677920" cy="101988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u="sng" strike="noStrike" spc="-1" dirty="0">
                  <a:solidFill>
                    <a:srgbClr val="000000"/>
                  </a:solidFill>
                  <a:uFill>
                    <a:solidFill>
                      <a:srgbClr val="FFFFFF"/>
                    </a:solidFill>
                  </a:uFill>
                  <a:latin typeface="Calibri"/>
                  <a:ea typeface="DejaVu Sans"/>
                </a:rPr>
                <a:t>Stage </a:t>
              </a:r>
              <a:r>
                <a:rPr lang="ru-RU" sz="1400" b="1" u="sng" strike="noStrike" spc="-1" dirty="0">
                  <a:solidFill>
                    <a:srgbClr val="000000"/>
                  </a:solidFill>
                  <a:uFill>
                    <a:solidFill>
                      <a:srgbClr val="FFFFFF"/>
                    </a:solidFill>
                  </a:uFill>
                  <a:latin typeface="Calibri"/>
                  <a:ea typeface="DejaVu Sans"/>
                </a:rPr>
                <a:t>III - 2015</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Servicing externally financed projects</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Self-governed government agencies</a:t>
              </a:r>
              <a:endParaRPr lang="ru-RU" b="0" strike="noStrike" spc="-1" dirty="0">
                <a:solidFill>
                  <a:srgbClr val="000000"/>
                </a:solidFill>
                <a:uFill>
                  <a:solidFill>
                    <a:srgbClr val="FFFFFF"/>
                  </a:solidFill>
                </a:uFill>
                <a:latin typeface="Arial"/>
              </a:endParaRPr>
            </a:p>
          </p:txBody>
        </p:sp>
        <p:sp>
          <p:nvSpPr>
            <p:cNvPr id="11" name="CustomShape 7"/>
            <p:cNvSpPr/>
            <p:nvPr/>
          </p:nvSpPr>
          <p:spPr>
            <a:xfrm>
              <a:off x="152875" y="5423929"/>
              <a:ext cx="5677920" cy="11329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400" b="1" u="sng" strike="noStrike" spc="-1" dirty="0">
                  <a:solidFill>
                    <a:srgbClr val="000000"/>
                  </a:solidFill>
                  <a:uFill>
                    <a:solidFill>
                      <a:srgbClr val="FFFFFF"/>
                    </a:solidFill>
                  </a:uFill>
                  <a:latin typeface="Calibri"/>
                  <a:ea typeface="DejaVu Sans"/>
                </a:rPr>
                <a:t>Stage </a:t>
              </a:r>
              <a:r>
                <a:rPr lang="ru-RU" sz="1400" b="1" u="sng" strike="noStrike" spc="-1" dirty="0">
                  <a:solidFill>
                    <a:srgbClr val="000000"/>
                  </a:solidFill>
                  <a:uFill>
                    <a:solidFill>
                      <a:srgbClr val="FFFFFF"/>
                    </a:solidFill>
                  </a:uFill>
                  <a:latin typeface="Calibri"/>
                  <a:ea typeface="DejaVu Sans"/>
                </a:rPr>
                <a:t>IV - 2016</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spc="-1" dirty="0">
                  <a:solidFill>
                    <a:srgbClr val="000000"/>
                  </a:solidFill>
                  <a:uFill>
                    <a:solidFill>
                      <a:srgbClr val="FFFFFF"/>
                    </a:solidFill>
                  </a:uFill>
                  <a:latin typeface="Calibri"/>
                  <a:ea typeface="DejaVu Sans"/>
                </a:rPr>
                <a:t>Consolidation of special resources and social funds with the state budget basic component</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en-US" sz="1400" b="0" strike="noStrike" spc="-1" dirty="0">
                  <a:solidFill>
                    <a:srgbClr val="000000"/>
                  </a:solidFill>
                  <a:uFill>
                    <a:solidFill>
                      <a:srgbClr val="FFFFFF"/>
                    </a:solidFill>
                  </a:uFill>
                  <a:latin typeface="Calibri"/>
                  <a:ea typeface="DejaVu Sans"/>
                </a:rPr>
                <a:t>Opening separate accounts for temporarily held resources of government agencies</a:t>
              </a:r>
              <a:endParaRPr lang="ru-RU" b="0" strike="noStrike" spc="-1" dirty="0">
                <a:solidFill>
                  <a:srgbClr val="000000"/>
                </a:solidFill>
                <a:uFill>
                  <a:solidFill>
                    <a:srgbClr val="FFFFFF"/>
                  </a:solidFill>
                </a:uFill>
                <a:latin typeface="Arial"/>
              </a:endParaRPr>
            </a:p>
          </p:txBody>
        </p:sp>
      </p:grpSp>
      <p:sp>
        <p:nvSpPr>
          <p:cNvPr id="55" name="CustomShape 1"/>
          <p:cNvSpPr/>
          <p:nvPr/>
        </p:nvSpPr>
        <p:spPr>
          <a:xfrm>
            <a:off x="231869" y="232066"/>
            <a:ext cx="118360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2000" b="1" cap="all" spc="-1" dirty="0">
                <a:solidFill>
                  <a:srgbClr val="000000"/>
                </a:solidFill>
                <a:uFill>
                  <a:solidFill>
                    <a:srgbClr val="FFFFFF"/>
                  </a:solidFill>
                </a:uFill>
                <a:latin typeface="Arial"/>
                <a:ea typeface="DejaVu Sans"/>
              </a:rPr>
              <a:t> TSA ESTABLISHMENT AND GRADUAL EXPANSION</a:t>
            </a:r>
            <a:r>
              <a:rPr lang="ru-RU" sz="2000" b="1" cap="all" spc="-1" dirty="0">
                <a:solidFill>
                  <a:srgbClr val="000000"/>
                </a:solidFill>
                <a:uFill>
                  <a:solidFill>
                    <a:srgbClr val="FFFFFF"/>
                  </a:solidFill>
                </a:uFill>
                <a:latin typeface="Arial"/>
                <a:ea typeface="DejaVu Sans"/>
              </a:rPr>
              <a:t> </a:t>
            </a:r>
            <a:endParaRPr lang="en-US" sz="2000" b="1" cap="all" spc="-1" dirty="0">
              <a:solidFill>
                <a:srgbClr val="000000"/>
              </a:solidFill>
              <a:uFill>
                <a:solidFill>
                  <a:srgbClr val="FFFFFF"/>
                </a:solidFill>
              </a:uFill>
              <a:latin typeface="Arial"/>
              <a:ea typeface="DejaVu Sans"/>
            </a:endParaRPr>
          </a:p>
        </p:txBody>
      </p:sp>
      <p:sp>
        <p:nvSpPr>
          <p:cNvPr id="57" name="CustomShape 27"/>
          <p:cNvSpPr/>
          <p:nvPr/>
        </p:nvSpPr>
        <p:spPr>
          <a:xfrm>
            <a:off x="10774044" y="3156032"/>
            <a:ext cx="1291047" cy="6256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200" b="1" strike="noStrike" spc="-1" dirty="0">
                <a:solidFill>
                  <a:srgbClr val="000000"/>
                </a:solidFill>
                <a:uFill>
                  <a:solidFill>
                    <a:srgbClr val="FFFFFF"/>
                  </a:solidFill>
                </a:uFill>
                <a:latin typeface="Arial"/>
                <a:ea typeface="DejaVu Sans"/>
              </a:rPr>
              <a:t>(</a:t>
            </a:r>
            <a:r>
              <a:rPr lang="en-US" sz="1200" b="1" strike="noStrike" spc="-1" dirty="0">
                <a:solidFill>
                  <a:srgbClr val="000000"/>
                </a:solidFill>
                <a:uFill>
                  <a:solidFill>
                    <a:srgbClr val="FFFFFF"/>
                  </a:solidFill>
                </a:uFill>
                <a:latin typeface="Arial"/>
                <a:ea typeface="DejaVu Sans"/>
              </a:rPr>
              <a:t>revenues</a:t>
            </a:r>
            <a:r>
              <a:rPr lang="ru-RU" sz="1200" b="1" strike="noStrike" spc="-1" dirty="0">
                <a:solidFill>
                  <a:srgbClr val="000000"/>
                </a:solidFill>
                <a:uFill>
                  <a:solidFill>
                    <a:srgbClr val="FFFFFF"/>
                  </a:solidFill>
                </a:uFill>
                <a:latin typeface="Arial"/>
                <a:ea typeface="DejaVu Sans"/>
              </a:rPr>
              <a:t> + </a:t>
            </a:r>
            <a:r>
              <a:rPr lang="en-US" sz="1200" b="1" strike="noStrike" spc="-1" dirty="0">
                <a:solidFill>
                  <a:srgbClr val="000000"/>
                </a:solidFill>
                <a:uFill>
                  <a:solidFill>
                    <a:srgbClr val="FFFFFF"/>
                  </a:solidFill>
                </a:uFill>
                <a:latin typeface="Arial"/>
                <a:ea typeface="DejaVu Sans"/>
              </a:rPr>
              <a:t>expenditures</a:t>
            </a:r>
            <a:r>
              <a:rPr lang="ru-RU" sz="1200" b="1" strike="noStrike" spc="-1" dirty="0">
                <a:solidFill>
                  <a:srgbClr val="000000"/>
                </a:solidFill>
                <a:uFill>
                  <a:solidFill>
                    <a:srgbClr val="FFFFFF"/>
                  </a:solidFill>
                </a:uFill>
                <a:latin typeface="Arial"/>
                <a:ea typeface="DejaVu Sans"/>
              </a:rPr>
              <a:t>)</a:t>
            </a:r>
            <a:endParaRPr lang="ru-RU" sz="1400" b="1" strike="noStrike" spc="-1" dirty="0">
              <a:solidFill>
                <a:srgbClr val="000000"/>
              </a:solidFill>
              <a:uFill>
                <a:solidFill>
                  <a:srgbClr val="FFFFFF"/>
                </a:solidFill>
              </a:uFill>
              <a:latin typeface="Arial"/>
            </a:endParaRPr>
          </a:p>
        </p:txBody>
      </p:sp>
      <p:grpSp>
        <p:nvGrpSpPr>
          <p:cNvPr id="7" name="Group 6"/>
          <p:cNvGrpSpPr/>
          <p:nvPr/>
        </p:nvGrpSpPr>
        <p:grpSpPr>
          <a:xfrm>
            <a:off x="-455121" y="962978"/>
            <a:ext cx="12520331" cy="5884131"/>
            <a:chOff x="-455121" y="962978"/>
            <a:chExt cx="12520331" cy="5884131"/>
          </a:xfrm>
        </p:grpSpPr>
        <p:grpSp>
          <p:nvGrpSpPr>
            <p:cNvPr id="2" name="Group 1"/>
            <p:cNvGrpSpPr/>
            <p:nvPr/>
          </p:nvGrpSpPr>
          <p:grpSpPr>
            <a:xfrm>
              <a:off x="-455121" y="962978"/>
              <a:ext cx="12520331" cy="5884131"/>
              <a:chOff x="-426326" y="1178230"/>
              <a:chExt cx="11932918" cy="5767783"/>
            </a:xfrm>
          </p:grpSpPr>
          <p:grpSp>
            <p:nvGrpSpPr>
              <p:cNvPr id="5" name="Group 4"/>
              <p:cNvGrpSpPr/>
              <p:nvPr/>
            </p:nvGrpSpPr>
            <p:grpSpPr>
              <a:xfrm>
                <a:off x="-426326" y="1178230"/>
                <a:ext cx="11932918" cy="5044543"/>
                <a:chOff x="217312" y="1454542"/>
                <a:chExt cx="10734577" cy="4548761"/>
              </a:xfrm>
            </p:grpSpPr>
            <p:sp>
              <p:nvSpPr>
                <p:cNvPr id="12" name="CustomShape 8"/>
                <p:cNvSpPr/>
                <p:nvPr/>
              </p:nvSpPr>
              <p:spPr>
                <a:xfrm>
                  <a:off x="2638201" y="4137312"/>
                  <a:ext cx="303266" cy="9664"/>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14" name="CustomShape 10"/>
                <p:cNvSpPr/>
                <p:nvPr/>
              </p:nvSpPr>
              <p:spPr>
                <a:xfrm>
                  <a:off x="2959399" y="2901196"/>
                  <a:ext cx="2659479" cy="2721965"/>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5" name="CustomShape 11"/>
                <p:cNvSpPr/>
                <p:nvPr/>
              </p:nvSpPr>
              <p:spPr>
                <a:xfrm>
                  <a:off x="3824335" y="4007781"/>
                  <a:ext cx="873445" cy="3192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А</a:t>
                  </a:r>
                  <a:r>
                    <a:rPr lang="en-US" sz="2000" b="1" strike="noStrike" spc="-1" dirty="0">
                      <a:solidFill>
                        <a:srgbClr val="000000"/>
                      </a:solidFill>
                      <a:uFill>
                        <a:solidFill>
                          <a:srgbClr val="FFFFFF"/>
                        </a:solidFill>
                      </a:uFill>
                      <a:latin typeface="Arial"/>
                      <a:ea typeface="DejaVu Sans"/>
                    </a:rPr>
                    <a:t>ISS</a:t>
                  </a:r>
                  <a:endParaRPr lang="ru-RU" sz="1800" b="0" strike="noStrike" spc="-1" dirty="0">
                    <a:solidFill>
                      <a:srgbClr val="000000"/>
                    </a:solidFill>
                    <a:uFill>
                      <a:solidFill>
                        <a:srgbClr val="FFFFFF"/>
                      </a:solidFill>
                    </a:uFill>
                    <a:latin typeface="Arial"/>
                  </a:endParaRPr>
                </a:p>
              </p:txBody>
            </p:sp>
            <p:sp>
              <p:nvSpPr>
                <p:cNvPr id="16" name="CustomShape 12"/>
                <p:cNvSpPr/>
                <p:nvPr/>
              </p:nvSpPr>
              <p:spPr>
                <a:xfrm>
                  <a:off x="3847990" y="2699750"/>
                  <a:ext cx="788295" cy="808679"/>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7" name="CustomShape 13"/>
                <p:cNvSpPr/>
                <p:nvPr/>
              </p:nvSpPr>
              <p:spPr>
                <a:xfrm>
                  <a:off x="3971303" y="2828895"/>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trike="noStrike"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18" name="CustomShape 14"/>
                <p:cNvSpPr/>
                <p:nvPr/>
              </p:nvSpPr>
              <p:spPr>
                <a:xfrm>
                  <a:off x="3823097" y="5027545"/>
                  <a:ext cx="814168" cy="793492"/>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9" name="CustomShape 15"/>
                <p:cNvSpPr/>
                <p:nvPr/>
              </p:nvSpPr>
              <p:spPr>
                <a:xfrm>
                  <a:off x="3948095" y="5161154"/>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trike="noStrike" spc="-1" dirty="0">
                      <a:solidFill>
                        <a:srgbClr val="000000"/>
                      </a:solidFill>
                      <a:uFill>
                        <a:solidFill>
                          <a:srgbClr val="FFFFFF"/>
                        </a:solidFill>
                      </a:uFill>
                      <a:latin typeface="Calibri"/>
                      <a:ea typeface="DejaVu Sans"/>
                    </a:rPr>
                    <a:t>CB</a:t>
                  </a:r>
                  <a:endParaRPr lang="ru-RU" sz="1800" b="0" strike="noStrike" spc="-1" dirty="0">
                    <a:solidFill>
                      <a:srgbClr val="000000"/>
                    </a:solidFill>
                    <a:uFill>
                      <a:solidFill>
                        <a:srgbClr val="FFFFFF"/>
                      </a:solidFill>
                    </a:uFill>
                    <a:latin typeface="Arial"/>
                  </a:endParaRPr>
                </a:p>
              </p:txBody>
            </p:sp>
            <p:sp>
              <p:nvSpPr>
                <p:cNvPr id="20" name="CustomShape 16"/>
                <p:cNvSpPr/>
                <p:nvPr/>
              </p:nvSpPr>
              <p:spPr>
                <a:xfrm>
                  <a:off x="4684014" y="3723058"/>
                  <a:ext cx="1028354" cy="1078239"/>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1" name="CustomShape 17"/>
                <p:cNvSpPr/>
                <p:nvPr/>
              </p:nvSpPr>
              <p:spPr>
                <a:xfrm>
                  <a:off x="4828210" y="3864454"/>
                  <a:ext cx="808600" cy="762085"/>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000" b="1" strike="noStrike" spc="-1" dirty="0">
                      <a:solidFill>
                        <a:srgbClr val="000000"/>
                      </a:solidFill>
                      <a:uFill>
                        <a:solidFill>
                          <a:srgbClr val="FFFFFF"/>
                        </a:solidFill>
                      </a:uFill>
                      <a:latin typeface="Calibri"/>
                      <a:ea typeface="DejaVu Sans"/>
                    </a:rPr>
                    <a:t>NB</a:t>
                  </a:r>
                  <a:r>
                    <a:rPr lang="ru-RU" sz="2000" b="1" strike="noStrike" spc="-1" dirty="0">
                      <a:solidFill>
                        <a:srgbClr val="000000"/>
                      </a:solidFill>
                      <a:uFill>
                        <a:solidFill>
                          <a:srgbClr val="FFFFFF"/>
                        </a:solidFill>
                      </a:uFill>
                      <a:latin typeface="Calibri"/>
                      <a:ea typeface="DejaVu Sans"/>
                    </a:rPr>
                    <a:t> </a:t>
                  </a:r>
                  <a:endParaRPr lang="ru-RU" sz="1400" b="0" strike="noStrike" spc="-1" dirty="0">
                    <a:solidFill>
                      <a:srgbClr val="000000"/>
                    </a:solidFill>
                    <a:uFill>
                      <a:solidFill>
                        <a:srgbClr val="FFFFFF"/>
                      </a:solidFill>
                    </a:uFill>
                    <a:latin typeface="Arial"/>
                  </a:endParaRPr>
                </a:p>
              </p:txBody>
            </p:sp>
            <p:sp>
              <p:nvSpPr>
                <p:cNvPr id="22" name="CustomShape 18"/>
                <p:cNvSpPr/>
                <p:nvPr/>
              </p:nvSpPr>
              <p:spPr>
                <a:xfrm>
                  <a:off x="1823235" y="3731682"/>
                  <a:ext cx="1946348" cy="877247"/>
                </a:xfrm>
                <a:prstGeom prst="flowChartAlternateProcess">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3" name="CustomShape 19"/>
                <p:cNvSpPr/>
                <p:nvPr/>
              </p:nvSpPr>
              <p:spPr>
                <a:xfrm>
                  <a:off x="1856351" y="3903063"/>
                  <a:ext cx="1157570" cy="4341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1" dirty="0"/>
                    <a:t>Treasury services</a:t>
                  </a:r>
                  <a:endParaRPr lang="en-US" sz="1100" b="1" spc="-1" dirty="0">
                    <a:solidFill>
                      <a:srgbClr val="000000"/>
                    </a:solidFill>
                    <a:uFill>
                      <a:solidFill>
                        <a:srgbClr val="FFFFFF"/>
                      </a:solidFill>
                    </a:uFill>
                    <a:latin typeface="Arial"/>
                  </a:endParaRPr>
                </a:p>
                <a:p>
                  <a:pPr algn="ctr">
                    <a:lnSpc>
                      <a:spcPct val="100000"/>
                    </a:lnSpc>
                  </a:pPr>
                  <a:endParaRPr lang="ru-RU" sz="1400" b="1" strike="noStrike" spc="-1" dirty="0">
                    <a:solidFill>
                      <a:srgbClr val="000000"/>
                    </a:solidFill>
                    <a:uFill>
                      <a:solidFill>
                        <a:srgbClr val="FFFFFF"/>
                      </a:solidFill>
                    </a:uFill>
                    <a:latin typeface="Arial"/>
                  </a:endParaRPr>
                </a:p>
              </p:txBody>
            </p:sp>
            <p:sp>
              <p:nvSpPr>
                <p:cNvPr id="29" name="CustomShape 23"/>
                <p:cNvSpPr/>
                <p:nvPr/>
              </p:nvSpPr>
              <p:spPr>
                <a:xfrm>
                  <a:off x="667507" y="3804392"/>
                  <a:ext cx="1407273" cy="66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spc="-1" dirty="0">
                      <a:solidFill>
                        <a:srgbClr val="000000"/>
                      </a:solidFill>
                      <a:uFill>
                        <a:solidFill>
                          <a:srgbClr val="FFFFFF"/>
                        </a:solidFill>
                      </a:uFill>
                      <a:latin typeface="+mj-lt"/>
                    </a:rPr>
                    <a:t>State Budget</a:t>
                  </a:r>
                  <a:endParaRPr lang="ru-RU" sz="1600" b="0" strike="noStrike" spc="-1" dirty="0">
                    <a:solidFill>
                      <a:srgbClr val="000000"/>
                    </a:solidFill>
                    <a:uFill>
                      <a:solidFill>
                        <a:srgbClr val="FFFFFF"/>
                      </a:solidFill>
                    </a:uFill>
                    <a:latin typeface="+mj-lt"/>
                  </a:endParaRPr>
                </a:p>
              </p:txBody>
            </p:sp>
            <p:sp>
              <p:nvSpPr>
                <p:cNvPr id="35" name="CustomShape 26"/>
                <p:cNvSpPr/>
                <p:nvPr/>
              </p:nvSpPr>
              <p:spPr>
                <a:xfrm>
                  <a:off x="2559645" y="3304473"/>
                  <a:ext cx="590769" cy="324898"/>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7" name="CustomShape 28"/>
                <p:cNvSpPr/>
                <p:nvPr/>
              </p:nvSpPr>
              <p:spPr>
                <a:xfrm>
                  <a:off x="1404984" y="2166068"/>
                  <a:ext cx="2028108" cy="5191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spc="-1" dirty="0">
                      <a:solidFill>
                        <a:srgbClr val="000000"/>
                      </a:solidFill>
                      <a:uFill>
                        <a:solidFill>
                          <a:srgbClr val="FFFFFF"/>
                        </a:solidFill>
                      </a:uFill>
                      <a:latin typeface="+mj-lt"/>
                      <a:ea typeface="DejaVu Sans"/>
                    </a:rPr>
                    <a:t>Mandatory Health Insurance Funds</a:t>
                  </a:r>
                  <a:endParaRPr lang="ru-RU" sz="1600" b="0" strike="noStrike" spc="-1" dirty="0">
                    <a:solidFill>
                      <a:srgbClr val="000000"/>
                    </a:solidFill>
                    <a:uFill>
                      <a:solidFill>
                        <a:srgbClr val="FFFFFF"/>
                      </a:solidFill>
                    </a:uFill>
                    <a:latin typeface="+mj-lt"/>
                  </a:endParaRPr>
                </a:p>
              </p:txBody>
            </p:sp>
            <p:sp>
              <p:nvSpPr>
                <p:cNvPr id="39" name="CustomShape 31"/>
                <p:cNvSpPr/>
                <p:nvPr/>
              </p:nvSpPr>
              <p:spPr>
                <a:xfrm flipV="1">
                  <a:off x="2637030" y="4666205"/>
                  <a:ext cx="521893" cy="44901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0" name="CustomShape 32"/>
                <p:cNvSpPr/>
                <p:nvPr/>
              </p:nvSpPr>
              <p:spPr>
                <a:xfrm>
                  <a:off x="217312" y="1454542"/>
                  <a:ext cx="10734577" cy="69525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b="1" u="sng" spc="-1" dirty="0">
                      <a:solidFill>
                        <a:srgbClr val="000000"/>
                      </a:solidFill>
                      <a:uFill>
                        <a:solidFill>
                          <a:srgbClr val="FFFFFF"/>
                        </a:solidFill>
                      </a:uFill>
                      <a:latin typeface="Calibri"/>
                      <a:ea typeface="DejaVu Sans"/>
                    </a:rPr>
                    <a:t>Since April 1, </a:t>
                  </a:r>
                  <a:r>
                    <a:rPr lang="ru-RU" sz="1800" b="1" u="sng" strike="noStrike" spc="-1" dirty="0">
                      <a:solidFill>
                        <a:srgbClr val="000000"/>
                      </a:solidFill>
                      <a:uFill>
                        <a:solidFill>
                          <a:srgbClr val="FFFFFF"/>
                        </a:solidFill>
                      </a:uFill>
                      <a:latin typeface="Calibri"/>
                      <a:ea typeface="DejaVu Sans"/>
                    </a:rPr>
                    <a:t>2007</a:t>
                  </a:r>
                  <a:r>
                    <a:rPr lang="en-US" sz="1800" b="1" u="sng" strike="noStrike" spc="-1" dirty="0">
                      <a:solidFill>
                        <a:srgbClr val="000000"/>
                      </a:solidFill>
                      <a:uFill>
                        <a:solidFill>
                          <a:srgbClr val="FFFFFF"/>
                        </a:solidFill>
                      </a:uFill>
                      <a:latin typeface="Calibri"/>
                      <a:ea typeface="DejaVu Sans"/>
                    </a:rPr>
                    <a:t> the State Treasury is a direct participant of the AISS</a:t>
                  </a:r>
                  <a:endParaRPr lang="ru-RU" b="1" u="sng" spc="-1" dirty="0">
                    <a:solidFill>
                      <a:srgbClr val="000000"/>
                    </a:solidFill>
                    <a:uFill>
                      <a:solidFill>
                        <a:srgbClr val="FFFFFF"/>
                      </a:solidFill>
                    </a:uFill>
                    <a:ea typeface="DejaVu Sans"/>
                  </a:endParaRPr>
                </a:p>
                <a:p>
                  <a:pPr algn="ctr"/>
                  <a:r>
                    <a:rPr lang="ru-RU" sz="1100" b="1" u="sng" spc="-1" dirty="0">
                      <a:solidFill>
                        <a:srgbClr val="000000"/>
                      </a:solidFill>
                      <a:uFill>
                        <a:solidFill>
                          <a:srgbClr val="FFFFFF"/>
                        </a:solidFill>
                      </a:uFill>
                      <a:ea typeface="DejaVu Sans"/>
                    </a:rPr>
                    <a:t>(</a:t>
                  </a:r>
                  <a:r>
                    <a:rPr lang="en-US" sz="1100" b="1" u="sng" spc="-1" dirty="0">
                      <a:solidFill>
                        <a:srgbClr val="000000"/>
                      </a:solidFill>
                      <a:uFill>
                        <a:solidFill>
                          <a:srgbClr val="FFFFFF"/>
                        </a:solidFill>
                      </a:uFill>
                      <a:ea typeface="DejaVu Sans"/>
                    </a:rPr>
                    <a:t>Automatic Interbank Settlements System</a:t>
                  </a:r>
                  <a:r>
                    <a:rPr lang="ru-RU" sz="1100" b="1" u="sng" spc="-1" dirty="0">
                      <a:solidFill>
                        <a:srgbClr val="000000"/>
                      </a:solidFill>
                      <a:uFill>
                        <a:solidFill>
                          <a:srgbClr val="FFFFFF"/>
                        </a:solidFill>
                      </a:uFill>
                      <a:ea typeface="DejaVu Sans"/>
                    </a:rPr>
                    <a:t>)</a:t>
                  </a:r>
                  <a:endParaRPr lang="ru-RU" sz="1100"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pic>
              <p:nvPicPr>
                <p:cNvPr id="53" name="Picture 92"/>
                <p:cNvPicPr/>
                <p:nvPr/>
              </p:nvPicPr>
              <p:blipFill>
                <a:blip r:embed="rId3"/>
                <a:stretch/>
              </p:blipFill>
              <p:spPr>
                <a:xfrm>
                  <a:off x="2139718" y="5199388"/>
                  <a:ext cx="757183" cy="797980"/>
                </a:xfrm>
                <a:prstGeom prst="rect">
                  <a:avLst/>
                </a:prstGeom>
                <a:ln>
                  <a:noFill/>
                </a:ln>
              </p:spPr>
            </p:pic>
            <p:pic>
              <p:nvPicPr>
                <p:cNvPr id="54" name="Picture 93"/>
                <p:cNvPicPr/>
                <p:nvPr/>
              </p:nvPicPr>
              <p:blipFill>
                <a:blip r:embed="rId4"/>
                <a:stretch/>
              </p:blipFill>
              <p:spPr>
                <a:xfrm>
                  <a:off x="1968946" y="2627213"/>
                  <a:ext cx="681202" cy="717215"/>
                </a:xfrm>
                <a:prstGeom prst="rect">
                  <a:avLst/>
                </a:prstGeom>
                <a:ln>
                  <a:noFill/>
                </a:ln>
              </p:spPr>
            </p:pic>
            <p:sp>
              <p:nvSpPr>
                <p:cNvPr id="107" name="CustomShape 30"/>
                <p:cNvSpPr/>
                <p:nvPr/>
              </p:nvSpPr>
              <p:spPr>
                <a:xfrm rot="11932234" flipV="1">
                  <a:off x="3990865" y="4518998"/>
                  <a:ext cx="449659" cy="158422"/>
                </a:xfrm>
                <a:custGeom>
                  <a:avLst/>
                  <a:gdLst/>
                  <a:ahLst/>
                  <a:cxnLst/>
                  <a:rect l="l" t="t" r="r" b="b"/>
                  <a:pathLst>
                    <a:path w="21600" h="21600">
                      <a:moveTo>
                        <a:pt x="0" y="0"/>
                      </a:moveTo>
                      <a:lnTo>
                        <a:pt x="21600" y="21600"/>
                      </a:lnTo>
                    </a:path>
                  </a:pathLst>
                </a:custGeom>
                <a:noFill/>
                <a:ln w="34920">
                  <a:solidFill>
                    <a:srgbClr val="00B050"/>
                  </a:solidFill>
                  <a:round/>
                  <a:tailEnd type="triangle" w="med" len="med"/>
                </a:ln>
              </p:spPr>
              <p:style>
                <a:lnRef idx="0">
                  <a:scrgbClr r="0" g="0" b="0"/>
                </a:lnRef>
                <a:fillRef idx="0">
                  <a:scrgbClr r="0" g="0" b="0"/>
                </a:fillRef>
                <a:effectRef idx="0">
                  <a:scrgbClr r="0" g="0" b="0"/>
                </a:effectRef>
                <a:fontRef idx="minor"/>
              </p:style>
            </p:sp>
            <p:sp>
              <p:nvSpPr>
                <p:cNvPr id="108" name="CustomShape 9"/>
                <p:cNvSpPr/>
                <p:nvPr/>
              </p:nvSpPr>
              <p:spPr>
                <a:xfrm>
                  <a:off x="3959230" y="3851498"/>
                  <a:ext cx="535137" cy="34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61" name="CustomShape 23"/>
                <p:cNvSpPr/>
                <p:nvPr/>
              </p:nvSpPr>
              <p:spPr>
                <a:xfrm>
                  <a:off x="540370" y="5252617"/>
                  <a:ext cx="1612311" cy="7506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spc="-1" dirty="0">
                      <a:solidFill>
                        <a:srgbClr val="000000"/>
                      </a:solidFill>
                      <a:uFill>
                        <a:solidFill>
                          <a:srgbClr val="FFFFFF"/>
                        </a:solidFill>
                      </a:uFill>
                      <a:latin typeface="+mj-lt"/>
                    </a:rPr>
                    <a:t>Local budgets</a:t>
                  </a:r>
                  <a:endParaRPr lang="ru-RU" sz="1600" b="0" strike="noStrike" spc="-1" dirty="0">
                    <a:solidFill>
                      <a:srgbClr val="000000"/>
                    </a:solidFill>
                    <a:uFill>
                      <a:solidFill>
                        <a:srgbClr val="FFFFFF"/>
                      </a:solidFill>
                    </a:uFill>
                    <a:latin typeface="+mj-lt"/>
                  </a:endParaRPr>
                </a:p>
              </p:txBody>
            </p:sp>
            <p:sp>
              <p:nvSpPr>
                <p:cNvPr id="67" name="CustomShape 13"/>
                <p:cNvSpPr/>
                <p:nvPr/>
              </p:nvSpPr>
              <p:spPr>
                <a:xfrm>
                  <a:off x="3091381" y="3878978"/>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en-US" sz="2800" b="1" spc="-1" dirty="0">
                      <a:solidFill>
                        <a:srgbClr val="000000"/>
                      </a:solidFill>
                      <a:uFill>
                        <a:solidFill>
                          <a:srgbClr val="FFFFFF"/>
                        </a:solidFill>
                      </a:uFill>
                      <a:latin typeface="Calibri"/>
                    </a:rPr>
                    <a:t>TSA</a:t>
                  </a:r>
                  <a:endParaRPr lang="ru-RU" sz="1800" b="0" strike="noStrike" spc="-1" dirty="0">
                    <a:solidFill>
                      <a:srgbClr val="000000"/>
                    </a:solidFill>
                    <a:uFill>
                      <a:solidFill>
                        <a:srgbClr val="FFFFFF"/>
                      </a:solidFill>
                    </a:uFill>
                    <a:latin typeface="Arial"/>
                  </a:endParaRPr>
                </a:p>
              </p:txBody>
            </p:sp>
          </p:grpSp>
          <p:sp>
            <p:nvSpPr>
              <p:cNvPr id="58" name="CustomShape 29"/>
              <p:cNvSpPr/>
              <p:nvPr/>
            </p:nvSpPr>
            <p:spPr>
              <a:xfrm>
                <a:off x="1064292" y="6309533"/>
                <a:ext cx="1696651" cy="63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strike="noStrike" spc="-1" dirty="0">
                    <a:solidFill>
                      <a:srgbClr val="000000"/>
                    </a:solidFill>
                    <a:uFill>
                      <a:solidFill>
                        <a:srgbClr val="FFFFFF"/>
                      </a:solidFill>
                    </a:uFill>
                    <a:latin typeface="+mj-lt"/>
                    <a:ea typeface="DejaVu Sans"/>
                  </a:rPr>
                  <a:t>State Social Insurance budget</a:t>
                </a:r>
                <a:endParaRPr lang="ru-RU" sz="1600" b="0" strike="noStrike" spc="-1" dirty="0">
                  <a:solidFill>
                    <a:srgbClr val="000000"/>
                  </a:solidFill>
                  <a:uFill>
                    <a:solidFill>
                      <a:srgbClr val="FFFFFF"/>
                    </a:solidFill>
                  </a:uFill>
                  <a:latin typeface="+mj-lt"/>
                </a:endParaRPr>
              </a:p>
            </p:txBody>
          </p:sp>
        </p:grpSp>
        <p:pic>
          <p:nvPicPr>
            <p:cNvPr id="103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487" y="2755323"/>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241" y="417560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814" y="440707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047" y="4213162"/>
              <a:ext cx="868626" cy="86862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2181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1674" y="1098227"/>
            <a:ext cx="11739717" cy="5493812"/>
          </a:xfrm>
          <a:prstGeom prst="rect">
            <a:avLst/>
          </a:prstGeom>
        </p:spPr>
        <p:txBody>
          <a:bodyPr wrap="square">
            <a:spAutoFit/>
          </a:bodyPr>
          <a:lstStyle/>
          <a:p>
            <a:pPr indent="342900" algn="ctr">
              <a:spcAft>
                <a:spcPts val="0"/>
              </a:spcAft>
            </a:pPr>
            <a:r>
              <a:rPr lang="en-US" sz="1300" b="1" dirty="0">
                <a:solidFill>
                  <a:srgbClr val="333333"/>
                </a:solidFill>
                <a:effectLst/>
                <a:latin typeface="times new roman" panose="02020603050405020304" pitchFamily="18" charset="0"/>
              </a:rPr>
              <a:t>Section</a:t>
            </a:r>
            <a:r>
              <a:rPr lang="ru-RU" sz="1300" b="1" dirty="0">
                <a:solidFill>
                  <a:srgbClr val="333333"/>
                </a:solidFill>
                <a:effectLst/>
                <a:latin typeface="times new roman" panose="02020603050405020304" pitchFamily="18" charset="0"/>
              </a:rPr>
              <a:t> 3</a:t>
            </a:r>
            <a:endParaRPr lang="ru-RU" sz="1300" dirty="0">
              <a:effectLst/>
              <a:latin typeface="times new roman" panose="02020603050405020304" pitchFamily="18" charset="0"/>
            </a:endParaRPr>
          </a:p>
          <a:p>
            <a:pPr indent="342900" algn="ctr">
              <a:spcAft>
                <a:spcPts val="0"/>
              </a:spcAft>
            </a:pPr>
            <a:r>
              <a:rPr lang="en-US" sz="1300" b="1" dirty="0">
                <a:solidFill>
                  <a:srgbClr val="333333"/>
                </a:solidFill>
                <a:effectLst/>
                <a:latin typeface="times new roman" panose="02020603050405020304" pitchFamily="18" charset="0"/>
              </a:rPr>
              <a:t>Budget Execution</a:t>
            </a:r>
            <a:endParaRPr lang="ru-RU" sz="1300" dirty="0">
              <a:effectLst/>
              <a:latin typeface="times new roman" panose="02020603050405020304" pitchFamily="18" charset="0"/>
            </a:endParaRPr>
          </a:p>
          <a:p>
            <a:pPr indent="342900" algn="just">
              <a:spcAft>
                <a:spcPts val="0"/>
              </a:spcAft>
            </a:pPr>
            <a:r>
              <a:rPr lang="en-US" sz="1300" b="1" dirty="0">
                <a:solidFill>
                  <a:srgbClr val="333333"/>
                </a:solidFill>
                <a:effectLst/>
                <a:latin typeface="times new roman" panose="02020603050405020304" pitchFamily="18" charset="0"/>
              </a:rPr>
              <a:t>Article </a:t>
            </a:r>
            <a:r>
              <a:rPr lang="ru-RU" sz="1300" b="1" dirty="0">
                <a:solidFill>
                  <a:srgbClr val="333333"/>
                </a:solidFill>
                <a:effectLst/>
                <a:latin typeface="times new roman" panose="02020603050405020304" pitchFamily="18" charset="0"/>
              </a:rPr>
              <a:t>62. </a:t>
            </a:r>
            <a:r>
              <a:rPr lang="en-US" sz="1300" b="1" dirty="0">
                <a:solidFill>
                  <a:srgbClr val="333333"/>
                </a:solidFill>
                <a:effectLst/>
                <a:latin typeface="times new roman" panose="02020603050405020304" pitchFamily="18" charset="0"/>
              </a:rPr>
              <a:t>Treasury Single Account</a:t>
            </a:r>
            <a:endParaRPr lang="ru-RU" sz="1300" b="1"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(1) </a:t>
            </a:r>
            <a:r>
              <a:rPr lang="en-US" sz="1300" dirty="0">
                <a:solidFill>
                  <a:srgbClr val="333333"/>
                </a:solidFill>
                <a:latin typeface="times new roman" panose="02020603050405020304" pitchFamily="18" charset="0"/>
              </a:rPr>
              <a:t>Receipts to budgets and payments from component budgets to component budgets of the national public budget in national currency shall be made by transfer through the Treasury single account, and in foreign currency - through accounts opened with the National Bank of Moldova and with financial institutions, in accordance with the foreign exchange legislation</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(2) </a:t>
            </a:r>
            <a:r>
              <a:rPr lang="en-US" sz="1300" dirty="0">
                <a:solidFill>
                  <a:srgbClr val="333333"/>
                </a:solidFill>
                <a:latin typeface="times new roman" panose="02020603050405020304" pitchFamily="18" charset="0"/>
              </a:rPr>
              <a:t>Budget administrators may on a contractual basis borrow/provide loans from the component budgets of the national public budget, managed through the treasury single account, to cover temporary cash gaps, with repayment due in the same budget year</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(3) </a:t>
            </a:r>
            <a:r>
              <a:rPr lang="en-US" sz="1300" dirty="0">
                <a:solidFill>
                  <a:srgbClr val="333333"/>
                </a:solidFill>
                <a:latin typeface="times new roman" panose="02020603050405020304" pitchFamily="18" charset="0"/>
              </a:rPr>
              <a:t>Budget administrators may on a contractual basis borrow from financial institutions to cover temporary cash gaps, with repayment due in the same budget year</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(4) </a:t>
            </a:r>
            <a:r>
              <a:rPr lang="en-US" sz="1300" dirty="0">
                <a:solidFill>
                  <a:srgbClr val="333333"/>
                </a:solidFill>
                <a:latin typeface="times new roman" panose="02020603050405020304" pitchFamily="18" charset="0"/>
              </a:rPr>
              <a:t>The temporary surplus balance managed through the treasury single account may be placed on deposit accounts with the National Bank of Moldova and in government securities</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(5) </a:t>
            </a:r>
            <a:r>
              <a:rPr lang="en-US" sz="1300" dirty="0">
                <a:solidFill>
                  <a:srgbClr val="333333"/>
                </a:solidFill>
                <a:latin typeface="times new roman" panose="02020603050405020304" pitchFamily="18" charset="0"/>
              </a:rPr>
              <a:t>Budgetary agencies/institutions are prohibited to</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а) </a:t>
            </a:r>
            <a:r>
              <a:rPr lang="en-US" sz="1300" dirty="0">
                <a:latin typeface="Times New Roman" panose="02020603050405020304" pitchFamily="18" charset="0"/>
                <a:cs typeface="Times New Roman" panose="02020603050405020304" pitchFamily="18" charset="0"/>
              </a:rPr>
              <a:t>open bank accounts to carry out receipt and payment transactions through financial institutions, except for payment business cards, opened with the permission of the Ministry of Finance, to cover expenses related to sending high-ranking executives of central public authorities on business trips abroad. The procedure of opening and management of payment business cards shall be established by the Ministry of Finance</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b) </a:t>
            </a:r>
            <a:r>
              <a:rPr lang="en-US" sz="1300" dirty="0">
                <a:solidFill>
                  <a:srgbClr val="333333"/>
                </a:solidFill>
                <a:latin typeface="times new roman" panose="02020603050405020304" pitchFamily="18" charset="0"/>
              </a:rPr>
              <a:t>take/provide loans</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(7) </a:t>
            </a:r>
            <a:r>
              <a:rPr lang="en-US" sz="1300" dirty="0">
                <a:solidFill>
                  <a:srgbClr val="333333"/>
                </a:solidFill>
                <a:latin typeface="times new roman" panose="02020603050405020304" pitchFamily="18" charset="0"/>
              </a:rPr>
              <a:t>The Ministry of Finance, the National Social Insurance Fund and the National Health Insurance Company may conclude contracts with payment service providers operating on the territory of the Republic of Moldova, in order to carry out certain operations related to cash execution of budgets</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(8) </a:t>
            </a:r>
            <a:r>
              <a:rPr lang="en-US" sz="1300" dirty="0">
                <a:solidFill>
                  <a:srgbClr val="333333"/>
                </a:solidFill>
                <a:latin typeface="times new roman" panose="02020603050405020304" pitchFamily="18" charset="0"/>
              </a:rPr>
              <a:t>The procedure for selection of commercial banks as providers of payment services for operations related to cash execution of budgets shall be carried out once in three years in accordance with the legislation on public procurement</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(9) </a:t>
            </a:r>
            <a:r>
              <a:rPr lang="en-US" sz="1300" dirty="0">
                <a:solidFill>
                  <a:srgbClr val="333333"/>
                </a:solidFill>
                <a:latin typeface="times new roman" panose="02020603050405020304" pitchFamily="18" charset="0"/>
              </a:rPr>
              <a:t>Financial means received from the component budgets of the national public budget by self-governed public authorities/institutions, state-owned enterprises and joint-stock companies whose founder/shareholder is the central and local public authorities, based on their list approved by the annual budget law, shall be managed through the treasury single account</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(10) </a:t>
            </a:r>
            <a:r>
              <a:rPr lang="en-US" sz="1300" dirty="0">
                <a:solidFill>
                  <a:srgbClr val="333333"/>
                </a:solidFill>
                <a:latin typeface="times new roman" panose="02020603050405020304" pitchFamily="18" charset="0"/>
              </a:rPr>
              <a:t>The Ministry of Finance may temporarily use the balances on the accounts of the entities specified in part (9), opened in the treasury single account, to cover temporary cash gaps in the state budget, with their repayment within 180 days from the date of the loan and without this being reflected in the payments of the entities concerned</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a:p>
            <a:pPr indent="342900" algn="just">
              <a:spcAft>
                <a:spcPts val="0"/>
              </a:spcAft>
            </a:pPr>
            <a:r>
              <a:rPr lang="ru-RU" sz="1300" dirty="0">
                <a:solidFill>
                  <a:srgbClr val="333333"/>
                </a:solidFill>
                <a:effectLst/>
                <a:latin typeface="times new roman" panose="02020603050405020304" pitchFamily="18" charset="0"/>
              </a:rPr>
              <a:t>(11) </a:t>
            </a:r>
            <a:r>
              <a:rPr lang="en-US" sz="1300" dirty="0">
                <a:solidFill>
                  <a:srgbClr val="333333"/>
                </a:solidFill>
                <a:latin typeface="times new roman" panose="02020603050405020304" pitchFamily="18" charset="0"/>
              </a:rPr>
              <a:t>It is prohibited to borrow funds provided for earmarked purposes under financing agreements, from proceeds intended for externally financed projects</a:t>
            </a:r>
            <a:r>
              <a:rPr lang="ru-RU" sz="1300" dirty="0">
                <a:solidFill>
                  <a:srgbClr val="333333"/>
                </a:solidFill>
                <a:effectLst/>
                <a:latin typeface="times new roman" panose="02020603050405020304" pitchFamily="18" charset="0"/>
              </a:rPr>
              <a:t>.</a:t>
            </a:r>
            <a:endParaRPr lang="ru-RU" sz="1300" dirty="0">
              <a:effectLst/>
              <a:latin typeface="times new roman" panose="02020603050405020304" pitchFamily="18" charset="0"/>
            </a:endParaRPr>
          </a:p>
        </p:txBody>
      </p:sp>
      <p:sp>
        <p:nvSpPr>
          <p:cNvPr id="8" name="TextBox 7"/>
          <p:cNvSpPr txBox="1"/>
          <p:nvPr/>
        </p:nvSpPr>
        <p:spPr>
          <a:xfrm>
            <a:off x="662730" y="327171"/>
            <a:ext cx="11048301" cy="400110"/>
          </a:xfrm>
          <a:prstGeom prst="rect">
            <a:avLst/>
          </a:prstGeom>
          <a:noFill/>
        </p:spPr>
        <p:txBody>
          <a:bodyPr wrap="square" rtlCol="0">
            <a:spAutoFit/>
          </a:bodyPr>
          <a:lstStyle/>
          <a:p>
            <a:pPr algn="ctr"/>
            <a:r>
              <a:rPr lang="en-US" sz="2000" b="1" dirty="0">
                <a:effectLst/>
              </a:rPr>
              <a:t>LAW #</a:t>
            </a:r>
            <a:r>
              <a:rPr lang="ru-RU" sz="2000" b="1" dirty="0">
                <a:effectLst/>
              </a:rPr>
              <a:t> 181</a:t>
            </a:r>
            <a:r>
              <a:rPr lang="en-US" sz="2000" b="1" dirty="0">
                <a:effectLst/>
              </a:rPr>
              <a:t> of July 25, </a:t>
            </a:r>
            <a:r>
              <a:rPr lang="ru-RU" sz="2000" b="1" dirty="0">
                <a:effectLst/>
              </a:rPr>
              <a:t>2014</a:t>
            </a:r>
            <a:r>
              <a:rPr lang="en-US" sz="2000" b="1" dirty="0">
                <a:effectLst/>
              </a:rPr>
              <a:t> on public finance and fiscal responsibility</a:t>
            </a:r>
            <a:endParaRPr lang="ru-RU" sz="2000" b="1" dirty="0">
              <a:effectLst/>
            </a:endParaRPr>
          </a:p>
        </p:txBody>
      </p:sp>
    </p:spTree>
    <p:extLst>
      <p:ext uri="{BB962C8B-B14F-4D97-AF65-F5344CB8AC3E}">
        <p14:creationId xmlns:p14="http://schemas.microsoft.com/office/powerpoint/2010/main" val="24524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62730" y="327171"/>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pPr algn="ctr"/>
            <a:r>
              <a:rPr lang="en-US" dirty="0"/>
              <a:t>TSA – THE STRUCTURE OF SUBACCOUNTS</a:t>
            </a:r>
            <a:r>
              <a:rPr lang="ru-RU" dirty="0"/>
              <a:t> </a:t>
            </a:r>
          </a:p>
        </p:txBody>
      </p:sp>
      <p:sp>
        <p:nvSpPr>
          <p:cNvPr id="2" name="TextBox 1"/>
          <p:cNvSpPr txBox="1"/>
          <p:nvPr/>
        </p:nvSpPr>
        <p:spPr>
          <a:xfrm>
            <a:off x="205273" y="6219564"/>
            <a:ext cx="11821886" cy="67586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defPPr>
              <a:defRPr lang="en-US"/>
            </a:defPPr>
            <a:lvl1pPr>
              <a:lnSpc>
                <a:spcPct val="90000"/>
              </a:lnSpc>
              <a:defRPr b="0" strike="noStrike" spc="-1">
                <a:solidFill>
                  <a:srgbClr val="000000"/>
                </a:solidFill>
                <a:uFill>
                  <a:solidFill>
                    <a:srgbClr val="FFFFFF"/>
                  </a:solidFill>
                </a:uFill>
                <a:latin typeface="Arial"/>
              </a:defRPr>
            </a:lvl1pPr>
            <a:lvl2pPr marL="228600" lvl="1" indent="-227520" algn="just">
              <a:lnSpc>
                <a:spcPct val="90000"/>
              </a:lnSpc>
              <a:buClr>
                <a:srgbClr val="000000"/>
              </a:buClr>
              <a:buFont typeface="Symbol"/>
              <a:buChar char=""/>
              <a:defRPr sz="2400" b="0" strike="noStrike" spc="-1">
                <a:solidFill>
                  <a:srgbClr val="000000"/>
                </a:solidFill>
                <a:uFill>
                  <a:solidFill>
                    <a:srgbClr val="FFFFFF"/>
                  </a:solidFill>
                </a:uFill>
                <a:latin typeface="Calibri"/>
                <a:ea typeface="DejaVu Sans"/>
              </a:defRPr>
            </a:lvl2pPr>
          </a:lstStyle>
          <a:p>
            <a:r>
              <a:rPr lang="en-US" sz="1600" i="1" dirty="0"/>
              <a:t>TSA is a unified bank account with separate subaccounts</a:t>
            </a:r>
            <a:r>
              <a:rPr lang="ru-RU" sz="1600" i="1" dirty="0"/>
              <a:t>  - </a:t>
            </a:r>
            <a:r>
              <a:rPr lang="en-US" sz="1600" i="1" dirty="0"/>
              <a:t>segregation (not recording) </a:t>
            </a:r>
            <a:endParaRPr lang="ru-RU" sz="1600" i="1" dirty="0"/>
          </a:p>
          <a:p>
            <a:endParaRPr lang="ru-RU" sz="1600" dirty="0"/>
          </a:p>
          <a:p>
            <a:endParaRPr lang="ru-RU" sz="1600" dirty="0"/>
          </a:p>
          <a:p>
            <a:endParaRPr lang="ru-RU" sz="1600" dirty="0"/>
          </a:p>
          <a:p>
            <a:endParaRPr lang="ru-RU" sz="1600" dirty="0"/>
          </a:p>
        </p:txBody>
      </p:sp>
      <p:grpSp>
        <p:nvGrpSpPr>
          <p:cNvPr id="3" name="Group 2"/>
          <p:cNvGrpSpPr/>
          <p:nvPr/>
        </p:nvGrpSpPr>
        <p:grpSpPr>
          <a:xfrm>
            <a:off x="205273" y="1090770"/>
            <a:ext cx="11706569" cy="4761136"/>
            <a:chOff x="122501" y="1267039"/>
            <a:chExt cx="6655893" cy="5193699"/>
          </a:xfrm>
          <a:solidFill>
            <a:schemeClr val="accent1">
              <a:lumMod val="40000"/>
              <a:lumOff val="60000"/>
              <a:alpha val="25000"/>
            </a:schemeClr>
          </a:solidFill>
        </p:grpSpPr>
        <p:sp>
          <p:nvSpPr>
            <p:cNvPr id="43" name="CustomShape 2"/>
            <p:cNvSpPr/>
            <p:nvPr/>
          </p:nvSpPr>
          <p:spPr>
            <a:xfrm>
              <a:off x="122501" y="2876564"/>
              <a:ext cx="602610" cy="1177035"/>
            </a:xfrm>
            <a:prstGeom prst="roundRect">
              <a:avLst>
                <a:gd name="adj" fmla="val 10000"/>
              </a:avLst>
            </a:prstGeom>
            <a:grpFill/>
            <a:ln>
              <a:solidFill>
                <a:srgbClr val="FFC000"/>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2000" b="1" spc="-1" dirty="0">
                  <a:solidFill>
                    <a:srgbClr val="000000"/>
                  </a:solidFill>
                  <a:uFill>
                    <a:solidFill>
                      <a:srgbClr val="FFFFFF"/>
                    </a:solidFill>
                  </a:uFill>
                  <a:latin typeface="+mj-lt"/>
                  <a:ea typeface="DejaVu Sans"/>
                </a:rPr>
                <a:t>TSA</a:t>
              </a:r>
              <a:endParaRPr lang="ru-RU" sz="2000" b="1" spc="-1" dirty="0">
                <a:solidFill>
                  <a:srgbClr val="000000"/>
                </a:solidFill>
                <a:uFill>
                  <a:solidFill>
                    <a:srgbClr val="FFFFFF"/>
                  </a:solidFill>
                </a:uFill>
                <a:latin typeface="+mj-lt"/>
                <a:ea typeface="DejaVu Sans"/>
              </a:endParaRPr>
            </a:p>
          </p:txBody>
        </p:sp>
        <p:sp>
          <p:nvSpPr>
            <p:cNvPr id="45" name="CustomShape 4"/>
            <p:cNvSpPr/>
            <p:nvPr/>
          </p:nvSpPr>
          <p:spPr>
            <a:xfrm>
              <a:off x="848134" y="1517335"/>
              <a:ext cx="1994867" cy="1310120"/>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endParaRPr lang="ru-RU" sz="2000" b="1" spc="-1" dirty="0">
                <a:solidFill>
                  <a:srgbClr val="000000"/>
                </a:solidFill>
                <a:uFill>
                  <a:solidFill>
                    <a:srgbClr val="FFFFFF"/>
                  </a:solidFill>
                </a:uFill>
                <a:latin typeface="+mj-lt"/>
                <a:ea typeface="DejaVu Sans"/>
              </a:endParaRPr>
            </a:p>
            <a:p>
              <a:pPr algn="ctr">
                <a:lnSpc>
                  <a:spcPct val="90000"/>
                </a:lnSpc>
              </a:pPr>
              <a:r>
                <a:rPr lang="en-US" sz="2000" b="1" spc="-1" dirty="0">
                  <a:solidFill>
                    <a:srgbClr val="000000"/>
                  </a:solidFill>
                  <a:uFill>
                    <a:solidFill>
                      <a:srgbClr val="FFFFFF"/>
                    </a:solidFill>
                  </a:uFill>
                  <a:latin typeface="+mj-lt"/>
                  <a:ea typeface="DejaVu Sans"/>
                </a:rPr>
                <a:t>AISS correspondence account (National Bank) incudes 260 subaccounts</a:t>
              </a:r>
              <a:endParaRPr lang="ru-RU" sz="2000" b="1" spc="-1" dirty="0">
                <a:solidFill>
                  <a:srgbClr val="000000"/>
                </a:solidFill>
                <a:uFill>
                  <a:solidFill>
                    <a:srgbClr val="FFFFFF"/>
                  </a:solidFill>
                </a:uFill>
                <a:latin typeface="+mj-lt"/>
                <a:ea typeface="DejaVu Sans"/>
              </a:endParaRPr>
            </a:p>
            <a:p>
              <a:pPr algn="ctr">
                <a:lnSpc>
                  <a:spcPct val="90000"/>
                </a:lnSpc>
              </a:pPr>
              <a:endParaRPr lang="ru-RU" sz="2000" b="1" spc="-1" dirty="0">
                <a:solidFill>
                  <a:srgbClr val="000000"/>
                </a:solidFill>
                <a:uFill>
                  <a:solidFill>
                    <a:srgbClr val="FFFFFF"/>
                  </a:solidFill>
                </a:uFill>
                <a:latin typeface="+mj-lt"/>
                <a:ea typeface="DejaVu Sans"/>
              </a:endParaRPr>
            </a:p>
          </p:txBody>
        </p:sp>
        <p:sp>
          <p:nvSpPr>
            <p:cNvPr id="49" name="CustomShape 8"/>
            <p:cNvSpPr/>
            <p:nvPr/>
          </p:nvSpPr>
          <p:spPr>
            <a:xfrm>
              <a:off x="4785612" y="2351625"/>
              <a:ext cx="1967118"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Local budgets (subnational level)</a:t>
              </a:r>
            </a:p>
            <a:p>
              <a:pPr algn="ctr">
                <a:lnSpc>
                  <a:spcPct val="90000"/>
                </a:lnSpc>
              </a:pPr>
              <a:r>
                <a:rPr lang="ru-RU" sz="1600" b="1" spc="-1" dirty="0">
                  <a:solidFill>
                    <a:srgbClr val="000000"/>
                  </a:solidFill>
                  <a:uFill>
                    <a:solidFill>
                      <a:srgbClr val="FFFFFF"/>
                    </a:solidFill>
                  </a:uFill>
                  <a:latin typeface="+mj-lt"/>
                  <a:ea typeface="DejaVu Sans"/>
                </a:rPr>
                <a:t> </a:t>
              </a:r>
              <a:r>
                <a:rPr lang="en-US" sz="1600" b="1" spc="-1" dirty="0">
                  <a:solidFill>
                    <a:srgbClr val="000000"/>
                  </a:solidFill>
                  <a:uFill>
                    <a:solidFill>
                      <a:srgbClr val="FFFFFF"/>
                    </a:solidFill>
                  </a:uFill>
                  <a:latin typeface="+mj-lt"/>
                  <a:ea typeface="DejaVu Sans"/>
                </a:rPr>
                <a:t>37</a:t>
              </a:r>
              <a:endParaRPr lang="ru-RU" sz="1600" b="1" spc="-1" dirty="0">
                <a:solidFill>
                  <a:srgbClr val="000000"/>
                </a:solidFill>
                <a:uFill>
                  <a:solidFill>
                    <a:srgbClr val="FFFFFF"/>
                  </a:solidFill>
                </a:uFill>
                <a:latin typeface="+mj-lt"/>
                <a:ea typeface="DejaVu Sans"/>
              </a:endParaRPr>
            </a:p>
          </p:txBody>
        </p:sp>
        <p:sp>
          <p:nvSpPr>
            <p:cNvPr id="57" name="CustomShape 16"/>
            <p:cNvSpPr/>
            <p:nvPr/>
          </p:nvSpPr>
          <p:spPr>
            <a:xfrm>
              <a:off x="4793319" y="1267039"/>
              <a:ext cx="1959411" cy="828519"/>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State budget</a:t>
              </a:r>
              <a:endParaRPr lang="ru-RU" sz="1600" b="1" spc="-1" dirty="0">
                <a:solidFill>
                  <a:srgbClr val="000000"/>
                </a:solidFill>
                <a:uFill>
                  <a:solidFill>
                    <a:srgbClr val="FFFFFF"/>
                  </a:solidFill>
                </a:uFill>
                <a:latin typeface="+mj-lt"/>
                <a:ea typeface="DejaVu Sans"/>
              </a:endParaRPr>
            </a:p>
            <a:p>
              <a:pPr algn="ctr">
                <a:lnSpc>
                  <a:spcPct val="90000"/>
                </a:lnSpc>
              </a:pPr>
              <a:r>
                <a:rPr lang="en-US" sz="1600" b="1" spc="-1" dirty="0">
                  <a:solidFill>
                    <a:srgbClr val="000000"/>
                  </a:solidFill>
                  <a:uFill>
                    <a:solidFill>
                      <a:srgbClr val="FFFFFF"/>
                    </a:solidFill>
                  </a:uFill>
                  <a:latin typeface="+mj-lt"/>
                  <a:ea typeface="DejaVu Sans"/>
                </a:rPr>
                <a:t>25 (one main account, others zero balance accounts</a:t>
              </a:r>
              <a:r>
                <a:rPr lang="ru-RU" sz="1600" b="1" spc="-1" dirty="0">
                  <a:solidFill>
                    <a:srgbClr val="000000"/>
                  </a:solidFill>
                  <a:uFill>
                    <a:solidFill>
                      <a:srgbClr val="FFFFFF"/>
                    </a:solidFill>
                  </a:uFill>
                  <a:latin typeface="+mj-lt"/>
                  <a:ea typeface="DejaVu Sans"/>
                </a:rPr>
                <a:t>) </a:t>
              </a:r>
            </a:p>
          </p:txBody>
        </p:sp>
        <p:sp>
          <p:nvSpPr>
            <p:cNvPr id="67" name="CustomShape 26"/>
            <p:cNvSpPr/>
            <p:nvPr/>
          </p:nvSpPr>
          <p:spPr>
            <a:xfrm>
              <a:off x="4782111" y="4430831"/>
              <a:ext cx="1967118" cy="920080"/>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State Social Insurance Budget/Mandatory Health Insurance Funds </a:t>
              </a:r>
              <a:r>
                <a:rPr lang="ru-RU" sz="1600" b="1" spc="-1" dirty="0">
                  <a:solidFill>
                    <a:srgbClr val="000000"/>
                  </a:solidFill>
                  <a:uFill>
                    <a:solidFill>
                      <a:srgbClr val="FFFFFF"/>
                    </a:solidFill>
                  </a:uFill>
                  <a:latin typeface="+mj-lt"/>
                  <a:ea typeface="DejaVu Sans"/>
                </a:rPr>
                <a:t> </a:t>
              </a:r>
              <a:endParaRPr lang="en-US" sz="1600" b="1" spc="-1" dirty="0">
                <a:solidFill>
                  <a:srgbClr val="000000"/>
                </a:solidFill>
                <a:uFill>
                  <a:solidFill>
                    <a:srgbClr val="FFFFFF"/>
                  </a:solidFill>
                </a:uFill>
                <a:latin typeface="+mj-lt"/>
                <a:ea typeface="DejaVu Sans"/>
              </a:endParaRPr>
            </a:p>
            <a:p>
              <a:pPr algn="ctr">
                <a:lnSpc>
                  <a:spcPct val="90000"/>
                </a:lnSpc>
              </a:pPr>
              <a:r>
                <a:rPr lang="ru-RU" sz="1600" b="1" spc="-1" dirty="0">
                  <a:solidFill>
                    <a:srgbClr val="000000"/>
                  </a:solidFill>
                  <a:uFill>
                    <a:solidFill>
                      <a:srgbClr val="FFFFFF"/>
                    </a:solidFill>
                  </a:uFill>
                  <a:latin typeface="+mj-lt"/>
                  <a:ea typeface="DejaVu Sans"/>
                </a:rPr>
                <a:t>50</a:t>
              </a:r>
            </a:p>
          </p:txBody>
        </p:sp>
        <p:sp>
          <p:nvSpPr>
            <p:cNvPr id="70" name="CustomShape 30"/>
            <p:cNvSpPr/>
            <p:nvPr/>
          </p:nvSpPr>
          <p:spPr>
            <a:xfrm>
              <a:off x="4782111" y="5598514"/>
              <a:ext cx="1996283" cy="825308"/>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Off-budget accounts</a:t>
              </a:r>
              <a:endParaRPr lang="ru-RU" sz="1600" b="1" spc="-1" dirty="0">
                <a:solidFill>
                  <a:srgbClr val="000000"/>
                </a:solidFill>
                <a:uFill>
                  <a:solidFill>
                    <a:srgbClr val="FFFFFF"/>
                  </a:solidFill>
                </a:uFill>
                <a:latin typeface="+mj-lt"/>
                <a:ea typeface="DejaVu Sans"/>
              </a:endParaRPr>
            </a:p>
            <a:p>
              <a:pPr algn="ctr">
                <a:lnSpc>
                  <a:spcPct val="90000"/>
                </a:lnSpc>
              </a:pPr>
              <a:r>
                <a:rPr lang="en-US" sz="1600" b="1" spc="-1" dirty="0">
                  <a:solidFill>
                    <a:srgbClr val="000000"/>
                  </a:solidFill>
                  <a:uFill>
                    <a:solidFill>
                      <a:srgbClr val="FFFFFF"/>
                    </a:solidFill>
                  </a:uFill>
                  <a:latin typeface="+mj-lt"/>
                  <a:ea typeface="DejaVu Sans"/>
                </a:rPr>
                <a:t>100</a:t>
              </a:r>
              <a:endParaRPr lang="ru-RU" sz="1600" b="1" spc="-1" dirty="0">
                <a:solidFill>
                  <a:srgbClr val="000000"/>
                </a:solidFill>
                <a:uFill>
                  <a:solidFill>
                    <a:srgbClr val="FFFFFF"/>
                  </a:solidFill>
                </a:uFill>
                <a:latin typeface="+mj-lt"/>
                <a:ea typeface="DejaVu Sans"/>
              </a:endParaRPr>
            </a:p>
          </p:txBody>
        </p:sp>
        <p:sp>
          <p:nvSpPr>
            <p:cNvPr id="72" name="CustomShape 32"/>
            <p:cNvSpPr/>
            <p:nvPr/>
          </p:nvSpPr>
          <p:spPr>
            <a:xfrm>
              <a:off x="848134" y="4900485"/>
              <a:ext cx="1550903" cy="1177037"/>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b="1" spc="-1" dirty="0">
                  <a:solidFill>
                    <a:srgbClr val="000000"/>
                  </a:solidFill>
                  <a:uFill>
                    <a:solidFill>
                      <a:srgbClr val="FFFFFF"/>
                    </a:solidFill>
                  </a:uFill>
                  <a:latin typeface="+mj-lt"/>
                  <a:ea typeface="DejaVu Sans"/>
                </a:rPr>
                <a:t>FX accounts </a:t>
              </a:r>
              <a:r>
                <a:rPr lang="ru-RU" b="1" spc="-1" dirty="0">
                  <a:solidFill>
                    <a:srgbClr val="000000"/>
                  </a:solidFill>
                  <a:uFill>
                    <a:solidFill>
                      <a:srgbClr val="FFFFFF"/>
                    </a:solidFill>
                  </a:uFill>
                  <a:latin typeface="+mj-lt"/>
                  <a:ea typeface="DejaVu Sans"/>
                </a:rPr>
                <a:t>(</a:t>
              </a:r>
              <a:r>
                <a:rPr lang="en-US" b="1" spc="-1" dirty="0">
                  <a:solidFill>
                    <a:srgbClr val="000000"/>
                  </a:solidFill>
                  <a:uFill>
                    <a:solidFill>
                      <a:srgbClr val="FFFFFF"/>
                    </a:solidFill>
                  </a:uFill>
                  <a:latin typeface="+mj-lt"/>
                  <a:ea typeface="DejaVu Sans"/>
                </a:rPr>
                <a:t>National Bank</a:t>
              </a:r>
              <a:r>
                <a:rPr lang="ru-RU" b="1" spc="-1" dirty="0">
                  <a:solidFill>
                    <a:srgbClr val="000000"/>
                  </a:solidFill>
                  <a:uFill>
                    <a:solidFill>
                      <a:srgbClr val="FFFFFF"/>
                    </a:solidFill>
                  </a:uFill>
                  <a:latin typeface="+mj-lt"/>
                  <a:ea typeface="DejaVu Sans"/>
                </a:rPr>
                <a:t>) 150 </a:t>
              </a:r>
              <a:r>
                <a:rPr lang="en-US" b="1" spc="-1" dirty="0">
                  <a:solidFill>
                    <a:srgbClr val="000000"/>
                  </a:solidFill>
                  <a:uFill>
                    <a:solidFill>
                      <a:srgbClr val="FFFFFF"/>
                    </a:solidFill>
                  </a:uFill>
                  <a:latin typeface="+mj-lt"/>
                  <a:ea typeface="DejaVu Sans"/>
                </a:rPr>
                <a:t>accounts</a:t>
              </a:r>
              <a:endParaRPr lang="ru-RU" b="1" spc="-1" dirty="0">
                <a:solidFill>
                  <a:srgbClr val="000000"/>
                </a:solidFill>
                <a:uFill>
                  <a:solidFill>
                    <a:srgbClr val="FFFFFF"/>
                  </a:solidFill>
                </a:uFill>
                <a:latin typeface="+mj-lt"/>
                <a:ea typeface="DejaVu Sans"/>
              </a:endParaRPr>
            </a:p>
          </p:txBody>
        </p:sp>
        <p:sp>
          <p:nvSpPr>
            <p:cNvPr id="74" name="CustomShape 34"/>
            <p:cNvSpPr/>
            <p:nvPr/>
          </p:nvSpPr>
          <p:spPr>
            <a:xfrm>
              <a:off x="2526225" y="4430831"/>
              <a:ext cx="1450025" cy="857883"/>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State budget</a:t>
              </a:r>
              <a:r>
                <a:rPr lang="ru-RU" sz="1600" b="1" spc="-1" dirty="0">
                  <a:solidFill>
                    <a:srgbClr val="000000"/>
                  </a:solidFill>
                  <a:uFill>
                    <a:solidFill>
                      <a:srgbClr val="FFFFFF"/>
                    </a:solidFill>
                  </a:uFill>
                  <a:latin typeface="+mj-lt"/>
                  <a:ea typeface="DejaVu Sans"/>
                </a:rPr>
                <a:t> </a:t>
              </a:r>
            </a:p>
          </p:txBody>
        </p:sp>
        <p:sp>
          <p:nvSpPr>
            <p:cNvPr id="78" name="CustomShape 38"/>
            <p:cNvSpPr/>
            <p:nvPr/>
          </p:nvSpPr>
          <p:spPr>
            <a:xfrm>
              <a:off x="2526225" y="5602856"/>
              <a:ext cx="1450025" cy="857882"/>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Externally financed projects</a:t>
              </a:r>
              <a:endParaRPr lang="ru-RU" sz="1600" b="1" spc="-1" dirty="0">
                <a:solidFill>
                  <a:srgbClr val="000000"/>
                </a:solidFill>
                <a:uFill>
                  <a:solidFill>
                    <a:srgbClr val="FFFFFF"/>
                  </a:solidFill>
                </a:uFill>
                <a:latin typeface="+mj-lt"/>
                <a:ea typeface="DejaVu Sans"/>
              </a:endParaRPr>
            </a:p>
          </p:txBody>
        </p:sp>
        <p:sp>
          <p:nvSpPr>
            <p:cNvPr id="150" name="CustomShape 8"/>
            <p:cNvSpPr/>
            <p:nvPr/>
          </p:nvSpPr>
          <p:spPr>
            <a:xfrm>
              <a:off x="4824442" y="3346249"/>
              <a:ext cx="1952536"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en-US" sz="1600" b="1" spc="-1" dirty="0">
                  <a:solidFill>
                    <a:srgbClr val="000000"/>
                  </a:solidFill>
                  <a:uFill>
                    <a:solidFill>
                      <a:srgbClr val="FFFFFF"/>
                    </a:solidFill>
                  </a:uFill>
                  <a:latin typeface="+mj-lt"/>
                  <a:ea typeface="DejaVu Sans"/>
                </a:rPr>
                <a:t>Externally financed projects</a:t>
              </a:r>
            </a:p>
            <a:p>
              <a:pPr algn="ctr">
                <a:lnSpc>
                  <a:spcPct val="90000"/>
                </a:lnSpc>
              </a:pPr>
              <a:r>
                <a:rPr lang="ru-RU" sz="1600" b="1" spc="-1" dirty="0">
                  <a:solidFill>
                    <a:srgbClr val="000000"/>
                  </a:solidFill>
                  <a:uFill>
                    <a:solidFill>
                      <a:srgbClr val="FFFFFF"/>
                    </a:solidFill>
                  </a:uFill>
                  <a:latin typeface="+mj-lt"/>
                  <a:ea typeface="DejaVu Sans"/>
                </a:rPr>
                <a:t> 48</a:t>
              </a:r>
            </a:p>
          </p:txBody>
        </p:sp>
      </p:grpSp>
      <p:cxnSp>
        <p:nvCxnSpPr>
          <p:cNvPr id="80" name="Straight Connector 79"/>
          <p:cNvCxnSpPr>
            <a:stCxn id="45" idx="3"/>
            <a:endCxn id="49" idx="1"/>
          </p:cNvCxnSpPr>
          <p:nvPr/>
        </p:nvCxnSpPr>
        <p:spPr>
          <a:xfrm>
            <a:off x="4990163" y="1920723"/>
            <a:ext cx="3416719" cy="553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5" idx="3"/>
            <a:endCxn id="57" idx="1"/>
          </p:cNvCxnSpPr>
          <p:nvPr/>
        </p:nvCxnSpPr>
        <p:spPr>
          <a:xfrm flipV="1">
            <a:off x="4990163" y="1470528"/>
            <a:ext cx="3430274" cy="4501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45" idx="3"/>
            <a:endCxn id="70" idx="1"/>
          </p:cNvCxnSpPr>
          <p:nvPr/>
        </p:nvCxnSpPr>
        <p:spPr>
          <a:xfrm>
            <a:off x="4990163" y="1920723"/>
            <a:ext cx="3410561" cy="3519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5" idx="3"/>
            <a:endCxn id="67" idx="1"/>
          </p:cNvCxnSpPr>
          <p:nvPr/>
        </p:nvCxnSpPr>
        <p:spPr>
          <a:xfrm>
            <a:off x="4990163" y="1920723"/>
            <a:ext cx="3410561" cy="2492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45" idx="1"/>
            <a:endCxn id="43" idx="3"/>
          </p:cNvCxnSpPr>
          <p:nvPr/>
        </p:nvCxnSpPr>
        <p:spPr>
          <a:xfrm flipH="1">
            <a:off x="1265160" y="1920723"/>
            <a:ext cx="216376" cy="1185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72" idx="3"/>
            <a:endCxn id="74" idx="1"/>
          </p:cNvCxnSpPr>
          <p:nvPr/>
        </p:nvCxnSpPr>
        <p:spPr>
          <a:xfrm flipV="1">
            <a:off x="4209307" y="4384279"/>
            <a:ext cx="223702" cy="576824"/>
          </a:xfrm>
          <a:prstGeom prst="line">
            <a:avLst/>
          </a:prstGeom>
        </p:spPr>
        <p:style>
          <a:lnRef idx="1">
            <a:schemeClr val="accent6"/>
          </a:lnRef>
          <a:fillRef idx="0">
            <a:schemeClr val="accent6"/>
          </a:fillRef>
          <a:effectRef idx="0">
            <a:schemeClr val="accent6"/>
          </a:effectRef>
          <a:fontRef idx="minor">
            <a:schemeClr val="tx1"/>
          </a:fontRef>
        </p:style>
      </p:cxnSp>
      <p:cxnSp>
        <p:nvCxnSpPr>
          <p:cNvPr id="98" name="Straight Connector 97"/>
          <p:cNvCxnSpPr>
            <a:stCxn id="72" idx="3"/>
            <a:endCxn id="78" idx="1"/>
          </p:cNvCxnSpPr>
          <p:nvPr/>
        </p:nvCxnSpPr>
        <p:spPr>
          <a:xfrm>
            <a:off x="4209307" y="4961103"/>
            <a:ext cx="223702" cy="497587"/>
          </a:xfrm>
          <a:prstGeom prst="line">
            <a:avLst/>
          </a:prstGeom>
        </p:spPr>
        <p:style>
          <a:lnRef idx="1">
            <a:schemeClr val="accent6"/>
          </a:lnRef>
          <a:fillRef idx="0">
            <a:schemeClr val="accent6"/>
          </a:fillRef>
          <a:effectRef idx="0">
            <a:schemeClr val="accent6"/>
          </a:effectRef>
          <a:fontRef idx="minor">
            <a:schemeClr val="tx1"/>
          </a:fontRef>
        </p:style>
      </p:cxnSp>
      <p:cxnSp>
        <p:nvCxnSpPr>
          <p:cNvPr id="136" name="Straight Connector 135"/>
          <p:cNvCxnSpPr>
            <a:stCxn id="72" idx="1"/>
            <a:endCxn id="43" idx="3"/>
          </p:cNvCxnSpPr>
          <p:nvPr/>
        </p:nvCxnSpPr>
        <p:spPr>
          <a:xfrm flipH="1" flipV="1">
            <a:off x="1265160" y="3105746"/>
            <a:ext cx="216376" cy="1855357"/>
          </a:xfrm>
          <a:prstGeom prst="line">
            <a:avLst/>
          </a:prstGeom>
        </p:spPr>
        <p:style>
          <a:lnRef idx="1">
            <a:schemeClr val="accent6"/>
          </a:lnRef>
          <a:fillRef idx="0">
            <a:schemeClr val="accent6"/>
          </a:fillRef>
          <a:effectRef idx="0">
            <a:schemeClr val="accent6"/>
          </a:effectRef>
          <a:fontRef idx="minor">
            <a:schemeClr val="tx1"/>
          </a:fontRef>
        </p:style>
      </p:cxnSp>
      <p:cxnSp>
        <p:nvCxnSpPr>
          <p:cNvPr id="165" name="Straight Connector 164"/>
          <p:cNvCxnSpPr>
            <a:stCxn id="45" idx="3"/>
            <a:endCxn id="150" idx="1"/>
          </p:cNvCxnSpPr>
          <p:nvPr/>
        </p:nvCxnSpPr>
        <p:spPr>
          <a:xfrm>
            <a:off x="4990163" y="1920723"/>
            <a:ext cx="3485014" cy="14648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0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820091" y="175761"/>
            <a:ext cx="9001000" cy="576064"/>
          </a:xfr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800" b="1" spc="-1" dirty="0">
                <a:solidFill>
                  <a:srgbClr val="000000"/>
                </a:solidFill>
                <a:uFill>
                  <a:solidFill>
                    <a:srgbClr val="FFFFFF"/>
                  </a:solidFill>
                </a:uFill>
                <a:latin typeface="Arial" panose="020B0604020202020204" pitchFamily="34" charset="0"/>
                <a:ea typeface="DejaVu Sans"/>
                <a:cs typeface="Arial" panose="020B0604020202020204" pitchFamily="34" charset="0"/>
              </a:rPr>
              <a:t>TSA coverage</a:t>
            </a:r>
            <a:endParaRPr lang="ru-RU" sz="2800" b="1" spc="-1" dirty="0">
              <a:solidFill>
                <a:srgbClr val="000000"/>
              </a:solidFill>
              <a:uFill>
                <a:solidFill>
                  <a:srgbClr val="FFFFFF"/>
                </a:solidFill>
              </a:uFill>
              <a:latin typeface="Arial" panose="020B0604020202020204" pitchFamily="34" charset="0"/>
              <a:ea typeface="DejaVu Sans"/>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324830258"/>
              </p:ext>
            </p:extLst>
          </p:nvPr>
        </p:nvGraphicFramePr>
        <p:xfrm>
          <a:off x="374072" y="998503"/>
          <a:ext cx="6909680" cy="55695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598926" y="618340"/>
            <a:ext cx="4444329" cy="5078313"/>
          </a:xfrm>
          <a:prstGeom prst="rect">
            <a:avLst/>
          </a:prstGeom>
          <a:noFill/>
        </p:spPr>
        <p:txBody>
          <a:bodyPr wrap="square" rtlCol="0">
            <a:spAutoFit/>
          </a:bodyPr>
          <a:lstStyle/>
          <a:p>
            <a:pPr marL="285750" indent="-285750">
              <a:buFont typeface="Arial" panose="020B0604020202020204" pitchFamily="34" charset="0"/>
              <a:buChar char="•"/>
            </a:pPr>
            <a:endParaRPr lang="ru-RU"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TSA covers</a:t>
            </a:r>
            <a:r>
              <a:rPr lang="ru-RU" b="1" dirty="0">
                <a:latin typeface="Arial" panose="020B0604020202020204" pitchFamily="34" charset="0"/>
                <a:cs typeface="Arial" panose="020B0604020202020204" pitchFamily="34" charset="0"/>
              </a:rPr>
              <a:t> 100%</a:t>
            </a:r>
            <a:r>
              <a:rPr lang="en-US" b="1" dirty="0">
                <a:latin typeface="Arial" panose="020B0604020202020204" pitchFamily="34" charset="0"/>
                <a:cs typeface="Arial" panose="020B0604020202020204" pitchFamily="34" charset="0"/>
              </a:rPr>
              <a:t> of the national public budget</a:t>
            </a:r>
            <a:r>
              <a:rPr lang="ru-RU" b="1" dirty="0">
                <a:latin typeface="Arial" panose="020B0604020202020204" pitchFamily="34" charset="0"/>
                <a:cs typeface="Arial" panose="020B0604020202020204" pitchFamily="34" charset="0"/>
              </a:rPr>
              <a:t>:</a:t>
            </a:r>
          </a:p>
          <a:p>
            <a:pPr algn="just"/>
            <a:endParaRPr lang="ru-RU"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State budget</a:t>
            </a: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Local budgets</a:t>
            </a: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State Social Insurance budget (SSIB)</a:t>
            </a: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Mandatory Health Insurance Funds (MHIF)</a:t>
            </a:r>
          </a:p>
          <a:p>
            <a:pPr marL="285750" indent="-285750">
              <a:buFont typeface="Wingdings" panose="05000000000000000000" pitchFamily="2" charset="2"/>
              <a:buChar char="ü"/>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spc="-1" dirty="0">
                <a:uFill>
                  <a:solidFill>
                    <a:srgbClr val="FFFFFF"/>
                  </a:solidFill>
                </a:uFill>
                <a:latin typeface="Arial" panose="020B0604020202020204" pitchFamily="34" charset="0"/>
                <a:ea typeface="DejaVu Sans"/>
                <a:cs typeface="Arial" panose="020B0604020202020204" pitchFamily="34" charset="0"/>
              </a:rPr>
              <a:t>Self-governed government agencies</a:t>
            </a:r>
            <a:r>
              <a:rPr lang="ru-RU" b="1" spc="-1" dirty="0">
                <a:uFill>
                  <a:solidFill>
                    <a:srgbClr val="FFFFFF"/>
                  </a:solidFill>
                </a:uFill>
                <a:latin typeface="Arial" panose="020B0604020202020204" pitchFamily="34" charset="0"/>
                <a:ea typeface="DejaVu Sans"/>
                <a:cs typeface="Arial" panose="020B0604020202020204" pitchFamily="34" charset="0"/>
              </a:rPr>
              <a:t> </a:t>
            </a:r>
            <a:r>
              <a:rPr lang="en-US" spc="-1" dirty="0">
                <a:uFill>
                  <a:solidFill>
                    <a:srgbClr val="FFFFFF"/>
                  </a:solidFill>
                </a:uFill>
                <a:latin typeface="Arial" panose="020B0604020202020204" pitchFamily="34" charset="0"/>
                <a:ea typeface="DejaVu Sans"/>
                <a:cs typeface="Arial" panose="020B0604020202020204" pitchFamily="34" charset="0"/>
              </a:rPr>
              <a:t>- </a:t>
            </a:r>
            <a:r>
              <a:rPr lang="ru-RU"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as per the Law on Public Finance and Fiscal Responsibility, fiscal resources that the self-governed government agencies receive from the national public budget are administered through the TSA</a:t>
            </a: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22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455" y="214584"/>
            <a:ext cx="11048730"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2000" b="1" cap="all" spc="-1" dirty="0">
                <a:solidFill>
                  <a:srgbClr val="000000"/>
                </a:solidFill>
                <a:uFill>
                  <a:solidFill>
                    <a:srgbClr val="FFFFFF"/>
                  </a:solidFill>
                </a:uFill>
                <a:latin typeface="Arial"/>
                <a:ea typeface="DejaVu Sans"/>
              </a:rPr>
              <a:t>THE CENTRALIZED TRANSACTIONS PROCESSING SYSTEM</a:t>
            </a:r>
            <a:r>
              <a:rPr lang="ru-RU" sz="2000" b="1" cap="all" spc="-1" dirty="0">
                <a:solidFill>
                  <a:srgbClr val="000000"/>
                </a:solidFill>
                <a:uFill>
                  <a:solidFill>
                    <a:srgbClr val="FFFFFF"/>
                  </a:solidFill>
                </a:uFill>
                <a:latin typeface="Arial"/>
                <a:ea typeface="DejaVu Sans"/>
              </a:rPr>
              <a:t> </a:t>
            </a:r>
            <a:endParaRPr lang="en-US" sz="2000" b="1" cap="all" spc="-1" dirty="0">
              <a:solidFill>
                <a:srgbClr val="000000"/>
              </a:solidFill>
              <a:uFill>
                <a:solidFill>
                  <a:srgbClr val="FFFFFF"/>
                </a:solidFill>
              </a:uFill>
              <a:latin typeface="Arial"/>
              <a:ea typeface="DejaVu Sans"/>
            </a:endParaRPr>
          </a:p>
        </p:txBody>
      </p:sp>
      <p:grpSp>
        <p:nvGrpSpPr>
          <p:cNvPr id="56" name="Group 55"/>
          <p:cNvGrpSpPr/>
          <p:nvPr/>
        </p:nvGrpSpPr>
        <p:grpSpPr>
          <a:xfrm>
            <a:off x="10634222" y="2018839"/>
            <a:ext cx="1180434" cy="1195868"/>
            <a:chOff x="9223655" y="3032441"/>
            <a:chExt cx="1180434" cy="1195868"/>
          </a:xfrm>
        </p:grpSpPr>
        <p:pic>
          <p:nvPicPr>
            <p:cNvPr id="53" name="Picture 2"/>
            <p:cNvPicPr/>
            <p:nvPr/>
          </p:nvPicPr>
          <p:blipFill>
            <a:blip r:embed="rId3"/>
            <a:stretch/>
          </p:blipFill>
          <p:spPr>
            <a:xfrm>
              <a:off x="9545248" y="3060570"/>
              <a:ext cx="441805" cy="522093"/>
            </a:xfrm>
            <a:prstGeom prst="rect">
              <a:avLst/>
            </a:prstGeom>
            <a:ln>
              <a:noFill/>
            </a:ln>
            <a:effectLst>
              <a:outerShdw dist="38160" dir="5400000">
                <a:srgbClr val="000000">
                  <a:alpha val="40000"/>
                </a:srgbClr>
              </a:outerShdw>
            </a:effectLst>
          </p:spPr>
        </p:pic>
        <p:sp>
          <p:nvSpPr>
            <p:cNvPr id="54" name="CustomShape 25"/>
            <p:cNvSpPr/>
            <p:nvPr/>
          </p:nvSpPr>
          <p:spPr>
            <a:xfrm>
              <a:off x="9359098" y="3630375"/>
              <a:ext cx="837519" cy="5810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Economic agents</a:t>
              </a:r>
              <a:endParaRPr lang="ru-RU" sz="1800" b="0" strike="noStrike" spc="-1" dirty="0">
                <a:solidFill>
                  <a:srgbClr val="000000"/>
                </a:solidFill>
                <a:uFill>
                  <a:solidFill>
                    <a:srgbClr val="FFFFFF"/>
                  </a:solidFill>
                </a:uFill>
                <a:latin typeface="Arial"/>
              </a:endParaRPr>
            </a:p>
          </p:txBody>
        </p:sp>
        <p:sp>
          <p:nvSpPr>
            <p:cNvPr id="55" name="Rectangle 54"/>
            <p:cNvSpPr/>
            <p:nvPr/>
          </p:nvSpPr>
          <p:spPr>
            <a:xfrm>
              <a:off x="9223655" y="3032441"/>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Rectangle 56"/>
          <p:cNvSpPr/>
          <p:nvPr/>
        </p:nvSpPr>
        <p:spPr>
          <a:xfrm>
            <a:off x="8714058" y="2626269"/>
            <a:ext cx="1746674" cy="646331"/>
          </a:xfrm>
          <a:prstGeom prst="rect">
            <a:avLst/>
          </a:prstGeom>
        </p:spPr>
        <p:txBody>
          <a:bodyPr wrap="square">
            <a:spAutoFit/>
          </a:bodyPr>
          <a:lstStyle/>
          <a:p>
            <a:pPr algn="ctr" eaLnBrk="0" fontAlgn="base" hangingPunct="0">
              <a:spcBef>
                <a:spcPct val="0"/>
              </a:spcBef>
              <a:spcAft>
                <a:spcPct val="0"/>
              </a:spcAft>
            </a:pPr>
            <a:r>
              <a:rPr lang="en-US" dirty="0">
                <a:latin typeface="Times New Roman" charset="0"/>
              </a:rPr>
              <a:t>Taxes and other </a:t>
            </a:r>
          </a:p>
          <a:p>
            <a:pPr algn="ctr" eaLnBrk="0" fontAlgn="base" hangingPunct="0">
              <a:spcBef>
                <a:spcPct val="0"/>
              </a:spcBef>
              <a:spcAft>
                <a:spcPct val="0"/>
              </a:spcAft>
            </a:pPr>
            <a:r>
              <a:rPr lang="en-US" dirty="0">
                <a:latin typeface="Times New Roman" charset="0"/>
              </a:rPr>
              <a:t>collections</a:t>
            </a:r>
            <a:r>
              <a:rPr kumimoji="0" lang="ru-RU" b="0" i="0" u="none" strike="noStrike" cap="none" normalizeH="0" baseline="0" dirty="0">
                <a:ln>
                  <a:noFill/>
                </a:ln>
                <a:solidFill>
                  <a:schemeClr val="tx1"/>
                </a:solidFill>
                <a:effectLst/>
                <a:latin typeface="Times New Roman" charset="0"/>
              </a:rPr>
              <a:t> </a:t>
            </a:r>
          </a:p>
        </p:txBody>
      </p:sp>
      <p:sp>
        <p:nvSpPr>
          <p:cNvPr id="58" name="Rectangle 57"/>
          <p:cNvSpPr/>
          <p:nvPr/>
        </p:nvSpPr>
        <p:spPr>
          <a:xfrm>
            <a:off x="9032496" y="3856297"/>
            <a:ext cx="1082348" cy="369332"/>
          </a:xfrm>
          <a:prstGeom prst="rect">
            <a:avLst/>
          </a:prstGeom>
        </p:spPr>
        <p:txBody>
          <a:bodyPr wrap="none">
            <a:spAutoFit/>
          </a:bodyPr>
          <a:lstStyle/>
          <a:p>
            <a:pPr algn="ctr" eaLnBrk="0" fontAlgn="base" hangingPunct="0">
              <a:spcBef>
                <a:spcPct val="0"/>
              </a:spcBef>
              <a:spcAft>
                <a:spcPct val="0"/>
              </a:spcAft>
            </a:pPr>
            <a:r>
              <a:rPr kumimoji="0" lang="en-US" b="0" i="0" u="none" strike="noStrike" cap="none" normalizeH="0" baseline="0" dirty="0">
                <a:ln>
                  <a:noFill/>
                </a:ln>
                <a:solidFill>
                  <a:schemeClr val="tx1"/>
                </a:solidFill>
                <a:effectLst/>
                <a:latin typeface="Times New Roman" charset="0"/>
              </a:rPr>
              <a:t>Payments</a:t>
            </a:r>
            <a:endParaRPr kumimoji="0" lang="ru-RU" b="0" i="0" u="none" strike="noStrike" cap="none" normalizeH="0" baseline="0" dirty="0">
              <a:ln>
                <a:noFill/>
              </a:ln>
              <a:solidFill>
                <a:schemeClr val="tx1"/>
              </a:solidFill>
              <a:effectLst/>
              <a:latin typeface="Times New Roman" charset="0"/>
            </a:endParaRPr>
          </a:p>
        </p:txBody>
      </p:sp>
      <p:sp>
        <p:nvSpPr>
          <p:cNvPr id="61" name="TextBox 60"/>
          <p:cNvSpPr txBox="1"/>
          <p:nvPr/>
        </p:nvSpPr>
        <p:spPr>
          <a:xfrm>
            <a:off x="264487" y="6059438"/>
            <a:ext cx="11083064" cy="646331"/>
          </a:xfrm>
          <a:prstGeom prst="rect">
            <a:avLst/>
          </a:prstGeom>
          <a:noFill/>
        </p:spPr>
        <p:txBody>
          <a:bodyPr wrap="square" rtlCol="0">
            <a:spAutoFit/>
          </a:bodyPr>
          <a:lstStyle/>
          <a:p>
            <a:pPr algn="ctr"/>
            <a:r>
              <a:rPr lang="en-US" i="1" dirty="0">
                <a:latin typeface="Times New Roman" charset="0"/>
              </a:rPr>
              <a:t>Based on bank statements, all cash inflows and outflows are directly recorded in the IFMIS</a:t>
            </a:r>
            <a:r>
              <a:rPr lang="ru-RU" i="1" dirty="0">
                <a:latin typeface="Times New Roman" charset="0"/>
              </a:rPr>
              <a:t> </a:t>
            </a:r>
            <a:endParaRPr lang="en-US" i="1" dirty="0">
              <a:latin typeface="Times New Roman" charset="0"/>
            </a:endParaRPr>
          </a:p>
          <a:p>
            <a:pPr algn="ctr"/>
            <a:r>
              <a:rPr lang="ru-RU" i="1" dirty="0">
                <a:latin typeface="Times New Roman" charset="0"/>
              </a:rPr>
              <a:t>(</a:t>
            </a:r>
            <a:r>
              <a:rPr lang="en-US" i="1" dirty="0">
                <a:latin typeface="Times New Roman" charset="0"/>
              </a:rPr>
              <a:t>budget execution information</a:t>
            </a:r>
            <a:r>
              <a:rPr lang="ru-RU" i="1" dirty="0">
                <a:latin typeface="Times New Roman" charset="0"/>
              </a:rPr>
              <a:t>)</a:t>
            </a:r>
          </a:p>
        </p:txBody>
      </p:sp>
      <p:cxnSp>
        <p:nvCxnSpPr>
          <p:cNvPr id="81" name="Straight Arrow Connector 80"/>
          <p:cNvCxnSpPr/>
          <p:nvPr/>
        </p:nvCxnSpPr>
        <p:spPr>
          <a:xfrm>
            <a:off x="8758540" y="3847649"/>
            <a:ext cx="1718379"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4" name="Straight Arrow Connector 83"/>
          <p:cNvCxnSpPr/>
          <p:nvPr/>
        </p:nvCxnSpPr>
        <p:spPr>
          <a:xfrm flipH="1">
            <a:off x="8758540" y="3365535"/>
            <a:ext cx="173779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nvGrpSpPr>
          <p:cNvPr id="128" name="Group 127"/>
          <p:cNvGrpSpPr/>
          <p:nvPr/>
        </p:nvGrpSpPr>
        <p:grpSpPr>
          <a:xfrm>
            <a:off x="10689223" y="3501389"/>
            <a:ext cx="1180434" cy="1195868"/>
            <a:chOff x="10689223" y="3501389"/>
            <a:chExt cx="1180434" cy="1195868"/>
          </a:xfrm>
        </p:grpSpPr>
        <p:sp>
          <p:nvSpPr>
            <p:cNvPr id="118" name="Rectangle 117"/>
            <p:cNvSpPr/>
            <p:nvPr/>
          </p:nvSpPr>
          <p:spPr>
            <a:xfrm>
              <a:off x="10689223" y="3501389"/>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5" name="Picture 1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9665" y="3527827"/>
              <a:ext cx="1048816" cy="813396"/>
            </a:xfrm>
            <a:prstGeom prst="rect">
              <a:avLst/>
            </a:prstGeom>
          </p:spPr>
        </p:pic>
      </p:grpSp>
      <p:sp>
        <p:nvSpPr>
          <p:cNvPr id="127" name="CustomShape 25"/>
          <p:cNvSpPr/>
          <p:nvPr/>
        </p:nvSpPr>
        <p:spPr>
          <a:xfrm>
            <a:off x="10751717" y="4327025"/>
            <a:ext cx="1096168" cy="5630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individuals</a:t>
            </a:r>
            <a:endParaRPr lang="ru-RU" sz="1800" b="0" strike="noStrike" spc="-1" dirty="0">
              <a:solidFill>
                <a:srgbClr val="000000"/>
              </a:solidFill>
              <a:uFill>
                <a:solidFill>
                  <a:srgbClr val="FFFFFF"/>
                </a:solidFill>
              </a:uFill>
              <a:latin typeface="Arial"/>
            </a:endParaRPr>
          </a:p>
        </p:txBody>
      </p:sp>
      <p:grpSp>
        <p:nvGrpSpPr>
          <p:cNvPr id="177" name="Group 176"/>
          <p:cNvGrpSpPr/>
          <p:nvPr/>
        </p:nvGrpSpPr>
        <p:grpSpPr>
          <a:xfrm>
            <a:off x="174954" y="1041429"/>
            <a:ext cx="8239147" cy="4667094"/>
            <a:chOff x="169081" y="1338060"/>
            <a:chExt cx="8239147" cy="4667094"/>
          </a:xfrm>
        </p:grpSpPr>
        <p:sp>
          <p:nvSpPr>
            <p:cNvPr id="41" name="Rectangle 40"/>
            <p:cNvSpPr/>
            <p:nvPr/>
          </p:nvSpPr>
          <p:spPr>
            <a:xfrm>
              <a:off x="4449299" y="2008984"/>
              <a:ext cx="3958929" cy="3984646"/>
            </a:xfrm>
            <a:prstGeom prst="rect">
              <a:avLst/>
            </a:prstGeom>
            <a:solidFill>
              <a:schemeClr val="accent6">
                <a:lumMod val="20000"/>
                <a:lumOff val="80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58614" y="1997459"/>
              <a:ext cx="4190685" cy="3984646"/>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p:cNvGrpSpPr/>
            <p:nvPr/>
          </p:nvGrpSpPr>
          <p:grpSpPr>
            <a:xfrm>
              <a:off x="355667" y="1997459"/>
              <a:ext cx="1111480" cy="1552237"/>
              <a:chOff x="472748" y="2816018"/>
              <a:chExt cx="1111480" cy="1552237"/>
            </a:xfrm>
          </p:grpSpPr>
          <p:pic>
            <p:nvPicPr>
              <p:cNvPr id="17" name="Picture 48"/>
              <p:cNvPicPr/>
              <p:nvPr/>
            </p:nvPicPr>
            <p:blipFill>
              <a:blip r:embed="rId5"/>
              <a:stretch/>
            </p:blipFill>
            <p:spPr>
              <a:xfrm>
                <a:off x="592340" y="2816018"/>
                <a:ext cx="877685" cy="725341"/>
              </a:xfrm>
              <a:prstGeom prst="rect">
                <a:avLst/>
              </a:prstGeom>
              <a:ln>
                <a:noFill/>
              </a:ln>
            </p:spPr>
          </p:pic>
          <p:sp>
            <p:nvSpPr>
              <p:cNvPr id="18" name="CustomShape 22"/>
              <p:cNvSpPr/>
              <p:nvPr/>
            </p:nvSpPr>
            <p:spPr>
              <a:xfrm>
                <a:off x="472748" y="3626073"/>
                <a:ext cx="1111480"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1000" b="1" spc="-1" dirty="0">
                    <a:solidFill>
                      <a:srgbClr val="000000"/>
                    </a:solidFill>
                    <a:uFill>
                      <a:solidFill>
                        <a:srgbClr val="FFFFFF"/>
                      </a:solidFill>
                    </a:uFill>
                    <a:latin typeface="Tahoma"/>
                    <a:ea typeface="DejaVu Sans"/>
                  </a:rPr>
                  <a:t>Budget institutions</a:t>
                </a:r>
                <a:endParaRPr lang="ru-RU" spc="-1" dirty="0">
                  <a:solidFill>
                    <a:srgbClr val="000000"/>
                  </a:solidFill>
                  <a:uFill>
                    <a:solidFill>
                      <a:srgbClr val="FFFFFF"/>
                    </a:solidFill>
                  </a:uFill>
                  <a:latin typeface="Arial"/>
                </a:endParaRPr>
              </a:p>
            </p:txBody>
          </p:sp>
        </p:grpSp>
        <p:grpSp>
          <p:nvGrpSpPr>
            <p:cNvPr id="20" name="Group 19"/>
            <p:cNvGrpSpPr/>
            <p:nvPr/>
          </p:nvGrpSpPr>
          <p:grpSpPr>
            <a:xfrm>
              <a:off x="355666" y="3590863"/>
              <a:ext cx="1315229" cy="1552237"/>
              <a:chOff x="413545" y="2816018"/>
              <a:chExt cx="1315229" cy="1552237"/>
            </a:xfrm>
          </p:grpSpPr>
          <p:pic>
            <p:nvPicPr>
              <p:cNvPr id="21" name="Picture 48"/>
              <p:cNvPicPr/>
              <p:nvPr/>
            </p:nvPicPr>
            <p:blipFill>
              <a:blip r:embed="rId5"/>
              <a:stretch/>
            </p:blipFill>
            <p:spPr>
              <a:xfrm>
                <a:off x="592340" y="2816018"/>
                <a:ext cx="877685" cy="725341"/>
              </a:xfrm>
              <a:prstGeom prst="rect">
                <a:avLst/>
              </a:prstGeom>
              <a:ln>
                <a:noFill/>
              </a:ln>
            </p:spPr>
          </p:pic>
          <p:sp>
            <p:nvSpPr>
              <p:cNvPr id="22" name="CustomShape 22"/>
              <p:cNvSpPr/>
              <p:nvPr/>
            </p:nvSpPr>
            <p:spPr>
              <a:xfrm>
                <a:off x="413545" y="3626073"/>
                <a:ext cx="1315229"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1000" b="1" spc="-1" dirty="0">
                    <a:solidFill>
                      <a:srgbClr val="000000"/>
                    </a:solidFill>
                    <a:uFill>
                      <a:solidFill>
                        <a:srgbClr val="FFFFFF"/>
                      </a:solidFill>
                    </a:uFill>
                    <a:latin typeface="Tahoma"/>
                    <a:ea typeface="DejaVu Sans"/>
                  </a:rPr>
                  <a:t>Off-budget institutions</a:t>
                </a:r>
                <a:endParaRPr lang="ru-RU" spc="-1" dirty="0">
                  <a:solidFill>
                    <a:srgbClr val="000000"/>
                  </a:solidFill>
                  <a:uFill>
                    <a:solidFill>
                      <a:srgbClr val="FFFFFF"/>
                    </a:solidFill>
                  </a:uFill>
                  <a:latin typeface="Arial"/>
                </a:endParaRPr>
              </a:p>
            </p:txBody>
          </p:sp>
        </p:grpSp>
        <p:sp>
          <p:nvSpPr>
            <p:cNvPr id="26" name="TextBox 25"/>
            <p:cNvSpPr txBox="1"/>
            <p:nvPr/>
          </p:nvSpPr>
          <p:spPr>
            <a:xfrm>
              <a:off x="5482409" y="2682371"/>
              <a:ext cx="1185775" cy="123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National Bank</a:t>
              </a:r>
            </a:p>
          </p:txBody>
        </p:sp>
        <p:grpSp>
          <p:nvGrpSpPr>
            <p:cNvPr id="42" name="Group 41"/>
            <p:cNvGrpSpPr/>
            <p:nvPr/>
          </p:nvGrpSpPr>
          <p:grpSpPr>
            <a:xfrm>
              <a:off x="3752398" y="2922899"/>
              <a:ext cx="1463910" cy="1759207"/>
              <a:chOff x="1535482" y="2300694"/>
              <a:chExt cx="1744451" cy="2001026"/>
            </a:xfrm>
          </p:grpSpPr>
          <p:grpSp>
            <p:nvGrpSpPr>
              <p:cNvPr id="43" name="Group 42"/>
              <p:cNvGrpSpPr/>
              <p:nvPr/>
            </p:nvGrpSpPr>
            <p:grpSpPr>
              <a:xfrm>
                <a:off x="1666366" y="2300694"/>
                <a:ext cx="1361880" cy="917280"/>
                <a:chOff x="1871640" y="1022400"/>
                <a:chExt cx="1361880" cy="917280"/>
              </a:xfrm>
            </p:grpSpPr>
            <p:sp>
              <p:nvSpPr>
                <p:cNvPr id="45"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46"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7"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8"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9"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50"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44" name="TextBox 43"/>
              <p:cNvSpPr txBox="1"/>
              <p:nvPr/>
            </p:nvSpPr>
            <p:spPr>
              <a:xfrm>
                <a:off x="1535482" y="3461520"/>
                <a:ext cx="1744451" cy="840200"/>
              </a:xfrm>
              <a:prstGeom prst="rect">
                <a:avLst/>
              </a:prstGeom>
              <a:noFill/>
            </p:spPr>
            <p:txBody>
              <a:bodyPr wrap="square" rtlCol="0">
                <a:spAutoFit/>
              </a:bodyPr>
              <a:lstStyle/>
              <a:p>
                <a:pPr algn="ctr"/>
                <a:r>
                  <a:rPr lang="en-US" sz="1400" dirty="0">
                    <a:latin typeface="Times New Roman" charset="0"/>
                  </a:rPr>
                  <a:t>State Treasury</a:t>
                </a:r>
              </a:p>
              <a:p>
                <a:pPr algn="ctr"/>
                <a:r>
                  <a:rPr lang="en-US" sz="1400" dirty="0">
                    <a:latin typeface="Times New Roman" charset="0"/>
                  </a:rPr>
                  <a:t>(TSA manager / administrator</a:t>
                </a:r>
                <a:r>
                  <a:rPr lang="ru-RU" sz="1400" dirty="0">
                    <a:latin typeface="Times New Roman" charset="0"/>
                  </a:rPr>
                  <a:t>)</a:t>
                </a:r>
                <a:endParaRPr lang="en-US" sz="1400" dirty="0"/>
              </a:p>
            </p:txBody>
          </p:sp>
        </p:grpSp>
        <p:sp>
          <p:nvSpPr>
            <p:cNvPr id="29" name="TextBox 28"/>
            <p:cNvSpPr txBox="1"/>
            <p:nvPr/>
          </p:nvSpPr>
          <p:spPr>
            <a:xfrm>
              <a:off x="6992882" y="2703760"/>
              <a:ext cx="1186274"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1600" dirty="0">
                  <a:solidFill>
                    <a:schemeClr val="tx1"/>
                  </a:solidFill>
                </a:rPr>
                <a:t>Commercial banks</a:t>
              </a:r>
            </a:p>
          </p:txBody>
        </p:sp>
        <p:sp>
          <p:nvSpPr>
            <p:cNvPr id="51" name="TextBox 50"/>
            <p:cNvSpPr txBox="1"/>
            <p:nvPr/>
          </p:nvSpPr>
          <p:spPr>
            <a:xfrm>
              <a:off x="686216" y="1450936"/>
              <a:ext cx="3520768" cy="417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b="1" dirty="0">
                  <a:solidFill>
                    <a:schemeClr val="tx1"/>
                  </a:solidFill>
                </a:rPr>
                <a:t>IFMIS</a:t>
              </a:r>
            </a:p>
          </p:txBody>
        </p:sp>
        <p:sp>
          <p:nvSpPr>
            <p:cNvPr id="52" name="Rectangle 51"/>
            <p:cNvSpPr/>
            <p:nvPr/>
          </p:nvSpPr>
          <p:spPr>
            <a:xfrm>
              <a:off x="4661603" y="1338060"/>
              <a:ext cx="3698599" cy="646331"/>
            </a:xfrm>
            <a:prstGeom prst="rect">
              <a:avLst/>
            </a:prstGeom>
          </p:spPr>
          <p:txBody>
            <a:bodyPr wrap="square">
              <a:spAutoFit/>
            </a:bodyPr>
            <a:lstStyle/>
            <a:p>
              <a:pPr algn="ctr"/>
              <a:r>
                <a:rPr lang="ru-RU" b="1" u="sng" spc="-1" dirty="0">
                  <a:solidFill>
                    <a:srgbClr val="000000"/>
                  </a:solidFill>
                  <a:uFill>
                    <a:solidFill>
                      <a:srgbClr val="FFFFFF"/>
                    </a:solidFill>
                  </a:uFill>
                  <a:ea typeface="DejaVu Sans"/>
                </a:rPr>
                <a:t>А</a:t>
              </a:r>
              <a:r>
                <a:rPr lang="en-US" b="1" u="sng" spc="-1" dirty="0">
                  <a:solidFill>
                    <a:srgbClr val="000000"/>
                  </a:solidFill>
                  <a:uFill>
                    <a:solidFill>
                      <a:srgbClr val="FFFFFF"/>
                    </a:solidFill>
                  </a:uFill>
                  <a:ea typeface="DejaVu Sans"/>
                </a:rPr>
                <a:t>ISS</a:t>
              </a:r>
              <a:r>
                <a:rPr lang="ru-RU" b="1" u="sng" spc="-1" dirty="0">
                  <a:solidFill>
                    <a:srgbClr val="000000"/>
                  </a:solidFill>
                  <a:uFill>
                    <a:solidFill>
                      <a:srgbClr val="FFFFFF"/>
                    </a:solidFill>
                  </a:uFill>
                  <a:ea typeface="DejaVu Sans"/>
                </a:rPr>
                <a:t> – </a:t>
              </a:r>
              <a:r>
                <a:rPr lang="en-US" b="1" u="sng" spc="-1" dirty="0">
                  <a:solidFill>
                    <a:srgbClr val="000000"/>
                  </a:solidFill>
                  <a:uFill>
                    <a:solidFill>
                      <a:srgbClr val="FFFFFF"/>
                    </a:solidFill>
                  </a:uFill>
                  <a:ea typeface="DejaVu Sans"/>
                </a:rPr>
                <a:t>Automatic Interbank Settlements System</a:t>
              </a:r>
              <a:endParaRPr lang="en-US" dirty="0"/>
            </a:p>
          </p:txBody>
        </p:sp>
        <p:grpSp>
          <p:nvGrpSpPr>
            <p:cNvPr id="71" name="Group 70"/>
            <p:cNvGrpSpPr/>
            <p:nvPr/>
          </p:nvGrpSpPr>
          <p:grpSpPr>
            <a:xfrm>
              <a:off x="1921833" y="2807514"/>
              <a:ext cx="1414833" cy="1131577"/>
              <a:chOff x="1337873" y="2300694"/>
              <a:chExt cx="2141766" cy="1273451"/>
            </a:xfrm>
          </p:grpSpPr>
          <p:grpSp>
            <p:nvGrpSpPr>
              <p:cNvPr id="72" name="Group 71"/>
              <p:cNvGrpSpPr/>
              <p:nvPr/>
            </p:nvGrpSpPr>
            <p:grpSpPr>
              <a:xfrm>
                <a:off x="1666366" y="2300694"/>
                <a:ext cx="1361880" cy="917280"/>
                <a:chOff x="1871640" y="1022400"/>
                <a:chExt cx="1361880" cy="917280"/>
              </a:xfrm>
            </p:grpSpPr>
            <p:sp>
              <p:nvSpPr>
                <p:cNvPr id="74"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75"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6"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7"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8"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9"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73" name="TextBox 72"/>
              <p:cNvSpPr txBox="1"/>
              <p:nvPr/>
            </p:nvSpPr>
            <p:spPr>
              <a:xfrm>
                <a:off x="1337873" y="3262417"/>
                <a:ext cx="2141766" cy="311728"/>
              </a:xfrm>
              <a:prstGeom prst="rect">
                <a:avLst/>
              </a:prstGeom>
              <a:noFill/>
            </p:spPr>
            <p:txBody>
              <a:bodyPr wrap="square" rtlCol="0">
                <a:spAutoFit/>
              </a:bodyPr>
              <a:lstStyle/>
              <a:p>
                <a:pPr algn="ctr"/>
                <a:r>
                  <a:rPr lang="en-US" sz="1200" dirty="0">
                    <a:latin typeface="Times New Roman" charset="0"/>
                  </a:rPr>
                  <a:t>Regional treasuries</a:t>
                </a:r>
                <a:endParaRPr lang="en-US" sz="1200" dirty="0"/>
              </a:p>
            </p:txBody>
          </p:sp>
        </p:grpSp>
        <p:cxnSp>
          <p:nvCxnSpPr>
            <p:cNvPr id="105" name="Straight Arrow Connector 104"/>
            <p:cNvCxnSpPr/>
            <p:nvPr/>
          </p:nvCxnSpPr>
          <p:spPr>
            <a:xfrm flipV="1">
              <a:off x="1526349" y="3649888"/>
              <a:ext cx="437445" cy="41552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9" name="Straight Arrow Connector 108"/>
            <p:cNvCxnSpPr/>
            <p:nvPr/>
          </p:nvCxnSpPr>
          <p:spPr>
            <a:xfrm>
              <a:off x="3067808" y="3474970"/>
              <a:ext cx="69293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0" name="Straight Arrow Connector 109"/>
            <p:cNvCxnSpPr/>
            <p:nvPr/>
          </p:nvCxnSpPr>
          <p:spPr>
            <a:xfrm>
              <a:off x="1467147" y="2839336"/>
              <a:ext cx="467083" cy="37537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41" name="Group 140"/>
            <p:cNvGrpSpPr/>
            <p:nvPr/>
          </p:nvGrpSpPr>
          <p:grpSpPr>
            <a:xfrm>
              <a:off x="169081" y="5236436"/>
              <a:ext cx="2280328" cy="768718"/>
              <a:chOff x="578522" y="5190669"/>
              <a:chExt cx="2385035" cy="802727"/>
            </a:xfrm>
          </p:grpSpPr>
          <p:pic>
            <p:nvPicPr>
              <p:cNvPr id="138" name="Picture 1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60830" y="5190669"/>
                <a:ext cx="802727" cy="802727"/>
              </a:xfrm>
              <a:prstGeom prst="rect">
                <a:avLst/>
              </a:prstGeom>
            </p:spPr>
          </p:pic>
          <p:sp>
            <p:nvSpPr>
              <p:cNvPr id="140" name="CustomShape 22"/>
              <p:cNvSpPr/>
              <p:nvPr/>
            </p:nvSpPr>
            <p:spPr>
              <a:xfrm>
                <a:off x="578522" y="5335112"/>
                <a:ext cx="1729425" cy="36909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1400" baseline="0" dirty="0"/>
                  <a:t>Local governments</a:t>
                </a:r>
                <a:endParaRPr lang="ru-RU" sz="1400" spc="-1" dirty="0">
                  <a:solidFill>
                    <a:srgbClr val="000000"/>
                  </a:solidFill>
                  <a:uFill>
                    <a:solidFill>
                      <a:srgbClr val="FFFFFF"/>
                    </a:solidFill>
                  </a:uFill>
                  <a:latin typeface="Arial"/>
                </a:endParaRPr>
              </a:p>
            </p:txBody>
          </p:sp>
        </p:grpSp>
        <p:sp>
          <p:nvSpPr>
            <p:cNvPr id="147" name="TextBox 146"/>
            <p:cNvSpPr txBox="1"/>
            <p:nvPr/>
          </p:nvSpPr>
          <p:spPr>
            <a:xfrm>
              <a:off x="5482408" y="4307067"/>
              <a:ext cx="1232007"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1600" dirty="0">
                  <a:solidFill>
                    <a:schemeClr val="tx1"/>
                  </a:solidFill>
                </a:rPr>
                <a:t>Commercial banks</a:t>
              </a:r>
            </a:p>
          </p:txBody>
        </p:sp>
        <p:sp>
          <p:nvSpPr>
            <p:cNvPr id="152" name="TextBox 151"/>
            <p:cNvSpPr txBox="1"/>
            <p:nvPr/>
          </p:nvSpPr>
          <p:spPr>
            <a:xfrm>
              <a:off x="3809546" y="2786667"/>
              <a:ext cx="1301133" cy="10558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solidFill>
                  <a:schemeClr val="tx1"/>
                </a:solidFill>
              </a:endParaRPr>
            </a:p>
          </p:txBody>
        </p:sp>
        <p:sp>
          <p:nvSpPr>
            <p:cNvPr id="158" name="TextBox 157"/>
            <p:cNvSpPr txBox="1"/>
            <p:nvPr/>
          </p:nvSpPr>
          <p:spPr>
            <a:xfrm>
              <a:off x="2344306" y="4527784"/>
              <a:ext cx="1447005" cy="954107"/>
            </a:xfrm>
            <a:prstGeom prst="rect">
              <a:avLst/>
            </a:prstGeom>
            <a:noFill/>
          </p:spPr>
          <p:txBody>
            <a:bodyPr wrap="square" rtlCol="0">
              <a:spAutoFit/>
            </a:bodyPr>
            <a:lstStyle/>
            <a:p>
              <a:r>
                <a:rPr lang="en-US" sz="1400" dirty="0"/>
                <a:t>Authorizations for executing payment instructions</a:t>
              </a:r>
            </a:p>
          </p:txBody>
        </p:sp>
      </p:grpSp>
      <p:cxnSp>
        <p:nvCxnSpPr>
          <p:cNvPr id="161" name="Straight Arrow Connector 160"/>
          <p:cNvCxnSpPr/>
          <p:nvPr/>
        </p:nvCxnSpPr>
        <p:spPr>
          <a:xfrm flipH="1">
            <a:off x="3026854" y="2862122"/>
            <a:ext cx="724903" cy="507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flipH="1">
            <a:off x="2101755" y="3984076"/>
            <a:ext cx="383783" cy="86087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6578449" y="2959847"/>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90" name="Straight Arrow Connector 89"/>
          <p:cNvCxnSpPr/>
          <p:nvPr/>
        </p:nvCxnSpPr>
        <p:spPr>
          <a:xfrm>
            <a:off x="6578449" y="3524396"/>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4" name="Straight Arrow Connector 103"/>
          <p:cNvCxnSpPr/>
          <p:nvPr/>
        </p:nvCxnSpPr>
        <p:spPr>
          <a:xfrm flipH="1">
            <a:off x="4931408" y="2933584"/>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13" name="Straight Arrow Connector 112"/>
          <p:cNvCxnSpPr/>
          <p:nvPr/>
        </p:nvCxnSpPr>
        <p:spPr>
          <a:xfrm>
            <a:off x="4931409" y="3197811"/>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50" name="Group 149"/>
          <p:cNvGrpSpPr/>
          <p:nvPr/>
        </p:nvGrpSpPr>
        <p:grpSpPr>
          <a:xfrm rot="5400000">
            <a:off x="5801688" y="3845164"/>
            <a:ext cx="538342" cy="564549"/>
            <a:chOff x="7018354" y="4699106"/>
            <a:chExt cx="538342" cy="564549"/>
          </a:xfrm>
        </p:grpSpPr>
        <p:cxnSp>
          <p:nvCxnSpPr>
            <p:cNvPr id="148" name="Straight Arrow Connector 147"/>
            <p:cNvCxnSpPr/>
            <p:nvPr/>
          </p:nvCxnSpPr>
          <p:spPr>
            <a:xfrm flipH="1">
              <a:off x="7018354" y="4699106"/>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9" name="Straight Arrow Connector 148"/>
            <p:cNvCxnSpPr/>
            <p:nvPr/>
          </p:nvCxnSpPr>
          <p:spPr>
            <a:xfrm>
              <a:off x="7018354" y="5263655"/>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sp>
        <p:nvSpPr>
          <p:cNvPr id="182" name="Right Brace 181"/>
          <p:cNvSpPr/>
          <p:nvPr/>
        </p:nvSpPr>
        <p:spPr>
          <a:xfrm rot="16200000" flipH="1">
            <a:off x="4363475" y="5078919"/>
            <a:ext cx="302636" cy="1575250"/>
          </a:xfrm>
          <a:prstGeom prst="rightBrace">
            <a:avLst>
              <a:gd name="adj1" fmla="val 8333"/>
              <a:gd name="adj2" fmla="val 508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0164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a:stretch>
            <a:fillRect/>
          </a:stretch>
        </p:blipFill>
        <p:spPr>
          <a:xfrm>
            <a:off x="6809681" y="988009"/>
            <a:ext cx="5068554" cy="3815345"/>
          </a:xfrm>
          <a:prstGeom prst="rect">
            <a:avLst/>
          </a:prstGeom>
        </p:spPr>
      </p:pic>
      <p:sp>
        <p:nvSpPr>
          <p:cNvPr id="8" name="TextBox 7"/>
          <p:cNvSpPr txBox="1"/>
          <p:nvPr/>
        </p:nvSpPr>
        <p:spPr>
          <a:xfrm>
            <a:off x="644699" y="201621"/>
            <a:ext cx="11048301" cy="4170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pPr algn="ctr"/>
            <a:r>
              <a:rPr lang="en-US" sz="2000" dirty="0"/>
              <a:t>BRINGING RESOURCES OF OFF-BUDGET INSTITUTIONS TO TSA</a:t>
            </a:r>
            <a:r>
              <a:rPr lang="ru-RU" sz="2000" dirty="0"/>
              <a:t> </a:t>
            </a:r>
          </a:p>
        </p:txBody>
      </p:sp>
      <p:sp>
        <p:nvSpPr>
          <p:cNvPr id="13" name="Rounded Rectangle 12"/>
          <p:cNvSpPr/>
          <p:nvPr/>
        </p:nvSpPr>
        <p:spPr>
          <a:xfrm>
            <a:off x="2670463" y="5846043"/>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Cash temporarily available to budget  organizations</a:t>
            </a:r>
          </a:p>
        </p:txBody>
      </p:sp>
      <p:sp>
        <p:nvSpPr>
          <p:cNvPr id="14" name="Rounded Rectangle 13"/>
          <p:cNvSpPr/>
          <p:nvPr/>
        </p:nvSpPr>
        <p:spPr>
          <a:xfrm>
            <a:off x="83127" y="2649682"/>
            <a:ext cx="2026227" cy="2431474"/>
          </a:xfrm>
          <a:prstGeom prst="round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Arial" panose="020B0604020202020204" pitchFamily="34" charset="0"/>
              <a:buChar char="•"/>
            </a:pPr>
            <a:r>
              <a:rPr lang="en-US" sz="1600" dirty="0">
                <a:solidFill>
                  <a:schemeClr val="tx1"/>
                </a:solidFill>
                <a:latin typeface="+mj-lt"/>
              </a:rPr>
              <a:t>Using administrative influence</a:t>
            </a:r>
          </a:p>
          <a:p>
            <a:pPr marL="285750" indent="-285750">
              <a:buFont typeface="Arial" panose="020B0604020202020204" pitchFamily="34" charset="0"/>
              <a:buChar char="•"/>
            </a:pPr>
            <a:r>
              <a:rPr lang="en-US" sz="1600" dirty="0">
                <a:solidFill>
                  <a:schemeClr val="tx1"/>
                </a:solidFill>
                <a:latin typeface="+mj-lt"/>
              </a:rPr>
              <a:t>Favorable terms of servicing</a:t>
            </a:r>
          </a:p>
        </p:txBody>
      </p:sp>
      <p:sp>
        <p:nvSpPr>
          <p:cNvPr id="15" name="Rounded Rectangle 14"/>
          <p:cNvSpPr/>
          <p:nvPr/>
        </p:nvSpPr>
        <p:spPr>
          <a:xfrm>
            <a:off x="2644487" y="1171976"/>
            <a:ext cx="3719946" cy="639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SOEs</a:t>
            </a:r>
          </a:p>
        </p:txBody>
      </p:sp>
      <p:sp>
        <p:nvSpPr>
          <p:cNvPr id="16" name="Rounded Rectangle 15"/>
          <p:cNvSpPr/>
          <p:nvPr/>
        </p:nvSpPr>
        <p:spPr>
          <a:xfrm>
            <a:off x="2629765" y="3664543"/>
            <a:ext cx="3760644" cy="20589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Other off-budget institutions</a:t>
            </a:r>
            <a:r>
              <a:rPr lang="ru-RU" dirty="0"/>
              <a:t> (</a:t>
            </a:r>
            <a:r>
              <a:rPr lang="en-US" dirty="0"/>
              <a:t>State Road Administration, IT and Cybersecurity Service, Agency for Regional Development)</a:t>
            </a:r>
            <a:r>
              <a:rPr lang="ru-RU" dirty="0"/>
              <a:t> </a:t>
            </a:r>
            <a:endParaRPr lang="en-US" dirty="0"/>
          </a:p>
        </p:txBody>
      </p:sp>
      <p:sp>
        <p:nvSpPr>
          <p:cNvPr id="17" name="Rounded Rectangle 16"/>
          <p:cNvSpPr/>
          <p:nvPr/>
        </p:nvSpPr>
        <p:spPr>
          <a:xfrm>
            <a:off x="2670463" y="2754331"/>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Secondary and higher education institutions</a:t>
            </a:r>
          </a:p>
        </p:txBody>
      </p:sp>
      <p:sp>
        <p:nvSpPr>
          <p:cNvPr id="18" name="Rounded Rectangle 17"/>
          <p:cNvSpPr/>
          <p:nvPr/>
        </p:nvSpPr>
        <p:spPr>
          <a:xfrm>
            <a:off x="2644487" y="1917085"/>
            <a:ext cx="3719946" cy="723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institutions in health care sector</a:t>
            </a:r>
          </a:p>
        </p:txBody>
      </p:sp>
      <p:cxnSp>
        <p:nvCxnSpPr>
          <p:cNvPr id="19" name="Straight Arrow Connector 18"/>
          <p:cNvCxnSpPr>
            <a:stCxn id="14" idx="3"/>
            <a:endCxn id="15" idx="1"/>
          </p:cNvCxnSpPr>
          <p:nvPr/>
        </p:nvCxnSpPr>
        <p:spPr>
          <a:xfrm flipV="1">
            <a:off x="2109354" y="1581818"/>
            <a:ext cx="535133" cy="2283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3"/>
            <a:endCxn id="13" idx="1"/>
          </p:cNvCxnSpPr>
          <p:nvPr/>
        </p:nvCxnSpPr>
        <p:spPr>
          <a:xfrm>
            <a:off x="2109354" y="3865419"/>
            <a:ext cx="561109" cy="2390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3"/>
            <a:endCxn id="17" idx="1"/>
          </p:cNvCxnSpPr>
          <p:nvPr/>
        </p:nvCxnSpPr>
        <p:spPr>
          <a:xfrm flipV="1">
            <a:off x="2109354" y="3164173"/>
            <a:ext cx="561109" cy="7012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4" idx="3"/>
            <a:endCxn id="18" idx="1"/>
          </p:cNvCxnSpPr>
          <p:nvPr/>
        </p:nvCxnSpPr>
        <p:spPr>
          <a:xfrm flipV="1">
            <a:off x="2109354" y="2278693"/>
            <a:ext cx="535133" cy="1586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3"/>
            <a:endCxn id="16" idx="1"/>
          </p:cNvCxnSpPr>
          <p:nvPr/>
        </p:nvCxnSpPr>
        <p:spPr>
          <a:xfrm>
            <a:off x="2109354" y="3865419"/>
            <a:ext cx="520411" cy="828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4"/>
          <a:stretch>
            <a:fillRect/>
          </a:stretch>
        </p:blipFill>
        <p:spPr>
          <a:xfrm>
            <a:off x="7225756" y="5081156"/>
            <a:ext cx="5029952" cy="1719866"/>
          </a:xfrm>
          <a:prstGeom prst="rect">
            <a:avLst/>
          </a:prstGeom>
        </p:spPr>
      </p:pic>
      <p:sp>
        <p:nvSpPr>
          <p:cNvPr id="2" name="TextBox 1">
            <a:extLst>
              <a:ext uri="{FF2B5EF4-FFF2-40B4-BE49-F238E27FC236}">
                <a16:creationId xmlns:a16="http://schemas.microsoft.com/office/drawing/2014/main" id="{FEB05041-962B-4149-8BF6-ED5FEA3C99F5}"/>
              </a:ext>
            </a:extLst>
          </p:cNvPr>
          <p:cNvSpPr txBox="1"/>
          <p:nvPr/>
        </p:nvSpPr>
        <p:spPr>
          <a:xfrm>
            <a:off x="7481462" y="944715"/>
            <a:ext cx="4518540" cy="646331"/>
          </a:xfrm>
          <a:prstGeom prst="rect">
            <a:avLst/>
          </a:prstGeom>
          <a:solidFill>
            <a:schemeClr val="bg1"/>
          </a:solidFill>
        </p:spPr>
        <p:txBody>
          <a:bodyPr wrap="square" rtlCol="0">
            <a:spAutoFit/>
          </a:bodyPr>
          <a:lstStyle/>
          <a:p>
            <a:r>
              <a:rPr lang="en-US" b="1" dirty="0"/>
              <a:t>Average daily balance of</a:t>
            </a:r>
            <a:endParaRPr lang="ru-RU" b="1" dirty="0"/>
          </a:p>
          <a:p>
            <a:r>
              <a:rPr lang="en-US" b="1" dirty="0"/>
              <a:t>off-budget resources</a:t>
            </a:r>
            <a:endParaRPr lang="ru-RU" b="1" dirty="0"/>
          </a:p>
        </p:txBody>
      </p:sp>
      <p:sp>
        <p:nvSpPr>
          <p:cNvPr id="3" name="TextBox 2">
            <a:extLst>
              <a:ext uri="{FF2B5EF4-FFF2-40B4-BE49-F238E27FC236}">
                <a16:creationId xmlns:a16="http://schemas.microsoft.com/office/drawing/2014/main" id="{37EBE623-9981-4FA3-BAB3-EC87E6578874}"/>
              </a:ext>
            </a:extLst>
          </p:cNvPr>
          <p:cNvSpPr txBox="1"/>
          <p:nvPr/>
        </p:nvSpPr>
        <p:spPr>
          <a:xfrm>
            <a:off x="7873388" y="5016355"/>
            <a:ext cx="4004847" cy="646331"/>
          </a:xfrm>
          <a:prstGeom prst="rect">
            <a:avLst/>
          </a:prstGeom>
          <a:solidFill>
            <a:schemeClr val="bg1"/>
          </a:solidFill>
        </p:spPr>
        <p:txBody>
          <a:bodyPr wrap="square" rtlCol="0">
            <a:spAutoFit/>
          </a:bodyPr>
          <a:lstStyle/>
          <a:p>
            <a:r>
              <a:rPr lang="en-US" b="1" dirty="0"/>
              <a:t>Number of off-budget</a:t>
            </a:r>
            <a:endParaRPr lang="ru-RU" b="1" dirty="0"/>
          </a:p>
          <a:p>
            <a:r>
              <a:rPr lang="en-US" b="1" dirty="0"/>
              <a:t>units services by TSA</a:t>
            </a:r>
            <a:endParaRPr lang="ru-RU" b="1" dirty="0"/>
          </a:p>
        </p:txBody>
      </p:sp>
    </p:spTree>
    <p:extLst>
      <p:ext uri="{BB962C8B-B14F-4D97-AF65-F5344CB8AC3E}">
        <p14:creationId xmlns:p14="http://schemas.microsoft.com/office/powerpoint/2010/main" val="9196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20056</TotalTime>
  <Words>1719</Words>
  <Application>Microsoft Office PowerPoint</Application>
  <PresentationFormat>Widescreen</PresentationFormat>
  <Paragraphs>208</Paragraphs>
  <Slides>13</Slides>
  <Notes>13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Arial</vt:lpstr>
      <vt:lpstr>Arial Black</vt:lpstr>
      <vt:lpstr>Calibri</vt:lpstr>
      <vt:lpstr>Calibri Light</vt:lpstr>
      <vt:lpstr>Corbel</vt:lpstr>
      <vt:lpstr>Euphemia</vt:lpstr>
      <vt:lpstr>StarSymbol</vt:lpstr>
      <vt:lpstr>Symbol</vt:lpstr>
      <vt:lpstr>Tahoma</vt:lpstr>
      <vt:lpstr>Times New Roman</vt:lpstr>
      <vt:lpstr>Times New Roman</vt:lpstr>
      <vt:lpstr>Wingdings</vt:lpstr>
      <vt:lpstr>Office Theme</vt:lpstr>
      <vt:lpstr> </vt:lpstr>
      <vt:lpstr>PowerPoint Presentation</vt:lpstr>
      <vt:lpstr>PowerPoint Presentation</vt:lpstr>
      <vt:lpstr>PowerPoint Presentation</vt:lpstr>
      <vt:lpstr>PowerPoint Presentation</vt:lpstr>
      <vt:lpstr>PowerPoint Presentation</vt:lpstr>
      <vt:lpstr>TSA coverage</vt:lpstr>
      <vt:lpstr>PowerPoint Presentation</vt:lpstr>
      <vt:lpstr>PowerPoint Presentation</vt:lpstr>
      <vt:lpstr>PowerPoint Presentation</vt:lpstr>
      <vt:lpstr>Средний остаток по  ЕКС 2016-2022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Berladean</dc:creator>
  <cp:lastModifiedBy>Yelena Slizhevskaya</cp:lastModifiedBy>
  <cp:revision>199</cp:revision>
  <cp:lastPrinted>2023-11-13T08:16:50Z</cp:lastPrinted>
  <dcterms:created xsi:type="dcterms:W3CDTF">2023-10-31T11:50:25Z</dcterms:created>
  <dcterms:modified xsi:type="dcterms:W3CDTF">2023-11-20T08:35:11Z</dcterms:modified>
</cp:coreProperties>
</file>