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75" r:id="rId5"/>
    <p:sldId id="256" r:id="rId6"/>
    <p:sldId id="265" r:id="rId7"/>
    <p:sldId id="262" r:id="rId8"/>
    <p:sldId id="267" r:id="rId9"/>
    <p:sldId id="276" r:id="rId10"/>
    <p:sldId id="269" r:id="rId11"/>
    <p:sldId id="261" r:id="rId12"/>
    <p:sldId id="273" r:id="rId13"/>
    <p:sldId id="271" r:id="rId1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, Berladean" initials="DB" lastIdx="3" clrIdx="0">
    <p:extLst>
      <p:ext uri="{19B8F6BF-5375-455C-9EA6-DF929625EA0E}">
        <p15:presenceInfo xmlns:p15="http://schemas.microsoft.com/office/powerpoint/2012/main" userId="S-1-5-21-4104151066-3872619598-1166535678-14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D7D31"/>
    <a:srgbClr val="A5A5A5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89554" autoAdjust="0"/>
  </p:normalViewPr>
  <p:slideViewPr>
    <p:cSldViewPr snapToGrid="0">
      <p:cViewPr varScale="1">
        <p:scale>
          <a:sx n="55" d="100"/>
          <a:sy n="55" d="100"/>
        </p:scale>
        <p:origin x="116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BIR228-044\best\Awork%20Direc&#355;ia%20managementul%20Lichidit&#259;&#355;ilor\CLOUD\Solduri%20CUT\AnalizaSolduri%20CUT\Solduri%20CUT%202016_2023xlsx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[Solduri CUT 2016_2023xlsx.xlsx]CUT v1!PivotTable5</c:name>
    <c:fmtId val="1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hr-HR"/>
              <a:t>JRR od 2022. – prosječna dnevna salda </a:t>
            </a:r>
          </a:p>
        </c:rich>
      </c:tx>
      <c:layout>
        <c:manualLayout>
          <c:xMode val="edge"/>
          <c:yMode val="edge"/>
          <c:x val="0.3189389378379317"/>
          <c:y val="0.941035208196315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"/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"/>
        <c:dLbl>
          <c:idx val="0"/>
          <c:layout>
            <c:manualLayout>
              <c:x val="-1.302401135447675E-2"/>
              <c:y val="-0.12215318919593925"/>
            </c:manualLayout>
          </c:layout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1.302401135447675E-2"/>
              <c:y val="-0.12215318919593925"/>
            </c:manualLayout>
          </c:layout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ysClr val="window" lastClr="FFFFFF"/>
            </a:solidFill>
            <a:ln w="9525">
              <a:solidFill>
                <a:sysClr val="windowText" lastClr="000000">
                  <a:lumMod val="25000"/>
                  <a:lumOff val="75000"/>
                </a:sysClr>
              </a:solidFill>
            </a:ln>
            <a:effectLst/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wedgeRectCallou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0.1881408529793101"/>
          <c:y val="9.7925963786369266E-2"/>
          <c:w val="0.61742630504200091"/>
          <c:h val="0.91384992329105053"/>
        </c:manualLayout>
      </c:layout>
      <c:pieChart>
        <c:varyColors val="1"/>
        <c:ser>
          <c:idx val="0"/>
          <c:order val="0"/>
          <c:tx>
            <c:strRef>
              <c:f>'CUT v1'!$B$3:$B$4</c:f>
              <c:strCache>
                <c:ptCount val="1"/>
                <c:pt idx="0">
                  <c:v>2022.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3D-47B8-9E3D-67C813ED24F6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3D-47B8-9E3D-67C813ED24F6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13D-47B8-9E3D-67C813ED24F6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13D-47B8-9E3D-67C813ED24F6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13D-47B8-9E3D-67C813ED24F6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13D-47B8-9E3D-67C813ED24F6}"/>
              </c:ext>
            </c:extLst>
          </c:dPt>
          <c:dLbls>
            <c:dLbl>
              <c:idx val="0"/>
              <c:layout>
                <c:manualLayout>
                  <c:x val="-2.6193687696101703E-3"/>
                  <c:y val="-0.14010399805944027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baseline="0" noProof="0" dirty="0" err="1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Lokalni</a:t>
                    </a:r>
                    <a:r>
                      <a:rPr lang="en-US" sz="1200" b="0" baseline="0" noProof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 </a:t>
                    </a:r>
                    <a:r>
                      <a:rPr lang="en-US" sz="1200" b="0" baseline="0" noProof="0" dirty="0" err="1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proračuni</a:t>
                    </a:r>
                    <a:r>
                      <a:rPr lang="en-US" sz="1200" b="0" baseline="0" noProof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
</a:t>
                    </a:r>
                    <a:fld id="{4DDF3FF6-9922-415B-AFB9-6B5C82B6ACBA}" type="PERCENTAGE">
                      <a:rPr lang="en-US" sz="1200" b="0" baseline="0" noProof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pPr/>
                      <a:t>[PERCENTAGE]</a:t>
                    </a:fld>
                    <a:endParaRPr lang="en-US" sz="1200" b="0" baseline="0" noProof="0" dirty="0">
                      <a:solidFill>
                        <a:schemeClr val="tx1"/>
                      </a:solidFill>
                      <a:latin typeface="Arial Black" panose="020B0A04020102020204" pitchFamily="34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13D-47B8-9E3D-67C813ED24F6}"/>
                </c:ext>
              </c:extLst>
            </c:dLbl>
            <c:dLbl>
              <c:idx val="1"/>
              <c:layout>
                <c:manualLayout>
                  <c:x val="-0.1364562468884232"/>
                  <c:y val="-5.815215547029397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err="1"/>
                      <a:t>Samoupravne</a:t>
                    </a:r>
                    <a:r>
                      <a:rPr lang="en-US" b="1" baseline="0" dirty="0"/>
                      <a:t> </a:t>
                    </a:r>
                    <a:r>
                      <a:rPr lang="en-US" b="1" dirty="0" err="1"/>
                      <a:t>Vladine</a:t>
                    </a:r>
                    <a:r>
                      <a:rPr lang="en-US" b="1" dirty="0"/>
                      <a:t> agencije 25%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13D-47B8-9E3D-67C813ED24F6}"/>
                </c:ext>
              </c:extLst>
            </c:dLbl>
            <c:dLbl>
              <c:idx val="2"/>
              <c:layout>
                <c:manualLayout>
                  <c:x val="-5.8962183396943082E-3"/>
                  <c:y val="2.4872592503966715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noProof="0" dirty="0" err="1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Državni</a:t>
                    </a:r>
                    <a:r>
                      <a:rPr lang="en-US" sz="1200" b="0" noProof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 </a:t>
                    </a:r>
                    <a:r>
                      <a:rPr lang="en-US" sz="1200" b="0" noProof="0" dirty="0" err="1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proračun</a:t>
                    </a:r>
                    <a:r>
                      <a:rPr lang="en-US" sz="1200" b="0" baseline="0" noProof="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t>
</a:t>
                    </a:r>
                    <a:fld id="{7E6E87DB-82C9-4BDF-9FEA-37E209D16E77}" type="PERCENTAGE">
                      <a:rPr lang="en-US" sz="1200" b="0" baseline="0" noProof="0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pPr/>
                      <a:t>[PERCENTAGE]</a:t>
                    </a:fld>
                    <a:endParaRPr lang="en-US" sz="1200" b="0" baseline="0" noProof="0" dirty="0">
                      <a:solidFill>
                        <a:schemeClr val="tx1"/>
                      </a:solidFill>
                      <a:latin typeface="Arial Black" panose="020B0A04020102020204" pitchFamily="34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13D-47B8-9E3D-67C813ED24F6}"/>
                </c:ext>
              </c:extLst>
            </c:dLbl>
            <c:dLbl>
              <c:idx val="3"/>
              <c:layout>
                <c:manualLayout>
                  <c:x val="-8.010690308106054E-2"/>
                  <c:y val="4.522289546175781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i="0" u="none" strike="noStrike" kern="1200" spc="-1" baseline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</a:rPr>
                      <a:t>Fondovi </a:t>
                    </a:r>
                    <a:r>
                      <a:rPr lang="en-US" sz="1200" b="1" i="0" u="none" strike="noStrike" kern="1200" spc="-1" baseline="0" dirty="0" err="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</a:rPr>
                      <a:t>obveznog</a:t>
                    </a:r>
                    <a:r>
                      <a:rPr lang="en-US" sz="1200" b="1" i="0" u="none" strike="noStrike" kern="1200" spc="-1" baseline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</a:rPr>
                      <a:t> </a:t>
                    </a:r>
                    <a:r>
                      <a:rPr lang="en-US" sz="1200" b="1" i="0" u="none" strike="noStrike" kern="1200" spc="-1" baseline="0" dirty="0" err="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</a:rPr>
                      <a:t>zdravstvenog</a:t>
                    </a:r>
                    <a:r>
                      <a:rPr lang="en-US" sz="1200" b="1" i="0" u="none" strike="noStrike" kern="1200" spc="-1" baseline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</a:rPr>
                      <a:t> osiguranja</a:t>
                    </a:r>
                    <a:r>
                      <a:rPr lang="en-US" baseline="0" dirty="0"/>
                      <a:t>
</a:t>
                    </a:r>
                    <a:fld id="{4D1A9EBC-6B5A-473F-90AF-768E0C0A3AB9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13D-47B8-9E3D-67C813ED24F6}"/>
                </c:ext>
              </c:extLst>
            </c:dLbl>
            <c:dLbl>
              <c:idx val="4"/>
              <c:layout>
                <c:manualLayout>
                  <c:x val="3.3859744590198099E-3"/>
                  <c:y val="-4.5066484101791759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i="0" u="none" strike="noStrike" kern="1200" spc="-1" baseline="0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DejaVu Sans"/>
                      </a:rPr>
                      <a:t>Državni proračun za socijalno osiguranje </a:t>
                    </a:r>
                    <a:fld id="{7A1E570F-1182-4CF5-8814-E6ED83C178DF}" type="PERCENTAGE">
                      <a:rPr lang="en-US" baseline="0" smtClean="0"/>
                      <a:pPr/>
                      <a:t>[PERCENTAGE]</a:t>
                    </a:fld>
                    <a:endParaRPr lang="en-US" sz="1200" b="1" i="0" u="none" strike="noStrike" kern="1200" spc="-1" baseline="0" dirty="0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  <a:ea typeface="DejaVu Sans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13D-47B8-9E3D-67C813ED24F6}"/>
                </c:ext>
              </c:extLst>
            </c:dLbl>
            <c:dLbl>
              <c:idx val="5"/>
              <c:layout>
                <c:manualLayout>
                  <c:x val="0.27177765939719861"/>
                  <c:y val="1.356686863852734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Projekti s vanjskim</a:t>
                    </a:r>
                    <a:r>
                      <a:rPr lang="en-US" b="1" baseline="0" dirty="0"/>
                      <a:t> financiranjem</a:t>
                    </a:r>
                    <a:r>
                      <a:rPr lang="en-US" b="1" dirty="0"/>
                      <a:t>
</a:t>
                    </a:r>
                    <a:fld id="{418ED67A-26C1-49B2-8801-045B1FF8FEBF}" type="PERCENTAGE">
                      <a:rPr lang="en-US" b="1"/>
                      <a:pPr/>
                      <a:t>[PERCENTAGE]</a:t>
                    </a:fld>
                    <a:endParaRPr lang="en-US" b="1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13D-47B8-9E3D-67C813ED24F6}"/>
                </c:ext>
              </c:extLst>
            </c:dLbl>
            <c:spPr>
              <a:solidFill>
                <a:schemeClr val="lt1">
                  <a:alpha val="75000"/>
                </a:schemeClr>
              </a:solidFill>
              <a:ln w="9525"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'CUT v1'!$A$5:$A$11</c:f>
              <c:strCache>
                <c:ptCount val="6"/>
                <c:pt idx="0">
                  <c:v>BL</c:v>
                </c:pt>
                <c:pt idx="1">
                  <c:v>IPA</c:v>
                </c:pt>
                <c:pt idx="2">
                  <c:v>BS</c:v>
                </c:pt>
                <c:pt idx="3">
                  <c:v>FAOAM</c:v>
                </c:pt>
                <c:pt idx="4">
                  <c:v>BASS</c:v>
                </c:pt>
                <c:pt idx="5">
                  <c:v>PFSE</c:v>
                </c:pt>
              </c:strCache>
            </c:strRef>
          </c:cat>
          <c:val>
            <c:numRef>
              <c:f>'CUT v1'!$B$5:$B$11</c:f>
              <c:numCache>
                <c:formatCode>#,##0.00</c:formatCode>
                <c:ptCount val="6"/>
                <c:pt idx="0">
                  <c:v>2412208851.3675632</c:v>
                </c:pt>
                <c:pt idx="1">
                  <c:v>1345682041.7386298</c:v>
                </c:pt>
                <c:pt idx="2">
                  <c:v>933669399.5135622</c:v>
                </c:pt>
                <c:pt idx="3">
                  <c:v>288408449.32435644</c:v>
                </c:pt>
                <c:pt idx="4">
                  <c:v>320121128.09832901</c:v>
                </c:pt>
                <c:pt idx="5">
                  <c:v>81944642.452158526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13D-47B8-9E3D-67C813ED2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JRR – segregacija računa</a:t>
            </a:r>
          </a:p>
        </c:rich>
      </c:tx>
      <c:layout>
        <c:manualLayout>
          <c:xMode val="edge"/>
          <c:yMode val="edge"/>
          <c:x val="0.14006611173557196"/>
          <c:y val="0.105007526917480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9.9710570233719223E-2"/>
          <c:w val="1"/>
          <c:h val="0.82228555542918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Гос. Бюджет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72-4A89-B6D3-5C6D2DB4A7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Внебюджетные средсва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72-4A89-B6D3-5C6D2DB4A7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Местные бюдеты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72-4A89-B6D3-5C6D2DB4A75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Бюджет Гос. Соц. Страхования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72-4A89-B6D3-5C6D2DB4A7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97476959"/>
        <c:axId val="1197486111"/>
      </c:barChart>
      <c:catAx>
        <c:axId val="11974769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97486111"/>
        <c:crosses val="autoZero"/>
        <c:auto val="1"/>
        <c:lblAlgn val="ctr"/>
        <c:lblOffset val="100"/>
        <c:noMultiLvlLbl val="0"/>
      </c:catAx>
      <c:valAx>
        <c:axId val="119748611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9747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E00FCB-8E8C-46B4-BF83-ED87520BE5BE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8D8849A5-01DB-4208-8118-1B44F1B46DDE}">
      <dgm:prSet phldrT="[Text]" custT="1"/>
      <dgm:spPr/>
      <dgm:t>
        <a:bodyPr/>
        <a:lstStyle/>
        <a:p>
          <a:r>
            <a:rPr lang="hr-HR" sz="2000"/>
            <a:t>Ukloniti regionalno razdvajanje računa izvanproračunskih institucija i lokalnih proračuna </a:t>
          </a:r>
        </a:p>
      </dgm:t>
    </dgm:pt>
    <dgm:pt modelId="{F6461CF6-2E01-4282-B2A5-773656B21CF5}" type="parTrans" cxnId="{FA7E0A2D-068A-4F9E-9E1E-0EB285DD4F93}">
      <dgm:prSet/>
      <dgm:spPr/>
      <dgm:t>
        <a:bodyPr/>
        <a:lstStyle/>
        <a:p>
          <a:endParaRPr lang="en-US"/>
        </a:p>
      </dgm:t>
    </dgm:pt>
    <dgm:pt modelId="{4A141FD2-96A6-499E-9BFB-C59CA7E20CFC}" type="sibTrans" cxnId="{FA7E0A2D-068A-4F9E-9E1E-0EB285DD4F93}">
      <dgm:prSet/>
      <dgm:spPr/>
      <dgm:t>
        <a:bodyPr/>
        <a:lstStyle/>
        <a:p>
          <a:endParaRPr lang="en-US"/>
        </a:p>
      </dgm:t>
    </dgm:pt>
    <dgm:pt modelId="{13BBDE73-28E5-400E-814D-CBC2DDF5881D}">
      <dgm:prSet phldrT="[Text]" custT="1"/>
      <dgm:spPr/>
      <dgm:t>
        <a:bodyPr/>
        <a:lstStyle/>
        <a:p>
          <a:r>
            <a:rPr lang="hr-HR" sz="2000"/>
            <a:t>Dizajnirati i uvesti pouzdane alate za izradu projekcija i monitoring novčanih tokova JRR-a  </a:t>
          </a:r>
        </a:p>
      </dgm:t>
    </dgm:pt>
    <dgm:pt modelId="{BF76A730-B92D-4CF3-B5FB-9FECB720F0BD}" type="parTrans" cxnId="{6D497377-3D82-4B43-915D-3D52B57BBBD1}">
      <dgm:prSet/>
      <dgm:spPr/>
      <dgm:t>
        <a:bodyPr/>
        <a:lstStyle/>
        <a:p>
          <a:endParaRPr lang="en-US"/>
        </a:p>
      </dgm:t>
    </dgm:pt>
    <dgm:pt modelId="{98BFA7C0-3A0A-4F6A-8515-B6D6BAB15ADC}" type="sibTrans" cxnId="{6D497377-3D82-4B43-915D-3D52B57BBBD1}">
      <dgm:prSet/>
      <dgm:spPr/>
      <dgm:t>
        <a:bodyPr/>
        <a:lstStyle/>
        <a:p>
          <a:endParaRPr lang="en-US"/>
        </a:p>
      </dgm:t>
    </dgm:pt>
    <dgm:pt modelId="{A5C76131-1C8B-4160-85A3-ACA2859FFE79}">
      <dgm:prSet phldrT="[Text]" custT="1"/>
      <dgm:spPr/>
      <dgm:t>
        <a:bodyPr/>
        <a:lstStyle/>
        <a:p>
          <a:r>
            <a:rPr lang="hr-HR" sz="2000"/>
            <a:t>Upotrebljavati alate za aktivno upravljanje gotovinskim sredstvima </a:t>
          </a:r>
        </a:p>
      </dgm:t>
    </dgm:pt>
    <dgm:pt modelId="{C9F4EB68-8F10-4D98-9162-2EA8BA8C339D}" type="parTrans" cxnId="{A7E495F4-015B-4087-B815-5C39C2F628BB}">
      <dgm:prSet/>
      <dgm:spPr/>
      <dgm:t>
        <a:bodyPr/>
        <a:lstStyle/>
        <a:p>
          <a:endParaRPr lang="en-US"/>
        </a:p>
      </dgm:t>
    </dgm:pt>
    <dgm:pt modelId="{F9D4BE5D-963C-4B84-B640-F012CB4ECF32}" type="sibTrans" cxnId="{A7E495F4-015B-4087-B815-5C39C2F628BB}">
      <dgm:prSet/>
      <dgm:spPr/>
      <dgm:t>
        <a:bodyPr/>
        <a:lstStyle/>
        <a:p>
          <a:endParaRPr lang="en-US"/>
        </a:p>
      </dgm:t>
    </dgm:pt>
    <dgm:pt modelId="{181A0532-FE04-4C4F-A0BD-99CEC1B70DFF}" type="pres">
      <dgm:prSet presAssocID="{49E00FCB-8E8C-46B4-BF83-ED87520BE5BE}" presName="CompostProcess" presStyleCnt="0">
        <dgm:presLayoutVars>
          <dgm:dir/>
          <dgm:resizeHandles val="exact"/>
        </dgm:presLayoutVars>
      </dgm:prSet>
      <dgm:spPr/>
    </dgm:pt>
    <dgm:pt modelId="{D986A991-548B-4EE2-9CDB-EE3A96B0832F}" type="pres">
      <dgm:prSet presAssocID="{49E00FCB-8E8C-46B4-BF83-ED87520BE5BE}" presName="arrow" presStyleLbl="bgShp" presStyleIdx="0" presStyleCnt="1" custScaleX="117647" custLinFactNeighborX="4037"/>
      <dgm:spPr/>
    </dgm:pt>
    <dgm:pt modelId="{14C2EF87-35FB-4E18-B5FD-F8F584848F96}" type="pres">
      <dgm:prSet presAssocID="{49E00FCB-8E8C-46B4-BF83-ED87520BE5BE}" presName="linearProcess" presStyleCnt="0"/>
      <dgm:spPr/>
    </dgm:pt>
    <dgm:pt modelId="{C9E3745C-745A-4C38-A4EA-15064E1B2813}" type="pres">
      <dgm:prSet presAssocID="{8D8849A5-01DB-4208-8118-1B44F1B46DDE}" presName="textNode" presStyleLbl="node1" presStyleIdx="0" presStyleCnt="3">
        <dgm:presLayoutVars>
          <dgm:bulletEnabled val="1"/>
        </dgm:presLayoutVars>
      </dgm:prSet>
      <dgm:spPr/>
    </dgm:pt>
    <dgm:pt modelId="{39D6BD39-D093-4B25-83ED-732CBBFF04B0}" type="pres">
      <dgm:prSet presAssocID="{4A141FD2-96A6-499E-9BFB-C59CA7E20CFC}" presName="sibTrans" presStyleCnt="0"/>
      <dgm:spPr/>
    </dgm:pt>
    <dgm:pt modelId="{CBD74F28-4F17-4BE2-98A1-B483EE622407}" type="pres">
      <dgm:prSet presAssocID="{13BBDE73-28E5-400E-814D-CBC2DDF5881D}" presName="textNode" presStyleLbl="node1" presStyleIdx="1" presStyleCnt="3">
        <dgm:presLayoutVars>
          <dgm:bulletEnabled val="1"/>
        </dgm:presLayoutVars>
      </dgm:prSet>
      <dgm:spPr/>
    </dgm:pt>
    <dgm:pt modelId="{ACEF8A85-6F0F-4D51-B8D8-2360325354B6}" type="pres">
      <dgm:prSet presAssocID="{98BFA7C0-3A0A-4F6A-8515-B6D6BAB15ADC}" presName="sibTrans" presStyleCnt="0"/>
      <dgm:spPr/>
    </dgm:pt>
    <dgm:pt modelId="{6DECA184-9CEF-4146-B70C-C876C92937FB}" type="pres">
      <dgm:prSet presAssocID="{A5C76131-1C8B-4160-85A3-ACA2859FFE79}" presName="textNode" presStyleLbl="node1" presStyleIdx="2" presStyleCnt="3" custScaleX="99926" custScaleY="98564">
        <dgm:presLayoutVars>
          <dgm:bulletEnabled val="1"/>
        </dgm:presLayoutVars>
      </dgm:prSet>
      <dgm:spPr/>
    </dgm:pt>
  </dgm:ptLst>
  <dgm:cxnLst>
    <dgm:cxn modelId="{4586672B-0E40-4722-AF61-3C742B531139}" type="presOf" srcId="{A5C76131-1C8B-4160-85A3-ACA2859FFE79}" destId="{6DECA184-9CEF-4146-B70C-C876C92937FB}" srcOrd="0" destOrd="0" presId="urn:microsoft.com/office/officeart/2005/8/layout/hProcess9"/>
    <dgm:cxn modelId="{FA7E0A2D-068A-4F9E-9E1E-0EB285DD4F93}" srcId="{49E00FCB-8E8C-46B4-BF83-ED87520BE5BE}" destId="{8D8849A5-01DB-4208-8118-1B44F1B46DDE}" srcOrd="0" destOrd="0" parTransId="{F6461CF6-2E01-4282-B2A5-773656B21CF5}" sibTransId="{4A141FD2-96A6-499E-9BFB-C59CA7E20CFC}"/>
    <dgm:cxn modelId="{74DB224B-F85F-4E00-8560-CE8A728A7874}" type="presOf" srcId="{8D8849A5-01DB-4208-8118-1B44F1B46DDE}" destId="{C9E3745C-745A-4C38-A4EA-15064E1B2813}" srcOrd="0" destOrd="0" presId="urn:microsoft.com/office/officeart/2005/8/layout/hProcess9"/>
    <dgm:cxn modelId="{6D497377-3D82-4B43-915D-3D52B57BBBD1}" srcId="{49E00FCB-8E8C-46B4-BF83-ED87520BE5BE}" destId="{13BBDE73-28E5-400E-814D-CBC2DDF5881D}" srcOrd="1" destOrd="0" parTransId="{BF76A730-B92D-4CF3-B5FB-9FECB720F0BD}" sibTransId="{98BFA7C0-3A0A-4F6A-8515-B6D6BAB15ADC}"/>
    <dgm:cxn modelId="{EE2233B9-770B-426B-B5FB-6E3D77BCF78D}" type="presOf" srcId="{13BBDE73-28E5-400E-814D-CBC2DDF5881D}" destId="{CBD74F28-4F17-4BE2-98A1-B483EE622407}" srcOrd="0" destOrd="0" presId="urn:microsoft.com/office/officeart/2005/8/layout/hProcess9"/>
    <dgm:cxn modelId="{01CF18C5-9FD7-4489-821D-D2D1DACDC0C6}" type="presOf" srcId="{49E00FCB-8E8C-46B4-BF83-ED87520BE5BE}" destId="{181A0532-FE04-4C4F-A0BD-99CEC1B70DFF}" srcOrd="0" destOrd="0" presId="urn:microsoft.com/office/officeart/2005/8/layout/hProcess9"/>
    <dgm:cxn modelId="{A7E495F4-015B-4087-B815-5C39C2F628BB}" srcId="{49E00FCB-8E8C-46B4-BF83-ED87520BE5BE}" destId="{A5C76131-1C8B-4160-85A3-ACA2859FFE79}" srcOrd="2" destOrd="0" parTransId="{C9F4EB68-8F10-4D98-9162-2EA8BA8C339D}" sibTransId="{F9D4BE5D-963C-4B84-B640-F012CB4ECF32}"/>
    <dgm:cxn modelId="{06397CB7-5EB4-4B02-9206-7A5AFA9DA675}" type="presParOf" srcId="{181A0532-FE04-4C4F-A0BD-99CEC1B70DFF}" destId="{D986A991-548B-4EE2-9CDB-EE3A96B0832F}" srcOrd="0" destOrd="0" presId="urn:microsoft.com/office/officeart/2005/8/layout/hProcess9"/>
    <dgm:cxn modelId="{A75C233D-E6C4-46A3-B117-09934020ADC5}" type="presParOf" srcId="{181A0532-FE04-4C4F-A0BD-99CEC1B70DFF}" destId="{14C2EF87-35FB-4E18-B5FD-F8F584848F96}" srcOrd="1" destOrd="0" presId="urn:microsoft.com/office/officeart/2005/8/layout/hProcess9"/>
    <dgm:cxn modelId="{786CBBBC-6378-4362-A7F7-A404226E0386}" type="presParOf" srcId="{14C2EF87-35FB-4E18-B5FD-F8F584848F96}" destId="{C9E3745C-745A-4C38-A4EA-15064E1B2813}" srcOrd="0" destOrd="0" presId="urn:microsoft.com/office/officeart/2005/8/layout/hProcess9"/>
    <dgm:cxn modelId="{D0A6D059-54E1-435F-92F5-9B8D18286C54}" type="presParOf" srcId="{14C2EF87-35FB-4E18-B5FD-F8F584848F96}" destId="{39D6BD39-D093-4B25-83ED-732CBBFF04B0}" srcOrd="1" destOrd="0" presId="urn:microsoft.com/office/officeart/2005/8/layout/hProcess9"/>
    <dgm:cxn modelId="{8700D978-AE5B-4BD9-A552-6D560E24318E}" type="presParOf" srcId="{14C2EF87-35FB-4E18-B5FD-F8F584848F96}" destId="{CBD74F28-4F17-4BE2-98A1-B483EE622407}" srcOrd="2" destOrd="0" presId="urn:microsoft.com/office/officeart/2005/8/layout/hProcess9"/>
    <dgm:cxn modelId="{721FA3F4-37F7-413B-9EAA-24D223D0A225}" type="presParOf" srcId="{14C2EF87-35FB-4E18-B5FD-F8F584848F96}" destId="{ACEF8A85-6F0F-4D51-B8D8-2360325354B6}" srcOrd="3" destOrd="0" presId="urn:microsoft.com/office/officeart/2005/8/layout/hProcess9"/>
    <dgm:cxn modelId="{F9B74471-9E91-4236-AB2A-51AB23243A5B}" type="presParOf" srcId="{14C2EF87-35FB-4E18-B5FD-F8F584848F96}" destId="{6DECA184-9CEF-4146-B70C-C876C92937F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6A991-548B-4EE2-9CDB-EE3A96B0832F}">
      <dsp:nvSpPr>
        <dsp:cNvPr id="0" name=""/>
        <dsp:cNvSpPr/>
      </dsp:nvSpPr>
      <dsp:spPr>
        <a:xfrm>
          <a:off x="5" y="0"/>
          <a:ext cx="11402633" cy="510092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9E3745C-745A-4C38-A4EA-15064E1B2813}">
      <dsp:nvSpPr>
        <dsp:cNvPr id="0" name=""/>
        <dsp:cNvSpPr/>
      </dsp:nvSpPr>
      <dsp:spPr>
        <a:xfrm>
          <a:off x="1265" y="1530278"/>
          <a:ext cx="3420791" cy="20403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Ukloniti regionalno razdvajanje računa izvanproračunskih institucija i lokalnih proračuna </a:t>
          </a:r>
        </a:p>
      </dsp:txBody>
      <dsp:txXfrm>
        <a:off x="100868" y="1629881"/>
        <a:ext cx="3221585" cy="1841165"/>
      </dsp:txXfrm>
    </dsp:sp>
    <dsp:sp modelId="{CBD74F28-4F17-4BE2-98A1-B483EE622407}">
      <dsp:nvSpPr>
        <dsp:cNvPr id="0" name=""/>
        <dsp:cNvSpPr/>
      </dsp:nvSpPr>
      <dsp:spPr>
        <a:xfrm>
          <a:off x="3992189" y="1530278"/>
          <a:ext cx="3420791" cy="20403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Dizajnirati i uvesti pouzdane alate za izradu projekcija i monitoring novčanih tokova JRR-a  </a:t>
          </a:r>
        </a:p>
      </dsp:txBody>
      <dsp:txXfrm>
        <a:off x="4091792" y="1629881"/>
        <a:ext cx="3221585" cy="1841165"/>
      </dsp:txXfrm>
    </dsp:sp>
    <dsp:sp modelId="{6DECA184-9CEF-4146-B70C-C876C92937FB}">
      <dsp:nvSpPr>
        <dsp:cNvPr id="0" name=""/>
        <dsp:cNvSpPr/>
      </dsp:nvSpPr>
      <dsp:spPr>
        <a:xfrm>
          <a:off x="7983112" y="1544928"/>
          <a:ext cx="3418260" cy="20110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Upotrebljavati alate za aktivno upravljanje gotovinskim sredstvima </a:t>
          </a:r>
        </a:p>
      </dsp:txBody>
      <dsp:txXfrm>
        <a:off x="8081284" y="1643100"/>
        <a:ext cx="3221916" cy="1814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0.17438</cdr:x>
      <cdr:y>0.84319</cdr:y>
    </cdr:from>
    <cdr:to>
      <cdr:x>0.29646</cdr:x>
      <cdr:y>0.95072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89293" y="4589027"/>
          <a:ext cx="1182624" cy="5852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0.19074</cdr:x>
      <cdr:y>0.7827</cdr:y>
    </cdr:from>
    <cdr:to>
      <cdr:x>0.19546</cdr:x>
      <cdr:y>0.7911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47789" y="4259843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2D187-7AC1-46BF-BDEC-6F47E8F9655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D505F-F246-4D62-A597-A4CAE6FC0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9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57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41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05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18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50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95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98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000" indent="-215640">
              <a:lnSpc>
                <a:spcPct val="100000"/>
              </a:lnSpc>
            </a:pPr>
            <a:endParaRPr lang="ru-RU" sz="1200" b="0" strike="noStrike" spc="-1" noProof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FB667E1-E601-4AAF-B95C-B25720D70A60}" type="slidenum">
              <a:rPr lang="ro-RO" sz="1200" b="0" i="0">
                <a:solidFill>
                  <a:schemeClr val="tx1"/>
                </a:solidFill>
                <a:latin typeface="Corbel"/>
                <a:ea typeface="+mn-ea"/>
                <a:cs typeface="+mn-cs"/>
              </a:rPr>
              <a:t>4</a:t>
            </a:fld>
            <a:endParaRPr lang="ro-RO" sz="1200" b="0" i="0">
              <a:solidFill>
                <a:schemeClr val="tx1"/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8608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200" b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Članak 62. Jedinstveni račun riznice 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Primici i plaćanja iz nacionalnog javnog proračuna u nacionalnoj se valuti prenose transferom putem jedinstvenog računa riznice (dalje u tekstu: JRR), a u inozemnoj valuti putem računa otvorenih u Narodnoj banci Moldove i financijskim institucijama u skladu sa zakonodavstvom o deviznom poslovanju. 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Proračunskim tijelima/institucijama nije dopušteno ugovarati zajmove; to mogu samo upravitelji proračuna.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Upravitelji proračuna mogu uzimati/davati zajmove na temelju ugovora, s rokom dospijeća u istoj proračunskoj godini, iz proračuna/u proračune koji tvore sastavni dio nacionalnog javnog proračuna, kojima se upravlja u okviru JRR-a, kako bi pokrili privremene nedostatke gotovinskih sredstava.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Saldo privremeno raspoloživih sredstava na JRR-u može se položiti na depozitne račune Narodne banke Moldove i drugih banaka koje Narodna banka autorizira za prihvaćanje takvih depozita.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Proračunskim tijelima/institucijama nije dopušteno otvarati bankovne račune radi izvršavanja transakcija primitaka i plaćanja putem financijskih institucija.</a:t>
            </a:r>
          </a:p>
          <a:p>
            <a:pPr lvl="0"/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Odstupajući od stavka 5., dopušteno je, uz autorizaciju Ministarstva financija, otvarati bankovne račune i izvršavati transakcije primitaka i plaćanja putem financijskih institucija u slučaju projekata koji se financiraju iz vanjskih izvora, čime se provode projekti na temelju sporazuma sklopljenih prije stupanja na snagu tog zakona, ako se to zahtijeva predmetnim sporazumima te u drugim slučajevima predviđenim zakonodavstvom na snazi.</a:t>
            </a:r>
          </a:p>
          <a:p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Ministarstvo financija, Nacionalno društvo za socijalno osiguranje i Nacionalno društvo za zdravstveno osiguranje mogu surađivati s poslovnim bankama koje djeluju na području Republike Moldove u svrhu obavljanja određenih poslova povezanih s izvršenjem proračuna gotovinskim sredstvima.</a:t>
            </a:r>
          </a:p>
          <a:p>
            <a:r>
              <a:rPr lang="hr-HR" sz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 Postupak odabira poslovnih banaka za obavljanje poslova povezanih s izvršenjem proračuna gotovinskim sredstvima izvodi se jedanput u tri godine u skladu s odredbama zakona o javnoj nabavi.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19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000" indent="-215280" algn="just">
              <a:lnSpc>
                <a:spcPct val="100000"/>
              </a:lnSpc>
            </a:pPr>
            <a:endParaRPr lang="ru-RU" sz="1200" b="0" strike="noStrike" spc="-1" baseline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18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90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1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D505F-F246-4D62-A597-A4CAE6FC0E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69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0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1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87" y="0"/>
            <a:ext cx="12188699" cy="6828466"/>
          </a:xfrm>
          <a:prstGeom prst="rect">
            <a:avLst/>
          </a:prstGeom>
        </p:spPr>
      </p:pic>
      <p:sp>
        <p:nvSpPr>
          <p:cNvPr id="4" name="Dreptunghi 3"/>
          <p:cNvSpPr/>
          <p:nvPr userDrawn="1"/>
        </p:nvSpPr>
        <p:spPr bwMode="ltGray">
          <a:xfrm>
            <a:off x="-22090" y="4725346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Dreptunghi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141163" y="5207828"/>
            <a:ext cx="10081120" cy="817324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88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0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9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1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5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3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4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96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7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CD7AA-F961-48AE-B1B2-95F76D51FDE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C9F98-7BE9-4559-9A4D-161D4A84C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9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3.wmf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 idx="4294967295"/>
          </p:nvPr>
        </p:nvSpPr>
        <p:spPr>
          <a:xfrm>
            <a:off x="1319976" y="712788"/>
            <a:ext cx="9902307" cy="1951890"/>
          </a:xfrm>
        </p:spPr>
        <p:txBody>
          <a:bodyPr/>
          <a:lstStyle/>
          <a:p>
            <a:pPr marL="0" indent="0" algn="ctr" defTabSz="914400">
              <a:spcBef>
                <a:spcPct val="0"/>
              </a:spcBef>
              <a:buNone/>
            </a:pPr>
            <a:br>
              <a:rPr lang="hr-HR"/>
            </a:br>
            <a:endParaRPr lang="hr-HR"/>
          </a:p>
        </p:txBody>
      </p:sp>
      <p:sp>
        <p:nvSpPr>
          <p:cNvPr id="4" name="Subtitlu 3"/>
          <p:cNvSpPr>
            <a:spLocks noGrp="1"/>
          </p:cNvSpPr>
          <p:nvPr>
            <p:ph type="subTitle" idx="1"/>
          </p:nvPr>
        </p:nvSpPr>
        <p:spPr>
          <a:xfrm>
            <a:off x="1144846" y="4943456"/>
            <a:ext cx="10081120" cy="817324"/>
          </a:xfrm>
        </p:spPr>
        <p:txBody>
          <a:bodyPr>
            <a:normAutofit fontScale="92500" lnSpcReduction="10000"/>
          </a:bodyPr>
          <a:lstStyle/>
          <a:p>
            <a:r>
              <a:rPr lang="hr-HR"/>
              <a:t>MINISTARSTVO FINANCIJA REPUBLIKE MOLDOVE </a:t>
            </a:r>
          </a:p>
          <a:p>
            <a:endParaRPr lang="ru-RU" dirty="0"/>
          </a:p>
          <a:p>
            <a:r>
              <a:rPr lang="hr-HR"/>
              <a:t>Državna riznica</a:t>
            </a:r>
          </a:p>
        </p:txBody>
      </p:sp>
      <p:sp>
        <p:nvSpPr>
          <p:cNvPr id="5" name="Titlu 1"/>
          <p:cNvSpPr txBox="1">
            <a:spLocks/>
          </p:cNvSpPr>
          <p:nvPr/>
        </p:nvSpPr>
        <p:spPr>
          <a:xfrm>
            <a:off x="1144846" y="712788"/>
            <a:ext cx="9902307" cy="1951890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STRUKTURA JEDINSTVENOG RAČUNA RIZNICE (JRR) I UPRAVLJANJE NJIME U REPUBLICI MOLDOVI</a:t>
            </a:r>
          </a:p>
        </p:txBody>
      </p:sp>
      <p:sp>
        <p:nvSpPr>
          <p:cNvPr id="6" name="CustomShape 1"/>
          <p:cNvSpPr/>
          <p:nvPr/>
        </p:nvSpPr>
        <p:spPr>
          <a:xfrm>
            <a:off x="221160" y="6330140"/>
            <a:ext cx="11749680" cy="79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hr-HR" sz="2800" b="1" i="1" strike="noStrike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2973" y="6119336"/>
            <a:ext cx="145366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/>
              <a:t>Beč, Austrija</a:t>
            </a:r>
            <a:br>
              <a:rPr lang="hr-HR" sz="1400" b="1"/>
            </a:br>
            <a:r>
              <a:rPr lang="hr-HR" sz="1400" b="1"/>
              <a:t>studeni/novembar 2023. </a:t>
            </a:r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31350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9601" y="232606"/>
            <a:ext cx="11366499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defPPr>
              <a:defRPr lang="en-US"/>
            </a:defPPr>
            <a:lvl1pPr>
              <a:lnSpc>
                <a:spcPct val="100000"/>
              </a:lnSpc>
              <a:defRPr sz="2800" b="1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lvl1pPr>
          </a:lstStyle>
          <a:p>
            <a:pPr algn="ctr"/>
            <a:r>
              <a:rPr lang="hr-HR" sz="1800"/>
              <a:t>UPOTREBA VIŠKA SALDA IZVANPRORAČUNSKIH INSTITUCIJA NA JRR-u</a:t>
            </a: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937069154"/>
              </p:ext>
            </p:extLst>
          </p:nvPr>
        </p:nvGraphicFramePr>
        <p:xfrm>
          <a:off x="5723398" y="854310"/>
          <a:ext cx="6766726" cy="5010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14"/>
          <p:cNvSpPr/>
          <p:nvPr/>
        </p:nvSpPr>
        <p:spPr>
          <a:xfrm>
            <a:off x="8009012" y="1982724"/>
            <a:ext cx="968374" cy="1141787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2511" y="1317687"/>
            <a:ext cx="50676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Osigurati raspoloživost sredstava potrebnih za pokrivanje nedostatka gotovinskih sredstava i neometano izvršenje državnog proračuna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Upotrebljava se u izradi projekcija za grubu prilagodbu i finu prilagodbu (ujednačenje neočekivanih promjena u pogledu projekcija prihoda i rashoda)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Mogućnost polaganja viška salda na depozite u Narodnoj banci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13523" y="5648041"/>
            <a:ext cx="931963" cy="523220"/>
          </a:xfrm>
          <a:prstGeom prst="rect">
            <a:avLst/>
          </a:prstGeom>
          <a:solidFill>
            <a:srgbClr val="5B9BD5">
              <a:alpha val="41000"/>
            </a:srgbClr>
          </a:solidFill>
        </p:spPr>
        <p:txBody>
          <a:bodyPr wrap="square" rtlCol="0">
            <a:spAutoFit/>
          </a:bodyPr>
          <a:lstStyle/>
          <a:p>
            <a:r>
              <a:rPr lang="hr-HR" sz="1400" b="1" dirty="0"/>
              <a:t>Državni proračun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950337" y="5611504"/>
            <a:ext cx="1094968" cy="830997"/>
          </a:xfrm>
          <a:prstGeom prst="rect">
            <a:avLst/>
          </a:prstGeom>
          <a:solidFill>
            <a:srgbClr val="ED7D31">
              <a:alpha val="69000"/>
            </a:srgbClr>
          </a:solidFill>
        </p:spPr>
        <p:txBody>
          <a:bodyPr wrap="square" rtlCol="0">
            <a:spAutoFit/>
          </a:bodyPr>
          <a:lstStyle/>
          <a:p>
            <a:r>
              <a:rPr lang="hr-HR" sz="1600" b="1"/>
              <a:t>Izvanproračunska sredstva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509897" y="5612356"/>
            <a:ext cx="1330731" cy="954107"/>
          </a:xfrm>
          <a:prstGeom prst="rect">
            <a:avLst/>
          </a:prstGeom>
          <a:solidFill>
            <a:srgbClr val="FFC000">
              <a:alpha val="45000"/>
            </a:srgbClr>
          </a:solidFill>
        </p:spPr>
        <p:txBody>
          <a:bodyPr wrap="square" rtlCol="0">
            <a:spAutoFit/>
          </a:bodyPr>
          <a:lstStyle/>
          <a:p>
            <a:r>
              <a:rPr lang="hr-HR" sz="1400" b="1" dirty="0"/>
              <a:t>Proračun socijalnog/</a:t>
            </a:r>
          </a:p>
          <a:p>
            <a:r>
              <a:rPr lang="hr-HR" sz="1400" b="1" dirty="0"/>
              <a:t>zdravstvenog osiguranja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222446" y="5648042"/>
            <a:ext cx="1185851" cy="584775"/>
          </a:xfrm>
          <a:prstGeom prst="rect">
            <a:avLst/>
          </a:prstGeom>
          <a:solidFill>
            <a:srgbClr val="A5A5A5">
              <a:alpha val="38000"/>
            </a:srgbClr>
          </a:solidFill>
        </p:spPr>
        <p:txBody>
          <a:bodyPr wrap="square" rtlCol="0">
            <a:spAutoFit/>
          </a:bodyPr>
          <a:lstStyle/>
          <a:p>
            <a:r>
              <a:rPr lang="hr-HR" sz="1600" b="1"/>
              <a:t>Lokalni proračuni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87484" y="4910744"/>
            <a:ext cx="784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/>
              <a:t>NIZAK !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786637" y="3060700"/>
            <a:ext cx="958849" cy="1271543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PUN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62511" y="4987689"/>
            <a:ext cx="4986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Monitoring salda radi održavanja adekvatne likvidnosti i osiguravanja plaćanja izvanproračunskih institucija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Otplata prije kraja proračunske godine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5155" y="854310"/>
            <a:ext cx="2949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/>
              <a:t>Cilj: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15155" y="4618357"/>
            <a:ext cx="2949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/>
              <a:t>Uvjeti:</a:t>
            </a:r>
          </a:p>
        </p:txBody>
      </p:sp>
      <p:sp>
        <p:nvSpPr>
          <p:cNvPr id="25" name="U-Turn Arrow 24"/>
          <p:cNvSpPr/>
          <p:nvPr/>
        </p:nvSpPr>
        <p:spPr>
          <a:xfrm rot="5400000" flipV="1">
            <a:off x="7525663" y="3693155"/>
            <a:ext cx="849349" cy="1699248"/>
          </a:xfrm>
          <a:prstGeom prst="uturnArrow">
            <a:avLst>
              <a:gd name="adj1" fmla="val 28166"/>
              <a:gd name="adj2" fmla="val 23975"/>
              <a:gd name="adj3" fmla="val 38721"/>
              <a:gd name="adj4" fmla="val 41639"/>
              <a:gd name="adj5" fmla="val 100000"/>
            </a:avLst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rgbClr val="FFC0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81024" y="4060880"/>
            <a:ext cx="1812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/>
              <a:t>zajmovi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382184" y="4574207"/>
            <a:ext cx="13160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/>
              <a:t>subvencije</a:t>
            </a:r>
          </a:p>
        </p:txBody>
      </p:sp>
    </p:spTree>
    <p:extLst>
      <p:ext uri="{BB962C8B-B14F-4D97-AF65-F5344CB8AC3E}">
        <p14:creationId xmlns:p14="http://schemas.microsoft.com/office/powerpoint/2010/main" val="19461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22222E-6 L -0.05052 -2.22222E-6 C -0.07317 -2.22222E-6 -0.10091 0.04584 -0.10091 0.0838 L -0.10091 0.16759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52" y="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0" grpId="0"/>
      <p:bldP spid="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192501" y="1049844"/>
            <a:ext cx="9509760" cy="513368"/>
          </a:xfrm>
        </p:spPr>
        <p:txBody>
          <a:bodyPr>
            <a:noAutofit/>
          </a:bodyPr>
          <a:lstStyle/>
          <a:p>
            <a:r>
              <a:rPr lang="hr-HR" sz="1400"/>
              <a:t>Средний остаток по  ЕКС 2016-2022</a:t>
            </a:r>
          </a:p>
        </p:txBody>
      </p:sp>
      <p:sp>
        <p:nvSpPr>
          <p:cNvPr id="7" name="Right Brace 6"/>
          <p:cNvSpPr/>
          <p:nvPr/>
        </p:nvSpPr>
        <p:spPr>
          <a:xfrm>
            <a:off x="7618141" y="4797152"/>
            <a:ext cx="1282438" cy="1267323"/>
          </a:xfrm>
          <a:prstGeom prst="rightBrace">
            <a:avLst>
              <a:gd name="adj1" fmla="val 8333"/>
              <a:gd name="adj2" fmla="val 657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845779" y="1695376"/>
            <a:ext cx="2464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Ukupni saldo JRR-a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52675" y="5430813"/>
            <a:ext cx="3153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Izvanproračunski saldo</a:t>
            </a:r>
          </a:p>
        </p:txBody>
      </p:sp>
      <p:sp>
        <p:nvSpPr>
          <p:cNvPr id="16" name="Right Brace 15"/>
          <p:cNvSpPr/>
          <p:nvPr/>
        </p:nvSpPr>
        <p:spPr>
          <a:xfrm>
            <a:off x="7618140" y="4303018"/>
            <a:ext cx="1252519" cy="494134"/>
          </a:xfrm>
          <a:prstGeom prst="rightBrace">
            <a:avLst>
              <a:gd name="adj1" fmla="val 10860"/>
              <a:gd name="adj2" fmla="val 49999"/>
            </a:avLst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052675" y="4286198"/>
            <a:ext cx="2656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Zaduživanja radi financiranja proračuna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7632939" y="1952096"/>
            <a:ext cx="887105" cy="11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1197" y="248530"/>
            <a:ext cx="11418153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defPPr>
              <a:defRPr lang="en-US"/>
            </a:defPPr>
            <a:lvl1pPr>
              <a:lnSpc>
                <a:spcPct val="100000"/>
              </a:lnSpc>
              <a:defRPr sz="2800" b="1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lvl1pPr>
          </a:lstStyle>
          <a:p>
            <a:pPr algn="ctr"/>
            <a:r>
              <a:rPr lang="hr-HR" sz="2000"/>
              <a:t>UPRAVLJANJE SALDIMA IZVANPRORAČUNSKIH INSTITUCIJA  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7618141" y="2196872"/>
            <a:ext cx="1282438" cy="1638730"/>
          </a:xfrm>
          <a:prstGeom prst="rightBrace">
            <a:avLst>
              <a:gd name="adj1" fmla="val 8333"/>
              <a:gd name="adj2" fmla="val 465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052676" y="2698369"/>
            <a:ext cx="2946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Neraspoloživ višak salda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78127"/>
            <a:ext cx="7791363" cy="55478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41F53F-5346-4999-A17C-1A1348036AED}"/>
              </a:ext>
            </a:extLst>
          </p:cNvPr>
          <p:cNvSpPr txBox="1"/>
          <p:nvPr/>
        </p:nvSpPr>
        <p:spPr>
          <a:xfrm>
            <a:off x="1192501" y="1167629"/>
            <a:ext cx="279560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400" b="1"/>
              <a:t>Prosječni saldo JRR-a, 2016. – 2022.</a:t>
            </a:r>
          </a:p>
        </p:txBody>
      </p:sp>
    </p:spTree>
    <p:extLst>
      <p:ext uri="{BB962C8B-B14F-4D97-AF65-F5344CB8AC3E}">
        <p14:creationId xmlns:p14="http://schemas.microsoft.com/office/powerpoint/2010/main" val="398091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50656" y="495578"/>
            <a:ext cx="11048301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defPPr>
              <a:defRPr lang="en-US"/>
            </a:defPPr>
            <a:lvl1pPr>
              <a:lnSpc>
                <a:spcPct val="100000"/>
              </a:lnSpc>
              <a:defRPr sz="2800" b="1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lvl1pPr>
          </a:lstStyle>
          <a:p>
            <a:pPr algn="ctr"/>
            <a:r>
              <a:rPr lang="hr-HR" sz="2000"/>
              <a:t>DUGOROČNA PREDVIĐANJA I PLANOVI ZA RAZVOJ JRR-a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50472757"/>
              </p:ext>
            </p:extLst>
          </p:nvPr>
        </p:nvGraphicFramePr>
        <p:xfrm>
          <a:off x="373488" y="1236371"/>
          <a:ext cx="11402639" cy="5100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6343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1998867" y="2578068"/>
            <a:ext cx="8004942" cy="9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hr-HR" sz="5400" b="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Hvala!</a:t>
            </a:r>
          </a:p>
        </p:txBody>
      </p:sp>
    </p:spTree>
    <p:extLst>
      <p:ext uri="{BB962C8B-B14F-4D97-AF65-F5344CB8AC3E}">
        <p14:creationId xmlns:p14="http://schemas.microsoft.com/office/powerpoint/2010/main" val="425300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63352" y="1196752"/>
            <a:ext cx="5001120" cy="5174280"/>
            <a:chOff x="368280" y="1246320"/>
            <a:chExt cx="5001120" cy="5174280"/>
          </a:xfrm>
        </p:grpSpPr>
        <p:sp>
          <p:nvSpPr>
            <p:cNvPr id="8" name="CustomShape 2"/>
            <p:cNvSpPr/>
            <p:nvPr/>
          </p:nvSpPr>
          <p:spPr>
            <a:xfrm>
              <a:off x="368280" y="1722600"/>
              <a:ext cx="5001120" cy="469800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800" b="1" u="sng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1993. – 2007.</a:t>
              </a:r>
            </a:p>
            <a:p>
              <a:pPr>
                <a:lnSpc>
                  <a:spcPct val="100000"/>
                </a:lnSpc>
              </a:pPr>
              <a:r>
                <a:rPr lang="hr-HR" sz="18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1. </a:t>
              </a:r>
              <a:r>
                <a:rPr lang="hr-HR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Državni proračun (prihodi)</a:t>
              </a:r>
              <a:r>
                <a:rPr lang="hr-HR" sz="18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</a:t>
              </a:r>
            </a:p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9" name="CustomShape 4"/>
            <p:cNvSpPr/>
            <p:nvPr/>
          </p:nvSpPr>
          <p:spPr>
            <a:xfrm>
              <a:off x="368280" y="1246320"/>
              <a:ext cx="5001120" cy="47520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4F81BD">
                <a:alpha val="45000"/>
              </a:srgbClr>
            </a:solidFill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/>
            <a:lstStyle/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hr-HR" sz="2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Narodna banka</a:t>
              </a:r>
            </a:p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0" name="CustomShape 6"/>
            <p:cNvSpPr/>
            <p:nvPr/>
          </p:nvSpPr>
          <p:spPr>
            <a:xfrm>
              <a:off x="483480" y="4659120"/>
              <a:ext cx="1408680" cy="7290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Središnja riznica</a:t>
              </a:r>
            </a:p>
            <a:p>
              <a:pPr>
                <a:lnSpc>
                  <a:spcPct val="100000"/>
                </a:lnSpc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     (klijent)</a:t>
              </a:r>
            </a:p>
          </p:txBody>
        </p:sp>
        <p:sp>
          <p:nvSpPr>
            <p:cNvPr id="11" name="CustomShape 8"/>
            <p:cNvSpPr/>
            <p:nvPr/>
          </p:nvSpPr>
          <p:spPr>
            <a:xfrm>
              <a:off x="2459160" y="3251880"/>
              <a:ext cx="2580120" cy="2483280"/>
            </a:xfrm>
            <a:prstGeom prst="ellipse">
              <a:avLst/>
            </a:prstGeom>
            <a:solidFill>
              <a:srgbClr val="4F81BD">
                <a:alpha val="45000"/>
              </a:srgbClr>
            </a:solidFill>
            <a:ln w="255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CustomShape 9"/>
            <p:cNvSpPr/>
            <p:nvPr/>
          </p:nvSpPr>
          <p:spPr>
            <a:xfrm>
              <a:off x="3424320" y="4309560"/>
              <a:ext cx="848520" cy="3330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6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АISS</a:t>
              </a:r>
            </a:p>
          </p:txBody>
        </p:sp>
        <p:sp>
          <p:nvSpPr>
            <p:cNvPr id="13" name="CustomShape 10"/>
            <p:cNvSpPr/>
            <p:nvPr/>
          </p:nvSpPr>
          <p:spPr>
            <a:xfrm>
              <a:off x="3313440" y="3183840"/>
              <a:ext cx="871920" cy="843480"/>
            </a:xfrm>
            <a:prstGeom prst="ellipse">
              <a:avLst/>
            </a:prstGeom>
            <a:solidFill>
              <a:srgbClr val="FAC090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CustomShape 11"/>
            <p:cNvSpPr/>
            <p:nvPr/>
          </p:nvSpPr>
          <p:spPr>
            <a:xfrm>
              <a:off x="3441960" y="3307680"/>
              <a:ext cx="614880" cy="5958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sz="28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PB</a:t>
              </a:r>
            </a:p>
          </p:txBody>
        </p:sp>
        <p:sp>
          <p:nvSpPr>
            <p:cNvPr id="15" name="CustomShape 12"/>
            <p:cNvSpPr/>
            <p:nvPr/>
          </p:nvSpPr>
          <p:spPr>
            <a:xfrm>
              <a:off x="4213440" y="4028400"/>
              <a:ext cx="873720" cy="842040"/>
            </a:xfrm>
            <a:prstGeom prst="ellipse">
              <a:avLst/>
            </a:prstGeom>
            <a:solidFill>
              <a:srgbClr val="FAC090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CustomShape 13"/>
            <p:cNvSpPr/>
            <p:nvPr/>
          </p:nvSpPr>
          <p:spPr>
            <a:xfrm>
              <a:off x="4341960" y="4152240"/>
              <a:ext cx="616320" cy="5943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sz="28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PB</a:t>
              </a:r>
            </a:p>
          </p:txBody>
        </p:sp>
        <p:sp>
          <p:nvSpPr>
            <p:cNvPr id="17" name="CustomShape 14"/>
            <p:cNvSpPr/>
            <p:nvPr/>
          </p:nvSpPr>
          <p:spPr>
            <a:xfrm>
              <a:off x="3313440" y="4937760"/>
              <a:ext cx="871920" cy="843480"/>
            </a:xfrm>
            <a:prstGeom prst="ellipse">
              <a:avLst/>
            </a:prstGeom>
            <a:solidFill>
              <a:srgbClr val="FAC090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CustomShape 15"/>
            <p:cNvSpPr/>
            <p:nvPr/>
          </p:nvSpPr>
          <p:spPr>
            <a:xfrm>
              <a:off x="3441960" y="5061600"/>
              <a:ext cx="614880" cy="5958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sz="28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PB</a:t>
              </a:r>
            </a:p>
          </p:txBody>
        </p:sp>
        <p:sp>
          <p:nvSpPr>
            <p:cNvPr id="19" name="CustomShape 16"/>
            <p:cNvSpPr/>
            <p:nvPr/>
          </p:nvSpPr>
          <p:spPr>
            <a:xfrm>
              <a:off x="2221200" y="3890160"/>
              <a:ext cx="1137960" cy="1124280"/>
            </a:xfrm>
            <a:prstGeom prst="ellipse">
              <a:avLst/>
            </a:prstGeom>
            <a:solidFill>
              <a:srgbClr val="4F81BD"/>
            </a:solidFill>
            <a:ln w="3816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" name="CustomShape 17"/>
            <p:cNvSpPr/>
            <p:nvPr/>
          </p:nvSpPr>
          <p:spPr>
            <a:xfrm>
              <a:off x="2335680" y="4054732"/>
              <a:ext cx="879480" cy="794520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sz="28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ea typeface="DejaVu Sans"/>
                </a:rPr>
                <a:t>NB</a:t>
              </a:r>
            </a:p>
          </p:txBody>
        </p:sp>
        <p:sp>
          <p:nvSpPr>
            <p:cNvPr id="21" name="CustomShape 40"/>
            <p:cNvSpPr/>
            <p:nvPr/>
          </p:nvSpPr>
          <p:spPr>
            <a:xfrm>
              <a:off x="1672920" y="4379040"/>
              <a:ext cx="4924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8" name="Group 27"/>
          <p:cNvGrpSpPr/>
          <p:nvPr/>
        </p:nvGrpSpPr>
        <p:grpSpPr>
          <a:xfrm>
            <a:off x="5979432" y="1244812"/>
            <a:ext cx="5853600" cy="5162040"/>
            <a:chOff x="5829120" y="1246320"/>
            <a:chExt cx="5853600" cy="5162040"/>
          </a:xfrm>
        </p:grpSpPr>
        <p:sp>
          <p:nvSpPr>
            <p:cNvPr id="29" name="CustomShape 3"/>
            <p:cNvSpPr/>
            <p:nvPr/>
          </p:nvSpPr>
          <p:spPr>
            <a:xfrm>
              <a:off x="5829120" y="1717200"/>
              <a:ext cx="5853600" cy="469116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800" b="1" u="sng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1993. – 2007.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Državni proračun (rashodi)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8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Proračuni administrativnih i teritorijalnih jedinica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Proračun državnog socijalnog osiguranja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8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Fondovi obveznog zdravstvenog osiguranja</a:t>
              </a:r>
            </a:p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30" name="CustomShape 5"/>
            <p:cNvSpPr/>
            <p:nvPr/>
          </p:nvSpPr>
          <p:spPr>
            <a:xfrm>
              <a:off x="5829120" y="1246320"/>
              <a:ext cx="5853600" cy="47520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4F81BD">
                <a:alpha val="45000"/>
              </a:srgbClr>
            </a:solidFill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/>
            <a:lstStyle/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hr-HR" sz="2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Poslovne banke</a:t>
              </a:r>
            </a:p>
            <a:p>
              <a:pPr algn="ctr">
                <a:lnSpc>
                  <a:spcPct val="100000"/>
                </a:lnSpc>
              </a:pPr>
              <a:endPara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31" name="CustomShape 18"/>
            <p:cNvSpPr/>
            <p:nvPr/>
          </p:nvSpPr>
          <p:spPr>
            <a:xfrm flipV="1">
              <a:off x="10807200" y="4341240"/>
              <a:ext cx="2782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" name="CustomShape 19"/>
            <p:cNvSpPr/>
            <p:nvPr/>
          </p:nvSpPr>
          <p:spPr>
            <a:xfrm>
              <a:off x="8600760" y="3341520"/>
              <a:ext cx="29160" cy="27612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80">
              <a:solidFill>
                <a:srgbClr val="00206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" name="CustomShape 20"/>
            <p:cNvSpPr/>
            <p:nvPr/>
          </p:nvSpPr>
          <p:spPr>
            <a:xfrm>
              <a:off x="9456480" y="3262320"/>
              <a:ext cx="1382040" cy="302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1997. – 2007.</a:t>
              </a:r>
            </a:p>
          </p:txBody>
        </p:sp>
        <p:sp>
          <p:nvSpPr>
            <p:cNvPr id="34" name="CustomShape 21"/>
            <p:cNvSpPr/>
            <p:nvPr/>
          </p:nvSpPr>
          <p:spPr>
            <a:xfrm>
              <a:off x="6916680" y="3272760"/>
              <a:ext cx="1382040" cy="302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Prije 1997.</a:t>
              </a:r>
            </a:p>
          </p:txBody>
        </p:sp>
        <p:pic>
          <p:nvPicPr>
            <p:cNvPr id="35" name="Picture 2"/>
            <p:cNvPicPr/>
            <p:nvPr/>
          </p:nvPicPr>
          <p:blipFill>
            <a:blip r:embed="rId3"/>
            <a:stretch/>
          </p:blipFill>
          <p:spPr>
            <a:xfrm>
              <a:off x="11107440" y="4121280"/>
              <a:ext cx="459360" cy="491040"/>
            </a:xfrm>
            <a:prstGeom prst="rect">
              <a:avLst/>
            </a:prstGeom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</p:pic>
        <p:sp>
          <p:nvSpPr>
            <p:cNvPr id="36" name="CustomShape 22"/>
            <p:cNvSpPr/>
            <p:nvPr/>
          </p:nvSpPr>
          <p:spPr>
            <a:xfrm>
              <a:off x="5945688" y="5259960"/>
              <a:ext cx="1022472" cy="8503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hr-HR" sz="1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Tahoma"/>
                  <a:ea typeface="DejaVu Sans"/>
                </a:rPr>
                <a:t>Vladine agencije</a:t>
              </a:r>
            </a:p>
          </p:txBody>
        </p:sp>
        <p:sp>
          <p:nvSpPr>
            <p:cNvPr id="37" name="CustomShape 23"/>
            <p:cNvSpPr/>
            <p:nvPr/>
          </p:nvSpPr>
          <p:spPr>
            <a:xfrm>
              <a:off x="6916680" y="5294520"/>
              <a:ext cx="967320" cy="5464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hr-HR" sz="1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Tahoma"/>
                  <a:ea typeface="DejaVu Sans"/>
                </a:rPr>
                <a:t>Poslovne banke</a:t>
              </a:r>
            </a:p>
          </p:txBody>
        </p:sp>
        <p:sp>
          <p:nvSpPr>
            <p:cNvPr id="38" name="CustomShape 24"/>
            <p:cNvSpPr/>
            <p:nvPr/>
          </p:nvSpPr>
          <p:spPr>
            <a:xfrm>
              <a:off x="7776360" y="5294520"/>
              <a:ext cx="795240" cy="5464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hr-HR" sz="1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Tahoma"/>
                  <a:ea typeface="DejaVu Sans"/>
                </a:rPr>
                <a:t>Gospodarski subjekti</a:t>
              </a:r>
            </a:p>
          </p:txBody>
        </p:sp>
        <p:pic>
          <p:nvPicPr>
            <p:cNvPr id="39" name="Picture 48"/>
            <p:cNvPicPr/>
            <p:nvPr/>
          </p:nvPicPr>
          <p:blipFill>
            <a:blip r:embed="rId4"/>
            <a:stretch/>
          </p:blipFill>
          <p:spPr>
            <a:xfrm>
              <a:off x="8665920" y="3695040"/>
              <a:ext cx="501840" cy="4968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0" name="Picture 48"/>
            <p:cNvPicPr/>
            <p:nvPr/>
          </p:nvPicPr>
          <p:blipFill>
            <a:blip r:embed="rId4"/>
            <a:stretch/>
          </p:blipFill>
          <p:spPr>
            <a:xfrm>
              <a:off x="8695080" y="4604760"/>
              <a:ext cx="501840" cy="496800"/>
            </a:xfrm>
            <a:prstGeom prst="rect">
              <a:avLst/>
            </a:prstGeom>
            <a:ln>
              <a:noFill/>
            </a:ln>
          </p:spPr>
        </p:pic>
        <p:sp>
          <p:nvSpPr>
            <p:cNvPr id="41" name="CustomShape 25"/>
            <p:cNvSpPr/>
            <p:nvPr/>
          </p:nvSpPr>
          <p:spPr>
            <a:xfrm>
              <a:off x="9042840" y="5363640"/>
              <a:ext cx="1481040" cy="545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hr-HR" sz="1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Tahoma"/>
                  <a:ea typeface="DejaVu Sans"/>
                </a:rPr>
                <a:t>Regionalne riznice (38)</a:t>
              </a:r>
            </a:p>
          </p:txBody>
        </p:sp>
        <p:sp>
          <p:nvSpPr>
            <p:cNvPr id="42" name="CustomShape 26"/>
            <p:cNvSpPr/>
            <p:nvPr/>
          </p:nvSpPr>
          <p:spPr>
            <a:xfrm>
              <a:off x="7087680" y="3908520"/>
              <a:ext cx="546480" cy="495720"/>
            </a:xfrm>
            <a:prstGeom prst="ellipse">
              <a:avLst/>
            </a:prstGeom>
            <a:solidFill>
              <a:srgbClr val="BDDCA8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" name="CustomShape 27"/>
            <p:cNvSpPr/>
            <p:nvPr/>
          </p:nvSpPr>
          <p:spPr>
            <a:xfrm>
              <a:off x="7159320" y="3990960"/>
              <a:ext cx="386280" cy="3448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PB</a:t>
              </a:r>
            </a:p>
          </p:txBody>
        </p:sp>
        <p:sp>
          <p:nvSpPr>
            <p:cNvPr id="44" name="CustomShape 28"/>
            <p:cNvSpPr/>
            <p:nvPr/>
          </p:nvSpPr>
          <p:spPr>
            <a:xfrm>
              <a:off x="7083000" y="4537080"/>
              <a:ext cx="548280" cy="497520"/>
            </a:xfrm>
            <a:prstGeom prst="ellipse">
              <a:avLst/>
            </a:prstGeom>
            <a:solidFill>
              <a:srgbClr val="BDDCA8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" name="CustomShape 29"/>
            <p:cNvSpPr/>
            <p:nvPr/>
          </p:nvSpPr>
          <p:spPr>
            <a:xfrm>
              <a:off x="7164000" y="4610160"/>
              <a:ext cx="386280" cy="3513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PB</a:t>
              </a:r>
            </a:p>
          </p:txBody>
        </p:sp>
        <p:sp>
          <p:nvSpPr>
            <p:cNvPr id="46" name="CustomShape 30"/>
            <p:cNvSpPr/>
            <p:nvPr/>
          </p:nvSpPr>
          <p:spPr>
            <a:xfrm flipV="1">
              <a:off x="7689600" y="4169880"/>
              <a:ext cx="2782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" name="CustomShape 31"/>
            <p:cNvSpPr/>
            <p:nvPr/>
          </p:nvSpPr>
          <p:spPr>
            <a:xfrm flipV="1">
              <a:off x="6754320" y="4165200"/>
              <a:ext cx="2782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8" name="CustomShape 32"/>
            <p:cNvSpPr/>
            <p:nvPr/>
          </p:nvSpPr>
          <p:spPr>
            <a:xfrm flipV="1">
              <a:off x="7687800" y="4804920"/>
              <a:ext cx="2800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" name="CustomShape 33"/>
            <p:cNvSpPr/>
            <p:nvPr/>
          </p:nvSpPr>
          <p:spPr>
            <a:xfrm flipV="1">
              <a:off x="6775200" y="4798440"/>
              <a:ext cx="2800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50" name="Picture 2"/>
            <p:cNvPicPr/>
            <p:nvPr/>
          </p:nvPicPr>
          <p:blipFill>
            <a:blip r:embed="rId3"/>
            <a:stretch/>
          </p:blipFill>
          <p:spPr>
            <a:xfrm>
              <a:off x="7988040" y="4483080"/>
              <a:ext cx="460800" cy="491040"/>
            </a:xfrm>
            <a:prstGeom prst="rect">
              <a:avLst/>
            </a:prstGeom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</p:pic>
        <p:pic>
          <p:nvPicPr>
            <p:cNvPr id="51" name="Picture 2"/>
            <p:cNvPicPr/>
            <p:nvPr/>
          </p:nvPicPr>
          <p:blipFill>
            <a:blip r:embed="rId3"/>
            <a:stretch/>
          </p:blipFill>
          <p:spPr>
            <a:xfrm>
              <a:off x="8035560" y="3836880"/>
              <a:ext cx="459360" cy="491040"/>
            </a:xfrm>
            <a:prstGeom prst="rect">
              <a:avLst/>
            </a:prstGeom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</p:pic>
        <p:pic>
          <p:nvPicPr>
            <p:cNvPr id="52" name="Picture 48"/>
            <p:cNvPicPr/>
            <p:nvPr/>
          </p:nvPicPr>
          <p:blipFill>
            <a:blip r:embed="rId4"/>
            <a:stretch/>
          </p:blipFill>
          <p:spPr>
            <a:xfrm>
              <a:off x="6244920" y="4489200"/>
              <a:ext cx="501840" cy="4968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3" name="Picture 48"/>
            <p:cNvPicPr/>
            <p:nvPr/>
          </p:nvPicPr>
          <p:blipFill>
            <a:blip r:embed="rId4"/>
            <a:stretch/>
          </p:blipFill>
          <p:spPr>
            <a:xfrm>
              <a:off x="6203880" y="3836160"/>
              <a:ext cx="501840" cy="496800"/>
            </a:xfrm>
            <a:prstGeom prst="rect">
              <a:avLst/>
            </a:prstGeom>
            <a:ln>
              <a:noFill/>
            </a:ln>
          </p:spPr>
        </p:pic>
        <p:sp>
          <p:nvSpPr>
            <p:cNvPr id="54" name="CustomShape 34"/>
            <p:cNvSpPr/>
            <p:nvPr/>
          </p:nvSpPr>
          <p:spPr>
            <a:xfrm>
              <a:off x="10220040" y="4087800"/>
              <a:ext cx="548280" cy="497520"/>
            </a:xfrm>
            <a:prstGeom prst="ellipse">
              <a:avLst/>
            </a:prstGeom>
            <a:solidFill>
              <a:srgbClr val="BDDCA8"/>
            </a:solidFill>
            <a:ln w="6480">
              <a:noFill/>
            </a:ln>
            <a:effectLst>
              <a:outerShdw dist="20160" dir="540000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" name="CustomShape 35"/>
            <p:cNvSpPr/>
            <p:nvPr/>
          </p:nvSpPr>
          <p:spPr>
            <a:xfrm>
              <a:off x="10266720" y="4214880"/>
              <a:ext cx="427680" cy="3222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5640" tIns="35640" rIns="35640" bIns="35640" anchor="ctr"/>
            <a:lstStyle/>
            <a:p>
              <a:pPr algn="ctr">
                <a:lnSpc>
                  <a:spcPct val="90000"/>
                </a:lnSpc>
              </a:pPr>
              <a:r>
                <a:rPr lang="hr-HR" sz="18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</a:rPr>
                <a:t>PB</a:t>
              </a:r>
            </a:p>
          </p:txBody>
        </p:sp>
        <p:sp>
          <p:nvSpPr>
            <p:cNvPr id="56" name="CustomShape 36"/>
            <p:cNvSpPr/>
            <p:nvPr/>
          </p:nvSpPr>
          <p:spPr>
            <a:xfrm flipV="1">
              <a:off x="9313560" y="4702320"/>
              <a:ext cx="214920" cy="189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" name="CustomShape 37"/>
            <p:cNvSpPr/>
            <p:nvPr/>
          </p:nvSpPr>
          <p:spPr>
            <a:xfrm flipV="1">
              <a:off x="9900720" y="4341240"/>
              <a:ext cx="2800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CustomShape 38"/>
            <p:cNvSpPr/>
            <p:nvPr/>
          </p:nvSpPr>
          <p:spPr>
            <a:xfrm>
              <a:off x="9245160" y="3990960"/>
              <a:ext cx="236880" cy="1641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0">
              <a:solidFill>
                <a:srgbClr val="953735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" name="CustomShape 39"/>
            <p:cNvSpPr/>
            <p:nvPr/>
          </p:nvSpPr>
          <p:spPr>
            <a:xfrm flipV="1">
              <a:off x="6314760" y="3586320"/>
              <a:ext cx="5055120" cy="10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80">
              <a:solidFill>
                <a:srgbClr val="00206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6" name="CustomShape 1"/>
          <p:cNvSpPr/>
          <p:nvPr/>
        </p:nvSpPr>
        <p:spPr>
          <a:xfrm>
            <a:off x="1433014" y="336532"/>
            <a:ext cx="10522401" cy="51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r-HR" sz="2000" b="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SUSTAV RIZNICE PRIJE USPOSTAVLJANJA JRR-a, 1993. – 2007. </a:t>
            </a: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47" y="3271252"/>
            <a:ext cx="1363089" cy="1363089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940" y="4199906"/>
            <a:ext cx="488092" cy="48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60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3"/>
          <p:cNvSpPr/>
          <p:nvPr/>
        </p:nvSpPr>
        <p:spPr>
          <a:xfrm>
            <a:off x="119336" y="1628800"/>
            <a:ext cx="11809312" cy="48245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9000" tIns="30600" rIns="170640" bIns="30600"/>
          <a:lstStyle/>
          <a:p>
            <a:pPr>
              <a:lnSpc>
                <a:spcPct val="9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lvl="1" indent="-227520" algn="just">
              <a:lnSpc>
                <a:spcPct val="90000"/>
              </a:lnSpc>
              <a:buClr>
                <a:srgbClr val="000000"/>
              </a:buClr>
              <a:buFont typeface="Symbol"/>
              <a:buChar char=""/>
            </a:pPr>
            <a:r>
              <a:rPr lang="hr-HR" sz="24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Memorandumi o gospodarskim i financijskim politikama sklopljeni s MMF-om</a:t>
            </a:r>
          </a:p>
          <a:p>
            <a:pPr algn="just">
              <a:lnSpc>
                <a:spcPct val="9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lvl="1" indent="-227520" algn="just">
              <a:lnSpc>
                <a:spcPct val="90000"/>
              </a:lnSpc>
              <a:buClr>
                <a:srgbClr val="000000"/>
              </a:buClr>
              <a:buFont typeface="Symbol"/>
              <a:buChar char=""/>
            </a:pPr>
            <a:r>
              <a:rPr lang="hr-HR" sz="24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Odluka moldovske vlade o socioekonomskom razvoju Republike Moldove i provedbi akcijskog plana za implementaciju vladina akcijskog programa za razdoblje 2005. – 2009. pod nazivom „Modernizacija zemlje – dobrobit naroda”, u prvoj polovini 2007. </a:t>
            </a:r>
          </a:p>
          <a:p>
            <a:pPr algn="just">
              <a:lnSpc>
                <a:spcPct val="9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lvl="1" indent="-227520" algn="just">
              <a:lnSpc>
                <a:spcPct val="90000"/>
              </a:lnSpc>
              <a:buClr>
                <a:srgbClr val="000000"/>
              </a:buClr>
              <a:buFont typeface="Symbol"/>
              <a:buChar char=""/>
            </a:pPr>
            <a:r>
              <a:rPr lang="hr-HR" sz="24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Akcijski plan za prijenos sredstava državnog proračuna, proračuna državnog socijalnog osiguranja i fondova za obvezno zdravstveno osiguranje na JRR – </a:t>
            </a:r>
            <a:r>
              <a:rPr lang="hr-HR" sz="2400" i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koji su potpisali Ministarstvo financija, Narodna banka, Nacionalni fond za socijalno osiguranje i Nacionalno društvo za zdravstveno osiguranje</a:t>
            </a:r>
          </a:p>
        </p:txBody>
      </p:sp>
      <p:sp>
        <p:nvSpPr>
          <p:cNvPr id="67" name="CustomShape 1"/>
          <p:cNvSpPr/>
          <p:nvPr/>
        </p:nvSpPr>
        <p:spPr>
          <a:xfrm>
            <a:off x="1405719" y="476672"/>
            <a:ext cx="10153936" cy="51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hr-HR" sz="2800" b="1" strike="noStrike" cap="all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hr-HR" sz="2800" b="1" cap="all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POZADINA I REGULATORNI OKVIR ZA USPOSTAVLJANJE JRR-a</a:t>
            </a:r>
          </a:p>
        </p:txBody>
      </p:sp>
    </p:spTree>
    <p:extLst>
      <p:ext uri="{BB962C8B-B14F-4D97-AF65-F5344CB8AC3E}">
        <p14:creationId xmlns:p14="http://schemas.microsoft.com/office/powerpoint/2010/main" val="41442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418146" y="1615227"/>
            <a:ext cx="5649804" cy="5044530"/>
            <a:chOff x="152875" y="1960729"/>
            <a:chExt cx="5690160" cy="4596120"/>
          </a:xfrm>
        </p:grpSpPr>
        <p:sp>
          <p:nvSpPr>
            <p:cNvPr id="8" name="CustomShape 4"/>
            <p:cNvSpPr/>
            <p:nvPr/>
          </p:nvSpPr>
          <p:spPr>
            <a:xfrm>
              <a:off x="163315" y="3022369"/>
              <a:ext cx="5679720" cy="123912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u="sng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II. faza – 1. siječnja/januara 2008.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Državni proračun</a:t>
              </a: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Proračuni administrativnih jedinica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Proračun državnog socijalnog osiguranja</a:t>
              </a: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 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Fondovi obveznog zdravstvenog osiguranja</a:t>
              </a:r>
            </a:p>
            <a:p>
              <a:pPr algn="ctr">
                <a:lnSpc>
                  <a:spcPct val="100000"/>
                </a:lnSpc>
              </a:pPr>
              <a:endParaRPr lang="ru-RU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9" name="CustomShape 5"/>
            <p:cNvSpPr/>
            <p:nvPr/>
          </p:nvSpPr>
          <p:spPr>
            <a:xfrm>
              <a:off x="152875" y="1960729"/>
              <a:ext cx="5677920" cy="99684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u="sng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I. faza – 1. ožujka/marta 2007.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Državni proračun (prihodi)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Proračun državnog socijalnog osiguranja (prihodi)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Fondovi obveznog zdravstvenog osiguranja (prihodi)</a:t>
              </a:r>
            </a:p>
          </p:txBody>
        </p:sp>
        <p:sp>
          <p:nvSpPr>
            <p:cNvPr id="10" name="CustomShape 6"/>
            <p:cNvSpPr/>
            <p:nvPr/>
          </p:nvSpPr>
          <p:spPr>
            <a:xfrm>
              <a:off x="162235" y="4332769"/>
              <a:ext cx="5677920" cy="101988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u="sng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III. faza – 2015.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Obuhvaćanje projekata koji su financirani iz vanjskih izvora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Samoupravne vladine agencije</a:t>
              </a:r>
            </a:p>
          </p:txBody>
        </p:sp>
        <p:sp>
          <p:nvSpPr>
            <p:cNvPr id="11" name="CustomShape 7"/>
            <p:cNvSpPr/>
            <p:nvPr/>
          </p:nvSpPr>
          <p:spPr>
            <a:xfrm>
              <a:off x="152875" y="5423929"/>
              <a:ext cx="5677920" cy="1132920"/>
            </a:xfrm>
            <a:prstGeom prst="rect">
              <a:avLst/>
            </a:prstGeom>
            <a:noFill/>
            <a:ln w="2556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hr-HR" sz="1400" b="1" u="sng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IV. faza – 2016.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Konsolidacija posebnih resursa i socijalnih fondova s osnovnom komponentom državnog proračuna</a:t>
              </a:r>
            </a:p>
            <a:p>
              <a:pPr marL="182520" indent="-181440">
                <a:lnSpc>
                  <a:spcPct val="100000"/>
                </a:lnSpc>
                <a:buClr>
                  <a:srgbClr val="000000"/>
                </a:buClr>
                <a:buFont typeface="StarSymbol"/>
                <a:buAutoNum type="arabicPeriod"/>
              </a:pPr>
              <a:r>
                <a:rPr lang="hr-HR" sz="1400" b="0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  <a:ea typeface="DejaVu Sans"/>
                </a:rPr>
                <a:t>Otvaranje odvojenih računa za privremena sredstva vladinih agencija</a:t>
              </a:r>
            </a:p>
          </p:txBody>
        </p:sp>
      </p:grpSp>
      <p:sp>
        <p:nvSpPr>
          <p:cNvPr id="55" name="CustomShape 1"/>
          <p:cNvSpPr/>
          <p:nvPr/>
        </p:nvSpPr>
        <p:spPr>
          <a:xfrm>
            <a:off x="231869" y="232066"/>
            <a:ext cx="11836080" cy="51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hr-HR" sz="2000" b="1" cap="all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USPOSTAVLJANJE I POSTUPNO PROŠIRENJE JRR-a </a:t>
            </a:r>
          </a:p>
        </p:txBody>
      </p:sp>
      <p:sp>
        <p:nvSpPr>
          <p:cNvPr id="57" name="CustomShape 27"/>
          <p:cNvSpPr/>
          <p:nvPr/>
        </p:nvSpPr>
        <p:spPr>
          <a:xfrm>
            <a:off x="10774044" y="3156032"/>
            <a:ext cx="1291047" cy="6256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hr-HR" sz="1200" b="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(prihodi + rashodi)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-455121" y="962978"/>
            <a:ext cx="12520331" cy="5884131"/>
            <a:chOff x="-455121" y="962978"/>
            <a:chExt cx="12520331" cy="5884131"/>
          </a:xfrm>
        </p:grpSpPr>
        <p:grpSp>
          <p:nvGrpSpPr>
            <p:cNvPr id="2" name="Group 1"/>
            <p:cNvGrpSpPr/>
            <p:nvPr/>
          </p:nvGrpSpPr>
          <p:grpSpPr>
            <a:xfrm>
              <a:off x="-455121" y="962978"/>
              <a:ext cx="12520331" cy="5884131"/>
              <a:chOff x="-426326" y="1178230"/>
              <a:chExt cx="11932918" cy="576778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-426326" y="1178230"/>
                <a:ext cx="11932918" cy="5044543"/>
                <a:chOff x="217312" y="1454542"/>
                <a:chExt cx="10734577" cy="4548761"/>
              </a:xfrm>
            </p:grpSpPr>
            <p:sp>
              <p:nvSpPr>
                <p:cNvPr id="12" name="CustomShape 8"/>
                <p:cNvSpPr/>
                <p:nvPr/>
              </p:nvSpPr>
              <p:spPr>
                <a:xfrm>
                  <a:off x="2638201" y="4137312"/>
                  <a:ext cx="303266" cy="96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34920">
                  <a:solidFill>
                    <a:srgbClr val="953735"/>
                  </a:solidFill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" name="CustomShape 10"/>
                <p:cNvSpPr/>
                <p:nvPr/>
              </p:nvSpPr>
              <p:spPr>
                <a:xfrm>
                  <a:off x="2959399" y="2901196"/>
                  <a:ext cx="2659479" cy="2721965"/>
                </a:xfrm>
                <a:prstGeom prst="ellipse">
                  <a:avLst/>
                </a:prstGeom>
                <a:solidFill>
                  <a:srgbClr val="4F81BD">
                    <a:alpha val="45000"/>
                  </a:srgbClr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5" name="CustomShape 11"/>
                <p:cNvSpPr/>
                <p:nvPr/>
              </p:nvSpPr>
              <p:spPr>
                <a:xfrm>
                  <a:off x="3824335" y="4007781"/>
                  <a:ext cx="873445" cy="31926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>
                    <a:lnSpc>
                      <a:spcPct val="100000"/>
                    </a:lnSpc>
                  </a:pPr>
                  <a:r>
                    <a:rPr lang="hr-HR" sz="2000" b="1" strike="noStrike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Arial"/>
                      <a:ea typeface="DejaVu Sans"/>
                    </a:rPr>
                    <a:t>АISS</a:t>
                  </a:r>
                </a:p>
              </p:txBody>
            </p:sp>
            <p:sp>
              <p:nvSpPr>
                <p:cNvPr id="16" name="CustomShape 12"/>
                <p:cNvSpPr/>
                <p:nvPr/>
              </p:nvSpPr>
              <p:spPr>
                <a:xfrm>
                  <a:off x="3847990" y="2699750"/>
                  <a:ext cx="788295" cy="808679"/>
                </a:xfrm>
                <a:prstGeom prst="ellipse">
                  <a:avLst/>
                </a:prstGeom>
                <a:solidFill>
                  <a:srgbClr val="BDDCA8"/>
                </a:solidFill>
                <a:ln w="6480">
                  <a:noFill/>
                </a:ln>
                <a:effectLst>
                  <a:outerShdw dist="20160" dir="540000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7" name="CustomShape 13"/>
                <p:cNvSpPr/>
                <p:nvPr/>
              </p:nvSpPr>
              <p:spPr>
                <a:xfrm>
                  <a:off x="3971303" y="2828895"/>
                  <a:ext cx="557407" cy="5712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35640" tIns="35640" rIns="35640" bIns="35640" anchor="ctr"/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hr-HR" sz="2800" b="1" strike="noStrike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  <a:ea typeface="DejaVu Sans"/>
                    </a:rPr>
                    <a:t>PB</a:t>
                  </a:r>
                </a:p>
              </p:txBody>
            </p:sp>
            <p:sp>
              <p:nvSpPr>
                <p:cNvPr id="18" name="CustomShape 14"/>
                <p:cNvSpPr/>
                <p:nvPr/>
              </p:nvSpPr>
              <p:spPr>
                <a:xfrm>
                  <a:off x="3823097" y="5027545"/>
                  <a:ext cx="814168" cy="793492"/>
                </a:xfrm>
                <a:prstGeom prst="ellipse">
                  <a:avLst/>
                </a:prstGeom>
                <a:solidFill>
                  <a:srgbClr val="BDDCA8"/>
                </a:solidFill>
                <a:ln w="6480">
                  <a:noFill/>
                </a:ln>
                <a:effectLst>
                  <a:outerShdw dist="20160" dir="540000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9" name="CustomShape 15"/>
                <p:cNvSpPr/>
                <p:nvPr/>
              </p:nvSpPr>
              <p:spPr>
                <a:xfrm>
                  <a:off x="3948095" y="5161154"/>
                  <a:ext cx="557407" cy="5712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35640" tIns="35640" rIns="35640" bIns="35640" anchor="ctr"/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hr-HR" sz="2800" b="1" strike="noStrike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  <a:ea typeface="DejaVu Sans"/>
                    </a:rPr>
                    <a:t>PB</a:t>
                  </a:r>
                </a:p>
              </p:txBody>
            </p:sp>
            <p:sp>
              <p:nvSpPr>
                <p:cNvPr id="20" name="CustomShape 16"/>
                <p:cNvSpPr/>
                <p:nvPr/>
              </p:nvSpPr>
              <p:spPr>
                <a:xfrm>
                  <a:off x="4684014" y="3723058"/>
                  <a:ext cx="1028354" cy="1078239"/>
                </a:xfrm>
                <a:prstGeom prst="ellipse">
                  <a:avLst/>
                </a:prstGeom>
                <a:solidFill>
                  <a:srgbClr val="4F81BD"/>
                </a:solidFill>
                <a:ln w="38160">
                  <a:noFill/>
                </a:ln>
                <a:effectLst>
                  <a:outerShdw dist="20160" dir="540000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21" name="CustomShape 17"/>
                <p:cNvSpPr/>
                <p:nvPr/>
              </p:nvSpPr>
              <p:spPr>
                <a:xfrm>
                  <a:off x="4828210" y="3864454"/>
                  <a:ext cx="808600" cy="76208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35640" tIns="35640" rIns="35640" bIns="35640" anchor="ctr"/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hr-HR" sz="2000" b="1" strike="noStrike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  <a:ea typeface="DejaVu Sans"/>
                    </a:rPr>
                    <a:t>NB </a:t>
                  </a:r>
                </a:p>
              </p:txBody>
            </p:sp>
            <p:sp>
              <p:nvSpPr>
                <p:cNvPr id="22" name="CustomShape 18"/>
                <p:cNvSpPr/>
                <p:nvPr/>
              </p:nvSpPr>
              <p:spPr>
                <a:xfrm>
                  <a:off x="1823235" y="3731682"/>
                  <a:ext cx="1946348" cy="877247"/>
                </a:xfrm>
                <a:prstGeom prst="flowChartAlternateProcess">
                  <a:avLst/>
                </a:prstGeom>
                <a:solidFill>
                  <a:srgbClr val="BDDCA8"/>
                </a:solidFill>
                <a:ln w="6480">
                  <a:noFill/>
                </a:ln>
                <a:effectLst>
                  <a:outerShdw dist="20160" dir="5400000">
                    <a:srgbClr val="000000">
                      <a:alpha val="38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23" name="CustomShape 19"/>
                <p:cNvSpPr/>
                <p:nvPr/>
              </p:nvSpPr>
              <p:spPr>
                <a:xfrm>
                  <a:off x="1856351" y="3903063"/>
                  <a:ext cx="1157570" cy="43417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hr-HR" sz="1400" b="1"/>
                    <a:t>Usluge riznice</a:t>
                  </a:r>
                </a:p>
                <a:p>
                  <a:pPr algn="ctr">
                    <a:lnSpc>
                      <a:spcPct val="100000"/>
                    </a:lnSpc>
                  </a:pPr>
                  <a:endParaRPr lang="ru-RU" sz="1400" b="1" strike="noStrike" spc="-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Arial"/>
                  </a:endParaRPr>
                </a:p>
              </p:txBody>
            </p:sp>
            <p:sp>
              <p:nvSpPr>
                <p:cNvPr id="29" name="CustomShape 23"/>
                <p:cNvSpPr/>
                <p:nvPr/>
              </p:nvSpPr>
              <p:spPr>
                <a:xfrm>
                  <a:off x="510735" y="3812355"/>
                  <a:ext cx="1407273" cy="66924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hr-HR" sz="1400" b="1" dirty="0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+mj-lt"/>
                    </a:rPr>
                    <a:t>Državni proračun</a:t>
                  </a:r>
                </a:p>
              </p:txBody>
            </p:sp>
            <p:sp>
              <p:nvSpPr>
                <p:cNvPr id="35" name="CustomShape 26"/>
                <p:cNvSpPr/>
                <p:nvPr/>
              </p:nvSpPr>
              <p:spPr>
                <a:xfrm>
                  <a:off x="2559645" y="3304473"/>
                  <a:ext cx="590769" cy="324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34920">
                  <a:solidFill>
                    <a:srgbClr val="953735"/>
                  </a:solidFill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37" name="CustomShape 28"/>
                <p:cNvSpPr/>
                <p:nvPr/>
              </p:nvSpPr>
              <p:spPr>
                <a:xfrm>
                  <a:off x="1404984" y="2166068"/>
                  <a:ext cx="2028108" cy="51911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hr-HR" sz="1600" b="1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+mj-lt"/>
                      <a:ea typeface="DejaVu Sans"/>
                    </a:rPr>
                    <a:t>Fondovi obveznog zdravstvenog osiguranja</a:t>
                  </a:r>
                </a:p>
              </p:txBody>
            </p:sp>
            <p:sp>
              <p:nvSpPr>
                <p:cNvPr id="39" name="CustomShape 31"/>
                <p:cNvSpPr/>
                <p:nvPr/>
              </p:nvSpPr>
              <p:spPr>
                <a:xfrm flipV="1">
                  <a:off x="2637030" y="4666205"/>
                  <a:ext cx="521893" cy="4490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34920">
                  <a:solidFill>
                    <a:srgbClr val="953735"/>
                  </a:solidFill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0" name="CustomShape 32"/>
                <p:cNvSpPr/>
                <p:nvPr/>
              </p:nvSpPr>
              <p:spPr>
                <a:xfrm>
                  <a:off x="217312" y="1454542"/>
                  <a:ext cx="10734577" cy="695259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 algn="ctr"/>
                  <a:r>
                    <a:rPr lang="hr-HR" b="1" u="sng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  <a:ea typeface="DejaVu Sans"/>
                    </a:rPr>
                    <a:t>Od 1. travnja/aprila 2007. Državna riznica izravno sudjeluje u AISS-u</a:t>
                  </a:r>
                </a:p>
                <a:p>
                  <a:pPr algn="ctr"/>
                  <a:r>
                    <a:rPr lang="hr-HR" sz="1100" b="1" u="sng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ea typeface="DejaVu Sans"/>
                    </a:rPr>
                    <a:t>(automatizirani sustav međubankarske namire)</a:t>
                  </a:r>
                </a:p>
                <a:p>
                  <a:pPr algn="ctr">
                    <a:lnSpc>
                      <a:spcPct val="100000"/>
                    </a:lnSpc>
                  </a:pPr>
                  <a:endParaRPr lang="ru-RU" sz="1800" b="0" strike="noStrike" spc="-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Arial"/>
                  </a:endParaRPr>
                </a:p>
                <a:p>
                  <a:pPr algn="ctr">
                    <a:lnSpc>
                      <a:spcPct val="100000"/>
                    </a:lnSpc>
                  </a:pPr>
                  <a:endParaRPr lang="ru-RU" sz="1800" b="0" strike="noStrike" spc="-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Arial"/>
                  </a:endParaRPr>
                </a:p>
              </p:txBody>
            </p:sp>
            <p:pic>
              <p:nvPicPr>
                <p:cNvPr id="53" name="Picture 92"/>
                <p:cNvPicPr/>
                <p:nvPr/>
              </p:nvPicPr>
              <p:blipFill>
                <a:blip r:embed="rId3"/>
                <a:stretch/>
              </p:blipFill>
              <p:spPr>
                <a:xfrm>
                  <a:off x="2139718" y="5199388"/>
                  <a:ext cx="757183" cy="797980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54" name="Picture 93"/>
                <p:cNvPicPr/>
                <p:nvPr/>
              </p:nvPicPr>
              <p:blipFill>
                <a:blip r:embed="rId4"/>
                <a:stretch/>
              </p:blipFill>
              <p:spPr>
                <a:xfrm>
                  <a:off x="1968946" y="2627213"/>
                  <a:ext cx="681202" cy="717215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07" name="CustomShape 30"/>
                <p:cNvSpPr/>
                <p:nvPr/>
              </p:nvSpPr>
              <p:spPr>
                <a:xfrm rot="11932234" flipV="1">
                  <a:off x="3990865" y="4518998"/>
                  <a:ext cx="449659" cy="158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34920">
                  <a:solidFill>
                    <a:srgbClr val="00B050"/>
                  </a:solidFill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08" name="CustomShape 9"/>
                <p:cNvSpPr/>
                <p:nvPr/>
              </p:nvSpPr>
              <p:spPr>
                <a:xfrm>
                  <a:off x="3959230" y="3851498"/>
                  <a:ext cx="535137" cy="3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34920">
                  <a:solidFill>
                    <a:srgbClr val="953735"/>
                  </a:solidFill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3"/>
                <p:cNvSpPr/>
                <p:nvPr/>
              </p:nvSpPr>
              <p:spPr>
                <a:xfrm>
                  <a:off x="540370" y="5252617"/>
                  <a:ext cx="1612311" cy="75068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hr-HR" sz="1600" b="1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+mj-lt"/>
                    </a:rPr>
                    <a:t>Lokalni proračuni</a:t>
                  </a:r>
                </a:p>
              </p:txBody>
            </p:sp>
            <p:sp>
              <p:nvSpPr>
                <p:cNvPr id="67" name="CustomShape 13"/>
                <p:cNvSpPr/>
                <p:nvPr/>
              </p:nvSpPr>
              <p:spPr>
                <a:xfrm>
                  <a:off x="3091381" y="3878978"/>
                  <a:ext cx="557407" cy="57121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35640" tIns="35640" rIns="35640" bIns="35640" anchor="ctr"/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hr-HR" sz="2800" b="1">
                      <a:solidFill>
                        <a:srgbClr val="000000"/>
                      </a:solidFill>
                      <a:uFill>
                        <a:solidFill>
                          <a:srgbClr val="FFFFFF"/>
                        </a:solidFill>
                      </a:uFill>
                      <a:latin typeface="Calibri"/>
                    </a:rPr>
                    <a:t>JRR</a:t>
                  </a:r>
                </a:p>
              </p:txBody>
            </p:sp>
          </p:grpSp>
          <p:sp>
            <p:nvSpPr>
              <p:cNvPr id="58" name="CustomShape 29"/>
              <p:cNvSpPr/>
              <p:nvPr/>
            </p:nvSpPr>
            <p:spPr>
              <a:xfrm>
                <a:off x="1064292" y="6309533"/>
                <a:ext cx="1696651" cy="6364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ctr">
                  <a:lnSpc>
                    <a:spcPct val="100000"/>
                  </a:lnSpc>
                </a:pPr>
                <a:r>
                  <a:rPr lang="hr-HR" sz="1400" b="1" strike="noStrike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+mj-lt"/>
                    <a:ea typeface="DejaVu Sans"/>
                  </a:rPr>
                  <a:t>Proračun državnog socijalnog osiguranja</a:t>
                </a:r>
              </a:p>
            </p:txBody>
          </p:sp>
        </p:grpSp>
        <p:pic>
          <p:nvPicPr>
            <p:cNvPr id="1034" name="Picture 10" descr="Government Icon - Free PNG &amp; SVG 40293 - Noun Projec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487" y="2755323"/>
              <a:ext cx="868626" cy="868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10" descr="Government Icon - Free PNG &amp; SVG 40293 - Noun Projec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241" y="4175601"/>
              <a:ext cx="868626" cy="868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3" name="Picture 10" descr="Government Icon - Free PNG &amp; SVG 40293 - Noun Projec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814" y="4407071"/>
              <a:ext cx="868626" cy="868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4" name="Picture 10" descr="Government Icon - Free PNG &amp; SVG 40293 - Noun Projec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047" y="4213162"/>
              <a:ext cx="868626" cy="868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81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674" y="1098227"/>
            <a:ext cx="11739717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hr-HR" sz="125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Odjeljak 3.</a:t>
            </a:r>
          </a:p>
          <a:p>
            <a:pPr indent="342900" algn="ctr">
              <a:spcAft>
                <a:spcPts val="0"/>
              </a:spcAft>
            </a:pPr>
            <a:r>
              <a:rPr lang="hr-HR" sz="125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Izvršenje proračuna</a:t>
            </a:r>
          </a:p>
          <a:p>
            <a:pPr indent="342900" algn="just">
              <a:spcAft>
                <a:spcPts val="0"/>
              </a:spcAft>
            </a:pPr>
            <a:r>
              <a:rPr lang="hr-HR" sz="125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Članak 62. Jedinstveni račun riznice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1. Primici u proračune te plaćanja iz sastavnih proračuna u sastavne proračune u okviru nacionalnog javnog proračuna u nacionalnoj se valuti prenose transferom putem jedinstvenog računa riznice, a u inozemnoj valuti putem računa otvorenih u Narodnoj banci </a:t>
            </a:r>
            <a:r>
              <a:rPr lang="hr-HR" sz="125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Moldove</a:t>
            </a: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 i financijskim institucijama u skladu sa zakonodavstvom o deviznom poslovanju.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2. Upravitelji proračuna na ugovornoj osnovi mogu uzimati/davati zajmove iz sastavnih proračuna u okviru nacionalnog javnog proračuna, kojima se upravlja putem jedinstvenog računa riznice, kako bi pokrili privremene nedostatke gotovinskih sredstava, s rokom otplate u istoj proračunskoj godini.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3. Upravitelji proračuna na ugovornoj se osnovi mogu zaduživati kod financijskih institucija kako bi pokrili privremene nedostatke gotovinskih sredstava, s rokom otplate u istoj proračunskoj godini.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4. Privremeni višak salda, kojim se upravlja putem jedinstvenog računa riznice, može se položiti na depozitne račune u Narodnoj banci </a:t>
            </a:r>
            <a:r>
              <a:rPr lang="hr-HR" sz="125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Moldove</a:t>
            </a: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 i vladine vrijednosne papire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5. Proračunskim agencijama/institucijama nije dopušteno: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otvarati bankovne račune radi izvršavanja transakcija primitaka i plaćanja putem financijskih institucija, osim ako je riječ o platnim poslovnim karticama, otvorenima uz dopuštenje Ministarstva financija, kako bi se pokrili troškovi slanja visokorangiranih izvršnih službenika u okviru središnjih javnih tijela na poslovna putovanja u inozemstvo. Postupak otvaranja platnih poslovnih kartica i upravljanja njima utvrđuje Ministarstvo financija.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b) </a:t>
            </a: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uzimati/davati zajmove</a:t>
            </a:r>
            <a:r>
              <a:rPr lang="hr-HR" sz="125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7. Ministarstvo financija, Nacionalni fond za socijalno osiguranje i Nacionalno društvo za zdravstveno osiguranje mogu sklapati ugovore s pružateljima platnih usluga koji posluju na području Republike </a:t>
            </a:r>
            <a:r>
              <a:rPr lang="hr-HR" sz="1250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Moldove</a:t>
            </a: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 u svrhu obavljanja određenih poslova povezanih s izvršenjem proračuna gotovinskim sredstvima.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8. Postupak odabira poslovnih banaka kao pružatelja platnih usluga radi obavljanja poslova povezanih s izvršenjem proračuna gotovinskim sredstvima izvodi se jedanput u tri godine u skladu sa zakonodavstvom o javnoj nabavi.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9. Financijskim sredstvima primljenim iz sastavnih proračuna u okviru nacionalnog javnog proračuna od samoupravnih javnih tijela/institucija, državnih poduzeća i dioničkih društava čiji su osnivač/član središnja i lokalna javna tijela, na temelju njihova popisa koji se odobrava u skladu sa zakonom o godišnjem proračunu, upravlja se putem jedinstvenog računa riznice.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10. Ministarstvo financija može privremeno upotrijebiti salda na računima subjekata utvrđenih u 9. dijelu, otvorenim u okviru jedinstvenog računa riznice, kako bi pokrili privremene nedostatke gotovinskih sredstava u državnom proračunu, s rokom otplate od 180 dana od datuma zajma i pod uvjetom da se to ne odražava na plaćanja dotičnih subjekata.</a:t>
            </a:r>
          </a:p>
          <a:p>
            <a:pPr indent="342900" algn="just">
              <a:spcAft>
                <a:spcPts val="0"/>
              </a:spcAft>
            </a:pPr>
            <a:r>
              <a:rPr lang="hr-HR" sz="1250" dirty="0">
                <a:solidFill>
                  <a:srgbClr val="333333"/>
                </a:solidFill>
                <a:latin typeface="times new roman" panose="02020603050405020304" pitchFamily="18" charset="0"/>
              </a:rPr>
              <a:t>11. Nije dopušteno pozajmljivanje sredstava namijenjenih sporazumima o financiranju, od prihoda namijenjenih projektima financiranim iz vanjskih izvora.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2730" y="327171"/>
            <a:ext cx="11048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>
                <a:effectLst/>
              </a:rPr>
              <a:t>Zakon br. 181 od 25. srpnja/jula 2014. o javnim financijama i fiskalnoj odgovornosti</a:t>
            </a:r>
          </a:p>
        </p:txBody>
      </p:sp>
    </p:spTree>
    <p:extLst>
      <p:ext uri="{BB962C8B-B14F-4D97-AF65-F5344CB8AC3E}">
        <p14:creationId xmlns:p14="http://schemas.microsoft.com/office/powerpoint/2010/main" val="245248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62730" y="327171"/>
            <a:ext cx="11048301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defPPr>
              <a:defRPr lang="en-US"/>
            </a:defPPr>
            <a:lvl1pPr>
              <a:lnSpc>
                <a:spcPct val="100000"/>
              </a:lnSpc>
              <a:defRPr sz="2800" b="1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lvl1pPr>
          </a:lstStyle>
          <a:p>
            <a:pPr algn="ctr"/>
            <a:r>
              <a:rPr lang="hr-HR"/>
              <a:t>JRR – STRUKTURA PODRAČUNA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273" y="6219564"/>
            <a:ext cx="11821886" cy="6758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9000" tIns="30600" rIns="170640" bIns="30600"/>
          <a:lstStyle>
            <a:defPPr>
              <a:defRPr lang="en-US"/>
            </a:defPPr>
            <a:lvl1pPr>
              <a:lnSpc>
                <a:spcPct val="90000"/>
              </a:lnSpc>
              <a:defRPr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defRPr>
            </a:lvl1pPr>
            <a:lvl2pPr marL="228600" lvl="1" indent="-227520" algn="just">
              <a:lnSpc>
                <a:spcPct val="90000"/>
              </a:lnSpc>
              <a:buClr>
                <a:srgbClr val="000000"/>
              </a:buClr>
              <a:buFont typeface="Symbol"/>
              <a:buChar char=""/>
              <a:defRPr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defRPr>
            </a:lvl2pPr>
          </a:lstStyle>
          <a:p>
            <a:r>
              <a:rPr lang="hr-HR" sz="1600" i="1"/>
              <a:t>JRR jedinstven je bankovni račun s odvojenim podračunima – segregacija (bez bilježenja) 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205273" y="1090770"/>
            <a:ext cx="11706569" cy="4761136"/>
            <a:chOff x="122501" y="1267039"/>
            <a:chExt cx="6655893" cy="5193699"/>
          </a:xfrm>
          <a:solidFill>
            <a:schemeClr val="accent1">
              <a:lumMod val="40000"/>
              <a:lumOff val="60000"/>
              <a:alpha val="25000"/>
            </a:schemeClr>
          </a:solidFill>
        </p:grpSpPr>
        <p:sp>
          <p:nvSpPr>
            <p:cNvPr id="43" name="CustomShape 2"/>
            <p:cNvSpPr/>
            <p:nvPr/>
          </p:nvSpPr>
          <p:spPr>
            <a:xfrm>
              <a:off x="122501" y="2876564"/>
              <a:ext cx="602610" cy="1177035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rgbClr val="FFC00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20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JRR</a:t>
              </a:r>
            </a:p>
          </p:txBody>
        </p:sp>
        <p:sp>
          <p:nvSpPr>
            <p:cNvPr id="45" name="CustomShape 4"/>
            <p:cNvSpPr/>
            <p:nvPr/>
          </p:nvSpPr>
          <p:spPr>
            <a:xfrm>
              <a:off x="848134" y="1517335"/>
              <a:ext cx="1994867" cy="1310120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endPara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endParaRPr>
            </a:p>
            <a:p>
              <a:pPr algn="ctr">
                <a:lnSpc>
                  <a:spcPct val="90000"/>
                </a:lnSpc>
              </a:pPr>
              <a:r>
                <a:rPr lang="hr-HR" sz="20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Korespondentni račun AISS-a (Narodna banka) uključuje 260 podračuna</a:t>
              </a:r>
            </a:p>
            <a:p>
              <a:pPr algn="ctr">
                <a:lnSpc>
                  <a:spcPct val="90000"/>
                </a:lnSpc>
              </a:pPr>
              <a:endParaRPr lang="ru-RU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endParaRPr>
            </a:p>
          </p:txBody>
        </p:sp>
        <p:sp>
          <p:nvSpPr>
            <p:cNvPr id="49" name="CustomShape 8"/>
            <p:cNvSpPr/>
            <p:nvPr/>
          </p:nvSpPr>
          <p:spPr>
            <a:xfrm>
              <a:off x="4785612" y="2351625"/>
              <a:ext cx="1967118" cy="848164"/>
            </a:xfrm>
            <a:prstGeom prst="round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Lokalni proračuni (podnacionalna razina)</a:t>
              </a:r>
            </a:p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 37</a:t>
              </a:r>
            </a:p>
          </p:txBody>
        </p:sp>
        <p:sp>
          <p:nvSpPr>
            <p:cNvPr id="57" name="CustomShape 16"/>
            <p:cNvSpPr/>
            <p:nvPr/>
          </p:nvSpPr>
          <p:spPr>
            <a:xfrm>
              <a:off x="4793319" y="1267039"/>
              <a:ext cx="1959411" cy="828519"/>
            </a:xfrm>
            <a:prstGeom prst="round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Državni proračun</a:t>
              </a:r>
            </a:p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25 (jedan glavni račun, ostali računi sa saldom nula) </a:t>
              </a:r>
            </a:p>
          </p:txBody>
        </p:sp>
        <p:sp>
          <p:nvSpPr>
            <p:cNvPr id="67" name="CustomShape 26"/>
            <p:cNvSpPr/>
            <p:nvPr/>
          </p:nvSpPr>
          <p:spPr>
            <a:xfrm>
              <a:off x="4782111" y="4430831"/>
              <a:ext cx="1967118" cy="920080"/>
            </a:xfrm>
            <a:prstGeom prst="round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400" b="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Proračun državnog socijalnog osiguranja / Fondovi obveznog zdravstvenog osiguranja  </a:t>
              </a:r>
            </a:p>
            <a:p>
              <a:pPr algn="ctr">
                <a:lnSpc>
                  <a:spcPct val="90000"/>
                </a:lnSpc>
              </a:pPr>
              <a:r>
                <a:rPr lang="hr-HR" sz="1400" b="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50</a:t>
              </a:r>
            </a:p>
          </p:txBody>
        </p:sp>
        <p:sp>
          <p:nvSpPr>
            <p:cNvPr id="70" name="CustomShape 30"/>
            <p:cNvSpPr/>
            <p:nvPr/>
          </p:nvSpPr>
          <p:spPr>
            <a:xfrm>
              <a:off x="4782111" y="5598514"/>
              <a:ext cx="1996283" cy="825308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Izvanproračunski računi</a:t>
              </a:r>
            </a:p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100</a:t>
              </a:r>
            </a:p>
          </p:txBody>
        </p:sp>
        <p:sp>
          <p:nvSpPr>
            <p:cNvPr id="72" name="CustomShape 32"/>
            <p:cNvSpPr/>
            <p:nvPr/>
          </p:nvSpPr>
          <p:spPr>
            <a:xfrm>
              <a:off x="848134" y="4900485"/>
              <a:ext cx="1550903" cy="1177037"/>
            </a:xfrm>
            <a:prstGeom prst="roundRect">
              <a:avLst>
                <a:gd name="adj" fmla="val 10000"/>
              </a:avLst>
            </a:prstGeom>
            <a:grpFill/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Devizni računi (Narodna banka) 150 računa</a:t>
              </a:r>
            </a:p>
          </p:txBody>
        </p:sp>
        <p:sp>
          <p:nvSpPr>
            <p:cNvPr id="74" name="CustomShape 34"/>
            <p:cNvSpPr/>
            <p:nvPr/>
          </p:nvSpPr>
          <p:spPr>
            <a:xfrm>
              <a:off x="2526225" y="4430831"/>
              <a:ext cx="1450025" cy="857883"/>
            </a:xfrm>
            <a:prstGeom prst="roundRect">
              <a:avLst>
                <a:gd name="adj" fmla="val 10000"/>
              </a:avLst>
            </a:prstGeom>
            <a:grpFill/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Državni proračun </a:t>
              </a:r>
            </a:p>
          </p:txBody>
        </p:sp>
        <p:sp>
          <p:nvSpPr>
            <p:cNvPr id="78" name="CustomShape 38"/>
            <p:cNvSpPr/>
            <p:nvPr/>
          </p:nvSpPr>
          <p:spPr>
            <a:xfrm>
              <a:off x="2526225" y="5602856"/>
              <a:ext cx="1450025" cy="857882"/>
            </a:xfrm>
            <a:prstGeom prst="roundRect">
              <a:avLst>
                <a:gd name="adj" fmla="val 10000"/>
              </a:avLst>
            </a:prstGeom>
            <a:grpFill/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Projekti financirani iz vanjskih izvora</a:t>
              </a:r>
            </a:p>
          </p:txBody>
        </p:sp>
        <p:sp>
          <p:nvSpPr>
            <p:cNvPr id="150" name="CustomShape 8"/>
            <p:cNvSpPr/>
            <p:nvPr/>
          </p:nvSpPr>
          <p:spPr>
            <a:xfrm>
              <a:off x="4824442" y="3346249"/>
              <a:ext cx="1952536" cy="848164"/>
            </a:xfrm>
            <a:prstGeom prst="round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40" tIns="6840" rIns="0" bIns="6840" anchor="ctr"/>
            <a:lstStyle/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Projekti financirani iz vanjskih izvora</a:t>
              </a:r>
            </a:p>
            <a:p>
              <a:pPr algn="ctr">
                <a:lnSpc>
                  <a:spcPct val="90000"/>
                </a:lnSpc>
              </a:pPr>
              <a:r>
                <a:rPr lang="hr-HR" sz="1600" b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+mj-lt"/>
                  <a:ea typeface="DejaVu Sans"/>
                </a:rPr>
                <a:t> 48</a:t>
              </a:r>
            </a:p>
          </p:txBody>
        </p:sp>
      </p:grpSp>
      <p:cxnSp>
        <p:nvCxnSpPr>
          <p:cNvPr id="80" name="Straight Connector 79"/>
          <p:cNvCxnSpPr>
            <a:stCxn id="45" idx="3"/>
            <a:endCxn id="49" idx="1"/>
          </p:cNvCxnSpPr>
          <p:nvPr/>
        </p:nvCxnSpPr>
        <p:spPr>
          <a:xfrm>
            <a:off x="4990163" y="1920723"/>
            <a:ext cx="3416719" cy="553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45" idx="3"/>
            <a:endCxn id="57" idx="1"/>
          </p:cNvCxnSpPr>
          <p:nvPr/>
        </p:nvCxnSpPr>
        <p:spPr>
          <a:xfrm flipV="1">
            <a:off x="4990163" y="1470528"/>
            <a:ext cx="3430274" cy="450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5" idx="3"/>
            <a:endCxn id="70" idx="1"/>
          </p:cNvCxnSpPr>
          <p:nvPr/>
        </p:nvCxnSpPr>
        <p:spPr>
          <a:xfrm>
            <a:off x="4990163" y="1920723"/>
            <a:ext cx="3410561" cy="351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45" idx="3"/>
            <a:endCxn id="67" idx="1"/>
          </p:cNvCxnSpPr>
          <p:nvPr/>
        </p:nvCxnSpPr>
        <p:spPr>
          <a:xfrm>
            <a:off x="4990163" y="1920723"/>
            <a:ext cx="3410561" cy="2492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45" idx="1"/>
            <a:endCxn id="43" idx="3"/>
          </p:cNvCxnSpPr>
          <p:nvPr/>
        </p:nvCxnSpPr>
        <p:spPr>
          <a:xfrm flipH="1">
            <a:off x="1265160" y="1920723"/>
            <a:ext cx="216376" cy="1185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72" idx="3"/>
            <a:endCxn id="74" idx="1"/>
          </p:cNvCxnSpPr>
          <p:nvPr/>
        </p:nvCxnSpPr>
        <p:spPr>
          <a:xfrm flipV="1">
            <a:off x="4209307" y="4384279"/>
            <a:ext cx="223702" cy="57682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72" idx="3"/>
            <a:endCxn id="78" idx="1"/>
          </p:cNvCxnSpPr>
          <p:nvPr/>
        </p:nvCxnSpPr>
        <p:spPr>
          <a:xfrm>
            <a:off x="4209307" y="4961103"/>
            <a:ext cx="223702" cy="49758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72" idx="1"/>
            <a:endCxn id="43" idx="3"/>
          </p:cNvCxnSpPr>
          <p:nvPr/>
        </p:nvCxnSpPr>
        <p:spPr>
          <a:xfrm flipH="1" flipV="1">
            <a:off x="1265160" y="3105746"/>
            <a:ext cx="216376" cy="185535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45" idx="3"/>
            <a:endCxn id="150" idx="1"/>
          </p:cNvCxnSpPr>
          <p:nvPr/>
        </p:nvCxnSpPr>
        <p:spPr>
          <a:xfrm>
            <a:off x="4990163" y="1920723"/>
            <a:ext cx="3485014" cy="1464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20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20091" y="175761"/>
            <a:ext cx="9001000" cy="576064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r-HR" sz="2800" b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Obuhvat JRR-a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009301"/>
              </p:ext>
            </p:extLst>
          </p:nvPr>
        </p:nvGraphicFramePr>
        <p:xfrm>
          <a:off x="374072" y="998503"/>
          <a:ext cx="6909680" cy="5569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98926" y="618340"/>
            <a:ext cx="444432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JRR obuhvaća 100 % nacionalnog javnog proračuna:</a:t>
            </a: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Državni proračun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Lokalni proračuni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Proračun državnog socijalnog osiguranja (SSIB)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Fondovi obveznog zdravstvenog osiguranja (MHIF)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b="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Samoupravne vladine agencije</a:t>
            </a:r>
            <a:r>
              <a:rPr lang="hr-HR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– u skladu sa Zakonom o javnim financijama i fiskalnoj odgovornosti fiskalnim sredstvima koja iz nacionalnog javnog proračuna primaju samoupravne vladine agencije upravlja se putem JRR-a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22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3455" y="214584"/>
            <a:ext cx="11048730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hr-HR" sz="2000" b="1" cap="all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CENTRALIZIRANI SUSTAV OBRADE TRANSAKCIJA 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10634222" y="2018839"/>
            <a:ext cx="1180434" cy="1195868"/>
            <a:chOff x="9223655" y="3032441"/>
            <a:chExt cx="1180434" cy="1195868"/>
          </a:xfrm>
        </p:grpSpPr>
        <p:pic>
          <p:nvPicPr>
            <p:cNvPr id="53" name="Picture 2"/>
            <p:cNvPicPr/>
            <p:nvPr/>
          </p:nvPicPr>
          <p:blipFill>
            <a:blip r:embed="rId3"/>
            <a:stretch/>
          </p:blipFill>
          <p:spPr>
            <a:xfrm>
              <a:off x="9545248" y="3060570"/>
              <a:ext cx="441805" cy="522093"/>
            </a:xfrm>
            <a:prstGeom prst="rect">
              <a:avLst/>
            </a:prstGeom>
            <a:ln>
              <a:noFill/>
            </a:ln>
            <a:effectLst>
              <a:outerShdw dist="38160" dir="5400000">
                <a:srgbClr val="000000">
                  <a:alpha val="40000"/>
                </a:srgbClr>
              </a:outerShdw>
            </a:effectLst>
          </p:spPr>
        </p:pic>
        <p:sp>
          <p:nvSpPr>
            <p:cNvPr id="54" name="CustomShape 25"/>
            <p:cNvSpPr/>
            <p:nvPr/>
          </p:nvSpPr>
          <p:spPr>
            <a:xfrm>
              <a:off x="9359098" y="3630375"/>
              <a:ext cx="837519" cy="58103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hr-HR" sz="1000" b="1" strike="noStrike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Tahoma"/>
                  <a:ea typeface="DejaVu Sans"/>
                </a:rPr>
                <a:t>Gospodarski subjekti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9223655" y="3032441"/>
              <a:ext cx="1180434" cy="11958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8714058" y="2626269"/>
            <a:ext cx="17466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>
                <a:latin typeface="Times New Roman" charset="0"/>
              </a:rPr>
              <a:t>Porezi i druge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>
                <a:latin typeface="Times New Roman" charset="0"/>
              </a:rPr>
              <a:t>naplate</a:t>
            </a:r>
            <a:r>
              <a:rPr kumimoji="0" lang="hr-HR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032496" y="3856297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r-HR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Plaćanja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64487" y="6059438"/>
            <a:ext cx="11083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i="1">
                <a:latin typeface="Times New Roman" charset="0"/>
              </a:rPr>
              <a:t>Na temelju bankovnih izvoda svi priljevi i odljevi novca izravno se bilježe u IFMIS-u </a:t>
            </a:r>
          </a:p>
          <a:p>
            <a:pPr algn="ctr"/>
            <a:r>
              <a:rPr lang="hr-HR" i="1">
                <a:latin typeface="Times New Roman" charset="0"/>
              </a:rPr>
              <a:t>(informacije o izvršenju proračuna)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8758540" y="3847649"/>
            <a:ext cx="171837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8758540" y="3365535"/>
            <a:ext cx="173779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28" name="Group 127"/>
          <p:cNvGrpSpPr/>
          <p:nvPr/>
        </p:nvGrpSpPr>
        <p:grpSpPr>
          <a:xfrm>
            <a:off x="10689223" y="3501389"/>
            <a:ext cx="1180434" cy="1195868"/>
            <a:chOff x="10689223" y="3501389"/>
            <a:chExt cx="1180434" cy="1195868"/>
          </a:xfrm>
        </p:grpSpPr>
        <p:sp>
          <p:nvSpPr>
            <p:cNvPr id="118" name="Rectangle 117"/>
            <p:cNvSpPr/>
            <p:nvPr/>
          </p:nvSpPr>
          <p:spPr>
            <a:xfrm>
              <a:off x="10689223" y="3501389"/>
              <a:ext cx="1180434" cy="11958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5" name="Picture 12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69665" y="3527827"/>
              <a:ext cx="1048816" cy="813396"/>
            </a:xfrm>
            <a:prstGeom prst="rect">
              <a:avLst/>
            </a:prstGeom>
          </p:spPr>
        </p:pic>
      </p:grpSp>
      <p:sp>
        <p:nvSpPr>
          <p:cNvPr id="127" name="CustomShape 25"/>
          <p:cNvSpPr/>
          <p:nvPr/>
        </p:nvSpPr>
        <p:spPr>
          <a:xfrm>
            <a:off x="10751717" y="4327025"/>
            <a:ext cx="1096168" cy="5630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hr-HR" sz="1000" b="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Pojedinci</a:t>
            </a:r>
          </a:p>
        </p:txBody>
      </p:sp>
      <p:grpSp>
        <p:nvGrpSpPr>
          <p:cNvPr id="177" name="Group 176"/>
          <p:cNvGrpSpPr/>
          <p:nvPr/>
        </p:nvGrpSpPr>
        <p:grpSpPr>
          <a:xfrm>
            <a:off x="174954" y="1041429"/>
            <a:ext cx="8239147" cy="4667094"/>
            <a:chOff x="169081" y="1338060"/>
            <a:chExt cx="8239147" cy="4667094"/>
          </a:xfrm>
        </p:grpSpPr>
        <p:sp>
          <p:nvSpPr>
            <p:cNvPr id="41" name="Rectangle 40"/>
            <p:cNvSpPr/>
            <p:nvPr/>
          </p:nvSpPr>
          <p:spPr>
            <a:xfrm>
              <a:off x="4449299" y="2008984"/>
              <a:ext cx="3958929" cy="3984646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8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8614" y="1997459"/>
              <a:ext cx="4190685" cy="3984646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55667" y="1997459"/>
              <a:ext cx="1111480" cy="1552237"/>
              <a:chOff x="472748" y="2816018"/>
              <a:chExt cx="1111480" cy="1552237"/>
            </a:xfrm>
          </p:grpSpPr>
          <p:pic>
            <p:nvPicPr>
              <p:cNvPr id="17" name="Picture 48"/>
              <p:cNvPicPr/>
              <p:nvPr/>
            </p:nvPicPr>
            <p:blipFill>
              <a:blip r:embed="rId5"/>
              <a:stretch/>
            </p:blipFill>
            <p:spPr>
              <a:xfrm>
                <a:off x="592340" y="2816018"/>
                <a:ext cx="877685" cy="72534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18" name="CustomShape 22"/>
              <p:cNvSpPr/>
              <p:nvPr/>
            </p:nvSpPr>
            <p:spPr>
              <a:xfrm>
                <a:off x="472748" y="3626073"/>
                <a:ext cx="1111480" cy="742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ctr"/>
                <a:r>
                  <a:rPr lang="hr-HR" sz="1000" b="1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Tahoma"/>
                    <a:ea typeface="DejaVu Sans"/>
                  </a:rPr>
                  <a:t>Proračunske institucije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355666" y="3590863"/>
              <a:ext cx="1315229" cy="1552237"/>
              <a:chOff x="413545" y="2816018"/>
              <a:chExt cx="1315229" cy="1552237"/>
            </a:xfrm>
          </p:grpSpPr>
          <p:pic>
            <p:nvPicPr>
              <p:cNvPr id="21" name="Picture 48"/>
              <p:cNvPicPr/>
              <p:nvPr/>
            </p:nvPicPr>
            <p:blipFill>
              <a:blip r:embed="rId5"/>
              <a:stretch/>
            </p:blipFill>
            <p:spPr>
              <a:xfrm>
                <a:off x="592340" y="2816018"/>
                <a:ext cx="877685" cy="72534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22" name="CustomShape 22"/>
              <p:cNvSpPr/>
              <p:nvPr/>
            </p:nvSpPr>
            <p:spPr>
              <a:xfrm>
                <a:off x="413545" y="3626073"/>
                <a:ext cx="1315229" cy="742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ctr"/>
                <a:r>
                  <a:rPr lang="hr-HR" sz="900" b="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Tahoma"/>
                    <a:ea typeface="DejaVu Sans"/>
                  </a:rPr>
                  <a:t>Izvanproračunske institucije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5482409" y="2682371"/>
              <a:ext cx="1185775" cy="12378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r-HR">
                  <a:solidFill>
                    <a:schemeClr val="tx1"/>
                  </a:solidFill>
                </a:rPr>
                <a:t>Narodna banka</a:t>
              </a: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3752398" y="2922899"/>
              <a:ext cx="1463910" cy="1759207"/>
              <a:chOff x="1535482" y="2300694"/>
              <a:chExt cx="1744451" cy="2001026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1666366" y="2300694"/>
                <a:ext cx="1361880" cy="917280"/>
                <a:chOff x="1871640" y="1022400"/>
                <a:chExt cx="1361880" cy="917280"/>
              </a:xfrm>
            </p:grpSpPr>
            <p:sp>
              <p:nvSpPr>
                <p:cNvPr id="45" name="CustomShape 35"/>
                <p:cNvSpPr/>
                <p:nvPr/>
              </p:nvSpPr>
              <p:spPr>
                <a:xfrm>
                  <a:off x="1878120" y="1022400"/>
                  <a:ext cx="1348560" cy="298080"/>
                </a:xfrm>
                <a:prstGeom prst="flowChartExtra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6" name="CustomShape 36"/>
                <p:cNvSpPr/>
                <p:nvPr/>
              </p:nvSpPr>
              <p:spPr>
                <a:xfrm>
                  <a:off x="208116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7" name="CustomShape 37"/>
                <p:cNvSpPr/>
                <p:nvPr/>
              </p:nvSpPr>
              <p:spPr>
                <a:xfrm>
                  <a:off x="245268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38"/>
                <p:cNvSpPr/>
                <p:nvPr/>
              </p:nvSpPr>
              <p:spPr>
                <a:xfrm>
                  <a:off x="282420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39"/>
                <p:cNvSpPr/>
                <p:nvPr/>
              </p:nvSpPr>
              <p:spPr>
                <a:xfrm>
                  <a:off x="1871640" y="1849320"/>
                  <a:ext cx="1361880" cy="9036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40"/>
                <p:cNvSpPr/>
                <p:nvPr/>
              </p:nvSpPr>
              <p:spPr>
                <a:xfrm>
                  <a:off x="2027160" y="1728360"/>
                  <a:ext cx="1050480" cy="9036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44" name="TextBox 43"/>
              <p:cNvSpPr txBox="1"/>
              <p:nvPr/>
            </p:nvSpPr>
            <p:spPr>
              <a:xfrm>
                <a:off x="1535482" y="3461520"/>
                <a:ext cx="1744451" cy="840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1400">
                    <a:latin typeface="Times New Roman" charset="0"/>
                  </a:rPr>
                  <a:t>Državna riznica</a:t>
                </a:r>
              </a:p>
              <a:p>
                <a:pPr algn="ctr"/>
                <a:r>
                  <a:rPr lang="hr-HR" sz="1400">
                    <a:latin typeface="Times New Roman" charset="0"/>
                  </a:rPr>
                  <a:t>(upravitelj/administrator JRR-a)</a:t>
                </a: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6992882" y="2703760"/>
              <a:ext cx="1186274" cy="1237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r-HR" sz="1600">
                  <a:solidFill>
                    <a:schemeClr val="tx1"/>
                  </a:solidFill>
                </a:rPr>
                <a:t>Poslovne banke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86216" y="1450936"/>
              <a:ext cx="3520768" cy="41708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r-HR" b="1">
                  <a:solidFill>
                    <a:schemeClr val="tx1"/>
                  </a:solidFill>
                </a:rPr>
                <a:t>IFMIS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661603" y="1338060"/>
              <a:ext cx="369859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r-HR" b="1" u="sng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ea typeface="DejaVu Sans"/>
                </a:rPr>
                <a:t>АISS – automatizirani sustav međubankarske namire</a:t>
              </a:r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1921833" y="2807514"/>
              <a:ext cx="1414833" cy="1131577"/>
              <a:chOff x="1337873" y="2300694"/>
              <a:chExt cx="2141766" cy="1273451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1666366" y="2300694"/>
                <a:ext cx="1361880" cy="917280"/>
                <a:chOff x="1871640" y="1022400"/>
                <a:chExt cx="1361880" cy="917280"/>
              </a:xfrm>
            </p:grpSpPr>
            <p:sp>
              <p:nvSpPr>
                <p:cNvPr id="74" name="CustomShape 35"/>
                <p:cNvSpPr/>
                <p:nvPr/>
              </p:nvSpPr>
              <p:spPr>
                <a:xfrm>
                  <a:off x="1878120" y="1022400"/>
                  <a:ext cx="1348560" cy="298080"/>
                </a:xfrm>
                <a:prstGeom prst="flowChartExtra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5" name="CustomShape 36"/>
                <p:cNvSpPr/>
                <p:nvPr/>
              </p:nvSpPr>
              <p:spPr>
                <a:xfrm>
                  <a:off x="208116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6" name="CustomShape 37"/>
                <p:cNvSpPr/>
                <p:nvPr/>
              </p:nvSpPr>
              <p:spPr>
                <a:xfrm>
                  <a:off x="245268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7" name="CustomShape 38"/>
                <p:cNvSpPr/>
                <p:nvPr/>
              </p:nvSpPr>
              <p:spPr>
                <a:xfrm>
                  <a:off x="2824200" y="1354320"/>
                  <a:ext cx="199800" cy="34020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8" name="CustomShape 39"/>
                <p:cNvSpPr/>
                <p:nvPr/>
              </p:nvSpPr>
              <p:spPr>
                <a:xfrm>
                  <a:off x="1871640" y="1849320"/>
                  <a:ext cx="1361880" cy="9036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9" name="CustomShape 40"/>
                <p:cNvSpPr/>
                <p:nvPr/>
              </p:nvSpPr>
              <p:spPr>
                <a:xfrm>
                  <a:off x="2027160" y="1728360"/>
                  <a:ext cx="1050480" cy="90360"/>
                </a:xfrm>
                <a:prstGeom prst="rect">
                  <a:avLst/>
                </a:prstGeom>
                <a:solidFill>
                  <a:srgbClr val="000000"/>
                </a:solidFill>
                <a:ln w="2556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3" name="TextBox 72"/>
              <p:cNvSpPr txBox="1"/>
              <p:nvPr/>
            </p:nvSpPr>
            <p:spPr>
              <a:xfrm>
                <a:off x="1337873" y="3262417"/>
                <a:ext cx="2141766" cy="311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1200">
                    <a:latin typeface="Times New Roman" charset="0"/>
                  </a:rPr>
                  <a:t>Regionalne riznice</a:t>
                </a:r>
              </a:p>
            </p:txBody>
          </p:sp>
        </p:grpSp>
        <p:cxnSp>
          <p:nvCxnSpPr>
            <p:cNvPr id="105" name="Straight Arrow Connector 104"/>
            <p:cNvCxnSpPr/>
            <p:nvPr/>
          </p:nvCxnSpPr>
          <p:spPr>
            <a:xfrm flipV="1">
              <a:off x="1526349" y="3649888"/>
              <a:ext cx="437445" cy="41552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3067808" y="3474970"/>
              <a:ext cx="6929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1467147" y="2839336"/>
              <a:ext cx="467083" cy="37537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41" name="Group 140"/>
            <p:cNvGrpSpPr/>
            <p:nvPr/>
          </p:nvGrpSpPr>
          <p:grpSpPr>
            <a:xfrm>
              <a:off x="169081" y="5236436"/>
              <a:ext cx="2280328" cy="768718"/>
              <a:chOff x="578522" y="5190669"/>
              <a:chExt cx="2385035" cy="802727"/>
            </a:xfrm>
          </p:grpSpPr>
          <p:pic>
            <p:nvPicPr>
              <p:cNvPr id="138" name="Picture 13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0830" y="5190669"/>
                <a:ext cx="802727" cy="802727"/>
              </a:xfrm>
              <a:prstGeom prst="rect">
                <a:avLst/>
              </a:prstGeom>
            </p:spPr>
          </p:pic>
          <p:sp>
            <p:nvSpPr>
              <p:cNvPr id="140" name="CustomShape 22"/>
              <p:cNvSpPr/>
              <p:nvPr/>
            </p:nvSpPr>
            <p:spPr>
              <a:xfrm>
                <a:off x="578522" y="5335112"/>
                <a:ext cx="1729425" cy="36909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ctr"/>
                <a:r>
                  <a:rPr lang="hr-HR" sz="1200" baseline="0" dirty="0"/>
                  <a:t>Lokalne razine vlasti</a:t>
                </a:r>
              </a:p>
            </p:txBody>
          </p:sp>
        </p:grpSp>
        <p:sp>
          <p:nvSpPr>
            <p:cNvPr id="147" name="TextBox 146"/>
            <p:cNvSpPr txBox="1"/>
            <p:nvPr/>
          </p:nvSpPr>
          <p:spPr>
            <a:xfrm>
              <a:off x="5482408" y="4307067"/>
              <a:ext cx="1232007" cy="1237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hr-HR" sz="1600">
                  <a:solidFill>
                    <a:schemeClr val="tx1"/>
                  </a:solidFill>
                </a:rPr>
                <a:t>Poslovne banke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3809546" y="2786667"/>
              <a:ext cx="1301133" cy="105589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2344306" y="4527784"/>
              <a:ext cx="144700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400"/>
                <a:t>Autorizacije za provedbu instrukcija za plaćanje</a:t>
              </a:r>
            </a:p>
          </p:txBody>
        </p:sp>
      </p:grpSp>
      <p:cxnSp>
        <p:nvCxnSpPr>
          <p:cNvPr id="161" name="Straight Arrow Connector 160"/>
          <p:cNvCxnSpPr/>
          <p:nvPr/>
        </p:nvCxnSpPr>
        <p:spPr>
          <a:xfrm flipH="1">
            <a:off x="3026854" y="2862122"/>
            <a:ext cx="724903" cy="50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H="1">
            <a:off x="2101755" y="3984076"/>
            <a:ext cx="383783" cy="8608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6578449" y="2959847"/>
            <a:ext cx="538342" cy="10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578449" y="3524396"/>
            <a:ext cx="53834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H="1">
            <a:off x="4931408" y="2933584"/>
            <a:ext cx="538342" cy="10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4931409" y="3197811"/>
            <a:ext cx="53834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50" name="Group 149"/>
          <p:cNvGrpSpPr/>
          <p:nvPr/>
        </p:nvGrpSpPr>
        <p:grpSpPr>
          <a:xfrm rot="5400000">
            <a:off x="5801688" y="3845164"/>
            <a:ext cx="538342" cy="564549"/>
            <a:chOff x="7018354" y="4699106"/>
            <a:chExt cx="538342" cy="564549"/>
          </a:xfrm>
        </p:grpSpPr>
        <p:cxnSp>
          <p:nvCxnSpPr>
            <p:cNvPr id="148" name="Straight Arrow Connector 147"/>
            <p:cNvCxnSpPr/>
            <p:nvPr/>
          </p:nvCxnSpPr>
          <p:spPr>
            <a:xfrm flipH="1">
              <a:off x="7018354" y="4699106"/>
              <a:ext cx="538342" cy="1096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>
              <a:off x="7018354" y="5263655"/>
              <a:ext cx="5383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82" name="Right Brace 181"/>
          <p:cNvSpPr/>
          <p:nvPr/>
        </p:nvSpPr>
        <p:spPr>
          <a:xfrm rot="16200000" flipH="1">
            <a:off x="4363475" y="5078919"/>
            <a:ext cx="302636" cy="1575250"/>
          </a:xfrm>
          <a:prstGeom prst="rightBrace">
            <a:avLst>
              <a:gd name="adj1" fmla="val 8333"/>
              <a:gd name="adj2" fmla="val 508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46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9681" y="988009"/>
            <a:ext cx="5068554" cy="38153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4699" y="201621"/>
            <a:ext cx="11048301" cy="417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defPPr>
              <a:defRPr lang="en-US"/>
            </a:defPPr>
            <a:lvl1pPr>
              <a:lnSpc>
                <a:spcPct val="100000"/>
              </a:lnSpc>
              <a:defRPr sz="2800" b="1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defRPr>
            </a:lvl1pPr>
          </a:lstStyle>
          <a:p>
            <a:pPr algn="ctr"/>
            <a:r>
              <a:rPr lang="hr-HR" sz="2000"/>
              <a:t>PRENOŠENJE SREDSTAVA IZVANPRORAČUNSKIH INSTITUCIJA NA JRR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670463" y="5846043"/>
            <a:ext cx="3719946" cy="8196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Gotovinska sredstva koja su privremeno dostupna proračunskim organizacijama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3127" y="2649682"/>
            <a:ext cx="2026227" cy="243147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>
                <a:solidFill>
                  <a:schemeClr val="tx1"/>
                </a:solidFill>
                <a:latin typeface="+mj-lt"/>
              </a:rPr>
              <a:t>Primjena administrativnog utjecaja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>
                <a:solidFill>
                  <a:schemeClr val="tx1"/>
                </a:solidFill>
                <a:latin typeface="+mj-lt"/>
              </a:rPr>
              <a:t>Povoljni uvjeti pružanja usluga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644487" y="1171976"/>
            <a:ext cx="3719946" cy="6390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Državna poduzeća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629765" y="3664543"/>
            <a:ext cx="3760644" cy="205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Druge izvanproračunske institucije (Državna uprava za ceste, Služba za IT i kibersigurnost, Agencija za regionalni razvoj) 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670463" y="2754331"/>
            <a:ext cx="3719946" cy="8196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Ustanove sekundarnog i visokog obrazovanja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644487" y="1917085"/>
            <a:ext cx="3719946" cy="723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Državne institucije u zdravstvenom sektoru</a:t>
            </a:r>
          </a:p>
        </p:txBody>
      </p:sp>
      <p:cxnSp>
        <p:nvCxnSpPr>
          <p:cNvPr id="19" name="Straight Arrow Connector 18"/>
          <p:cNvCxnSpPr>
            <a:stCxn id="14" idx="3"/>
            <a:endCxn id="15" idx="1"/>
          </p:cNvCxnSpPr>
          <p:nvPr/>
        </p:nvCxnSpPr>
        <p:spPr>
          <a:xfrm flipV="1">
            <a:off x="2109354" y="1581818"/>
            <a:ext cx="535133" cy="2283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3"/>
            <a:endCxn id="13" idx="1"/>
          </p:cNvCxnSpPr>
          <p:nvPr/>
        </p:nvCxnSpPr>
        <p:spPr>
          <a:xfrm>
            <a:off x="2109354" y="3865419"/>
            <a:ext cx="561109" cy="2390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3"/>
            <a:endCxn id="17" idx="1"/>
          </p:cNvCxnSpPr>
          <p:nvPr/>
        </p:nvCxnSpPr>
        <p:spPr>
          <a:xfrm flipV="1">
            <a:off x="2109354" y="3164173"/>
            <a:ext cx="561109" cy="701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" idx="3"/>
            <a:endCxn id="18" idx="1"/>
          </p:cNvCxnSpPr>
          <p:nvPr/>
        </p:nvCxnSpPr>
        <p:spPr>
          <a:xfrm flipV="1">
            <a:off x="2109354" y="2278693"/>
            <a:ext cx="535133" cy="1586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4" idx="3"/>
            <a:endCxn id="16" idx="1"/>
          </p:cNvCxnSpPr>
          <p:nvPr/>
        </p:nvCxnSpPr>
        <p:spPr>
          <a:xfrm>
            <a:off x="2109354" y="3865419"/>
            <a:ext cx="520411" cy="828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756" y="5081156"/>
            <a:ext cx="5029952" cy="17198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B05041-962B-4149-8BF6-ED5FEA3C99F5}"/>
              </a:ext>
            </a:extLst>
          </p:cNvPr>
          <p:cNvSpPr txBox="1"/>
          <p:nvPr/>
        </p:nvSpPr>
        <p:spPr>
          <a:xfrm>
            <a:off x="7481462" y="944715"/>
            <a:ext cx="451854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b="1"/>
              <a:t>Prosječni dnevni saldo</a:t>
            </a:r>
          </a:p>
          <a:p>
            <a:r>
              <a:rPr lang="hr-HR" b="1"/>
              <a:t>izvanproračunskih sredstava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EBE623-9981-4FA3-BAB3-EC87E6578874}"/>
              </a:ext>
            </a:extLst>
          </p:cNvPr>
          <p:cNvSpPr txBox="1"/>
          <p:nvPr/>
        </p:nvSpPr>
        <p:spPr>
          <a:xfrm>
            <a:off x="7873388" y="5016355"/>
            <a:ext cx="400484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b="1"/>
              <a:t>Broj izvanproračunskih</a:t>
            </a:r>
          </a:p>
          <a:p>
            <a:r>
              <a:rPr lang="hr-HR" b="1"/>
              <a:t>jedinica obuhvaćenih JRR-om</a:t>
            </a:r>
          </a:p>
        </p:txBody>
      </p:sp>
    </p:spTree>
    <p:extLst>
      <p:ext uri="{BB962C8B-B14F-4D97-AF65-F5344CB8AC3E}">
        <p14:creationId xmlns:p14="http://schemas.microsoft.com/office/powerpoint/2010/main" val="9196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1609</Words>
  <Application>Microsoft Office PowerPoint</Application>
  <PresentationFormat>Widescreen</PresentationFormat>
  <Paragraphs>209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Corbel</vt:lpstr>
      <vt:lpstr>Euphemia</vt:lpstr>
      <vt:lpstr>StarSymbol</vt:lpstr>
      <vt:lpstr>Symbol</vt:lpstr>
      <vt:lpstr>Tahoma</vt:lpstr>
      <vt:lpstr>Times New Roman</vt:lpstr>
      <vt:lpstr>Times New Roman</vt:lpstr>
      <vt:lpstr>Wingdings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Obuhvat JRR-a</vt:lpstr>
      <vt:lpstr>PowerPoint Presentation</vt:lpstr>
      <vt:lpstr>PowerPoint Presentation</vt:lpstr>
      <vt:lpstr>PowerPoint Presentation</vt:lpstr>
      <vt:lpstr>Средний остаток по  ЕКС 2016-2022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Dan, Berladean</dc:creator>
  <cp:lastModifiedBy>Tetiana Shalkivska</cp:lastModifiedBy>
  <cp:revision>203</cp:revision>
  <cp:lastPrinted>2023-11-13T08:16:50Z</cp:lastPrinted>
  <dcterms:created xsi:type="dcterms:W3CDTF">2023-10-31T11:50:25Z</dcterms:created>
  <dcterms:modified xsi:type="dcterms:W3CDTF">2023-11-22T21:27:59Z</dcterms:modified>
</cp:coreProperties>
</file>