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75" r:id="rId5"/>
    <p:sldId id="256" r:id="rId6"/>
    <p:sldId id="265" r:id="rId7"/>
    <p:sldId id="262" r:id="rId8"/>
    <p:sldId id="267" r:id="rId9"/>
    <p:sldId id="276" r:id="rId10"/>
    <p:sldId id="269" r:id="rId11"/>
    <p:sldId id="261" r:id="rId12"/>
    <p:sldId id="273" r:id="rId13"/>
    <p:sldId id="271" r:id="rId14"/>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Berladean" initials="DB" lastIdx="3" clrIdx="0">
    <p:extLst>
      <p:ext uri="{19B8F6BF-5375-455C-9EA6-DF929625EA0E}">
        <p15:presenceInfo xmlns:p15="http://schemas.microsoft.com/office/powerpoint/2012/main" userId="S-1-5-21-4104151066-3872619598-1166535678-14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ED7D31"/>
    <a:srgbClr val="A5A5A5"/>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6" autoAdjust="0"/>
    <p:restoredTop sz="89554" autoAdjust="0"/>
  </p:normalViewPr>
  <p:slideViewPr>
    <p:cSldViewPr snapToGrid="0">
      <p:cViewPr varScale="1">
        <p:scale>
          <a:sx n="55" d="100"/>
          <a:sy n="55" d="100"/>
        </p:scale>
        <p:origin x="116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BIR228-044\best\Awork%20Direc&#355;ia%20managementul%20Lichidit&#259;&#355;ilor\CLOUD\Solduri%20CUT\AnalizaSolduri%20CUT\Solduri%20CUT%202016_2023xlsx.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[Solduri CUT 2016_2023xlsx.xlsx]CUT v1!PivotTable5</c:name>
    <c:fmtId val="10"/>
  </c:pivotSource>
  <c:chart>
    <c:title>
      <c:tx>
        <c:rich>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r>
              <a:rPr lang="ru-RU"/>
              <a:t>ЕКС на </a:t>
            </a:r>
            <a:r>
              <a:rPr lang="en-US"/>
              <a:t>2022</a:t>
            </a:r>
            <a:r>
              <a:rPr lang="ru-RU"/>
              <a:t> г. – доля среднедневного остатка </a:t>
            </a:r>
            <a:endParaRPr lang="en-US"/>
          </a:p>
        </c:rich>
      </c:tx>
      <c:layout>
        <c:manualLayout>
          <c:xMode val="edge"/>
          <c:yMode val="edge"/>
          <c:x val="0.3189389378379317"/>
          <c:y val="0.94103520819631536"/>
        </c:manualLayout>
      </c:layout>
      <c:overlay val="0"/>
      <c:spPr>
        <a:noFill/>
        <a:ln>
          <a:noFill/>
        </a:ln>
        <a:effectLst/>
      </c:spPr>
      <c:txPr>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endParaRPr lang="en-US"/>
        </a:p>
      </c:txPr>
    </c:title>
    <c:autoTitleDeleted val="0"/>
    <c:pivotFmts>
      <c:pivotFmt>
        <c:idx val="0"/>
        <c:spPr>
          <a:solidFill>
            <a:schemeClr val="accent1"/>
          </a:solidFill>
          <a:ln w="19050">
            <a:solidFill>
              <a:schemeClr val="lt1"/>
            </a:solidFill>
          </a:ln>
          <a:effectLst/>
        </c:spPr>
        <c:marker>
          <c:symbol val="none"/>
        </c:marker>
      </c:pivotFmt>
      <c:pivotFmt>
        <c:idx val="1"/>
        <c:spPr>
          <a:solidFill>
            <a:schemeClr val="accent1"/>
          </a:solidFill>
          <a:ln w="19050">
            <a:solidFill>
              <a:schemeClr val="lt1"/>
            </a:solidFill>
          </a:ln>
          <a:effectLst/>
        </c:spPr>
        <c:marker>
          <c:symbol val="none"/>
        </c:marker>
      </c:pivotFmt>
      <c:pivotFmt>
        <c:idx val="2"/>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4"/>
        <c:dLbl>
          <c:idx val="0"/>
          <c:layout>
            <c:manualLayout>
              <c:x val="-1.302401135447675E-2"/>
              <c:y val="-0.12215318919593925"/>
            </c:manualLayout>
          </c:layout>
          <c:showLegendKey val="0"/>
          <c:showVal val="0"/>
          <c:showCatName val="1"/>
          <c:showSerName val="0"/>
          <c:showPercent val="1"/>
          <c:showBubbleSize val="0"/>
          <c:extLst>
            <c:ext xmlns:c15="http://schemas.microsoft.com/office/drawing/2012/chart" uri="{CE6537A1-D6FC-4f65-9D91-7224C49458BB}"/>
          </c:extLst>
        </c:dLbl>
      </c:pivotFmt>
      <c:pivotFmt>
        <c:idx val="5"/>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dLbl>
          <c:idx val="0"/>
          <c:layout>
            <c:manualLayout>
              <c:x val="-1.302401135447675E-2"/>
              <c:y val="-0.12215318919593925"/>
            </c:manualLayout>
          </c:layout>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2"/>
        <c:spPr>
          <a:solidFill>
            <a:schemeClr val="accent1"/>
          </a:solidFill>
          <a:ln w="19050">
            <a:solidFill>
              <a:schemeClr val="lt1"/>
            </a:solidFill>
          </a:ln>
          <a:effectLst/>
        </c:spPr>
        <c:marker>
          <c:symbol val="none"/>
        </c:marker>
      </c:pivotFmt>
      <c:pivotFmt>
        <c:idx val="13"/>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4"/>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
        <c:idx val="19"/>
        <c:spPr>
          <a:solidFill>
            <a:schemeClr val="accent1"/>
          </a:solidFill>
          <a:ln w="19050">
            <a:solidFill>
              <a:schemeClr val="lt1"/>
            </a:solidFill>
          </a:ln>
          <a:effectLst/>
        </c:spPr>
      </c:pivotFmt>
      <c:pivotFmt>
        <c:idx val="20"/>
        <c:spPr>
          <a:solidFill>
            <a:schemeClr val="accent1"/>
          </a:solidFill>
          <a:ln w="19050">
            <a:solidFill>
              <a:schemeClr val="lt1"/>
            </a:solidFill>
          </a:ln>
          <a:effectLst/>
        </c:spPr>
      </c:pivotFmt>
      <c:pivotFmt>
        <c:idx val="21"/>
        <c:spPr>
          <a:solidFill>
            <a:schemeClr val="accent1"/>
          </a:solidFill>
          <a:ln w="19050">
            <a:solidFill>
              <a:schemeClr val="lt1"/>
            </a:solidFill>
          </a:ln>
          <a:effectLst/>
        </c:spPr>
        <c:marker>
          <c:symbol val="none"/>
        </c:marker>
        <c:dLbl>
          <c:idx val="0"/>
          <c:spPr>
            <a:solidFill>
              <a:sysClr val="window" lastClr="FFFFFF"/>
            </a:solidFill>
            <a:ln w="9525">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2"/>
        <c:spPr>
          <a:solidFill>
            <a:schemeClr val="accent1"/>
          </a:solidFill>
          <a:ln w="19050">
            <a:solidFill>
              <a:schemeClr val="lt1"/>
            </a:solidFill>
          </a:ln>
          <a:effectLst/>
        </c:spPr>
      </c:pivotFmt>
      <c:pivotFmt>
        <c:idx val="23"/>
        <c:spPr>
          <a:solidFill>
            <a:schemeClr val="accent1"/>
          </a:solidFill>
          <a:ln w="19050">
            <a:solidFill>
              <a:schemeClr val="lt1"/>
            </a:solidFill>
          </a:ln>
          <a:effectLst/>
        </c:spPr>
      </c:pivotFmt>
      <c:pivotFmt>
        <c:idx val="24"/>
        <c:spPr>
          <a:solidFill>
            <a:schemeClr val="accent1"/>
          </a:solidFill>
          <a:ln w="19050">
            <a:solidFill>
              <a:schemeClr val="lt1"/>
            </a:solidFill>
          </a:ln>
          <a:effectLst/>
        </c:spPr>
      </c:pivotFmt>
      <c:pivotFmt>
        <c:idx val="25"/>
        <c:spPr>
          <a:solidFill>
            <a:schemeClr val="accent1"/>
          </a:solidFill>
          <a:ln w="19050">
            <a:solidFill>
              <a:schemeClr val="lt1"/>
            </a:solidFill>
          </a:ln>
          <a:effectLst/>
        </c:spPr>
      </c:pivotFmt>
      <c:pivotFmt>
        <c:idx val="26"/>
        <c:spPr>
          <a:solidFill>
            <a:schemeClr val="accent1"/>
          </a:solidFill>
          <a:ln w="19050">
            <a:solidFill>
              <a:schemeClr val="lt1"/>
            </a:solidFill>
          </a:ln>
          <a:effectLst/>
        </c:spPr>
      </c:pivotFmt>
      <c:pivotFmt>
        <c:idx val="27"/>
        <c:spPr>
          <a:solidFill>
            <a:schemeClr val="accent1"/>
          </a:solidFill>
          <a:ln w="19050">
            <a:solidFill>
              <a:schemeClr val="lt1"/>
            </a:solidFill>
          </a:ln>
          <a:effectLst/>
        </c:spPr>
      </c:pivotFmt>
    </c:pivotFmts>
    <c:plotArea>
      <c:layout>
        <c:manualLayout>
          <c:layoutTarget val="inner"/>
          <c:xMode val="edge"/>
          <c:yMode val="edge"/>
          <c:x val="0.1881408529793101"/>
          <c:y val="9.7925963786369266E-2"/>
          <c:w val="0.61742630504200091"/>
          <c:h val="0.91384992329105053"/>
        </c:manualLayout>
      </c:layout>
      <c:pieChart>
        <c:varyColors val="1"/>
        <c:ser>
          <c:idx val="0"/>
          <c:order val="0"/>
          <c:tx>
            <c:strRef>
              <c:f>'CUT v1'!$B$3:$B$4</c:f>
              <c:strCache>
                <c:ptCount val="1"/>
                <c:pt idx="0">
                  <c:v>2022</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613D-47B8-9E3D-67C813ED24F6}"/>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613D-47B8-9E3D-67C813ED24F6}"/>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613D-47B8-9E3D-67C813ED24F6}"/>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7-613D-47B8-9E3D-67C813ED24F6}"/>
              </c:ext>
            </c:extLst>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9-613D-47B8-9E3D-67C813ED24F6}"/>
              </c:ext>
            </c:extLst>
          </c:dPt>
          <c:dPt>
            <c:idx val="5"/>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B-613D-47B8-9E3D-67C813ED24F6}"/>
              </c:ext>
            </c:extLst>
          </c:dPt>
          <c:dLbls>
            <c:dLbl>
              <c:idx val="0"/>
              <c:layout>
                <c:manualLayout>
                  <c:x val="-2.6193687696101703E-3"/>
                  <c:y val="-0.14010399805944027"/>
                </c:manualLayout>
              </c:layout>
              <c:tx>
                <c:rich>
                  <a:bodyPr/>
                  <a:lstStyle/>
                  <a:p>
                    <a:r>
                      <a:rPr lang="ru-RU" sz="1200" b="0" baseline="0" noProof="0" dirty="0">
                        <a:solidFill>
                          <a:schemeClr val="tx1"/>
                        </a:solidFill>
                        <a:latin typeface="Arial Black" panose="020B0A04020102020204" pitchFamily="34" charset="0"/>
                      </a:rPr>
                      <a:t>Местные бюджеты
</a:t>
                    </a:r>
                    <a:fld id="{4DDF3FF6-9922-415B-AFB9-6B5C82B6ACBA}" type="PERCENTAGE">
                      <a:rPr lang="en-US" sz="1200" b="0" baseline="0" noProof="0">
                        <a:solidFill>
                          <a:schemeClr val="tx1"/>
                        </a:solidFill>
                        <a:latin typeface="Arial Black" panose="020B0A04020102020204" pitchFamily="34" charset="0"/>
                      </a:rPr>
                      <a:pPr/>
                      <a:t>[PERCENTAGE]</a:t>
                    </a:fld>
                    <a:endParaRPr lang="ru-RU" sz="1200" b="0" baseline="0" noProof="0" dirty="0">
                      <a:solidFill>
                        <a:schemeClr val="tx1"/>
                      </a:solidFill>
                      <a:latin typeface="Arial Black" panose="020B0A04020102020204" pitchFamily="34" charset="0"/>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13D-47B8-9E3D-67C813ED24F6}"/>
                </c:ext>
              </c:extLst>
            </c:dLbl>
            <c:dLbl>
              <c:idx val="1"/>
              <c:layout>
                <c:manualLayout>
                  <c:x val="-0.1364562468884232"/>
                  <c:y val="-5.8152155470293974E-2"/>
                </c:manualLayout>
              </c:layout>
              <c:tx>
                <c:rich>
                  <a:bodyPr/>
                  <a:lstStyle/>
                  <a:p>
                    <a:r>
                      <a:rPr lang="ru-RU" b="1" dirty="0"/>
                      <a:t>Государственные учреждения на самоуправлении 25%</a:t>
                    </a:r>
                  </a:p>
                </c:rich>
              </c:tx>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613D-47B8-9E3D-67C813ED24F6}"/>
                </c:ext>
              </c:extLst>
            </c:dLbl>
            <c:dLbl>
              <c:idx val="2"/>
              <c:layout>
                <c:manualLayout>
                  <c:x val="-5.8962183396943082E-3"/>
                  <c:y val="2.4872592503966715E-2"/>
                </c:manualLayout>
              </c:layout>
              <c:tx>
                <c:rich>
                  <a:bodyPr/>
                  <a:lstStyle/>
                  <a:p>
                    <a:r>
                      <a:rPr lang="ru-RU" sz="1200" b="0" noProof="0" dirty="0">
                        <a:solidFill>
                          <a:schemeClr val="tx1"/>
                        </a:solidFill>
                        <a:latin typeface="Arial Black" panose="020B0A04020102020204" pitchFamily="34" charset="0"/>
                      </a:rPr>
                      <a:t>Гос. бюджет</a:t>
                    </a:r>
                    <a:r>
                      <a:rPr lang="ru-RU" sz="1200" b="0" baseline="0" noProof="0" dirty="0">
                        <a:solidFill>
                          <a:schemeClr val="tx1"/>
                        </a:solidFill>
                        <a:latin typeface="Arial Black" panose="020B0A04020102020204" pitchFamily="34" charset="0"/>
                      </a:rPr>
                      <a:t>
</a:t>
                    </a:r>
                    <a:fld id="{7E6E87DB-82C9-4BDF-9FEA-37E209D16E77}" type="PERCENTAGE">
                      <a:rPr lang="en-US" sz="1200" b="0" baseline="0" noProof="0">
                        <a:solidFill>
                          <a:schemeClr val="tx1"/>
                        </a:solidFill>
                        <a:latin typeface="Arial Black" panose="020B0A04020102020204" pitchFamily="34" charset="0"/>
                      </a:rPr>
                      <a:pPr/>
                      <a:t>[PERCENTAGE]</a:t>
                    </a:fld>
                    <a:endParaRPr lang="ru-RU" sz="1200" b="0" baseline="0" noProof="0" dirty="0">
                      <a:solidFill>
                        <a:schemeClr val="tx1"/>
                      </a:solidFill>
                      <a:latin typeface="Arial Black" panose="020B0A04020102020204" pitchFamily="34" charset="0"/>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13D-47B8-9E3D-67C813ED24F6}"/>
                </c:ext>
              </c:extLst>
            </c:dLbl>
            <c:dLbl>
              <c:idx val="3"/>
              <c:layout>
                <c:manualLayout>
                  <c:x val="-8.010690308106054E-2"/>
                  <c:y val="4.5222895461757812E-2"/>
                </c:manualLayout>
              </c:layout>
              <c:tx>
                <c:rich>
                  <a:bodyPr/>
                  <a:lstStyle/>
                  <a:p>
                    <a:r>
                      <a:rPr lang="ru-RU" sz="1200" b="1" i="0" u="none" strike="noStrike" kern="1200" spc="-1" baseline="0" dirty="0">
                        <a:solidFill>
                          <a:srgbClr val="000000"/>
                        </a:solidFill>
                        <a:uFill>
                          <a:solidFill>
                            <a:srgbClr val="FFFFFF"/>
                          </a:solidFill>
                        </a:uFill>
                        <a:latin typeface="Calibri"/>
                        <a:ea typeface="DejaVu Sans"/>
                      </a:rPr>
                      <a:t>Фонды Обязательного Мед. Страхования </a:t>
                    </a:r>
                    <a:r>
                      <a:rPr lang="ru-RU" baseline="0" dirty="0"/>
                      <a:t>
</a:t>
                    </a:r>
                    <a:fld id="{4D1A9EBC-6B5A-473F-90AF-768E0C0A3AB9}" type="PERCENTAGE">
                      <a:rPr lang="ru-RU" baseline="0"/>
                      <a:pPr/>
                      <a:t>[PERCENTAGE]</a:t>
                    </a:fld>
                    <a:endParaRPr lang="ru-RU"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13D-47B8-9E3D-67C813ED24F6}"/>
                </c:ext>
              </c:extLst>
            </c:dLbl>
            <c:dLbl>
              <c:idx val="4"/>
              <c:layout>
                <c:manualLayout>
                  <c:x val="3.3859744590198099E-3"/>
                  <c:y val="-4.5066484101791759E-2"/>
                </c:manualLayout>
              </c:layout>
              <c:tx>
                <c:rich>
                  <a:bodyPr/>
                  <a:lstStyle/>
                  <a:p>
                    <a:r>
                      <a:rPr lang="ru-RU" sz="1200" b="1" i="0" u="none" strike="noStrike" kern="1200" spc="-1" baseline="0" dirty="0">
                        <a:solidFill>
                          <a:srgbClr val="000000"/>
                        </a:solidFill>
                        <a:uFill>
                          <a:solidFill>
                            <a:srgbClr val="FFFFFF"/>
                          </a:solidFill>
                        </a:uFill>
                        <a:latin typeface="Calibri"/>
                        <a:ea typeface="DejaVu Sans"/>
                      </a:rPr>
                      <a:t>Бюджет Гос. Соц. Страхования </a:t>
                    </a:r>
                    <a:fld id="{7A1E570F-1182-4CF5-8814-E6ED83C178DF}" type="PERCENTAGE">
                      <a:rPr lang="ru-RU" baseline="0" smtClean="0"/>
                      <a:pPr/>
                      <a:t>[PERCENTAGE]</a:t>
                    </a:fld>
                    <a:endParaRPr lang="ru-RU" sz="1200" b="1" i="0" u="none" strike="noStrike" kern="1200" spc="-1" baseline="0" dirty="0">
                      <a:solidFill>
                        <a:srgbClr val="000000"/>
                      </a:solidFill>
                      <a:uFill>
                        <a:solidFill>
                          <a:srgbClr val="FFFFFF"/>
                        </a:solidFill>
                      </a:uFill>
                      <a:latin typeface="Calibri"/>
                      <a:ea typeface="DejaVu Sans"/>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613D-47B8-9E3D-67C813ED24F6}"/>
                </c:ext>
              </c:extLst>
            </c:dLbl>
            <c:dLbl>
              <c:idx val="5"/>
              <c:layout>
                <c:manualLayout>
                  <c:x val="0.27177765939719861"/>
                  <c:y val="1.3566868638527343E-2"/>
                </c:manualLayout>
              </c:layout>
              <c:tx>
                <c:rich>
                  <a:bodyPr/>
                  <a:lstStyle/>
                  <a:p>
                    <a:r>
                      <a:rPr lang="ru-RU" b="1"/>
                      <a:t>Проекты финансируемые из внешних источников
</a:t>
                    </a:r>
                    <a:fld id="{418ED67A-26C1-49B2-8801-045B1FF8FEBF}" type="PERCENTAGE">
                      <a:rPr lang="ru-RU" b="1"/>
                      <a:pPr/>
                      <a:t>[PERCENTAGE]</a:t>
                    </a:fld>
                    <a:endParaRPr lang="ru-RU" b="1"/>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613D-47B8-9E3D-67C813ED24F6}"/>
                </c:ext>
              </c:extLst>
            </c:dLbl>
            <c:spPr>
              <a:solidFill>
                <a:schemeClr val="lt1">
                  <a:alpha val="75000"/>
                </a:schemeClr>
              </a:solidFill>
              <a:ln w="9525">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ext>
            </c:extLst>
          </c:dLbls>
          <c:cat>
            <c:strRef>
              <c:f>'CUT v1'!$A$5:$A$11</c:f>
              <c:strCache>
                <c:ptCount val="6"/>
                <c:pt idx="0">
                  <c:v>BL</c:v>
                </c:pt>
                <c:pt idx="1">
                  <c:v>IPA</c:v>
                </c:pt>
                <c:pt idx="2">
                  <c:v>BS</c:v>
                </c:pt>
                <c:pt idx="3">
                  <c:v>FAOAM</c:v>
                </c:pt>
                <c:pt idx="4">
                  <c:v>BASS</c:v>
                </c:pt>
                <c:pt idx="5">
                  <c:v>PFSE</c:v>
                </c:pt>
              </c:strCache>
            </c:strRef>
          </c:cat>
          <c:val>
            <c:numRef>
              <c:f>'CUT v1'!$B$5:$B$11</c:f>
              <c:numCache>
                <c:formatCode>#,##0.00</c:formatCode>
                <c:ptCount val="6"/>
                <c:pt idx="0">
                  <c:v>2412208851.3675632</c:v>
                </c:pt>
                <c:pt idx="1">
                  <c:v>1345682041.7386298</c:v>
                </c:pt>
                <c:pt idx="2">
                  <c:v>933669399.5135622</c:v>
                </c:pt>
                <c:pt idx="3">
                  <c:v>288408449.32435644</c:v>
                </c:pt>
                <c:pt idx="4">
                  <c:v>320121128.09832901</c:v>
                </c:pt>
                <c:pt idx="5">
                  <c:v>81944642.452158526</c:v>
                </c:pt>
              </c:numCache>
            </c:numRef>
          </c:val>
          <c:extLst>
            <c:ext xmlns:c16="http://schemas.microsoft.com/office/drawing/2014/chart" uri="{C3380CC4-5D6E-409C-BE32-E72D297353CC}">
              <c16:uniqueId val="{0000000C-613D-47B8-9E3D-67C813ED24F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ru-RU" dirty="0"/>
              <a:t>ЕКС</a:t>
            </a:r>
            <a:r>
              <a:rPr lang="en-US" dirty="0"/>
              <a:t> – </a:t>
            </a:r>
            <a:r>
              <a:rPr lang="ru-RU" dirty="0"/>
              <a:t>разграничение по счетам</a:t>
            </a:r>
            <a:r>
              <a:rPr lang="ro-RO" baseline="0" dirty="0"/>
              <a:t> </a:t>
            </a:r>
            <a:endParaRPr lang="en-US" dirty="0"/>
          </a:p>
        </c:rich>
      </c:tx>
      <c:layout>
        <c:manualLayout>
          <c:xMode val="edge"/>
          <c:yMode val="edge"/>
          <c:x val="0.14006611173557196"/>
          <c:y val="0.1050075269174806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
          <c:y val="9.9710570233719223E-2"/>
          <c:w val="1"/>
          <c:h val="0.82228555542918313"/>
        </c:manualLayout>
      </c:layout>
      <c:barChart>
        <c:barDir val="col"/>
        <c:grouping val="clustered"/>
        <c:varyColors val="0"/>
        <c:ser>
          <c:idx val="0"/>
          <c:order val="0"/>
          <c:tx>
            <c:strRef>
              <c:f>Sheet1!$B$1</c:f>
              <c:strCache>
                <c:ptCount val="1"/>
                <c:pt idx="0">
                  <c:v>Гос. Бюджет</c:v>
                </c:pt>
              </c:strCache>
            </c:strRef>
          </c:tx>
          <c:spPr>
            <a:solidFill>
              <a:schemeClr val="accent1"/>
            </a:solidFill>
            <a:ln>
              <a:noFill/>
            </a:ln>
            <a:effectLst/>
          </c:spPr>
          <c:invertIfNegative val="0"/>
          <c:cat>
            <c:strRef>
              <c:f>Sheet1!$A$2</c:f>
              <c:strCache>
                <c:ptCount val="1"/>
                <c:pt idx="0">
                  <c:v>Category 1</c:v>
                </c:pt>
              </c:strCache>
            </c:strRef>
          </c:cat>
          <c:val>
            <c:numRef>
              <c:f>Sheet1!$B$2</c:f>
              <c:numCache>
                <c:formatCode>General</c:formatCode>
                <c:ptCount val="1"/>
                <c:pt idx="0">
                  <c:v>1</c:v>
                </c:pt>
              </c:numCache>
            </c:numRef>
          </c:val>
          <c:extLst>
            <c:ext xmlns:c16="http://schemas.microsoft.com/office/drawing/2014/chart" uri="{C3380CC4-5D6E-409C-BE32-E72D297353CC}">
              <c16:uniqueId val="{00000000-2F72-4A89-B6D3-5C6D2DB4A757}"/>
            </c:ext>
          </c:extLst>
        </c:ser>
        <c:ser>
          <c:idx val="1"/>
          <c:order val="1"/>
          <c:tx>
            <c:strRef>
              <c:f>Sheet1!$C$1</c:f>
              <c:strCache>
                <c:ptCount val="1"/>
                <c:pt idx="0">
                  <c:v>Внебюджетные средсва</c:v>
                </c:pt>
              </c:strCache>
            </c:strRef>
          </c:tx>
          <c:spPr>
            <a:solidFill>
              <a:schemeClr val="accent2"/>
            </a:solidFill>
            <a:ln>
              <a:noFill/>
            </a:ln>
            <a:effectLst/>
          </c:spPr>
          <c:invertIfNegative val="0"/>
          <c:cat>
            <c:strRef>
              <c:f>Sheet1!$A$2</c:f>
              <c:strCache>
                <c:ptCount val="1"/>
                <c:pt idx="0">
                  <c:v>Category 1</c:v>
                </c:pt>
              </c:strCache>
            </c:strRef>
          </c:cat>
          <c:val>
            <c:numRef>
              <c:f>Sheet1!$C$2</c:f>
              <c:numCache>
                <c:formatCode>General</c:formatCode>
                <c:ptCount val="1"/>
                <c:pt idx="0">
                  <c:v>2</c:v>
                </c:pt>
              </c:numCache>
            </c:numRef>
          </c:val>
          <c:extLst>
            <c:ext xmlns:c16="http://schemas.microsoft.com/office/drawing/2014/chart" uri="{C3380CC4-5D6E-409C-BE32-E72D297353CC}">
              <c16:uniqueId val="{00000001-2F72-4A89-B6D3-5C6D2DB4A757}"/>
            </c:ext>
          </c:extLst>
        </c:ser>
        <c:ser>
          <c:idx val="2"/>
          <c:order val="2"/>
          <c:tx>
            <c:strRef>
              <c:f>Sheet1!$D$1</c:f>
              <c:strCache>
                <c:ptCount val="1"/>
                <c:pt idx="0">
                  <c:v>Местные бюдеты</c:v>
                </c:pt>
              </c:strCache>
            </c:strRef>
          </c:tx>
          <c:spPr>
            <a:solidFill>
              <a:schemeClr val="accent3"/>
            </a:solidFill>
            <a:ln>
              <a:noFill/>
            </a:ln>
            <a:effectLst/>
          </c:spPr>
          <c:invertIfNegative val="0"/>
          <c:cat>
            <c:strRef>
              <c:f>Sheet1!$A$2</c:f>
              <c:strCache>
                <c:ptCount val="1"/>
                <c:pt idx="0">
                  <c:v>Category 1</c:v>
                </c:pt>
              </c:strCache>
            </c:strRef>
          </c:cat>
          <c:val>
            <c:numRef>
              <c:f>Sheet1!$D$2</c:f>
              <c:numCache>
                <c:formatCode>General</c:formatCode>
                <c:ptCount val="1"/>
                <c:pt idx="0">
                  <c:v>3</c:v>
                </c:pt>
              </c:numCache>
            </c:numRef>
          </c:val>
          <c:extLst>
            <c:ext xmlns:c16="http://schemas.microsoft.com/office/drawing/2014/chart" uri="{C3380CC4-5D6E-409C-BE32-E72D297353CC}">
              <c16:uniqueId val="{00000002-2F72-4A89-B6D3-5C6D2DB4A757}"/>
            </c:ext>
          </c:extLst>
        </c:ser>
        <c:ser>
          <c:idx val="3"/>
          <c:order val="3"/>
          <c:tx>
            <c:strRef>
              <c:f>Sheet1!$E$1</c:f>
              <c:strCache>
                <c:ptCount val="1"/>
                <c:pt idx="0">
                  <c:v>Бюджет Гос. Соц. Страхования</c:v>
                </c:pt>
              </c:strCache>
            </c:strRef>
          </c:tx>
          <c:spPr>
            <a:solidFill>
              <a:schemeClr val="accent4"/>
            </a:solidFill>
            <a:ln>
              <a:noFill/>
            </a:ln>
            <a:effectLst/>
          </c:spPr>
          <c:invertIfNegative val="0"/>
          <c:cat>
            <c:strRef>
              <c:f>Sheet1!$A$2</c:f>
              <c:strCache>
                <c:ptCount val="1"/>
                <c:pt idx="0">
                  <c:v>Category 1</c:v>
                </c:pt>
              </c:strCache>
            </c:strRef>
          </c:cat>
          <c:val>
            <c:numRef>
              <c:f>Sheet1!$E$2</c:f>
              <c:numCache>
                <c:formatCode>General</c:formatCode>
                <c:ptCount val="1"/>
                <c:pt idx="0">
                  <c:v>1</c:v>
                </c:pt>
              </c:numCache>
            </c:numRef>
          </c:val>
          <c:extLst>
            <c:ext xmlns:c16="http://schemas.microsoft.com/office/drawing/2014/chart" uri="{C3380CC4-5D6E-409C-BE32-E72D297353CC}">
              <c16:uniqueId val="{00000003-2F72-4A89-B6D3-5C6D2DB4A757}"/>
            </c:ext>
          </c:extLst>
        </c:ser>
        <c:dLbls>
          <c:showLegendKey val="0"/>
          <c:showVal val="0"/>
          <c:showCatName val="0"/>
          <c:showSerName val="0"/>
          <c:showPercent val="0"/>
          <c:showBubbleSize val="0"/>
        </c:dLbls>
        <c:gapWidth val="219"/>
        <c:overlap val="-27"/>
        <c:axId val="1197476959"/>
        <c:axId val="1197486111"/>
      </c:barChart>
      <c:catAx>
        <c:axId val="1197476959"/>
        <c:scaling>
          <c:orientation val="minMax"/>
        </c:scaling>
        <c:delete val="1"/>
        <c:axPos val="b"/>
        <c:numFmt formatCode="General" sourceLinked="1"/>
        <c:majorTickMark val="none"/>
        <c:minorTickMark val="none"/>
        <c:tickLblPos val="nextTo"/>
        <c:crossAx val="1197486111"/>
        <c:crosses val="autoZero"/>
        <c:auto val="1"/>
        <c:lblAlgn val="ctr"/>
        <c:lblOffset val="100"/>
        <c:noMultiLvlLbl val="0"/>
      </c:catAx>
      <c:valAx>
        <c:axId val="1197486111"/>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19747695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E00FCB-8E8C-46B4-BF83-ED87520BE5BE}" type="doc">
      <dgm:prSet loTypeId="urn:microsoft.com/office/officeart/2005/8/layout/hProcess9" loCatId="process" qsTypeId="urn:microsoft.com/office/officeart/2005/8/quickstyle/simple3" qsCatId="simple" csTypeId="urn:microsoft.com/office/officeart/2005/8/colors/accent1_2" csCatId="accent1" phldr="1"/>
      <dgm:spPr/>
    </dgm:pt>
    <dgm:pt modelId="{8D8849A5-01DB-4208-8118-1B44F1B46DDE}">
      <dgm:prSet phldrT="[Text]" custT="1"/>
      <dgm:spPr/>
      <dgm:t>
        <a:bodyPr/>
        <a:lstStyle/>
        <a:p>
          <a:r>
            <a:rPr lang="ru-RU" sz="2000" dirty="0"/>
            <a:t>Отказ от разделения счетов внебюджетных учреждений   и</a:t>
          </a:r>
          <a:r>
            <a:rPr lang="ro-RO" sz="2000" dirty="0"/>
            <a:t> </a:t>
          </a:r>
          <a:r>
            <a:rPr lang="ru-RU" sz="2000" dirty="0"/>
            <a:t>местных бюджетов по региональному признаку</a:t>
          </a:r>
          <a:r>
            <a:rPr lang="ro-RO" sz="2000" dirty="0"/>
            <a:t> </a:t>
          </a:r>
          <a:endParaRPr lang="en-US" sz="2000" dirty="0"/>
        </a:p>
      </dgm:t>
    </dgm:pt>
    <dgm:pt modelId="{F6461CF6-2E01-4282-B2A5-773656B21CF5}" type="parTrans" cxnId="{FA7E0A2D-068A-4F9E-9E1E-0EB285DD4F93}">
      <dgm:prSet/>
      <dgm:spPr/>
      <dgm:t>
        <a:bodyPr/>
        <a:lstStyle/>
        <a:p>
          <a:endParaRPr lang="en-US"/>
        </a:p>
      </dgm:t>
    </dgm:pt>
    <dgm:pt modelId="{4A141FD2-96A6-499E-9BFB-C59CA7E20CFC}" type="sibTrans" cxnId="{FA7E0A2D-068A-4F9E-9E1E-0EB285DD4F93}">
      <dgm:prSet/>
      <dgm:spPr/>
      <dgm:t>
        <a:bodyPr/>
        <a:lstStyle/>
        <a:p>
          <a:endParaRPr lang="en-US"/>
        </a:p>
      </dgm:t>
    </dgm:pt>
    <dgm:pt modelId="{13BBDE73-28E5-400E-814D-CBC2DDF5881D}">
      <dgm:prSet phldrT="[Text]" custT="1"/>
      <dgm:spPr/>
      <dgm:t>
        <a:bodyPr/>
        <a:lstStyle/>
        <a:p>
          <a:r>
            <a:rPr lang="ru-RU" sz="2000" dirty="0"/>
            <a:t>Разработка и применение</a:t>
          </a:r>
          <a:r>
            <a:rPr lang="en-US" sz="2000" dirty="0"/>
            <a:t> </a:t>
          </a:r>
          <a:r>
            <a:rPr lang="ro-RO" sz="2000" dirty="0"/>
            <a:t> </a:t>
          </a:r>
          <a:r>
            <a:rPr lang="ru-RU" sz="2000" dirty="0"/>
            <a:t>надежных механизмов для  прогнозирования и отслеживания движении средств в ЕКС  </a:t>
          </a:r>
          <a:endParaRPr lang="en-US" sz="2000" dirty="0"/>
        </a:p>
      </dgm:t>
    </dgm:pt>
    <dgm:pt modelId="{BF76A730-B92D-4CF3-B5FB-9FECB720F0BD}" type="parTrans" cxnId="{6D497377-3D82-4B43-915D-3D52B57BBBD1}">
      <dgm:prSet/>
      <dgm:spPr/>
      <dgm:t>
        <a:bodyPr/>
        <a:lstStyle/>
        <a:p>
          <a:endParaRPr lang="en-US"/>
        </a:p>
      </dgm:t>
    </dgm:pt>
    <dgm:pt modelId="{98BFA7C0-3A0A-4F6A-8515-B6D6BAB15ADC}" type="sibTrans" cxnId="{6D497377-3D82-4B43-915D-3D52B57BBBD1}">
      <dgm:prSet/>
      <dgm:spPr/>
      <dgm:t>
        <a:bodyPr/>
        <a:lstStyle/>
        <a:p>
          <a:endParaRPr lang="en-US"/>
        </a:p>
      </dgm:t>
    </dgm:pt>
    <dgm:pt modelId="{A5C76131-1C8B-4160-85A3-ACA2859FFE79}">
      <dgm:prSet phldrT="[Text]" custT="1"/>
      <dgm:spPr/>
      <dgm:t>
        <a:bodyPr/>
        <a:lstStyle/>
        <a:p>
          <a:r>
            <a:rPr lang="ru-RU" sz="2000" dirty="0"/>
            <a:t>Использование инструментов по активному управлению ликвидностью ЕКС</a:t>
          </a:r>
          <a:endParaRPr lang="en-US" sz="2000" dirty="0"/>
        </a:p>
      </dgm:t>
    </dgm:pt>
    <dgm:pt modelId="{C9F4EB68-8F10-4D98-9162-2EA8BA8C339D}" type="parTrans" cxnId="{A7E495F4-015B-4087-B815-5C39C2F628BB}">
      <dgm:prSet/>
      <dgm:spPr/>
      <dgm:t>
        <a:bodyPr/>
        <a:lstStyle/>
        <a:p>
          <a:endParaRPr lang="en-US"/>
        </a:p>
      </dgm:t>
    </dgm:pt>
    <dgm:pt modelId="{F9D4BE5D-963C-4B84-B640-F012CB4ECF32}" type="sibTrans" cxnId="{A7E495F4-015B-4087-B815-5C39C2F628BB}">
      <dgm:prSet/>
      <dgm:spPr/>
      <dgm:t>
        <a:bodyPr/>
        <a:lstStyle/>
        <a:p>
          <a:endParaRPr lang="en-US"/>
        </a:p>
      </dgm:t>
    </dgm:pt>
    <dgm:pt modelId="{181A0532-FE04-4C4F-A0BD-99CEC1B70DFF}" type="pres">
      <dgm:prSet presAssocID="{49E00FCB-8E8C-46B4-BF83-ED87520BE5BE}" presName="CompostProcess" presStyleCnt="0">
        <dgm:presLayoutVars>
          <dgm:dir/>
          <dgm:resizeHandles val="exact"/>
        </dgm:presLayoutVars>
      </dgm:prSet>
      <dgm:spPr/>
    </dgm:pt>
    <dgm:pt modelId="{D986A991-548B-4EE2-9CDB-EE3A96B0832F}" type="pres">
      <dgm:prSet presAssocID="{49E00FCB-8E8C-46B4-BF83-ED87520BE5BE}" presName="arrow" presStyleLbl="bgShp" presStyleIdx="0" presStyleCnt="1" custScaleX="117647" custLinFactNeighborX="4037"/>
      <dgm:spPr/>
    </dgm:pt>
    <dgm:pt modelId="{14C2EF87-35FB-4E18-B5FD-F8F584848F96}" type="pres">
      <dgm:prSet presAssocID="{49E00FCB-8E8C-46B4-BF83-ED87520BE5BE}" presName="linearProcess" presStyleCnt="0"/>
      <dgm:spPr/>
    </dgm:pt>
    <dgm:pt modelId="{C9E3745C-745A-4C38-A4EA-15064E1B2813}" type="pres">
      <dgm:prSet presAssocID="{8D8849A5-01DB-4208-8118-1B44F1B46DDE}" presName="textNode" presStyleLbl="node1" presStyleIdx="0" presStyleCnt="3">
        <dgm:presLayoutVars>
          <dgm:bulletEnabled val="1"/>
        </dgm:presLayoutVars>
      </dgm:prSet>
      <dgm:spPr/>
    </dgm:pt>
    <dgm:pt modelId="{39D6BD39-D093-4B25-83ED-732CBBFF04B0}" type="pres">
      <dgm:prSet presAssocID="{4A141FD2-96A6-499E-9BFB-C59CA7E20CFC}" presName="sibTrans" presStyleCnt="0"/>
      <dgm:spPr/>
    </dgm:pt>
    <dgm:pt modelId="{CBD74F28-4F17-4BE2-98A1-B483EE622407}" type="pres">
      <dgm:prSet presAssocID="{13BBDE73-28E5-400E-814D-CBC2DDF5881D}" presName="textNode" presStyleLbl="node1" presStyleIdx="1" presStyleCnt="3">
        <dgm:presLayoutVars>
          <dgm:bulletEnabled val="1"/>
        </dgm:presLayoutVars>
      </dgm:prSet>
      <dgm:spPr/>
    </dgm:pt>
    <dgm:pt modelId="{ACEF8A85-6F0F-4D51-B8D8-2360325354B6}" type="pres">
      <dgm:prSet presAssocID="{98BFA7C0-3A0A-4F6A-8515-B6D6BAB15ADC}" presName="sibTrans" presStyleCnt="0"/>
      <dgm:spPr/>
    </dgm:pt>
    <dgm:pt modelId="{6DECA184-9CEF-4146-B70C-C876C92937FB}" type="pres">
      <dgm:prSet presAssocID="{A5C76131-1C8B-4160-85A3-ACA2859FFE79}" presName="textNode" presStyleLbl="node1" presStyleIdx="2" presStyleCnt="3" custScaleX="99926" custScaleY="98564">
        <dgm:presLayoutVars>
          <dgm:bulletEnabled val="1"/>
        </dgm:presLayoutVars>
      </dgm:prSet>
      <dgm:spPr/>
    </dgm:pt>
  </dgm:ptLst>
  <dgm:cxnLst>
    <dgm:cxn modelId="{4586672B-0E40-4722-AF61-3C742B531139}" type="presOf" srcId="{A5C76131-1C8B-4160-85A3-ACA2859FFE79}" destId="{6DECA184-9CEF-4146-B70C-C876C92937FB}" srcOrd="0" destOrd="0" presId="urn:microsoft.com/office/officeart/2005/8/layout/hProcess9"/>
    <dgm:cxn modelId="{FA7E0A2D-068A-4F9E-9E1E-0EB285DD4F93}" srcId="{49E00FCB-8E8C-46B4-BF83-ED87520BE5BE}" destId="{8D8849A5-01DB-4208-8118-1B44F1B46DDE}" srcOrd="0" destOrd="0" parTransId="{F6461CF6-2E01-4282-B2A5-773656B21CF5}" sibTransId="{4A141FD2-96A6-499E-9BFB-C59CA7E20CFC}"/>
    <dgm:cxn modelId="{74DB224B-F85F-4E00-8560-CE8A728A7874}" type="presOf" srcId="{8D8849A5-01DB-4208-8118-1B44F1B46DDE}" destId="{C9E3745C-745A-4C38-A4EA-15064E1B2813}" srcOrd="0" destOrd="0" presId="urn:microsoft.com/office/officeart/2005/8/layout/hProcess9"/>
    <dgm:cxn modelId="{6D497377-3D82-4B43-915D-3D52B57BBBD1}" srcId="{49E00FCB-8E8C-46B4-BF83-ED87520BE5BE}" destId="{13BBDE73-28E5-400E-814D-CBC2DDF5881D}" srcOrd="1" destOrd="0" parTransId="{BF76A730-B92D-4CF3-B5FB-9FECB720F0BD}" sibTransId="{98BFA7C0-3A0A-4F6A-8515-B6D6BAB15ADC}"/>
    <dgm:cxn modelId="{EE2233B9-770B-426B-B5FB-6E3D77BCF78D}" type="presOf" srcId="{13BBDE73-28E5-400E-814D-CBC2DDF5881D}" destId="{CBD74F28-4F17-4BE2-98A1-B483EE622407}" srcOrd="0" destOrd="0" presId="urn:microsoft.com/office/officeart/2005/8/layout/hProcess9"/>
    <dgm:cxn modelId="{01CF18C5-9FD7-4489-821D-D2D1DACDC0C6}" type="presOf" srcId="{49E00FCB-8E8C-46B4-BF83-ED87520BE5BE}" destId="{181A0532-FE04-4C4F-A0BD-99CEC1B70DFF}" srcOrd="0" destOrd="0" presId="urn:microsoft.com/office/officeart/2005/8/layout/hProcess9"/>
    <dgm:cxn modelId="{A7E495F4-015B-4087-B815-5C39C2F628BB}" srcId="{49E00FCB-8E8C-46B4-BF83-ED87520BE5BE}" destId="{A5C76131-1C8B-4160-85A3-ACA2859FFE79}" srcOrd="2" destOrd="0" parTransId="{C9F4EB68-8F10-4D98-9162-2EA8BA8C339D}" sibTransId="{F9D4BE5D-963C-4B84-B640-F012CB4ECF32}"/>
    <dgm:cxn modelId="{06397CB7-5EB4-4B02-9206-7A5AFA9DA675}" type="presParOf" srcId="{181A0532-FE04-4C4F-A0BD-99CEC1B70DFF}" destId="{D986A991-548B-4EE2-9CDB-EE3A96B0832F}" srcOrd="0" destOrd="0" presId="urn:microsoft.com/office/officeart/2005/8/layout/hProcess9"/>
    <dgm:cxn modelId="{A75C233D-E6C4-46A3-B117-09934020ADC5}" type="presParOf" srcId="{181A0532-FE04-4C4F-A0BD-99CEC1B70DFF}" destId="{14C2EF87-35FB-4E18-B5FD-F8F584848F96}" srcOrd="1" destOrd="0" presId="urn:microsoft.com/office/officeart/2005/8/layout/hProcess9"/>
    <dgm:cxn modelId="{786CBBBC-6378-4362-A7F7-A404226E0386}" type="presParOf" srcId="{14C2EF87-35FB-4E18-B5FD-F8F584848F96}" destId="{C9E3745C-745A-4C38-A4EA-15064E1B2813}" srcOrd="0" destOrd="0" presId="urn:microsoft.com/office/officeart/2005/8/layout/hProcess9"/>
    <dgm:cxn modelId="{D0A6D059-54E1-435F-92F5-9B8D18286C54}" type="presParOf" srcId="{14C2EF87-35FB-4E18-B5FD-F8F584848F96}" destId="{39D6BD39-D093-4B25-83ED-732CBBFF04B0}" srcOrd="1" destOrd="0" presId="urn:microsoft.com/office/officeart/2005/8/layout/hProcess9"/>
    <dgm:cxn modelId="{8700D978-AE5B-4BD9-A552-6D560E24318E}" type="presParOf" srcId="{14C2EF87-35FB-4E18-B5FD-F8F584848F96}" destId="{CBD74F28-4F17-4BE2-98A1-B483EE622407}" srcOrd="2" destOrd="0" presId="urn:microsoft.com/office/officeart/2005/8/layout/hProcess9"/>
    <dgm:cxn modelId="{721FA3F4-37F7-413B-9EAA-24D223D0A225}" type="presParOf" srcId="{14C2EF87-35FB-4E18-B5FD-F8F584848F96}" destId="{ACEF8A85-6F0F-4D51-B8D8-2360325354B6}" srcOrd="3" destOrd="0" presId="urn:microsoft.com/office/officeart/2005/8/layout/hProcess9"/>
    <dgm:cxn modelId="{F9B74471-9E91-4236-AB2A-51AB23243A5B}" type="presParOf" srcId="{14C2EF87-35FB-4E18-B5FD-F8F584848F96}" destId="{6DECA184-9CEF-4146-B70C-C876C92937F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6A991-548B-4EE2-9CDB-EE3A96B0832F}">
      <dsp:nvSpPr>
        <dsp:cNvPr id="0" name=""/>
        <dsp:cNvSpPr/>
      </dsp:nvSpPr>
      <dsp:spPr>
        <a:xfrm>
          <a:off x="5" y="0"/>
          <a:ext cx="11402633" cy="510092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C9E3745C-745A-4C38-A4EA-15064E1B2813}">
      <dsp:nvSpPr>
        <dsp:cNvPr id="0" name=""/>
        <dsp:cNvSpPr/>
      </dsp:nvSpPr>
      <dsp:spPr>
        <a:xfrm>
          <a:off x="1265" y="1530278"/>
          <a:ext cx="3420791" cy="204037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t>Отказ от разделения счетов внебюджетных учреждений   и</a:t>
          </a:r>
          <a:r>
            <a:rPr lang="ro-RO" sz="2000" kern="1200" dirty="0"/>
            <a:t> </a:t>
          </a:r>
          <a:r>
            <a:rPr lang="ru-RU" sz="2000" kern="1200" dirty="0"/>
            <a:t>местных бюджетов по региональному признаку</a:t>
          </a:r>
          <a:r>
            <a:rPr lang="ro-RO" sz="2000" kern="1200" dirty="0"/>
            <a:t> </a:t>
          </a:r>
          <a:endParaRPr lang="en-US" sz="2000" kern="1200" dirty="0"/>
        </a:p>
      </dsp:txBody>
      <dsp:txXfrm>
        <a:off x="100868" y="1629881"/>
        <a:ext cx="3221585" cy="1841165"/>
      </dsp:txXfrm>
    </dsp:sp>
    <dsp:sp modelId="{CBD74F28-4F17-4BE2-98A1-B483EE622407}">
      <dsp:nvSpPr>
        <dsp:cNvPr id="0" name=""/>
        <dsp:cNvSpPr/>
      </dsp:nvSpPr>
      <dsp:spPr>
        <a:xfrm>
          <a:off x="3992189" y="1530278"/>
          <a:ext cx="3420791" cy="204037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t>Разработка и применение</a:t>
          </a:r>
          <a:r>
            <a:rPr lang="en-US" sz="2000" kern="1200" dirty="0"/>
            <a:t> </a:t>
          </a:r>
          <a:r>
            <a:rPr lang="ro-RO" sz="2000" kern="1200" dirty="0"/>
            <a:t> </a:t>
          </a:r>
          <a:r>
            <a:rPr lang="ru-RU" sz="2000" kern="1200" dirty="0"/>
            <a:t>надежных механизмов для  прогнозирования и отслеживания движении средств в ЕКС  </a:t>
          </a:r>
          <a:endParaRPr lang="en-US" sz="2000" kern="1200" dirty="0"/>
        </a:p>
      </dsp:txBody>
      <dsp:txXfrm>
        <a:off x="4091792" y="1629881"/>
        <a:ext cx="3221585" cy="1841165"/>
      </dsp:txXfrm>
    </dsp:sp>
    <dsp:sp modelId="{6DECA184-9CEF-4146-B70C-C876C92937FB}">
      <dsp:nvSpPr>
        <dsp:cNvPr id="0" name=""/>
        <dsp:cNvSpPr/>
      </dsp:nvSpPr>
      <dsp:spPr>
        <a:xfrm>
          <a:off x="7983112" y="1544928"/>
          <a:ext cx="3418260" cy="2011071"/>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ru-RU" sz="2000" kern="1200" dirty="0"/>
            <a:t>Использование инструментов по активному управлению ликвидностью ЕКС</a:t>
          </a:r>
          <a:endParaRPr lang="en-US" sz="2000" kern="1200" dirty="0"/>
        </a:p>
      </dsp:txBody>
      <dsp:txXfrm>
        <a:off x="8081284" y="1643100"/>
        <a:ext cx="3221916" cy="181472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0.17438</cdr:x>
      <cdr:y>0.84319</cdr:y>
    </cdr:from>
    <cdr:to>
      <cdr:x>0.29646</cdr:x>
      <cdr:y>0.95072</cdr:y>
    </cdr:to>
    <cdr:sp macro="" textlink="">
      <cdr:nvSpPr>
        <cdr:cNvPr id="2" name="TextBox 1"/>
        <cdr:cNvSpPr txBox="1"/>
      </cdr:nvSpPr>
      <cdr:spPr>
        <a:xfrm xmlns:a="http://schemas.openxmlformats.org/drawingml/2006/main">
          <a:off x="1689293" y="4589027"/>
          <a:ext cx="1182624" cy="5852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0.19074</cdr:x>
      <cdr:y>0.7827</cdr:y>
    </cdr:from>
    <cdr:to>
      <cdr:x>0.19546</cdr:x>
      <cdr:y>0.7911</cdr:y>
    </cdr:to>
    <cdr:sp macro="" textlink="">
      <cdr:nvSpPr>
        <cdr:cNvPr id="3" name="TextBox 2"/>
        <cdr:cNvSpPr txBox="1"/>
      </cdr:nvSpPr>
      <cdr:spPr>
        <a:xfrm xmlns:a="http://schemas.openxmlformats.org/drawingml/2006/main">
          <a:off x="1847789" y="4259843"/>
          <a:ext cx="45719"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2B2D187-7AC1-46BF-BDEC-6F47E8F9655E}" type="datetimeFigureOut">
              <a:rPr lang="en-US" smtClean="0"/>
              <a:t>11/20/2023</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7EED505F-F246-4D62-A597-A4CAE6FC0E84}" type="slidenum">
              <a:rPr lang="en-US" smtClean="0"/>
              <a:t>‹#›</a:t>
            </a:fld>
            <a:endParaRPr lang="en-US"/>
          </a:p>
        </p:txBody>
      </p:sp>
    </p:spTree>
    <p:extLst>
      <p:ext uri="{BB962C8B-B14F-4D97-AF65-F5344CB8AC3E}">
        <p14:creationId xmlns:p14="http://schemas.microsoft.com/office/powerpoint/2010/main" val="845191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1</a:t>
            </a:fld>
            <a:endParaRPr lang="en-US" dirty="0"/>
          </a:p>
        </p:txBody>
      </p:sp>
    </p:spTree>
    <p:extLst>
      <p:ext uri="{BB962C8B-B14F-4D97-AF65-F5344CB8AC3E}">
        <p14:creationId xmlns:p14="http://schemas.microsoft.com/office/powerpoint/2010/main" val="3596357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10</a:t>
            </a:fld>
            <a:endParaRPr lang="en-US" dirty="0"/>
          </a:p>
        </p:txBody>
      </p:sp>
    </p:spTree>
    <p:extLst>
      <p:ext uri="{BB962C8B-B14F-4D97-AF65-F5344CB8AC3E}">
        <p14:creationId xmlns:p14="http://schemas.microsoft.com/office/powerpoint/2010/main" val="1381941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11</a:t>
            </a:fld>
            <a:endParaRPr lang="en-US"/>
          </a:p>
        </p:txBody>
      </p:sp>
    </p:spTree>
    <p:extLst>
      <p:ext uri="{BB962C8B-B14F-4D97-AF65-F5344CB8AC3E}">
        <p14:creationId xmlns:p14="http://schemas.microsoft.com/office/powerpoint/2010/main" val="3344305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dirty="0">
              <a:solidFill>
                <a:srgbClr val="FF0000"/>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12</a:t>
            </a:fld>
            <a:endParaRPr lang="en-US" dirty="0"/>
          </a:p>
        </p:txBody>
      </p:sp>
    </p:spTree>
    <p:extLst>
      <p:ext uri="{BB962C8B-B14F-4D97-AF65-F5344CB8AC3E}">
        <p14:creationId xmlns:p14="http://schemas.microsoft.com/office/powerpoint/2010/main" val="3539418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dirty="0">
              <a:solidFill>
                <a:srgbClr val="FF0000"/>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13</a:t>
            </a:fld>
            <a:endParaRPr lang="en-US" dirty="0"/>
          </a:p>
        </p:txBody>
      </p:sp>
    </p:spTree>
    <p:extLst>
      <p:ext uri="{BB962C8B-B14F-4D97-AF65-F5344CB8AC3E}">
        <p14:creationId xmlns:p14="http://schemas.microsoft.com/office/powerpoint/2010/main" val="3045050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2</a:t>
            </a:fld>
            <a:endParaRPr lang="en-US"/>
          </a:p>
        </p:txBody>
      </p:sp>
    </p:spTree>
    <p:extLst>
      <p:ext uri="{BB962C8B-B14F-4D97-AF65-F5344CB8AC3E}">
        <p14:creationId xmlns:p14="http://schemas.microsoft.com/office/powerpoint/2010/main" val="2871195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noProof="0" dirty="0"/>
          </a:p>
        </p:txBody>
      </p:sp>
      <p:sp>
        <p:nvSpPr>
          <p:cNvPr id="4" name="Slide Number Placeholder 3"/>
          <p:cNvSpPr>
            <a:spLocks noGrp="1"/>
          </p:cNvSpPr>
          <p:nvPr>
            <p:ph type="sldNum" sz="quarter" idx="10"/>
          </p:nvPr>
        </p:nvSpPr>
        <p:spPr/>
        <p:txBody>
          <a:bodyPr/>
          <a:lstStyle/>
          <a:p>
            <a:fld id="{7EED505F-F246-4D62-A597-A4CAE6FC0E84}" type="slidenum">
              <a:rPr lang="en-US" smtClean="0"/>
              <a:t>3</a:t>
            </a:fld>
            <a:endParaRPr lang="en-US"/>
          </a:p>
        </p:txBody>
      </p:sp>
    </p:spTree>
    <p:extLst>
      <p:ext uri="{BB962C8B-B14F-4D97-AF65-F5344CB8AC3E}">
        <p14:creationId xmlns:p14="http://schemas.microsoft.com/office/powerpoint/2010/main" val="562598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6000" indent="-215640">
              <a:lnSpc>
                <a:spcPct val="100000"/>
              </a:lnSpc>
            </a:pPr>
            <a:endParaRPr lang="ru-RU" sz="1200" b="0" strike="noStrike" spc="-1" noProof="0" dirty="0">
              <a:solidFill>
                <a:srgbClr val="000000"/>
              </a:solidFill>
              <a:uFill>
                <a:solidFill>
                  <a:srgbClr val="FFFFFF"/>
                </a:solidFill>
              </a:uFill>
              <a:latin typeface="Arial"/>
            </a:endParaRPr>
          </a:p>
        </p:txBody>
      </p:sp>
      <p:sp>
        <p:nvSpPr>
          <p:cNvPr id="4" name="Substituent număr diapozitiv 3"/>
          <p:cNvSpPr>
            <a:spLocks noGrp="1"/>
          </p:cNvSpPr>
          <p:nvPr>
            <p:ph type="sldNum" sz="quarter" idx="10"/>
          </p:nvPr>
        </p:nvSpPr>
        <p:spPr/>
        <p:txBody>
          <a:bodyPr/>
          <a:lstStyle/>
          <a:p>
            <a:pPr algn="r" defTabSz="914400">
              <a:buNone/>
            </a:pPr>
            <a:fld id="{7FB667E1-E601-4AAF-B95C-B25720D70A60}" type="slidenum">
              <a:rPr lang="ro-RO" sz="1200" b="0" i="0">
                <a:solidFill>
                  <a:schemeClr val="tx1"/>
                </a:solidFill>
                <a:latin typeface="Corbel"/>
                <a:ea typeface="+mn-ea"/>
                <a:cs typeface="+mn-cs"/>
              </a:rPr>
              <a:t>4</a:t>
            </a:fld>
            <a:endParaRPr lang="en-US"/>
          </a:p>
        </p:txBody>
      </p:sp>
    </p:spTree>
    <p:extLst>
      <p:ext uri="{BB962C8B-B14F-4D97-AF65-F5344CB8AC3E}">
        <p14:creationId xmlns:p14="http://schemas.microsoft.com/office/powerpoint/2010/main" val="1648608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Article 62. Treasury Single Account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receipts and payments from the national public budget, in national currency, shall be performed by transfer through the Treasury Single Account (hereinafter TSA) and those in foreign currency – through accounts opened at the National Bank of Moldova and financial institutions in accordance with the foreign exchange legislation. </a:t>
            </a:r>
          </a:p>
          <a:p>
            <a:pPr lvl="0"/>
            <a:r>
              <a:rPr lang="en-US" sz="1200" kern="1200" dirty="0">
                <a:solidFill>
                  <a:schemeClr val="tx1"/>
                </a:solidFill>
                <a:effectLst/>
                <a:latin typeface="+mn-lt"/>
                <a:ea typeface="+mn-ea"/>
                <a:cs typeface="+mn-cs"/>
              </a:rPr>
              <a:t>It is forbidden for budgetary authorities/institutions to contract loans; this could only be done by the budget administrators.</a:t>
            </a:r>
          </a:p>
          <a:p>
            <a:pPr lvl="0"/>
            <a:r>
              <a:rPr lang="en-US" sz="1200" kern="1200" dirty="0">
                <a:solidFill>
                  <a:schemeClr val="tx1"/>
                </a:solidFill>
                <a:effectLst/>
                <a:latin typeface="+mn-lt"/>
                <a:ea typeface="+mn-ea"/>
                <a:cs typeface="+mn-cs"/>
              </a:rPr>
              <a:t>The budget administrators can employ/provide loans on the basis of contracts, with the maturity in the same budget year, from budgets/to budgets component of the national public budget, managed in the TSA, meant to cover the temporary cash gaps.</a:t>
            </a:r>
          </a:p>
          <a:p>
            <a:pPr lvl="0"/>
            <a:r>
              <a:rPr lang="en-US" sz="1200" kern="1200" dirty="0">
                <a:solidFill>
                  <a:schemeClr val="tx1"/>
                </a:solidFill>
                <a:effectLst/>
                <a:latin typeface="+mn-lt"/>
                <a:ea typeface="+mn-ea"/>
                <a:cs typeface="+mn-cs"/>
              </a:rPr>
              <a:t>The balance of temporarily free resources in the TSA can be placed on deposit accounts of the National Bank of Moldova and other bank authorized by National Bank to accept such deposits.</a:t>
            </a:r>
          </a:p>
          <a:p>
            <a:pPr lvl="0"/>
            <a:r>
              <a:rPr lang="en-US" sz="1200" kern="1200" dirty="0">
                <a:solidFill>
                  <a:schemeClr val="tx1"/>
                </a:solidFill>
                <a:effectLst/>
                <a:latin typeface="+mn-lt"/>
                <a:ea typeface="+mn-ea"/>
                <a:cs typeface="+mn-cs"/>
              </a:rPr>
              <a:t>There shall be prohibited for the budgetary authorities/institutions to open bank accounts for performing operations of receipts and payments through financial institutions.</a:t>
            </a:r>
          </a:p>
          <a:p>
            <a:pPr lvl="0"/>
            <a:r>
              <a:rPr lang="en-US" sz="1200" kern="1200" dirty="0">
                <a:solidFill>
                  <a:schemeClr val="tx1"/>
                </a:solidFill>
                <a:effectLst/>
                <a:latin typeface="+mn-lt"/>
                <a:ea typeface="+mn-ea"/>
                <a:cs typeface="+mn-cs"/>
              </a:rPr>
              <a:t>By derogation from the paragraph (5), there shall be allowed, with the authorization of the Ministry of Finance, the opening of bank accounts and performance of receipts and payments operations through financial institutions for projects financed from external sources, which implements projects on the basis of agreements concluded prior to coming into force of this law, if required by the respective agreements as well as in other cases provided for by the effective legislation.</a:t>
            </a:r>
          </a:p>
          <a:p>
            <a:r>
              <a:rPr lang="en-US" sz="1200" kern="1200" dirty="0">
                <a:solidFill>
                  <a:schemeClr val="tx1"/>
                </a:solidFill>
                <a:effectLst/>
                <a:latin typeface="+mn-lt"/>
                <a:ea typeface="+mn-ea"/>
                <a:cs typeface="+mn-cs"/>
              </a:rPr>
              <a:t>(7) The Ministry of Finance, the National Social Insurance House and the National Health Insurance Company could engage the commercial banks acting in the territory of the Republic of Moldova for carrying out certain operations referred to cash execution of budgets.</a:t>
            </a:r>
          </a:p>
          <a:p>
            <a:r>
              <a:rPr lang="en-US" sz="1200" kern="1200" dirty="0">
                <a:solidFill>
                  <a:schemeClr val="tx1"/>
                </a:solidFill>
                <a:effectLst/>
                <a:latin typeface="+mn-lt"/>
                <a:ea typeface="+mn-ea"/>
                <a:cs typeface="+mn-cs"/>
              </a:rPr>
              <a:t>(8) The procedure of selecting commercial banks for carrying out operations referred to cash execution of budgets shall apply once every three years in compliance with the provisions set forth by the law on public procurements </a:t>
            </a:r>
          </a:p>
        </p:txBody>
      </p:sp>
      <p:sp>
        <p:nvSpPr>
          <p:cNvPr id="4" name="Slide Number Placeholder 3"/>
          <p:cNvSpPr>
            <a:spLocks noGrp="1"/>
          </p:cNvSpPr>
          <p:nvPr>
            <p:ph type="sldNum" sz="quarter" idx="10"/>
          </p:nvPr>
        </p:nvSpPr>
        <p:spPr/>
        <p:txBody>
          <a:bodyPr/>
          <a:lstStyle/>
          <a:p>
            <a:fld id="{7EED505F-F246-4D62-A597-A4CAE6FC0E84}" type="slidenum">
              <a:rPr lang="en-US" smtClean="0"/>
              <a:t>5</a:t>
            </a:fld>
            <a:endParaRPr lang="en-US"/>
          </a:p>
        </p:txBody>
      </p:sp>
    </p:spTree>
    <p:extLst>
      <p:ext uri="{BB962C8B-B14F-4D97-AF65-F5344CB8AC3E}">
        <p14:creationId xmlns:p14="http://schemas.microsoft.com/office/powerpoint/2010/main" val="2509019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6000" indent="-215280" algn="just">
              <a:lnSpc>
                <a:spcPct val="100000"/>
              </a:lnSpc>
            </a:pPr>
            <a:endParaRPr lang="ru-RU" sz="1200" b="0" strike="noStrike" spc="-1" baseline="0" dirty="0">
              <a:solidFill>
                <a:srgbClr val="000000"/>
              </a:solidFill>
              <a:uFill>
                <a:solidFill>
                  <a:srgbClr val="FFFFFF"/>
                </a:solidFill>
              </a:uFill>
              <a:latin typeface="Arial"/>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6</a:t>
            </a:fld>
            <a:endParaRPr lang="en-US" dirty="0"/>
          </a:p>
        </p:txBody>
      </p:sp>
    </p:spTree>
    <p:extLst>
      <p:ext uri="{BB962C8B-B14F-4D97-AF65-F5344CB8AC3E}">
        <p14:creationId xmlns:p14="http://schemas.microsoft.com/office/powerpoint/2010/main" val="3816518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baseline="0" dirty="0"/>
          </a:p>
        </p:txBody>
      </p:sp>
      <p:sp>
        <p:nvSpPr>
          <p:cNvPr id="4" name="Slide Number Placeholder 3"/>
          <p:cNvSpPr>
            <a:spLocks noGrp="1"/>
          </p:cNvSpPr>
          <p:nvPr>
            <p:ph type="sldNum" sz="quarter" idx="10"/>
          </p:nvPr>
        </p:nvSpPr>
        <p:spPr/>
        <p:txBody>
          <a:bodyPr/>
          <a:lstStyle/>
          <a:p>
            <a:fld id="{7EED505F-F246-4D62-A597-A4CAE6FC0E84}" type="slidenum">
              <a:rPr lang="en-US" smtClean="0"/>
              <a:t>7</a:t>
            </a:fld>
            <a:endParaRPr lang="en-US"/>
          </a:p>
        </p:txBody>
      </p:sp>
    </p:spTree>
    <p:extLst>
      <p:ext uri="{BB962C8B-B14F-4D97-AF65-F5344CB8AC3E}">
        <p14:creationId xmlns:p14="http://schemas.microsoft.com/office/powerpoint/2010/main" val="2471590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EED505F-F246-4D62-A597-A4CAE6FC0E84}" type="slidenum">
              <a:rPr lang="en-US" smtClean="0"/>
              <a:t>8</a:t>
            </a:fld>
            <a:endParaRPr lang="en-US" dirty="0"/>
          </a:p>
        </p:txBody>
      </p:sp>
    </p:spTree>
    <p:extLst>
      <p:ext uri="{BB962C8B-B14F-4D97-AF65-F5344CB8AC3E}">
        <p14:creationId xmlns:p14="http://schemas.microsoft.com/office/powerpoint/2010/main" val="1804001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dirty="0">
              <a:solidFill>
                <a:srgbClr val="FF0000"/>
              </a:solidFill>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EED505F-F246-4D62-A597-A4CAE6FC0E84}" type="slidenum">
              <a:rPr lang="en-US" smtClean="0"/>
              <a:t>9</a:t>
            </a:fld>
            <a:endParaRPr lang="en-US" dirty="0"/>
          </a:p>
        </p:txBody>
      </p:sp>
    </p:spTree>
    <p:extLst>
      <p:ext uri="{BB962C8B-B14F-4D97-AF65-F5344CB8AC3E}">
        <p14:creationId xmlns:p14="http://schemas.microsoft.com/office/powerpoint/2010/main" val="2705569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C5CD7AA-F961-48AE-B1B2-95F76D51FDE3}"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4196909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CD7AA-F961-48AE-B1B2-95F76D51FDE3}"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436924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CD7AA-F961-48AE-B1B2-95F76D51FDE3}"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168518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apozitiv titlu">
    <p:spTree>
      <p:nvGrpSpPr>
        <p:cNvPr id="1" name=""/>
        <p:cNvGrpSpPr/>
        <p:nvPr/>
      </p:nvGrpSpPr>
      <p:grpSpPr>
        <a:xfrm>
          <a:off x="0" y="0"/>
          <a:ext cx="0" cy="0"/>
          <a:chOff x="0" y="0"/>
          <a:chExt cx="0" cy="0"/>
        </a:xfrm>
      </p:grpSpPr>
      <p:pic>
        <p:nvPicPr>
          <p:cNvPr id="9" name="I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7" y="0"/>
            <a:ext cx="12188699" cy="6828466"/>
          </a:xfrm>
          <a:prstGeom prst="rect">
            <a:avLst/>
          </a:prstGeom>
        </p:spPr>
      </p:pic>
      <p:sp>
        <p:nvSpPr>
          <p:cNvPr id="4" name="Dreptunghi 3"/>
          <p:cNvSpPr/>
          <p:nvPr userDrawn="1"/>
        </p:nvSpPr>
        <p:spPr bwMode="ltGray">
          <a:xfrm>
            <a:off x="-22090" y="4725346"/>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o-RO" sz="1800" b="0" i="0" u="none" strike="noStrike" kern="0" cap="none" spc="0" normalizeH="0" baseline="0" dirty="0">
              <a:ln>
                <a:noFill/>
              </a:ln>
              <a:solidFill>
                <a:prstClr val="white"/>
              </a:solidFill>
              <a:effectLst/>
              <a:uLnTx/>
              <a:uFillTx/>
              <a:latin typeface="Euphemia"/>
              <a:ea typeface="+mn-ea"/>
              <a:cs typeface="+mn-cs"/>
            </a:endParaRPr>
          </a:p>
        </p:txBody>
      </p:sp>
      <p:sp>
        <p:nvSpPr>
          <p:cNvPr id="6" name="Dreptunghi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o-RO" dirty="0"/>
          </a:p>
        </p:txBody>
      </p:sp>
      <p:sp>
        <p:nvSpPr>
          <p:cNvPr id="3" name="Subtitlu 2"/>
          <p:cNvSpPr>
            <a:spLocks noGrp="1"/>
          </p:cNvSpPr>
          <p:nvPr>
            <p:ph type="subTitle" idx="1"/>
          </p:nvPr>
        </p:nvSpPr>
        <p:spPr>
          <a:xfrm>
            <a:off x="1141163" y="5207828"/>
            <a:ext cx="10081120" cy="817324"/>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endParaRPr lang="ru-RU" dirty="0"/>
          </a:p>
        </p:txBody>
      </p:sp>
    </p:spTree>
    <p:extLst>
      <p:ext uri="{BB962C8B-B14F-4D97-AF65-F5344CB8AC3E}">
        <p14:creationId xmlns:p14="http://schemas.microsoft.com/office/powerpoint/2010/main" val="315588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5CD7AA-F961-48AE-B1B2-95F76D51FDE3}"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1944406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5CD7AA-F961-48AE-B1B2-95F76D51FDE3}"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149599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C5CD7AA-F961-48AE-B1B2-95F76D51FDE3}"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94901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C5CD7AA-F961-48AE-B1B2-95F76D51FDE3}" type="datetimeFigureOut">
              <a:rPr lang="en-US" smtClean="0"/>
              <a:t>11/20/2023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295325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5CD7AA-F961-48AE-B1B2-95F76D51FDE3}" type="datetimeFigureOut">
              <a:rPr lang="en-US" smtClean="0"/>
              <a:t>11/20/2023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093039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5CD7AA-F961-48AE-B1B2-95F76D51FDE3}" type="datetimeFigureOut">
              <a:rPr lang="en-US" smtClean="0"/>
              <a:t>11/20/2023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311224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5CD7AA-F961-48AE-B1B2-95F76D51FDE3}"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1505196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5CD7AA-F961-48AE-B1B2-95F76D51FDE3}" type="datetimeFigureOut">
              <a:rPr lang="en-US" smtClean="0"/>
              <a:t>11/20/2023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9C9F98-7BE9-4559-9A4D-161D4A84C500}" type="slidenum">
              <a:rPr lang="en-US" smtClean="0"/>
              <a:t>‹#›</a:t>
            </a:fld>
            <a:endParaRPr lang="en-US"/>
          </a:p>
        </p:txBody>
      </p:sp>
    </p:spTree>
    <p:extLst>
      <p:ext uri="{BB962C8B-B14F-4D97-AF65-F5344CB8AC3E}">
        <p14:creationId xmlns:p14="http://schemas.microsoft.com/office/powerpoint/2010/main" val="269907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5CD7AA-F961-48AE-B1B2-95F76D51FDE3}" type="datetimeFigureOut">
              <a:rPr lang="en-US" smtClean="0"/>
              <a:t>11/20/2023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9C9F98-7BE9-4559-9A4D-161D4A84C500}" type="slidenum">
              <a:rPr lang="en-US" smtClean="0"/>
              <a:t>‹#›</a:t>
            </a:fld>
            <a:endParaRPr lang="en-US"/>
          </a:p>
        </p:txBody>
      </p:sp>
    </p:spTree>
    <p:extLst>
      <p:ext uri="{BB962C8B-B14F-4D97-AF65-F5344CB8AC3E}">
        <p14:creationId xmlns:p14="http://schemas.microsoft.com/office/powerpoint/2010/main" val="4216197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3.wmf"/><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idx="4294967295"/>
          </p:nvPr>
        </p:nvSpPr>
        <p:spPr>
          <a:xfrm>
            <a:off x="1319976" y="712788"/>
            <a:ext cx="9902307" cy="1951890"/>
          </a:xfrm>
        </p:spPr>
        <p:txBody>
          <a:bodyPr/>
          <a:lstStyle/>
          <a:p>
            <a:pPr marL="0" indent="0" algn="ctr" defTabSz="914400">
              <a:spcBef>
                <a:spcPct val="0"/>
              </a:spcBef>
              <a:buNone/>
            </a:pPr>
            <a:br>
              <a:rPr lang="ru-RU" dirty="0"/>
            </a:br>
            <a:endParaRPr lang="ru-RU" dirty="0"/>
          </a:p>
        </p:txBody>
      </p:sp>
      <p:sp>
        <p:nvSpPr>
          <p:cNvPr id="4" name="Subtitlu 3"/>
          <p:cNvSpPr>
            <a:spLocks noGrp="1"/>
          </p:cNvSpPr>
          <p:nvPr>
            <p:ph type="subTitle" idx="1"/>
          </p:nvPr>
        </p:nvSpPr>
        <p:spPr>
          <a:xfrm>
            <a:off x="1144846" y="4943456"/>
            <a:ext cx="10081120" cy="817324"/>
          </a:xfrm>
        </p:spPr>
        <p:txBody>
          <a:bodyPr>
            <a:normAutofit fontScale="92500" lnSpcReduction="10000"/>
          </a:bodyPr>
          <a:lstStyle/>
          <a:p>
            <a:r>
              <a:rPr lang="ru-RU" dirty="0"/>
              <a:t>МИНИСТЕРСТВО ФИНАНСОВ РЕСПУБЛИКИ МОЛДОВА </a:t>
            </a:r>
          </a:p>
          <a:p>
            <a:endParaRPr lang="ru-RU" dirty="0"/>
          </a:p>
          <a:p>
            <a:r>
              <a:rPr lang="ru-RU" dirty="0"/>
              <a:t>Государственное Казначейство</a:t>
            </a:r>
          </a:p>
        </p:txBody>
      </p:sp>
      <p:sp>
        <p:nvSpPr>
          <p:cNvPr id="5" name="Titlu 1"/>
          <p:cNvSpPr txBox="1">
            <a:spLocks/>
          </p:cNvSpPr>
          <p:nvPr/>
        </p:nvSpPr>
        <p:spPr>
          <a:xfrm>
            <a:off x="1144846" y="712788"/>
            <a:ext cx="9902307" cy="1951890"/>
          </a:xfrm>
          <a:prstGeom prst="rect">
            <a:avLst/>
          </a:prstGeom>
        </p:spPr>
        <p:txBody>
          <a:bodyPr anchor="b">
            <a:normAutofit lnSpcReduction="10000"/>
          </a:bodyPr>
          <a:lstStyle>
            <a:lvl1pPr marL="0" indent="0" algn="ctr" defTabSz="914400" rtl="0" eaLnBrk="1" latinLnBrk="0" hangingPunct="1">
              <a:lnSpc>
                <a:spcPct val="90000"/>
              </a:lnSpc>
              <a:spcBef>
                <a:spcPct val="0"/>
              </a:spcBef>
              <a:buFont typeface="Arial" pitchFamily="34" charset="0"/>
              <a:buNone/>
              <a:defRPr sz="4800" kern="1200">
                <a:solidFill>
                  <a:schemeClr val="bg1"/>
                </a:solidFill>
                <a:latin typeface="+mj-lt"/>
                <a:ea typeface="+mj-ea"/>
                <a:cs typeface="+mj-cs"/>
              </a:defRPr>
            </a:lvl1pPr>
          </a:lstStyle>
          <a:p>
            <a:r>
              <a:rPr lang="ru-RU" b="1" cap="all" spc="-1" dirty="0">
                <a:solidFill>
                  <a:srgbClr val="404040"/>
                </a:solidFill>
                <a:uFill>
                  <a:solidFill>
                    <a:srgbClr val="FFFFFF"/>
                  </a:solidFill>
                </a:uFill>
                <a:latin typeface="Calibri"/>
                <a:ea typeface="DejaVu Sans"/>
              </a:rPr>
              <a:t>Структура и управление Единым Казначейским Счётом В Республике Молдова</a:t>
            </a:r>
          </a:p>
        </p:txBody>
      </p:sp>
      <p:sp>
        <p:nvSpPr>
          <p:cNvPr id="6" name="CustomShape 1"/>
          <p:cNvSpPr/>
          <p:nvPr/>
        </p:nvSpPr>
        <p:spPr>
          <a:xfrm>
            <a:off x="221160" y="6330140"/>
            <a:ext cx="11749680" cy="79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en-US" sz="2800" b="1" i="1" strike="noStrike" spc="-1" dirty="0">
                <a:solidFill>
                  <a:schemeClr val="bg1"/>
                </a:solidFill>
                <a:uFill>
                  <a:solidFill>
                    <a:srgbClr val="FFFFFF"/>
                  </a:solidFill>
                </a:uFill>
                <a:latin typeface="Calibri"/>
                <a:ea typeface="DejaVu Sans"/>
              </a:rPr>
              <a:t> </a:t>
            </a:r>
            <a:endParaRPr lang="en-US" sz="1800" b="0" strike="noStrike" spc="-1" dirty="0">
              <a:solidFill>
                <a:schemeClr val="bg1"/>
              </a:solidFill>
              <a:uFill>
                <a:solidFill>
                  <a:srgbClr val="FFFFFF"/>
                </a:solidFill>
              </a:uFill>
              <a:latin typeface="Arial"/>
            </a:endParaRPr>
          </a:p>
        </p:txBody>
      </p:sp>
      <p:sp>
        <p:nvSpPr>
          <p:cNvPr id="3" name="TextBox 2"/>
          <p:cNvSpPr txBox="1"/>
          <p:nvPr/>
        </p:nvSpPr>
        <p:spPr>
          <a:xfrm>
            <a:off x="5632973" y="6119336"/>
            <a:ext cx="1276311" cy="738664"/>
          </a:xfrm>
          <a:prstGeom prst="rect">
            <a:avLst/>
          </a:prstGeom>
          <a:noFill/>
        </p:spPr>
        <p:txBody>
          <a:bodyPr wrap="none" rtlCol="0">
            <a:spAutoFit/>
          </a:bodyPr>
          <a:lstStyle/>
          <a:p>
            <a:r>
              <a:rPr lang="ru-RU" sz="1400" b="1" dirty="0"/>
              <a:t>Вена, Австрия</a:t>
            </a:r>
            <a:br>
              <a:rPr lang="ru-RU" sz="1400" b="1" dirty="0"/>
            </a:br>
            <a:r>
              <a:rPr lang="ru-RU" sz="1400" b="1" dirty="0"/>
              <a:t> ноябрь 2023 </a:t>
            </a:r>
          </a:p>
          <a:p>
            <a:endParaRPr lang="en-US" sz="1400" b="1" dirty="0"/>
          </a:p>
        </p:txBody>
      </p:sp>
    </p:spTree>
    <p:extLst>
      <p:ext uri="{BB962C8B-B14F-4D97-AF65-F5344CB8AC3E}">
        <p14:creationId xmlns:p14="http://schemas.microsoft.com/office/powerpoint/2010/main" val="3313503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09601" y="232606"/>
            <a:ext cx="11366499"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r>
              <a:rPr lang="ru-RU" sz="1800" dirty="0"/>
              <a:t>использование свободных средств</a:t>
            </a:r>
            <a:r>
              <a:rPr lang="en-US" sz="1800" dirty="0"/>
              <a:t> </a:t>
            </a:r>
            <a:r>
              <a:rPr lang="ru-RU" sz="1800" dirty="0"/>
              <a:t>Внебюджетных учреждений В ЕКС  </a:t>
            </a:r>
          </a:p>
        </p:txBody>
      </p:sp>
      <p:graphicFrame>
        <p:nvGraphicFramePr>
          <p:cNvPr id="14" name="Chart 13"/>
          <p:cNvGraphicFramePr/>
          <p:nvPr>
            <p:extLst>
              <p:ext uri="{D42A27DB-BD31-4B8C-83A1-F6EECF244321}">
                <p14:modId xmlns:p14="http://schemas.microsoft.com/office/powerpoint/2010/main" val="2352405507"/>
              </p:ext>
            </p:extLst>
          </p:nvPr>
        </p:nvGraphicFramePr>
        <p:xfrm>
          <a:off x="5723398" y="854310"/>
          <a:ext cx="6766726" cy="5010542"/>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14"/>
          <p:cNvSpPr/>
          <p:nvPr/>
        </p:nvSpPr>
        <p:spPr>
          <a:xfrm>
            <a:off x="8009012" y="1982724"/>
            <a:ext cx="968374" cy="1141787"/>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p:cNvSpPr txBox="1"/>
          <p:nvPr/>
        </p:nvSpPr>
        <p:spPr>
          <a:xfrm>
            <a:off x="362511" y="1317687"/>
            <a:ext cx="5067636" cy="3139321"/>
          </a:xfrm>
          <a:prstGeom prst="rect">
            <a:avLst/>
          </a:prstGeom>
          <a:noFill/>
        </p:spPr>
        <p:txBody>
          <a:bodyPr wrap="square" rtlCol="0">
            <a:spAutoFit/>
          </a:bodyPr>
          <a:lstStyle/>
          <a:p>
            <a:pPr marL="285750" indent="-285750">
              <a:buFont typeface="Arial" panose="020B0604020202020204" pitchFamily="34" charset="0"/>
              <a:buChar char="•"/>
            </a:pPr>
            <a:r>
              <a:rPr lang="ru-RU" dirty="0"/>
              <a:t>Обеспечение ресурсов, необходимых для финансирования кассового разрыва и для бесперебойного исполнения государственного бюджета </a:t>
            </a:r>
          </a:p>
          <a:p>
            <a:pPr marL="285750" indent="-285750">
              <a:buFont typeface="Arial" panose="020B0604020202020204" pitchFamily="34" charset="0"/>
              <a:buChar char="•"/>
            </a:pPr>
            <a:r>
              <a:rPr lang="ru-RU" dirty="0"/>
              <a:t>При прогнозировании используется как инструмент для грубой настройки так и для тонкой (заглаживание непредвиденных изменений в прогнозирование доходов и расходов бюджета) </a:t>
            </a:r>
          </a:p>
          <a:p>
            <a:pPr marL="285750" indent="-285750">
              <a:buFont typeface="Arial" panose="020B0604020202020204" pitchFamily="34" charset="0"/>
              <a:buChar char="•"/>
            </a:pPr>
            <a:r>
              <a:rPr lang="ru-RU" dirty="0"/>
              <a:t>Возможность вложения неиспользуемых средств на депозиты в Нац. Банке</a:t>
            </a:r>
            <a:endParaRPr lang="en-US" dirty="0"/>
          </a:p>
        </p:txBody>
      </p:sp>
      <p:sp>
        <p:nvSpPr>
          <p:cNvPr id="19" name="TextBox 18"/>
          <p:cNvSpPr txBox="1"/>
          <p:nvPr/>
        </p:nvSpPr>
        <p:spPr>
          <a:xfrm>
            <a:off x="6813523" y="5648041"/>
            <a:ext cx="931963" cy="584775"/>
          </a:xfrm>
          <a:prstGeom prst="rect">
            <a:avLst/>
          </a:prstGeom>
          <a:solidFill>
            <a:srgbClr val="5B9BD5">
              <a:alpha val="41000"/>
            </a:srgbClr>
          </a:solidFill>
        </p:spPr>
        <p:txBody>
          <a:bodyPr wrap="square" rtlCol="0">
            <a:spAutoFit/>
          </a:bodyPr>
          <a:lstStyle/>
          <a:p>
            <a:r>
              <a:rPr lang="ru-RU" sz="1600" b="1" dirty="0"/>
              <a:t>Гос. бюджет</a:t>
            </a:r>
            <a:endParaRPr lang="en-US" sz="1600" b="1" dirty="0"/>
          </a:p>
        </p:txBody>
      </p:sp>
      <p:sp>
        <p:nvSpPr>
          <p:cNvPr id="55" name="TextBox 54"/>
          <p:cNvSpPr txBox="1"/>
          <p:nvPr/>
        </p:nvSpPr>
        <p:spPr>
          <a:xfrm>
            <a:off x="7950337" y="5611504"/>
            <a:ext cx="1094968" cy="830997"/>
          </a:xfrm>
          <a:prstGeom prst="rect">
            <a:avLst/>
          </a:prstGeom>
          <a:solidFill>
            <a:srgbClr val="ED7D31">
              <a:alpha val="69000"/>
            </a:srgbClr>
          </a:solidFill>
        </p:spPr>
        <p:txBody>
          <a:bodyPr wrap="square" rtlCol="0">
            <a:spAutoFit/>
          </a:bodyPr>
          <a:lstStyle/>
          <a:p>
            <a:r>
              <a:rPr lang="ru-RU" sz="1600" b="1" dirty="0"/>
              <a:t>Внебюджетные средства</a:t>
            </a:r>
            <a:endParaRPr lang="en-US" sz="1600" b="1" dirty="0"/>
          </a:p>
        </p:txBody>
      </p:sp>
      <p:sp>
        <p:nvSpPr>
          <p:cNvPr id="56" name="TextBox 55"/>
          <p:cNvSpPr txBox="1"/>
          <p:nvPr/>
        </p:nvSpPr>
        <p:spPr>
          <a:xfrm>
            <a:off x="10509897" y="5612356"/>
            <a:ext cx="1330731" cy="830997"/>
          </a:xfrm>
          <a:prstGeom prst="rect">
            <a:avLst/>
          </a:prstGeom>
          <a:solidFill>
            <a:srgbClr val="FFC000">
              <a:alpha val="45000"/>
            </a:srgbClr>
          </a:solidFill>
        </p:spPr>
        <p:txBody>
          <a:bodyPr wrap="square" rtlCol="0">
            <a:spAutoFit/>
          </a:bodyPr>
          <a:lstStyle/>
          <a:p>
            <a:r>
              <a:rPr lang="ru-RU" sz="1600" b="1" dirty="0"/>
              <a:t>Бюджет Соц. /Мед. Страхования </a:t>
            </a:r>
            <a:endParaRPr lang="en-US" sz="1600" b="1" dirty="0"/>
          </a:p>
        </p:txBody>
      </p:sp>
      <p:sp>
        <p:nvSpPr>
          <p:cNvPr id="58" name="TextBox 57"/>
          <p:cNvSpPr txBox="1"/>
          <p:nvPr/>
        </p:nvSpPr>
        <p:spPr>
          <a:xfrm>
            <a:off x="9222446" y="5648042"/>
            <a:ext cx="1185851" cy="584775"/>
          </a:xfrm>
          <a:prstGeom prst="rect">
            <a:avLst/>
          </a:prstGeom>
          <a:solidFill>
            <a:srgbClr val="A5A5A5">
              <a:alpha val="38000"/>
            </a:srgbClr>
          </a:solidFill>
        </p:spPr>
        <p:txBody>
          <a:bodyPr wrap="square" rtlCol="0">
            <a:spAutoFit/>
          </a:bodyPr>
          <a:lstStyle/>
          <a:p>
            <a:r>
              <a:rPr lang="ru-RU" sz="1600" b="1" dirty="0"/>
              <a:t>Местные бюджеты</a:t>
            </a:r>
            <a:endParaRPr lang="en-US" sz="1600" b="1" dirty="0"/>
          </a:p>
        </p:txBody>
      </p:sp>
      <p:sp>
        <p:nvSpPr>
          <p:cNvPr id="20" name="TextBox 19"/>
          <p:cNvSpPr txBox="1"/>
          <p:nvPr/>
        </p:nvSpPr>
        <p:spPr>
          <a:xfrm>
            <a:off x="6887484" y="4910744"/>
            <a:ext cx="784040" cy="369332"/>
          </a:xfrm>
          <a:prstGeom prst="rect">
            <a:avLst/>
          </a:prstGeom>
          <a:noFill/>
        </p:spPr>
        <p:txBody>
          <a:bodyPr wrap="square" rtlCol="0">
            <a:spAutoFit/>
          </a:bodyPr>
          <a:lstStyle/>
          <a:p>
            <a:r>
              <a:rPr lang="en-US" b="1" dirty="0"/>
              <a:t>LOW !</a:t>
            </a:r>
          </a:p>
        </p:txBody>
      </p:sp>
      <p:sp>
        <p:nvSpPr>
          <p:cNvPr id="61" name="Rectangle 60"/>
          <p:cNvSpPr/>
          <p:nvPr/>
        </p:nvSpPr>
        <p:spPr>
          <a:xfrm>
            <a:off x="6786637" y="3060700"/>
            <a:ext cx="958849" cy="127154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FULL</a:t>
            </a:r>
          </a:p>
        </p:txBody>
      </p:sp>
      <p:sp>
        <p:nvSpPr>
          <p:cNvPr id="62" name="TextBox 61"/>
          <p:cNvSpPr txBox="1"/>
          <p:nvPr/>
        </p:nvSpPr>
        <p:spPr>
          <a:xfrm>
            <a:off x="362511" y="4987689"/>
            <a:ext cx="4986420" cy="1477328"/>
          </a:xfrm>
          <a:prstGeom prst="rect">
            <a:avLst/>
          </a:prstGeom>
          <a:noFill/>
        </p:spPr>
        <p:txBody>
          <a:bodyPr wrap="square" rtlCol="0">
            <a:spAutoFit/>
          </a:bodyPr>
          <a:lstStyle/>
          <a:p>
            <a:pPr marL="285750" indent="-285750">
              <a:buFont typeface="Arial" panose="020B0604020202020204" pitchFamily="34" charset="0"/>
              <a:buChar char="•"/>
            </a:pPr>
            <a:r>
              <a:rPr lang="ru-RU" dirty="0"/>
              <a:t>Мониторинг остатков для поддержания достаточной ликвидности и обеспечения исполнения платежей внебюджетных учреждений </a:t>
            </a:r>
          </a:p>
          <a:p>
            <a:pPr marL="285750" indent="-285750">
              <a:buFont typeface="Arial" panose="020B0604020202020204" pitchFamily="34" charset="0"/>
              <a:buChar char="•"/>
            </a:pPr>
            <a:r>
              <a:rPr lang="ru-RU" dirty="0"/>
              <a:t>Возврат средств до конца  бюджетного года</a:t>
            </a:r>
            <a:endParaRPr lang="en-US" dirty="0"/>
          </a:p>
        </p:txBody>
      </p:sp>
      <p:sp>
        <p:nvSpPr>
          <p:cNvPr id="21" name="TextBox 20"/>
          <p:cNvSpPr txBox="1"/>
          <p:nvPr/>
        </p:nvSpPr>
        <p:spPr>
          <a:xfrm>
            <a:off x="515155" y="854310"/>
            <a:ext cx="2949262" cy="369332"/>
          </a:xfrm>
          <a:prstGeom prst="rect">
            <a:avLst/>
          </a:prstGeom>
          <a:noFill/>
        </p:spPr>
        <p:txBody>
          <a:bodyPr wrap="square" rtlCol="0">
            <a:spAutoFit/>
          </a:bodyPr>
          <a:lstStyle/>
          <a:p>
            <a:r>
              <a:rPr lang="ru-RU" b="1" dirty="0"/>
              <a:t>Цель:</a:t>
            </a:r>
            <a:endParaRPr lang="en-US" b="1" dirty="0"/>
          </a:p>
        </p:txBody>
      </p:sp>
      <p:sp>
        <p:nvSpPr>
          <p:cNvPr id="64" name="TextBox 63"/>
          <p:cNvSpPr txBox="1"/>
          <p:nvPr/>
        </p:nvSpPr>
        <p:spPr>
          <a:xfrm>
            <a:off x="515155" y="4618357"/>
            <a:ext cx="2949262" cy="369332"/>
          </a:xfrm>
          <a:prstGeom prst="rect">
            <a:avLst/>
          </a:prstGeom>
          <a:noFill/>
        </p:spPr>
        <p:txBody>
          <a:bodyPr wrap="square" rtlCol="0">
            <a:spAutoFit/>
          </a:bodyPr>
          <a:lstStyle/>
          <a:p>
            <a:r>
              <a:rPr lang="ru-RU" b="1" dirty="0"/>
              <a:t>Условия:</a:t>
            </a:r>
            <a:endParaRPr lang="en-US" b="1" dirty="0"/>
          </a:p>
        </p:txBody>
      </p:sp>
      <p:sp>
        <p:nvSpPr>
          <p:cNvPr id="25" name="U-Turn Arrow 24"/>
          <p:cNvSpPr/>
          <p:nvPr/>
        </p:nvSpPr>
        <p:spPr>
          <a:xfrm rot="5400000" flipV="1">
            <a:off x="7525663" y="3693155"/>
            <a:ext cx="849349" cy="1699248"/>
          </a:xfrm>
          <a:prstGeom prst="uturnArrow">
            <a:avLst>
              <a:gd name="adj1" fmla="val 28166"/>
              <a:gd name="adj2" fmla="val 23975"/>
              <a:gd name="adj3" fmla="val 38721"/>
              <a:gd name="adj4" fmla="val 41639"/>
              <a:gd name="adj5" fmla="val 100000"/>
            </a:avLst>
          </a:prstGeom>
          <a:gradFill>
            <a:gsLst>
              <a:gs pos="0">
                <a:schemeClr val="accent1">
                  <a:lumMod val="60000"/>
                  <a:lumOff val="40000"/>
                </a:schemeClr>
              </a:gs>
              <a:gs pos="100000">
                <a:srgbClr val="FFC00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TextBox 27"/>
          <p:cNvSpPr txBox="1"/>
          <p:nvPr/>
        </p:nvSpPr>
        <p:spPr>
          <a:xfrm>
            <a:off x="7281024" y="4060880"/>
            <a:ext cx="1812189" cy="338554"/>
          </a:xfrm>
          <a:prstGeom prst="rect">
            <a:avLst/>
          </a:prstGeom>
          <a:noFill/>
        </p:spPr>
        <p:txBody>
          <a:bodyPr wrap="square" rtlCol="0">
            <a:spAutoFit/>
          </a:bodyPr>
          <a:lstStyle/>
          <a:p>
            <a:r>
              <a:rPr lang="ru-RU" sz="1600" dirty="0"/>
              <a:t>заимствование</a:t>
            </a:r>
            <a:endParaRPr lang="en-US" sz="1600" dirty="0"/>
          </a:p>
        </p:txBody>
      </p:sp>
      <p:sp>
        <p:nvSpPr>
          <p:cNvPr id="69" name="TextBox 68"/>
          <p:cNvSpPr txBox="1"/>
          <p:nvPr/>
        </p:nvSpPr>
        <p:spPr>
          <a:xfrm>
            <a:off x="7382184" y="4574207"/>
            <a:ext cx="1316063" cy="338554"/>
          </a:xfrm>
          <a:prstGeom prst="rect">
            <a:avLst/>
          </a:prstGeom>
          <a:noFill/>
        </p:spPr>
        <p:txBody>
          <a:bodyPr wrap="square" rtlCol="0">
            <a:spAutoFit/>
          </a:bodyPr>
          <a:lstStyle/>
          <a:p>
            <a:r>
              <a:rPr lang="ru-RU" sz="1600" dirty="0"/>
              <a:t>субвенции</a:t>
            </a:r>
            <a:r>
              <a:rPr lang="ro-RO" sz="1600" dirty="0"/>
              <a:t> </a:t>
            </a:r>
            <a:endParaRPr lang="en-US" sz="1600" dirty="0"/>
          </a:p>
        </p:txBody>
      </p:sp>
    </p:spTree>
    <p:extLst>
      <p:ext uri="{BB962C8B-B14F-4D97-AF65-F5344CB8AC3E}">
        <p14:creationId xmlns:p14="http://schemas.microsoft.com/office/powerpoint/2010/main" val="19461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accel="50000" decel="50000" fill="hold" grpId="1" nodeType="clickEffect">
                                  <p:stCondLst>
                                    <p:cond delay="0"/>
                                  </p:stCondLst>
                                  <p:childTnLst>
                                    <p:animMotion origin="layout" path="M -4.58333E-6 -2.22222E-6 L -0.05052 -2.22222E-6 C -0.07317 -2.22222E-6 -0.10091 0.04584 -0.10091 0.0838 L -0.10091 0.16759 " pathEditMode="relative" rAng="0" ptsTypes="AAAA">
                                      <p:cBhvr>
                                        <p:cTn id="6" dur="2000" fill="hold"/>
                                        <p:tgtEl>
                                          <p:spTgt spid="15"/>
                                        </p:tgtEl>
                                        <p:attrNameLst>
                                          <p:attrName>ppt_x</p:attrName>
                                          <p:attrName>ppt_y</p:attrName>
                                        </p:attrNameLst>
                                      </p:cBhvr>
                                      <p:rCtr x="-5052" y="8380"/>
                                    </p:animMotion>
                                  </p:childTnLst>
                                </p:cTn>
                              </p:par>
                            </p:childTnLst>
                          </p:cTn>
                        </p:par>
                        <p:par>
                          <p:cTn id="7" fill="hold">
                            <p:stCondLst>
                              <p:cond delay="2000"/>
                            </p:stCondLst>
                            <p:childTnLst>
                              <p:par>
                                <p:cTn id="8" presetID="10" presetClass="exit" presetSubtype="0" fill="hold" grpId="0" nodeType="afterEffect">
                                  <p:stCondLst>
                                    <p:cond delay="0"/>
                                  </p:stCondLst>
                                  <p:childTnLst>
                                    <p:animEffect transition="out" filter="fade">
                                      <p:cBhvr>
                                        <p:cTn id="9" dur="2000"/>
                                        <p:tgtEl>
                                          <p:spTgt spid="15"/>
                                        </p:tgtEl>
                                      </p:cBhvr>
                                    </p:animEffect>
                                    <p:set>
                                      <p:cBhvr>
                                        <p:cTn id="10" dur="1" fill="hold">
                                          <p:stCondLst>
                                            <p:cond delay="1999"/>
                                          </p:stCondLst>
                                        </p:cTn>
                                        <p:tgtEl>
                                          <p:spTgt spid="15"/>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fade">
                                      <p:cBhvr>
                                        <p:cTn id="13" dur="2000"/>
                                        <p:tgtEl>
                                          <p:spTgt spid="61"/>
                                        </p:tgtEl>
                                      </p:cBhvr>
                                    </p:animEffect>
                                  </p:childTnLst>
                                </p:cTn>
                              </p:par>
                              <p:par>
                                <p:cTn id="14" presetID="1" presetClass="exit"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20" grpId="0"/>
      <p:bldP spid="6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1192501" y="1049844"/>
            <a:ext cx="9509760" cy="513368"/>
          </a:xfrm>
        </p:spPr>
        <p:txBody>
          <a:bodyPr>
            <a:noAutofit/>
          </a:bodyPr>
          <a:lstStyle/>
          <a:p>
            <a:r>
              <a:rPr lang="ru-RU" sz="1400" dirty="0"/>
              <a:t>Средний остаток по  ЕКС 2016-2022</a:t>
            </a:r>
            <a:endParaRPr lang="en-US" sz="1400" dirty="0"/>
          </a:p>
        </p:txBody>
      </p:sp>
      <p:sp>
        <p:nvSpPr>
          <p:cNvPr id="7" name="Right Brace 6"/>
          <p:cNvSpPr/>
          <p:nvPr/>
        </p:nvSpPr>
        <p:spPr>
          <a:xfrm>
            <a:off x="7618141" y="4797152"/>
            <a:ext cx="1282438" cy="1267323"/>
          </a:xfrm>
          <a:prstGeom prst="rightBrace">
            <a:avLst>
              <a:gd name="adj1" fmla="val 8333"/>
              <a:gd name="adj2" fmla="val 6578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8845779" y="1695376"/>
            <a:ext cx="2464571" cy="369332"/>
          </a:xfrm>
          <a:prstGeom prst="rect">
            <a:avLst/>
          </a:prstGeom>
          <a:noFill/>
        </p:spPr>
        <p:txBody>
          <a:bodyPr wrap="square" rtlCol="0">
            <a:spAutoFit/>
          </a:bodyPr>
          <a:lstStyle/>
          <a:p>
            <a:r>
              <a:rPr lang="ru-RU" dirty="0"/>
              <a:t>Общий остаток ЕКС</a:t>
            </a:r>
            <a:endParaRPr lang="en-US" dirty="0"/>
          </a:p>
        </p:txBody>
      </p:sp>
      <p:sp>
        <p:nvSpPr>
          <p:cNvPr id="9" name="TextBox 8"/>
          <p:cNvSpPr txBox="1"/>
          <p:nvPr/>
        </p:nvSpPr>
        <p:spPr>
          <a:xfrm>
            <a:off x="8846165" y="5430813"/>
            <a:ext cx="3359696" cy="369332"/>
          </a:xfrm>
          <a:prstGeom prst="rect">
            <a:avLst/>
          </a:prstGeom>
          <a:noFill/>
        </p:spPr>
        <p:txBody>
          <a:bodyPr wrap="square" rtlCol="0">
            <a:spAutoFit/>
          </a:bodyPr>
          <a:lstStyle/>
          <a:p>
            <a:r>
              <a:rPr lang="ru-RU" dirty="0"/>
              <a:t>Остаток внебюджетных средств</a:t>
            </a:r>
          </a:p>
        </p:txBody>
      </p:sp>
      <p:sp>
        <p:nvSpPr>
          <p:cNvPr id="16" name="Right Brace 15"/>
          <p:cNvSpPr/>
          <p:nvPr/>
        </p:nvSpPr>
        <p:spPr>
          <a:xfrm>
            <a:off x="7618140" y="4303018"/>
            <a:ext cx="1252519" cy="494134"/>
          </a:xfrm>
          <a:prstGeom prst="rightBrace">
            <a:avLst>
              <a:gd name="adj1" fmla="val 10860"/>
              <a:gd name="adj2" fmla="val 49999"/>
            </a:avLst>
          </a:pr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17" name="TextBox 16"/>
          <p:cNvSpPr txBox="1"/>
          <p:nvPr/>
        </p:nvSpPr>
        <p:spPr>
          <a:xfrm>
            <a:off x="8900579" y="4009199"/>
            <a:ext cx="2808312" cy="923330"/>
          </a:xfrm>
          <a:prstGeom prst="rect">
            <a:avLst/>
          </a:prstGeom>
          <a:noFill/>
        </p:spPr>
        <p:txBody>
          <a:bodyPr wrap="square" rtlCol="0">
            <a:spAutoFit/>
          </a:bodyPr>
          <a:lstStyle/>
          <a:p>
            <a:r>
              <a:rPr lang="ru-RU" dirty="0"/>
              <a:t>Объём заимствованных средства для финансирования бюджета</a:t>
            </a:r>
            <a:endParaRPr lang="en-US" dirty="0"/>
          </a:p>
        </p:txBody>
      </p:sp>
      <p:cxnSp>
        <p:nvCxnSpPr>
          <p:cNvPr id="19" name="Straight Connector 18"/>
          <p:cNvCxnSpPr/>
          <p:nvPr/>
        </p:nvCxnSpPr>
        <p:spPr>
          <a:xfrm flipV="1">
            <a:off x="7632939" y="1952096"/>
            <a:ext cx="887105" cy="11068"/>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81197" y="248530"/>
            <a:ext cx="11418153"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r>
              <a:rPr lang="ru-RU" sz="2000" dirty="0"/>
              <a:t>Управление остатками средств Внебюджетных учреждений  </a:t>
            </a:r>
          </a:p>
        </p:txBody>
      </p:sp>
      <p:sp>
        <p:nvSpPr>
          <p:cNvPr id="12" name="Right Brace 11"/>
          <p:cNvSpPr/>
          <p:nvPr/>
        </p:nvSpPr>
        <p:spPr>
          <a:xfrm>
            <a:off x="7618141" y="2196872"/>
            <a:ext cx="1282438" cy="1638730"/>
          </a:xfrm>
          <a:prstGeom prst="rightBrace">
            <a:avLst>
              <a:gd name="adj1" fmla="val 8333"/>
              <a:gd name="adj2" fmla="val 4657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9052676" y="2698369"/>
            <a:ext cx="2946674" cy="646331"/>
          </a:xfrm>
          <a:prstGeom prst="rect">
            <a:avLst/>
          </a:prstGeom>
          <a:noFill/>
        </p:spPr>
        <p:txBody>
          <a:bodyPr wrap="square" rtlCol="0">
            <a:spAutoFit/>
          </a:bodyPr>
          <a:lstStyle/>
          <a:p>
            <a:r>
              <a:rPr lang="ru-RU" dirty="0"/>
              <a:t>Недоступные свободные остатки средств</a:t>
            </a:r>
          </a:p>
        </p:txBody>
      </p:sp>
      <p:pic>
        <p:nvPicPr>
          <p:cNvPr id="6" name="Picture 5"/>
          <p:cNvPicPr>
            <a:picLocks noChangeAspect="1"/>
          </p:cNvPicPr>
          <p:nvPr/>
        </p:nvPicPr>
        <p:blipFill>
          <a:blip r:embed="rId3"/>
          <a:stretch>
            <a:fillRect/>
          </a:stretch>
        </p:blipFill>
        <p:spPr>
          <a:xfrm>
            <a:off x="0" y="978127"/>
            <a:ext cx="7791363" cy="5547841"/>
          </a:xfrm>
          <a:prstGeom prst="rect">
            <a:avLst/>
          </a:prstGeom>
        </p:spPr>
      </p:pic>
    </p:spTree>
    <p:extLst>
      <p:ext uri="{BB962C8B-B14F-4D97-AF65-F5344CB8AC3E}">
        <p14:creationId xmlns:p14="http://schemas.microsoft.com/office/powerpoint/2010/main" val="3980918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50656" y="495578"/>
            <a:ext cx="11048301"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r>
              <a:rPr lang="ru-RU" sz="2000" dirty="0"/>
              <a:t>Долгосрочные перспективы и планы Развития </a:t>
            </a:r>
            <a:r>
              <a:rPr lang="ru-RU" sz="2000" dirty="0" err="1"/>
              <a:t>екс</a:t>
            </a:r>
            <a:r>
              <a:rPr lang="ru-RU" sz="2000" dirty="0"/>
              <a:t> </a:t>
            </a:r>
          </a:p>
        </p:txBody>
      </p:sp>
      <p:graphicFrame>
        <p:nvGraphicFramePr>
          <p:cNvPr id="4" name="Diagram 3"/>
          <p:cNvGraphicFramePr/>
          <p:nvPr>
            <p:extLst>
              <p:ext uri="{D42A27DB-BD31-4B8C-83A1-F6EECF244321}">
                <p14:modId xmlns:p14="http://schemas.microsoft.com/office/powerpoint/2010/main" val="406027837"/>
              </p:ext>
            </p:extLst>
          </p:nvPr>
        </p:nvGraphicFramePr>
        <p:xfrm>
          <a:off x="373488" y="1236371"/>
          <a:ext cx="11402639" cy="51009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6343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stomShape 1"/>
          <p:cNvSpPr/>
          <p:nvPr/>
        </p:nvSpPr>
        <p:spPr>
          <a:xfrm>
            <a:off x="1998867" y="2578068"/>
            <a:ext cx="9964046" cy="91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5400" b="1" strike="noStrike" spc="-1" dirty="0">
                <a:solidFill>
                  <a:srgbClr val="404040"/>
                </a:solidFill>
                <a:uFill>
                  <a:solidFill>
                    <a:srgbClr val="FFFFFF"/>
                  </a:solidFill>
                </a:uFill>
                <a:latin typeface="Arial"/>
                <a:ea typeface="DejaVu Sans"/>
              </a:rPr>
              <a:t>Спасибо</a:t>
            </a:r>
            <a:r>
              <a:rPr lang="en-US" sz="5400" b="1" strike="noStrike" spc="-1" dirty="0">
                <a:solidFill>
                  <a:srgbClr val="404040"/>
                </a:solidFill>
                <a:uFill>
                  <a:solidFill>
                    <a:srgbClr val="FFFFFF"/>
                  </a:solidFill>
                </a:uFill>
                <a:latin typeface="Arial"/>
                <a:ea typeface="DejaVu Sans"/>
              </a:rPr>
              <a:t> </a:t>
            </a:r>
            <a:r>
              <a:rPr lang="ru-RU" sz="5400" b="1" strike="noStrike" spc="-1" dirty="0">
                <a:solidFill>
                  <a:srgbClr val="404040"/>
                </a:solidFill>
                <a:uFill>
                  <a:solidFill>
                    <a:srgbClr val="FFFFFF"/>
                  </a:solidFill>
                </a:uFill>
                <a:latin typeface="Arial"/>
                <a:ea typeface="DejaVu Sans"/>
              </a:rPr>
              <a:t>за</a:t>
            </a:r>
            <a:r>
              <a:rPr lang="en-US" sz="5400" b="1" strike="noStrike" spc="-1" dirty="0">
                <a:solidFill>
                  <a:srgbClr val="404040"/>
                </a:solidFill>
                <a:uFill>
                  <a:solidFill>
                    <a:srgbClr val="FFFFFF"/>
                  </a:solidFill>
                </a:uFill>
                <a:latin typeface="Arial"/>
                <a:ea typeface="DejaVu Sans"/>
              </a:rPr>
              <a:t> </a:t>
            </a:r>
            <a:r>
              <a:rPr lang="ru-RU" sz="5400" b="1" strike="noStrike" spc="-1" dirty="0">
                <a:solidFill>
                  <a:srgbClr val="404040"/>
                </a:solidFill>
                <a:uFill>
                  <a:solidFill>
                    <a:srgbClr val="FFFFFF"/>
                  </a:solidFill>
                </a:uFill>
                <a:latin typeface="Arial"/>
                <a:ea typeface="DejaVu Sans"/>
              </a:rPr>
              <a:t>внимание</a:t>
            </a:r>
            <a:r>
              <a:rPr lang="en-US" sz="5400" b="1" strike="noStrike" spc="-1" dirty="0">
                <a:solidFill>
                  <a:srgbClr val="404040"/>
                </a:solidFill>
                <a:uFill>
                  <a:solidFill>
                    <a:srgbClr val="FFFFFF"/>
                  </a:solidFill>
                </a:uFill>
                <a:latin typeface="Arial"/>
                <a:ea typeface="DejaVu Sans"/>
              </a:rPr>
              <a:t>!</a:t>
            </a:r>
            <a:endParaRPr lang="en-US"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425300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63352" y="1196752"/>
            <a:ext cx="5001120" cy="5174280"/>
            <a:chOff x="368280" y="1246320"/>
            <a:chExt cx="5001120" cy="5174280"/>
          </a:xfrm>
        </p:grpSpPr>
        <p:sp>
          <p:nvSpPr>
            <p:cNvPr id="8" name="CustomShape 2"/>
            <p:cNvSpPr/>
            <p:nvPr/>
          </p:nvSpPr>
          <p:spPr>
            <a:xfrm>
              <a:off x="368280" y="1722600"/>
              <a:ext cx="5001120" cy="469800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800" b="1" u="sng" strike="noStrike" spc="-1" dirty="0">
                  <a:solidFill>
                    <a:srgbClr val="000000"/>
                  </a:solidFill>
                  <a:uFill>
                    <a:solidFill>
                      <a:srgbClr val="FFFFFF"/>
                    </a:solidFill>
                  </a:uFill>
                  <a:latin typeface="Calibri"/>
                  <a:ea typeface="DejaVu Sans"/>
                </a:rPr>
                <a:t>1993-2007</a:t>
              </a:r>
              <a:endParaRPr lang="ru-RU" sz="1800" b="0" strike="noStrike" spc="-1" dirty="0">
                <a:solidFill>
                  <a:srgbClr val="000000"/>
                </a:solidFill>
                <a:uFill>
                  <a:solidFill>
                    <a:srgbClr val="FFFFFF"/>
                  </a:solidFill>
                </a:uFill>
                <a:latin typeface="Arial"/>
              </a:endParaRPr>
            </a:p>
            <a:p>
              <a:pPr>
                <a:lnSpc>
                  <a:spcPct val="100000"/>
                </a:lnSpc>
              </a:pPr>
              <a:r>
                <a:rPr lang="ru-RU" sz="1800" b="0" strike="noStrike" spc="-1" dirty="0">
                  <a:solidFill>
                    <a:srgbClr val="000000"/>
                  </a:solidFill>
                  <a:uFill>
                    <a:solidFill>
                      <a:srgbClr val="FFFFFF"/>
                    </a:solidFill>
                  </a:uFill>
                  <a:latin typeface="Calibri"/>
                  <a:ea typeface="DejaVu Sans"/>
                </a:rPr>
                <a:t>1. Государственный бюджет (доходы) </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9" name="CustomShape 4"/>
            <p:cNvSpPr/>
            <p:nvPr/>
          </p:nvSpPr>
          <p:spPr>
            <a:xfrm>
              <a:off x="368280" y="1246320"/>
              <a:ext cx="5001120" cy="475200"/>
            </a:xfrm>
            <a:prstGeom prst="round2SameRect">
              <a:avLst>
                <a:gd name="adj1" fmla="val 16667"/>
                <a:gd name="adj2" fmla="val 0"/>
              </a:avLst>
            </a:prstGeom>
            <a:solidFill>
              <a:srgbClr val="4F81BD">
                <a:alpha val="45000"/>
              </a:srgbClr>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r>
                <a:rPr lang="ru-RU" sz="2000" b="1" strike="noStrike" spc="-1" dirty="0">
                  <a:solidFill>
                    <a:srgbClr val="000000"/>
                  </a:solidFill>
                  <a:uFill>
                    <a:solidFill>
                      <a:srgbClr val="FFFFFF"/>
                    </a:solidFill>
                  </a:uFill>
                  <a:latin typeface="Calibri"/>
                  <a:ea typeface="DejaVu Sans"/>
                </a:rPr>
                <a:t>Национальный Банк</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10" name="CustomShape 6"/>
            <p:cNvSpPr/>
            <p:nvPr/>
          </p:nvSpPr>
          <p:spPr>
            <a:xfrm>
              <a:off x="483480" y="4659120"/>
              <a:ext cx="1408680" cy="72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strike="noStrike" spc="-1" dirty="0">
                  <a:solidFill>
                    <a:srgbClr val="000000"/>
                  </a:solidFill>
                  <a:uFill>
                    <a:solidFill>
                      <a:srgbClr val="FFFFFF"/>
                    </a:solidFill>
                  </a:uFill>
                  <a:latin typeface="Arial"/>
                  <a:ea typeface="DejaVu Sans"/>
                </a:rPr>
                <a:t>Центральное Казначейство</a:t>
              </a:r>
              <a:endParaRPr lang="ru-RU" sz="1800" b="0" strike="noStrike" spc="-1" dirty="0">
                <a:solidFill>
                  <a:srgbClr val="000000"/>
                </a:solidFill>
                <a:uFill>
                  <a:solidFill>
                    <a:srgbClr val="FFFFFF"/>
                  </a:solidFill>
                </a:uFill>
                <a:latin typeface="Arial"/>
              </a:endParaRPr>
            </a:p>
            <a:p>
              <a:pPr>
                <a:lnSpc>
                  <a:spcPct val="100000"/>
                </a:lnSpc>
              </a:pPr>
              <a:r>
                <a:rPr lang="ru-RU" sz="1400" b="0" strike="noStrike" spc="-1" dirty="0">
                  <a:solidFill>
                    <a:srgbClr val="000000"/>
                  </a:solidFill>
                  <a:uFill>
                    <a:solidFill>
                      <a:srgbClr val="FFFFFF"/>
                    </a:solidFill>
                  </a:uFill>
                  <a:latin typeface="Arial"/>
                  <a:ea typeface="DejaVu Sans"/>
                </a:rPr>
                <a:t>     (клиент)</a:t>
              </a:r>
              <a:endParaRPr lang="ru-RU" sz="1800" b="0" strike="noStrike" spc="-1" dirty="0">
                <a:solidFill>
                  <a:srgbClr val="000000"/>
                </a:solidFill>
                <a:uFill>
                  <a:solidFill>
                    <a:srgbClr val="FFFFFF"/>
                  </a:solidFill>
                </a:uFill>
                <a:latin typeface="Arial"/>
              </a:endParaRPr>
            </a:p>
          </p:txBody>
        </p:sp>
        <p:sp>
          <p:nvSpPr>
            <p:cNvPr id="11" name="CustomShape 8"/>
            <p:cNvSpPr/>
            <p:nvPr/>
          </p:nvSpPr>
          <p:spPr>
            <a:xfrm>
              <a:off x="2459160" y="3251880"/>
              <a:ext cx="2580120" cy="2483280"/>
            </a:xfrm>
            <a:prstGeom prst="ellipse">
              <a:avLst/>
            </a:prstGeom>
            <a:solidFill>
              <a:srgbClr val="4F81BD">
                <a:alpha val="45000"/>
              </a:srgbClr>
            </a:solidFill>
            <a:ln w="25560">
              <a:noFill/>
            </a:ln>
          </p:spPr>
          <p:style>
            <a:lnRef idx="0">
              <a:scrgbClr r="0" g="0" b="0"/>
            </a:lnRef>
            <a:fillRef idx="0">
              <a:scrgbClr r="0" g="0" b="0"/>
            </a:fillRef>
            <a:effectRef idx="0">
              <a:scrgbClr r="0" g="0" b="0"/>
            </a:effectRef>
            <a:fontRef idx="minor"/>
          </p:style>
        </p:sp>
        <p:sp>
          <p:nvSpPr>
            <p:cNvPr id="12" name="CustomShape 9"/>
            <p:cNvSpPr/>
            <p:nvPr/>
          </p:nvSpPr>
          <p:spPr>
            <a:xfrm>
              <a:off x="3424320" y="4309560"/>
              <a:ext cx="84852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600" b="1" strike="noStrike" spc="-1" dirty="0">
                  <a:solidFill>
                    <a:srgbClr val="000000"/>
                  </a:solidFill>
                  <a:uFill>
                    <a:solidFill>
                      <a:srgbClr val="FFFFFF"/>
                    </a:solidFill>
                  </a:uFill>
                  <a:latin typeface="Arial"/>
                  <a:ea typeface="DejaVu Sans"/>
                </a:rPr>
                <a:t>АСМП</a:t>
              </a:r>
              <a:endParaRPr lang="ru-RU" sz="1800" b="0" strike="noStrike" spc="-1" dirty="0">
                <a:solidFill>
                  <a:srgbClr val="000000"/>
                </a:solidFill>
                <a:uFill>
                  <a:solidFill>
                    <a:srgbClr val="FFFFFF"/>
                  </a:solidFill>
                </a:uFill>
                <a:latin typeface="Arial"/>
              </a:endParaRPr>
            </a:p>
          </p:txBody>
        </p:sp>
        <p:sp>
          <p:nvSpPr>
            <p:cNvPr id="13" name="CustomShape 10"/>
            <p:cNvSpPr/>
            <p:nvPr/>
          </p:nvSpPr>
          <p:spPr>
            <a:xfrm>
              <a:off x="3313440" y="3183840"/>
              <a:ext cx="871920" cy="843480"/>
            </a:xfrm>
            <a:prstGeom prst="ellipse">
              <a:avLst/>
            </a:prstGeom>
            <a:solidFill>
              <a:srgbClr val="FAC090"/>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4" name="CustomShape 11"/>
            <p:cNvSpPr/>
            <p:nvPr/>
          </p:nvSpPr>
          <p:spPr>
            <a:xfrm>
              <a:off x="3441960" y="3307680"/>
              <a:ext cx="614880" cy="59580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15" name="CustomShape 12"/>
            <p:cNvSpPr/>
            <p:nvPr/>
          </p:nvSpPr>
          <p:spPr>
            <a:xfrm>
              <a:off x="4213440" y="4028400"/>
              <a:ext cx="873720" cy="842040"/>
            </a:xfrm>
            <a:prstGeom prst="ellipse">
              <a:avLst/>
            </a:prstGeom>
            <a:solidFill>
              <a:srgbClr val="FAC090"/>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6" name="CustomShape 13"/>
            <p:cNvSpPr/>
            <p:nvPr/>
          </p:nvSpPr>
          <p:spPr>
            <a:xfrm>
              <a:off x="4341960" y="4152240"/>
              <a:ext cx="616320" cy="59436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17" name="CustomShape 14"/>
            <p:cNvSpPr/>
            <p:nvPr/>
          </p:nvSpPr>
          <p:spPr>
            <a:xfrm>
              <a:off x="3313440" y="4937760"/>
              <a:ext cx="871920" cy="843480"/>
            </a:xfrm>
            <a:prstGeom prst="ellipse">
              <a:avLst/>
            </a:prstGeom>
            <a:solidFill>
              <a:srgbClr val="FAC090"/>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8" name="CustomShape 15"/>
            <p:cNvSpPr/>
            <p:nvPr/>
          </p:nvSpPr>
          <p:spPr>
            <a:xfrm>
              <a:off x="3441960" y="5061600"/>
              <a:ext cx="614880" cy="59580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19" name="CustomShape 16"/>
            <p:cNvSpPr/>
            <p:nvPr/>
          </p:nvSpPr>
          <p:spPr>
            <a:xfrm>
              <a:off x="2221200" y="3890160"/>
              <a:ext cx="1137960" cy="1124280"/>
            </a:xfrm>
            <a:prstGeom prst="ellipse">
              <a:avLst/>
            </a:prstGeom>
            <a:solidFill>
              <a:srgbClr val="4F81BD"/>
            </a:solidFill>
            <a:ln w="3816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20" name="CustomShape 17"/>
            <p:cNvSpPr/>
            <p:nvPr/>
          </p:nvSpPr>
          <p:spPr>
            <a:xfrm>
              <a:off x="2335680" y="4054732"/>
              <a:ext cx="879480" cy="794520"/>
            </a:xfrm>
            <a:prstGeom prst="rect">
              <a:avLst/>
            </a:prstGeom>
            <a:solidFill>
              <a:srgbClr val="4F81BD"/>
            </a:solid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pc="-1" dirty="0">
                  <a:solidFill>
                    <a:srgbClr val="000000"/>
                  </a:solidFill>
                  <a:uFill>
                    <a:solidFill>
                      <a:srgbClr val="FFFFFF"/>
                    </a:solidFill>
                  </a:uFill>
                  <a:ea typeface="DejaVu Sans"/>
                </a:rPr>
                <a:t>Нац. Банк </a:t>
              </a:r>
              <a:endParaRPr lang="ru-RU" spc="-1" dirty="0">
                <a:solidFill>
                  <a:srgbClr val="000000"/>
                </a:solidFill>
                <a:uFill>
                  <a:solidFill>
                    <a:srgbClr val="FFFFFF"/>
                  </a:solidFill>
                </a:uFill>
                <a:latin typeface="Arial"/>
              </a:endParaRPr>
            </a:p>
          </p:txBody>
        </p:sp>
        <p:sp>
          <p:nvSpPr>
            <p:cNvPr id="21" name="CustomShape 40"/>
            <p:cNvSpPr/>
            <p:nvPr/>
          </p:nvSpPr>
          <p:spPr>
            <a:xfrm>
              <a:off x="1672920" y="4379040"/>
              <a:ext cx="4924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grpSp>
      <p:grpSp>
        <p:nvGrpSpPr>
          <p:cNvPr id="28" name="Group 27"/>
          <p:cNvGrpSpPr/>
          <p:nvPr/>
        </p:nvGrpSpPr>
        <p:grpSpPr>
          <a:xfrm>
            <a:off x="5979432" y="1244812"/>
            <a:ext cx="5853600" cy="5162040"/>
            <a:chOff x="5829120" y="1246320"/>
            <a:chExt cx="5853600" cy="5162040"/>
          </a:xfrm>
        </p:grpSpPr>
        <p:sp>
          <p:nvSpPr>
            <p:cNvPr id="29" name="CustomShape 3"/>
            <p:cNvSpPr/>
            <p:nvPr/>
          </p:nvSpPr>
          <p:spPr>
            <a:xfrm>
              <a:off x="5829120" y="1717200"/>
              <a:ext cx="5853600" cy="469116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800" b="1" u="sng" strike="noStrike" spc="-1" dirty="0">
                  <a:solidFill>
                    <a:srgbClr val="000000"/>
                  </a:solidFill>
                  <a:uFill>
                    <a:solidFill>
                      <a:srgbClr val="FFFFFF"/>
                    </a:solidFill>
                  </a:uFill>
                  <a:latin typeface="Calibri"/>
                  <a:ea typeface="DejaVu Sans"/>
                </a:rPr>
                <a:t>1993-2007</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800" b="0" strike="noStrike" spc="-1" dirty="0">
                  <a:solidFill>
                    <a:srgbClr val="000000"/>
                  </a:solidFill>
                  <a:uFill>
                    <a:solidFill>
                      <a:srgbClr val="FFFFFF"/>
                    </a:solidFill>
                  </a:uFill>
                  <a:latin typeface="Calibri"/>
                  <a:ea typeface="DejaVu Sans"/>
                </a:rPr>
                <a:t>Государственный бюджет (расходы)</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800" b="0" strike="noStrike" spc="-1" dirty="0">
                  <a:solidFill>
                    <a:srgbClr val="000000"/>
                  </a:solidFill>
                  <a:uFill>
                    <a:solidFill>
                      <a:srgbClr val="FFFFFF"/>
                    </a:solidFill>
                  </a:uFill>
                  <a:latin typeface="Calibri"/>
                  <a:ea typeface="DejaVu Sans"/>
                </a:rPr>
                <a:t>Бюджеты Административно Территориальных Единиц</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800" b="0" strike="noStrike" spc="-1" dirty="0">
                  <a:solidFill>
                    <a:srgbClr val="000000"/>
                  </a:solidFill>
                  <a:uFill>
                    <a:solidFill>
                      <a:srgbClr val="FFFFFF"/>
                    </a:solidFill>
                  </a:uFill>
                  <a:latin typeface="Calibri"/>
                  <a:ea typeface="DejaVu Sans"/>
                </a:rPr>
                <a:t>Бюджет Государственного Социального Страхования</a:t>
              </a:r>
              <a:endParaRPr lang="ru-RU" sz="1800"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800" b="0" strike="noStrike" spc="-1" dirty="0">
                  <a:solidFill>
                    <a:srgbClr val="000000"/>
                  </a:solidFill>
                  <a:uFill>
                    <a:solidFill>
                      <a:srgbClr val="FFFFFF"/>
                    </a:solidFill>
                  </a:uFill>
                  <a:latin typeface="Calibri"/>
                  <a:ea typeface="DejaVu Sans"/>
                </a:rPr>
                <a:t>Фонды Обязательного Медицинского Страхования</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a:p>
              <a:pP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30" name="CustomShape 5"/>
            <p:cNvSpPr/>
            <p:nvPr/>
          </p:nvSpPr>
          <p:spPr>
            <a:xfrm>
              <a:off x="5829120" y="1246320"/>
              <a:ext cx="5853600" cy="475200"/>
            </a:xfrm>
            <a:prstGeom prst="round2SameRect">
              <a:avLst>
                <a:gd name="adj1" fmla="val 16667"/>
                <a:gd name="adj2" fmla="val 0"/>
              </a:avLst>
            </a:prstGeom>
            <a:solidFill>
              <a:srgbClr val="4F81BD">
                <a:alpha val="45000"/>
              </a:srgbClr>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r>
                <a:rPr lang="ru-RU" sz="2000" b="1" strike="noStrike" spc="-1" dirty="0">
                  <a:solidFill>
                    <a:srgbClr val="000000"/>
                  </a:solidFill>
                  <a:uFill>
                    <a:solidFill>
                      <a:srgbClr val="FFFFFF"/>
                    </a:solidFill>
                  </a:uFill>
                  <a:latin typeface="Calibri"/>
                  <a:ea typeface="DejaVu Sans"/>
                </a:rPr>
                <a:t>Коммерческие Банки</a:t>
              </a: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sp>
          <p:nvSpPr>
            <p:cNvPr id="31" name="CustomShape 18"/>
            <p:cNvSpPr/>
            <p:nvPr/>
          </p:nvSpPr>
          <p:spPr>
            <a:xfrm flipV="1">
              <a:off x="10807200" y="4341240"/>
              <a:ext cx="2782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32" name="CustomShape 19"/>
            <p:cNvSpPr/>
            <p:nvPr/>
          </p:nvSpPr>
          <p:spPr>
            <a:xfrm>
              <a:off x="8600760" y="3341520"/>
              <a:ext cx="29160" cy="2761200"/>
            </a:xfrm>
            <a:custGeom>
              <a:avLst/>
              <a:gdLst/>
              <a:ahLst/>
              <a:cxnLst/>
              <a:rect l="l" t="t" r="r" b="b"/>
              <a:pathLst>
                <a:path w="21600" h="21600">
                  <a:moveTo>
                    <a:pt x="0" y="0"/>
                  </a:moveTo>
                  <a:lnTo>
                    <a:pt x="21600" y="21600"/>
                  </a:lnTo>
                </a:path>
              </a:pathLst>
            </a:custGeom>
            <a:noFill/>
            <a:ln w="19080">
              <a:solidFill>
                <a:srgbClr val="002060"/>
              </a:solidFill>
              <a:round/>
            </a:ln>
          </p:spPr>
          <p:style>
            <a:lnRef idx="0">
              <a:scrgbClr r="0" g="0" b="0"/>
            </a:lnRef>
            <a:fillRef idx="0">
              <a:scrgbClr r="0" g="0" b="0"/>
            </a:fillRef>
            <a:effectRef idx="0">
              <a:scrgbClr r="0" g="0" b="0"/>
            </a:effectRef>
            <a:fontRef idx="minor"/>
          </p:style>
        </p:sp>
        <p:sp>
          <p:nvSpPr>
            <p:cNvPr id="33" name="CustomShape 20"/>
            <p:cNvSpPr/>
            <p:nvPr/>
          </p:nvSpPr>
          <p:spPr>
            <a:xfrm>
              <a:off x="9456480" y="3262320"/>
              <a:ext cx="1382040" cy="302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strike="noStrike" spc="-1" dirty="0">
                  <a:solidFill>
                    <a:srgbClr val="000000"/>
                  </a:solidFill>
                  <a:uFill>
                    <a:solidFill>
                      <a:srgbClr val="FFFFFF"/>
                    </a:solidFill>
                  </a:uFill>
                  <a:latin typeface="Arial"/>
                  <a:ea typeface="DejaVu Sans"/>
                </a:rPr>
                <a:t>1997- 2007</a:t>
              </a:r>
              <a:endParaRPr lang="ru-RU" sz="1800" b="0" strike="noStrike" spc="-1" dirty="0">
                <a:solidFill>
                  <a:srgbClr val="000000"/>
                </a:solidFill>
                <a:uFill>
                  <a:solidFill>
                    <a:srgbClr val="FFFFFF"/>
                  </a:solidFill>
                </a:uFill>
                <a:latin typeface="Arial"/>
              </a:endParaRPr>
            </a:p>
          </p:txBody>
        </p:sp>
        <p:sp>
          <p:nvSpPr>
            <p:cNvPr id="34" name="CustomShape 21"/>
            <p:cNvSpPr/>
            <p:nvPr/>
          </p:nvSpPr>
          <p:spPr>
            <a:xfrm>
              <a:off x="6916680" y="3272760"/>
              <a:ext cx="1382040" cy="302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strike="noStrike" spc="-1" dirty="0">
                  <a:solidFill>
                    <a:srgbClr val="000000"/>
                  </a:solidFill>
                  <a:uFill>
                    <a:solidFill>
                      <a:srgbClr val="FFFFFF"/>
                    </a:solidFill>
                  </a:uFill>
                  <a:latin typeface="Arial"/>
                  <a:ea typeface="DejaVu Sans"/>
                </a:rPr>
                <a:t>До 1997</a:t>
              </a:r>
              <a:endParaRPr lang="ru-RU" sz="1800" b="0" strike="noStrike" spc="-1" dirty="0">
                <a:solidFill>
                  <a:srgbClr val="000000"/>
                </a:solidFill>
                <a:uFill>
                  <a:solidFill>
                    <a:srgbClr val="FFFFFF"/>
                  </a:solidFill>
                </a:uFill>
                <a:latin typeface="Arial"/>
              </a:endParaRPr>
            </a:p>
          </p:txBody>
        </p:sp>
        <p:pic>
          <p:nvPicPr>
            <p:cNvPr id="35" name="Picture 2"/>
            <p:cNvPicPr/>
            <p:nvPr/>
          </p:nvPicPr>
          <p:blipFill>
            <a:blip r:embed="rId3"/>
            <a:stretch/>
          </p:blipFill>
          <p:spPr>
            <a:xfrm>
              <a:off x="11107440" y="4121280"/>
              <a:ext cx="459360" cy="491040"/>
            </a:xfrm>
            <a:prstGeom prst="rect">
              <a:avLst/>
            </a:prstGeom>
            <a:ln>
              <a:noFill/>
            </a:ln>
            <a:effectLst>
              <a:outerShdw dist="38160" dir="5400000">
                <a:srgbClr val="000000">
                  <a:alpha val="40000"/>
                </a:srgbClr>
              </a:outerShdw>
            </a:effectLst>
          </p:spPr>
        </p:pic>
        <p:sp>
          <p:nvSpPr>
            <p:cNvPr id="36" name="CustomShape 22"/>
            <p:cNvSpPr/>
            <p:nvPr/>
          </p:nvSpPr>
          <p:spPr>
            <a:xfrm>
              <a:off x="6027480" y="5259960"/>
              <a:ext cx="837000" cy="850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000" b="1" strike="noStrike" spc="-1" dirty="0">
                  <a:solidFill>
                    <a:srgbClr val="000000"/>
                  </a:solidFill>
                  <a:uFill>
                    <a:solidFill>
                      <a:srgbClr val="FFFFFF"/>
                    </a:solidFill>
                  </a:uFill>
                  <a:latin typeface="Tahoma"/>
                  <a:ea typeface="DejaVu Sans"/>
                </a:rPr>
                <a:t>Государственные учреждения</a:t>
              </a:r>
              <a:endParaRPr lang="ru-RU" sz="1800" b="0" strike="noStrike" spc="-1" dirty="0">
                <a:solidFill>
                  <a:srgbClr val="000000"/>
                </a:solidFill>
                <a:uFill>
                  <a:solidFill>
                    <a:srgbClr val="FFFFFF"/>
                  </a:solidFill>
                </a:uFill>
                <a:latin typeface="Arial"/>
              </a:endParaRPr>
            </a:p>
          </p:txBody>
        </p:sp>
        <p:sp>
          <p:nvSpPr>
            <p:cNvPr id="37" name="CustomShape 23"/>
            <p:cNvSpPr/>
            <p:nvPr/>
          </p:nvSpPr>
          <p:spPr>
            <a:xfrm>
              <a:off x="6974280" y="5294520"/>
              <a:ext cx="753120" cy="54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000" b="1" strike="noStrike" spc="-1" dirty="0">
                  <a:solidFill>
                    <a:srgbClr val="000000"/>
                  </a:solidFill>
                  <a:uFill>
                    <a:solidFill>
                      <a:srgbClr val="FFFFFF"/>
                    </a:solidFill>
                  </a:uFill>
                  <a:latin typeface="Tahoma"/>
                  <a:ea typeface="DejaVu Sans"/>
                </a:rPr>
                <a:t>Коммерческие Банки</a:t>
              </a:r>
              <a:endParaRPr lang="ru-RU" sz="1800" b="0" strike="noStrike" spc="-1" dirty="0">
                <a:solidFill>
                  <a:srgbClr val="000000"/>
                </a:solidFill>
                <a:uFill>
                  <a:solidFill>
                    <a:srgbClr val="FFFFFF"/>
                  </a:solidFill>
                </a:uFill>
                <a:latin typeface="Arial"/>
              </a:endParaRPr>
            </a:p>
          </p:txBody>
        </p:sp>
        <p:sp>
          <p:nvSpPr>
            <p:cNvPr id="38" name="CustomShape 24"/>
            <p:cNvSpPr/>
            <p:nvPr/>
          </p:nvSpPr>
          <p:spPr>
            <a:xfrm>
              <a:off x="7776360" y="5294520"/>
              <a:ext cx="795240" cy="54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000" b="1" strike="noStrike" spc="-1" dirty="0">
                  <a:solidFill>
                    <a:srgbClr val="000000"/>
                  </a:solidFill>
                  <a:uFill>
                    <a:solidFill>
                      <a:srgbClr val="FFFFFF"/>
                    </a:solidFill>
                  </a:uFill>
                  <a:latin typeface="Tahoma"/>
                  <a:ea typeface="DejaVu Sans"/>
                </a:rPr>
                <a:t>Экономические агенты</a:t>
              </a:r>
              <a:endParaRPr lang="ru-RU" sz="1800" b="0" strike="noStrike" spc="-1" dirty="0">
                <a:solidFill>
                  <a:srgbClr val="000000"/>
                </a:solidFill>
                <a:uFill>
                  <a:solidFill>
                    <a:srgbClr val="FFFFFF"/>
                  </a:solidFill>
                </a:uFill>
                <a:latin typeface="Arial"/>
              </a:endParaRPr>
            </a:p>
          </p:txBody>
        </p:sp>
        <p:pic>
          <p:nvPicPr>
            <p:cNvPr id="39" name="Picture 48"/>
            <p:cNvPicPr/>
            <p:nvPr/>
          </p:nvPicPr>
          <p:blipFill>
            <a:blip r:embed="rId4"/>
            <a:stretch/>
          </p:blipFill>
          <p:spPr>
            <a:xfrm>
              <a:off x="8665920" y="3695040"/>
              <a:ext cx="501840" cy="496800"/>
            </a:xfrm>
            <a:prstGeom prst="rect">
              <a:avLst/>
            </a:prstGeom>
            <a:ln>
              <a:noFill/>
            </a:ln>
          </p:spPr>
        </p:pic>
        <p:pic>
          <p:nvPicPr>
            <p:cNvPr id="40" name="Picture 48"/>
            <p:cNvPicPr/>
            <p:nvPr/>
          </p:nvPicPr>
          <p:blipFill>
            <a:blip r:embed="rId4"/>
            <a:stretch/>
          </p:blipFill>
          <p:spPr>
            <a:xfrm>
              <a:off x="8695080" y="4604760"/>
              <a:ext cx="501840" cy="496800"/>
            </a:xfrm>
            <a:prstGeom prst="rect">
              <a:avLst/>
            </a:prstGeom>
            <a:ln>
              <a:noFill/>
            </a:ln>
          </p:spPr>
        </p:pic>
        <p:sp>
          <p:nvSpPr>
            <p:cNvPr id="41" name="CustomShape 25"/>
            <p:cNvSpPr/>
            <p:nvPr/>
          </p:nvSpPr>
          <p:spPr>
            <a:xfrm>
              <a:off x="9042840" y="5363640"/>
              <a:ext cx="1481040" cy="54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000" b="1" strike="noStrike" spc="-1" dirty="0">
                  <a:solidFill>
                    <a:srgbClr val="000000"/>
                  </a:solidFill>
                  <a:uFill>
                    <a:solidFill>
                      <a:srgbClr val="FFFFFF"/>
                    </a:solidFill>
                  </a:uFill>
                  <a:latin typeface="Tahoma"/>
                  <a:ea typeface="DejaVu Sans"/>
                </a:rPr>
                <a:t>Территориальные Казначейства (38)</a:t>
              </a:r>
              <a:endParaRPr lang="ru-RU" sz="1800" b="0" strike="noStrike" spc="-1" dirty="0">
                <a:solidFill>
                  <a:srgbClr val="000000"/>
                </a:solidFill>
                <a:uFill>
                  <a:solidFill>
                    <a:srgbClr val="FFFFFF"/>
                  </a:solidFill>
                </a:uFill>
                <a:latin typeface="Arial"/>
              </a:endParaRPr>
            </a:p>
          </p:txBody>
        </p:sp>
        <p:sp>
          <p:nvSpPr>
            <p:cNvPr id="42" name="CustomShape 26"/>
            <p:cNvSpPr/>
            <p:nvPr/>
          </p:nvSpPr>
          <p:spPr>
            <a:xfrm>
              <a:off x="7087680" y="3908520"/>
              <a:ext cx="546480" cy="495720"/>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43" name="CustomShape 27"/>
            <p:cNvSpPr/>
            <p:nvPr/>
          </p:nvSpPr>
          <p:spPr>
            <a:xfrm>
              <a:off x="7159320" y="3990960"/>
              <a:ext cx="386280" cy="34488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1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44" name="CustomShape 28"/>
            <p:cNvSpPr/>
            <p:nvPr/>
          </p:nvSpPr>
          <p:spPr>
            <a:xfrm>
              <a:off x="7083000" y="4537080"/>
              <a:ext cx="548280" cy="497520"/>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45" name="CustomShape 29"/>
            <p:cNvSpPr/>
            <p:nvPr/>
          </p:nvSpPr>
          <p:spPr>
            <a:xfrm>
              <a:off x="7164000" y="4610160"/>
              <a:ext cx="386280" cy="35136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1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46" name="CustomShape 30"/>
            <p:cNvSpPr/>
            <p:nvPr/>
          </p:nvSpPr>
          <p:spPr>
            <a:xfrm flipV="1">
              <a:off x="7689600" y="4169880"/>
              <a:ext cx="2782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7" name="CustomShape 31"/>
            <p:cNvSpPr/>
            <p:nvPr/>
          </p:nvSpPr>
          <p:spPr>
            <a:xfrm flipV="1">
              <a:off x="6754320" y="4165200"/>
              <a:ext cx="2782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8" name="CustomShape 32"/>
            <p:cNvSpPr/>
            <p:nvPr/>
          </p:nvSpPr>
          <p:spPr>
            <a:xfrm flipV="1">
              <a:off x="7687800" y="4804920"/>
              <a:ext cx="2800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9" name="CustomShape 33"/>
            <p:cNvSpPr/>
            <p:nvPr/>
          </p:nvSpPr>
          <p:spPr>
            <a:xfrm flipV="1">
              <a:off x="6775200" y="4798440"/>
              <a:ext cx="2800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pic>
          <p:nvPicPr>
            <p:cNvPr id="50" name="Picture 2"/>
            <p:cNvPicPr/>
            <p:nvPr/>
          </p:nvPicPr>
          <p:blipFill>
            <a:blip r:embed="rId3"/>
            <a:stretch/>
          </p:blipFill>
          <p:spPr>
            <a:xfrm>
              <a:off x="7988040" y="4483080"/>
              <a:ext cx="460800" cy="491040"/>
            </a:xfrm>
            <a:prstGeom prst="rect">
              <a:avLst/>
            </a:prstGeom>
            <a:ln>
              <a:noFill/>
            </a:ln>
            <a:effectLst>
              <a:outerShdw dist="38160" dir="5400000">
                <a:srgbClr val="000000">
                  <a:alpha val="40000"/>
                </a:srgbClr>
              </a:outerShdw>
            </a:effectLst>
          </p:spPr>
        </p:pic>
        <p:pic>
          <p:nvPicPr>
            <p:cNvPr id="51" name="Picture 2"/>
            <p:cNvPicPr/>
            <p:nvPr/>
          </p:nvPicPr>
          <p:blipFill>
            <a:blip r:embed="rId3"/>
            <a:stretch/>
          </p:blipFill>
          <p:spPr>
            <a:xfrm>
              <a:off x="8035560" y="3836880"/>
              <a:ext cx="459360" cy="491040"/>
            </a:xfrm>
            <a:prstGeom prst="rect">
              <a:avLst/>
            </a:prstGeom>
            <a:ln>
              <a:noFill/>
            </a:ln>
            <a:effectLst>
              <a:outerShdw dist="38160" dir="5400000">
                <a:srgbClr val="000000">
                  <a:alpha val="40000"/>
                </a:srgbClr>
              </a:outerShdw>
            </a:effectLst>
          </p:spPr>
        </p:pic>
        <p:pic>
          <p:nvPicPr>
            <p:cNvPr id="52" name="Picture 48"/>
            <p:cNvPicPr/>
            <p:nvPr/>
          </p:nvPicPr>
          <p:blipFill>
            <a:blip r:embed="rId4"/>
            <a:stretch/>
          </p:blipFill>
          <p:spPr>
            <a:xfrm>
              <a:off x="6244920" y="4489200"/>
              <a:ext cx="501840" cy="496800"/>
            </a:xfrm>
            <a:prstGeom prst="rect">
              <a:avLst/>
            </a:prstGeom>
            <a:ln>
              <a:noFill/>
            </a:ln>
          </p:spPr>
        </p:pic>
        <p:pic>
          <p:nvPicPr>
            <p:cNvPr id="53" name="Picture 48"/>
            <p:cNvPicPr/>
            <p:nvPr/>
          </p:nvPicPr>
          <p:blipFill>
            <a:blip r:embed="rId4"/>
            <a:stretch/>
          </p:blipFill>
          <p:spPr>
            <a:xfrm>
              <a:off x="6203880" y="3836160"/>
              <a:ext cx="501840" cy="496800"/>
            </a:xfrm>
            <a:prstGeom prst="rect">
              <a:avLst/>
            </a:prstGeom>
            <a:ln>
              <a:noFill/>
            </a:ln>
          </p:spPr>
        </p:pic>
        <p:sp>
          <p:nvSpPr>
            <p:cNvPr id="54" name="CustomShape 34"/>
            <p:cNvSpPr/>
            <p:nvPr/>
          </p:nvSpPr>
          <p:spPr>
            <a:xfrm>
              <a:off x="10220040" y="4087800"/>
              <a:ext cx="548280" cy="497520"/>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55" name="CustomShape 35"/>
            <p:cNvSpPr/>
            <p:nvPr/>
          </p:nvSpPr>
          <p:spPr>
            <a:xfrm>
              <a:off x="10307160" y="4160880"/>
              <a:ext cx="387720" cy="351360"/>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1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56" name="CustomShape 36"/>
            <p:cNvSpPr/>
            <p:nvPr/>
          </p:nvSpPr>
          <p:spPr>
            <a:xfrm flipV="1">
              <a:off x="9313560" y="4702320"/>
              <a:ext cx="214920" cy="189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57" name="CustomShape 37"/>
            <p:cNvSpPr/>
            <p:nvPr/>
          </p:nvSpPr>
          <p:spPr>
            <a:xfrm flipV="1">
              <a:off x="9900720" y="4341240"/>
              <a:ext cx="280080" cy="3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58" name="CustomShape 38"/>
            <p:cNvSpPr/>
            <p:nvPr/>
          </p:nvSpPr>
          <p:spPr>
            <a:xfrm>
              <a:off x="9245160" y="3990960"/>
              <a:ext cx="236880" cy="164160"/>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59" name="CustomShape 39"/>
            <p:cNvSpPr/>
            <p:nvPr/>
          </p:nvSpPr>
          <p:spPr>
            <a:xfrm flipV="1">
              <a:off x="6314760" y="3586320"/>
              <a:ext cx="5055120" cy="10080"/>
            </a:xfrm>
            <a:custGeom>
              <a:avLst/>
              <a:gdLst/>
              <a:ahLst/>
              <a:cxnLst/>
              <a:rect l="l" t="t" r="r" b="b"/>
              <a:pathLst>
                <a:path w="21600" h="21600">
                  <a:moveTo>
                    <a:pt x="0" y="0"/>
                  </a:moveTo>
                  <a:lnTo>
                    <a:pt x="21600" y="21600"/>
                  </a:lnTo>
                </a:path>
              </a:pathLst>
            </a:custGeom>
            <a:noFill/>
            <a:ln w="19080">
              <a:solidFill>
                <a:srgbClr val="002060"/>
              </a:solidFill>
              <a:round/>
            </a:ln>
          </p:spPr>
          <p:style>
            <a:lnRef idx="0">
              <a:scrgbClr r="0" g="0" b="0"/>
            </a:lnRef>
            <a:fillRef idx="0">
              <a:scrgbClr r="0" g="0" b="0"/>
            </a:fillRef>
            <a:effectRef idx="0">
              <a:scrgbClr r="0" g="0" b="0"/>
            </a:effectRef>
            <a:fontRef idx="minor"/>
          </p:style>
        </p:sp>
      </p:grpSp>
      <p:sp>
        <p:nvSpPr>
          <p:cNvPr id="66" name="CustomShape 1"/>
          <p:cNvSpPr/>
          <p:nvPr/>
        </p:nvSpPr>
        <p:spPr>
          <a:xfrm>
            <a:off x="119336" y="336532"/>
            <a:ext cx="11836080"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2000" b="1" strike="noStrike" spc="-1" dirty="0">
                <a:solidFill>
                  <a:srgbClr val="000000"/>
                </a:solidFill>
                <a:uFill>
                  <a:solidFill>
                    <a:srgbClr val="FFFFFF"/>
                  </a:solidFill>
                </a:uFill>
                <a:latin typeface="Arial"/>
                <a:ea typeface="DejaVu Sans"/>
              </a:rPr>
              <a:t> </a:t>
            </a:r>
            <a:r>
              <a:rPr lang="ru-RU" sz="2000" b="1" strike="noStrike" cap="all" spc="-1" dirty="0">
                <a:solidFill>
                  <a:srgbClr val="000000"/>
                </a:solidFill>
                <a:uFill>
                  <a:solidFill>
                    <a:srgbClr val="FFFFFF"/>
                  </a:solidFill>
                </a:uFill>
                <a:latin typeface="Arial"/>
                <a:ea typeface="DejaVu Sans"/>
              </a:rPr>
              <a:t>Казначейская система до создания </a:t>
            </a:r>
            <a:r>
              <a:rPr lang="ru-RU" sz="2000" b="1" strike="noStrike" spc="-1" dirty="0">
                <a:solidFill>
                  <a:srgbClr val="000000"/>
                </a:solidFill>
                <a:uFill>
                  <a:solidFill>
                    <a:srgbClr val="FFFFFF"/>
                  </a:solidFill>
                </a:uFill>
                <a:latin typeface="Arial"/>
                <a:ea typeface="DejaVu Sans"/>
              </a:rPr>
              <a:t>EKC 1993-2007 </a:t>
            </a:r>
            <a:endParaRPr lang="ru-RU" sz="2000" b="0" strike="noStrike" spc="-1" dirty="0">
              <a:solidFill>
                <a:srgbClr val="000000"/>
              </a:solidFill>
              <a:uFill>
                <a:solidFill>
                  <a:srgbClr val="FFFFFF"/>
                </a:solidFill>
              </a:uFill>
              <a:latin typeface="Arial"/>
            </a:endParaRPr>
          </a:p>
        </p:txBody>
      </p:sp>
      <p:pic>
        <p:nvPicPr>
          <p:cNvPr id="67" name="Picture 6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1347" y="3271252"/>
            <a:ext cx="1363089" cy="1363089"/>
          </a:xfrm>
          <a:prstGeom prst="rect">
            <a:avLst/>
          </a:prstGeom>
        </p:spPr>
      </p:pic>
      <p:pic>
        <p:nvPicPr>
          <p:cNvPr id="68" name="Picture 6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27940" y="4199906"/>
            <a:ext cx="488092" cy="488092"/>
          </a:xfrm>
          <a:prstGeom prst="rect">
            <a:avLst/>
          </a:prstGeom>
        </p:spPr>
      </p:pic>
    </p:spTree>
    <p:extLst>
      <p:ext uri="{BB962C8B-B14F-4D97-AF65-F5344CB8AC3E}">
        <p14:creationId xmlns:p14="http://schemas.microsoft.com/office/powerpoint/2010/main" val="341060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3"/>
          <p:cNvSpPr/>
          <p:nvPr/>
        </p:nvSpPr>
        <p:spPr>
          <a:xfrm>
            <a:off x="119336" y="1628800"/>
            <a:ext cx="11809312" cy="4824536"/>
          </a:xfrm>
          <a:prstGeom prst="rect">
            <a:avLst/>
          </a:prstGeom>
          <a:noFill/>
          <a:ln>
            <a:noFill/>
          </a:ln>
        </p:spPr>
        <p:style>
          <a:lnRef idx="0">
            <a:scrgbClr r="0" g="0" b="0"/>
          </a:lnRef>
          <a:fillRef idx="0">
            <a:scrgbClr r="0" g="0" b="0"/>
          </a:fillRef>
          <a:effectRef idx="0">
            <a:scrgbClr r="0" g="0" b="0"/>
          </a:effectRef>
          <a:fontRef idx="minor"/>
        </p:style>
        <p:txBody>
          <a:bodyPr lIns="369000" tIns="30600" rIns="170640" bIns="30600"/>
          <a:lstStyle/>
          <a:p>
            <a:pPr>
              <a:lnSpc>
                <a:spcPct val="90000"/>
              </a:lnSpc>
            </a:pPr>
            <a:endParaRPr lang="ru-RU" sz="1800" b="0" strike="noStrike" spc="-1" dirty="0">
              <a:solidFill>
                <a:srgbClr val="000000"/>
              </a:solidFill>
              <a:uFill>
                <a:solidFill>
                  <a:srgbClr val="FFFFFF"/>
                </a:solidFill>
              </a:uFill>
              <a:latin typeface="Arial"/>
            </a:endParaRPr>
          </a:p>
          <a:p>
            <a:pPr marL="228600" lvl="1" indent="-227520" algn="just">
              <a:lnSpc>
                <a:spcPct val="90000"/>
              </a:lnSpc>
              <a:buClr>
                <a:srgbClr val="000000"/>
              </a:buClr>
              <a:buFont typeface="Symbol"/>
              <a:buChar char=""/>
            </a:pPr>
            <a:r>
              <a:rPr lang="ru-RU" sz="2400" b="0" strike="noStrike" spc="-1" dirty="0">
                <a:solidFill>
                  <a:srgbClr val="000000"/>
                </a:solidFill>
                <a:uFill>
                  <a:solidFill>
                    <a:srgbClr val="FFFFFF"/>
                  </a:solidFill>
                </a:uFill>
                <a:latin typeface="Calibri"/>
                <a:ea typeface="DejaVu Sans"/>
              </a:rPr>
              <a:t>Меморандумы об экономической и финансовой политике - заключенные с МВФ.</a:t>
            </a:r>
            <a:endParaRPr lang="ru-RU" sz="1800" b="0" strike="noStrike" spc="-1" dirty="0">
              <a:solidFill>
                <a:srgbClr val="000000"/>
              </a:solidFill>
              <a:uFill>
                <a:solidFill>
                  <a:srgbClr val="FFFFFF"/>
                </a:solidFill>
              </a:uFill>
              <a:latin typeface="Arial"/>
            </a:endParaRPr>
          </a:p>
          <a:p>
            <a:pPr algn="just">
              <a:lnSpc>
                <a:spcPct val="90000"/>
              </a:lnSpc>
            </a:pPr>
            <a:endParaRPr lang="ru-RU" sz="1800" b="0" strike="noStrike" spc="-1" dirty="0">
              <a:solidFill>
                <a:srgbClr val="000000"/>
              </a:solidFill>
              <a:uFill>
                <a:solidFill>
                  <a:srgbClr val="FFFFFF"/>
                </a:solidFill>
              </a:uFill>
              <a:latin typeface="Arial"/>
            </a:endParaRPr>
          </a:p>
          <a:p>
            <a:pPr marL="228600" lvl="1" indent="-227520" algn="just">
              <a:lnSpc>
                <a:spcPct val="90000"/>
              </a:lnSpc>
              <a:buClr>
                <a:srgbClr val="000000"/>
              </a:buClr>
              <a:buFont typeface="Symbol"/>
              <a:buChar char=""/>
            </a:pPr>
            <a:r>
              <a:rPr lang="ru-RU" sz="2400" b="0" strike="noStrike" spc="-1" dirty="0">
                <a:solidFill>
                  <a:srgbClr val="000000"/>
                </a:solidFill>
                <a:uFill>
                  <a:solidFill>
                    <a:srgbClr val="FFFFFF"/>
                  </a:solidFill>
                </a:uFill>
                <a:latin typeface="Calibri"/>
                <a:ea typeface="DejaVu Sans"/>
              </a:rPr>
              <a:t>Постановление Правительства Республики Молдова о социально-экономическом развитии Республики Молдова и выполнении Плана действий по реализации Программы деятельности Правительства на 2005-2009 годы "Модернизация страны – благосостояние народа„ в первом полугодии 2007 года.</a:t>
            </a:r>
            <a:endParaRPr lang="ru-RU" sz="1800" b="0" strike="noStrike" spc="-1" dirty="0">
              <a:solidFill>
                <a:srgbClr val="000000"/>
              </a:solidFill>
              <a:uFill>
                <a:solidFill>
                  <a:srgbClr val="FFFFFF"/>
                </a:solidFill>
              </a:uFill>
              <a:latin typeface="Arial"/>
            </a:endParaRPr>
          </a:p>
          <a:p>
            <a:pPr algn="just">
              <a:lnSpc>
                <a:spcPct val="90000"/>
              </a:lnSpc>
            </a:pPr>
            <a:endParaRPr lang="ru-RU" sz="1800" b="0" strike="noStrike" spc="-1" dirty="0">
              <a:solidFill>
                <a:srgbClr val="000000"/>
              </a:solidFill>
              <a:uFill>
                <a:solidFill>
                  <a:srgbClr val="FFFFFF"/>
                </a:solidFill>
              </a:uFill>
              <a:latin typeface="Arial"/>
            </a:endParaRPr>
          </a:p>
          <a:p>
            <a:pPr marL="228600" lvl="1" indent="-227520" algn="just">
              <a:lnSpc>
                <a:spcPct val="90000"/>
              </a:lnSpc>
              <a:buClr>
                <a:srgbClr val="000000"/>
              </a:buClr>
              <a:buFont typeface="Symbol"/>
              <a:buChar char=""/>
            </a:pPr>
            <a:r>
              <a:rPr lang="ru-RU" sz="2400" b="0" strike="noStrike" spc="-1" dirty="0">
                <a:solidFill>
                  <a:srgbClr val="000000"/>
                </a:solidFill>
                <a:uFill>
                  <a:solidFill>
                    <a:srgbClr val="FFFFFF"/>
                  </a:solidFill>
                </a:uFill>
                <a:latin typeface="Calibri"/>
                <a:ea typeface="DejaVu Sans"/>
              </a:rPr>
              <a:t>План действий по переводу  фондов Государственного бюджета,  бюджета Государственного Социального Страхования,  Фондов Обязательного Медицинского Страхования в ЕКС  - </a:t>
            </a:r>
            <a:r>
              <a:rPr lang="ru-RU" sz="2400" b="0" i="1" strike="noStrike" spc="-1" dirty="0">
                <a:solidFill>
                  <a:srgbClr val="000000"/>
                </a:solidFill>
                <a:uFill>
                  <a:solidFill>
                    <a:srgbClr val="FFFFFF"/>
                  </a:solidFill>
                </a:uFill>
                <a:latin typeface="Calibri"/>
                <a:ea typeface="DejaVu Sans"/>
              </a:rPr>
              <a:t>подписанный Министерством Финансов, Национальным Банком, Национальной Кассой Социального Страхования и Национальной Компанией Медицинского Страхования</a:t>
            </a:r>
            <a:r>
              <a:rPr lang="ru-RU" sz="2400" b="0" strike="noStrike" spc="-1" dirty="0">
                <a:solidFill>
                  <a:srgbClr val="000000"/>
                </a:solidFill>
                <a:uFill>
                  <a:solidFill>
                    <a:srgbClr val="FFFFFF"/>
                  </a:solidFill>
                </a:uFill>
                <a:latin typeface="Calibri"/>
                <a:ea typeface="DejaVu Sans"/>
              </a:rPr>
              <a:t>.</a:t>
            </a:r>
            <a:endParaRPr lang="ru-RU" sz="1800" b="0" strike="noStrike" spc="-1" dirty="0">
              <a:solidFill>
                <a:srgbClr val="000000"/>
              </a:solidFill>
              <a:uFill>
                <a:solidFill>
                  <a:srgbClr val="FFFFFF"/>
                </a:solidFill>
              </a:uFill>
              <a:latin typeface="Arial"/>
            </a:endParaRPr>
          </a:p>
        </p:txBody>
      </p:sp>
      <p:sp>
        <p:nvSpPr>
          <p:cNvPr id="67" name="CustomShape 1"/>
          <p:cNvSpPr/>
          <p:nvPr/>
        </p:nvSpPr>
        <p:spPr>
          <a:xfrm>
            <a:off x="263352" y="476672"/>
            <a:ext cx="12095640"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2800" b="1" strike="noStrike" cap="all" spc="-1" dirty="0">
                <a:solidFill>
                  <a:srgbClr val="000000"/>
                </a:solidFill>
                <a:uFill>
                  <a:solidFill>
                    <a:srgbClr val="FFFFFF"/>
                  </a:solidFill>
                </a:uFill>
                <a:latin typeface="Arial"/>
                <a:ea typeface="DejaVu Sans"/>
              </a:rPr>
              <a:t> </a:t>
            </a:r>
            <a:r>
              <a:rPr lang="ru-RU" sz="2400" b="1" strike="noStrike" cap="all" spc="-1" dirty="0">
                <a:solidFill>
                  <a:srgbClr val="000000"/>
                </a:solidFill>
                <a:uFill>
                  <a:solidFill>
                    <a:srgbClr val="FFFFFF"/>
                  </a:solidFill>
                </a:uFill>
                <a:latin typeface="Arial"/>
                <a:ea typeface="DejaVu Sans"/>
              </a:rPr>
              <a:t>Предпосылки и нормативно-правовая база для создания ЕКС</a:t>
            </a:r>
            <a:endParaRPr lang="ru-RU"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414427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418146" y="1615227"/>
            <a:ext cx="5649804" cy="5044530"/>
            <a:chOff x="152875" y="1960729"/>
            <a:chExt cx="5690160" cy="4596120"/>
          </a:xfrm>
        </p:grpSpPr>
        <p:sp>
          <p:nvSpPr>
            <p:cNvPr id="8" name="CustomShape 4"/>
            <p:cNvSpPr/>
            <p:nvPr/>
          </p:nvSpPr>
          <p:spPr>
            <a:xfrm>
              <a:off x="163315" y="3022369"/>
              <a:ext cx="5679720" cy="123912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u="sng" strike="noStrike" spc="-1" dirty="0">
                  <a:solidFill>
                    <a:srgbClr val="000000"/>
                  </a:solidFill>
                  <a:uFill>
                    <a:solidFill>
                      <a:srgbClr val="FFFFFF"/>
                    </a:solidFill>
                  </a:uFill>
                  <a:latin typeface="Calibri"/>
                  <a:ea typeface="DejaVu Sans"/>
                </a:rPr>
                <a:t>II этап - 01.01.2008</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Государственный бюджет </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Бюджеты Административно Территориальных Единиц</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Бюджет Государственного Социального Страхования </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Фонды Обязательного Медицинского Страхования</a:t>
              </a:r>
              <a:endParaRPr lang="ru-RU" b="0" strike="noStrike" spc="-1" dirty="0">
                <a:solidFill>
                  <a:srgbClr val="000000"/>
                </a:solidFill>
                <a:uFill>
                  <a:solidFill>
                    <a:srgbClr val="FFFFFF"/>
                  </a:solidFill>
                </a:uFill>
                <a:latin typeface="Arial"/>
              </a:endParaRPr>
            </a:p>
            <a:p>
              <a:pPr algn="ctr">
                <a:lnSpc>
                  <a:spcPct val="100000"/>
                </a:lnSpc>
              </a:pPr>
              <a:endParaRPr lang="ru-RU" b="0" strike="noStrike" spc="-1" dirty="0">
                <a:solidFill>
                  <a:srgbClr val="000000"/>
                </a:solidFill>
                <a:uFill>
                  <a:solidFill>
                    <a:srgbClr val="FFFFFF"/>
                  </a:solidFill>
                </a:uFill>
                <a:latin typeface="Arial"/>
              </a:endParaRPr>
            </a:p>
          </p:txBody>
        </p:sp>
        <p:sp>
          <p:nvSpPr>
            <p:cNvPr id="9" name="CustomShape 5"/>
            <p:cNvSpPr/>
            <p:nvPr/>
          </p:nvSpPr>
          <p:spPr>
            <a:xfrm>
              <a:off x="152875" y="1960729"/>
              <a:ext cx="5677920" cy="99684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u="sng" strike="noStrike" spc="-1" dirty="0">
                  <a:solidFill>
                    <a:srgbClr val="000000"/>
                  </a:solidFill>
                  <a:uFill>
                    <a:solidFill>
                      <a:srgbClr val="FFFFFF"/>
                    </a:solidFill>
                  </a:uFill>
                  <a:latin typeface="Calibri"/>
                  <a:ea typeface="DejaVu Sans"/>
                </a:rPr>
                <a:t>I этап - 01.03.2007</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Государственный бюджет (доходы)</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Бюджет Государственного Социального Страхования (доходы)</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Фонды Обязательного Медицинского Страхования (доходы)</a:t>
              </a:r>
              <a:endParaRPr lang="ru-RU" b="0" strike="noStrike" spc="-1" dirty="0">
                <a:solidFill>
                  <a:srgbClr val="000000"/>
                </a:solidFill>
                <a:uFill>
                  <a:solidFill>
                    <a:srgbClr val="FFFFFF"/>
                  </a:solidFill>
                </a:uFill>
                <a:latin typeface="Arial"/>
              </a:endParaRPr>
            </a:p>
          </p:txBody>
        </p:sp>
        <p:sp>
          <p:nvSpPr>
            <p:cNvPr id="10" name="CustomShape 6"/>
            <p:cNvSpPr/>
            <p:nvPr/>
          </p:nvSpPr>
          <p:spPr>
            <a:xfrm>
              <a:off x="162235" y="4332769"/>
              <a:ext cx="5677920" cy="101988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u="sng" strike="noStrike" spc="-1" dirty="0">
                  <a:solidFill>
                    <a:srgbClr val="000000"/>
                  </a:solidFill>
                  <a:uFill>
                    <a:solidFill>
                      <a:srgbClr val="FFFFFF"/>
                    </a:solidFill>
                  </a:uFill>
                  <a:latin typeface="Calibri"/>
                  <a:ea typeface="DejaVu Sans"/>
                </a:rPr>
                <a:t>III этап - 2015</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Обслуживание проектов финансируемых из внешних источников</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Самоуправляемые государственные учреждения</a:t>
              </a:r>
              <a:endParaRPr lang="ru-RU" b="0" strike="noStrike" spc="-1" dirty="0">
                <a:solidFill>
                  <a:srgbClr val="000000"/>
                </a:solidFill>
                <a:uFill>
                  <a:solidFill>
                    <a:srgbClr val="FFFFFF"/>
                  </a:solidFill>
                </a:uFill>
                <a:latin typeface="Arial"/>
              </a:endParaRPr>
            </a:p>
          </p:txBody>
        </p:sp>
        <p:sp>
          <p:nvSpPr>
            <p:cNvPr id="11" name="CustomShape 7"/>
            <p:cNvSpPr/>
            <p:nvPr/>
          </p:nvSpPr>
          <p:spPr>
            <a:xfrm>
              <a:off x="152875" y="5423929"/>
              <a:ext cx="5677920" cy="1132920"/>
            </a:xfrm>
            <a:prstGeom prst="rect">
              <a:avLst/>
            </a:prstGeom>
            <a:no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1400" b="1" u="sng" strike="noStrike" spc="-1" dirty="0">
                  <a:solidFill>
                    <a:srgbClr val="000000"/>
                  </a:solidFill>
                  <a:uFill>
                    <a:solidFill>
                      <a:srgbClr val="FFFFFF"/>
                    </a:solidFill>
                  </a:uFill>
                  <a:latin typeface="Calibri"/>
                  <a:ea typeface="DejaVu Sans"/>
                </a:rPr>
                <a:t>IV этап - 2016</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Консолидация специальных средств и специальных фондов с базовым компонентом Гос. бюджета</a:t>
              </a:r>
              <a:endParaRPr lang="ru-RU" b="0" strike="noStrike" spc="-1" dirty="0">
                <a:solidFill>
                  <a:srgbClr val="000000"/>
                </a:solidFill>
                <a:uFill>
                  <a:solidFill>
                    <a:srgbClr val="FFFFFF"/>
                  </a:solidFill>
                </a:uFill>
                <a:latin typeface="Arial"/>
              </a:endParaRPr>
            </a:p>
            <a:p>
              <a:pPr marL="182520" indent="-181440">
                <a:lnSpc>
                  <a:spcPct val="100000"/>
                </a:lnSpc>
                <a:buClr>
                  <a:srgbClr val="000000"/>
                </a:buClr>
                <a:buFont typeface="StarSymbol"/>
                <a:buAutoNum type="arabicPeriod"/>
              </a:pPr>
              <a:r>
                <a:rPr lang="ru-RU" sz="1400" b="0" strike="noStrike" spc="-1" dirty="0">
                  <a:solidFill>
                    <a:srgbClr val="000000"/>
                  </a:solidFill>
                  <a:uFill>
                    <a:solidFill>
                      <a:srgbClr val="FFFFFF"/>
                    </a:solidFill>
                  </a:uFill>
                  <a:latin typeface="Calibri"/>
                  <a:ea typeface="DejaVu Sans"/>
                </a:rPr>
                <a:t>Открытие отдельных счетов для временно зачисленных средств государственных учреждений</a:t>
              </a:r>
              <a:endParaRPr lang="ru-RU" b="0" strike="noStrike" spc="-1" dirty="0">
                <a:solidFill>
                  <a:srgbClr val="000000"/>
                </a:solidFill>
                <a:uFill>
                  <a:solidFill>
                    <a:srgbClr val="FFFFFF"/>
                  </a:solidFill>
                </a:uFill>
                <a:latin typeface="Arial"/>
              </a:endParaRPr>
            </a:p>
          </p:txBody>
        </p:sp>
      </p:grpSp>
      <p:sp>
        <p:nvSpPr>
          <p:cNvPr id="55" name="CustomShape 1"/>
          <p:cNvSpPr/>
          <p:nvPr/>
        </p:nvSpPr>
        <p:spPr>
          <a:xfrm>
            <a:off x="231869" y="232066"/>
            <a:ext cx="11836080"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2000" b="1" cap="all" spc="-1" dirty="0">
                <a:solidFill>
                  <a:srgbClr val="000000"/>
                </a:solidFill>
                <a:uFill>
                  <a:solidFill>
                    <a:srgbClr val="FFFFFF"/>
                  </a:solidFill>
                </a:uFill>
                <a:latin typeface="Arial"/>
                <a:ea typeface="DejaVu Sans"/>
              </a:rPr>
              <a:t> </a:t>
            </a:r>
            <a:r>
              <a:rPr lang="ru-RU" sz="2000" b="1" cap="all" spc="-1" dirty="0">
                <a:solidFill>
                  <a:srgbClr val="000000"/>
                </a:solidFill>
                <a:uFill>
                  <a:solidFill>
                    <a:srgbClr val="FFFFFF"/>
                  </a:solidFill>
                </a:uFill>
                <a:latin typeface="Arial"/>
                <a:ea typeface="DejaVu Sans"/>
              </a:rPr>
              <a:t>Создание и Поэтапное Расширение ЕКС </a:t>
            </a:r>
            <a:endParaRPr lang="en-US" sz="2000" b="1" cap="all" spc="-1" dirty="0">
              <a:solidFill>
                <a:srgbClr val="000000"/>
              </a:solidFill>
              <a:uFill>
                <a:solidFill>
                  <a:srgbClr val="FFFFFF"/>
                </a:solidFill>
              </a:uFill>
              <a:latin typeface="Arial"/>
              <a:ea typeface="DejaVu Sans"/>
            </a:endParaRPr>
          </a:p>
        </p:txBody>
      </p:sp>
      <p:sp>
        <p:nvSpPr>
          <p:cNvPr id="57" name="CustomShape 27"/>
          <p:cNvSpPr/>
          <p:nvPr/>
        </p:nvSpPr>
        <p:spPr>
          <a:xfrm>
            <a:off x="10935499" y="3156032"/>
            <a:ext cx="1129592" cy="62567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200" b="1" strike="noStrike" spc="-1" dirty="0">
                <a:solidFill>
                  <a:srgbClr val="000000"/>
                </a:solidFill>
                <a:uFill>
                  <a:solidFill>
                    <a:srgbClr val="FFFFFF"/>
                  </a:solidFill>
                </a:uFill>
                <a:latin typeface="Arial"/>
                <a:ea typeface="DejaVu Sans"/>
              </a:rPr>
              <a:t>(доходы + расходы)</a:t>
            </a:r>
            <a:endParaRPr lang="ru-RU" sz="1400" b="1" strike="noStrike" spc="-1" dirty="0">
              <a:solidFill>
                <a:srgbClr val="000000"/>
              </a:solidFill>
              <a:uFill>
                <a:solidFill>
                  <a:srgbClr val="FFFFFF"/>
                </a:solidFill>
              </a:uFill>
              <a:latin typeface="Arial"/>
            </a:endParaRPr>
          </a:p>
        </p:txBody>
      </p:sp>
      <p:grpSp>
        <p:nvGrpSpPr>
          <p:cNvPr id="7" name="Group 6"/>
          <p:cNvGrpSpPr/>
          <p:nvPr/>
        </p:nvGrpSpPr>
        <p:grpSpPr>
          <a:xfrm>
            <a:off x="-455121" y="962978"/>
            <a:ext cx="12520331" cy="5884131"/>
            <a:chOff x="-455121" y="962978"/>
            <a:chExt cx="12520331" cy="5884131"/>
          </a:xfrm>
        </p:grpSpPr>
        <p:grpSp>
          <p:nvGrpSpPr>
            <p:cNvPr id="2" name="Group 1"/>
            <p:cNvGrpSpPr/>
            <p:nvPr/>
          </p:nvGrpSpPr>
          <p:grpSpPr>
            <a:xfrm>
              <a:off x="-455121" y="962978"/>
              <a:ext cx="12520331" cy="5884131"/>
              <a:chOff x="-426326" y="1178230"/>
              <a:chExt cx="11932918" cy="5767783"/>
            </a:xfrm>
          </p:grpSpPr>
          <p:grpSp>
            <p:nvGrpSpPr>
              <p:cNvPr id="5" name="Group 4"/>
              <p:cNvGrpSpPr/>
              <p:nvPr/>
            </p:nvGrpSpPr>
            <p:grpSpPr>
              <a:xfrm>
                <a:off x="-426326" y="1178230"/>
                <a:ext cx="11932918" cy="5044543"/>
                <a:chOff x="217312" y="1454542"/>
                <a:chExt cx="10734577" cy="4548761"/>
              </a:xfrm>
            </p:grpSpPr>
            <p:sp>
              <p:nvSpPr>
                <p:cNvPr id="12" name="CustomShape 8"/>
                <p:cNvSpPr/>
                <p:nvPr/>
              </p:nvSpPr>
              <p:spPr>
                <a:xfrm>
                  <a:off x="2638201" y="4137312"/>
                  <a:ext cx="303266" cy="9664"/>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14" name="CustomShape 10"/>
                <p:cNvSpPr/>
                <p:nvPr/>
              </p:nvSpPr>
              <p:spPr>
                <a:xfrm>
                  <a:off x="2959399" y="2901196"/>
                  <a:ext cx="2659479" cy="2721965"/>
                </a:xfrm>
                <a:prstGeom prst="ellipse">
                  <a:avLst/>
                </a:prstGeom>
                <a:solidFill>
                  <a:srgbClr val="4F81BD">
                    <a:alpha val="45000"/>
                  </a:srgbClr>
                </a:solidFill>
                <a:ln w="25560">
                  <a:noFill/>
                </a:ln>
              </p:spPr>
              <p:style>
                <a:lnRef idx="0">
                  <a:scrgbClr r="0" g="0" b="0"/>
                </a:lnRef>
                <a:fillRef idx="0">
                  <a:scrgbClr r="0" g="0" b="0"/>
                </a:fillRef>
                <a:effectRef idx="0">
                  <a:scrgbClr r="0" g="0" b="0"/>
                </a:effectRef>
                <a:fontRef idx="minor"/>
              </p:style>
            </p:sp>
            <p:sp>
              <p:nvSpPr>
                <p:cNvPr id="15" name="CustomShape 11"/>
                <p:cNvSpPr/>
                <p:nvPr/>
              </p:nvSpPr>
              <p:spPr>
                <a:xfrm>
                  <a:off x="3824335" y="4007781"/>
                  <a:ext cx="873445" cy="31926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2000" b="1" strike="noStrike" spc="-1" dirty="0">
                      <a:solidFill>
                        <a:srgbClr val="000000"/>
                      </a:solidFill>
                      <a:uFill>
                        <a:solidFill>
                          <a:srgbClr val="FFFFFF"/>
                        </a:solidFill>
                      </a:uFill>
                      <a:latin typeface="Arial"/>
                      <a:ea typeface="DejaVu Sans"/>
                    </a:rPr>
                    <a:t>АСМП</a:t>
                  </a:r>
                  <a:endParaRPr lang="ru-RU" sz="1800" b="0" strike="noStrike" spc="-1" dirty="0">
                    <a:solidFill>
                      <a:srgbClr val="000000"/>
                    </a:solidFill>
                    <a:uFill>
                      <a:solidFill>
                        <a:srgbClr val="FFFFFF"/>
                      </a:solidFill>
                    </a:uFill>
                    <a:latin typeface="Arial"/>
                  </a:endParaRPr>
                </a:p>
              </p:txBody>
            </p:sp>
            <p:sp>
              <p:nvSpPr>
                <p:cNvPr id="16" name="CustomShape 12"/>
                <p:cNvSpPr/>
                <p:nvPr/>
              </p:nvSpPr>
              <p:spPr>
                <a:xfrm>
                  <a:off x="3847990" y="2699750"/>
                  <a:ext cx="788295" cy="808679"/>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7" name="CustomShape 13"/>
                <p:cNvSpPr/>
                <p:nvPr/>
              </p:nvSpPr>
              <p:spPr>
                <a:xfrm>
                  <a:off x="3971303" y="2828895"/>
                  <a:ext cx="557407" cy="571218"/>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18" name="CustomShape 14"/>
                <p:cNvSpPr/>
                <p:nvPr/>
              </p:nvSpPr>
              <p:spPr>
                <a:xfrm>
                  <a:off x="3823097" y="5027545"/>
                  <a:ext cx="814168" cy="793492"/>
                </a:xfrm>
                <a:prstGeom prst="ellipse">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19" name="CustomShape 15"/>
                <p:cNvSpPr/>
                <p:nvPr/>
              </p:nvSpPr>
              <p:spPr>
                <a:xfrm>
                  <a:off x="3948095" y="5161154"/>
                  <a:ext cx="557407" cy="571218"/>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trike="noStrike" spc="-1" dirty="0">
                      <a:solidFill>
                        <a:srgbClr val="000000"/>
                      </a:solidFill>
                      <a:uFill>
                        <a:solidFill>
                          <a:srgbClr val="FFFFFF"/>
                        </a:solidFill>
                      </a:uFill>
                      <a:latin typeface="Calibri"/>
                      <a:ea typeface="DejaVu Sans"/>
                    </a:rPr>
                    <a:t>КБ</a:t>
                  </a:r>
                  <a:endParaRPr lang="ru-RU" sz="1800" b="0" strike="noStrike" spc="-1" dirty="0">
                    <a:solidFill>
                      <a:srgbClr val="000000"/>
                    </a:solidFill>
                    <a:uFill>
                      <a:solidFill>
                        <a:srgbClr val="FFFFFF"/>
                      </a:solidFill>
                    </a:uFill>
                    <a:latin typeface="Arial"/>
                  </a:endParaRPr>
                </a:p>
              </p:txBody>
            </p:sp>
            <p:sp>
              <p:nvSpPr>
                <p:cNvPr id="20" name="CustomShape 16"/>
                <p:cNvSpPr/>
                <p:nvPr/>
              </p:nvSpPr>
              <p:spPr>
                <a:xfrm>
                  <a:off x="4684014" y="3723058"/>
                  <a:ext cx="1028354" cy="1078239"/>
                </a:xfrm>
                <a:prstGeom prst="ellipse">
                  <a:avLst/>
                </a:prstGeom>
                <a:solidFill>
                  <a:srgbClr val="4F81BD"/>
                </a:solidFill>
                <a:ln w="3816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21" name="CustomShape 17"/>
                <p:cNvSpPr/>
                <p:nvPr/>
              </p:nvSpPr>
              <p:spPr>
                <a:xfrm>
                  <a:off x="4828210" y="3864454"/>
                  <a:ext cx="808600" cy="762085"/>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000" b="1" strike="noStrike" spc="-1" dirty="0">
                      <a:solidFill>
                        <a:srgbClr val="000000"/>
                      </a:solidFill>
                      <a:uFill>
                        <a:solidFill>
                          <a:srgbClr val="FFFFFF"/>
                        </a:solidFill>
                      </a:uFill>
                      <a:latin typeface="Calibri"/>
                      <a:ea typeface="DejaVu Sans"/>
                    </a:rPr>
                    <a:t>Нац. Банк </a:t>
                  </a:r>
                  <a:endParaRPr lang="ru-RU" sz="1400" b="0" strike="noStrike" spc="-1" dirty="0">
                    <a:solidFill>
                      <a:srgbClr val="000000"/>
                    </a:solidFill>
                    <a:uFill>
                      <a:solidFill>
                        <a:srgbClr val="FFFFFF"/>
                      </a:solidFill>
                    </a:uFill>
                    <a:latin typeface="Arial"/>
                  </a:endParaRPr>
                </a:p>
              </p:txBody>
            </p:sp>
            <p:sp>
              <p:nvSpPr>
                <p:cNvPr id="22" name="CustomShape 18"/>
                <p:cNvSpPr/>
                <p:nvPr/>
              </p:nvSpPr>
              <p:spPr>
                <a:xfrm>
                  <a:off x="1823235" y="3731682"/>
                  <a:ext cx="1946348" cy="877247"/>
                </a:xfrm>
                <a:prstGeom prst="flowChartAlternateProcess">
                  <a:avLst/>
                </a:prstGeom>
                <a:solidFill>
                  <a:srgbClr val="BDDCA8"/>
                </a:solidFill>
                <a:ln w="6480">
                  <a:noFill/>
                </a:ln>
                <a:effectLst>
                  <a:outerShdw dist="20160" dir="5400000">
                    <a:srgbClr val="000000">
                      <a:alpha val="38000"/>
                    </a:srgbClr>
                  </a:outerShdw>
                </a:effectLst>
              </p:spPr>
              <p:style>
                <a:lnRef idx="0">
                  <a:scrgbClr r="0" g="0" b="0"/>
                </a:lnRef>
                <a:fillRef idx="0">
                  <a:scrgbClr r="0" g="0" b="0"/>
                </a:fillRef>
                <a:effectRef idx="0">
                  <a:scrgbClr r="0" g="0" b="0"/>
                </a:effectRef>
                <a:fontRef idx="minor"/>
              </p:style>
            </p:sp>
            <p:sp>
              <p:nvSpPr>
                <p:cNvPr id="23" name="CustomShape 19"/>
                <p:cNvSpPr/>
                <p:nvPr/>
              </p:nvSpPr>
              <p:spPr>
                <a:xfrm>
                  <a:off x="1856351" y="3903063"/>
                  <a:ext cx="1157570" cy="4341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400" b="1" dirty="0"/>
                    <a:t>Казначейское обслуживание</a:t>
                  </a:r>
                  <a:endParaRPr lang="en-US" sz="1100" b="1" spc="-1" dirty="0">
                    <a:solidFill>
                      <a:srgbClr val="000000"/>
                    </a:solidFill>
                    <a:uFill>
                      <a:solidFill>
                        <a:srgbClr val="FFFFFF"/>
                      </a:solidFill>
                    </a:uFill>
                    <a:latin typeface="Arial"/>
                  </a:endParaRPr>
                </a:p>
                <a:p>
                  <a:pPr algn="ctr">
                    <a:lnSpc>
                      <a:spcPct val="100000"/>
                    </a:lnSpc>
                  </a:pPr>
                  <a:endParaRPr lang="ru-RU" sz="1400" b="1" strike="noStrike" spc="-1" dirty="0">
                    <a:solidFill>
                      <a:srgbClr val="000000"/>
                    </a:solidFill>
                    <a:uFill>
                      <a:solidFill>
                        <a:srgbClr val="FFFFFF"/>
                      </a:solidFill>
                    </a:uFill>
                    <a:latin typeface="Arial"/>
                  </a:endParaRPr>
                </a:p>
              </p:txBody>
            </p:sp>
            <p:sp>
              <p:nvSpPr>
                <p:cNvPr id="29" name="CustomShape 23"/>
                <p:cNvSpPr/>
                <p:nvPr/>
              </p:nvSpPr>
              <p:spPr>
                <a:xfrm>
                  <a:off x="667507" y="3804392"/>
                  <a:ext cx="1407273" cy="669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600" b="1" spc="-1" dirty="0">
                      <a:solidFill>
                        <a:srgbClr val="000000"/>
                      </a:solidFill>
                      <a:uFill>
                        <a:solidFill>
                          <a:srgbClr val="FFFFFF"/>
                        </a:solidFill>
                      </a:uFill>
                      <a:latin typeface="+mj-lt"/>
                    </a:rPr>
                    <a:t>Гос. бюджет</a:t>
                  </a:r>
                  <a:endParaRPr lang="ru-RU" sz="1600" b="0" strike="noStrike" spc="-1" dirty="0">
                    <a:solidFill>
                      <a:srgbClr val="000000"/>
                    </a:solidFill>
                    <a:uFill>
                      <a:solidFill>
                        <a:srgbClr val="FFFFFF"/>
                      </a:solidFill>
                    </a:uFill>
                    <a:latin typeface="+mj-lt"/>
                  </a:endParaRPr>
                </a:p>
              </p:txBody>
            </p:sp>
            <p:sp>
              <p:nvSpPr>
                <p:cNvPr id="35" name="CustomShape 26"/>
                <p:cNvSpPr/>
                <p:nvPr/>
              </p:nvSpPr>
              <p:spPr>
                <a:xfrm>
                  <a:off x="2559645" y="3304473"/>
                  <a:ext cx="590769" cy="324898"/>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37" name="CustomShape 28"/>
                <p:cNvSpPr/>
                <p:nvPr/>
              </p:nvSpPr>
              <p:spPr>
                <a:xfrm>
                  <a:off x="1404984" y="2166068"/>
                  <a:ext cx="2028108" cy="51911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600" b="1" strike="noStrike" spc="-1" dirty="0">
                      <a:solidFill>
                        <a:srgbClr val="000000"/>
                      </a:solidFill>
                      <a:uFill>
                        <a:solidFill>
                          <a:srgbClr val="FFFFFF"/>
                        </a:solidFill>
                      </a:uFill>
                      <a:latin typeface="+mj-lt"/>
                      <a:ea typeface="DejaVu Sans"/>
                    </a:rPr>
                    <a:t>Фонды Обязательного </a:t>
                  </a:r>
                  <a:endParaRPr lang="ru-RU" sz="1600" b="0" strike="noStrike" spc="-1" dirty="0">
                    <a:solidFill>
                      <a:srgbClr val="000000"/>
                    </a:solidFill>
                    <a:uFill>
                      <a:solidFill>
                        <a:srgbClr val="FFFFFF"/>
                      </a:solidFill>
                    </a:uFill>
                    <a:latin typeface="+mj-lt"/>
                  </a:endParaRPr>
                </a:p>
                <a:p>
                  <a:pPr algn="ctr">
                    <a:lnSpc>
                      <a:spcPct val="100000"/>
                    </a:lnSpc>
                  </a:pPr>
                  <a:r>
                    <a:rPr lang="ru-RU" sz="1600" b="1" strike="noStrike" spc="-1" dirty="0">
                      <a:solidFill>
                        <a:srgbClr val="000000"/>
                      </a:solidFill>
                      <a:uFill>
                        <a:solidFill>
                          <a:srgbClr val="FFFFFF"/>
                        </a:solidFill>
                      </a:uFill>
                      <a:latin typeface="+mj-lt"/>
                      <a:ea typeface="DejaVu Sans"/>
                    </a:rPr>
                    <a:t>Мед. Страхования</a:t>
                  </a:r>
                  <a:endParaRPr lang="ru-RU" sz="1600" b="0" strike="noStrike" spc="-1" dirty="0">
                    <a:solidFill>
                      <a:srgbClr val="000000"/>
                    </a:solidFill>
                    <a:uFill>
                      <a:solidFill>
                        <a:srgbClr val="FFFFFF"/>
                      </a:solidFill>
                    </a:uFill>
                    <a:latin typeface="+mj-lt"/>
                  </a:endParaRPr>
                </a:p>
              </p:txBody>
            </p:sp>
            <p:sp>
              <p:nvSpPr>
                <p:cNvPr id="39" name="CustomShape 31"/>
                <p:cNvSpPr/>
                <p:nvPr/>
              </p:nvSpPr>
              <p:spPr>
                <a:xfrm flipV="1">
                  <a:off x="2637030" y="4666205"/>
                  <a:ext cx="521893" cy="449015"/>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40" name="CustomShape 32"/>
                <p:cNvSpPr/>
                <p:nvPr/>
              </p:nvSpPr>
              <p:spPr>
                <a:xfrm>
                  <a:off x="217312" y="1454542"/>
                  <a:ext cx="10734577" cy="69525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ru-RU" sz="1800" b="1" u="sng" strike="noStrike" spc="-1" dirty="0">
                      <a:solidFill>
                        <a:srgbClr val="000000"/>
                      </a:solidFill>
                      <a:uFill>
                        <a:solidFill>
                          <a:srgbClr val="FFFFFF"/>
                        </a:solidFill>
                      </a:uFill>
                      <a:latin typeface="Calibri"/>
                      <a:ea typeface="DejaVu Sans"/>
                    </a:rPr>
                    <a:t>С 01.04.2007 Государственное казначейство становится  прямым участником </a:t>
                  </a:r>
                  <a:r>
                    <a:rPr lang="ru-RU" b="1" u="sng" spc="-1" dirty="0">
                      <a:solidFill>
                        <a:srgbClr val="000000"/>
                      </a:solidFill>
                      <a:uFill>
                        <a:solidFill>
                          <a:srgbClr val="FFFFFF"/>
                        </a:solidFill>
                      </a:uFill>
                      <a:ea typeface="DejaVu Sans"/>
                    </a:rPr>
                    <a:t>АСМП</a:t>
                  </a:r>
                </a:p>
                <a:p>
                  <a:pPr algn="ctr"/>
                  <a:r>
                    <a:rPr lang="ru-RU" sz="1100" b="1" u="sng" spc="-1" dirty="0">
                      <a:solidFill>
                        <a:srgbClr val="000000"/>
                      </a:solidFill>
                      <a:uFill>
                        <a:solidFill>
                          <a:srgbClr val="FFFFFF"/>
                        </a:solidFill>
                      </a:uFill>
                      <a:ea typeface="DejaVu Sans"/>
                    </a:rPr>
                    <a:t>(автоматическая система межбанковских платежей)</a:t>
                  </a:r>
                  <a:endParaRPr lang="ru-RU" sz="1100"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a:p>
                  <a:pPr algn="ctr">
                    <a:lnSpc>
                      <a:spcPct val="100000"/>
                    </a:lnSpc>
                  </a:pPr>
                  <a:endParaRPr lang="ru-RU" sz="1800" b="0" strike="noStrike" spc="-1" dirty="0">
                    <a:solidFill>
                      <a:srgbClr val="000000"/>
                    </a:solidFill>
                    <a:uFill>
                      <a:solidFill>
                        <a:srgbClr val="FFFFFF"/>
                      </a:solidFill>
                    </a:uFill>
                    <a:latin typeface="Arial"/>
                  </a:endParaRPr>
                </a:p>
              </p:txBody>
            </p:sp>
            <p:pic>
              <p:nvPicPr>
                <p:cNvPr id="53" name="Picture 92"/>
                <p:cNvPicPr/>
                <p:nvPr/>
              </p:nvPicPr>
              <p:blipFill>
                <a:blip r:embed="rId3"/>
                <a:stretch/>
              </p:blipFill>
              <p:spPr>
                <a:xfrm>
                  <a:off x="2139718" y="5199388"/>
                  <a:ext cx="757183" cy="797980"/>
                </a:xfrm>
                <a:prstGeom prst="rect">
                  <a:avLst/>
                </a:prstGeom>
                <a:ln>
                  <a:noFill/>
                </a:ln>
              </p:spPr>
            </p:pic>
            <p:pic>
              <p:nvPicPr>
                <p:cNvPr id="54" name="Picture 93"/>
                <p:cNvPicPr/>
                <p:nvPr/>
              </p:nvPicPr>
              <p:blipFill>
                <a:blip r:embed="rId4"/>
                <a:stretch/>
              </p:blipFill>
              <p:spPr>
                <a:xfrm>
                  <a:off x="1968946" y="2627213"/>
                  <a:ext cx="681202" cy="717215"/>
                </a:xfrm>
                <a:prstGeom prst="rect">
                  <a:avLst/>
                </a:prstGeom>
                <a:ln>
                  <a:noFill/>
                </a:ln>
              </p:spPr>
            </p:pic>
            <p:sp>
              <p:nvSpPr>
                <p:cNvPr id="107" name="CustomShape 30"/>
                <p:cNvSpPr/>
                <p:nvPr/>
              </p:nvSpPr>
              <p:spPr>
                <a:xfrm rot="11932234" flipV="1">
                  <a:off x="3990865" y="4518998"/>
                  <a:ext cx="449659" cy="158422"/>
                </a:xfrm>
                <a:custGeom>
                  <a:avLst/>
                  <a:gdLst/>
                  <a:ahLst/>
                  <a:cxnLst/>
                  <a:rect l="l" t="t" r="r" b="b"/>
                  <a:pathLst>
                    <a:path w="21600" h="21600">
                      <a:moveTo>
                        <a:pt x="0" y="0"/>
                      </a:moveTo>
                      <a:lnTo>
                        <a:pt x="21600" y="21600"/>
                      </a:lnTo>
                    </a:path>
                  </a:pathLst>
                </a:custGeom>
                <a:noFill/>
                <a:ln w="34920">
                  <a:solidFill>
                    <a:srgbClr val="00B050"/>
                  </a:solidFill>
                  <a:round/>
                  <a:tailEnd type="triangle" w="med" len="med"/>
                </a:ln>
              </p:spPr>
              <p:style>
                <a:lnRef idx="0">
                  <a:scrgbClr r="0" g="0" b="0"/>
                </a:lnRef>
                <a:fillRef idx="0">
                  <a:scrgbClr r="0" g="0" b="0"/>
                </a:fillRef>
                <a:effectRef idx="0">
                  <a:scrgbClr r="0" g="0" b="0"/>
                </a:effectRef>
                <a:fontRef idx="minor"/>
              </p:style>
            </p:sp>
            <p:sp>
              <p:nvSpPr>
                <p:cNvPr id="108" name="CustomShape 9"/>
                <p:cNvSpPr/>
                <p:nvPr/>
              </p:nvSpPr>
              <p:spPr>
                <a:xfrm>
                  <a:off x="3959230" y="3851498"/>
                  <a:ext cx="535137" cy="345"/>
                </a:xfrm>
                <a:custGeom>
                  <a:avLst/>
                  <a:gdLst/>
                  <a:ahLst/>
                  <a:cxnLst/>
                  <a:rect l="l" t="t" r="r" b="b"/>
                  <a:pathLst>
                    <a:path w="21600" h="21600">
                      <a:moveTo>
                        <a:pt x="0" y="0"/>
                      </a:moveTo>
                      <a:lnTo>
                        <a:pt x="21600" y="21600"/>
                      </a:lnTo>
                    </a:path>
                  </a:pathLst>
                </a:custGeom>
                <a:noFill/>
                <a:ln w="34920">
                  <a:solidFill>
                    <a:srgbClr val="953735"/>
                  </a:solidFill>
                  <a:round/>
                  <a:tailEnd type="triangle" w="med" len="med"/>
                </a:ln>
              </p:spPr>
              <p:style>
                <a:lnRef idx="0">
                  <a:scrgbClr r="0" g="0" b="0"/>
                </a:lnRef>
                <a:fillRef idx="0">
                  <a:scrgbClr r="0" g="0" b="0"/>
                </a:fillRef>
                <a:effectRef idx="0">
                  <a:scrgbClr r="0" g="0" b="0"/>
                </a:effectRef>
                <a:fontRef idx="minor"/>
              </p:style>
            </p:sp>
            <p:sp>
              <p:nvSpPr>
                <p:cNvPr id="61" name="CustomShape 23"/>
                <p:cNvSpPr/>
                <p:nvPr/>
              </p:nvSpPr>
              <p:spPr>
                <a:xfrm>
                  <a:off x="540370" y="5252617"/>
                  <a:ext cx="1612311" cy="75068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600" b="1" spc="-1" dirty="0">
                      <a:solidFill>
                        <a:srgbClr val="000000"/>
                      </a:solidFill>
                      <a:uFill>
                        <a:solidFill>
                          <a:srgbClr val="FFFFFF"/>
                        </a:solidFill>
                      </a:uFill>
                      <a:latin typeface="+mj-lt"/>
                    </a:rPr>
                    <a:t>Бюджеты местного уровня</a:t>
                  </a:r>
                  <a:endParaRPr lang="ru-RU" sz="1600" b="0" strike="noStrike" spc="-1" dirty="0">
                    <a:solidFill>
                      <a:srgbClr val="000000"/>
                    </a:solidFill>
                    <a:uFill>
                      <a:solidFill>
                        <a:srgbClr val="FFFFFF"/>
                      </a:solidFill>
                    </a:uFill>
                    <a:latin typeface="+mj-lt"/>
                  </a:endParaRPr>
                </a:p>
              </p:txBody>
            </p:sp>
            <p:sp>
              <p:nvSpPr>
                <p:cNvPr id="67" name="CustomShape 13"/>
                <p:cNvSpPr/>
                <p:nvPr/>
              </p:nvSpPr>
              <p:spPr>
                <a:xfrm>
                  <a:off x="3091381" y="3878978"/>
                  <a:ext cx="557407" cy="571218"/>
                </a:xfrm>
                <a:prstGeom prst="rect">
                  <a:avLst/>
                </a:prstGeom>
                <a:noFill/>
                <a:ln>
                  <a:noFill/>
                </a:ln>
              </p:spPr>
              <p:style>
                <a:lnRef idx="0">
                  <a:scrgbClr r="0" g="0" b="0"/>
                </a:lnRef>
                <a:fillRef idx="0">
                  <a:scrgbClr r="0" g="0" b="0"/>
                </a:fillRef>
                <a:effectRef idx="0">
                  <a:scrgbClr r="0" g="0" b="0"/>
                </a:effectRef>
                <a:fontRef idx="minor"/>
              </p:style>
              <p:txBody>
                <a:bodyPr lIns="35640" tIns="35640" rIns="35640" bIns="35640" anchor="ctr"/>
                <a:lstStyle/>
                <a:p>
                  <a:pPr algn="ctr">
                    <a:lnSpc>
                      <a:spcPct val="90000"/>
                    </a:lnSpc>
                  </a:pPr>
                  <a:r>
                    <a:rPr lang="ru-RU" sz="2800" b="1" spc="-1" dirty="0">
                      <a:solidFill>
                        <a:srgbClr val="000000"/>
                      </a:solidFill>
                      <a:uFill>
                        <a:solidFill>
                          <a:srgbClr val="FFFFFF"/>
                        </a:solidFill>
                      </a:uFill>
                      <a:latin typeface="Calibri"/>
                    </a:rPr>
                    <a:t>ЕКС</a:t>
                  </a:r>
                  <a:endParaRPr lang="ru-RU" sz="1800" b="0" strike="noStrike" spc="-1" dirty="0">
                    <a:solidFill>
                      <a:srgbClr val="000000"/>
                    </a:solidFill>
                    <a:uFill>
                      <a:solidFill>
                        <a:srgbClr val="FFFFFF"/>
                      </a:solidFill>
                    </a:uFill>
                    <a:latin typeface="Arial"/>
                  </a:endParaRPr>
                </a:p>
              </p:txBody>
            </p:sp>
          </p:grpSp>
          <p:sp>
            <p:nvSpPr>
              <p:cNvPr id="58" name="CustomShape 29"/>
              <p:cNvSpPr/>
              <p:nvPr/>
            </p:nvSpPr>
            <p:spPr>
              <a:xfrm>
                <a:off x="1064292" y="6309533"/>
                <a:ext cx="1696651" cy="63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600" b="1" strike="noStrike" spc="-1" dirty="0">
                    <a:solidFill>
                      <a:srgbClr val="000000"/>
                    </a:solidFill>
                    <a:uFill>
                      <a:solidFill>
                        <a:srgbClr val="FFFFFF"/>
                      </a:solidFill>
                    </a:uFill>
                    <a:latin typeface="+mj-lt"/>
                    <a:ea typeface="DejaVu Sans"/>
                  </a:rPr>
                  <a:t>Бюджет</a:t>
                </a:r>
                <a:r>
                  <a:rPr lang="en-US" sz="1600" b="1" strike="noStrike" spc="-1" dirty="0">
                    <a:solidFill>
                      <a:srgbClr val="000000"/>
                    </a:solidFill>
                    <a:uFill>
                      <a:solidFill>
                        <a:srgbClr val="FFFFFF"/>
                      </a:solidFill>
                    </a:uFill>
                    <a:latin typeface="+mj-lt"/>
                    <a:ea typeface="DejaVu Sans"/>
                  </a:rPr>
                  <a:t> </a:t>
                </a:r>
                <a:r>
                  <a:rPr lang="ru-RU" sz="1600" b="1" strike="noStrike" spc="-1" dirty="0" err="1">
                    <a:solidFill>
                      <a:srgbClr val="000000"/>
                    </a:solidFill>
                    <a:uFill>
                      <a:solidFill>
                        <a:srgbClr val="FFFFFF"/>
                      </a:solidFill>
                    </a:uFill>
                    <a:latin typeface="+mj-lt"/>
                    <a:ea typeface="DejaVu Sans"/>
                  </a:rPr>
                  <a:t>Гос</a:t>
                </a:r>
                <a:r>
                  <a:rPr lang="en-US" sz="1600" b="1" strike="noStrike" spc="-1" dirty="0">
                    <a:solidFill>
                      <a:srgbClr val="000000"/>
                    </a:solidFill>
                    <a:uFill>
                      <a:solidFill>
                        <a:srgbClr val="FFFFFF"/>
                      </a:solidFill>
                    </a:uFill>
                    <a:latin typeface="+mj-lt"/>
                    <a:ea typeface="DejaVu Sans"/>
                  </a:rPr>
                  <a:t>. </a:t>
                </a:r>
                <a:r>
                  <a:rPr lang="en-US" sz="1600" b="1" strike="noStrike" spc="-1" dirty="0" err="1">
                    <a:solidFill>
                      <a:srgbClr val="000000"/>
                    </a:solidFill>
                    <a:uFill>
                      <a:solidFill>
                        <a:srgbClr val="FFFFFF"/>
                      </a:solidFill>
                    </a:uFill>
                    <a:latin typeface="+mj-lt"/>
                    <a:ea typeface="DejaVu Sans"/>
                  </a:rPr>
                  <a:t>Соц</a:t>
                </a:r>
                <a:r>
                  <a:rPr lang="en-US" sz="1600" b="1" strike="noStrike" spc="-1" dirty="0">
                    <a:solidFill>
                      <a:srgbClr val="000000"/>
                    </a:solidFill>
                    <a:uFill>
                      <a:solidFill>
                        <a:srgbClr val="FFFFFF"/>
                      </a:solidFill>
                    </a:uFill>
                    <a:latin typeface="+mj-lt"/>
                    <a:ea typeface="DejaVu Sans"/>
                  </a:rPr>
                  <a:t>. </a:t>
                </a:r>
                <a:r>
                  <a:rPr lang="ru-RU" sz="1600" b="1" strike="noStrike" spc="-1" dirty="0">
                    <a:solidFill>
                      <a:srgbClr val="000000"/>
                    </a:solidFill>
                    <a:uFill>
                      <a:solidFill>
                        <a:srgbClr val="FFFFFF"/>
                      </a:solidFill>
                    </a:uFill>
                    <a:latin typeface="+mj-lt"/>
                    <a:ea typeface="DejaVu Sans"/>
                  </a:rPr>
                  <a:t>Страхования</a:t>
                </a:r>
                <a:endParaRPr lang="ru-RU" sz="1600" b="0" strike="noStrike" spc="-1" dirty="0">
                  <a:solidFill>
                    <a:srgbClr val="000000"/>
                  </a:solidFill>
                  <a:uFill>
                    <a:solidFill>
                      <a:srgbClr val="FFFFFF"/>
                    </a:solidFill>
                  </a:uFill>
                  <a:latin typeface="+mj-lt"/>
                </a:endParaRPr>
              </a:p>
            </p:txBody>
          </p:sp>
        </p:grpSp>
        <p:pic>
          <p:nvPicPr>
            <p:cNvPr id="1034"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487" y="2755323"/>
              <a:ext cx="868626" cy="868626"/>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241" y="4175601"/>
              <a:ext cx="868626" cy="868626"/>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814" y="4407071"/>
              <a:ext cx="868626" cy="868626"/>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10" descr="Government Icon - Free PNG &amp; SVG 40293 - Noun Projec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2047" y="4213162"/>
              <a:ext cx="868626" cy="86862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121818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1674" y="1098227"/>
            <a:ext cx="11739717" cy="5447645"/>
          </a:xfrm>
          <a:prstGeom prst="rect">
            <a:avLst/>
          </a:prstGeom>
        </p:spPr>
        <p:txBody>
          <a:bodyPr wrap="square">
            <a:spAutoFit/>
          </a:bodyPr>
          <a:lstStyle/>
          <a:p>
            <a:pPr indent="342900" algn="ctr">
              <a:spcAft>
                <a:spcPts val="0"/>
              </a:spcAft>
            </a:pPr>
            <a:r>
              <a:rPr lang="ru-RU" sz="1200" b="1" dirty="0">
                <a:solidFill>
                  <a:srgbClr val="333333"/>
                </a:solidFill>
                <a:effectLst/>
                <a:latin typeface="times new roman" panose="02020603050405020304" pitchFamily="18" charset="0"/>
              </a:rPr>
              <a:t>Раздел 3</a:t>
            </a:r>
            <a:endParaRPr lang="ru-RU" sz="1200" dirty="0">
              <a:effectLst/>
              <a:latin typeface="times new roman" panose="02020603050405020304" pitchFamily="18" charset="0"/>
            </a:endParaRPr>
          </a:p>
          <a:p>
            <a:pPr indent="342900" algn="ctr">
              <a:spcAft>
                <a:spcPts val="0"/>
              </a:spcAft>
            </a:pPr>
            <a:r>
              <a:rPr lang="ru-RU" sz="1200" b="1" dirty="0">
                <a:solidFill>
                  <a:srgbClr val="333333"/>
                </a:solidFill>
                <a:effectLst/>
                <a:latin typeface="times new roman" panose="02020603050405020304" pitchFamily="18" charset="0"/>
              </a:rPr>
              <a:t>Исполнение бюджета</a:t>
            </a:r>
            <a:endParaRPr lang="ru-RU" sz="1200" dirty="0">
              <a:effectLst/>
              <a:latin typeface="times new roman" panose="02020603050405020304" pitchFamily="18" charset="0"/>
            </a:endParaRPr>
          </a:p>
          <a:p>
            <a:pPr indent="342900" algn="just">
              <a:spcAft>
                <a:spcPts val="0"/>
              </a:spcAft>
            </a:pPr>
            <a:r>
              <a:rPr lang="ru-RU" sz="1200" b="1" dirty="0">
                <a:solidFill>
                  <a:srgbClr val="333333"/>
                </a:solidFill>
                <a:effectLst/>
                <a:latin typeface="times new roman" panose="02020603050405020304" pitchFamily="18" charset="0"/>
              </a:rPr>
              <a:t>Статья 62. Единый казначейский счет</a:t>
            </a:r>
            <a:endParaRPr lang="ru-RU" sz="1200" b="1"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(1) Поступления в бюджеты и платежи из бюджетов–компонентов бюджетам–компонентам национального публичного бюджета в национальной валюте осуществляются перечислением через единый казначейский счет, а в иностранной валюте – через счета, открытые в Национальном банке Молдовы и в финансовых учреждениях, в соответствии с валютным законодательством.</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(2) Администраторы бюджетов могут на договорной основе брать/предоставлять займы из бюджетов–компонентов национального публичного бюджета, управляемых через единый казначейский счет, для покрытия временных кассовых разрывов, со сроком погашения в том же бюджетном году.</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(3) Администраторы бюджетов могут на договорной основе брать займы от финансовых учреждений для покрытия временных кассовых разрывов, со сроком погашения в том же бюджетном году.</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(4) Остаток временно свободных денежных средств, управляемых через единый казначейский счет, может размещаться на депозитных счетах в Национальном банке Молдовы и в государственных ценных бумагах.;</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(5) Запрещается бюджетным органам/учреждениям:</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а) открывать банковские счета для осуществления операций по поступлениям и платежам через финансовые учреждения, за исключением платежных бизнес-карт, открытых с разрешения Министерства финансов, для покрытия расходов, связанных c направлением в служебные командировки за границу руководителей высокого ранга центральных органов публичной власти. Порядок открытия и управления платежными бизнес-картами устанавливается Министерством финансов;</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b) брать/предоставлять займы..</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(7) Министерство финансов, Национальная касса социального страхования и Национальная компания медицинского страхования могут заключать договоры с поставщиками платежных услуг действующими на территории Республики Молдова, для осуществления некоторых операций, связанных с кассовым исполнением бюджетов.</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(8) Процедура отбора коммерческих банков как поставщиков платежных услуг для осуществления операций, связанных с кассовым исполнением бюджетов, проводится раз в три года в соответствии с законодательством о государственных закупках.</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(9) Финансовые средства, полученные из бюджетов– компонентов национального публичного бюджета публичными органами/учреждениями на самоуправлении, государственными предприятиями и акционерными обществами, учредителем/акционером которых являются центральные и местные органы публичной власти, на основе их перечня, утвержденного ежегодным бюджетным законом, управляются через единый казначейский счет.</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(10) Министерство финансов может временно использовать остатки финансовых средств на счетах указанных в части (9) субъектов, открытых в едином казначейском счете, для покрытия временных кассовых разрывов государственного бюджета, с их возвратом в течение 180 дней со дня осуществления займа и без того, чтобы это отражалось на платежах соответствующих субъектов.</a:t>
            </a:r>
            <a:endParaRPr lang="ru-RU" sz="1200" dirty="0">
              <a:effectLst/>
              <a:latin typeface="times new roman" panose="02020603050405020304" pitchFamily="18" charset="0"/>
            </a:endParaRPr>
          </a:p>
          <a:p>
            <a:pPr indent="342900" algn="just">
              <a:spcAft>
                <a:spcPts val="0"/>
              </a:spcAft>
            </a:pPr>
            <a:r>
              <a:rPr lang="ru-RU" sz="1200" dirty="0">
                <a:solidFill>
                  <a:srgbClr val="333333"/>
                </a:solidFill>
                <a:effectLst/>
                <a:latin typeface="times new roman" panose="02020603050405020304" pitchFamily="18" charset="0"/>
              </a:rPr>
              <a:t>(11) Запрещается заем финансовых средств, предоставленных целевым назначением согласно соглашениям о финансировании, из средств проектов, финансируемых из внешних источников.</a:t>
            </a:r>
            <a:endParaRPr lang="ru-RU" sz="1200" dirty="0">
              <a:effectLst/>
              <a:latin typeface="times new roman" panose="02020603050405020304" pitchFamily="18" charset="0"/>
            </a:endParaRPr>
          </a:p>
        </p:txBody>
      </p:sp>
      <p:sp>
        <p:nvSpPr>
          <p:cNvPr id="8" name="TextBox 7"/>
          <p:cNvSpPr txBox="1"/>
          <p:nvPr/>
        </p:nvSpPr>
        <p:spPr>
          <a:xfrm>
            <a:off x="662730" y="327171"/>
            <a:ext cx="11048301" cy="400110"/>
          </a:xfrm>
          <a:prstGeom prst="rect">
            <a:avLst/>
          </a:prstGeom>
          <a:noFill/>
        </p:spPr>
        <p:txBody>
          <a:bodyPr wrap="square" rtlCol="0">
            <a:spAutoFit/>
          </a:bodyPr>
          <a:lstStyle/>
          <a:p>
            <a:r>
              <a:rPr lang="ru-RU" sz="2000" b="1" dirty="0">
                <a:effectLst/>
              </a:rPr>
              <a:t>ЗАКОН № 181 от 25-07-2014 о публичных финансах и бюджетно-налоговой</a:t>
            </a:r>
            <a:r>
              <a:rPr lang="en-US" sz="2000" b="1" dirty="0">
                <a:effectLst/>
              </a:rPr>
              <a:t> </a:t>
            </a:r>
            <a:r>
              <a:rPr lang="ru-RU" sz="2000" b="1" dirty="0">
                <a:effectLst/>
              </a:rPr>
              <a:t>ответственности</a:t>
            </a:r>
          </a:p>
        </p:txBody>
      </p:sp>
    </p:spTree>
    <p:extLst>
      <p:ext uri="{BB962C8B-B14F-4D97-AF65-F5344CB8AC3E}">
        <p14:creationId xmlns:p14="http://schemas.microsoft.com/office/powerpoint/2010/main" val="24524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62730" y="327171"/>
            <a:ext cx="11048301"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r>
              <a:rPr lang="ru-RU" dirty="0"/>
              <a:t>ЕКС – структура субсчетов </a:t>
            </a:r>
          </a:p>
        </p:txBody>
      </p:sp>
      <p:sp>
        <p:nvSpPr>
          <p:cNvPr id="2" name="TextBox 1"/>
          <p:cNvSpPr txBox="1"/>
          <p:nvPr/>
        </p:nvSpPr>
        <p:spPr>
          <a:xfrm>
            <a:off x="205273" y="6219564"/>
            <a:ext cx="11821886" cy="675866"/>
          </a:xfrm>
          <a:prstGeom prst="rect">
            <a:avLst/>
          </a:prstGeom>
          <a:noFill/>
          <a:ln>
            <a:noFill/>
          </a:ln>
        </p:spPr>
        <p:style>
          <a:lnRef idx="0">
            <a:scrgbClr r="0" g="0" b="0"/>
          </a:lnRef>
          <a:fillRef idx="0">
            <a:scrgbClr r="0" g="0" b="0"/>
          </a:fillRef>
          <a:effectRef idx="0">
            <a:scrgbClr r="0" g="0" b="0"/>
          </a:effectRef>
          <a:fontRef idx="minor"/>
        </p:style>
        <p:txBody>
          <a:bodyPr lIns="369000" tIns="30600" rIns="170640" bIns="30600"/>
          <a:lstStyle>
            <a:defPPr>
              <a:defRPr lang="en-US"/>
            </a:defPPr>
            <a:lvl1pPr>
              <a:lnSpc>
                <a:spcPct val="90000"/>
              </a:lnSpc>
              <a:defRPr b="0" strike="noStrike" spc="-1">
                <a:solidFill>
                  <a:srgbClr val="000000"/>
                </a:solidFill>
                <a:uFill>
                  <a:solidFill>
                    <a:srgbClr val="FFFFFF"/>
                  </a:solidFill>
                </a:uFill>
                <a:latin typeface="Arial"/>
              </a:defRPr>
            </a:lvl1pPr>
            <a:lvl2pPr marL="228600" lvl="1" indent="-227520" algn="just">
              <a:lnSpc>
                <a:spcPct val="90000"/>
              </a:lnSpc>
              <a:buClr>
                <a:srgbClr val="000000"/>
              </a:buClr>
              <a:buFont typeface="Symbol"/>
              <a:buChar char=""/>
              <a:defRPr sz="2400" b="0" strike="noStrike" spc="-1">
                <a:solidFill>
                  <a:srgbClr val="000000"/>
                </a:solidFill>
                <a:uFill>
                  <a:solidFill>
                    <a:srgbClr val="FFFFFF"/>
                  </a:solidFill>
                </a:uFill>
                <a:latin typeface="Calibri"/>
                <a:ea typeface="DejaVu Sans"/>
              </a:defRPr>
            </a:lvl2pPr>
          </a:lstStyle>
          <a:p>
            <a:r>
              <a:rPr lang="ru-RU" sz="1600" i="1" dirty="0"/>
              <a:t>ЕКС представляет собой один унифицированный банковский счет с</a:t>
            </a:r>
            <a:r>
              <a:rPr lang="en-US" sz="1600" i="1" dirty="0"/>
              <a:t> </a:t>
            </a:r>
            <a:r>
              <a:rPr lang="ru-RU" sz="1600" i="1" dirty="0"/>
              <a:t>отдельными субсчетами  - обеспечивается разграничения (не учет) средств.</a:t>
            </a:r>
          </a:p>
          <a:p>
            <a:endParaRPr lang="ru-RU" sz="1600" dirty="0"/>
          </a:p>
          <a:p>
            <a:endParaRPr lang="ru-RU" sz="1600" dirty="0"/>
          </a:p>
          <a:p>
            <a:endParaRPr lang="ru-RU" sz="1600" dirty="0"/>
          </a:p>
          <a:p>
            <a:endParaRPr lang="ru-RU" sz="1600" dirty="0"/>
          </a:p>
        </p:txBody>
      </p:sp>
      <p:grpSp>
        <p:nvGrpSpPr>
          <p:cNvPr id="3" name="Group 2"/>
          <p:cNvGrpSpPr/>
          <p:nvPr/>
        </p:nvGrpSpPr>
        <p:grpSpPr>
          <a:xfrm>
            <a:off x="205273" y="1090770"/>
            <a:ext cx="11706569" cy="4761136"/>
            <a:chOff x="122501" y="1267039"/>
            <a:chExt cx="6655893" cy="5193699"/>
          </a:xfrm>
          <a:solidFill>
            <a:schemeClr val="accent1">
              <a:lumMod val="40000"/>
              <a:lumOff val="60000"/>
              <a:alpha val="25000"/>
            </a:schemeClr>
          </a:solidFill>
        </p:grpSpPr>
        <p:sp>
          <p:nvSpPr>
            <p:cNvPr id="43" name="CustomShape 2"/>
            <p:cNvSpPr/>
            <p:nvPr/>
          </p:nvSpPr>
          <p:spPr>
            <a:xfrm>
              <a:off x="122501" y="2876564"/>
              <a:ext cx="602610" cy="1177035"/>
            </a:xfrm>
            <a:prstGeom prst="roundRect">
              <a:avLst>
                <a:gd name="adj" fmla="val 10000"/>
              </a:avLst>
            </a:prstGeom>
            <a:grpFill/>
            <a:ln>
              <a:solidFill>
                <a:srgbClr val="FFC000"/>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2000" b="1" spc="-1" dirty="0">
                  <a:solidFill>
                    <a:srgbClr val="000000"/>
                  </a:solidFill>
                  <a:uFill>
                    <a:solidFill>
                      <a:srgbClr val="FFFFFF"/>
                    </a:solidFill>
                  </a:uFill>
                  <a:latin typeface="+mj-lt"/>
                  <a:ea typeface="DejaVu Sans"/>
                </a:rPr>
                <a:t>ЕКС</a:t>
              </a:r>
            </a:p>
          </p:txBody>
        </p:sp>
        <p:sp>
          <p:nvSpPr>
            <p:cNvPr id="45" name="CustomShape 4"/>
            <p:cNvSpPr/>
            <p:nvPr/>
          </p:nvSpPr>
          <p:spPr>
            <a:xfrm>
              <a:off x="848134" y="1517335"/>
              <a:ext cx="1994867" cy="1310120"/>
            </a:xfrm>
            <a:prstGeom prst="roundRect">
              <a:avLst>
                <a:gd name="adj" fmla="val 10000"/>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endParaRPr lang="ru-RU" sz="2000" b="1" spc="-1" dirty="0">
                <a:solidFill>
                  <a:srgbClr val="000000"/>
                </a:solidFill>
                <a:uFill>
                  <a:solidFill>
                    <a:srgbClr val="FFFFFF"/>
                  </a:solidFill>
                </a:uFill>
                <a:latin typeface="+mj-lt"/>
                <a:ea typeface="DejaVu Sans"/>
              </a:endParaRPr>
            </a:p>
            <a:p>
              <a:pPr algn="ctr">
                <a:lnSpc>
                  <a:spcPct val="90000"/>
                </a:lnSpc>
              </a:pPr>
              <a:r>
                <a:rPr lang="ru-RU" sz="2000" b="1" spc="-1" dirty="0">
                  <a:solidFill>
                    <a:srgbClr val="000000"/>
                  </a:solidFill>
                  <a:uFill>
                    <a:solidFill>
                      <a:srgbClr val="FFFFFF"/>
                    </a:solidFill>
                  </a:uFill>
                  <a:latin typeface="+mj-lt"/>
                  <a:ea typeface="DejaVu Sans"/>
                </a:rPr>
                <a:t>Корреспондентский счет АСМП (</a:t>
              </a:r>
              <a:r>
                <a:rPr lang="ru-RU" sz="2000" b="1" spc="-1" dirty="0">
                  <a:solidFill>
                    <a:srgbClr val="000000"/>
                  </a:solidFill>
                  <a:uFill>
                    <a:solidFill>
                      <a:srgbClr val="FFFFFF"/>
                    </a:solidFill>
                  </a:uFill>
                  <a:ea typeface="DejaVu Sans"/>
                </a:rPr>
                <a:t>Нац. Банк</a:t>
              </a:r>
              <a:r>
                <a:rPr lang="ru-RU" sz="2000" b="1" spc="-1" dirty="0">
                  <a:solidFill>
                    <a:srgbClr val="000000"/>
                  </a:solidFill>
                  <a:uFill>
                    <a:solidFill>
                      <a:srgbClr val="FFFFFF"/>
                    </a:solidFill>
                  </a:uFill>
                  <a:latin typeface="+mj-lt"/>
                  <a:ea typeface="DejaVu Sans"/>
                </a:rPr>
                <a:t>) включает 260 субсчетов</a:t>
              </a:r>
            </a:p>
            <a:p>
              <a:pPr algn="ctr">
                <a:lnSpc>
                  <a:spcPct val="90000"/>
                </a:lnSpc>
              </a:pPr>
              <a:endParaRPr lang="ru-RU" sz="2000" b="1" spc="-1" dirty="0">
                <a:solidFill>
                  <a:srgbClr val="000000"/>
                </a:solidFill>
                <a:uFill>
                  <a:solidFill>
                    <a:srgbClr val="FFFFFF"/>
                  </a:solidFill>
                </a:uFill>
                <a:latin typeface="+mj-lt"/>
                <a:ea typeface="DejaVu Sans"/>
              </a:endParaRPr>
            </a:p>
          </p:txBody>
        </p:sp>
        <p:sp>
          <p:nvSpPr>
            <p:cNvPr id="49" name="CustomShape 8"/>
            <p:cNvSpPr/>
            <p:nvPr/>
          </p:nvSpPr>
          <p:spPr>
            <a:xfrm>
              <a:off x="4785612" y="2351625"/>
              <a:ext cx="1967118" cy="848164"/>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Местные бюджеты</a:t>
              </a:r>
              <a:r>
                <a:rPr lang="en-US" sz="1600" b="1" spc="-1" dirty="0">
                  <a:solidFill>
                    <a:srgbClr val="000000"/>
                  </a:solidFill>
                  <a:uFill>
                    <a:solidFill>
                      <a:srgbClr val="FFFFFF"/>
                    </a:solidFill>
                  </a:uFill>
                  <a:latin typeface="+mj-lt"/>
                  <a:ea typeface="DejaVu Sans"/>
                </a:rPr>
                <a:t> (c</a:t>
              </a:r>
              <a:r>
                <a:rPr lang="ru-RU" sz="1600" b="1" spc="-1" dirty="0">
                  <a:solidFill>
                    <a:srgbClr val="000000"/>
                  </a:solidFill>
                  <a:uFill>
                    <a:solidFill>
                      <a:srgbClr val="FFFFFF"/>
                    </a:solidFill>
                  </a:uFill>
                  <a:latin typeface="+mj-lt"/>
                  <a:ea typeface="DejaVu Sans"/>
                </a:rPr>
                <a:t>субнациональный уровень</a:t>
              </a:r>
              <a:r>
                <a:rPr lang="en-US" sz="1600" b="1" spc="-1" dirty="0">
                  <a:solidFill>
                    <a:srgbClr val="000000"/>
                  </a:solidFill>
                  <a:uFill>
                    <a:solidFill>
                      <a:srgbClr val="FFFFFF"/>
                    </a:solidFill>
                  </a:uFill>
                  <a:latin typeface="+mj-lt"/>
                  <a:ea typeface="DejaVu Sans"/>
                </a:rPr>
                <a:t>)</a:t>
              </a:r>
              <a:r>
                <a:rPr lang="ru-RU" sz="1600" b="1" spc="-1" dirty="0">
                  <a:solidFill>
                    <a:srgbClr val="000000"/>
                  </a:solidFill>
                  <a:uFill>
                    <a:solidFill>
                      <a:srgbClr val="FFFFFF"/>
                    </a:solidFill>
                  </a:uFill>
                  <a:latin typeface="+mj-lt"/>
                  <a:ea typeface="DejaVu Sans"/>
                </a:rPr>
                <a:t>  </a:t>
              </a:r>
              <a:r>
                <a:rPr lang="en-US" sz="1600" b="1" spc="-1" dirty="0">
                  <a:solidFill>
                    <a:srgbClr val="000000"/>
                  </a:solidFill>
                  <a:uFill>
                    <a:solidFill>
                      <a:srgbClr val="FFFFFF"/>
                    </a:solidFill>
                  </a:uFill>
                  <a:latin typeface="+mj-lt"/>
                  <a:ea typeface="DejaVu Sans"/>
                </a:rPr>
                <a:t>37</a:t>
              </a:r>
              <a:endParaRPr lang="ru-RU" sz="1600" b="1" spc="-1" dirty="0">
                <a:solidFill>
                  <a:srgbClr val="000000"/>
                </a:solidFill>
                <a:uFill>
                  <a:solidFill>
                    <a:srgbClr val="FFFFFF"/>
                  </a:solidFill>
                </a:uFill>
                <a:latin typeface="+mj-lt"/>
                <a:ea typeface="DejaVu Sans"/>
              </a:endParaRPr>
            </a:p>
          </p:txBody>
        </p:sp>
        <p:sp>
          <p:nvSpPr>
            <p:cNvPr id="57" name="CustomShape 16"/>
            <p:cNvSpPr/>
            <p:nvPr/>
          </p:nvSpPr>
          <p:spPr>
            <a:xfrm>
              <a:off x="4793319" y="1267039"/>
              <a:ext cx="1959411" cy="828519"/>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Государственный бюджет </a:t>
              </a:r>
            </a:p>
            <a:p>
              <a:pPr algn="ctr">
                <a:lnSpc>
                  <a:spcPct val="90000"/>
                </a:lnSpc>
              </a:pPr>
              <a:r>
                <a:rPr lang="en-US" sz="1600" b="1" spc="-1" dirty="0">
                  <a:solidFill>
                    <a:srgbClr val="000000"/>
                  </a:solidFill>
                  <a:uFill>
                    <a:solidFill>
                      <a:srgbClr val="FFFFFF"/>
                    </a:solidFill>
                  </a:uFill>
                  <a:latin typeface="+mj-lt"/>
                  <a:ea typeface="DejaVu Sans"/>
                </a:rPr>
                <a:t>25 (</a:t>
              </a:r>
              <a:r>
                <a:rPr lang="ru-RU" sz="1600" b="1" spc="-1" dirty="0">
                  <a:solidFill>
                    <a:srgbClr val="000000"/>
                  </a:solidFill>
                  <a:uFill>
                    <a:solidFill>
                      <a:srgbClr val="FFFFFF"/>
                    </a:solidFill>
                  </a:uFill>
                  <a:latin typeface="+mj-lt"/>
                  <a:ea typeface="DejaVu Sans"/>
                </a:rPr>
                <a:t>один основной, остальные счета с нулевым балансом) </a:t>
              </a:r>
            </a:p>
          </p:txBody>
        </p:sp>
        <p:sp>
          <p:nvSpPr>
            <p:cNvPr id="67" name="CustomShape 26"/>
            <p:cNvSpPr/>
            <p:nvPr/>
          </p:nvSpPr>
          <p:spPr>
            <a:xfrm>
              <a:off x="4782111" y="4430831"/>
              <a:ext cx="1967118" cy="920080"/>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Бюджет Гос. Соц. Страхования/Фонды Обязательного Мед. Страхования 50</a:t>
              </a:r>
            </a:p>
          </p:txBody>
        </p:sp>
        <p:sp>
          <p:nvSpPr>
            <p:cNvPr id="70" name="CustomShape 30"/>
            <p:cNvSpPr/>
            <p:nvPr/>
          </p:nvSpPr>
          <p:spPr>
            <a:xfrm>
              <a:off x="4782111" y="5598514"/>
              <a:ext cx="1996283" cy="825308"/>
            </a:xfrm>
            <a:prstGeom prst="roundRect">
              <a:avLst>
                <a:gd name="adj" fmla="val 10000"/>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Внебюджетные счета</a:t>
              </a:r>
            </a:p>
            <a:p>
              <a:pPr algn="ctr">
                <a:lnSpc>
                  <a:spcPct val="90000"/>
                </a:lnSpc>
              </a:pPr>
              <a:r>
                <a:rPr lang="en-US" sz="1600" b="1" spc="-1" dirty="0">
                  <a:solidFill>
                    <a:srgbClr val="000000"/>
                  </a:solidFill>
                  <a:uFill>
                    <a:solidFill>
                      <a:srgbClr val="FFFFFF"/>
                    </a:solidFill>
                  </a:uFill>
                  <a:latin typeface="+mj-lt"/>
                  <a:ea typeface="DejaVu Sans"/>
                </a:rPr>
                <a:t>100</a:t>
              </a:r>
              <a:endParaRPr lang="ru-RU" sz="1600" b="1" spc="-1" dirty="0">
                <a:solidFill>
                  <a:srgbClr val="000000"/>
                </a:solidFill>
                <a:uFill>
                  <a:solidFill>
                    <a:srgbClr val="FFFFFF"/>
                  </a:solidFill>
                </a:uFill>
                <a:latin typeface="+mj-lt"/>
                <a:ea typeface="DejaVu Sans"/>
              </a:endParaRPr>
            </a:p>
          </p:txBody>
        </p:sp>
        <p:sp>
          <p:nvSpPr>
            <p:cNvPr id="72" name="CustomShape 32"/>
            <p:cNvSpPr/>
            <p:nvPr/>
          </p:nvSpPr>
          <p:spPr>
            <a:xfrm>
              <a:off x="848134" y="4900485"/>
              <a:ext cx="1550903" cy="1177037"/>
            </a:xfrm>
            <a:prstGeom prst="roundRect">
              <a:avLst>
                <a:gd name="adj" fmla="val 10000"/>
              </a:avLst>
            </a:prstGeom>
            <a:grp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b="1" spc="-1" dirty="0">
                  <a:solidFill>
                    <a:srgbClr val="000000"/>
                  </a:solidFill>
                  <a:uFill>
                    <a:solidFill>
                      <a:srgbClr val="FFFFFF"/>
                    </a:solidFill>
                  </a:uFill>
                  <a:latin typeface="+mj-lt"/>
                  <a:ea typeface="DejaVu Sans"/>
                </a:rPr>
                <a:t>Валютные счета (Нац. Банк) 150 </a:t>
              </a:r>
              <a:r>
                <a:rPr lang="ru-RU" b="1" spc="-1" dirty="0">
                  <a:solidFill>
                    <a:srgbClr val="000000"/>
                  </a:solidFill>
                  <a:uFill>
                    <a:solidFill>
                      <a:srgbClr val="FFFFFF"/>
                    </a:solidFill>
                  </a:uFill>
                  <a:ea typeface="DejaVu Sans"/>
                </a:rPr>
                <a:t>счетов</a:t>
              </a:r>
              <a:endParaRPr lang="ru-RU" b="1" spc="-1" dirty="0">
                <a:solidFill>
                  <a:srgbClr val="000000"/>
                </a:solidFill>
                <a:uFill>
                  <a:solidFill>
                    <a:srgbClr val="FFFFFF"/>
                  </a:solidFill>
                </a:uFill>
                <a:latin typeface="+mj-lt"/>
                <a:ea typeface="DejaVu Sans"/>
              </a:endParaRPr>
            </a:p>
          </p:txBody>
        </p:sp>
        <p:sp>
          <p:nvSpPr>
            <p:cNvPr id="74" name="CustomShape 34"/>
            <p:cNvSpPr/>
            <p:nvPr/>
          </p:nvSpPr>
          <p:spPr>
            <a:xfrm>
              <a:off x="2526225" y="4430831"/>
              <a:ext cx="1450025" cy="857883"/>
            </a:xfrm>
            <a:prstGeom prst="roundRect">
              <a:avLst>
                <a:gd name="adj" fmla="val 10000"/>
              </a:avLst>
            </a:prstGeom>
            <a:grp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Государственный бюджет </a:t>
              </a:r>
            </a:p>
          </p:txBody>
        </p:sp>
        <p:sp>
          <p:nvSpPr>
            <p:cNvPr id="78" name="CustomShape 38"/>
            <p:cNvSpPr/>
            <p:nvPr/>
          </p:nvSpPr>
          <p:spPr>
            <a:xfrm>
              <a:off x="2526225" y="5602856"/>
              <a:ext cx="1450025" cy="857882"/>
            </a:xfrm>
            <a:prstGeom prst="roundRect">
              <a:avLst>
                <a:gd name="adj" fmla="val 10000"/>
              </a:avLst>
            </a:prstGeom>
            <a:grp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Проекты финансируемые из внешних источников</a:t>
              </a:r>
            </a:p>
          </p:txBody>
        </p:sp>
        <p:sp>
          <p:nvSpPr>
            <p:cNvPr id="150" name="CustomShape 8"/>
            <p:cNvSpPr/>
            <p:nvPr/>
          </p:nvSpPr>
          <p:spPr>
            <a:xfrm>
              <a:off x="4796693" y="3346249"/>
              <a:ext cx="1952536" cy="848164"/>
            </a:xfrm>
            <a:prstGeom prst="roundRect">
              <a:avLst/>
            </a:prstGeom>
            <a:grpFill/>
            <a:ln>
              <a:solidFill>
                <a:schemeClr val="accent1"/>
              </a:solidFill>
            </a:ln>
          </p:spPr>
          <p:style>
            <a:lnRef idx="1">
              <a:schemeClr val="accent6"/>
            </a:lnRef>
            <a:fillRef idx="2">
              <a:schemeClr val="accent6"/>
            </a:fillRef>
            <a:effectRef idx="1">
              <a:schemeClr val="accent6"/>
            </a:effectRef>
            <a:fontRef idx="minor">
              <a:schemeClr val="dk1"/>
            </a:fontRef>
          </p:style>
          <p:txBody>
            <a:bodyPr lIns="6840" tIns="6840" rIns="0" bIns="6840" anchor="ctr"/>
            <a:lstStyle/>
            <a:p>
              <a:pPr algn="ctr">
                <a:lnSpc>
                  <a:spcPct val="90000"/>
                </a:lnSpc>
              </a:pPr>
              <a:r>
                <a:rPr lang="ru-RU" sz="1600" b="1" spc="-1" dirty="0">
                  <a:solidFill>
                    <a:srgbClr val="000000"/>
                  </a:solidFill>
                  <a:uFill>
                    <a:solidFill>
                      <a:srgbClr val="FFFFFF"/>
                    </a:solidFill>
                  </a:uFill>
                  <a:latin typeface="+mj-lt"/>
                  <a:ea typeface="DejaVu Sans"/>
                </a:rPr>
                <a:t>Проекты финансированные из внешних источников 48</a:t>
              </a:r>
            </a:p>
          </p:txBody>
        </p:sp>
      </p:grpSp>
      <p:cxnSp>
        <p:nvCxnSpPr>
          <p:cNvPr id="80" name="Straight Connector 79"/>
          <p:cNvCxnSpPr>
            <a:stCxn id="45" idx="3"/>
            <a:endCxn id="49" idx="1"/>
          </p:cNvCxnSpPr>
          <p:nvPr/>
        </p:nvCxnSpPr>
        <p:spPr>
          <a:xfrm>
            <a:off x="4990163" y="1920723"/>
            <a:ext cx="3416719" cy="553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45" idx="3"/>
            <a:endCxn id="57" idx="1"/>
          </p:cNvCxnSpPr>
          <p:nvPr/>
        </p:nvCxnSpPr>
        <p:spPr>
          <a:xfrm flipV="1">
            <a:off x="4990163" y="1470528"/>
            <a:ext cx="3430274" cy="4501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45" idx="3"/>
            <a:endCxn id="70" idx="1"/>
          </p:cNvCxnSpPr>
          <p:nvPr/>
        </p:nvCxnSpPr>
        <p:spPr>
          <a:xfrm>
            <a:off x="4990163" y="1920723"/>
            <a:ext cx="3410561" cy="3519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45" idx="3"/>
            <a:endCxn id="67" idx="1"/>
          </p:cNvCxnSpPr>
          <p:nvPr/>
        </p:nvCxnSpPr>
        <p:spPr>
          <a:xfrm>
            <a:off x="4990163" y="1920723"/>
            <a:ext cx="3410561" cy="2492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45" idx="1"/>
            <a:endCxn id="43" idx="3"/>
          </p:cNvCxnSpPr>
          <p:nvPr/>
        </p:nvCxnSpPr>
        <p:spPr>
          <a:xfrm flipH="1">
            <a:off x="1265160" y="1920723"/>
            <a:ext cx="216376" cy="1185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72" idx="3"/>
            <a:endCxn id="74" idx="1"/>
          </p:cNvCxnSpPr>
          <p:nvPr/>
        </p:nvCxnSpPr>
        <p:spPr>
          <a:xfrm flipV="1">
            <a:off x="4209307" y="4384279"/>
            <a:ext cx="223702" cy="576824"/>
          </a:xfrm>
          <a:prstGeom prst="line">
            <a:avLst/>
          </a:prstGeom>
        </p:spPr>
        <p:style>
          <a:lnRef idx="1">
            <a:schemeClr val="accent6"/>
          </a:lnRef>
          <a:fillRef idx="0">
            <a:schemeClr val="accent6"/>
          </a:fillRef>
          <a:effectRef idx="0">
            <a:schemeClr val="accent6"/>
          </a:effectRef>
          <a:fontRef idx="minor">
            <a:schemeClr val="tx1"/>
          </a:fontRef>
        </p:style>
      </p:cxnSp>
      <p:cxnSp>
        <p:nvCxnSpPr>
          <p:cNvPr id="98" name="Straight Connector 97"/>
          <p:cNvCxnSpPr>
            <a:stCxn id="72" idx="3"/>
            <a:endCxn id="78" idx="1"/>
          </p:cNvCxnSpPr>
          <p:nvPr/>
        </p:nvCxnSpPr>
        <p:spPr>
          <a:xfrm>
            <a:off x="4209307" y="4961103"/>
            <a:ext cx="223702" cy="497587"/>
          </a:xfrm>
          <a:prstGeom prst="line">
            <a:avLst/>
          </a:prstGeom>
        </p:spPr>
        <p:style>
          <a:lnRef idx="1">
            <a:schemeClr val="accent6"/>
          </a:lnRef>
          <a:fillRef idx="0">
            <a:schemeClr val="accent6"/>
          </a:fillRef>
          <a:effectRef idx="0">
            <a:schemeClr val="accent6"/>
          </a:effectRef>
          <a:fontRef idx="minor">
            <a:schemeClr val="tx1"/>
          </a:fontRef>
        </p:style>
      </p:cxnSp>
      <p:cxnSp>
        <p:nvCxnSpPr>
          <p:cNvPr id="136" name="Straight Connector 135"/>
          <p:cNvCxnSpPr>
            <a:stCxn id="72" idx="1"/>
            <a:endCxn id="43" idx="3"/>
          </p:cNvCxnSpPr>
          <p:nvPr/>
        </p:nvCxnSpPr>
        <p:spPr>
          <a:xfrm flipH="1" flipV="1">
            <a:off x="1265160" y="3105746"/>
            <a:ext cx="216376" cy="1855357"/>
          </a:xfrm>
          <a:prstGeom prst="line">
            <a:avLst/>
          </a:prstGeom>
        </p:spPr>
        <p:style>
          <a:lnRef idx="1">
            <a:schemeClr val="accent6"/>
          </a:lnRef>
          <a:fillRef idx="0">
            <a:schemeClr val="accent6"/>
          </a:fillRef>
          <a:effectRef idx="0">
            <a:schemeClr val="accent6"/>
          </a:effectRef>
          <a:fontRef idx="minor">
            <a:schemeClr val="tx1"/>
          </a:fontRef>
        </p:style>
      </p:cxnSp>
      <p:cxnSp>
        <p:nvCxnSpPr>
          <p:cNvPr id="165" name="Straight Connector 164"/>
          <p:cNvCxnSpPr>
            <a:stCxn id="45" idx="3"/>
            <a:endCxn id="150" idx="1"/>
          </p:cNvCxnSpPr>
          <p:nvPr/>
        </p:nvCxnSpPr>
        <p:spPr>
          <a:xfrm>
            <a:off x="4990163" y="1920723"/>
            <a:ext cx="3436208" cy="14648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20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820091" y="175761"/>
            <a:ext cx="9001000" cy="576064"/>
          </a:xfr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ru-RU" sz="2800" b="1" spc="-1" dirty="0">
                <a:solidFill>
                  <a:srgbClr val="000000"/>
                </a:solidFill>
                <a:uFill>
                  <a:solidFill>
                    <a:srgbClr val="FFFFFF"/>
                  </a:solidFill>
                </a:uFill>
                <a:latin typeface="Arial" panose="020B0604020202020204" pitchFamily="34" charset="0"/>
                <a:ea typeface="DejaVu Sans"/>
                <a:cs typeface="Arial" panose="020B0604020202020204" pitchFamily="34" charset="0"/>
              </a:rPr>
              <a:t>Охват ЕКС</a:t>
            </a:r>
          </a:p>
        </p:txBody>
      </p:sp>
      <p:graphicFrame>
        <p:nvGraphicFramePr>
          <p:cNvPr id="6" name="Chart 5"/>
          <p:cNvGraphicFramePr>
            <a:graphicFrameLocks/>
          </p:cNvGraphicFramePr>
          <p:nvPr>
            <p:extLst>
              <p:ext uri="{D42A27DB-BD31-4B8C-83A1-F6EECF244321}">
                <p14:modId xmlns:p14="http://schemas.microsoft.com/office/powerpoint/2010/main" val="1666598479"/>
              </p:ext>
            </p:extLst>
          </p:nvPr>
        </p:nvGraphicFramePr>
        <p:xfrm>
          <a:off x="374072" y="998503"/>
          <a:ext cx="6909680" cy="556952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7598926" y="618340"/>
            <a:ext cx="4444329" cy="5909310"/>
          </a:xfrm>
          <a:prstGeom prst="rect">
            <a:avLst/>
          </a:prstGeom>
          <a:noFill/>
        </p:spPr>
        <p:txBody>
          <a:bodyPr wrap="square" rtlCol="0">
            <a:spAutoFit/>
          </a:bodyPr>
          <a:lstStyle/>
          <a:p>
            <a:pPr marL="285750" indent="-285750">
              <a:buFont typeface="Arial" panose="020B0604020202020204" pitchFamily="34" charset="0"/>
              <a:buChar char="•"/>
            </a:pPr>
            <a:endParaRPr lang="ru-RU" dirty="0">
              <a:latin typeface="Arial" panose="020B0604020202020204" pitchFamily="34" charset="0"/>
              <a:cs typeface="Arial" panose="020B0604020202020204" pitchFamily="34" charset="0"/>
            </a:endParaRPr>
          </a:p>
          <a:p>
            <a:r>
              <a:rPr lang="ru-RU" b="1" dirty="0">
                <a:latin typeface="Arial" panose="020B0604020202020204" pitchFamily="34" charset="0"/>
                <a:cs typeface="Arial" panose="020B0604020202020204" pitchFamily="34" charset="0"/>
              </a:rPr>
              <a:t>ЕКС покрывает на 100% Национальный Публичный Бюджет:</a:t>
            </a:r>
          </a:p>
          <a:p>
            <a:pPr algn="just"/>
            <a:endParaRPr lang="ru-RU"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Государственный бюджет</a:t>
            </a: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Местные бюджеты</a:t>
            </a: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Бюджет Государственного Социального Страхования (БГCС)</a:t>
            </a:r>
          </a:p>
          <a:p>
            <a:pPr marL="285750" indent="-285750">
              <a:buFont typeface="Arial" panose="020B0604020202020204" pitchFamily="34" charset="0"/>
              <a:buChar char="•"/>
            </a:pPr>
            <a:r>
              <a:rPr lang="ru-RU" dirty="0">
                <a:latin typeface="Arial" panose="020B0604020202020204" pitchFamily="34" charset="0"/>
                <a:cs typeface="Arial" panose="020B0604020202020204" pitchFamily="34" charset="0"/>
              </a:rPr>
              <a:t>Фонды Обязательного  Медицинского Страхования (ФОМС)</a:t>
            </a:r>
            <a:endParaRPr 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ru-RU" b="1" spc="-1" dirty="0">
                <a:uFill>
                  <a:solidFill>
                    <a:srgbClr val="FFFFFF"/>
                  </a:solidFill>
                </a:uFill>
                <a:latin typeface="Arial" panose="020B0604020202020204" pitchFamily="34" charset="0"/>
                <a:ea typeface="DejaVu Sans"/>
                <a:cs typeface="Arial" panose="020B0604020202020204" pitchFamily="34" charset="0"/>
              </a:rPr>
              <a:t>Государственные учреждения</a:t>
            </a:r>
            <a:r>
              <a:rPr lang="en-US" b="1" spc="-1" dirty="0">
                <a:uFill>
                  <a:solidFill>
                    <a:srgbClr val="FFFFFF"/>
                  </a:solidFill>
                </a:uFill>
                <a:latin typeface="Arial" panose="020B0604020202020204" pitchFamily="34" charset="0"/>
                <a:ea typeface="DejaVu Sans"/>
                <a:cs typeface="Arial" panose="020B0604020202020204" pitchFamily="34" charset="0"/>
              </a:rPr>
              <a:t> </a:t>
            </a:r>
            <a:r>
              <a:rPr lang="ru-RU" b="1" spc="-1" dirty="0">
                <a:uFill>
                  <a:solidFill>
                    <a:srgbClr val="FFFFFF"/>
                  </a:solidFill>
                </a:uFill>
                <a:latin typeface="Arial" panose="020B0604020202020204" pitchFamily="34" charset="0"/>
                <a:ea typeface="DejaVu Sans"/>
                <a:cs typeface="Arial" panose="020B0604020202020204" pitchFamily="34" charset="0"/>
              </a:rPr>
              <a:t>на самоуправлении </a:t>
            </a:r>
            <a:r>
              <a:rPr lang="en-US" spc="-1" dirty="0">
                <a:uFill>
                  <a:solidFill>
                    <a:srgbClr val="FFFFFF"/>
                  </a:solidFill>
                </a:uFill>
                <a:latin typeface="Arial" panose="020B0604020202020204" pitchFamily="34" charset="0"/>
                <a:ea typeface="DejaVu Sans"/>
                <a:cs typeface="Arial" panose="020B0604020202020204" pitchFamily="34" charset="0"/>
              </a:rPr>
              <a:t>- </a:t>
            </a:r>
            <a:r>
              <a:rPr lang="ru-RU" dirty="0">
                <a:latin typeface="Arial" panose="020B0604020202020204" pitchFamily="34" charset="0"/>
                <a:cs typeface="Arial" panose="020B0604020202020204" pitchFamily="34" charset="0"/>
              </a:rPr>
              <a:t> согласно Закону о публичных финансах и бюджетно-налоговой ответственности, финансовые средства, получаемые из национального публичного бюджета, государственными учреждениями на самоуправлении, </a:t>
            </a:r>
            <a:r>
              <a:rPr lang="ru-RU" dirty="0" err="1">
                <a:latin typeface="Arial" panose="020B0604020202020204" pitchFamily="34" charset="0"/>
                <a:cs typeface="Arial" panose="020B0604020202020204" pitchFamily="34" charset="0"/>
              </a:rPr>
              <a:t>администрируются</a:t>
            </a:r>
            <a:r>
              <a:rPr lang="ru-RU" dirty="0">
                <a:latin typeface="Arial" panose="020B0604020202020204" pitchFamily="34" charset="0"/>
                <a:cs typeface="Arial" panose="020B0604020202020204" pitchFamily="34" charset="0"/>
              </a:rPr>
              <a:t> посредством ЕКС</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228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3455" y="214584"/>
            <a:ext cx="11048730" cy="5232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ru-RU" sz="2000" b="1" cap="all" spc="-1" dirty="0">
                <a:solidFill>
                  <a:srgbClr val="000000"/>
                </a:solidFill>
                <a:uFill>
                  <a:solidFill>
                    <a:srgbClr val="FFFFFF"/>
                  </a:solidFill>
                </a:uFill>
                <a:latin typeface="Arial"/>
                <a:ea typeface="DejaVu Sans"/>
              </a:rPr>
              <a:t>Система централизованной обработки транзакций </a:t>
            </a:r>
            <a:endParaRPr lang="en-US" sz="2000" b="1" cap="all" spc="-1" dirty="0">
              <a:solidFill>
                <a:srgbClr val="000000"/>
              </a:solidFill>
              <a:uFill>
                <a:solidFill>
                  <a:srgbClr val="FFFFFF"/>
                </a:solidFill>
              </a:uFill>
              <a:latin typeface="Arial"/>
              <a:ea typeface="DejaVu Sans"/>
            </a:endParaRPr>
          </a:p>
        </p:txBody>
      </p:sp>
      <p:grpSp>
        <p:nvGrpSpPr>
          <p:cNvPr id="56" name="Group 55"/>
          <p:cNvGrpSpPr/>
          <p:nvPr/>
        </p:nvGrpSpPr>
        <p:grpSpPr>
          <a:xfrm>
            <a:off x="10634222" y="2018839"/>
            <a:ext cx="1180434" cy="1195868"/>
            <a:chOff x="9223655" y="3032441"/>
            <a:chExt cx="1180434" cy="1195868"/>
          </a:xfrm>
        </p:grpSpPr>
        <p:pic>
          <p:nvPicPr>
            <p:cNvPr id="53" name="Picture 2"/>
            <p:cNvPicPr/>
            <p:nvPr/>
          </p:nvPicPr>
          <p:blipFill>
            <a:blip r:embed="rId3"/>
            <a:stretch/>
          </p:blipFill>
          <p:spPr>
            <a:xfrm>
              <a:off x="9545248" y="3060570"/>
              <a:ext cx="441805" cy="522093"/>
            </a:xfrm>
            <a:prstGeom prst="rect">
              <a:avLst/>
            </a:prstGeom>
            <a:ln>
              <a:noFill/>
            </a:ln>
            <a:effectLst>
              <a:outerShdw dist="38160" dir="5400000">
                <a:srgbClr val="000000">
                  <a:alpha val="40000"/>
                </a:srgbClr>
              </a:outerShdw>
            </a:effectLst>
          </p:spPr>
        </p:pic>
        <p:sp>
          <p:nvSpPr>
            <p:cNvPr id="54" name="CustomShape 25"/>
            <p:cNvSpPr/>
            <p:nvPr/>
          </p:nvSpPr>
          <p:spPr>
            <a:xfrm>
              <a:off x="9431126" y="3630375"/>
              <a:ext cx="765491" cy="5810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1000" b="1" strike="noStrike" spc="-1" dirty="0">
                  <a:solidFill>
                    <a:srgbClr val="000000"/>
                  </a:solidFill>
                  <a:uFill>
                    <a:solidFill>
                      <a:srgbClr val="FFFFFF"/>
                    </a:solidFill>
                  </a:uFill>
                  <a:latin typeface="Tahoma"/>
                  <a:ea typeface="DejaVu Sans"/>
                </a:rPr>
                <a:t>Экономические </a:t>
              </a:r>
              <a:r>
                <a:rPr lang="ru-RU" sz="1000" b="1" strike="noStrike" spc="-1" dirty="0">
                  <a:solidFill>
                    <a:srgbClr val="000000"/>
                  </a:solidFill>
                  <a:uFill>
                    <a:solidFill>
                      <a:srgbClr val="FFFFFF"/>
                    </a:solidFill>
                  </a:uFill>
                  <a:latin typeface="Tahoma"/>
                  <a:ea typeface="DejaVu Sans"/>
                </a:rPr>
                <a:t>агенты</a:t>
              </a:r>
              <a:endParaRPr lang="ru-RU" sz="1800" b="0" strike="noStrike" spc="-1" dirty="0">
                <a:solidFill>
                  <a:srgbClr val="000000"/>
                </a:solidFill>
                <a:uFill>
                  <a:solidFill>
                    <a:srgbClr val="FFFFFF"/>
                  </a:solidFill>
                </a:uFill>
                <a:latin typeface="Arial"/>
              </a:endParaRPr>
            </a:p>
          </p:txBody>
        </p:sp>
        <p:sp>
          <p:nvSpPr>
            <p:cNvPr id="55" name="Rectangle 54"/>
            <p:cNvSpPr/>
            <p:nvPr/>
          </p:nvSpPr>
          <p:spPr>
            <a:xfrm>
              <a:off x="9223655" y="3032441"/>
              <a:ext cx="1180434" cy="11958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Rectangle 56"/>
          <p:cNvSpPr/>
          <p:nvPr/>
        </p:nvSpPr>
        <p:spPr>
          <a:xfrm>
            <a:off x="8531196" y="2886833"/>
            <a:ext cx="2158027" cy="369332"/>
          </a:xfrm>
          <a:prstGeom prst="rect">
            <a:avLst/>
          </a:prstGeom>
        </p:spPr>
        <p:txBody>
          <a:bodyPr wrap="none">
            <a:spAutoFit/>
          </a:bodyPr>
          <a:lstStyle/>
          <a:p>
            <a:pPr algn="ctr" eaLnBrk="0" fontAlgn="base" hangingPunct="0">
              <a:spcBef>
                <a:spcPct val="0"/>
              </a:spcBef>
              <a:spcAft>
                <a:spcPct val="0"/>
              </a:spcAft>
            </a:pPr>
            <a:r>
              <a:rPr kumimoji="0" lang="ru-RU" b="0" i="0" u="none" strike="noStrike" cap="none" normalizeH="0" baseline="0" dirty="0">
                <a:ln>
                  <a:noFill/>
                </a:ln>
                <a:solidFill>
                  <a:schemeClr val="tx1"/>
                </a:solidFill>
                <a:effectLst/>
                <a:latin typeface="Times New Roman" charset="0"/>
              </a:rPr>
              <a:t>Налоги и др. сборы </a:t>
            </a:r>
          </a:p>
        </p:txBody>
      </p:sp>
      <p:sp>
        <p:nvSpPr>
          <p:cNvPr id="58" name="Rectangle 57"/>
          <p:cNvSpPr/>
          <p:nvPr/>
        </p:nvSpPr>
        <p:spPr>
          <a:xfrm>
            <a:off x="9030669" y="3856297"/>
            <a:ext cx="1086003" cy="369332"/>
          </a:xfrm>
          <a:prstGeom prst="rect">
            <a:avLst/>
          </a:prstGeom>
        </p:spPr>
        <p:txBody>
          <a:bodyPr wrap="none">
            <a:spAutoFit/>
          </a:bodyPr>
          <a:lstStyle/>
          <a:p>
            <a:pPr algn="ctr" eaLnBrk="0" fontAlgn="base" hangingPunct="0">
              <a:spcBef>
                <a:spcPct val="0"/>
              </a:spcBef>
              <a:spcAft>
                <a:spcPct val="0"/>
              </a:spcAft>
            </a:pPr>
            <a:r>
              <a:rPr kumimoji="0" lang="ru-RU" b="0" i="0" u="none" strike="noStrike" cap="none" normalizeH="0" baseline="0" dirty="0">
                <a:ln>
                  <a:noFill/>
                </a:ln>
                <a:solidFill>
                  <a:schemeClr val="tx1"/>
                </a:solidFill>
                <a:effectLst/>
                <a:latin typeface="Times New Roman" charset="0"/>
              </a:rPr>
              <a:t>Выплаты</a:t>
            </a:r>
          </a:p>
        </p:txBody>
      </p:sp>
      <p:sp>
        <p:nvSpPr>
          <p:cNvPr id="61" name="TextBox 60"/>
          <p:cNvSpPr txBox="1"/>
          <p:nvPr/>
        </p:nvSpPr>
        <p:spPr>
          <a:xfrm>
            <a:off x="264487" y="6059438"/>
            <a:ext cx="11083064" cy="646331"/>
          </a:xfrm>
          <a:prstGeom prst="rect">
            <a:avLst/>
          </a:prstGeom>
          <a:noFill/>
        </p:spPr>
        <p:txBody>
          <a:bodyPr wrap="square" rtlCol="0">
            <a:spAutoFit/>
          </a:bodyPr>
          <a:lstStyle/>
          <a:p>
            <a:pPr algn="ctr"/>
            <a:r>
              <a:rPr lang="ru-RU" i="1" dirty="0">
                <a:latin typeface="Times New Roman" charset="0"/>
              </a:rPr>
              <a:t>На основе выписки обеспечивается прямое отражение всех входящих и исходящих денежных потоков с банковского счета в ИГСФУ (информация по исполнению бюджета)</a:t>
            </a:r>
          </a:p>
        </p:txBody>
      </p:sp>
      <p:cxnSp>
        <p:nvCxnSpPr>
          <p:cNvPr id="81" name="Straight Arrow Connector 80"/>
          <p:cNvCxnSpPr/>
          <p:nvPr/>
        </p:nvCxnSpPr>
        <p:spPr>
          <a:xfrm>
            <a:off x="8758540" y="3847649"/>
            <a:ext cx="1718379"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84" name="Straight Arrow Connector 83"/>
          <p:cNvCxnSpPr/>
          <p:nvPr/>
        </p:nvCxnSpPr>
        <p:spPr>
          <a:xfrm flipH="1">
            <a:off x="8758540" y="3365535"/>
            <a:ext cx="1737791"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grpSp>
        <p:nvGrpSpPr>
          <p:cNvPr id="128" name="Group 127"/>
          <p:cNvGrpSpPr/>
          <p:nvPr/>
        </p:nvGrpSpPr>
        <p:grpSpPr>
          <a:xfrm>
            <a:off x="10689223" y="3501389"/>
            <a:ext cx="1180434" cy="1195868"/>
            <a:chOff x="10689223" y="3501389"/>
            <a:chExt cx="1180434" cy="1195868"/>
          </a:xfrm>
        </p:grpSpPr>
        <p:sp>
          <p:nvSpPr>
            <p:cNvPr id="118" name="Rectangle 117"/>
            <p:cNvSpPr/>
            <p:nvPr/>
          </p:nvSpPr>
          <p:spPr>
            <a:xfrm>
              <a:off x="10689223" y="3501389"/>
              <a:ext cx="1180434" cy="11958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5" name="Picture 1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9665" y="3527827"/>
              <a:ext cx="1048816" cy="813396"/>
            </a:xfrm>
            <a:prstGeom prst="rect">
              <a:avLst/>
            </a:prstGeom>
          </p:spPr>
        </p:pic>
      </p:grpSp>
      <p:sp>
        <p:nvSpPr>
          <p:cNvPr id="127" name="CustomShape 25"/>
          <p:cNvSpPr/>
          <p:nvPr/>
        </p:nvSpPr>
        <p:spPr>
          <a:xfrm>
            <a:off x="10751717" y="4327025"/>
            <a:ext cx="1096168" cy="56302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ru-RU" sz="1000" b="1" strike="noStrike" spc="-1" dirty="0">
                <a:solidFill>
                  <a:srgbClr val="000000"/>
                </a:solidFill>
                <a:uFill>
                  <a:solidFill>
                    <a:srgbClr val="FFFFFF"/>
                  </a:solidFill>
                </a:uFill>
                <a:latin typeface="Tahoma"/>
                <a:ea typeface="DejaVu Sans"/>
              </a:rPr>
              <a:t>физические лица</a:t>
            </a:r>
            <a:endParaRPr lang="ru-RU" sz="1800" b="0" strike="noStrike" spc="-1" dirty="0">
              <a:solidFill>
                <a:srgbClr val="000000"/>
              </a:solidFill>
              <a:uFill>
                <a:solidFill>
                  <a:srgbClr val="FFFFFF"/>
                </a:solidFill>
              </a:uFill>
              <a:latin typeface="Arial"/>
            </a:endParaRPr>
          </a:p>
        </p:txBody>
      </p:sp>
      <p:grpSp>
        <p:nvGrpSpPr>
          <p:cNvPr id="177" name="Group 176"/>
          <p:cNvGrpSpPr/>
          <p:nvPr/>
        </p:nvGrpSpPr>
        <p:grpSpPr>
          <a:xfrm>
            <a:off x="174954" y="1041429"/>
            <a:ext cx="8239147" cy="4667094"/>
            <a:chOff x="169081" y="1338060"/>
            <a:chExt cx="8239147" cy="4667094"/>
          </a:xfrm>
        </p:grpSpPr>
        <p:sp>
          <p:nvSpPr>
            <p:cNvPr id="41" name="Rectangle 40"/>
            <p:cNvSpPr/>
            <p:nvPr/>
          </p:nvSpPr>
          <p:spPr>
            <a:xfrm>
              <a:off x="4449299" y="2008984"/>
              <a:ext cx="3958929" cy="3984646"/>
            </a:xfrm>
            <a:prstGeom prst="rect">
              <a:avLst/>
            </a:prstGeom>
            <a:solidFill>
              <a:schemeClr val="accent6">
                <a:lumMod val="20000"/>
                <a:lumOff val="80000"/>
                <a:alpha val="8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258614" y="1997459"/>
              <a:ext cx="4190685" cy="3984646"/>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p:cNvGrpSpPr/>
            <p:nvPr/>
          </p:nvGrpSpPr>
          <p:grpSpPr>
            <a:xfrm>
              <a:off x="355667" y="1997459"/>
              <a:ext cx="1111480" cy="1552237"/>
              <a:chOff x="472748" y="2816018"/>
              <a:chExt cx="1111480" cy="1552237"/>
            </a:xfrm>
          </p:grpSpPr>
          <p:pic>
            <p:nvPicPr>
              <p:cNvPr id="17" name="Picture 48"/>
              <p:cNvPicPr/>
              <p:nvPr/>
            </p:nvPicPr>
            <p:blipFill>
              <a:blip r:embed="rId5"/>
              <a:stretch/>
            </p:blipFill>
            <p:spPr>
              <a:xfrm>
                <a:off x="592340" y="2816018"/>
                <a:ext cx="877685" cy="725341"/>
              </a:xfrm>
              <a:prstGeom prst="rect">
                <a:avLst/>
              </a:prstGeom>
              <a:ln>
                <a:noFill/>
              </a:ln>
            </p:spPr>
          </p:pic>
          <p:sp>
            <p:nvSpPr>
              <p:cNvPr id="18" name="CustomShape 22"/>
              <p:cNvSpPr/>
              <p:nvPr/>
            </p:nvSpPr>
            <p:spPr>
              <a:xfrm>
                <a:off x="472748" y="3626073"/>
                <a:ext cx="1111480" cy="74218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ru-RU" sz="1000" b="1" spc="-1" dirty="0">
                    <a:solidFill>
                      <a:srgbClr val="000000"/>
                    </a:solidFill>
                    <a:uFill>
                      <a:solidFill>
                        <a:srgbClr val="FFFFFF"/>
                      </a:solidFill>
                    </a:uFill>
                    <a:latin typeface="Tahoma"/>
                    <a:ea typeface="DejaVu Sans"/>
                  </a:rPr>
                  <a:t>Бюджетные </a:t>
                </a:r>
                <a:r>
                  <a:rPr lang="ru-RU" sz="1000" b="1" strike="noStrike" spc="-1" dirty="0">
                    <a:solidFill>
                      <a:srgbClr val="000000"/>
                    </a:solidFill>
                    <a:uFill>
                      <a:solidFill>
                        <a:srgbClr val="FFFFFF"/>
                      </a:solidFill>
                    </a:uFill>
                    <a:latin typeface="Tahoma"/>
                    <a:ea typeface="DejaVu Sans"/>
                  </a:rPr>
                  <a:t>учреждения</a:t>
                </a:r>
                <a:endParaRPr lang="ru-RU" spc="-1" dirty="0">
                  <a:solidFill>
                    <a:srgbClr val="000000"/>
                  </a:solidFill>
                  <a:uFill>
                    <a:solidFill>
                      <a:srgbClr val="FFFFFF"/>
                    </a:solidFill>
                  </a:uFill>
                  <a:latin typeface="Arial"/>
                </a:endParaRPr>
              </a:p>
            </p:txBody>
          </p:sp>
        </p:grpSp>
        <p:grpSp>
          <p:nvGrpSpPr>
            <p:cNvPr id="20" name="Group 19"/>
            <p:cNvGrpSpPr/>
            <p:nvPr/>
          </p:nvGrpSpPr>
          <p:grpSpPr>
            <a:xfrm>
              <a:off x="355666" y="3590863"/>
              <a:ext cx="1315229" cy="1552237"/>
              <a:chOff x="413545" y="2816018"/>
              <a:chExt cx="1315229" cy="1552237"/>
            </a:xfrm>
          </p:grpSpPr>
          <p:pic>
            <p:nvPicPr>
              <p:cNvPr id="21" name="Picture 48"/>
              <p:cNvPicPr/>
              <p:nvPr/>
            </p:nvPicPr>
            <p:blipFill>
              <a:blip r:embed="rId5"/>
              <a:stretch/>
            </p:blipFill>
            <p:spPr>
              <a:xfrm>
                <a:off x="592340" y="2816018"/>
                <a:ext cx="877685" cy="725341"/>
              </a:xfrm>
              <a:prstGeom prst="rect">
                <a:avLst/>
              </a:prstGeom>
              <a:ln>
                <a:noFill/>
              </a:ln>
            </p:spPr>
          </p:pic>
          <p:sp>
            <p:nvSpPr>
              <p:cNvPr id="22" name="CustomShape 22"/>
              <p:cNvSpPr/>
              <p:nvPr/>
            </p:nvSpPr>
            <p:spPr>
              <a:xfrm>
                <a:off x="413545" y="3626073"/>
                <a:ext cx="1315229" cy="74218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ru-RU" sz="1000" b="1" spc="-1" dirty="0">
                    <a:solidFill>
                      <a:srgbClr val="000000"/>
                    </a:solidFill>
                    <a:uFill>
                      <a:solidFill>
                        <a:srgbClr val="FFFFFF"/>
                      </a:solidFill>
                    </a:uFill>
                    <a:latin typeface="Tahoma"/>
                    <a:ea typeface="DejaVu Sans"/>
                  </a:rPr>
                  <a:t>Внебюджетные </a:t>
                </a:r>
                <a:r>
                  <a:rPr lang="ru-RU" sz="1000" b="1" strike="noStrike" spc="-1" dirty="0">
                    <a:solidFill>
                      <a:srgbClr val="000000"/>
                    </a:solidFill>
                    <a:uFill>
                      <a:solidFill>
                        <a:srgbClr val="FFFFFF"/>
                      </a:solidFill>
                    </a:uFill>
                    <a:latin typeface="Tahoma"/>
                    <a:ea typeface="DejaVu Sans"/>
                  </a:rPr>
                  <a:t>учреждения</a:t>
                </a:r>
                <a:endParaRPr lang="ru-RU" spc="-1" dirty="0">
                  <a:solidFill>
                    <a:srgbClr val="000000"/>
                  </a:solidFill>
                  <a:uFill>
                    <a:solidFill>
                      <a:srgbClr val="FFFFFF"/>
                    </a:solidFill>
                  </a:uFill>
                  <a:latin typeface="Arial"/>
                </a:endParaRPr>
              </a:p>
            </p:txBody>
          </p:sp>
        </p:grpSp>
        <p:sp>
          <p:nvSpPr>
            <p:cNvPr id="26" name="TextBox 25"/>
            <p:cNvSpPr txBox="1"/>
            <p:nvPr/>
          </p:nvSpPr>
          <p:spPr>
            <a:xfrm>
              <a:off x="5482409" y="2682371"/>
              <a:ext cx="1185775" cy="12378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ru-RU" dirty="0">
                  <a:solidFill>
                    <a:schemeClr val="tx1"/>
                  </a:solidFill>
                </a:rPr>
                <a:t>Нац. Банк</a:t>
              </a:r>
              <a:endParaRPr lang="en-US" dirty="0">
                <a:solidFill>
                  <a:schemeClr val="tx1"/>
                </a:solidFill>
              </a:endParaRPr>
            </a:p>
          </p:txBody>
        </p:sp>
        <p:grpSp>
          <p:nvGrpSpPr>
            <p:cNvPr id="42" name="Group 41"/>
            <p:cNvGrpSpPr/>
            <p:nvPr/>
          </p:nvGrpSpPr>
          <p:grpSpPr>
            <a:xfrm>
              <a:off x="3752398" y="2922899"/>
              <a:ext cx="1463910" cy="2190095"/>
              <a:chOff x="1535482" y="2300694"/>
              <a:chExt cx="1744451" cy="2491144"/>
            </a:xfrm>
          </p:grpSpPr>
          <p:grpSp>
            <p:nvGrpSpPr>
              <p:cNvPr id="43" name="Group 42"/>
              <p:cNvGrpSpPr/>
              <p:nvPr/>
            </p:nvGrpSpPr>
            <p:grpSpPr>
              <a:xfrm>
                <a:off x="1666366" y="2300694"/>
                <a:ext cx="1361880" cy="917280"/>
                <a:chOff x="1871640" y="1022400"/>
                <a:chExt cx="1361880" cy="917280"/>
              </a:xfrm>
            </p:grpSpPr>
            <p:sp>
              <p:nvSpPr>
                <p:cNvPr id="45" name="CustomShape 35"/>
                <p:cNvSpPr/>
                <p:nvPr/>
              </p:nvSpPr>
              <p:spPr>
                <a:xfrm>
                  <a:off x="1878120" y="1022400"/>
                  <a:ext cx="1348560" cy="298080"/>
                </a:xfrm>
                <a:prstGeom prst="flowChartExtract">
                  <a:avLst/>
                </a:prstGeom>
                <a:solidFill>
                  <a:srgbClr val="000000"/>
                </a:solidFill>
                <a:ln w="25560">
                  <a:noFill/>
                </a:ln>
              </p:spPr>
              <p:style>
                <a:lnRef idx="0">
                  <a:scrgbClr r="0" g="0" b="0"/>
                </a:lnRef>
                <a:fillRef idx="0">
                  <a:scrgbClr r="0" g="0" b="0"/>
                </a:fillRef>
                <a:effectRef idx="0">
                  <a:scrgbClr r="0" g="0" b="0"/>
                </a:effectRef>
                <a:fontRef idx="minor"/>
              </p:style>
            </p:sp>
            <p:sp>
              <p:nvSpPr>
                <p:cNvPr id="46" name="CustomShape 36"/>
                <p:cNvSpPr/>
                <p:nvPr/>
              </p:nvSpPr>
              <p:spPr>
                <a:xfrm>
                  <a:off x="208116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47" name="CustomShape 37"/>
                <p:cNvSpPr/>
                <p:nvPr/>
              </p:nvSpPr>
              <p:spPr>
                <a:xfrm>
                  <a:off x="245268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48" name="CustomShape 38"/>
                <p:cNvSpPr/>
                <p:nvPr/>
              </p:nvSpPr>
              <p:spPr>
                <a:xfrm>
                  <a:off x="282420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49" name="CustomShape 39"/>
                <p:cNvSpPr/>
                <p:nvPr/>
              </p:nvSpPr>
              <p:spPr>
                <a:xfrm>
                  <a:off x="1871640" y="1849320"/>
                  <a:ext cx="13618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50" name="CustomShape 40"/>
                <p:cNvSpPr/>
                <p:nvPr/>
              </p:nvSpPr>
              <p:spPr>
                <a:xfrm>
                  <a:off x="2027160" y="1728360"/>
                  <a:ext cx="10504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grpSp>
          <p:sp>
            <p:nvSpPr>
              <p:cNvPr id="44" name="TextBox 43"/>
              <p:cNvSpPr txBox="1"/>
              <p:nvPr/>
            </p:nvSpPr>
            <p:spPr>
              <a:xfrm>
                <a:off x="1535482" y="3461521"/>
                <a:ext cx="1744451" cy="1330317"/>
              </a:xfrm>
              <a:prstGeom prst="rect">
                <a:avLst/>
              </a:prstGeom>
              <a:noFill/>
            </p:spPr>
            <p:txBody>
              <a:bodyPr wrap="square" rtlCol="0">
                <a:spAutoFit/>
              </a:bodyPr>
              <a:lstStyle/>
              <a:p>
                <a:pPr algn="ctr"/>
                <a:r>
                  <a:rPr lang="ru-RU" sz="1400" dirty="0">
                    <a:latin typeface="Times New Roman" charset="0"/>
                  </a:rPr>
                  <a:t>Государственное казначейство</a:t>
                </a:r>
                <a:endParaRPr lang="en-US" sz="1400" dirty="0">
                  <a:latin typeface="Times New Roman" charset="0"/>
                </a:endParaRPr>
              </a:p>
              <a:p>
                <a:pPr algn="ctr"/>
                <a:r>
                  <a:rPr lang="en-US" sz="1400" dirty="0">
                    <a:latin typeface="Times New Roman" charset="0"/>
                  </a:rPr>
                  <a:t>(</a:t>
                </a:r>
                <a:r>
                  <a:rPr lang="ru-RU" sz="1400" dirty="0">
                    <a:latin typeface="Times New Roman" charset="0"/>
                  </a:rPr>
                  <a:t>управление / администратор)ЕКС)</a:t>
                </a:r>
                <a:endParaRPr lang="en-US" sz="1400" dirty="0"/>
              </a:p>
            </p:txBody>
          </p:sp>
        </p:grpSp>
        <p:sp>
          <p:nvSpPr>
            <p:cNvPr id="29" name="TextBox 28"/>
            <p:cNvSpPr txBox="1"/>
            <p:nvPr/>
          </p:nvSpPr>
          <p:spPr>
            <a:xfrm>
              <a:off x="6992882" y="2703760"/>
              <a:ext cx="1186274" cy="12378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ru-RU" dirty="0">
                  <a:solidFill>
                    <a:schemeClr val="tx1"/>
                  </a:solidFill>
                </a:rPr>
                <a:t>Ком. Банки</a:t>
              </a:r>
              <a:endParaRPr lang="en-US" dirty="0">
                <a:solidFill>
                  <a:schemeClr val="tx1"/>
                </a:solidFill>
              </a:endParaRPr>
            </a:p>
          </p:txBody>
        </p:sp>
        <p:sp>
          <p:nvSpPr>
            <p:cNvPr id="51" name="TextBox 50"/>
            <p:cNvSpPr txBox="1"/>
            <p:nvPr/>
          </p:nvSpPr>
          <p:spPr>
            <a:xfrm>
              <a:off x="686216" y="1450936"/>
              <a:ext cx="3520768" cy="417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ru-RU" b="1" dirty="0">
                  <a:solidFill>
                    <a:schemeClr val="tx1"/>
                  </a:solidFill>
                </a:rPr>
                <a:t>ИГСФУ</a:t>
              </a:r>
              <a:endParaRPr lang="en-US" b="1" dirty="0">
                <a:solidFill>
                  <a:schemeClr val="tx1"/>
                </a:solidFill>
              </a:endParaRPr>
            </a:p>
          </p:txBody>
        </p:sp>
        <p:sp>
          <p:nvSpPr>
            <p:cNvPr id="52" name="Rectangle 51"/>
            <p:cNvSpPr/>
            <p:nvPr/>
          </p:nvSpPr>
          <p:spPr>
            <a:xfrm>
              <a:off x="4661603" y="1338060"/>
              <a:ext cx="3698599" cy="646331"/>
            </a:xfrm>
            <a:prstGeom prst="rect">
              <a:avLst/>
            </a:prstGeom>
          </p:spPr>
          <p:txBody>
            <a:bodyPr wrap="square">
              <a:spAutoFit/>
            </a:bodyPr>
            <a:lstStyle/>
            <a:p>
              <a:pPr algn="ctr"/>
              <a:r>
                <a:rPr lang="ru-RU" b="1" u="sng" spc="-1" dirty="0">
                  <a:solidFill>
                    <a:srgbClr val="000000"/>
                  </a:solidFill>
                  <a:uFill>
                    <a:solidFill>
                      <a:srgbClr val="FFFFFF"/>
                    </a:solidFill>
                  </a:uFill>
                  <a:ea typeface="DejaVu Sans"/>
                </a:rPr>
                <a:t>АСМП - автоматическая система межбанковских платежей</a:t>
              </a:r>
              <a:endParaRPr lang="en-US" dirty="0"/>
            </a:p>
          </p:txBody>
        </p:sp>
        <p:grpSp>
          <p:nvGrpSpPr>
            <p:cNvPr id="71" name="Group 70"/>
            <p:cNvGrpSpPr/>
            <p:nvPr/>
          </p:nvGrpSpPr>
          <p:grpSpPr>
            <a:xfrm>
              <a:off x="1921833" y="2807514"/>
              <a:ext cx="1414833" cy="1399410"/>
              <a:chOff x="1337873" y="2300694"/>
              <a:chExt cx="2141766" cy="1574864"/>
            </a:xfrm>
          </p:grpSpPr>
          <p:grpSp>
            <p:nvGrpSpPr>
              <p:cNvPr id="72" name="Group 71"/>
              <p:cNvGrpSpPr/>
              <p:nvPr/>
            </p:nvGrpSpPr>
            <p:grpSpPr>
              <a:xfrm>
                <a:off x="1666366" y="2300694"/>
                <a:ext cx="1361880" cy="917280"/>
                <a:chOff x="1871640" y="1022400"/>
                <a:chExt cx="1361880" cy="917280"/>
              </a:xfrm>
            </p:grpSpPr>
            <p:sp>
              <p:nvSpPr>
                <p:cNvPr id="74" name="CustomShape 35"/>
                <p:cNvSpPr/>
                <p:nvPr/>
              </p:nvSpPr>
              <p:spPr>
                <a:xfrm>
                  <a:off x="1878120" y="1022400"/>
                  <a:ext cx="1348560" cy="298080"/>
                </a:xfrm>
                <a:prstGeom prst="flowChartExtract">
                  <a:avLst/>
                </a:prstGeom>
                <a:solidFill>
                  <a:srgbClr val="000000"/>
                </a:solidFill>
                <a:ln w="25560">
                  <a:noFill/>
                </a:ln>
              </p:spPr>
              <p:style>
                <a:lnRef idx="0">
                  <a:scrgbClr r="0" g="0" b="0"/>
                </a:lnRef>
                <a:fillRef idx="0">
                  <a:scrgbClr r="0" g="0" b="0"/>
                </a:fillRef>
                <a:effectRef idx="0">
                  <a:scrgbClr r="0" g="0" b="0"/>
                </a:effectRef>
                <a:fontRef idx="minor"/>
              </p:style>
            </p:sp>
            <p:sp>
              <p:nvSpPr>
                <p:cNvPr id="75" name="CustomShape 36"/>
                <p:cNvSpPr/>
                <p:nvPr/>
              </p:nvSpPr>
              <p:spPr>
                <a:xfrm>
                  <a:off x="208116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6" name="CustomShape 37"/>
                <p:cNvSpPr/>
                <p:nvPr/>
              </p:nvSpPr>
              <p:spPr>
                <a:xfrm>
                  <a:off x="245268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7" name="CustomShape 38"/>
                <p:cNvSpPr/>
                <p:nvPr/>
              </p:nvSpPr>
              <p:spPr>
                <a:xfrm>
                  <a:off x="2824200" y="1354320"/>
                  <a:ext cx="199800" cy="34020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8" name="CustomShape 39"/>
                <p:cNvSpPr/>
                <p:nvPr/>
              </p:nvSpPr>
              <p:spPr>
                <a:xfrm>
                  <a:off x="1871640" y="1849320"/>
                  <a:ext cx="13618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sp>
              <p:nvSpPr>
                <p:cNvPr id="79" name="CustomShape 40"/>
                <p:cNvSpPr/>
                <p:nvPr/>
              </p:nvSpPr>
              <p:spPr>
                <a:xfrm>
                  <a:off x="2027160" y="1728360"/>
                  <a:ext cx="1050480" cy="90360"/>
                </a:xfrm>
                <a:prstGeom prst="rect">
                  <a:avLst/>
                </a:prstGeom>
                <a:solidFill>
                  <a:srgbClr val="000000"/>
                </a:solidFill>
                <a:ln w="25560">
                  <a:noFill/>
                </a:ln>
              </p:spPr>
              <p:style>
                <a:lnRef idx="0">
                  <a:scrgbClr r="0" g="0" b="0"/>
                </a:lnRef>
                <a:fillRef idx="0">
                  <a:scrgbClr r="0" g="0" b="0"/>
                </a:fillRef>
                <a:effectRef idx="0">
                  <a:scrgbClr r="0" g="0" b="0"/>
                </a:effectRef>
                <a:fontRef idx="minor"/>
              </p:style>
            </p:sp>
          </p:grpSp>
          <p:sp>
            <p:nvSpPr>
              <p:cNvPr id="73" name="TextBox 72"/>
              <p:cNvSpPr txBox="1"/>
              <p:nvPr/>
            </p:nvSpPr>
            <p:spPr>
              <a:xfrm>
                <a:off x="1337873" y="3262417"/>
                <a:ext cx="2141766" cy="613141"/>
              </a:xfrm>
              <a:prstGeom prst="rect">
                <a:avLst/>
              </a:prstGeom>
              <a:noFill/>
            </p:spPr>
            <p:txBody>
              <a:bodyPr wrap="square" rtlCol="0">
                <a:spAutoFit/>
              </a:bodyPr>
              <a:lstStyle/>
              <a:p>
                <a:pPr algn="ctr"/>
                <a:r>
                  <a:rPr lang="ru-RU" sz="1200" dirty="0">
                    <a:latin typeface="Times New Roman" charset="0"/>
                  </a:rPr>
                  <a:t>Региональные казначейства</a:t>
                </a:r>
                <a:endParaRPr lang="en-US" sz="1200" dirty="0"/>
              </a:p>
            </p:txBody>
          </p:sp>
        </p:grpSp>
        <p:cxnSp>
          <p:nvCxnSpPr>
            <p:cNvPr id="105" name="Straight Arrow Connector 104"/>
            <p:cNvCxnSpPr/>
            <p:nvPr/>
          </p:nvCxnSpPr>
          <p:spPr>
            <a:xfrm flipV="1">
              <a:off x="1526349" y="3649888"/>
              <a:ext cx="437445" cy="415527"/>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09" name="Straight Arrow Connector 108"/>
            <p:cNvCxnSpPr/>
            <p:nvPr/>
          </p:nvCxnSpPr>
          <p:spPr>
            <a:xfrm>
              <a:off x="3067808" y="3474970"/>
              <a:ext cx="692936"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10" name="Straight Arrow Connector 109"/>
            <p:cNvCxnSpPr/>
            <p:nvPr/>
          </p:nvCxnSpPr>
          <p:spPr>
            <a:xfrm>
              <a:off x="1467147" y="2839336"/>
              <a:ext cx="467083" cy="375371"/>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nvGrpSpPr>
            <p:cNvPr id="141" name="Group 140"/>
            <p:cNvGrpSpPr/>
            <p:nvPr/>
          </p:nvGrpSpPr>
          <p:grpSpPr>
            <a:xfrm>
              <a:off x="169081" y="5236436"/>
              <a:ext cx="2280328" cy="768718"/>
              <a:chOff x="578522" y="5190669"/>
              <a:chExt cx="2385035" cy="802727"/>
            </a:xfrm>
          </p:grpSpPr>
          <p:pic>
            <p:nvPicPr>
              <p:cNvPr id="138" name="Picture 1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60830" y="5190669"/>
                <a:ext cx="802727" cy="802727"/>
              </a:xfrm>
              <a:prstGeom prst="rect">
                <a:avLst/>
              </a:prstGeom>
            </p:spPr>
          </p:pic>
          <p:sp>
            <p:nvSpPr>
              <p:cNvPr id="140" name="CustomShape 22"/>
              <p:cNvSpPr/>
              <p:nvPr/>
            </p:nvSpPr>
            <p:spPr>
              <a:xfrm>
                <a:off x="578522" y="5335112"/>
                <a:ext cx="1729425" cy="36909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r>
                  <a:rPr lang="ru-RU" sz="1400" dirty="0"/>
                  <a:t>О</a:t>
                </a:r>
                <a:r>
                  <a:rPr lang="ru-RU" sz="1400" baseline="0" dirty="0"/>
                  <a:t>рганы местного управления </a:t>
                </a:r>
                <a:endParaRPr lang="ru-RU" sz="1400" spc="-1" dirty="0">
                  <a:solidFill>
                    <a:srgbClr val="000000"/>
                  </a:solidFill>
                  <a:uFill>
                    <a:solidFill>
                      <a:srgbClr val="FFFFFF"/>
                    </a:solidFill>
                  </a:uFill>
                  <a:latin typeface="Arial"/>
                </a:endParaRPr>
              </a:p>
            </p:txBody>
          </p:sp>
        </p:grpSp>
        <p:sp>
          <p:nvSpPr>
            <p:cNvPr id="147" name="TextBox 146"/>
            <p:cNvSpPr txBox="1"/>
            <p:nvPr/>
          </p:nvSpPr>
          <p:spPr>
            <a:xfrm>
              <a:off x="5482409" y="4307067"/>
              <a:ext cx="1186274" cy="12378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ru-RU" dirty="0">
                  <a:solidFill>
                    <a:schemeClr val="tx1"/>
                  </a:solidFill>
                </a:rPr>
                <a:t>Ком. Банки</a:t>
              </a:r>
              <a:endParaRPr lang="en-US" dirty="0">
                <a:solidFill>
                  <a:schemeClr val="tx1"/>
                </a:solidFill>
              </a:endParaRPr>
            </a:p>
          </p:txBody>
        </p:sp>
        <p:sp>
          <p:nvSpPr>
            <p:cNvPr id="152" name="TextBox 151"/>
            <p:cNvSpPr txBox="1"/>
            <p:nvPr/>
          </p:nvSpPr>
          <p:spPr>
            <a:xfrm>
              <a:off x="3809546" y="2786667"/>
              <a:ext cx="1301133" cy="10558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dirty="0">
                <a:solidFill>
                  <a:schemeClr val="tx1"/>
                </a:solidFill>
              </a:endParaRPr>
            </a:p>
          </p:txBody>
        </p:sp>
        <p:sp>
          <p:nvSpPr>
            <p:cNvPr id="158" name="TextBox 157"/>
            <p:cNvSpPr txBox="1"/>
            <p:nvPr/>
          </p:nvSpPr>
          <p:spPr>
            <a:xfrm>
              <a:off x="2344306" y="4527784"/>
              <a:ext cx="1447005" cy="738664"/>
            </a:xfrm>
            <a:prstGeom prst="rect">
              <a:avLst/>
            </a:prstGeom>
            <a:noFill/>
          </p:spPr>
          <p:txBody>
            <a:bodyPr wrap="square" rtlCol="0">
              <a:spAutoFit/>
            </a:bodyPr>
            <a:lstStyle/>
            <a:p>
              <a:r>
                <a:rPr lang="ru-RU" sz="1400" dirty="0"/>
                <a:t>утверждение для исполнение плат. поручений</a:t>
              </a:r>
              <a:endParaRPr lang="en-US" sz="1400" dirty="0"/>
            </a:p>
          </p:txBody>
        </p:sp>
      </p:grpSp>
      <p:cxnSp>
        <p:nvCxnSpPr>
          <p:cNvPr id="161" name="Straight Arrow Connector 160"/>
          <p:cNvCxnSpPr/>
          <p:nvPr/>
        </p:nvCxnSpPr>
        <p:spPr>
          <a:xfrm flipH="1">
            <a:off x="3026854" y="2862122"/>
            <a:ext cx="724903" cy="507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3" name="Straight Arrow Connector 142"/>
          <p:cNvCxnSpPr/>
          <p:nvPr/>
        </p:nvCxnSpPr>
        <p:spPr>
          <a:xfrm flipH="1">
            <a:off x="2101755" y="3984076"/>
            <a:ext cx="383783" cy="86087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H="1">
            <a:off x="6578449" y="2959847"/>
            <a:ext cx="538342" cy="1096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90" name="Straight Arrow Connector 89"/>
          <p:cNvCxnSpPr/>
          <p:nvPr/>
        </p:nvCxnSpPr>
        <p:spPr>
          <a:xfrm>
            <a:off x="6578449" y="3524396"/>
            <a:ext cx="538341"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04" name="Straight Arrow Connector 103"/>
          <p:cNvCxnSpPr/>
          <p:nvPr/>
        </p:nvCxnSpPr>
        <p:spPr>
          <a:xfrm flipH="1">
            <a:off x="4931408" y="2933584"/>
            <a:ext cx="538342" cy="1096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13" name="Straight Arrow Connector 112"/>
          <p:cNvCxnSpPr/>
          <p:nvPr/>
        </p:nvCxnSpPr>
        <p:spPr>
          <a:xfrm>
            <a:off x="4931409" y="3197811"/>
            <a:ext cx="538341"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nvGrpSpPr>
          <p:cNvPr id="150" name="Group 149"/>
          <p:cNvGrpSpPr/>
          <p:nvPr/>
        </p:nvGrpSpPr>
        <p:grpSpPr>
          <a:xfrm rot="5400000">
            <a:off x="5801688" y="3845164"/>
            <a:ext cx="538342" cy="564549"/>
            <a:chOff x="7018354" y="4699106"/>
            <a:chExt cx="538342" cy="564549"/>
          </a:xfrm>
        </p:grpSpPr>
        <p:cxnSp>
          <p:nvCxnSpPr>
            <p:cNvPr id="148" name="Straight Arrow Connector 147"/>
            <p:cNvCxnSpPr/>
            <p:nvPr/>
          </p:nvCxnSpPr>
          <p:spPr>
            <a:xfrm flipH="1">
              <a:off x="7018354" y="4699106"/>
              <a:ext cx="538342" cy="1096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149" name="Straight Arrow Connector 148"/>
            <p:cNvCxnSpPr/>
            <p:nvPr/>
          </p:nvCxnSpPr>
          <p:spPr>
            <a:xfrm>
              <a:off x="7018354" y="5263655"/>
              <a:ext cx="538341"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grpSp>
      <p:sp>
        <p:nvSpPr>
          <p:cNvPr id="182" name="Right Brace 181"/>
          <p:cNvSpPr/>
          <p:nvPr/>
        </p:nvSpPr>
        <p:spPr>
          <a:xfrm rot="16200000" flipH="1">
            <a:off x="4363475" y="5078919"/>
            <a:ext cx="302636" cy="1575250"/>
          </a:xfrm>
          <a:prstGeom prst="rightBrace">
            <a:avLst>
              <a:gd name="adj1" fmla="val 8333"/>
              <a:gd name="adj2" fmla="val 5082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001646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p:cNvPicPr>
            <a:picLocks noChangeAspect="1"/>
          </p:cNvPicPr>
          <p:nvPr/>
        </p:nvPicPr>
        <p:blipFill>
          <a:blip r:embed="rId3"/>
          <a:stretch>
            <a:fillRect/>
          </a:stretch>
        </p:blipFill>
        <p:spPr>
          <a:xfrm>
            <a:off x="6809681" y="848946"/>
            <a:ext cx="5068554" cy="4371211"/>
          </a:xfrm>
          <a:prstGeom prst="rect">
            <a:avLst/>
          </a:prstGeom>
        </p:spPr>
      </p:pic>
      <p:sp>
        <p:nvSpPr>
          <p:cNvPr id="8" name="TextBox 7"/>
          <p:cNvSpPr txBox="1"/>
          <p:nvPr/>
        </p:nvSpPr>
        <p:spPr>
          <a:xfrm>
            <a:off x="644699" y="201621"/>
            <a:ext cx="11048301" cy="41705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defPPr>
              <a:defRPr lang="en-US"/>
            </a:defPPr>
            <a:lvl1pPr>
              <a:lnSpc>
                <a:spcPct val="100000"/>
              </a:lnSpc>
              <a:defRPr sz="2800" b="1" strike="noStrike" cap="all" spc="-1">
                <a:solidFill>
                  <a:srgbClr val="000000"/>
                </a:solidFill>
                <a:uFill>
                  <a:solidFill>
                    <a:srgbClr val="FFFFFF"/>
                  </a:solidFill>
                </a:uFill>
                <a:latin typeface="Arial"/>
                <a:ea typeface="DejaVu Sans"/>
              </a:defRPr>
            </a:lvl1pPr>
          </a:lstStyle>
          <a:p>
            <a:r>
              <a:rPr lang="ru-RU" sz="2000" dirty="0"/>
              <a:t>Привлечение средств Внебюджетных учреждений В </a:t>
            </a:r>
            <a:r>
              <a:rPr lang="ru-RU" sz="2000" dirty="0" err="1"/>
              <a:t>екс</a:t>
            </a:r>
            <a:r>
              <a:rPr lang="ru-RU" sz="2000" dirty="0"/>
              <a:t> </a:t>
            </a:r>
          </a:p>
        </p:txBody>
      </p:sp>
      <p:sp>
        <p:nvSpPr>
          <p:cNvPr id="13" name="Rounded Rectangle 12"/>
          <p:cNvSpPr/>
          <p:nvPr/>
        </p:nvSpPr>
        <p:spPr>
          <a:xfrm>
            <a:off x="2670463" y="5846043"/>
            <a:ext cx="3719946" cy="8196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Средства поступивших во временное распоряжение бюджетных организаций</a:t>
            </a:r>
            <a:endParaRPr lang="en-US" dirty="0"/>
          </a:p>
        </p:txBody>
      </p:sp>
      <p:sp>
        <p:nvSpPr>
          <p:cNvPr id="14" name="Rounded Rectangle 13"/>
          <p:cNvSpPr/>
          <p:nvPr/>
        </p:nvSpPr>
        <p:spPr>
          <a:xfrm>
            <a:off x="83127" y="2649682"/>
            <a:ext cx="2026227" cy="2431474"/>
          </a:xfrm>
          <a:prstGeom prst="round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285750" indent="-285750">
              <a:buFont typeface="Arial" panose="020B0604020202020204" pitchFamily="34" charset="0"/>
              <a:buChar char="•"/>
            </a:pPr>
            <a:r>
              <a:rPr lang="ru-RU" sz="1600" dirty="0">
                <a:solidFill>
                  <a:schemeClr val="tx1"/>
                </a:solidFill>
                <a:latin typeface="+mj-lt"/>
              </a:rPr>
              <a:t>Использование административных рычагов</a:t>
            </a:r>
            <a:endParaRPr lang="en-US" sz="1600" dirty="0">
              <a:solidFill>
                <a:schemeClr val="tx1"/>
              </a:solidFill>
              <a:latin typeface="+mj-lt"/>
            </a:endParaRPr>
          </a:p>
          <a:p>
            <a:pPr marL="285750" indent="-285750">
              <a:buFont typeface="Arial" panose="020B0604020202020204" pitchFamily="34" charset="0"/>
              <a:buChar char="•"/>
            </a:pPr>
            <a:r>
              <a:rPr lang="ru-RU" sz="1600" dirty="0">
                <a:solidFill>
                  <a:schemeClr val="tx1"/>
                </a:solidFill>
                <a:latin typeface="+mj-lt"/>
              </a:rPr>
              <a:t>Выгодные условия</a:t>
            </a:r>
            <a:r>
              <a:rPr lang="en-US" sz="1600" dirty="0">
                <a:solidFill>
                  <a:schemeClr val="tx1"/>
                </a:solidFill>
                <a:latin typeface="+mj-lt"/>
              </a:rPr>
              <a:t> </a:t>
            </a:r>
            <a:r>
              <a:rPr lang="ru-RU" sz="1600" dirty="0">
                <a:solidFill>
                  <a:schemeClr val="tx1"/>
                </a:solidFill>
                <a:latin typeface="+mj-lt"/>
              </a:rPr>
              <a:t>обслуживания</a:t>
            </a:r>
            <a:endParaRPr lang="en-US" sz="1600" dirty="0">
              <a:solidFill>
                <a:schemeClr val="tx1"/>
              </a:solidFill>
              <a:latin typeface="+mj-lt"/>
            </a:endParaRPr>
          </a:p>
        </p:txBody>
      </p:sp>
      <p:sp>
        <p:nvSpPr>
          <p:cNvPr id="15" name="Rounded Rectangle 14"/>
          <p:cNvSpPr/>
          <p:nvPr/>
        </p:nvSpPr>
        <p:spPr>
          <a:xfrm>
            <a:off x="2644487" y="1171976"/>
            <a:ext cx="3719946" cy="6390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Государственные предприятия</a:t>
            </a:r>
            <a:endParaRPr lang="en-US" dirty="0"/>
          </a:p>
        </p:txBody>
      </p:sp>
      <p:sp>
        <p:nvSpPr>
          <p:cNvPr id="16" name="Rounded Rectangle 15"/>
          <p:cNvSpPr/>
          <p:nvPr/>
        </p:nvSpPr>
        <p:spPr>
          <a:xfrm>
            <a:off x="2629765" y="3664543"/>
            <a:ext cx="3760644" cy="20589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Другие внебюджетные  гос. учреждения (Государственная дорожная администрация</a:t>
            </a:r>
            <a:r>
              <a:rPr lang="en-US" dirty="0"/>
              <a:t>, </a:t>
            </a:r>
            <a:r>
              <a:rPr lang="ru-RU" dirty="0"/>
              <a:t>Служба информационных технологий и кибербезопасности</a:t>
            </a:r>
            <a:r>
              <a:rPr lang="en-US" dirty="0"/>
              <a:t>, </a:t>
            </a:r>
            <a:r>
              <a:rPr lang="ru-RU" dirty="0"/>
              <a:t>Агентство регионального развития</a:t>
            </a:r>
            <a:r>
              <a:rPr lang="en-US" dirty="0"/>
              <a:t>)</a:t>
            </a:r>
            <a:r>
              <a:rPr lang="ru-RU" dirty="0"/>
              <a:t> </a:t>
            </a:r>
            <a:endParaRPr lang="en-US" dirty="0"/>
          </a:p>
        </p:txBody>
      </p:sp>
      <p:sp>
        <p:nvSpPr>
          <p:cNvPr id="17" name="Rounded Rectangle 16"/>
          <p:cNvSpPr/>
          <p:nvPr/>
        </p:nvSpPr>
        <p:spPr>
          <a:xfrm>
            <a:off x="2670463" y="2754331"/>
            <a:ext cx="3719946" cy="8196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Средние и высшие учебные заведения</a:t>
            </a:r>
            <a:endParaRPr lang="en-US" dirty="0"/>
          </a:p>
        </p:txBody>
      </p:sp>
      <p:sp>
        <p:nvSpPr>
          <p:cNvPr id="18" name="Rounded Rectangle 17"/>
          <p:cNvSpPr/>
          <p:nvPr/>
        </p:nvSpPr>
        <p:spPr>
          <a:xfrm>
            <a:off x="2644487" y="1917085"/>
            <a:ext cx="3719946" cy="723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Государственные учреждения в сфере здравоохранения</a:t>
            </a:r>
            <a:endParaRPr lang="en-US" dirty="0"/>
          </a:p>
        </p:txBody>
      </p:sp>
      <p:cxnSp>
        <p:nvCxnSpPr>
          <p:cNvPr id="19" name="Straight Arrow Connector 18"/>
          <p:cNvCxnSpPr>
            <a:stCxn id="14" idx="3"/>
            <a:endCxn id="15" idx="1"/>
          </p:cNvCxnSpPr>
          <p:nvPr/>
        </p:nvCxnSpPr>
        <p:spPr>
          <a:xfrm flipV="1">
            <a:off x="2109354" y="1581818"/>
            <a:ext cx="535133" cy="2283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4" idx="3"/>
            <a:endCxn id="13" idx="1"/>
          </p:cNvCxnSpPr>
          <p:nvPr/>
        </p:nvCxnSpPr>
        <p:spPr>
          <a:xfrm>
            <a:off x="2109354" y="3865419"/>
            <a:ext cx="561109" cy="23904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4" idx="3"/>
            <a:endCxn id="17" idx="1"/>
          </p:cNvCxnSpPr>
          <p:nvPr/>
        </p:nvCxnSpPr>
        <p:spPr>
          <a:xfrm flipV="1">
            <a:off x="2109354" y="3164173"/>
            <a:ext cx="561109" cy="7012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4" idx="3"/>
            <a:endCxn id="18" idx="1"/>
          </p:cNvCxnSpPr>
          <p:nvPr/>
        </p:nvCxnSpPr>
        <p:spPr>
          <a:xfrm flipV="1">
            <a:off x="2109354" y="2278693"/>
            <a:ext cx="535133" cy="1586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4" idx="3"/>
            <a:endCxn id="16" idx="1"/>
          </p:cNvCxnSpPr>
          <p:nvPr/>
        </p:nvCxnSpPr>
        <p:spPr>
          <a:xfrm>
            <a:off x="2109354" y="3865419"/>
            <a:ext cx="520411" cy="8285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p:nvPicPr>
        <p:blipFill>
          <a:blip r:embed="rId4"/>
          <a:stretch>
            <a:fillRect/>
          </a:stretch>
        </p:blipFill>
        <p:spPr>
          <a:xfrm>
            <a:off x="7225756" y="4891064"/>
            <a:ext cx="5029952" cy="1909958"/>
          </a:xfrm>
          <a:prstGeom prst="rect">
            <a:avLst/>
          </a:prstGeom>
        </p:spPr>
      </p:pic>
    </p:spTree>
    <p:extLst>
      <p:ext uri="{BB962C8B-B14F-4D97-AF65-F5344CB8AC3E}">
        <p14:creationId xmlns:p14="http://schemas.microsoft.com/office/powerpoint/2010/main" val="91966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19906</TotalTime>
  <Words>1630</Words>
  <Application>Microsoft Office PowerPoint</Application>
  <PresentationFormat>Widescreen</PresentationFormat>
  <Paragraphs>199</Paragraphs>
  <Slides>13</Slides>
  <Notes>13</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13</vt:i4>
      </vt:variant>
    </vt:vector>
  </HeadingPairs>
  <TitlesOfParts>
    <vt:vector size="26" baseType="lpstr">
      <vt:lpstr>Arial</vt:lpstr>
      <vt:lpstr>Arial Black</vt:lpstr>
      <vt:lpstr>Calibri</vt:lpstr>
      <vt:lpstr>Calibri Light</vt:lpstr>
      <vt:lpstr>Corbel</vt:lpstr>
      <vt:lpstr>Euphemia</vt:lpstr>
      <vt:lpstr>StarSymbol</vt:lpstr>
      <vt:lpstr>Symbol</vt:lpstr>
      <vt:lpstr>Tahoma</vt:lpstr>
      <vt:lpstr>Times New Roman</vt:lpstr>
      <vt:lpstr>Times New Roman</vt:lpstr>
      <vt:lpstr>Wingdings</vt:lpstr>
      <vt:lpstr>Office Theme</vt:lpstr>
      <vt:lpstr> </vt:lpstr>
      <vt:lpstr>PowerPoint Presentation</vt:lpstr>
      <vt:lpstr>PowerPoint Presentation</vt:lpstr>
      <vt:lpstr>PowerPoint Presentation</vt:lpstr>
      <vt:lpstr>PowerPoint Presentation</vt:lpstr>
      <vt:lpstr>PowerPoint Presentation</vt:lpstr>
      <vt:lpstr>Охват ЕКС</vt:lpstr>
      <vt:lpstr>PowerPoint Presentation</vt:lpstr>
      <vt:lpstr>PowerPoint Presentation</vt:lpstr>
      <vt:lpstr>PowerPoint Presentation</vt:lpstr>
      <vt:lpstr>Средний остаток по  ЕКС 2016-2022</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Berladean</dc:creator>
  <cp:lastModifiedBy>Tetiana Shalkivska</cp:lastModifiedBy>
  <cp:revision>171</cp:revision>
  <cp:lastPrinted>2023-11-13T08:16:50Z</cp:lastPrinted>
  <dcterms:created xsi:type="dcterms:W3CDTF">2023-10-31T11:50:25Z</dcterms:created>
  <dcterms:modified xsi:type="dcterms:W3CDTF">2023-11-20T16:28:01Z</dcterms:modified>
</cp:coreProperties>
</file>