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8" r:id="rId6"/>
    <p:sldId id="260" r:id="rId7"/>
    <p:sldId id="387" r:id="rId8"/>
    <p:sldId id="350" r:id="rId9"/>
    <p:sldId id="397" r:id="rId10"/>
    <p:sldId id="398" r:id="rId11"/>
    <p:sldId id="391" r:id="rId12"/>
    <p:sldId id="392" r:id="rId13"/>
    <p:sldId id="264" r:id="rId14"/>
    <p:sldId id="286" r:id="rId15"/>
    <p:sldId id="7805" r:id="rId16"/>
    <p:sldId id="7806" r:id="rId17"/>
    <p:sldId id="376" r:id="rId18"/>
    <p:sldId id="277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hr-HR" sz="1200"/>
              <a:t>Ukupni prihodi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RevMonthForecast!$C$217:$C$228</c:f>
              <c:numCache>
                <c:formatCode>#,##0.0,</c:formatCode>
                <c:ptCount val="12"/>
                <c:pt idx="0">
                  <c:v>-32560473.166666664</c:v>
                </c:pt>
                <c:pt idx="1">
                  <c:v>-34150054.166666672</c:v>
                </c:pt>
                <c:pt idx="2">
                  <c:v>-21417242.166666664</c:v>
                </c:pt>
                <c:pt idx="3">
                  <c:v>-13530998.166666659</c:v>
                </c:pt>
                <c:pt idx="4">
                  <c:v>-17213476.166666664</c:v>
                </c:pt>
                <c:pt idx="5">
                  <c:v>-3357397.1666666642</c:v>
                </c:pt>
                <c:pt idx="6">
                  <c:v>1876857.8333333356</c:v>
                </c:pt>
                <c:pt idx="7">
                  <c:v>8805751.8333333358</c:v>
                </c:pt>
                <c:pt idx="8">
                  <c:v>4206373.8333333312</c:v>
                </c:pt>
                <c:pt idx="9">
                  <c:v>18004531.833333351</c:v>
                </c:pt>
                <c:pt idx="10">
                  <c:v>5189815.8333333312</c:v>
                </c:pt>
                <c:pt idx="11">
                  <c:v>84146309.833333343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9-4860-A30B-864679EED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397568"/>
        <c:axId val="96399360"/>
      </c:barChart>
      <c:catAx>
        <c:axId val="96397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6399360"/>
        <c:crosses val="autoZero"/>
        <c:auto val="1"/>
        <c:lblAlgn val="ctr"/>
        <c:lblOffset val="100"/>
        <c:noMultiLvlLbl val="0"/>
      </c:catAx>
      <c:valAx>
        <c:axId val="9639936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639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r-HR" sz="1600"/>
              <a:t>Subvencije i transferi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40000"/>
            </a:solidFill>
          </c:spPr>
          <c:invertIfNegative val="0"/>
          <c:val>
            <c:numRef>
              <c:f>ExpMonthForecast!$AB$202:$AB$213</c:f>
              <c:numCache>
                <c:formatCode>#,##0.0,</c:formatCode>
                <c:ptCount val="12"/>
                <c:pt idx="0">
                  <c:v>-602964.21666666702</c:v>
                </c:pt>
                <c:pt idx="1">
                  <c:v>298212.78333333385</c:v>
                </c:pt>
                <c:pt idx="2">
                  <c:v>1269093.7833333332</c:v>
                </c:pt>
                <c:pt idx="3">
                  <c:v>939729.78333333321</c:v>
                </c:pt>
                <c:pt idx="4">
                  <c:v>5492807.7833333295</c:v>
                </c:pt>
                <c:pt idx="5">
                  <c:v>-17729515.216666669</c:v>
                </c:pt>
                <c:pt idx="6">
                  <c:v>-8365629.2166666603</c:v>
                </c:pt>
                <c:pt idx="7">
                  <c:v>-12234532.216666654</c:v>
                </c:pt>
                <c:pt idx="8">
                  <c:v>-15838014.616666654</c:v>
                </c:pt>
                <c:pt idx="9">
                  <c:v>-3660832.2166666668</c:v>
                </c:pt>
                <c:pt idx="10">
                  <c:v>5565714.7833333295</c:v>
                </c:pt>
                <c:pt idx="11">
                  <c:v>44865928.783333331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D-4536-9035-6C5FF977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80160"/>
        <c:axId val="97581696"/>
      </c:barChart>
      <c:catAx>
        <c:axId val="97580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81696"/>
        <c:crosses val="autoZero"/>
        <c:auto val="1"/>
        <c:lblAlgn val="ctr"/>
        <c:lblOffset val="100"/>
        <c:noMultiLvlLbl val="0"/>
      </c:catAx>
      <c:valAx>
        <c:axId val="975816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80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hr-HR" sz="1200"/>
              <a:t>Drugi rashodi i roba i usluge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50526595567959"/>
          <c:y val="0.21674277016742771"/>
          <c:w val="0.72853383833349949"/>
          <c:h val="0.716286149162861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ExpMonthForecast!$H$202:$H$213</c:f>
              <c:numCache>
                <c:formatCode>#,##0.0,</c:formatCode>
                <c:ptCount val="12"/>
                <c:pt idx="0">
                  <c:v>-12230939.5</c:v>
                </c:pt>
                <c:pt idx="1">
                  <c:v>-9296974.5</c:v>
                </c:pt>
                <c:pt idx="2">
                  <c:v>-1812922.5</c:v>
                </c:pt>
                <c:pt idx="3">
                  <c:v>-1612840.5</c:v>
                </c:pt>
                <c:pt idx="4">
                  <c:v>-724629.5</c:v>
                </c:pt>
                <c:pt idx="5">
                  <c:v>-503420.5</c:v>
                </c:pt>
                <c:pt idx="6">
                  <c:v>-7019628.5</c:v>
                </c:pt>
                <c:pt idx="7">
                  <c:v>-17058087.5</c:v>
                </c:pt>
                <c:pt idx="8">
                  <c:v>-50649.5</c:v>
                </c:pt>
                <c:pt idx="9">
                  <c:v>-541267.5</c:v>
                </c:pt>
                <c:pt idx="10">
                  <c:v>7509958.5</c:v>
                </c:pt>
                <c:pt idx="11">
                  <c:v>43341401.5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9-4CEA-9CEC-211A2CC12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614080"/>
        <c:axId val="97615872"/>
      </c:barChart>
      <c:catAx>
        <c:axId val="97614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615872"/>
        <c:crosses val="autoZero"/>
        <c:auto val="1"/>
        <c:lblAlgn val="ctr"/>
        <c:lblOffset val="100"/>
        <c:noMultiLvlLbl val="0"/>
      </c:catAx>
      <c:valAx>
        <c:axId val="97615872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61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76715953558618E-4"/>
          <c:y val="0.12926100508821342"/>
          <c:w val="0.91291710973305407"/>
          <c:h val="0.87073899491178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'[Chart in Microsoft PowerPoint]PIVOT'!$A$46</c:f>
              <c:strCache>
                <c:ptCount val="1"/>
                <c:pt idx="0">
                  <c:v>Short term gov securities /payable next year/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2"/>
              <c:layout>
                <c:manualLayout>
                  <c:x val="1.2500177167865372E-3"/>
                  <c:y val="-1.3366524072696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2B-4DD4-A8B9-81C9D34EB2D8}"/>
                </c:ext>
              </c:extLst>
            </c:dLbl>
            <c:numFmt formatCode="#,##0,,," sourceLinked="0"/>
            <c:spPr>
              <a:noFill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PowerPoint]PIVOT'!$B$46:$G$46</c:f>
              <c:numCache>
                <c:formatCode>#,##0.00,,,</c:formatCode>
                <c:ptCount val="6"/>
                <c:pt idx="0">
                  <c:v>443430000000</c:v>
                </c:pt>
                <c:pt idx="1">
                  <c:v>437000000000</c:v>
                </c:pt>
                <c:pt idx="2">
                  <c:v>1178083500000</c:v>
                </c:pt>
                <c:pt idx="3">
                  <c:v>835514000000</c:v>
                </c:pt>
                <c:pt idx="4">
                  <c:v>2963678421252.9702</c:v>
                </c:pt>
                <c:pt idx="5">
                  <c:v>1756480300000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2B-4DD4-A8B9-81C9D34EB2D8}"/>
            </c:ext>
          </c:extLst>
        </c:ser>
        <c:ser>
          <c:idx val="1"/>
          <c:order val="1"/>
          <c:tx>
            <c:strRef>
              <c:f>'[Chart in Microsoft PowerPoint]PIVOT'!$A$49</c:f>
              <c:strCache>
                <c:ptCount val="1"/>
                <c:pt idx="0">
                  <c:v>Medium and Long term gov sec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err="1">
                        <a:solidFill>
                          <a:schemeClr val="bg1"/>
                        </a:solidFill>
                      </a:rPr>
                      <a:t>Srednjoročno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380596437716719E-2"/>
                      <c:h val="8.567885468700180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DF2B-4DD4-A8B9-81C9D34EB2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PowerPoint]PIVOT'!$B$49:$G$49</c:f>
              <c:numCache>
                <c:formatCode>#,##0.00,,,</c:formatCode>
                <c:ptCount val="6"/>
                <c:pt idx="0">
                  <c:v>235000000000</c:v>
                </c:pt>
                <c:pt idx="1">
                  <c:v>1085700000000</c:v>
                </c:pt>
                <c:pt idx="2">
                  <c:v>726478350000</c:v>
                </c:pt>
                <c:pt idx="3">
                  <c:v>590119550000</c:v>
                </c:pt>
                <c:pt idx="4">
                  <c:v>606115103119.90503</c:v>
                </c:pt>
                <c:pt idx="5">
                  <c:v>166859900000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2B-4DD4-A8B9-81C9D34EB2D8}"/>
            </c:ext>
          </c:extLst>
        </c:ser>
        <c:ser>
          <c:idx val="3"/>
          <c:order val="2"/>
          <c:tx>
            <c:strRef>
              <c:f>'[Chart in Microsoft PowerPoint]PIVOT'!$A$47</c:f>
              <c:strCache>
                <c:ptCount val="1"/>
                <c:pt idx="0">
                  <c:v>Short term gov securities /payable in the year/</c:v>
                </c:pt>
              </c:strCache>
            </c:strRef>
          </c:tx>
          <c:spPr>
            <a:solidFill>
              <a:sysClr val="window" lastClr="FFFFFF"/>
            </a:solidFill>
            <a:ln w="12700">
              <a:solidFill>
                <a:schemeClr val="accent1">
                  <a:lumMod val="50000"/>
                </a:schemeClr>
              </a:solidFill>
              <a:prstDash val="dash"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Dospijeće</a:t>
                    </a:r>
                    <a:r>
                      <a:rPr lang="en-US" baseline="0" dirty="0"/>
                      <a:t> u </a:t>
                    </a:r>
                    <a:r>
                      <a:rPr lang="en-US" baseline="0" dirty="0" err="1"/>
                      <a:t>godini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F2B-4DD4-A8B9-81C9D34EB2D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PowerPoint]PIVOT'!$B$47:$F$47</c:f>
              <c:numCache>
                <c:formatCode>#,##0.00,,,</c:formatCode>
                <c:ptCount val="5"/>
                <c:pt idx="0">
                  <c:v>0</c:v>
                </c:pt>
                <c:pt idx="1">
                  <c:v>1126000000000</c:v>
                </c:pt>
                <c:pt idx="2">
                  <c:v>684000000000</c:v>
                </c:pt>
                <c:pt idx="3">
                  <c:v>1119819000000</c:v>
                </c:pt>
                <c:pt idx="4">
                  <c:v>332739775627.13501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2B-4DD4-A8B9-81C9D34EB2D8}"/>
            </c:ext>
          </c:extLst>
        </c:ser>
        <c:ser>
          <c:idx val="4"/>
          <c:order val="3"/>
          <c:tx>
            <c:strRef>
              <c:f>'[Chart in Microsoft PowerPoint]PIVOT'!$A$50</c:f>
              <c:strCache>
                <c:ptCount val="1"/>
                <c:pt idx="0">
                  <c:v>Effect of Bond principle payment on cash shortfall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2"/>
              <c:layout>
                <c:manualLayout>
                  <c:x val="6.2486875296074622E-3"/>
                  <c:y val="-7.908609775215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2B-4DD4-A8B9-81C9D34EB2D8}"/>
                </c:ext>
              </c:extLst>
            </c:dLbl>
            <c:dLbl>
              <c:idx val="3"/>
              <c:layout>
                <c:manualLayout>
                  <c:x val="-9.8426591872955673E-8"/>
                  <c:y val="-2.6825629051971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2B-4DD4-A8B9-81C9D34EB2D8}"/>
                </c:ext>
              </c:extLst>
            </c:dLbl>
            <c:dLbl>
              <c:idx val="4"/>
              <c:layout>
                <c:manualLayout>
                  <c:x val="2.4994750118429851E-3"/>
                  <c:y val="-1.3180947098522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2B-4DD4-A8B9-81C9D34EB2D8}"/>
                </c:ext>
              </c:extLst>
            </c:dLbl>
            <c:dLbl>
              <c:idx val="5"/>
              <c:layout>
                <c:manualLayout>
                  <c:x val="0"/>
                  <c:y val="-1.7924992028908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2B-4DD4-A8B9-81C9D34EB2D8}"/>
                </c:ext>
              </c:extLst>
            </c:dLbl>
            <c:numFmt formatCode="#,##0,,," sourceLinked="0"/>
            <c:spPr>
              <a:noFill/>
            </c:spPr>
            <c:txPr>
              <a:bodyPr/>
              <a:lstStyle/>
              <a:p>
                <a:pPr>
                  <a:defRPr sz="1400" b="0"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PowerPoint]PIVOT'!$B$50:$G$50</c:f>
              <c:numCache>
                <c:formatCode>#,##0.00,,,</c:formatCode>
                <c:ptCount val="6"/>
                <c:pt idx="1">
                  <c:v>-1569430000000</c:v>
                </c:pt>
                <c:pt idx="2">
                  <c:v>-437000000000</c:v>
                </c:pt>
                <c:pt idx="3">
                  <c:v>-1178083500000</c:v>
                </c:pt>
                <c:pt idx="4">
                  <c:v>-835514000000</c:v>
                </c:pt>
                <c:pt idx="5">
                  <c:v>-2963678421252.9702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F2B-4DD4-A8B9-81C9D34EB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753891248"/>
        <c:axId val="753891808"/>
      </c:barChart>
      <c:lineChart>
        <c:grouping val="standard"/>
        <c:varyColors val="0"/>
        <c:ser>
          <c:idx val="5"/>
          <c:order val="4"/>
          <c:spPr>
            <a:ln>
              <a:solidFill>
                <a:schemeClr val="accent1">
                  <a:alpha val="0"/>
                </a:schemeClr>
              </a:solidFill>
            </a:ln>
          </c:spPr>
          <c:marker>
            <c:symbol val="circle"/>
            <c:size val="7"/>
          </c:marker>
          <c:dLbls>
            <c:numFmt formatCode="#,##0,,," sourceLinked="0"/>
            <c:spPr>
              <a:noFill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'[Chart in Microsoft PowerPoint]PIVOT'!$B$41:$G$41</c:f>
              <c:numCache>
                <c:formatCode>#,##0.00,,,</c:formatCode>
                <c:ptCount val="6"/>
                <c:pt idx="0">
                  <c:v>678430000000</c:v>
                </c:pt>
                <c:pt idx="1">
                  <c:v>2648700000000</c:v>
                </c:pt>
                <c:pt idx="2">
                  <c:v>2588561850000</c:v>
                </c:pt>
                <c:pt idx="3">
                  <c:v>2545452550000</c:v>
                </c:pt>
                <c:pt idx="4">
                  <c:v>3902533300000.0098</c:v>
                </c:pt>
                <c:pt idx="5">
                  <c:v>3376640300000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F2B-4DD4-A8B9-81C9D34EB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891248"/>
        <c:axId val="753891808"/>
      </c:lineChart>
      <c:catAx>
        <c:axId val="75389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</c:spPr>
        <c:txPr>
          <a:bodyPr/>
          <a:lstStyle/>
          <a:p>
            <a:pPr>
              <a:defRPr sz="1600" b="1">
                <a:solidFill>
                  <a:srgbClr val="002060"/>
                </a:solidFill>
              </a:defRPr>
            </a:pPr>
            <a:endParaRPr lang="en-US"/>
          </a:p>
        </c:txPr>
        <c:crossAx val="753891808"/>
        <c:crosses val="autoZero"/>
        <c:auto val="1"/>
        <c:lblAlgn val="ctr"/>
        <c:lblOffset val="100"/>
        <c:noMultiLvlLbl val="0"/>
      </c:catAx>
      <c:valAx>
        <c:axId val="753891808"/>
        <c:scaling>
          <c:orientation val="minMax"/>
        </c:scaling>
        <c:delete val="1"/>
        <c:axPos val="l"/>
        <c:numFmt formatCode="#,##0.00,,," sourceLinked="1"/>
        <c:majorTickMark val="none"/>
        <c:minorTickMark val="none"/>
        <c:tickLblPos val="nextTo"/>
        <c:crossAx val="753891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hr-HR" sz="1200"/>
              <a:t>PDV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RevMonthForecast!$I$217:$I$228</c:f>
              <c:numCache>
                <c:formatCode>#,##0.0,</c:formatCode>
                <c:ptCount val="12"/>
                <c:pt idx="0">
                  <c:v>-9249149.333333334</c:v>
                </c:pt>
                <c:pt idx="1">
                  <c:v>-6280740.3333333293</c:v>
                </c:pt>
                <c:pt idx="2">
                  <c:v>-1065391.333333334</c:v>
                </c:pt>
                <c:pt idx="3">
                  <c:v>-2434424.3333333302</c:v>
                </c:pt>
                <c:pt idx="4">
                  <c:v>-807788.33333333442</c:v>
                </c:pt>
                <c:pt idx="5">
                  <c:v>4152229.666666666</c:v>
                </c:pt>
                <c:pt idx="6">
                  <c:v>2115576.666666666</c:v>
                </c:pt>
                <c:pt idx="7">
                  <c:v>8511861.6666666567</c:v>
                </c:pt>
                <c:pt idx="8">
                  <c:v>2163503.666666666</c:v>
                </c:pt>
                <c:pt idx="9">
                  <c:v>-2780187.3333333302</c:v>
                </c:pt>
                <c:pt idx="10">
                  <c:v>-4576380.3333333293</c:v>
                </c:pt>
                <c:pt idx="11">
                  <c:v>10250889.666666659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C-4D6C-9DAC-959E5A0A6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48704"/>
        <c:axId val="97875072"/>
      </c:barChart>
      <c:catAx>
        <c:axId val="97848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75072"/>
        <c:crosses val="autoZero"/>
        <c:auto val="1"/>
        <c:lblAlgn val="ctr"/>
        <c:lblOffset val="100"/>
        <c:noMultiLvlLbl val="0"/>
      </c:catAx>
      <c:valAx>
        <c:axId val="97875072"/>
        <c:scaling>
          <c:orientation val="minMax"/>
          <c:max val="15000000"/>
          <c:min val="-15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48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hr-HR" sz="1200"/>
              <a:t>Porez na dobit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320191826455827"/>
          <c:y val="0.27464097567092732"/>
          <c:w val="0.75055609546835167"/>
          <c:h val="0.635978825146226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RevMonthForecast!$H$217:$H$228</c:f>
              <c:numCache>
                <c:formatCode>#,##0.0,</c:formatCode>
                <c:ptCount val="12"/>
                <c:pt idx="0">
                  <c:v>-15498143.166666659</c:v>
                </c:pt>
                <c:pt idx="1">
                  <c:v>3593336.8333333335</c:v>
                </c:pt>
                <c:pt idx="2">
                  <c:v>-8007620.1666666595</c:v>
                </c:pt>
                <c:pt idx="3">
                  <c:v>-3535453.1666666642</c:v>
                </c:pt>
                <c:pt idx="4">
                  <c:v>-19548091.166666664</c:v>
                </c:pt>
                <c:pt idx="5">
                  <c:v>-9114061.1666666549</c:v>
                </c:pt>
                <c:pt idx="6">
                  <c:v>6031078.8333333312</c:v>
                </c:pt>
                <c:pt idx="7">
                  <c:v>6425321.8333333312</c:v>
                </c:pt>
                <c:pt idx="8">
                  <c:v>-6744122.1666666595</c:v>
                </c:pt>
                <c:pt idx="9">
                  <c:v>29239369.833333351</c:v>
                </c:pt>
                <c:pt idx="10">
                  <c:v>-592181.16666666442</c:v>
                </c:pt>
                <c:pt idx="11">
                  <c:v>17750564.833333351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1-4040-A51C-970CE0CEA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95168"/>
        <c:axId val="97896704"/>
      </c:barChart>
      <c:catAx>
        <c:axId val="97895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96704"/>
        <c:crosses val="autoZero"/>
        <c:auto val="1"/>
        <c:lblAlgn val="ctr"/>
        <c:lblOffset val="100"/>
        <c:noMultiLvlLbl val="0"/>
      </c:catAx>
      <c:valAx>
        <c:axId val="97896704"/>
        <c:scaling>
          <c:orientation val="minMax"/>
          <c:max val="30000000"/>
          <c:min val="-31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9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hr-HR" sz="1200"/>
              <a:t>Posebni porez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val>
            <c:numRef>
              <c:f>RevMonthForecast!$J$217:$J$228</c:f>
              <c:numCache>
                <c:formatCode>#,##0.0,</c:formatCode>
                <c:ptCount val="12"/>
                <c:pt idx="0">
                  <c:v>-4531149.5833333284</c:v>
                </c:pt>
                <c:pt idx="1">
                  <c:v>-2983021.5833333307</c:v>
                </c:pt>
                <c:pt idx="2">
                  <c:v>-1328484.583333333</c:v>
                </c:pt>
                <c:pt idx="3">
                  <c:v>-1404222.583333333</c:v>
                </c:pt>
                <c:pt idx="4">
                  <c:v>-964047.58333333302</c:v>
                </c:pt>
                <c:pt idx="5">
                  <c:v>1270512.416666667</c:v>
                </c:pt>
                <c:pt idx="6">
                  <c:v>483662.41666666698</c:v>
                </c:pt>
                <c:pt idx="7">
                  <c:v>2116891.4166666646</c:v>
                </c:pt>
                <c:pt idx="8">
                  <c:v>989478.41666666744</c:v>
                </c:pt>
                <c:pt idx="9">
                  <c:v>517195.41666666698</c:v>
                </c:pt>
                <c:pt idx="10">
                  <c:v>799855.41666666744</c:v>
                </c:pt>
                <c:pt idx="11">
                  <c:v>5033330.416666667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0-45BE-8ACB-FB53A5D95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493760"/>
        <c:axId val="99495296"/>
      </c:barChart>
      <c:catAx>
        <c:axId val="994937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495296"/>
        <c:crosses val="autoZero"/>
        <c:auto val="1"/>
        <c:lblAlgn val="ctr"/>
        <c:lblOffset val="100"/>
        <c:noMultiLvlLbl val="0"/>
      </c:catAx>
      <c:valAx>
        <c:axId val="994952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493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hr-HR" sz="1000"/>
              <a:t>Porez na inozemnu trgovinu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val>
            <c:numRef>
              <c:f>RevMonthForecast!$L$217:$L$228</c:f>
              <c:numCache>
                <c:formatCode>#,##0.0,</c:formatCode>
                <c:ptCount val="12"/>
                <c:pt idx="0">
                  <c:v>-2933147.4416666664</c:v>
                </c:pt>
                <c:pt idx="1">
                  <c:v>-4295646.3416666621</c:v>
                </c:pt>
                <c:pt idx="2">
                  <c:v>-158206.34166666641</c:v>
                </c:pt>
                <c:pt idx="3">
                  <c:v>-246945.34166666641</c:v>
                </c:pt>
                <c:pt idx="4">
                  <c:v>2443538.6583333304</c:v>
                </c:pt>
                <c:pt idx="5">
                  <c:v>2571520.6583333304</c:v>
                </c:pt>
                <c:pt idx="6">
                  <c:v>3339989.6583333304</c:v>
                </c:pt>
                <c:pt idx="7">
                  <c:v>1936935.6583333334</c:v>
                </c:pt>
                <c:pt idx="8">
                  <c:v>-103072.34166666656</c:v>
                </c:pt>
                <c:pt idx="9">
                  <c:v>-562157.34166666749</c:v>
                </c:pt>
                <c:pt idx="10">
                  <c:v>-2816586.1416666666</c:v>
                </c:pt>
                <c:pt idx="11">
                  <c:v>823776.65833333344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1-410F-AA96-C30B4999B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07200"/>
        <c:axId val="99525376"/>
      </c:barChart>
      <c:catAx>
        <c:axId val="99507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25376"/>
        <c:crosses val="autoZero"/>
        <c:auto val="1"/>
        <c:lblAlgn val="ctr"/>
        <c:lblOffset val="100"/>
        <c:noMultiLvlLbl val="0"/>
      </c:catAx>
      <c:valAx>
        <c:axId val="9952537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07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hr-HR" sz="1050"/>
              <a:t>Ostali porez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RevMonthForecast!$M$217:$M$228</c:f>
              <c:numCache>
                <c:formatCode>#,##0.0,</c:formatCode>
                <c:ptCount val="12"/>
                <c:pt idx="0">
                  <c:v>-2106064.0833333307</c:v>
                </c:pt>
                <c:pt idx="1">
                  <c:v>-4184833.0833333307</c:v>
                </c:pt>
                <c:pt idx="2">
                  <c:v>-3107474.0833333307</c:v>
                </c:pt>
                <c:pt idx="3">
                  <c:v>932481.91666666744</c:v>
                </c:pt>
                <c:pt idx="4">
                  <c:v>-1315351.083333333</c:v>
                </c:pt>
                <c:pt idx="5">
                  <c:v>813449.91666666744</c:v>
                </c:pt>
                <c:pt idx="6">
                  <c:v>34903.916666666992</c:v>
                </c:pt>
                <c:pt idx="7">
                  <c:v>-1392363.083333333</c:v>
                </c:pt>
                <c:pt idx="8">
                  <c:v>5700326.916666667</c:v>
                </c:pt>
                <c:pt idx="9">
                  <c:v>-188684.08333333302</c:v>
                </c:pt>
                <c:pt idx="10">
                  <c:v>728392.91666666744</c:v>
                </c:pt>
                <c:pt idx="11">
                  <c:v>4085213.9166666646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E-4C09-9F87-B698298ED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49568"/>
        <c:axId val="99551104"/>
      </c:barChart>
      <c:catAx>
        <c:axId val="99549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51104"/>
        <c:crosses val="autoZero"/>
        <c:auto val="1"/>
        <c:lblAlgn val="ctr"/>
        <c:lblOffset val="100"/>
        <c:noMultiLvlLbl val="0"/>
      </c:catAx>
      <c:valAx>
        <c:axId val="9955110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49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hr-HR" sz="1400"/>
              <a:t>Ukupni rashodi</a:t>
            </a:r>
          </a:p>
        </c:rich>
      </c:tx>
      <c:layout>
        <c:manualLayout>
          <c:xMode val="edge"/>
          <c:yMode val="edge"/>
          <c:x val="0.2894857715154026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688614539543219"/>
          <c:y val="5.425925925925925E-2"/>
          <c:w val="0.73680521461915827"/>
          <c:h val="0.92783950617283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ExpMonthForecast!$C$202:$C$213</c:f>
              <c:numCache>
                <c:formatCode>#,##0.0,</c:formatCode>
                <c:ptCount val="12"/>
                <c:pt idx="0">
                  <c:v>-61310120</c:v>
                </c:pt>
                <c:pt idx="1">
                  <c:v>-40264324</c:v>
                </c:pt>
                <c:pt idx="2">
                  <c:v>-10408393</c:v>
                </c:pt>
                <c:pt idx="3">
                  <c:v>-23300338</c:v>
                </c:pt>
                <c:pt idx="4">
                  <c:v>2045962</c:v>
                </c:pt>
                <c:pt idx="5">
                  <c:v>17366002</c:v>
                </c:pt>
                <c:pt idx="6">
                  <c:v>-36708512</c:v>
                </c:pt>
                <c:pt idx="7">
                  <c:v>-63016031</c:v>
                </c:pt>
                <c:pt idx="8">
                  <c:v>27856308</c:v>
                </c:pt>
                <c:pt idx="9">
                  <c:v>-12481646</c:v>
                </c:pt>
                <c:pt idx="10">
                  <c:v>13441572</c:v>
                </c:pt>
                <c:pt idx="11">
                  <c:v>186779520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C7-4700-93F4-8A320723B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478144"/>
        <c:axId val="97479680"/>
      </c:barChart>
      <c:catAx>
        <c:axId val="97478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479680"/>
        <c:crosses val="autoZero"/>
        <c:auto val="1"/>
        <c:lblAlgn val="ctr"/>
        <c:lblOffset val="100"/>
        <c:noMultiLvlLbl val="0"/>
      </c:catAx>
      <c:valAx>
        <c:axId val="9747968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47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hr-HR" sz="1400"/>
              <a:t>Zarada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val>
            <c:numRef>
              <c:f>ExpMonthForecast!$F$202:$F$213</c:f>
              <c:numCache>
                <c:formatCode>#,##0.0,</c:formatCode>
                <c:ptCount val="12"/>
                <c:pt idx="0">
                  <c:v>-3769676.7250000006</c:v>
                </c:pt>
                <c:pt idx="1">
                  <c:v>-3664097.7250000006</c:v>
                </c:pt>
                <c:pt idx="2">
                  <c:v>1152958.2750000001</c:v>
                </c:pt>
                <c:pt idx="3">
                  <c:v>-1749486.7250000006</c:v>
                </c:pt>
                <c:pt idx="4">
                  <c:v>1499386.2750000001</c:v>
                </c:pt>
                <c:pt idx="5">
                  <c:v>15632780.274999999</c:v>
                </c:pt>
                <c:pt idx="6">
                  <c:v>-6718190.0249999994</c:v>
                </c:pt>
                <c:pt idx="7">
                  <c:v>-12662933.725000001</c:v>
                </c:pt>
                <c:pt idx="8">
                  <c:v>-2366994.7250000006</c:v>
                </c:pt>
                <c:pt idx="9">
                  <c:v>645182.27499999804</c:v>
                </c:pt>
                <c:pt idx="10">
                  <c:v>676530.27499999804</c:v>
                </c:pt>
                <c:pt idx="11">
                  <c:v>11324542.274999999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A-40E7-B473-A06C45D03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28448"/>
        <c:axId val="97530240"/>
      </c:barChart>
      <c:catAx>
        <c:axId val="97528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30240"/>
        <c:crosses val="autoZero"/>
        <c:auto val="1"/>
        <c:lblAlgn val="ctr"/>
        <c:lblOffset val="100"/>
        <c:noMultiLvlLbl val="0"/>
      </c:catAx>
      <c:valAx>
        <c:axId val="9753024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2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hr-HR" sz="1600"/>
              <a:t>Kapitalni rashodi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val>
            <c:numRef>
              <c:f>ExpMonthForecast!$AV$202:$AV$213</c:f>
              <c:numCache>
                <c:formatCode>#,##0.0,</c:formatCode>
                <c:ptCount val="12"/>
                <c:pt idx="0">
                  <c:v>-27906470.916666668</c:v>
                </c:pt>
                <c:pt idx="1">
                  <c:v>-12674220.916666659</c:v>
                </c:pt>
                <c:pt idx="2">
                  <c:v>-11126562.916666659</c:v>
                </c:pt>
                <c:pt idx="3">
                  <c:v>-11794057.916666659</c:v>
                </c:pt>
                <c:pt idx="4">
                  <c:v>1493562.083333333</c:v>
                </c:pt>
                <c:pt idx="5">
                  <c:v>15382147.083333332</c:v>
                </c:pt>
                <c:pt idx="6">
                  <c:v>-4049876.9166666637</c:v>
                </c:pt>
                <c:pt idx="7">
                  <c:v>-11865564.916666659</c:v>
                </c:pt>
                <c:pt idx="8">
                  <c:v>-743174.91666666744</c:v>
                </c:pt>
                <c:pt idx="9">
                  <c:v>-3870700.9166666637</c:v>
                </c:pt>
                <c:pt idx="10">
                  <c:v>9521044.0833333321</c:v>
                </c:pt>
                <c:pt idx="11">
                  <c:v>57633877.083333336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D-4C9E-AA49-6224B84B0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58528"/>
        <c:axId val="97560064"/>
      </c:barChart>
      <c:catAx>
        <c:axId val="97558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60064"/>
        <c:crosses val="autoZero"/>
        <c:auto val="1"/>
        <c:lblAlgn val="ctr"/>
        <c:lblOffset val="100"/>
        <c:noMultiLvlLbl val="0"/>
      </c:catAx>
      <c:valAx>
        <c:axId val="9756006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5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C4A95-0173-4086-9151-776354D7C29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699E20C8-D75E-48C0-B0DD-8AD86D23F884}">
      <dgm:prSet phldrT="[텍스트]" custT="1"/>
      <dgm:spPr/>
      <dgm:t>
        <a:bodyPr/>
        <a:lstStyle/>
        <a:p>
          <a:pPr latinLnBrk="1"/>
          <a:endParaRPr lang="ko-KR" altLang="en-US" sz="2000" dirty="0"/>
        </a:p>
      </dgm:t>
    </dgm:pt>
    <dgm:pt modelId="{61595A98-076F-482E-8C05-57E1A5005A67}" type="par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80E2FC87-83E6-4E7B-AC5E-B44A90B2554C}" type="sib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FA44DE5A-047E-41AA-A079-BFF7AA7D84A7}" type="pres">
      <dgm:prSet presAssocID="{59BC4A95-0173-4086-9151-776354D7C290}" presName="Name0" presStyleCnt="0">
        <dgm:presLayoutVars>
          <dgm:dir/>
          <dgm:animLvl val="lvl"/>
          <dgm:resizeHandles val="exact"/>
        </dgm:presLayoutVars>
      </dgm:prSet>
      <dgm:spPr/>
    </dgm:pt>
    <dgm:pt modelId="{18544B3C-D632-4A48-A765-A8411D042CEB}" type="pres">
      <dgm:prSet presAssocID="{59BC4A95-0173-4086-9151-776354D7C290}" presName="dummy" presStyleCnt="0"/>
      <dgm:spPr/>
    </dgm:pt>
    <dgm:pt modelId="{29206146-9B52-4FC8-A349-ECA268E0006F}" type="pres">
      <dgm:prSet presAssocID="{59BC4A95-0173-4086-9151-776354D7C290}" presName="linH" presStyleCnt="0"/>
      <dgm:spPr/>
    </dgm:pt>
    <dgm:pt modelId="{18374208-2DFB-477D-9E0C-86801D22E828}" type="pres">
      <dgm:prSet presAssocID="{59BC4A95-0173-4086-9151-776354D7C290}" presName="padding1" presStyleCnt="0"/>
      <dgm:spPr/>
    </dgm:pt>
    <dgm:pt modelId="{E9A64161-259E-452D-B134-2D3CD0FE2109}" type="pres">
      <dgm:prSet presAssocID="{699E20C8-D75E-48C0-B0DD-8AD86D23F884}" presName="linV" presStyleCnt="0"/>
      <dgm:spPr/>
    </dgm:pt>
    <dgm:pt modelId="{9BB552A0-081D-447D-AB1E-7306B44E0209}" type="pres">
      <dgm:prSet presAssocID="{699E20C8-D75E-48C0-B0DD-8AD86D23F884}" presName="spVertical1" presStyleCnt="0"/>
      <dgm:spPr/>
    </dgm:pt>
    <dgm:pt modelId="{6C0BFD1A-161B-48EA-B206-22E5AD440CC0}" type="pres">
      <dgm:prSet presAssocID="{699E20C8-D75E-48C0-B0DD-8AD86D23F884}" presName="parTx" presStyleLbl="revTx" presStyleIdx="0" presStyleCnt="1" custScaleY="493256" custLinFactY="22723" custLinFactNeighborX="-9845" custLinFactNeighborY="100000">
        <dgm:presLayoutVars>
          <dgm:chMax val="0"/>
          <dgm:chPref val="0"/>
          <dgm:bulletEnabled val="1"/>
        </dgm:presLayoutVars>
      </dgm:prSet>
      <dgm:spPr/>
    </dgm:pt>
    <dgm:pt modelId="{656E99B9-BDCB-4D82-BEBA-3430AE95A28A}" type="pres">
      <dgm:prSet presAssocID="{699E20C8-D75E-48C0-B0DD-8AD86D23F884}" presName="spVertical2" presStyleCnt="0"/>
      <dgm:spPr/>
    </dgm:pt>
    <dgm:pt modelId="{420D8C1F-3548-4CDC-8ADB-B9D82C39D315}" type="pres">
      <dgm:prSet presAssocID="{699E20C8-D75E-48C0-B0DD-8AD86D23F884}" presName="spVertical3" presStyleCnt="0"/>
      <dgm:spPr/>
    </dgm:pt>
    <dgm:pt modelId="{FD717559-DB07-4232-81C7-4F6E441670AE}" type="pres">
      <dgm:prSet presAssocID="{59BC4A95-0173-4086-9151-776354D7C290}" presName="padding2" presStyleCnt="0"/>
      <dgm:spPr/>
    </dgm:pt>
    <dgm:pt modelId="{CB7CCFCD-A421-4DAD-ABC4-14B40E8D7252}" type="pres">
      <dgm:prSet presAssocID="{59BC4A95-0173-4086-9151-776354D7C290}" presName="negArrow" presStyleCnt="0"/>
      <dgm:spPr/>
    </dgm:pt>
    <dgm:pt modelId="{6C120A20-5A15-4FDF-BB40-99AE24E47922}" type="pres">
      <dgm:prSet presAssocID="{59BC4A95-0173-4086-9151-776354D7C290}" presName="backgroundArrow" presStyleLbl="node1" presStyleIdx="0" presStyleCnt="1" custScaleX="34375" custScaleY="301784" custLinFactNeighborX="-2353" custLinFactNeighborY="6852"/>
      <dgm:spPr>
        <a:solidFill>
          <a:schemeClr val="accent1">
            <a:lumMod val="75000"/>
          </a:schemeClr>
        </a:solidFill>
      </dgm:spPr>
    </dgm:pt>
  </dgm:ptLst>
  <dgm:cxnLst>
    <dgm:cxn modelId="{0C52841E-86E4-4E68-A072-76039877AC70}" type="presOf" srcId="{59BC4A95-0173-4086-9151-776354D7C290}" destId="{FA44DE5A-047E-41AA-A079-BFF7AA7D84A7}" srcOrd="0" destOrd="0" presId="urn:microsoft.com/office/officeart/2005/8/layout/hProcess3"/>
    <dgm:cxn modelId="{9C3CC740-D7CE-421E-8A33-F4F913E961B5}" type="presOf" srcId="{699E20C8-D75E-48C0-B0DD-8AD86D23F884}" destId="{6C0BFD1A-161B-48EA-B206-22E5AD440CC0}" srcOrd="0" destOrd="0" presId="urn:microsoft.com/office/officeart/2005/8/layout/hProcess3"/>
    <dgm:cxn modelId="{ADC0099F-2B07-4D6D-9D0D-894B6506C6D4}" srcId="{59BC4A95-0173-4086-9151-776354D7C290}" destId="{699E20C8-D75E-48C0-B0DD-8AD86D23F884}" srcOrd="0" destOrd="0" parTransId="{61595A98-076F-482E-8C05-57E1A5005A67}" sibTransId="{80E2FC87-83E6-4E7B-AC5E-B44A90B2554C}"/>
    <dgm:cxn modelId="{0971C4AC-D43C-4B78-B96D-1BAF98A1EEFB}" type="presParOf" srcId="{FA44DE5A-047E-41AA-A079-BFF7AA7D84A7}" destId="{18544B3C-D632-4A48-A765-A8411D042CEB}" srcOrd="0" destOrd="0" presId="urn:microsoft.com/office/officeart/2005/8/layout/hProcess3"/>
    <dgm:cxn modelId="{769C6E1E-2FB4-40F3-97D9-E73A9CC2FE00}" type="presParOf" srcId="{FA44DE5A-047E-41AA-A079-BFF7AA7D84A7}" destId="{29206146-9B52-4FC8-A349-ECA268E0006F}" srcOrd="1" destOrd="0" presId="urn:microsoft.com/office/officeart/2005/8/layout/hProcess3"/>
    <dgm:cxn modelId="{B5E4FE36-5F12-44C4-A42F-C8458DDE3057}" type="presParOf" srcId="{29206146-9B52-4FC8-A349-ECA268E0006F}" destId="{18374208-2DFB-477D-9E0C-86801D22E828}" srcOrd="0" destOrd="0" presId="urn:microsoft.com/office/officeart/2005/8/layout/hProcess3"/>
    <dgm:cxn modelId="{05C3A15C-27EA-49F0-8AF0-F7F7DB9F66E1}" type="presParOf" srcId="{29206146-9B52-4FC8-A349-ECA268E0006F}" destId="{E9A64161-259E-452D-B134-2D3CD0FE2109}" srcOrd="1" destOrd="0" presId="urn:microsoft.com/office/officeart/2005/8/layout/hProcess3"/>
    <dgm:cxn modelId="{9A9301CF-7C1C-456C-916B-68D361CA4B1D}" type="presParOf" srcId="{E9A64161-259E-452D-B134-2D3CD0FE2109}" destId="{9BB552A0-081D-447D-AB1E-7306B44E0209}" srcOrd="0" destOrd="0" presId="urn:microsoft.com/office/officeart/2005/8/layout/hProcess3"/>
    <dgm:cxn modelId="{A48FD902-9E25-41BC-9004-1CB74DFE6FB9}" type="presParOf" srcId="{E9A64161-259E-452D-B134-2D3CD0FE2109}" destId="{6C0BFD1A-161B-48EA-B206-22E5AD440CC0}" srcOrd="1" destOrd="0" presId="urn:microsoft.com/office/officeart/2005/8/layout/hProcess3"/>
    <dgm:cxn modelId="{EC9692A2-A8E2-4F21-8DCC-D45B9C66F663}" type="presParOf" srcId="{E9A64161-259E-452D-B134-2D3CD0FE2109}" destId="{656E99B9-BDCB-4D82-BEBA-3430AE95A28A}" srcOrd="2" destOrd="0" presId="urn:microsoft.com/office/officeart/2005/8/layout/hProcess3"/>
    <dgm:cxn modelId="{8A36449D-87CD-4B89-BFEF-A4F665821690}" type="presParOf" srcId="{E9A64161-259E-452D-B134-2D3CD0FE2109}" destId="{420D8C1F-3548-4CDC-8ADB-B9D82C39D315}" srcOrd="3" destOrd="0" presId="urn:microsoft.com/office/officeart/2005/8/layout/hProcess3"/>
    <dgm:cxn modelId="{04604E6B-EEFB-4D5C-8CB2-5E519D66DE71}" type="presParOf" srcId="{29206146-9B52-4FC8-A349-ECA268E0006F}" destId="{FD717559-DB07-4232-81C7-4F6E441670AE}" srcOrd="2" destOrd="0" presId="urn:microsoft.com/office/officeart/2005/8/layout/hProcess3"/>
    <dgm:cxn modelId="{2F4776FD-184F-4641-BEEB-30713F132C9B}" type="presParOf" srcId="{29206146-9B52-4FC8-A349-ECA268E0006F}" destId="{CB7CCFCD-A421-4DAD-ABC4-14B40E8D7252}" srcOrd="3" destOrd="0" presId="urn:microsoft.com/office/officeart/2005/8/layout/hProcess3"/>
    <dgm:cxn modelId="{89C2DB3C-2CF6-434D-A426-4B955C316A98}" type="presParOf" srcId="{29206146-9B52-4FC8-A349-ECA268E0006F}" destId="{6C120A20-5A15-4FDF-BB40-99AE24E4792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20A20-5A15-4FDF-BB40-99AE24E47922}">
      <dsp:nvSpPr>
        <dsp:cNvPr id="0" name=""/>
        <dsp:cNvSpPr/>
      </dsp:nvSpPr>
      <dsp:spPr>
        <a:xfrm>
          <a:off x="0" y="160845"/>
          <a:ext cx="1500198" cy="3911120"/>
        </a:xfrm>
        <a:prstGeom prst="rightArrow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BFD1A-161B-48EA-B206-22E5AD440CC0}">
      <dsp:nvSpPr>
        <dsp:cNvPr id="0" name=""/>
        <dsp:cNvSpPr/>
      </dsp:nvSpPr>
      <dsp:spPr>
        <a:xfrm>
          <a:off x="0" y="875667"/>
          <a:ext cx="1229166" cy="3196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2000" kern="1200" dirty="0"/>
        </a:p>
      </dsp:txBody>
      <dsp:txXfrm>
        <a:off x="0" y="875667"/>
        <a:ext cx="1229166" cy="3196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0.0893</cdr:x>
      <cdr:y>0.66244</cdr:y>
    </cdr:from>
    <cdr:to>
      <cdr:x>0.2614</cdr:x>
      <cdr:y>0.77067</cdr:y>
    </cdr:to>
    <cdr:sp macro="" textlink="">
      <cdr:nvSpPr>
        <cdr:cNvPr id="24" name="Curved Right Arrow 22"/>
        <cdr:cNvSpPr/>
      </cdr:nvSpPr>
      <cdr:spPr>
        <a:xfrm xmlns:a="http://schemas.openxmlformats.org/drawingml/2006/main" rot="18258503">
          <a:off x="1521248" y="2577481"/>
          <a:ext cx="521388" cy="1748903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0.22256</cdr:x>
      <cdr:y>0.61741</cdr:y>
    </cdr:from>
    <cdr:to>
      <cdr:x>0.48383</cdr:x>
      <cdr:y>0.72488</cdr:y>
    </cdr:to>
    <cdr:sp macro="" textlink="">
      <cdr:nvSpPr>
        <cdr:cNvPr id="29" name="Curved Right Arrow 28"/>
        <cdr:cNvSpPr/>
      </cdr:nvSpPr>
      <cdr:spPr>
        <a:xfrm xmlns:a="http://schemas.openxmlformats.org/drawingml/2006/main" rot="17028684">
          <a:off x="3330336" y="1905624"/>
          <a:ext cx="517761" cy="2655116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0.36105</cdr:x>
      <cdr:y>0.61963</cdr:y>
    </cdr:from>
    <cdr:to>
      <cdr:x>0.59892</cdr:x>
      <cdr:y>0.72708</cdr:y>
    </cdr:to>
    <cdr:sp macro="" textlink="">
      <cdr:nvSpPr>
        <cdr:cNvPr id="30" name="Curved Right Arrow 29"/>
        <cdr:cNvSpPr/>
      </cdr:nvSpPr>
      <cdr:spPr>
        <a:xfrm xmlns:a="http://schemas.openxmlformats.org/drawingml/2006/main" rot="17985599">
          <a:off x="4618832" y="2035197"/>
          <a:ext cx="517659" cy="2417260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0.65066</cdr:x>
      <cdr:y>0.66899</cdr:y>
    </cdr:from>
    <cdr:to>
      <cdr:x>0.87056</cdr:x>
      <cdr:y>0.77645</cdr:y>
    </cdr:to>
    <cdr:sp macro="" textlink="">
      <cdr:nvSpPr>
        <cdr:cNvPr id="7" name="Curved Right Arrow 6"/>
        <cdr:cNvSpPr/>
      </cdr:nvSpPr>
      <cdr:spPr>
        <a:xfrm xmlns:a="http://schemas.openxmlformats.org/drawingml/2006/main" rot="18330906">
          <a:off x="7470594" y="2364294"/>
          <a:ext cx="517659" cy="2234669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0.99904</cdr:x>
      <cdr:y>1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B158A3ED-BFC2-3E10-D298-5BCC996E1F8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0152381" cy="5142857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B7235-4D08-4169-9026-FE60ED2C2D6D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9EF2-DF75-4315-9D3D-803915D6F1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5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0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429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83022F-706F-4818-9CC1-87B90EED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179F14-E5F2-4669-8DCA-D10A95B4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1BB210-9C6A-4759-A43F-216872B3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56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62DCA5-E552-4797-A530-34757122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B22D8F-05E1-47E6-9A37-D6C5F154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830C77-3E96-4875-BA7E-A2BC543D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97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8F51CB-50FA-413C-907A-65148E83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F4B33-1877-4ADF-8F13-0411CB3C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CB65CB-F79E-4A19-B9A2-ECEF4F61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208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 userDrawn="1"/>
        </p:nvGrpSpPr>
        <p:grpSpPr>
          <a:xfrm>
            <a:off x="2" y="0"/>
            <a:ext cx="12191999" cy="6858000"/>
            <a:chOff x="0" y="-1"/>
            <a:chExt cx="10693399" cy="756126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776" r="2215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 anchorCtr="0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marL="470308" marR="0" lvl="0" indent="-470308" algn="l" defTabSz="801472" rtl="0" eaLnBrk="0" fontAlgn="auto" latinLnBrk="1" hangingPunct="1">
              <a:lnSpc>
                <a:spcPct val="100000"/>
              </a:lnSpc>
              <a:spcBef>
                <a:spcPts val="1753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18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0DAA6F-71F2-441E-947E-32F427E2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3DEBE3-8072-4337-B7E4-704519BF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CD477A-1408-4896-9925-56848854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98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A10ED2-114F-45D8-948F-688F4234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61216B-FB41-4B04-B97D-D7E5431C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2A22CC-D6FF-45D2-87EC-4169B304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903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11EFC-6ABD-4C5E-B964-2049CE47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AA255B-DF73-4D5C-867D-EE0AD6BD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E4A6CA-1567-424B-A6BF-FEF02066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22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B3C4AA-B5CD-47BF-8BCF-A6E21D87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DF7B068-6DC8-4D4C-B751-DDF174B9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E5C87DF-3770-4504-B417-28D94768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18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ADBD86-1856-424B-8A47-5C9F2980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EE4FD0-43EE-473F-B715-72B65E1C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0DFE25C-5DDD-48F8-82D4-3B304E30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1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C7505D0-B0BC-4276-8AF0-D67E90C5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C4E838-B26E-42DF-9E24-35E5AB6C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3F5D551-1FF8-43A7-A6F7-FE66E430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9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3CA421-23ED-48ED-93F0-DB1225C1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13407D-6A3C-4130-A91B-A5D6FEDA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05152C-4623-407A-91ED-423CAD9E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97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14F236-A3CC-4246-A294-75835C88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50FE06-0F31-43F6-BAE9-AFB513A2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149101-CF13-4F05-8B1C-138B88C2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81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4F0B5CC-C3A5-4820-965C-6CCADCDB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C8C3BA-54A1-43F5-BEEE-45254B650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5A45-9E02-4768-BB06-BA134B2F1ED5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99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image" Target="../media/image4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50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6" name="Freeform: Shape 52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7" name="Freeform: Shape 54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7" y="1106034"/>
            <a:ext cx="5273749" cy="3204134"/>
          </a:xfrm>
        </p:spPr>
        <p:txBody>
          <a:bodyPr anchor="b">
            <a:normAutofit/>
          </a:bodyPr>
          <a:lstStyle/>
          <a:p>
            <a:pPr algn="l"/>
            <a:r>
              <a:rPr lang="hr-HR" sz="3600" dirty="0"/>
              <a:t>Upravljanje gotovinskim </a:t>
            </a:r>
            <a:br>
              <a:rPr lang="hr-HR" sz="3600" dirty="0"/>
            </a:br>
            <a:r>
              <a:rPr lang="hr-HR" sz="3600" dirty="0"/>
              <a:t>sredstvima u Mongoliji</a:t>
            </a:r>
          </a:p>
        </p:txBody>
      </p:sp>
      <p:sp>
        <p:nvSpPr>
          <p:cNvPr id="98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FB33D66-E5E4-85B6-DD4F-BC7C6A146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4071" y="1278428"/>
            <a:ext cx="4708831" cy="143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8D1898-80DC-3185-48BF-29257B6EB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433368"/>
            <a:ext cx="4708833" cy="9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4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60424" y="232270"/>
            <a:ext cx="77079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Upravljanje neangažiranim gotovinskim sredstvima</a:t>
            </a:r>
            <a:br>
              <a:rPr lang="hr-HR" sz="32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</a:br>
            <a:endParaRPr lang="hr-HR" sz="3200" b="1" dirty="0">
              <a:solidFill>
                <a:srgbClr val="002060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9" name="모서리가 둥근 직사각형 8"/>
          <p:cNvSpPr/>
          <p:nvPr/>
        </p:nvSpPr>
        <p:spPr>
          <a:xfrm>
            <a:off x="2646243" y="1420999"/>
            <a:ext cx="9136283" cy="458791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12" name="Organization Chart 12"/>
          <p:cNvGrpSpPr>
            <a:grpSpLocks noChangeAspect="1"/>
          </p:cNvGrpSpPr>
          <p:nvPr/>
        </p:nvGrpSpPr>
        <p:grpSpPr bwMode="auto">
          <a:xfrm>
            <a:off x="2665496" y="3163078"/>
            <a:ext cx="9012896" cy="2053119"/>
            <a:chOff x="1134" y="1405"/>
            <a:chExt cx="4141" cy="839"/>
          </a:xfrm>
        </p:grpSpPr>
        <p:sp>
          <p:nvSpPr>
            <p:cNvPr id="17" name="_s1032"/>
            <p:cNvSpPr>
              <a:spLocks noChangeArrowheads="1"/>
            </p:cNvSpPr>
            <p:nvPr/>
          </p:nvSpPr>
          <p:spPr bwMode="auto">
            <a:xfrm>
              <a:off x="2568" y="1405"/>
              <a:ext cx="13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hr-HR" sz="1600" b="1">
                  <a:solidFill>
                    <a:schemeClr val="bg1"/>
                  </a:solidFill>
                  <a:latin typeface="Arial" charset="0"/>
                  <a:ea typeface="굴림" charset="-127"/>
                </a:rPr>
                <a:t>Konsolidirani račun (JRR)</a:t>
              </a:r>
            </a:p>
          </p:txBody>
        </p:sp>
        <p:sp>
          <p:nvSpPr>
            <p:cNvPr id="18" name="_s1033"/>
            <p:cNvSpPr>
              <a:spLocks noChangeArrowheads="1"/>
            </p:cNvSpPr>
            <p:nvPr/>
          </p:nvSpPr>
          <p:spPr bwMode="auto">
            <a:xfrm>
              <a:off x="1134" y="1882"/>
              <a:ext cx="651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"/>
              <a:r>
                <a:rPr lang="hr-HR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Državni </a:t>
              </a:r>
            </a:p>
            <a:p>
              <a:pPr algn="ctr" fontAlgn="b"/>
              <a:r>
                <a:rPr lang="hr-HR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proračun</a:t>
              </a:r>
            </a:p>
          </p:txBody>
        </p:sp>
        <p:sp>
          <p:nvSpPr>
            <p:cNvPr id="19" name="_s1034"/>
            <p:cNvSpPr>
              <a:spLocks noChangeArrowheads="1"/>
            </p:cNvSpPr>
            <p:nvPr/>
          </p:nvSpPr>
          <p:spPr bwMode="auto">
            <a:xfrm>
              <a:off x="1805" y="1888"/>
              <a:ext cx="676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l" fontAlgn="b"/>
              <a:endParaRPr lang="en-US" sz="1600" b="1" i="0" u="none" strike="noStrike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"/>
              <a:r>
                <a:rPr lang="hr-HR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Lokalni </a:t>
              </a:r>
            </a:p>
            <a:p>
              <a:pPr algn="l" fontAlgn="b"/>
              <a:r>
                <a:rPr lang="hr-HR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proračun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6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0" name="_s1035"/>
            <p:cNvSpPr>
              <a:spLocks noChangeArrowheads="1"/>
            </p:cNvSpPr>
            <p:nvPr/>
          </p:nvSpPr>
          <p:spPr bwMode="auto">
            <a:xfrm>
              <a:off x="2519" y="1889"/>
              <a:ext cx="785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l" fontAlgn="b"/>
              <a:endParaRPr lang="en-US" sz="12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b"/>
              <a:r>
                <a:rPr lang="hr-HR" sz="11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Fond socijalnog</a:t>
              </a:r>
            </a:p>
            <a:p>
              <a:pPr algn="ctr" fontAlgn="b"/>
              <a:r>
                <a:rPr lang="hr-HR" sz="11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osiguranja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2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1" name="_s1036"/>
            <p:cNvSpPr>
              <a:spLocks noChangeArrowheads="1"/>
            </p:cNvSpPr>
            <p:nvPr/>
          </p:nvSpPr>
          <p:spPr bwMode="auto">
            <a:xfrm>
              <a:off x="4591" y="1881"/>
              <a:ext cx="684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hr-HR" sz="12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Fond </a:t>
              </a:r>
            </a:p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hr-HR" sz="12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za stabilizaciju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CE61F86-AB3B-E404-937D-C601C2BE3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19" y="146613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57B6FF-3D08-CD55-B30C-0F85DCFD9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5872" y="146613"/>
            <a:ext cx="2184950" cy="682878"/>
          </a:xfrm>
          <a:prstGeom prst="rect">
            <a:avLst/>
          </a:prstGeom>
        </p:spPr>
      </p:pic>
      <p:sp>
        <p:nvSpPr>
          <p:cNvPr id="7" name="직사각형 5">
            <a:extLst>
              <a:ext uri="{FF2B5EF4-FFF2-40B4-BE49-F238E27FC236}">
                <a16:creationId xmlns:a16="http://schemas.microsoft.com/office/drawing/2014/main" id="{EE3E911A-5E85-5728-96E8-7919600A745A}"/>
              </a:ext>
            </a:extLst>
          </p:cNvPr>
          <p:cNvSpPr/>
          <p:nvPr/>
        </p:nvSpPr>
        <p:spPr>
          <a:xfrm rot="16200000" flipH="1">
            <a:off x="6073070" y="-5014797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44">
            <a:extLst>
              <a:ext uri="{FF2B5EF4-FFF2-40B4-BE49-F238E27FC236}">
                <a16:creationId xmlns:a16="http://schemas.microsoft.com/office/drawing/2014/main" id="{3CB0F354-4E56-AD41-9C40-4384CAEFB6F3}"/>
              </a:ext>
            </a:extLst>
          </p:cNvPr>
          <p:cNvGrpSpPr/>
          <p:nvPr/>
        </p:nvGrpSpPr>
        <p:grpSpPr>
          <a:xfrm>
            <a:off x="471132" y="2899070"/>
            <a:ext cx="2111595" cy="988715"/>
            <a:chOff x="585594" y="606392"/>
            <a:chExt cx="4915399" cy="473033"/>
          </a:xfrm>
        </p:grpSpPr>
        <p:sp>
          <p:nvSpPr>
            <p:cNvPr id="9" name="AutoShape 55">
              <a:extLst>
                <a:ext uri="{FF2B5EF4-FFF2-40B4-BE49-F238E27FC236}">
                  <a16:creationId xmlns:a16="http://schemas.microsoft.com/office/drawing/2014/main" id="{12875806-915F-20E7-E6FE-0A589115E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직사각형 61">
              <a:extLst>
                <a:ext uri="{FF2B5EF4-FFF2-40B4-BE49-F238E27FC236}">
                  <a16:creationId xmlns:a16="http://schemas.microsoft.com/office/drawing/2014/main" id="{984A857F-A80C-97C0-18CE-F219883DF928}"/>
                </a:ext>
              </a:extLst>
            </p:cNvPr>
            <p:cNvSpPr/>
            <p:nvPr/>
          </p:nvSpPr>
          <p:spPr>
            <a:xfrm>
              <a:off x="644101" y="622811"/>
              <a:ext cx="4856892" cy="19224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hr-HR" sz="220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JRR i </a:t>
              </a:r>
            </a:p>
            <a:p>
              <a:pPr algn="ctr" eaLnBrk="0" latinLnBrk="0" hangingPunct="0">
                <a:defRPr/>
              </a:pPr>
              <a:r>
                <a:rPr lang="hr-HR" sz="220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ciljni saldo</a:t>
              </a:r>
            </a:p>
          </p:txBody>
        </p:sp>
        <p:sp>
          <p:nvSpPr>
            <p:cNvPr id="24" name="제목 114">
              <a:extLst>
                <a:ext uri="{FF2B5EF4-FFF2-40B4-BE49-F238E27FC236}">
                  <a16:creationId xmlns:a16="http://schemas.microsoft.com/office/drawing/2014/main" id="{C9D87B9B-29A1-3AA3-51B1-D8EE4C16BC2A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36" name="_s1036">
            <a:extLst>
              <a:ext uri="{FF2B5EF4-FFF2-40B4-BE49-F238E27FC236}">
                <a16:creationId xmlns:a16="http://schemas.microsoft.com/office/drawing/2014/main" id="{06E73B16-42BF-C196-CD7A-003B4B04E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45" y="4345029"/>
            <a:ext cx="1285067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Fond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zdravstvenog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osiguranja</a:t>
            </a:r>
          </a:p>
        </p:txBody>
      </p:sp>
      <p:sp>
        <p:nvSpPr>
          <p:cNvPr id="44" name="_s1036">
            <a:extLst>
              <a:ext uri="{FF2B5EF4-FFF2-40B4-BE49-F238E27FC236}">
                <a16:creationId xmlns:a16="http://schemas.microsoft.com/office/drawing/2014/main" id="{AF77D750-1C21-1EB5-F00C-6B366A4D2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004" y="4355585"/>
            <a:ext cx="1353275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hr-HR" sz="12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Fond nasljeđa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budućnost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blackWhite">
          <a:xfrm>
            <a:off x="2789301" y="1363787"/>
            <a:ext cx="9014990" cy="413042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hr-HR" sz="1700" dirty="0"/>
              <a:t>Sva gotovinska sredstva Vlade slijevaju se u Konsolidirani račun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r-HR" sz="2000" b="1" dirty="0"/>
              <a:t>     </a:t>
            </a:r>
            <a:r>
              <a:rPr lang="hr-HR" sz="1800" dirty="0"/>
              <a:t>(=JRR; Jedinstveni račun riznice)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hr-HR" sz="1700" dirty="0"/>
              <a:t>JRR je uveden 2002. radi efikasnog upravljanja svih Vladinih gotovinskih sredstava 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r-HR" sz="1700" dirty="0"/>
              <a:t>minimiziranjem neangažiranih gotovinskih sredstava  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hr-HR" sz="1900" dirty="0"/>
              <a:t> 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1600" dirty="0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CE00607-447F-2477-9C6B-B798FB222E75}"/>
              </a:ext>
            </a:extLst>
          </p:cNvPr>
          <p:cNvGrpSpPr/>
          <p:nvPr/>
        </p:nvGrpSpPr>
        <p:grpSpPr>
          <a:xfrm>
            <a:off x="3373947" y="3930408"/>
            <a:ext cx="7784379" cy="470158"/>
            <a:chOff x="3377058" y="3887785"/>
            <a:chExt cx="7784379" cy="470158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3B7A332-E90C-1235-CB35-FA349A04BFBB}"/>
                </a:ext>
              </a:extLst>
            </p:cNvPr>
            <p:cNvCxnSpPr>
              <a:cxnSpLocks/>
            </p:cNvCxnSpPr>
            <p:nvPr/>
          </p:nvCxnSpPr>
          <p:spPr>
            <a:xfrm>
              <a:off x="3385302" y="4068147"/>
              <a:ext cx="7776135" cy="0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85588281-6CE8-6FFA-0E15-D8CFCBF1C949}"/>
                </a:ext>
              </a:extLst>
            </p:cNvPr>
            <p:cNvCxnSpPr/>
            <p:nvPr/>
          </p:nvCxnSpPr>
          <p:spPr>
            <a:xfrm>
              <a:off x="11150082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529B7889-1D20-0A2B-D1F7-850C67FA3FEE}"/>
                </a:ext>
              </a:extLst>
            </p:cNvPr>
            <p:cNvCxnSpPr/>
            <p:nvPr/>
          </p:nvCxnSpPr>
          <p:spPr>
            <a:xfrm>
              <a:off x="9548327" y="4095833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234EF8E9-10DD-342A-792B-1EE21D58292B}"/>
                </a:ext>
              </a:extLst>
            </p:cNvPr>
            <p:cNvCxnSpPr/>
            <p:nvPr/>
          </p:nvCxnSpPr>
          <p:spPr>
            <a:xfrm>
              <a:off x="8111678" y="4098191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95A8E0E0-1ED0-C513-A305-4A24296EAB57}"/>
                </a:ext>
              </a:extLst>
            </p:cNvPr>
            <p:cNvCxnSpPr/>
            <p:nvPr/>
          </p:nvCxnSpPr>
          <p:spPr>
            <a:xfrm>
              <a:off x="6683829" y="4079529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09409EC6-A4B1-BEA3-1255-C04746B47C4C}"/>
                </a:ext>
              </a:extLst>
            </p:cNvPr>
            <p:cNvCxnSpPr/>
            <p:nvPr/>
          </p:nvCxnSpPr>
          <p:spPr>
            <a:xfrm>
              <a:off x="337705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F06DE8D8-42AF-828F-265A-C154BF90F514}"/>
                </a:ext>
              </a:extLst>
            </p:cNvPr>
            <p:cNvCxnSpPr/>
            <p:nvPr/>
          </p:nvCxnSpPr>
          <p:spPr>
            <a:xfrm>
              <a:off x="486469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3769A00-6276-3C16-38AC-930F53AEEB84}"/>
                </a:ext>
              </a:extLst>
            </p:cNvPr>
            <p:cNvCxnSpPr/>
            <p:nvPr/>
          </p:nvCxnSpPr>
          <p:spPr>
            <a:xfrm>
              <a:off x="7262014" y="3887785"/>
              <a:ext cx="0" cy="180362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446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36276" y="267371"/>
            <a:ext cx="77079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Upravljanje neangažiranim gotovinskim </a:t>
            </a:r>
          </a:p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sredstvima</a:t>
            </a:r>
            <a:br>
              <a:rPr lang="hr-HR" sz="32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</a:br>
            <a:endParaRPr lang="hr-HR" sz="3200" b="1" dirty="0">
              <a:solidFill>
                <a:srgbClr val="002060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 rot="16200000" flipH="1">
            <a:off x="6073140" y="-4871746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모서리가 둥근 직사각형 8"/>
          <p:cNvSpPr/>
          <p:nvPr/>
        </p:nvSpPr>
        <p:spPr>
          <a:xfrm>
            <a:off x="2918007" y="1294896"/>
            <a:ext cx="894281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24" name="다이어그램 23"/>
          <p:cNvGraphicFramePr/>
          <p:nvPr>
            <p:extLst>
              <p:ext uri="{D42A27DB-BD31-4B8C-83A1-F6EECF244321}">
                <p14:modId xmlns:p14="http://schemas.microsoft.com/office/powerpoint/2010/main" val="2350440949"/>
              </p:ext>
            </p:extLst>
          </p:nvPr>
        </p:nvGraphicFramePr>
        <p:xfrm>
          <a:off x="6327603" y="1785926"/>
          <a:ext cx="150019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041455" y="1643050"/>
            <a:ext cx="3357586" cy="34834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hr-HR" sz="2000" dirty="0"/>
              <a:t> </a:t>
            </a:r>
          </a:p>
          <a:p>
            <a:pPr lvl="0">
              <a:lnSpc>
                <a:spcPct val="150000"/>
              </a:lnSpc>
            </a:pPr>
            <a:r>
              <a:rPr lang="hr-HR" sz="2400" dirty="0"/>
              <a:t> JRR u Mongolskoj </a:t>
            </a:r>
          </a:p>
          <a:p>
            <a:pPr lvl="0">
              <a:lnSpc>
                <a:spcPct val="150000"/>
              </a:lnSpc>
            </a:pPr>
            <a:r>
              <a:rPr lang="hr-HR" sz="2400" dirty="0"/>
              <a:t>narodnoj banci (BOM)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700" dirty="0"/>
          </a:p>
          <a:p>
            <a:pPr lvl="0">
              <a:lnSpc>
                <a:spcPct val="150000"/>
              </a:lnSpc>
            </a:pPr>
            <a:r>
              <a:rPr lang="hr-HR" sz="2400" dirty="0"/>
              <a:t> - prosječni saldo</a:t>
            </a:r>
          </a:p>
          <a:p>
            <a:pPr lvl="0">
              <a:lnSpc>
                <a:spcPct val="150000"/>
              </a:lnSpc>
            </a:pPr>
            <a:r>
              <a:rPr lang="hr-HR" sz="2000" dirty="0"/>
              <a:t>   : </a:t>
            </a:r>
            <a:r>
              <a:rPr lang="hr-HR" sz="2000" dirty="0">
                <a:solidFill>
                  <a:srgbClr val="FF0000"/>
                </a:solidFill>
              </a:rPr>
              <a:t>400,0 milijardi </a:t>
            </a:r>
            <a:r>
              <a:rPr lang="hr-HR" sz="2000" dirty="0"/>
              <a:t>MNT</a:t>
            </a:r>
          </a:p>
          <a:p>
            <a:pPr lvl="0">
              <a:lnSpc>
                <a:spcPct val="150000"/>
              </a:lnSpc>
            </a:pPr>
            <a:endParaRPr lang="en-US" altLang="ko-KR" sz="700" dirty="0"/>
          </a:p>
          <a:p>
            <a:pPr lvl="0">
              <a:lnSpc>
                <a:spcPct val="150000"/>
              </a:lnSpc>
            </a:pPr>
            <a:r>
              <a:rPr lang="hr-HR" sz="700" dirty="0"/>
              <a:t> </a:t>
            </a:r>
            <a:r>
              <a:rPr lang="hr-HR" sz="2400" dirty="0"/>
              <a:t>- bez kamata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27801" y="1575140"/>
            <a:ext cx="3929090" cy="44935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endParaRPr lang="en-US" altLang="ko-KR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r>
              <a:rPr lang="hr-HR" sz="2400" dirty="0"/>
              <a:t>Širenje opsega JRR-a  </a:t>
            </a:r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en-US" altLang="ko-KR" sz="1600" dirty="0">
              <a:solidFill>
                <a:srgbClr val="FF0000"/>
              </a:solidFill>
            </a:endParaRPr>
          </a:p>
          <a:p>
            <a:pPr marL="457200" lvl="0" indent="-457200">
              <a:buAutoNum type="arabicPeriod"/>
            </a:pPr>
            <a:r>
              <a:rPr lang="hr-HR" sz="2800" dirty="0"/>
              <a:t>Ciljni saldo</a:t>
            </a:r>
          </a:p>
          <a:p>
            <a:pPr marL="457200" lvl="0" indent="-457200">
              <a:buAutoNum type="arabicPeriod"/>
            </a:pPr>
            <a:endParaRPr lang="en-US" altLang="ko-KR" sz="2000" dirty="0"/>
          </a:p>
          <a:p>
            <a:pPr marL="457200" lvl="0" indent="-457200">
              <a:buAutoNum type="arabicPeriod"/>
            </a:pPr>
            <a:r>
              <a:rPr lang="hr-HR" sz="2400" dirty="0"/>
              <a:t>Aktivno upravljanje </a:t>
            </a:r>
          </a:p>
          <a:p>
            <a:pPr lvl="0"/>
            <a:r>
              <a:rPr lang="hr-HR" sz="2400" dirty="0"/>
              <a:t>    neangažiranim </a:t>
            </a:r>
          </a:p>
          <a:p>
            <a:pPr lvl="0"/>
            <a:r>
              <a:rPr lang="hr-HR" sz="2400" dirty="0"/>
              <a:t>    gotovinskim sredstvima      </a:t>
            </a:r>
          </a:p>
          <a:p>
            <a:pPr lvl="0"/>
            <a:r>
              <a:rPr lang="hr-HR" sz="2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(kamate određuje BOM)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8188741" y="2718933"/>
            <a:ext cx="3000396" cy="71438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292148" y="2903305"/>
            <a:ext cx="300039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500" dirty="0"/>
              <a:t>Račun državnih poduzeća</a:t>
            </a:r>
          </a:p>
          <a:p>
            <a:r>
              <a:rPr lang="hr-HR" sz="1500" dirty="0"/>
              <a:t>Računi projekata</a:t>
            </a:r>
            <a:endParaRPr lang="hr-HR" sz="1600" dirty="0"/>
          </a:p>
          <a:p>
            <a:r>
              <a:rPr lang="hr-HR" sz="1600" dirty="0"/>
              <a:t>: </a:t>
            </a:r>
            <a:r>
              <a:rPr lang="hr-HR" sz="1600" dirty="0">
                <a:solidFill>
                  <a:srgbClr val="FF0000"/>
                </a:solidFill>
              </a:rPr>
              <a:t>1000,0 milijardi </a:t>
            </a:r>
            <a:r>
              <a:rPr lang="hr-HR" sz="1600" dirty="0"/>
              <a:t>MNT</a:t>
            </a:r>
          </a:p>
          <a:p>
            <a:endParaRPr lang="ko-KR" altLang="en-US" sz="15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7603" y="3214686"/>
            <a:ext cx="15716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1400" b="1" dirty="0">
                <a:solidFill>
                  <a:srgbClr val="C00000"/>
                </a:solidFill>
              </a:rPr>
              <a:t>Aktivno </a:t>
            </a:r>
          </a:p>
          <a:p>
            <a:pPr lvl="0"/>
            <a:r>
              <a:rPr lang="hr-HR" sz="1400" b="1" dirty="0">
                <a:solidFill>
                  <a:srgbClr val="C00000"/>
                </a:solidFill>
              </a:rPr>
              <a:t>upravljanje </a:t>
            </a:r>
          </a:p>
          <a:p>
            <a:pPr lvl="0"/>
            <a:r>
              <a:rPr lang="hr-HR" sz="1400" b="1" dirty="0">
                <a:solidFill>
                  <a:srgbClr val="C00000"/>
                </a:solidFill>
              </a:rPr>
              <a:t>Vladinim </a:t>
            </a:r>
          </a:p>
          <a:p>
            <a:pPr lvl="0"/>
            <a:r>
              <a:rPr lang="hr-HR" sz="1400" b="1" dirty="0">
                <a:solidFill>
                  <a:srgbClr val="C00000"/>
                </a:solidFill>
              </a:rPr>
              <a:t>gotovinskim </a:t>
            </a:r>
          </a:p>
          <a:p>
            <a:pPr lvl="0"/>
            <a:r>
              <a:rPr lang="hr-HR" sz="1400" b="1" dirty="0">
                <a:solidFill>
                  <a:srgbClr val="C00000"/>
                </a:solidFill>
              </a:rPr>
              <a:t>sredstvima</a:t>
            </a:r>
          </a:p>
        </p:txBody>
      </p:sp>
      <p:grpSp>
        <p:nvGrpSpPr>
          <p:cNvPr id="32" name="그룹 31"/>
          <p:cNvGrpSpPr/>
          <p:nvPr/>
        </p:nvGrpSpPr>
        <p:grpSpPr>
          <a:xfrm>
            <a:off x="3194366" y="1300249"/>
            <a:ext cx="3062651" cy="872491"/>
            <a:chOff x="417828" y="-39100"/>
            <a:chExt cx="5849605" cy="551772"/>
          </a:xfrm>
        </p:grpSpPr>
        <p:sp>
          <p:nvSpPr>
            <p:cNvPr id="33" name="모서리가 둥근 직사각형 32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2000" b="1"/>
                <a:t>Prije 2017.</a:t>
              </a: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8188741" y="1294896"/>
            <a:ext cx="3062651" cy="872491"/>
            <a:chOff x="417828" y="-39100"/>
            <a:chExt cx="5849605" cy="551772"/>
          </a:xfrm>
        </p:grpSpPr>
        <p:sp>
          <p:nvSpPr>
            <p:cNvPr id="36" name="모서리가 둥근 직사각형 35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2000" b="1"/>
                <a:t>Nakon 2017..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8932B359-2261-E5F8-1B7E-9731A06C82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834" y="155226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7A904B-A1F1-97D8-17D9-931F6B2979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2346" y="145256"/>
            <a:ext cx="2184950" cy="682878"/>
          </a:xfrm>
          <a:prstGeom prst="rect">
            <a:avLst/>
          </a:prstGeom>
        </p:spPr>
      </p:pic>
      <p:grpSp>
        <p:nvGrpSpPr>
          <p:cNvPr id="7" name="그룹 44">
            <a:extLst>
              <a:ext uri="{FF2B5EF4-FFF2-40B4-BE49-F238E27FC236}">
                <a16:creationId xmlns:a16="http://schemas.microsoft.com/office/drawing/2014/main" id="{929CA06C-6331-17A9-54B4-A5D00865E95E}"/>
              </a:ext>
            </a:extLst>
          </p:cNvPr>
          <p:cNvGrpSpPr/>
          <p:nvPr/>
        </p:nvGrpSpPr>
        <p:grpSpPr>
          <a:xfrm>
            <a:off x="549143" y="2921999"/>
            <a:ext cx="2111595" cy="988715"/>
            <a:chOff x="585594" y="606392"/>
            <a:chExt cx="4915399" cy="473033"/>
          </a:xfrm>
        </p:grpSpPr>
        <p:sp>
          <p:nvSpPr>
            <p:cNvPr id="8" name="AutoShape 55">
              <a:extLst>
                <a:ext uri="{FF2B5EF4-FFF2-40B4-BE49-F238E27FC236}">
                  <a16:creationId xmlns:a16="http://schemas.microsoft.com/office/drawing/2014/main" id="{F6ADC231-6A92-DEE9-65FD-DBF8C3099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75735F85-486B-6F22-9E1B-FFBAD1E196FE}"/>
                </a:ext>
              </a:extLst>
            </p:cNvPr>
            <p:cNvSpPr/>
            <p:nvPr/>
          </p:nvSpPr>
          <p:spPr>
            <a:xfrm>
              <a:off x="644101" y="622811"/>
              <a:ext cx="4856892" cy="19224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hr-HR" sz="220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JRR i </a:t>
              </a:r>
            </a:p>
            <a:p>
              <a:pPr algn="ctr" eaLnBrk="0" latinLnBrk="0" hangingPunct="0">
                <a:defRPr/>
              </a:pPr>
              <a:r>
                <a:rPr lang="hr-HR" sz="220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ciljni saldo</a:t>
              </a:r>
            </a:p>
          </p:txBody>
        </p:sp>
        <p:sp>
          <p:nvSpPr>
            <p:cNvPr id="10" name="제목 114">
              <a:extLst>
                <a:ext uri="{FF2B5EF4-FFF2-40B4-BE49-F238E27FC236}">
                  <a16:creationId xmlns:a16="http://schemas.microsoft.com/office/drawing/2014/main" id="{666125CE-85A2-6886-F0FE-E05D960B1E5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978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8"/>
          <p:cNvSpPr/>
          <p:nvPr/>
        </p:nvSpPr>
        <p:spPr>
          <a:xfrm>
            <a:off x="3036275" y="1333531"/>
            <a:ext cx="870145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191069" y="1411255"/>
            <a:ext cx="8546661" cy="386157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sz="1700"/>
              <a:t>Grubo izravnavanje: </a:t>
            </a:r>
            <a:r>
              <a:rPr lang="hr-HR" sz="1700" b="1"/>
              <a:t>Godišnje financiranje 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700" b="1">
                <a:solidFill>
                  <a:srgbClr val="C00000"/>
                </a:solidFill>
              </a:rPr>
              <a:t>Izdavanje Vladinih vrijednosnica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sz="1700"/>
              <a:t>Fina prilagodba (</a:t>
            </a:r>
            <a:r>
              <a:rPr lang="hr-HR" sz="1700" i="1"/>
              <a:t>fine tuning</a:t>
            </a:r>
            <a:r>
              <a:rPr lang="hr-HR" sz="1700"/>
              <a:t>): </a:t>
            </a:r>
            <a:r>
              <a:rPr lang="hr-HR" sz="1700" b="1"/>
              <a:t>Privremeno financiranje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700" b="1">
                <a:solidFill>
                  <a:srgbClr val="C00000"/>
                </a:solidFill>
              </a:rPr>
              <a:t>Kratkoročno zaduživanje kod BOM-a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r-HR" sz="1700" b="1">
                <a:solidFill>
                  <a:srgbClr val="C00000"/>
                </a:solidFill>
              </a:rPr>
              <a:t>Izdavanje kratkoročnih vrijednosnih papira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sz="1500" kern="0" dirty="0">
              <a:solidFill>
                <a:srgbClr val="C00000"/>
              </a:solidFill>
              <a:latin typeface="+mn-ea"/>
            </a:endParaRPr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r>
              <a:rPr lang="hr-HR" sz="2000" b="1">
                <a:latin typeface="+mn-ea"/>
              </a:rPr>
              <a:t>Vladina obveznica</a:t>
            </a:r>
          </a:p>
          <a:p>
            <a:pPr algn="r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defRPr/>
            </a:pPr>
            <a:r>
              <a:rPr lang="hr-HR" sz="1600">
                <a:latin typeface="+mn-ea"/>
              </a:rPr>
              <a:t>   </a:t>
            </a:r>
          </a:p>
          <a:p>
            <a:pPr fontAlgn="t"/>
            <a:endParaRPr lang="en-US" altLang="ko-KR" sz="2000" dirty="0"/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endParaRPr lang="en-US" altLang="ko-KR" sz="2000" kern="0" dirty="0">
              <a:latin typeface="+mn-ea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49141"/>
              </p:ext>
            </p:extLst>
          </p:nvPr>
        </p:nvGraphicFramePr>
        <p:xfrm>
          <a:off x="3191069" y="4326289"/>
          <a:ext cx="8360232" cy="12440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3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latinLnBrk="1"/>
                      <a:endParaRPr lang="ko-KR" altLang="en-US" sz="12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2012.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2013.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2014.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2015.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2016.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2017.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 dirty="0"/>
                        <a:t>Ukupni Vladini </a:t>
                      </a:r>
                    </a:p>
                    <a:p>
                      <a:pPr algn="ctr" latinLnBrk="1"/>
                      <a:r>
                        <a:rPr lang="hr-HR" sz="1200" dirty="0"/>
                        <a:t>vrijednosni papiri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hr-HR" sz="120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678,4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hr-HR" sz="120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2.648,7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hr-HR" sz="120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2.588,5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hr-HR" sz="120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2.545,5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hr-HR" sz="120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3.902,5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hr-HR" sz="120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3.376,6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 dirty="0"/>
                        <a:t>Kratkoročni Vladini vrijednosni papiri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443,4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1.563,3</a:t>
                      </a:r>
                    </a:p>
                    <a:p>
                      <a:pPr algn="l" rtl="0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1.862,0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1.955,3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/>
                        <a:t>3.296,4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hr-HR" sz="1200" dirty="0"/>
                        <a:t>3.209,7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그룹 44">
            <a:extLst>
              <a:ext uri="{FF2B5EF4-FFF2-40B4-BE49-F238E27FC236}">
                <a16:creationId xmlns:a16="http://schemas.microsoft.com/office/drawing/2014/main" id="{09730CF9-592E-3954-A046-9619A277C87A}"/>
              </a:ext>
            </a:extLst>
          </p:cNvPr>
          <p:cNvGrpSpPr/>
          <p:nvPr/>
        </p:nvGrpSpPr>
        <p:grpSpPr>
          <a:xfrm>
            <a:off x="679839" y="2603240"/>
            <a:ext cx="2111596" cy="1787913"/>
            <a:chOff x="585592" y="606392"/>
            <a:chExt cx="4915401" cy="473033"/>
          </a:xfrm>
        </p:grpSpPr>
        <p:sp>
          <p:nvSpPr>
            <p:cNvPr id="4" name="AutoShape 55">
              <a:extLst>
                <a:ext uri="{FF2B5EF4-FFF2-40B4-BE49-F238E27FC236}">
                  <a16:creationId xmlns:a16="http://schemas.microsoft.com/office/drawing/2014/main" id="{B25FBB6F-12A3-BC60-4E87-6CDE26E62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5" name="직사각형 61">
              <a:extLst>
                <a:ext uri="{FF2B5EF4-FFF2-40B4-BE49-F238E27FC236}">
                  <a16:creationId xmlns:a16="http://schemas.microsoft.com/office/drawing/2014/main" id="{EBE31169-E284-8E87-9BDE-4D1EB98957FE}"/>
                </a:ext>
              </a:extLst>
            </p:cNvPr>
            <p:cNvSpPr/>
            <p:nvPr/>
          </p:nvSpPr>
          <p:spPr>
            <a:xfrm>
              <a:off x="585592" y="669828"/>
              <a:ext cx="4856891" cy="35014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hr-HR" sz="160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Koje se aktivnosti mogu poduzeti u slučaju nedostatka gotovinskih sredstava</a:t>
              </a:r>
            </a:p>
          </p:txBody>
        </p:sp>
        <p:sp>
          <p:nvSpPr>
            <p:cNvPr id="7" name="제목 114">
              <a:extLst>
                <a:ext uri="{FF2B5EF4-FFF2-40B4-BE49-F238E27FC236}">
                  <a16:creationId xmlns:a16="http://schemas.microsoft.com/office/drawing/2014/main" id="{65F7EA4C-8C8A-1F20-D6EF-8E1A185C526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8" name="직사각형 5">
            <a:extLst>
              <a:ext uri="{FF2B5EF4-FFF2-40B4-BE49-F238E27FC236}">
                <a16:creationId xmlns:a16="http://schemas.microsoft.com/office/drawing/2014/main" id="{94F9408C-4618-C3A8-97B3-790761EA31A5}"/>
              </a:ext>
            </a:extLst>
          </p:cNvPr>
          <p:cNvSpPr/>
          <p:nvPr/>
        </p:nvSpPr>
        <p:spPr>
          <a:xfrm rot="16200000" flipH="1">
            <a:off x="5960306" y="-4947293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A7E6C-6EF5-1044-9394-1097F6427588}"/>
              </a:ext>
            </a:extLst>
          </p:cNvPr>
          <p:cNvSpPr txBox="1"/>
          <p:nvPr/>
        </p:nvSpPr>
        <p:spPr>
          <a:xfrm>
            <a:off x="2766300" y="271591"/>
            <a:ext cx="7707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Aktivnosti u slučaju nedostatka gotovinskih </a:t>
            </a:r>
          </a:p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sredstava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BCFEEB-6428-461E-DD42-F5BC0CB83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16" y="143377"/>
            <a:ext cx="2184951" cy="5303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1C8B7A-EA1F-CBC3-E39C-28DD9F939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334" y="123796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31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92E3F29-C78F-E7AC-61E7-76ADA978F5E0}"/>
              </a:ext>
            </a:extLst>
          </p:cNvPr>
          <p:cNvSpPr txBox="1"/>
          <p:nvPr/>
        </p:nvSpPr>
        <p:spPr>
          <a:xfrm>
            <a:off x="2774689" y="161246"/>
            <a:ext cx="7707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Aktivnosti u slučaju nedostatka gotovinskih </a:t>
            </a:r>
          </a:p>
          <a:p>
            <a:r>
              <a:rPr lang="hr-HR" sz="24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sredstava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633606-DF9D-820C-6917-2611EF6E9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19" y="146613"/>
            <a:ext cx="2184951" cy="5303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B18BC7-23A0-EB4F-2476-BEA09ADEE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381" y="134606"/>
            <a:ext cx="2184950" cy="682878"/>
          </a:xfrm>
          <a:prstGeom prst="rect">
            <a:avLst/>
          </a:prstGeom>
        </p:spPr>
      </p:pic>
      <p:sp>
        <p:nvSpPr>
          <p:cNvPr id="10" name="직사각형 5">
            <a:extLst>
              <a:ext uri="{FF2B5EF4-FFF2-40B4-BE49-F238E27FC236}">
                <a16:creationId xmlns:a16="http://schemas.microsoft.com/office/drawing/2014/main" id="{85653878-E349-90B6-79B7-BC82A829A2CD}"/>
              </a:ext>
            </a:extLst>
          </p:cNvPr>
          <p:cNvSpPr/>
          <p:nvPr/>
        </p:nvSpPr>
        <p:spPr>
          <a:xfrm rot="16200000">
            <a:off x="6073141" y="-5152361"/>
            <a:ext cx="45719" cy="1219200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724603"/>
              </p:ext>
            </p:extLst>
          </p:nvPr>
        </p:nvGraphicFramePr>
        <p:xfrm>
          <a:off x="1014933" y="1358096"/>
          <a:ext cx="10162134" cy="494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6963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7C7CA074-CC02-46DC-646B-A23DC21FC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14987" y="10875"/>
            <a:ext cx="6379228" cy="10080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4000" b="1">
                <a:solidFill>
                  <a:srgbClr val="002060"/>
                </a:solidFill>
                <a:latin typeface="+mn-lt"/>
                <a:ea typeface="Arial Unicode MS" pitchFamily="50" charset="-127"/>
                <a:cs typeface="Arial Unicode MS" pitchFamily="50" charset="-127"/>
              </a:rPr>
              <a:t>Odgovornosti</a:t>
            </a:r>
          </a:p>
        </p:txBody>
      </p:sp>
      <p:sp>
        <p:nvSpPr>
          <p:cNvPr id="3" name="직사각형 67">
            <a:extLst>
              <a:ext uri="{FF2B5EF4-FFF2-40B4-BE49-F238E27FC236}">
                <a16:creationId xmlns:a16="http://schemas.microsoft.com/office/drawing/2014/main" id="{BC6F5DDE-D5DC-A9C9-322D-856F69E239A6}"/>
              </a:ext>
            </a:extLst>
          </p:cNvPr>
          <p:cNvSpPr/>
          <p:nvPr/>
        </p:nvSpPr>
        <p:spPr>
          <a:xfrm>
            <a:off x="735275" y="2767665"/>
            <a:ext cx="2237520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latinLnBrk="0" hangingPunct="0">
              <a:defRPr/>
            </a:pPr>
            <a:r>
              <a:rPr lang="hr-HR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rPr>
              <a:t> Dijagram upravljanja gotovinskim sredstvima i dugom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020F4A-F09C-A81B-3642-5A89A5A79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85" y="118488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E7917A-E080-2330-F8CF-4B0981441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4215" y="13703"/>
            <a:ext cx="2184950" cy="6828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F105F5C-6E54-86E5-1A0A-3B36432BDE69}"/>
              </a:ext>
            </a:extLst>
          </p:cNvPr>
          <p:cNvSpPr/>
          <p:nvPr/>
        </p:nvSpPr>
        <p:spPr>
          <a:xfrm rot="16200000" flipH="1">
            <a:off x="6073140" y="-5021100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A1452B7A-19F9-3016-E4AB-A4BC78D8E2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0487" y="1747837"/>
            <a:ext cx="4391025" cy="33623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2015" y="3052597"/>
            <a:ext cx="2870979" cy="581698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rtlCol="0" anchor="ctr" anchorCtr="0">
            <a:spAutoFit/>
          </a:bodyPr>
          <a:lstStyle/>
          <a:p>
            <a:pPr marL="500920" indent="-500920" defTabSz="801472" eaLnBrk="0">
              <a:spcBef>
                <a:spcPts val="1753"/>
              </a:spcBef>
              <a:spcAft>
                <a:spcPct val="0"/>
              </a:spcAft>
              <a:defRPr/>
            </a:pPr>
            <a:r>
              <a:rPr lang="hr-HR" sz="420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Hvala </a:t>
            </a:r>
          </a:p>
        </p:txBody>
      </p:sp>
    </p:spTree>
    <p:extLst>
      <p:ext uri="{BB962C8B-B14F-4D97-AF65-F5344CB8AC3E}">
        <p14:creationId xmlns:p14="http://schemas.microsoft.com/office/powerpoint/2010/main" val="299925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19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655" y="2172451"/>
            <a:ext cx="8842541" cy="3555876"/>
          </a:xfrm>
        </p:spPr>
        <p:txBody>
          <a:bodyPr>
            <a:noAutofit/>
          </a:bodyPr>
          <a:lstStyle/>
          <a:p>
            <a:pPr algn="l" defTabSz="786384"/>
            <a: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Ⅰ. Pregled</a:t>
            </a:r>
            <a:b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Ⅱ. Izrada projekcija/planiranje novčanih tokova</a:t>
            </a:r>
            <a:b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III. 	Koordinacija upravljanja gotovinskim sredstvima i dugom</a:t>
            </a:r>
            <a:b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 </a:t>
            </a:r>
            <a:b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hr-HR" sz="3440" b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4261916" y="1355222"/>
            <a:ext cx="4380539" cy="72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86384">
              <a:spcAft>
                <a:spcPts val="600"/>
              </a:spcAft>
            </a:pPr>
            <a:r>
              <a:rPr lang="hr-HR" sz="4128" b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Sadržaj</a:t>
            </a:r>
          </a:p>
        </p:txBody>
      </p:sp>
      <p:sp>
        <p:nvSpPr>
          <p:cNvPr id="6" name="직사각형 5"/>
          <p:cNvSpPr/>
          <p:nvPr/>
        </p:nvSpPr>
        <p:spPr>
          <a:xfrm rot="16200000">
            <a:off x="6035175" y="-2339252"/>
            <a:ext cx="39501" cy="884254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3D7AA6-2EE3-C79E-F2B9-1748AE897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159" y="1256884"/>
            <a:ext cx="1967842" cy="4689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3C2EEE-BF15-7EB6-BF5C-E234EF57E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065" y="1123527"/>
            <a:ext cx="1887770" cy="60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7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36277" y="293747"/>
            <a:ext cx="9136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b="1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Pregled</a:t>
            </a:r>
          </a:p>
        </p:txBody>
      </p:sp>
      <p:sp>
        <p:nvSpPr>
          <p:cNvPr id="6" name="직사각형 5"/>
          <p:cNvSpPr/>
          <p:nvPr/>
        </p:nvSpPr>
        <p:spPr>
          <a:xfrm rot="16200000">
            <a:off x="7370419" y="-3437638"/>
            <a:ext cx="55581" cy="9048323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8"/>
          <p:cNvSpPr/>
          <p:nvPr/>
        </p:nvSpPr>
        <p:spPr>
          <a:xfrm>
            <a:off x="2926800" y="1203764"/>
            <a:ext cx="8763646" cy="546762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0" name="그룹 44"/>
          <p:cNvGrpSpPr/>
          <p:nvPr/>
        </p:nvGrpSpPr>
        <p:grpSpPr>
          <a:xfrm>
            <a:off x="408923" y="2753511"/>
            <a:ext cx="2294631" cy="1209539"/>
            <a:chOff x="644100" y="619131"/>
            <a:chExt cx="4915401" cy="483210"/>
          </a:xfrm>
        </p:grpSpPr>
        <p:sp>
          <p:nvSpPr>
            <p:cNvPr id="61" name="AutoShape 55"/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44100" y="622811"/>
              <a:ext cx="4856891" cy="4795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hr-HR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Upravljanje gotovinskim sredstvima u Mongoliji</a:t>
              </a:r>
            </a:p>
          </p:txBody>
        </p:sp>
        <p:sp>
          <p:nvSpPr>
            <p:cNvPr id="63" name="제목 114"/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64" name="모서리가 둥근 직사각형 63"/>
          <p:cNvSpPr/>
          <p:nvPr/>
        </p:nvSpPr>
        <p:spPr>
          <a:xfrm>
            <a:off x="3094587" y="3604201"/>
            <a:ext cx="4605257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1700" b="1">
                <a:solidFill>
                  <a:prstClr val="black"/>
                </a:solidFill>
                <a:latin typeface="+mn-ea"/>
              </a:rPr>
              <a:t>Mjerodavno pravo</a:t>
            </a:r>
          </a:p>
        </p:txBody>
      </p:sp>
      <p:sp>
        <p:nvSpPr>
          <p:cNvPr id="69" name="직사각형 68"/>
          <p:cNvSpPr/>
          <p:nvPr/>
        </p:nvSpPr>
        <p:spPr>
          <a:xfrm>
            <a:off x="3094587" y="1851489"/>
            <a:ext cx="8035626" cy="1989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Precizno predviđanje novčanih tokova i brzo i točno osiguravanje gotovine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Minimiziranje troška zaduživanja Vlade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Maksimiziranje povrata na neangažirana gotovinska sredstva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Maksimiziranje povrata na neangažirana gotovinska sredstva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endParaRPr lang="en-US" altLang="ko-KR" sz="1700" kern="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094586" y="4049271"/>
            <a:ext cx="8423498" cy="231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Integrirani Zakon o proračunu (2001.) 	 Zakon o upravljanju riznicom (2002.)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 sz="2000">
                <a:latin typeface="Times New Roman"/>
              </a:rPr>
              <a:t>Primjenjujemo dva bitna propisa o upravljanju gotovinskim sredstvima.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hr-HR" b="1" i="1">
                <a:latin typeface="Times New Roman"/>
              </a:rPr>
              <a:t>Nalog ministra financija o planiranju gotovinskih sredstava JRR-a: </a:t>
            </a:r>
            <a:r>
              <a:rPr lang="hr-HR">
                <a:latin typeface="Times New Roman"/>
              </a:rPr>
              <a:t>Glavni</a:t>
            </a:r>
          </a:p>
          <a:p>
            <a:pPr lvl="1" algn="just" fontAlgn="b"/>
            <a:r>
              <a:rPr lang="hr-HR">
                <a:latin typeface="Times New Roman"/>
              </a:rPr>
              <a:t>       cilj naloga je poboljšati predviđanja novčanih tokova Vlade.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hr-HR" b="1" i="1">
                <a:latin typeface="Times New Roman"/>
              </a:rPr>
              <a:t>Nalog ministra financija o upravljanju „neangažiranim saldima“ JRR-a: </a:t>
            </a:r>
            <a:r>
              <a:rPr lang="hr-HR">
                <a:latin typeface="Times New Roman"/>
              </a:rPr>
              <a:t>Na temelju propisa, iznos iznad salda sigurnosne mreže može se uložiti </a:t>
            </a:r>
          </a:p>
          <a:p>
            <a:pPr lvl="1" algn="just" fontAlgn="b"/>
            <a:r>
              <a:rPr lang="hr-HR">
                <a:latin typeface="Times New Roman"/>
              </a:rPr>
              <a:t>      u poslovne banke kao oročeni depozit.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079978" y="1397554"/>
            <a:ext cx="4572032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1700" b="1">
                <a:solidFill>
                  <a:prstClr val="black"/>
                </a:solidFill>
                <a:latin typeface="+mn-ea"/>
              </a:rPr>
              <a:t>Cilj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3D21DF-C522-B7A3-DD6C-BF2C8EDB1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59" y="113120"/>
            <a:ext cx="2274005" cy="5303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523BA9-452B-8EC6-18BD-820B515CA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9483" y="85228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8"/>
          <p:cNvSpPr txBox="1">
            <a:spLocks/>
          </p:cNvSpPr>
          <p:nvPr/>
        </p:nvSpPr>
        <p:spPr>
          <a:xfrm>
            <a:off x="1752601" y="2181548"/>
            <a:ext cx="8829675" cy="162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cap="all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Obrada planiranja gotovinskih sredstava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52464" y="21431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52464" y="39433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&amp;Mcy;&amp;ocy;&amp;ncy;&amp;gcy;&amp;ocy;&amp;lcy; &amp;Ucy;&amp;lcy;&amp;scy;&amp;ycy;&amp;ncy; &amp;Scy;&amp;acy;&amp;ncy;&amp;gcy;&amp;icy;&amp;jcy;&amp;ncy; &amp;YAcy;&amp;a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440" y="519976"/>
            <a:ext cx="3114675" cy="8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376362" y="4267201"/>
            <a:ext cx="9582150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 fontAlgn="b"/>
            <a:r>
              <a:rPr lang="hr-HR" sz="2000" i="1">
                <a:solidFill>
                  <a:srgbClr val="002060"/>
                </a:solidFill>
                <a:latin typeface="Times New Roman"/>
              </a:rPr>
              <a:t>Nalog ministra financija o planiranju gotovinskih sredstava JRR-a: </a:t>
            </a:r>
            <a:r>
              <a:rPr lang="hr-HR" sz="2000">
                <a:solidFill>
                  <a:srgbClr val="002060"/>
                </a:solidFill>
                <a:latin typeface="Times New Roman"/>
              </a:rPr>
              <a:t>Glavni cilj naloga je poboljšati predviđanja novčanih tokova Vlade. Propisom se zahtijeva od agencija koje generiraju prihode i povezanih jedinica u ovkiru Mf-a da osiguraju projekcije gotovinskih sredstava.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4E0018-9C5E-6290-5956-37AE92816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87" y="519976"/>
            <a:ext cx="2274005" cy="72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8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21997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4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4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219954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4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4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581152"/>
              </p:ext>
            </p:extLst>
          </p:nvPr>
        </p:nvGraphicFramePr>
        <p:xfrm>
          <a:off x="1105652" y="1941833"/>
          <a:ext cx="10167458" cy="4365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228">
                <a:tc gridSpan="2"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itchFamily="34" charset="0"/>
                        </a:rPr>
                        <a:t>Dobra praksa Mongolije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 rtl="0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Postizanje strukture jedinstvenog računa riznice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Obrada Vladinih transakcija putem elektroničkih transakcija i centraliziranih sustava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Projekcija dnevnih gotovinskih tokova JRR-a u pogledu prihoda i rashoda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843">
                <a:tc>
                  <a:txBody>
                    <a:bodyPr/>
                    <a:lstStyle/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Upotreba kratkoročnih Vladinih obveznica (zapisa) radi upravljanja saldima i vremenskim neusklađenostima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Bliska interakcija između Vladina upravljanja dugom i gotovinskim sredstvima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Bliska interakcija između monetarne politike i gotovinskih sredstava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Na razini dijeljenja informacija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Pravovremeno dijeljenje informacija između povezanih glavnih institucija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DFC659E-20A9-E321-DB6D-9B3166D945B6}"/>
              </a:ext>
            </a:extLst>
          </p:cNvPr>
          <p:cNvSpPr txBox="1"/>
          <p:nvPr/>
        </p:nvSpPr>
        <p:spPr>
          <a:xfrm>
            <a:off x="2291886" y="514911"/>
            <a:ext cx="6405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Infrastruktura upravljanja gotovinskim sredstvima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AD9E902-F6B8-C13E-4024-DFE7427F4F8B}"/>
              </a:ext>
            </a:extLst>
          </p:cNvPr>
          <p:cNvSpPr/>
          <p:nvPr/>
        </p:nvSpPr>
        <p:spPr>
          <a:xfrm rot="16200000" flipH="1">
            <a:off x="6166522" y="-4863739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2BF875-3A0E-D50B-2012-05879F14F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14" y="169527"/>
            <a:ext cx="1844475" cy="5303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2672C-1F73-6A24-77AA-F81A86320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3636" y="142293"/>
            <a:ext cx="2184950" cy="69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7063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35482" y="620110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73582" y="6201084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68397"/>
              </p:ext>
            </p:extLst>
          </p:nvPr>
        </p:nvGraphicFramePr>
        <p:xfrm>
          <a:off x="3542398" y="9853"/>
          <a:ext cx="7136235" cy="6848147"/>
        </p:xfrm>
        <a:graphic>
          <a:graphicData uri="http://schemas.openxmlformats.org/drawingml/2006/table">
            <a:tbl>
              <a:tblPr/>
              <a:tblGrid>
                <a:gridCol w="82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8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Jedinstveni račun riznice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Bilanca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Neto zaduživanje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Državni proračun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Porezne uprave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ekonomskoj kategorizaciji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 dirty="0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ekonomskoj kategorizaciji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Neto zaduživanje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Lokalni proračun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555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Bilanca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 socijalnog osiguranja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Bilanca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 zdravstvenog osiguranja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Rashodi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Bilanca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Kratkoročna financijska ulaganja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Salda inozemnih valuta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Salda sigurnosnih mreža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Omjer likvidnosti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PROVJERA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E993886-3553-A48D-637A-3F7AEB5CF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882" y="165231"/>
            <a:ext cx="1844475" cy="5303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65F8A4-FEFF-EF26-AD9F-C31D9124C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067" y="5935265"/>
            <a:ext cx="2294630" cy="708362"/>
          </a:xfrm>
          <a:prstGeom prst="rect">
            <a:avLst/>
          </a:prstGeom>
        </p:spPr>
      </p:pic>
      <p:grpSp>
        <p:nvGrpSpPr>
          <p:cNvPr id="5" name="그룹 44">
            <a:extLst>
              <a:ext uri="{FF2B5EF4-FFF2-40B4-BE49-F238E27FC236}">
                <a16:creationId xmlns:a16="http://schemas.microsoft.com/office/drawing/2014/main" id="{D3A5F511-B42E-DC6C-2BDE-D1E88F9D8C79}"/>
              </a:ext>
            </a:extLst>
          </p:cNvPr>
          <p:cNvGrpSpPr/>
          <p:nvPr/>
        </p:nvGrpSpPr>
        <p:grpSpPr>
          <a:xfrm>
            <a:off x="662747" y="2489702"/>
            <a:ext cx="2294631" cy="1184065"/>
            <a:chOff x="644100" y="619131"/>
            <a:chExt cx="4915401" cy="473033"/>
          </a:xfrm>
        </p:grpSpPr>
        <p:sp>
          <p:nvSpPr>
            <p:cNvPr id="7" name="AutoShape 55">
              <a:extLst>
                <a:ext uri="{FF2B5EF4-FFF2-40B4-BE49-F238E27FC236}">
                  <a16:creationId xmlns:a16="http://schemas.microsoft.com/office/drawing/2014/main" id="{4F137C2D-91B0-53D0-BCC6-02EE01705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AC4534D1-97C5-85E4-61E1-0A34FA3DF590}"/>
                </a:ext>
              </a:extLst>
            </p:cNvPr>
            <p:cNvSpPr/>
            <p:nvPr/>
          </p:nvSpPr>
          <p:spPr>
            <a:xfrm>
              <a:off x="644100" y="622811"/>
              <a:ext cx="4856891" cy="44264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r-HR" sz="2200" dirty="0">
                  <a:solidFill>
                    <a:schemeClr val="bg1"/>
                  </a:solidFill>
                  <a:latin typeface="Malgun Gothic (Body)"/>
                </a:rPr>
                <a:t>Struktura </a:t>
              </a:r>
            </a:p>
            <a:p>
              <a:pPr algn="ctr"/>
              <a:r>
                <a:rPr lang="hr-HR" sz="2200" dirty="0">
                  <a:solidFill>
                    <a:schemeClr val="bg1"/>
                  </a:solidFill>
                  <a:latin typeface="Malgun Gothic (Body)"/>
                </a:rPr>
                <a:t>tablice </a:t>
              </a:r>
            </a:p>
            <a:p>
              <a:pPr algn="ctr"/>
              <a:endParaRPr lang="hr-HR" sz="2200" dirty="0">
                <a:solidFill>
                  <a:schemeClr val="bg1"/>
                </a:solidFill>
                <a:latin typeface="Malgun Gothic (Body)"/>
              </a:endParaRPr>
            </a:p>
          </p:txBody>
        </p:sp>
        <p:sp>
          <p:nvSpPr>
            <p:cNvPr id="11" name="제목 114">
              <a:extLst>
                <a:ext uri="{FF2B5EF4-FFF2-40B4-BE49-F238E27FC236}">
                  <a16:creationId xmlns:a16="http://schemas.microsoft.com/office/drawing/2014/main" id="{F51288DB-F475-C7B8-BE09-5F780F812A8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6329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tored Data 5"/>
          <p:cNvSpPr/>
          <p:nvPr/>
        </p:nvSpPr>
        <p:spPr>
          <a:xfrm>
            <a:off x="1266827" y="1600201"/>
            <a:ext cx="1019175" cy="561975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r-HR" sz="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Podatkovna     tablica             agencije</a:t>
            </a:r>
          </a:p>
        </p:txBody>
      </p:sp>
      <p:sp>
        <p:nvSpPr>
          <p:cNvPr id="7" name="Flowchart: Stored Data 6"/>
          <p:cNvSpPr/>
          <p:nvPr/>
        </p:nvSpPr>
        <p:spPr>
          <a:xfrm>
            <a:off x="1137232" y="2381250"/>
            <a:ext cx="1148770" cy="51435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r-HR" sz="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Tablica                proračunskih      podataka</a:t>
            </a:r>
          </a:p>
        </p:txBody>
      </p:sp>
      <p:sp>
        <p:nvSpPr>
          <p:cNvPr id="8" name="Flowchart: Stored Data 7"/>
          <p:cNvSpPr/>
          <p:nvPr/>
        </p:nvSpPr>
        <p:spPr>
          <a:xfrm>
            <a:off x="1833565" y="4617403"/>
            <a:ext cx="904875" cy="48799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105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trenda</a:t>
            </a:r>
          </a:p>
        </p:txBody>
      </p:sp>
      <p:sp>
        <p:nvSpPr>
          <p:cNvPr id="9" name="Flowchart: Stored Data 8"/>
          <p:cNvSpPr/>
          <p:nvPr/>
        </p:nvSpPr>
        <p:spPr>
          <a:xfrm>
            <a:off x="3933827" y="5924548"/>
            <a:ext cx="1504949" cy="52387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prilagodbi projekcija tokova</a:t>
            </a:r>
          </a:p>
        </p:txBody>
      </p:sp>
      <p:sp>
        <p:nvSpPr>
          <p:cNvPr id="10" name="Flowchart: Stored Data 9"/>
          <p:cNvSpPr/>
          <p:nvPr/>
        </p:nvSpPr>
        <p:spPr>
          <a:xfrm>
            <a:off x="3633789" y="4788535"/>
            <a:ext cx="1114424" cy="52387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Dnevni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 o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slobodnom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saldu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19351" y="3009900"/>
            <a:ext cx="1285876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A: Izvor za </a:t>
            </a:r>
          </a:p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izradu projekcije</a:t>
            </a:r>
          </a:p>
        </p:txBody>
      </p:sp>
      <p:sp>
        <p:nvSpPr>
          <p:cNvPr id="12" name="Flowchart: Direct Access Storage 11"/>
          <p:cNvSpPr/>
          <p:nvPr/>
        </p:nvSpPr>
        <p:spPr>
          <a:xfrm>
            <a:off x="4038601" y="3124200"/>
            <a:ext cx="1143002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projekcija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14976" y="3009900"/>
            <a:ext cx="1314451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r-HR" sz="9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Blok B: Sažetak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r-HR" sz="9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projekcija tokova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24952" y="4961891"/>
            <a:ext cx="1362075" cy="7715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F: Izvješće o </a:t>
            </a:r>
          </a:p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greškama</a:t>
            </a:r>
          </a:p>
        </p:txBody>
      </p:sp>
      <p:sp>
        <p:nvSpPr>
          <p:cNvPr id="16" name="Flowchart: Direct Access Storage 15"/>
          <p:cNvSpPr/>
          <p:nvPr/>
        </p:nvSpPr>
        <p:spPr>
          <a:xfrm>
            <a:off x="8743952" y="2009774"/>
            <a:ext cx="1152525" cy="42862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novčanih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pozicija</a:t>
            </a:r>
          </a:p>
        </p:txBody>
      </p:sp>
      <p:sp>
        <p:nvSpPr>
          <p:cNvPr id="17" name="Hexagon 16"/>
          <p:cNvSpPr/>
          <p:nvPr/>
        </p:nvSpPr>
        <p:spPr>
          <a:xfrm>
            <a:off x="7262179" y="2288381"/>
            <a:ext cx="904875" cy="481014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Izvješće o </a:t>
            </a:r>
          </a:p>
          <a:p>
            <a:pPr algn="ctr"/>
            <a:r>
              <a:rPr lang="hr-HR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projekcijama </a:t>
            </a:r>
          </a:p>
          <a:p>
            <a:pPr algn="ctr"/>
            <a:r>
              <a:rPr lang="hr-HR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sp>
        <p:nvSpPr>
          <p:cNvPr id="18" name="Hexagon 17"/>
          <p:cNvSpPr/>
          <p:nvPr/>
        </p:nvSpPr>
        <p:spPr>
          <a:xfrm>
            <a:off x="10010778" y="1833562"/>
            <a:ext cx="1147127" cy="604838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Projekcija gotovinskih salda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28776" y="5336753"/>
            <a:ext cx="1314450" cy="904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H: </a:t>
            </a:r>
          </a:p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Analiza trenda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95689" y="4058441"/>
            <a:ext cx="1190624" cy="5300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D: Stvarni </a:t>
            </a:r>
          </a:p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</a:t>
            </a:r>
          </a:p>
        </p:txBody>
      </p:sp>
      <p:sp>
        <p:nvSpPr>
          <p:cNvPr id="21" name="Flowchart: Direct Access Storage 20"/>
          <p:cNvSpPr/>
          <p:nvPr/>
        </p:nvSpPr>
        <p:spPr>
          <a:xfrm>
            <a:off x="5124452" y="4090668"/>
            <a:ext cx="1019175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stvarnih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518592" y="4057651"/>
            <a:ext cx="1253174" cy="5308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E: Sažetak </a:t>
            </a:r>
          </a:p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stvarnih tokova</a:t>
            </a:r>
          </a:p>
        </p:txBody>
      </p:sp>
      <p:sp>
        <p:nvSpPr>
          <p:cNvPr id="25" name="Hexagon 24"/>
          <p:cNvSpPr/>
          <p:nvPr/>
        </p:nvSpPr>
        <p:spPr>
          <a:xfrm>
            <a:off x="9288781" y="5924550"/>
            <a:ext cx="991235" cy="52387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Sažetak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izvješća o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greškama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8376" y="5822316"/>
            <a:ext cx="1162050" cy="7334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G: </a:t>
            </a:r>
          </a:p>
          <a:p>
            <a:pPr algn="ctr"/>
            <a:r>
              <a:rPr lang="hr-HR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Prilagodba</a:t>
            </a:r>
          </a:p>
        </p:txBody>
      </p:sp>
      <p:sp>
        <p:nvSpPr>
          <p:cNvPr id="28" name="Hexagon 27"/>
          <p:cNvSpPr/>
          <p:nvPr/>
        </p:nvSpPr>
        <p:spPr>
          <a:xfrm>
            <a:off x="5627211" y="4788535"/>
            <a:ext cx="1089978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Izvješće o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stvarnim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tokovima na </a:t>
            </a:r>
          </a:p>
          <a:p>
            <a:pPr algn="ctr"/>
            <a:r>
              <a:rPr lang="hr-H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</a:p>
        </p:txBody>
      </p:sp>
      <p:sp>
        <p:nvSpPr>
          <p:cNvPr id="29" name="Hexagon 28"/>
          <p:cNvSpPr/>
          <p:nvPr/>
        </p:nvSpPr>
        <p:spPr>
          <a:xfrm>
            <a:off x="7155184" y="4788535"/>
            <a:ext cx="1130932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Izvješće o </a:t>
            </a:r>
          </a:p>
          <a:p>
            <a:pPr algn="ctr"/>
            <a:r>
              <a:rPr lang="hr-HR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trenutnom dnevnom gotovinskom </a:t>
            </a:r>
          </a:p>
          <a:p>
            <a:pPr algn="ctr"/>
            <a:r>
              <a:rPr lang="hr-HR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saldu</a:t>
            </a: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952501" y="74711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/>
          </a:p>
        </p:txBody>
      </p:sp>
      <p:sp>
        <p:nvSpPr>
          <p:cNvPr id="31" name="Rectangle 30"/>
          <p:cNvSpPr/>
          <p:nvPr/>
        </p:nvSpPr>
        <p:spPr>
          <a:xfrm>
            <a:off x="8624254" y="3009900"/>
            <a:ext cx="1386523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105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C: Konsolidacija</a:t>
            </a:r>
          </a:p>
        </p:txBody>
      </p:sp>
      <p:sp>
        <p:nvSpPr>
          <p:cNvPr id="32" name="Flowchart: Direct Access Storage 31"/>
          <p:cNvSpPr/>
          <p:nvPr/>
        </p:nvSpPr>
        <p:spPr>
          <a:xfrm>
            <a:off x="7143114" y="3124200"/>
            <a:ext cx="1143002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projekcija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sp>
        <p:nvSpPr>
          <p:cNvPr id="33" name="Flowchart: Direct Access Storage 32"/>
          <p:cNvSpPr/>
          <p:nvPr/>
        </p:nvSpPr>
        <p:spPr>
          <a:xfrm>
            <a:off x="8301038" y="4086225"/>
            <a:ext cx="1019176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stvarnih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sp>
        <p:nvSpPr>
          <p:cNvPr id="34" name="Flowchart: Direct Access Storage 33"/>
          <p:cNvSpPr/>
          <p:nvPr/>
        </p:nvSpPr>
        <p:spPr>
          <a:xfrm>
            <a:off x="9910130" y="4171948"/>
            <a:ext cx="1247775" cy="40957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diferencijala,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sp>
        <p:nvSpPr>
          <p:cNvPr id="35" name="Flowchart: Direct Access Storage 34"/>
          <p:cNvSpPr/>
          <p:nvPr/>
        </p:nvSpPr>
        <p:spPr>
          <a:xfrm>
            <a:off x="7831297" y="5929630"/>
            <a:ext cx="1247775" cy="51879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Tablica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diferencijala </a:t>
            </a:r>
          </a:p>
          <a:p>
            <a:pPr algn="ctr"/>
            <a:r>
              <a:rPr lang="hr-HR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</a:p>
        </p:txBody>
      </p:sp>
      <p:cxnSp>
        <p:nvCxnSpPr>
          <p:cNvPr id="7177" name="Elbow Connector 7176"/>
          <p:cNvCxnSpPr>
            <a:cxnSpLocks/>
            <a:stCxn id="6" idx="1"/>
            <a:endCxn id="19" idx="1"/>
          </p:cNvCxnSpPr>
          <p:nvPr/>
        </p:nvCxnSpPr>
        <p:spPr>
          <a:xfrm rot="10800000" flipH="1" flipV="1">
            <a:off x="1266826" y="1881189"/>
            <a:ext cx="361949" cy="3908002"/>
          </a:xfrm>
          <a:prstGeom prst="bentConnector3">
            <a:avLst>
              <a:gd name="adj1" fmla="val -6315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Elbow Connector 7182"/>
          <p:cNvCxnSpPr>
            <a:cxnSpLocks/>
            <a:stCxn id="7" idx="2"/>
            <a:endCxn id="11" idx="1"/>
          </p:cNvCxnSpPr>
          <p:nvPr/>
        </p:nvCxnSpPr>
        <p:spPr>
          <a:xfrm rot="16200000" flipH="1">
            <a:off x="1836884" y="2770333"/>
            <a:ext cx="457200" cy="70773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3" name="Elbow Connector 7192"/>
          <p:cNvCxnSpPr>
            <a:cxnSpLocks/>
            <a:stCxn id="6" idx="2"/>
          </p:cNvCxnSpPr>
          <p:nvPr/>
        </p:nvCxnSpPr>
        <p:spPr>
          <a:xfrm rot="16200000" flipH="1">
            <a:off x="1435896" y="2502695"/>
            <a:ext cx="1190626" cy="509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9" name="Straight Arrow Connector 7198"/>
          <p:cNvCxnSpPr>
            <a:stCxn id="19" idx="0"/>
            <a:endCxn id="8" idx="2"/>
          </p:cNvCxnSpPr>
          <p:nvPr/>
        </p:nvCxnSpPr>
        <p:spPr>
          <a:xfrm flipV="1">
            <a:off x="2286002" y="5105402"/>
            <a:ext cx="1" cy="2313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8" idx="0"/>
            <a:endCxn id="11" idx="2"/>
          </p:cNvCxnSpPr>
          <p:nvPr/>
        </p:nvCxnSpPr>
        <p:spPr>
          <a:xfrm rot="5400000" flipH="1" flipV="1">
            <a:off x="2213295" y="3768410"/>
            <a:ext cx="921703" cy="7762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9" idx="1"/>
          </p:cNvCxnSpPr>
          <p:nvPr/>
        </p:nvCxnSpPr>
        <p:spPr>
          <a:xfrm rot="16200000" flipH="1">
            <a:off x="2482376" y="4735037"/>
            <a:ext cx="2031364" cy="87153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  <a:endCxn id="12" idx="1"/>
          </p:cNvCxnSpPr>
          <p:nvPr/>
        </p:nvCxnSpPr>
        <p:spPr>
          <a:xfrm>
            <a:off x="3705227" y="3352800"/>
            <a:ext cx="33337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Straight Arrow Connector 7168"/>
          <p:cNvCxnSpPr>
            <a:stCxn id="12" idx="4"/>
            <a:endCxn id="13" idx="1"/>
          </p:cNvCxnSpPr>
          <p:nvPr/>
        </p:nvCxnSpPr>
        <p:spPr>
          <a:xfrm>
            <a:off x="5181603" y="3352800"/>
            <a:ext cx="3333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Straight Arrow Connector 7170"/>
          <p:cNvCxnSpPr>
            <a:stCxn id="13" idx="3"/>
            <a:endCxn id="32" idx="1"/>
          </p:cNvCxnSpPr>
          <p:nvPr/>
        </p:nvCxnSpPr>
        <p:spPr>
          <a:xfrm>
            <a:off x="6829426" y="3352800"/>
            <a:ext cx="3136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3" name="Straight Arrow Connector 7172"/>
          <p:cNvCxnSpPr>
            <a:stCxn id="32" idx="4"/>
            <a:endCxn id="31" idx="1"/>
          </p:cNvCxnSpPr>
          <p:nvPr/>
        </p:nvCxnSpPr>
        <p:spPr>
          <a:xfrm>
            <a:off x="8286117" y="3352800"/>
            <a:ext cx="3381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8" name="Elbow Connector 7177"/>
          <p:cNvCxnSpPr>
            <a:stCxn id="13" idx="0"/>
            <a:endCxn id="17" idx="3"/>
          </p:cNvCxnSpPr>
          <p:nvPr/>
        </p:nvCxnSpPr>
        <p:spPr>
          <a:xfrm rot="5400000" flipH="1" flipV="1">
            <a:off x="6476683" y="2224407"/>
            <a:ext cx="481012" cy="108997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/>
          <p:cNvCxnSpPr>
            <a:stCxn id="31" idx="0"/>
            <a:endCxn id="16" idx="2"/>
          </p:cNvCxnSpPr>
          <p:nvPr/>
        </p:nvCxnSpPr>
        <p:spPr>
          <a:xfrm flipV="1">
            <a:off x="9317516" y="2438400"/>
            <a:ext cx="2699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7" name="Elbow Connector 7186"/>
          <p:cNvCxnSpPr>
            <a:stCxn id="31" idx="3"/>
          </p:cNvCxnSpPr>
          <p:nvPr/>
        </p:nvCxnSpPr>
        <p:spPr>
          <a:xfrm flipV="1">
            <a:off x="10010776" y="2438400"/>
            <a:ext cx="573564" cy="9144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9" name="Straight Arrow Connector 7188"/>
          <p:cNvCxnSpPr>
            <a:endCxn id="34" idx="0"/>
          </p:cNvCxnSpPr>
          <p:nvPr/>
        </p:nvCxnSpPr>
        <p:spPr>
          <a:xfrm>
            <a:off x="10534017" y="3352802"/>
            <a:ext cx="1" cy="8191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1" name="Elbow Connector 7190"/>
          <p:cNvCxnSpPr>
            <a:stCxn id="34" idx="2"/>
            <a:endCxn id="15" idx="0"/>
          </p:cNvCxnSpPr>
          <p:nvPr/>
        </p:nvCxnSpPr>
        <p:spPr>
          <a:xfrm rot="5400000">
            <a:off x="9979820" y="4407693"/>
            <a:ext cx="380366" cy="72802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4" name="Elbow Connector 7193"/>
          <p:cNvCxnSpPr>
            <a:stCxn id="15" idx="1"/>
            <a:endCxn id="35" idx="0"/>
          </p:cNvCxnSpPr>
          <p:nvPr/>
        </p:nvCxnSpPr>
        <p:spPr>
          <a:xfrm rot="10800000" flipV="1">
            <a:off x="8455186" y="5347653"/>
            <a:ext cx="669767" cy="58197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6" name="Straight Arrow Connector 7195"/>
          <p:cNvCxnSpPr>
            <a:stCxn id="15" idx="2"/>
          </p:cNvCxnSpPr>
          <p:nvPr/>
        </p:nvCxnSpPr>
        <p:spPr>
          <a:xfrm>
            <a:off x="9805989" y="5733416"/>
            <a:ext cx="0" cy="191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  <a:endCxn id="27" idx="3"/>
          </p:cNvCxnSpPr>
          <p:nvPr/>
        </p:nvCxnSpPr>
        <p:spPr>
          <a:xfrm flipH="1">
            <a:off x="7210426" y="6189028"/>
            <a:ext cx="62087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7" idx="1"/>
            <a:endCxn id="9" idx="3"/>
          </p:cNvCxnSpPr>
          <p:nvPr/>
        </p:nvCxnSpPr>
        <p:spPr>
          <a:xfrm flipH="1" flipV="1">
            <a:off x="5187950" y="6186488"/>
            <a:ext cx="860426" cy="25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cxnSpLocks/>
            <a:stCxn id="10" idx="0"/>
            <a:endCxn id="20" idx="2"/>
          </p:cNvCxnSpPr>
          <p:nvPr/>
        </p:nvCxnSpPr>
        <p:spPr>
          <a:xfrm flipV="1">
            <a:off x="4191001" y="4588510"/>
            <a:ext cx="0" cy="20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0" idx="3"/>
            <a:endCxn id="21" idx="1"/>
          </p:cNvCxnSpPr>
          <p:nvPr/>
        </p:nvCxnSpPr>
        <p:spPr>
          <a:xfrm flipV="1">
            <a:off x="4786313" y="4321809"/>
            <a:ext cx="338138" cy="1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1" idx="4"/>
            <a:endCxn id="22" idx="1"/>
          </p:cNvCxnSpPr>
          <p:nvPr/>
        </p:nvCxnSpPr>
        <p:spPr>
          <a:xfrm>
            <a:off x="6143626" y="4321810"/>
            <a:ext cx="374966" cy="12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  <a:endCxn id="33" idx="1"/>
          </p:cNvCxnSpPr>
          <p:nvPr/>
        </p:nvCxnSpPr>
        <p:spPr>
          <a:xfrm flipV="1">
            <a:off x="7771766" y="4317366"/>
            <a:ext cx="529272" cy="57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3" idx="0"/>
            <a:endCxn id="31" idx="2"/>
          </p:cNvCxnSpPr>
          <p:nvPr/>
        </p:nvCxnSpPr>
        <p:spPr>
          <a:xfrm rot="5400000" flipH="1" flipV="1">
            <a:off x="8868809" y="3637520"/>
            <a:ext cx="390525" cy="5068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2" idx="2"/>
            <a:endCxn id="28" idx="5"/>
          </p:cNvCxnSpPr>
          <p:nvPr/>
        </p:nvCxnSpPr>
        <p:spPr>
          <a:xfrm rot="5400000">
            <a:off x="6764179" y="4407536"/>
            <a:ext cx="200026" cy="5619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22" idx="2"/>
            <a:endCxn id="29" idx="4"/>
          </p:cNvCxnSpPr>
          <p:nvPr/>
        </p:nvCxnSpPr>
        <p:spPr>
          <a:xfrm rot="16200000" flipH="1">
            <a:off x="7117161" y="4616527"/>
            <a:ext cx="200026" cy="14399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itle 2"/>
          <p:cNvSpPr>
            <a:spLocks noGrp="1"/>
          </p:cNvSpPr>
          <p:nvPr>
            <p:ph type="title"/>
          </p:nvPr>
        </p:nvSpPr>
        <p:spPr>
          <a:xfrm>
            <a:off x="2685714" y="196563"/>
            <a:ext cx="7210763" cy="773835"/>
          </a:xfrm>
        </p:spPr>
        <p:txBody>
          <a:bodyPr anchor="b">
            <a:normAutofit/>
          </a:bodyPr>
          <a:lstStyle/>
          <a:p>
            <a:pPr algn="l"/>
            <a:r>
              <a:rPr lang="hr-HR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Blok dijagram procesa projekcija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4428F8-4BF9-9333-DE22-91943B5D7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49" y="97169"/>
            <a:ext cx="2274005" cy="5303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B6CFA45-2824-0196-A6B2-D7E7E5B80E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497" y="117531"/>
            <a:ext cx="2184950" cy="682878"/>
          </a:xfrm>
          <a:prstGeom prst="rect">
            <a:avLst/>
          </a:prstGeom>
        </p:spPr>
      </p:pic>
      <p:sp>
        <p:nvSpPr>
          <p:cNvPr id="39" name="직사각형 5">
            <a:extLst>
              <a:ext uri="{FF2B5EF4-FFF2-40B4-BE49-F238E27FC236}">
                <a16:creationId xmlns:a16="http://schemas.microsoft.com/office/drawing/2014/main" id="{8FE8DBE4-E9E2-4654-3A2B-4B21C4DDE50F}"/>
              </a:ext>
            </a:extLst>
          </p:cNvPr>
          <p:cNvSpPr/>
          <p:nvPr/>
        </p:nvSpPr>
        <p:spPr>
          <a:xfrm rot="16200000" flipH="1">
            <a:off x="6120696" y="-5050918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070613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187430" y="454163"/>
            <a:ext cx="7122623" cy="583912"/>
          </a:xfrm>
        </p:spPr>
        <p:txBody>
          <a:bodyPr anchor="b">
            <a:normAutofit fontScale="90000"/>
          </a:bodyPr>
          <a:lstStyle/>
          <a:p>
            <a:pPr algn="l"/>
            <a:r>
              <a:rPr lang="hr-H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hr-HR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Sezonski utjecaj na proračunske prihode </a:t>
            </a:r>
            <a:endParaRPr lang="hr-HR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4B9533-507F-E560-CF70-11826B99C387}"/>
              </a:ext>
            </a:extLst>
          </p:cNvPr>
          <p:cNvGrpSpPr/>
          <p:nvPr/>
        </p:nvGrpSpPr>
        <p:grpSpPr>
          <a:xfrm>
            <a:off x="1082180" y="1763125"/>
            <a:ext cx="9890620" cy="3970091"/>
            <a:chOff x="1313565" y="1600199"/>
            <a:chExt cx="9509050" cy="3733801"/>
          </a:xfrm>
        </p:grpSpPr>
        <p:graphicFrame>
          <p:nvGraphicFramePr>
            <p:cNvPr id="13" name="Chart 12"/>
            <p:cNvGraphicFramePr/>
            <p:nvPr>
              <p:extLst>
                <p:ext uri="{D42A27DB-BD31-4B8C-83A1-F6EECF244321}">
                  <p14:modId xmlns:p14="http://schemas.microsoft.com/office/powerpoint/2010/main" val="403458901"/>
                </p:ext>
              </p:extLst>
            </p:nvPr>
          </p:nvGraphicFramePr>
          <p:xfrm>
            <a:off x="1323182" y="1600200"/>
            <a:ext cx="301752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/>
            <p:cNvGraphicFramePr/>
            <p:nvPr>
              <p:extLst>
                <p:ext uri="{D42A27DB-BD31-4B8C-83A1-F6EECF244321}">
                  <p14:modId xmlns:p14="http://schemas.microsoft.com/office/powerpoint/2010/main" val="1616263624"/>
                </p:ext>
              </p:extLst>
            </p:nvPr>
          </p:nvGraphicFramePr>
          <p:xfrm>
            <a:off x="4568825" y="1600199"/>
            <a:ext cx="301625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3723082852"/>
                </p:ext>
              </p:extLst>
            </p:nvPr>
          </p:nvGraphicFramePr>
          <p:xfrm>
            <a:off x="7799706" y="1600199"/>
            <a:ext cx="3020695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Chart 17"/>
            <p:cNvGraphicFramePr/>
            <p:nvPr>
              <p:extLst>
                <p:ext uri="{D42A27DB-BD31-4B8C-83A1-F6EECF244321}">
                  <p14:modId xmlns:p14="http://schemas.microsoft.com/office/powerpoint/2010/main" val="1600415100"/>
                </p:ext>
              </p:extLst>
            </p:nvPr>
          </p:nvGraphicFramePr>
          <p:xfrm>
            <a:off x="1313565" y="3429000"/>
            <a:ext cx="3020695" cy="18707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408299200"/>
                </p:ext>
              </p:extLst>
            </p:nvPr>
          </p:nvGraphicFramePr>
          <p:xfrm>
            <a:off x="4572000" y="3429000"/>
            <a:ext cx="3048000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0" name="Chart 19"/>
            <p:cNvGraphicFramePr/>
            <p:nvPr>
              <p:extLst>
                <p:ext uri="{D42A27DB-BD31-4B8C-83A1-F6EECF244321}">
                  <p14:modId xmlns:p14="http://schemas.microsoft.com/office/powerpoint/2010/main" val="3645413697"/>
                </p:ext>
              </p:extLst>
            </p:nvPr>
          </p:nvGraphicFramePr>
          <p:xfrm>
            <a:off x="7772400" y="3429000"/>
            <a:ext cx="3050215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1E1AF8F-768A-1116-0BFC-480FA039B1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92" y="107942"/>
            <a:ext cx="2274005" cy="5303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FD73B5-0AFC-367F-ACDE-212F08D527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04570" y="74757"/>
            <a:ext cx="2184950" cy="682878"/>
          </a:xfrm>
          <a:prstGeom prst="rect">
            <a:avLst/>
          </a:prstGeom>
        </p:spPr>
      </p:pic>
      <p:sp>
        <p:nvSpPr>
          <p:cNvPr id="5" name="직사각형 5">
            <a:extLst>
              <a:ext uri="{FF2B5EF4-FFF2-40B4-BE49-F238E27FC236}">
                <a16:creationId xmlns:a16="http://schemas.microsoft.com/office/drawing/2014/main" id="{9769211D-0D39-5B51-4ACD-D5781C387E35}"/>
              </a:ext>
            </a:extLst>
          </p:cNvPr>
          <p:cNvSpPr/>
          <p:nvPr/>
        </p:nvSpPr>
        <p:spPr>
          <a:xfrm rot="16200000" flipH="1">
            <a:off x="6073140" y="-5057913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5338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667001" y="119843"/>
            <a:ext cx="6850223" cy="944562"/>
          </a:xfrm>
        </p:spPr>
        <p:txBody>
          <a:bodyPr anchor="b">
            <a:normAutofit/>
          </a:bodyPr>
          <a:lstStyle/>
          <a:p>
            <a:pPr algn="l"/>
            <a:r>
              <a:rPr lang="hr-H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Sezonski utjecaj na proračunske rashode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3EBE8E-6D03-8858-2F81-F4798FFDB8EC}"/>
              </a:ext>
            </a:extLst>
          </p:cNvPr>
          <p:cNvGrpSpPr/>
          <p:nvPr/>
        </p:nvGrpSpPr>
        <p:grpSpPr>
          <a:xfrm>
            <a:off x="1238128" y="1586215"/>
            <a:ext cx="9707968" cy="4495800"/>
            <a:chOff x="1219201" y="1447800"/>
            <a:chExt cx="9707968" cy="44958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D5859F7-0C43-A72E-0524-91F393BC317E}"/>
                </a:ext>
              </a:extLst>
            </p:cNvPr>
            <p:cNvGrpSpPr/>
            <p:nvPr/>
          </p:nvGrpSpPr>
          <p:grpSpPr>
            <a:xfrm>
              <a:off x="1219201" y="1600200"/>
              <a:ext cx="9707968" cy="4152900"/>
              <a:chOff x="1219201" y="1600200"/>
              <a:chExt cx="9707968" cy="4152900"/>
            </a:xfrm>
          </p:grpSpPr>
          <p:graphicFrame>
            <p:nvGraphicFramePr>
              <p:cNvPr id="21" name="Chart 20"/>
              <p:cNvGraphicFramePr/>
              <p:nvPr>
                <p:extLst>
                  <p:ext uri="{D42A27DB-BD31-4B8C-83A1-F6EECF244321}">
                    <p14:modId xmlns:p14="http://schemas.microsoft.com/office/powerpoint/2010/main" val="2658675335"/>
                  </p:ext>
                </p:extLst>
              </p:nvPr>
            </p:nvGraphicFramePr>
            <p:xfrm>
              <a:off x="1219201" y="1600200"/>
              <a:ext cx="2895600" cy="4114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23" name="Chart 22"/>
              <p:cNvGraphicFramePr/>
              <p:nvPr>
                <p:extLst>
                  <p:ext uri="{D42A27DB-BD31-4B8C-83A1-F6EECF244321}">
                    <p14:modId xmlns:p14="http://schemas.microsoft.com/office/powerpoint/2010/main" val="2418449380"/>
                  </p:ext>
                </p:extLst>
              </p:nvPr>
            </p:nvGraphicFramePr>
            <p:xfrm>
              <a:off x="4572000" y="1600201"/>
              <a:ext cx="3009900" cy="190499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24" name="Chart 23"/>
              <p:cNvGraphicFramePr/>
              <p:nvPr>
                <p:extLst>
                  <p:ext uri="{D42A27DB-BD31-4B8C-83A1-F6EECF244321}">
                    <p14:modId xmlns:p14="http://schemas.microsoft.com/office/powerpoint/2010/main" val="3740760409"/>
                  </p:ext>
                </p:extLst>
              </p:nvPr>
            </p:nvGraphicFramePr>
            <p:xfrm>
              <a:off x="4572000" y="3695700"/>
              <a:ext cx="3009900" cy="20574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5" name="Chart 24"/>
              <p:cNvGraphicFramePr/>
              <p:nvPr>
                <p:extLst>
                  <p:ext uri="{D42A27DB-BD31-4B8C-83A1-F6EECF244321}">
                    <p14:modId xmlns:p14="http://schemas.microsoft.com/office/powerpoint/2010/main" val="2307057142"/>
                  </p:ext>
                </p:extLst>
              </p:nvPr>
            </p:nvGraphicFramePr>
            <p:xfrm>
              <a:off x="7896447" y="1600200"/>
              <a:ext cx="3009900" cy="1905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6" name="Chart 25"/>
              <p:cNvGraphicFramePr/>
              <p:nvPr>
                <p:extLst>
                  <p:ext uri="{D42A27DB-BD31-4B8C-83A1-F6EECF244321}">
                    <p14:modId xmlns:p14="http://schemas.microsoft.com/office/powerpoint/2010/main" val="282545631"/>
                  </p:ext>
                </p:extLst>
              </p:nvPr>
            </p:nvGraphicFramePr>
            <p:xfrm>
              <a:off x="7917269" y="3657601"/>
              <a:ext cx="3009900" cy="20859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  <p:cxnSp>
          <p:nvCxnSpPr>
            <p:cNvPr id="3" name="Straight Connector 2"/>
            <p:cNvCxnSpPr/>
            <p:nvPr/>
          </p:nvCxnSpPr>
          <p:spPr>
            <a:xfrm>
              <a:off x="4343400" y="1447800"/>
              <a:ext cx="0" cy="4495800"/>
            </a:xfrm>
            <a:prstGeom prst="line">
              <a:avLst/>
            </a:prstGeom>
            <a:ln w="22225" cmpd="tri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53532435-0BE5-E23F-A987-F30135447E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125" y="119843"/>
            <a:ext cx="2274005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AA08A9-F993-0591-90F2-532B4C7AF1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32799" y="119843"/>
            <a:ext cx="2184950" cy="6828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504BB66F-A4DA-2E2F-1999-16DB5982DF28}"/>
              </a:ext>
            </a:extLst>
          </p:cNvPr>
          <p:cNvSpPr/>
          <p:nvPr/>
        </p:nvSpPr>
        <p:spPr>
          <a:xfrm rot="16200000" flipH="1">
            <a:off x="6073140" y="-5032212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5210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3" ma:contentTypeDescription="Create a new document." ma:contentTypeScope="" ma:versionID="727733bc6ec2c494e5055b0c025856ad">
  <xsd:schema xmlns:xsd="http://www.w3.org/2001/XMLSchema" xmlns:xs="http://www.w3.org/2001/XMLSchema" xmlns:p="http://schemas.microsoft.com/office/2006/metadata/properties" xmlns:ns3="9c83b91e-5ffe-420f-9ed1-9dac5903eaec" xmlns:ns4="60c75bb3-2e3f-4394-b4f4-3e2677e21dfa" targetNamespace="http://schemas.microsoft.com/office/2006/metadata/properties" ma:root="true" ma:fieldsID="81d1b2d87c3b78affc4351f8d36ebc68" ns3:_="" ns4:_="">
    <xsd:import namespace="9c83b91e-5ffe-420f-9ed1-9dac5903eaec"/>
    <xsd:import namespace="60c75bb3-2e3f-4394-b4f4-3e2677e21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8077FA-09B2-4939-9EFC-298606E10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83b91e-5ffe-420f-9ed1-9dac5903eaec"/>
    <ds:schemaRef ds:uri="60c75bb3-2e3f-4394-b4f4-3e2677e21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7CAF57-D79C-46AD-9425-6356E1069B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0638A1-11B8-4D5A-966C-D165B41955E9}">
  <ds:schemaRefs>
    <ds:schemaRef ds:uri="60c75bb3-2e3f-4394-b4f4-3e2677e21df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c83b91e-5ffe-420f-9ed1-9dac5903eae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768</Words>
  <Application>Microsoft Office PowerPoint</Application>
  <PresentationFormat>Widescreen</PresentationFormat>
  <Paragraphs>306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테마</vt:lpstr>
      <vt:lpstr>Upravljanje gotovinskim  sredstvima u Mongoliji</vt:lpstr>
      <vt:lpstr>Ⅰ. Pregled  Ⅱ. Izrada projekcija/planiranje novčanih tokova  III.  Koordinacija upravljanja gotovinskim sredstvima i dugom    </vt:lpstr>
      <vt:lpstr>PowerPoint Presentation</vt:lpstr>
      <vt:lpstr>PowerPoint Presentation</vt:lpstr>
      <vt:lpstr>PowerPoint Presentation</vt:lpstr>
      <vt:lpstr>PowerPoint Presentation</vt:lpstr>
      <vt:lpstr>Blok dijagram procesa projekcija</vt:lpstr>
      <vt:lpstr>            Sezonski utjecaj na proračunske prihode </vt:lpstr>
      <vt:lpstr>Sezonski utjecaj na proračunske rashode </vt:lpstr>
      <vt:lpstr>PowerPoint Presentation</vt:lpstr>
      <vt:lpstr>PowerPoint Presentation</vt:lpstr>
      <vt:lpstr>PowerPoint Presentation</vt:lpstr>
      <vt:lpstr>PowerPoint Presentation</vt:lpstr>
      <vt:lpstr>Odgovornosti</vt:lpstr>
      <vt:lpstr>Hvala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김의주</dc:creator>
  <cp:lastModifiedBy>Tetiana Shalkivska</cp:lastModifiedBy>
  <cp:revision>52</cp:revision>
  <dcterms:created xsi:type="dcterms:W3CDTF">2019-09-17T02:10:27Z</dcterms:created>
  <dcterms:modified xsi:type="dcterms:W3CDTF">2023-05-16T14:23:45Z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0x010100FD604C3B73AE9943B737720A48E3AF7C</vt:lpwstr>
  </property>
</Properties>
</file>