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58" r:id="rId6"/>
    <p:sldId id="260" r:id="rId7"/>
    <p:sldId id="387" r:id="rId8"/>
    <p:sldId id="350" r:id="rId9"/>
    <p:sldId id="397" r:id="rId10"/>
    <p:sldId id="398" r:id="rId11"/>
    <p:sldId id="391" r:id="rId12"/>
    <p:sldId id="392" r:id="rId13"/>
    <p:sldId id="264" r:id="rId14"/>
    <p:sldId id="286" r:id="rId15"/>
    <p:sldId id="7805" r:id="rId16"/>
    <p:sldId id="7806" r:id="rId17"/>
    <p:sldId id="376" r:id="rId18"/>
    <p:sldId id="277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6EB5F-78BD-436B-BCB0-76C2EF4D8C5A}" v="304" dt="2023-05-02T09:36:26.951"/>
    <p1510:client id="{8D9B7247-D475-CC72-B7B2-0C2B52324708}" v="8" dt="2023-05-13T16:04:52.714"/>
  </p1510:revLst>
</p1510:revInfo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9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tiana Shalkivska" userId="S::tshalkivska@worldbank.org::82754a18-c773-4f54-b1de-463fcbd6815b" providerId="AD" clId="Web-{8D9B7247-D475-CC72-B7B2-0C2B52324708}"/>
    <pc:docChg chg="modSld">
      <pc:chgData name="Tetiana Shalkivska" userId="S::tshalkivska@worldbank.org::82754a18-c773-4f54-b1de-463fcbd6815b" providerId="AD" clId="Web-{8D9B7247-D475-CC72-B7B2-0C2B52324708}" dt="2023-05-13T16:04:49.136" v="2" actId="20577"/>
      <pc:docMkLst>
        <pc:docMk/>
      </pc:docMkLst>
      <pc:sldChg chg="modSp">
        <pc:chgData name="Tetiana Shalkivska" userId="S::tshalkivska@worldbank.org::82754a18-c773-4f54-b1de-463fcbd6815b" providerId="AD" clId="Web-{8D9B7247-D475-CC72-B7B2-0C2B52324708}" dt="2023-05-13T16:04:49.136" v="2" actId="20577"/>
        <pc:sldMkLst>
          <pc:docMk/>
          <pc:sldMk cId="3572208327" sldId="387"/>
        </pc:sldMkLst>
        <pc:spChg chg="mod">
          <ac:chgData name="Tetiana Shalkivska" userId="S::tshalkivska@worldbank.org::82754a18-c773-4f54-b1de-463fcbd6815b" providerId="AD" clId="Web-{8D9B7247-D475-CC72-B7B2-0C2B52324708}" dt="2023-05-13T16:04:49.136" v="2" actId="20577"/>
          <ac:spMkLst>
            <pc:docMk/>
            <pc:sldMk cId="3572208327" sldId="387"/>
            <ac:spMk id="10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2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69;&#1085;&#1093;-&#1040;&#1084;&#1075;&#1072;&#1083;&#1072;&#1085;\Dropbox\Working%20file\Aggregated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Total revenues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RevMonthForecast!$C$217:$C$228</c:f>
              <c:numCache>
                <c:formatCode>#,##0.0,</c:formatCode>
                <c:ptCount val="12"/>
                <c:pt idx="0">
                  <c:v>-32560473.166666664</c:v>
                </c:pt>
                <c:pt idx="1">
                  <c:v>-34150054.166666672</c:v>
                </c:pt>
                <c:pt idx="2">
                  <c:v>-21417242.166666664</c:v>
                </c:pt>
                <c:pt idx="3">
                  <c:v>-13530998.166666659</c:v>
                </c:pt>
                <c:pt idx="4">
                  <c:v>-17213476.166666664</c:v>
                </c:pt>
                <c:pt idx="5">
                  <c:v>-3357397.1666666642</c:v>
                </c:pt>
                <c:pt idx="6">
                  <c:v>1876857.8333333356</c:v>
                </c:pt>
                <c:pt idx="7">
                  <c:v>8805751.8333333358</c:v>
                </c:pt>
                <c:pt idx="8">
                  <c:v>4206373.8333333312</c:v>
                </c:pt>
                <c:pt idx="9">
                  <c:v>18004531.833333351</c:v>
                </c:pt>
                <c:pt idx="10">
                  <c:v>5189815.8333333312</c:v>
                </c:pt>
                <c:pt idx="11">
                  <c:v>84146309.833333343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69-4860-A30B-864679EED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6397568"/>
        <c:axId val="96399360"/>
      </c:barChart>
      <c:catAx>
        <c:axId val="96397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6399360"/>
        <c:crosses val="autoZero"/>
        <c:auto val="1"/>
        <c:lblAlgn val="ctr"/>
        <c:lblOffset val="100"/>
        <c:noMultiLvlLbl val="0"/>
      </c:catAx>
      <c:valAx>
        <c:axId val="9639936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6397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Subsidies and transfers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540000"/>
            </a:solidFill>
          </c:spPr>
          <c:invertIfNegative val="0"/>
          <c:val>
            <c:numRef>
              <c:f>ExpMonthForecast!$AB$202:$AB$213</c:f>
              <c:numCache>
                <c:formatCode>#,##0.0,</c:formatCode>
                <c:ptCount val="12"/>
                <c:pt idx="0">
                  <c:v>-602964.21666666702</c:v>
                </c:pt>
                <c:pt idx="1">
                  <c:v>298212.78333333385</c:v>
                </c:pt>
                <c:pt idx="2">
                  <c:v>1269093.7833333332</c:v>
                </c:pt>
                <c:pt idx="3">
                  <c:v>939729.78333333321</c:v>
                </c:pt>
                <c:pt idx="4">
                  <c:v>5492807.7833333295</c:v>
                </c:pt>
                <c:pt idx="5">
                  <c:v>-17729515.216666669</c:v>
                </c:pt>
                <c:pt idx="6">
                  <c:v>-8365629.2166666603</c:v>
                </c:pt>
                <c:pt idx="7">
                  <c:v>-12234532.216666654</c:v>
                </c:pt>
                <c:pt idx="8">
                  <c:v>-15838014.616666654</c:v>
                </c:pt>
                <c:pt idx="9">
                  <c:v>-3660832.2166666668</c:v>
                </c:pt>
                <c:pt idx="10">
                  <c:v>5565714.7833333295</c:v>
                </c:pt>
                <c:pt idx="11">
                  <c:v>44865928.783333331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D-4536-9035-6C5FF9774C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80160"/>
        <c:axId val="97581696"/>
      </c:barChart>
      <c:catAx>
        <c:axId val="975801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81696"/>
        <c:crosses val="autoZero"/>
        <c:auto val="1"/>
        <c:lblAlgn val="ctr"/>
        <c:lblOffset val="100"/>
        <c:noMultiLvlLbl val="0"/>
      </c:catAx>
      <c:valAx>
        <c:axId val="975816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801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Other expenditures</a:t>
            </a:r>
            <a:r>
              <a:rPr lang="en-US" sz="1200" baseline="0" dirty="0"/>
              <a:t> of goods and services</a:t>
            </a:r>
            <a:endParaRPr lang="en-US" sz="12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50526595567959"/>
          <c:y val="0.21674277016742771"/>
          <c:w val="0.72853383833349949"/>
          <c:h val="0.7162861491628614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ExpMonthForecast!$H$202:$H$213</c:f>
              <c:numCache>
                <c:formatCode>#,##0.0,</c:formatCode>
                <c:ptCount val="12"/>
                <c:pt idx="0">
                  <c:v>-12230939.5</c:v>
                </c:pt>
                <c:pt idx="1">
                  <c:v>-9296974.5</c:v>
                </c:pt>
                <c:pt idx="2">
                  <c:v>-1812922.5</c:v>
                </c:pt>
                <c:pt idx="3">
                  <c:v>-1612840.5</c:v>
                </c:pt>
                <c:pt idx="4">
                  <c:v>-724629.5</c:v>
                </c:pt>
                <c:pt idx="5">
                  <c:v>-503420.5</c:v>
                </c:pt>
                <c:pt idx="6">
                  <c:v>-7019628.5</c:v>
                </c:pt>
                <c:pt idx="7">
                  <c:v>-17058087.5</c:v>
                </c:pt>
                <c:pt idx="8">
                  <c:v>-50649.5</c:v>
                </c:pt>
                <c:pt idx="9">
                  <c:v>-541267.5</c:v>
                </c:pt>
                <c:pt idx="10">
                  <c:v>7509958.5</c:v>
                </c:pt>
                <c:pt idx="11">
                  <c:v>43341401.5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D9-4CEA-9CEC-211A2CC12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614080"/>
        <c:axId val="97615872"/>
      </c:barChart>
      <c:catAx>
        <c:axId val="97614080"/>
        <c:scaling>
          <c:orientation val="minMax"/>
        </c:scaling>
        <c:delete val="0"/>
        <c:axPos val="b"/>
        <c:majorTickMark val="none"/>
        <c:minorTickMark val="none"/>
        <c:tickLblPos val="nextTo"/>
        <c:crossAx val="97615872"/>
        <c:crosses val="autoZero"/>
        <c:auto val="1"/>
        <c:lblAlgn val="ctr"/>
        <c:lblOffset val="100"/>
        <c:noMultiLvlLbl val="0"/>
      </c:catAx>
      <c:valAx>
        <c:axId val="97615872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61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76715953558618E-4"/>
          <c:y val="0.12926100508821342"/>
          <c:w val="0.91291710973305407"/>
          <c:h val="0.870738994911786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'[Chart in Microsoft PowerPoint]PIVOT'!$A$46</c:f>
              <c:strCache>
                <c:ptCount val="1"/>
                <c:pt idx="0">
                  <c:v>Short term gov securities /payable next year/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2"/>
              <c:layout>
                <c:manualLayout>
                  <c:x val="1.2500177167865372E-3"/>
                  <c:y val="-1.3366524072696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F2B-4DD4-A8B9-81C9D34EB2D8}"/>
                </c:ext>
              </c:extLst>
            </c:dLbl>
            <c:numFmt formatCode="#,##0,,," sourceLinked="0"/>
            <c:spPr>
              <a:noFill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PowerPoint]PIVOT'!$B$46:$G$46</c:f>
              <c:numCache>
                <c:formatCode>#,##0.00,,,</c:formatCode>
                <c:ptCount val="6"/>
                <c:pt idx="0">
                  <c:v>443430000000</c:v>
                </c:pt>
                <c:pt idx="1">
                  <c:v>437000000000</c:v>
                </c:pt>
                <c:pt idx="2">
                  <c:v>1178083500000</c:v>
                </c:pt>
                <c:pt idx="3">
                  <c:v>835514000000</c:v>
                </c:pt>
                <c:pt idx="4">
                  <c:v>2963678421252.9702</c:v>
                </c:pt>
                <c:pt idx="5">
                  <c:v>1756480300000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2B-4DD4-A8B9-81C9D34EB2D8}"/>
            </c:ext>
          </c:extLst>
        </c:ser>
        <c:ser>
          <c:idx val="1"/>
          <c:order val="1"/>
          <c:tx>
            <c:strRef>
              <c:f>'[Chart in Microsoft PowerPoint]PIVOT'!$A$49</c:f>
              <c:strCache>
                <c:ptCount val="1"/>
                <c:pt idx="0">
                  <c:v>Medium and Long term gov sec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>
                        <a:solidFill>
                          <a:schemeClr val="bg1"/>
                        </a:solidFill>
                      </a:rPr>
                      <a:t>Medium</a:t>
                    </a: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 term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380596437716719E-2"/>
                      <c:h val="8.567885468700180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DF2B-4DD4-A8B9-81C9D34EB2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PowerPoint]PIVOT'!$B$49:$G$49</c:f>
              <c:numCache>
                <c:formatCode>#,##0.00,,,</c:formatCode>
                <c:ptCount val="6"/>
                <c:pt idx="0">
                  <c:v>235000000000</c:v>
                </c:pt>
                <c:pt idx="1">
                  <c:v>1085700000000</c:v>
                </c:pt>
                <c:pt idx="2">
                  <c:v>726478350000</c:v>
                </c:pt>
                <c:pt idx="3">
                  <c:v>590119550000</c:v>
                </c:pt>
                <c:pt idx="4">
                  <c:v>606115103119.90503</c:v>
                </c:pt>
                <c:pt idx="5">
                  <c:v>166859900000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2B-4DD4-A8B9-81C9D34EB2D8}"/>
            </c:ext>
          </c:extLst>
        </c:ser>
        <c:ser>
          <c:idx val="3"/>
          <c:order val="2"/>
          <c:tx>
            <c:strRef>
              <c:f>'[Chart in Microsoft PowerPoint]PIVOT'!$A$47</c:f>
              <c:strCache>
                <c:ptCount val="1"/>
                <c:pt idx="0">
                  <c:v>Short term gov securities /payable in the year/</c:v>
                </c:pt>
              </c:strCache>
            </c:strRef>
          </c:tx>
          <c:spPr>
            <a:solidFill>
              <a:sysClr val="window" lastClr="FFFFFF"/>
            </a:solidFill>
            <a:ln w="12700">
              <a:solidFill>
                <a:schemeClr val="accent1">
                  <a:lumMod val="50000"/>
                </a:schemeClr>
              </a:solidFill>
              <a:prstDash val="dash"/>
            </a:ln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Payable</a:t>
                    </a:r>
                  </a:p>
                  <a:p>
                    <a:r>
                      <a:rPr lang="en-US" dirty="0"/>
                      <a:t> in the year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F2B-4DD4-A8B9-81C9D34EB2D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PowerPoint]PIVOT'!$B$47:$F$47</c:f>
              <c:numCache>
                <c:formatCode>#,##0.00,,,</c:formatCode>
                <c:ptCount val="5"/>
                <c:pt idx="0">
                  <c:v>0</c:v>
                </c:pt>
                <c:pt idx="1">
                  <c:v>1126000000000</c:v>
                </c:pt>
                <c:pt idx="2">
                  <c:v>684000000000</c:v>
                </c:pt>
                <c:pt idx="3">
                  <c:v>1119819000000</c:v>
                </c:pt>
                <c:pt idx="4">
                  <c:v>332739775627.13501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F2B-4DD4-A8B9-81C9D34EB2D8}"/>
            </c:ext>
          </c:extLst>
        </c:ser>
        <c:ser>
          <c:idx val="4"/>
          <c:order val="3"/>
          <c:tx>
            <c:strRef>
              <c:f>'[Chart in Microsoft PowerPoint]PIVOT'!$A$50</c:f>
              <c:strCache>
                <c:ptCount val="1"/>
                <c:pt idx="0">
                  <c:v>Effect of Bond principle payment on cash shortfall 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2"/>
              <c:layout>
                <c:manualLayout>
                  <c:x val="6.2486875296074622E-3"/>
                  <c:y val="-7.90860977521512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F2B-4DD4-A8B9-81C9D34EB2D8}"/>
                </c:ext>
              </c:extLst>
            </c:dLbl>
            <c:dLbl>
              <c:idx val="3"/>
              <c:layout>
                <c:manualLayout>
                  <c:x val="-9.8426591872955673E-8"/>
                  <c:y val="-2.6825629051971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F2B-4DD4-A8B9-81C9D34EB2D8}"/>
                </c:ext>
              </c:extLst>
            </c:dLbl>
            <c:dLbl>
              <c:idx val="4"/>
              <c:layout>
                <c:manualLayout>
                  <c:x val="2.4994750118429851E-3"/>
                  <c:y val="-1.3180947098522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F2B-4DD4-A8B9-81C9D34EB2D8}"/>
                </c:ext>
              </c:extLst>
            </c:dLbl>
            <c:dLbl>
              <c:idx val="5"/>
              <c:layout>
                <c:manualLayout>
                  <c:x val="0"/>
                  <c:y val="-1.7924992028908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F2B-4DD4-A8B9-81C9D34EB2D8}"/>
                </c:ext>
              </c:extLst>
            </c:dLbl>
            <c:numFmt formatCode="#,##0,,," sourceLinked="0"/>
            <c:spPr>
              <a:noFill/>
            </c:spPr>
            <c:txPr>
              <a:bodyPr/>
              <a:lstStyle/>
              <a:p>
                <a:pPr>
                  <a:defRPr sz="1400" b="0">
                    <a:solidFill>
                      <a:sysClr val="windowText" lastClr="000000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'[Chart in Microsoft PowerPoint]PIVOT'!$B$45:$G$45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'[Chart in Microsoft PowerPoint]PIVOT'!$B$50:$G$50</c:f>
              <c:numCache>
                <c:formatCode>#,##0.00,,,</c:formatCode>
                <c:ptCount val="6"/>
                <c:pt idx="1">
                  <c:v>-1569430000000</c:v>
                </c:pt>
                <c:pt idx="2">
                  <c:v>-437000000000</c:v>
                </c:pt>
                <c:pt idx="3">
                  <c:v>-1178083500000</c:v>
                </c:pt>
                <c:pt idx="4">
                  <c:v>-835514000000</c:v>
                </c:pt>
                <c:pt idx="5">
                  <c:v>-2963678421252.9702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F2B-4DD4-A8B9-81C9D34EB2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753891248"/>
        <c:axId val="753891808"/>
      </c:barChart>
      <c:lineChart>
        <c:grouping val="standard"/>
        <c:varyColors val="0"/>
        <c:ser>
          <c:idx val="5"/>
          <c:order val="4"/>
          <c:spPr>
            <a:ln>
              <a:solidFill>
                <a:schemeClr val="accent1">
                  <a:alpha val="0"/>
                </a:schemeClr>
              </a:solidFill>
            </a:ln>
          </c:spPr>
          <c:marker>
            <c:symbol val="circle"/>
            <c:size val="7"/>
          </c:marker>
          <c:dLbls>
            <c:numFmt formatCode="#,##0,,," sourceLinked="0"/>
            <c:spPr>
              <a:noFill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'[Chart in Microsoft PowerPoint]PIVOT'!$B$41:$G$41</c:f>
              <c:numCache>
                <c:formatCode>#,##0.00,,,</c:formatCode>
                <c:ptCount val="6"/>
                <c:pt idx="0">
                  <c:v>678430000000</c:v>
                </c:pt>
                <c:pt idx="1">
                  <c:v>2648700000000</c:v>
                </c:pt>
                <c:pt idx="2">
                  <c:v>2588561850000</c:v>
                </c:pt>
                <c:pt idx="3">
                  <c:v>2545452550000</c:v>
                </c:pt>
                <c:pt idx="4">
                  <c:v>3902533300000.0098</c:v>
                </c:pt>
                <c:pt idx="5">
                  <c:v>3376640300000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F2B-4DD4-A8B9-81C9D34EB2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53891248"/>
        <c:axId val="753891808"/>
      </c:lineChart>
      <c:catAx>
        <c:axId val="75389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</c:spPr>
        <c:txPr>
          <a:bodyPr/>
          <a:lstStyle/>
          <a:p>
            <a:pPr>
              <a:defRPr sz="1600" b="1">
                <a:solidFill>
                  <a:srgbClr val="002060"/>
                </a:solidFill>
              </a:defRPr>
            </a:pPr>
            <a:endParaRPr lang="en-US"/>
          </a:p>
        </c:txPr>
        <c:crossAx val="753891808"/>
        <c:crosses val="autoZero"/>
        <c:auto val="1"/>
        <c:lblAlgn val="ctr"/>
        <c:lblOffset val="100"/>
        <c:noMultiLvlLbl val="0"/>
      </c:catAx>
      <c:valAx>
        <c:axId val="753891808"/>
        <c:scaling>
          <c:orientation val="minMax"/>
        </c:scaling>
        <c:delete val="1"/>
        <c:axPos val="l"/>
        <c:numFmt formatCode="#,##0.00,,," sourceLinked="1"/>
        <c:majorTickMark val="none"/>
        <c:minorTickMark val="none"/>
        <c:tickLblPos val="nextTo"/>
        <c:crossAx val="75389124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</c:legendEntry>
      <c:legendEntry>
        <c:idx val="4"/>
        <c:delete val="1"/>
      </c:legendEntry>
      <c:layout>
        <c:manualLayout>
          <c:xMode val="edge"/>
          <c:yMode val="edge"/>
          <c:x val="3.2493175153958803E-2"/>
          <c:y val="0.79154246432936537"/>
          <c:w val="0.77606494856296904"/>
          <c:h val="0.1891755898607716"/>
        </c:manualLayout>
      </c:layout>
      <c:overlay val="0"/>
      <c:txPr>
        <a:bodyPr/>
        <a:lstStyle/>
        <a:p>
          <a:pPr>
            <a:defRPr sz="1600">
              <a:solidFill>
                <a:srgbClr val="00206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VAT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invertIfNegative val="0"/>
          <c:val>
            <c:numRef>
              <c:f>RevMonthForecast!$I$217:$I$228</c:f>
              <c:numCache>
                <c:formatCode>#,##0.0,</c:formatCode>
                <c:ptCount val="12"/>
                <c:pt idx="0">
                  <c:v>-9249149.333333334</c:v>
                </c:pt>
                <c:pt idx="1">
                  <c:v>-6280740.3333333293</c:v>
                </c:pt>
                <c:pt idx="2">
                  <c:v>-1065391.333333334</c:v>
                </c:pt>
                <c:pt idx="3">
                  <c:v>-2434424.3333333302</c:v>
                </c:pt>
                <c:pt idx="4">
                  <c:v>-807788.33333333442</c:v>
                </c:pt>
                <c:pt idx="5">
                  <c:v>4152229.666666666</c:v>
                </c:pt>
                <c:pt idx="6">
                  <c:v>2115576.666666666</c:v>
                </c:pt>
                <c:pt idx="7">
                  <c:v>8511861.6666666567</c:v>
                </c:pt>
                <c:pt idx="8">
                  <c:v>2163503.666666666</c:v>
                </c:pt>
                <c:pt idx="9">
                  <c:v>-2780187.3333333302</c:v>
                </c:pt>
                <c:pt idx="10">
                  <c:v>-4576380.3333333293</c:v>
                </c:pt>
                <c:pt idx="11">
                  <c:v>10250889.666666659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C-4D6C-9DAC-959E5A0A6E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48704"/>
        <c:axId val="97875072"/>
      </c:barChart>
      <c:catAx>
        <c:axId val="97848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75072"/>
        <c:crosses val="autoZero"/>
        <c:auto val="1"/>
        <c:lblAlgn val="ctr"/>
        <c:lblOffset val="100"/>
        <c:noMultiLvlLbl val="0"/>
      </c:catAx>
      <c:valAx>
        <c:axId val="97875072"/>
        <c:scaling>
          <c:orientation val="minMax"/>
          <c:max val="15000000"/>
          <c:min val="-15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48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Corporate</a:t>
            </a:r>
            <a:r>
              <a:rPr lang="en-US" sz="1200" baseline="0" dirty="0"/>
              <a:t> income tax</a:t>
            </a:r>
            <a:endParaRPr lang="en-US" sz="120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0320191826455827"/>
          <c:y val="0.27464097567092732"/>
          <c:w val="0.75055609546835167"/>
          <c:h val="0.635978825146226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</c:spPr>
          <c:invertIfNegative val="0"/>
          <c:val>
            <c:numRef>
              <c:f>RevMonthForecast!$H$217:$H$228</c:f>
              <c:numCache>
                <c:formatCode>#,##0.0,</c:formatCode>
                <c:ptCount val="12"/>
                <c:pt idx="0">
                  <c:v>-15498143.166666659</c:v>
                </c:pt>
                <c:pt idx="1">
                  <c:v>3593336.8333333335</c:v>
                </c:pt>
                <c:pt idx="2">
                  <c:v>-8007620.1666666595</c:v>
                </c:pt>
                <c:pt idx="3">
                  <c:v>-3535453.1666666642</c:v>
                </c:pt>
                <c:pt idx="4">
                  <c:v>-19548091.166666664</c:v>
                </c:pt>
                <c:pt idx="5">
                  <c:v>-9114061.1666666549</c:v>
                </c:pt>
                <c:pt idx="6">
                  <c:v>6031078.8333333312</c:v>
                </c:pt>
                <c:pt idx="7">
                  <c:v>6425321.8333333312</c:v>
                </c:pt>
                <c:pt idx="8">
                  <c:v>-6744122.1666666595</c:v>
                </c:pt>
                <c:pt idx="9">
                  <c:v>29239369.833333351</c:v>
                </c:pt>
                <c:pt idx="10">
                  <c:v>-592181.16666666442</c:v>
                </c:pt>
                <c:pt idx="11">
                  <c:v>17750564.833333351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31-4040-A51C-970CE0CEAC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895168"/>
        <c:axId val="97896704"/>
      </c:barChart>
      <c:catAx>
        <c:axId val="978951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896704"/>
        <c:crosses val="autoZero"/>
        <c:auto val="1"/>
        <c:lblAlgn val="ctr"/>
        <c:lblOffset val="100"/>
        <c:noMultiLvlLbl val="0"/>
      </c:catAx>
      <c:valAx>
        <c:axId val="97896704"/>
        <c:scaling>
          <c:orientation val="minMax"/>
          <c:max val="30000000"/>
          <c:min val="-31000000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895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dirty="0"/>
              <a:t>Special</a:t>
            </a:r>
            <a:r>
              <a:rPr lang="en-US" sz="1200" baseline="0" dirty="0"/>
              <a:t> tax</a:t>
            </a:r>
            <a:endParaRPr lang="en-US" sz="1200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</c:spPr>
          <c:invertIfNegative val="0"/>
          <c:val>
            <c:numRef>
              <c:f>RevMonthForecast!$J$217:$J$228</c:f>
              <c:numCache>
                <c:formatCode>#,##0.0,</c:formatCode>
                <c:ptCount val="12"/>
                <c:pt idx="0">
                  <c:v>-4531149.5833333284</c:v>
                </c:pt>
                <c:pt idx="1">
                  <c:v>-2983021.5833333307</c:v>
                </c:pt>
                <c:pt idx="2">
                  <c:v>-1328484.583333333</c:v>
                </c:pt>
                <c:pt idx="3">
                  <c:v>-1404222.583333333</c:v>
                </c:pt>
                <c:pt idx="4">
                  <c:v>-964047.58333333302</c:v>
                </c:pt>
                <c:pt idx="5">
                  <c:v>1270512.416666667</c:v>
                </c:pt>
                <c:pt idx="6">
                  <c:v>483662.41666666698</c:v>
                </c:pt>
                <c:pt idx="7">
                  <c:v>2116891.4166666646</c:v>
                </c:pt>
                <c:pt idx="8">
                  <c:v>989478.41666666744</c:v>
                </c:pt>
                <c:pt idx="9">
                  <c:v>517195.41666666698</c:v>
                </c:pt>
                <c:pt idx="10">
                  <c:v>799855.41666666744</c:v>
                </c:pt>
                <c:pt idx="11">
                  <c:v>5033330.416666667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50-45BE-8ACB-FB53A5D95E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493760"/>
        <c:axId val="99495296"/>
      </c:barChart>
      <c:catAx>
        <c:axId val="9949376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495296"/>
        <c:crosses val="autoZero"/>
        <c:auto val="1"/>
        <c:lblAlgn val="ctr"/>
        <c:lblOffset val="100"/>
        <c:noMultiLvlLbl val="0"/>
      </c:catAx>
      <c:valAx>
        <c:axId val="9949529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493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Tax of foreign trade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75000"/>
                <a:lumOff val="25000"/>
              </a:schemeClr>
            </a:solidFill>
          </c:spPr>
          <c:invertIfNegative val="0"/>
          <c:val>
            <c:numRef>
              <c:f>RevMonthForecast!$L$217:$L$228</c:f>
              <c:numCache>
                <c:formatCode>#,##0.0,</c:formatCode>
                <c:ptCount val="12"/>
                <c:pt idx="0">
                  <c:v>-2933147.4416666664</c:v>
                </c:pt>
                <c:pt idx="1">
                  <c:v>-4295646.3416666621</c:v>
                </c:pt>
                <c:pt idx="2">
                  <c:v>-158206.34166666641</c:v>
                </c:pt>
                <c:pt idx="3">
                  <c:v>-246945.34166666641</c:v>
                </c:pt>
                <c:pt idx="4">
                  <c:v>2443538.6583333304</c:v>
                </c:pt>
                <c:pt idx="5">
                  <c:v>2571520.6583333304</c:v>
                </c:pt>
                <c:pt idx="6">
                  <c:v>3339989.6583333304</c:v>
                </c:pt>
                <c:pt idx="7">
                  <c:v>1936935.6583333334</c:v>
                </c:pt>
                <c:pt idx="8">
                  <c:v>-103072.34166666656</c:v>
                </c:pt>
                <c:pt idx="9">
                  <c:v>-562157.34166666749</c:v>
                </c:pt>
                <c:pt idx="10">
                  <c:v>-2816586.1416666666</c:v>
                </c:pt>
                <c:pt idx="11">
                  <c:v>823776.65833333344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C1-410F-AA96-C30B4999B1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07200"/>
        <c:axId val="99525376"/>
      </c:barChart>
      <c:catAx>
        <c:axId val="99507200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25376"/>
        <c:crosses val="autoZero"/>
        <c:auto val="1"/>
        <c:lblAlgn val="ctr"/>
        <c:lblOffset val="100"/>
        <c:noMultiLvlLbl val="0"/>
      </c:catAx>
      <c:valAx>
        <c:axId val="99525376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07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50"/>
            </a:pPr>
            <a:r>
              <a:rPr lang="en-US" sz="1050" dirty="0"/>
              <a:t>Other tax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</c:spPr>
          <c:invertIfNegative val="0"/>
          <c:val>
            <c:numRef>
              <c:f>RevMonthForecast!$M$217:$M$228</c:f>
              <c:numCache>
                <c:formatCode>#,##0.0,</c:formatCode>
                <c:ptCount val="12"/>
                <c:pt idx="0">
                  <c:v>-2106064.0833333307</c:v>
                </c:pt>
                <c:pt idx="1">
                  <c:v>-4184833.0833333307</c:v>
                </c:pt>
                <c:pt idx="2">
                  <c:v>-3107474.0833333307</c:v>
                </c:pt>
                <c:pt idx="3">
                  <c:v>932481.91666666744</c:v>
                </c:pt>
                <c:pt idx="4">
                  <c:v>-1315351.083333333</c:v>
                </c:pt>
                <c:pt idx="5">
                  <c:v>813449.91666666744</c:v>
                </c:pt>
                <c:pt idx="6">
                  <c:v>34903.916666666992</c:v>
                </c:pt>
                <c:pt idx="7">
                  <c:v>-1392363.083333333</c:v>
                </c:pt>
                <c:pt idx="8">
                  <c:v>5700326.916666667</c:v>
                </c:pt>
                <c:pt idx="9">
                  <c:v>-188684.08333333302</c:v>
                </c:pt>
                <c:pt idx="10">
                  <c:v>728392.91666666744</c:v>
                </c:pt>
                <c:pt idx="11">
                  <c:v>4085213.9166666646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E-4C09-9F87-B698298EDD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9549568"/>
        <c:axId val="99551104"/>
      </c:barChart>
      <c:catAx>
        <c:axId val="99549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99551104"/>
        <c:crosses val="autoZero"/>
        <c:auto val="1"/>
        <c:lblAlgn val="ctr"/>
        <c:lblOffset val="100"/>
        <c:noMultiLvlLbl val="0"/>
      </c:catAx>
      <c:valAx>
        <c:axId val="9955110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95495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Total expenditures</a:t>
            </a:r>
          </a:p>
        </c:rich>
      </c:tx>
      <c:layout>
        <c:manualLayout>
          <c:xMode val="edge"/>
          <c:yMode val="edge"/>
          <c:x val="0.2894857715154026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688614539543219"/>
          <c:y val="5.425925925925925E-2"/>
          <c:w val="0.73680521461915827"/>
          <c:h val="0.927839506172839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val>
            <c:numRef>
              <c:f>ExpMonthForecast!$C$202:$C$213</c:f>
              <c:numCache>
                <c:formatCode>#,##0.0,</c:formatCode>
                <c:ptCount val="12"/>
                <c:pt idx="0">
                  <c:v>-61310120</c:v>
                </c:pt>
                <c:pt idx="1">
                  <c:v>-40264324</c:v>
                </c:pt>
                <c:pt idx="2">
                  <c:v>-10408393</c:v>
                </c:pt>
                <c:pt idx="3">
                  <c:v>-23300338</c:v>
                </c:pt>
                <c:pt idx="4">
                  <c:v>2045962</c:v>
                </c:pt>
                <c:pt idx="5">
                  <c:v>17366002</c:v>
                </c:pt>
                <c:pt idx="6">
                  <c:v>-36708512</c:v>
                </c:pt>
                <c:pt idx="7">
                  <c:v>-63016031</c:v>
                </c:pt>
                <c:pt idx="8">
                  <c:v>27856308</c:v>
                </c:pt>
                <c:pt idx="9">
                  <c:v>-12481646</c:v>
                </c:pt>
                <c:pt idx="10">
                  <c:v>13441572</c:v>
                </c:pt>
                <c:pt idx="11">
                  <c:v>186779520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C7-4700-93F4-8A320723B6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478144"/>
        <c:axId val="97479680"/>
      </c:barChart>
      <c:catAx>
        <c:axId val="97478144"/>
        <c:scaling>
          <c:orientation val="minMax"/>
        </c:scaling>
        <c:delete val="0"/>
        <c:axPos val="b"/>
        <c:majorTickMark val="none"/>
        <c:minorTickMark val="none"/>
        <c:tickLblPos val="nextTo"/>
        <c:crossAx val="97479680"/>
        <c:crosses val="autoZero"/>
        <c:auto val="1"/>
        <c:lblAlgn val="ctr"/>
        <c:lblOffset val="100"/>
        <c:noMultiLvlLbl val="0"/>
      </c:catAx>
      <c:valAx>
        <c:axId val="9747968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478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/>
              <a:t>Wage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val>
            <c:numRef>
              <c:f>ExpMonthForecast!$F$202:$F$213</c:f>
              <c:numCache>
                <c:formatCode>#,##0.0,</c:formatCode>
                <c:ptCount val="12"/>
                <c:pt idx="0">
                  <c:v>-3769676.7250000006</c:v>
                </c:pt>
                <c:pt idx="1">
                  <c:v>-3664097.7250000006</c:v>
                </c:pt>
                <c:pt idx="2">
                  <c:v>1152958.2750000001</c:v>
                </c:pt>
                <c:pt idx="3">
                  <c:v>-1749486.7250000006</c:v>
                </c:pt>
                <c:pt idx="4">
                  <c:v>1499386.2750000001</c:v>
                </c:pt>
                <c:pt idx="5">
                  <c:v>15632780.274999999</c:v>
                </c:pt>
                <c:pt idx="6">
                  <c:v>-6718190.0249999994</c:v>
                </c:pt>
                <c:pt idx="7">
                  <c:v>-12662933.725000001</c:v>
                </c:pt>
                <c:pt idx="8">
                  <c:v>-2366994.7250000006</c:v>
                </c:pt>
                <c:pt idx="9">
                  <c:v>645182.27499999804</c:v>
                </c:pt>
                <c:pt idx="10">
                  <c:v>676530.27499999804</c:v>
                </c:pt>
                <c:pt idx="11">
                  <c:v>11324542.274999999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A-40E7-B473-A06C45D035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28448"/>
        <c:axId val="97530240"/>
      </c:barChart>
      <c:catAx>
        <c:axId val="9752844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30240"/>
        <c:crosses val="autoZero"/>
        <c:auto val="1"/>
        <c:lblAlgn val="ctr"/>
        <c:lblOffset val="100"/>
        <c:noMultiLvlLbl val="0"/>
      </c:catAx>
      <c:valAx>
        <c:axId val="97530240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284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/>
              <a:t>Capital expenditures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1">
                <a:lumMod val="85000"/>
                <a:lumOff val="15000"/>
              </a:schemeClr>
            </a:solidFill>
          </c:spPr>
          <c:invertIfNegative val="0"/>
          <c:val>
            <c:numRef>
              <c:f>ExpMonthForecast!$AV$202:$AV$213</c:f>
              <c:numCache>
                <c:formatCode>#,##0.0,</c:formatCode>
                <c:ptCount val="12"/>
                <c:pt idx="0">
                  <c:v>-27906470.916666668</c:v>
                </c:pt>
                <c:pt idx="1">
                  <c:v>-12674220.916666659</c:v>
                </c:pt>
                <c:pt idx="2">
                  <c:v>-11126562.916666659</c:v>
                </c:pt>
                <c:pt idx="3">
                  <c:v>-11794057.916666659</c:v>
                </c:pt>
                <c:pt idx="4">
                  <c:v>1493562.083333333</c:v>
                </c:pt>
                <c:pt idx="5">
                  <c:v>15382147.083333332</c:v>
                </c:pt>
                <c:pt idx="6">
                  <c:v>-4049876.9166666637</c:v>
                </c:pt>
                <c:pt idx="7">
                  <c:v>-11865564.916666659</c:v>
                </c:pt>
                <c:pt idx="8">
                  <c:v>-743174.91666666744</c:v>
                </c:pt>
                <c:pt idx="9">
                  <c:v>-3870700.9166666637</c:v>
                </c:pt>
                <c:pt idx="10">
                  <c:v>9521044.0833333321</c:v>
                </c:pt>
                <c:pt idx="11">
                  <c:v>57633877.083333336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D-4C9E-AA49-6224B84B08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97558528"/>
        <c:axId val="97560064"/>
      </c:barChart>
      <c:catAx>
        <c:axId val="97558528"/>
        <c:scaling>
          <c:orientation val="minMax"/>
        </c:scaling>
        <c:delete val="0"/>
        <c:axPos val="b"/>
        <c:majorTickMark val="none"/>
        <c:minorTickMark val="none"/>
        <c:tickLblPos val="nextTo"/>
        <c:crossAx val="97560064"/>
        <c:crosses val="autoZero"/>
        <c:auto val="1"/>
        <c:lblAlgn val="ctr"/>
        <c:lblOffset val="100"/>
        <c:noMultiLvlLbl val="0"/>
      </c:catAx>
      <c:valAx>
        <c:axId val="97560064"/>
        <c:scaling>
          <c:orientation val="minMax"/>
        </c:scaling>
        <c:delete val="0"/>
        <c:axPos val="l"/>
        <c:majorGridlines/>
        <c:numFmt formatCode="#,##0.0," sourceLinked="1"/>
        <c:majorTickMark val="none"/>
        <c:minorTickMark val="none"/>
        <c:tickLblPos val="nextTo"/>
        <c:crossAx val="975585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C4A95-0173-4086-9151-776354D7C290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699E20C8-D75E-48C0-B0DD-8AD86D23F884}">
      <dgm:prSet phldrT="[텍스트]" custT="1"/>
      <dgm:spPr/>
      <dgm:t>
        <a:bodyPr/>
        <a:lstStyle/>
        <a:p>
          <a:pPr latinLnBrk="1"/>
          <a:endParaRPr lang="ko-KR" altLang="en-US" sz="2000" dirty="0"/>
        </a:p>
      </dgm:t>
    </dgm:pt>
    <dgm:pt modelId="{61595A98-076F-482E-8C05-57E1A5005A67}" type="par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80E2FC87-83E6-4E7B-AC5E-B44A90B2554C}" type="sibTrans" cxnId="{ADC0099F-2B07-4D6D-9D0D-894B6506C6D4}">
      <dgm:prSet/>
      <dgm:spPr/>
      <dgm:t>
        <a:bodyPr/>
        <a:lstStyle/>
        <a:p>
          <a:pPr latinLnBrk="1"/>
          <a:endParaRPr lang="ko-KR" altLang="en-US"/>
        </a:p>
      </dgm:t>
    </dgm:pt>
    <dgm:pt modelId="{FA44DE5A-047E-41AA-A079-BFF7AA7D84A7}" type="pres">
      <dgm:prSet presAssocID="{59BC4A95-0173-4086-9151-776354D7C290}" presName="Name0" presStyleCnt="0">
        <dgm:presLayoutVars>
          <dgm:dir/>
          <dgm:animLvl val="lvl"/>
          <dgm:resizeHandles val="exact"/>
        </dgm:presLayoutVars>
      </dgm:prSet>
      <dgm:spPr/>
    </dgm:pt>
    <dgm:pt modelId="{18544B3C-D632-4A48-A765-A8411D042CEB}" type="pres">
      <dgm:prSet presAssocID="{59BC4A95-0173-4086-9151-776354D7C290}" presName="dummy" presStyleCnt="0"/>
      <dgm:spPr/>
    </dgm:pt>
    <dgm:pt modelId="{29206146-9B52-4FC8-A349-ECA268E0006F}" type="pres">
      <dgm:prSet presAssocID="{59BC4A95-0173-4086-9151-776354D7C290}" presName="linH" presStyleCnt="0"/>
      <dgm:spPr/>
    </dgm:pt>
    <dgm:pt modelId="{18374208-2DFB-477D-9E0C-86801D22E828}" type="pres">
      <dgm:prSet presAssocID="{59BC4A95-0173-4086-9151-776354D7C290}" presName="padding1" presStyleCnt="0"/>
      <dgm:spPr/>
    </dgm:pt>
    <dgm:pt modelId="{E9A64161-259E-452D-B134-2D3CD0FE2109}" type="pres">
      <dgm:prSet presAssocID="{699E20C8-D75E-48C0-B0DD-8AD86D23F884}" presName="linV" presStyleCnt="0"/>
      <dgm:spPr/>
    </dgm:pt>
    <dgm:pt modelId="{9BB552A0-081D-447D-AB1E-7306B44E0209}" type="pres">
      <dgm:prSet presAssocID="{699E20C8-D75E-48C0-B0DD-8AD86D23F884}" presName="spVertical1" presStyleCnt="0"/>
      <dgm:spPr/>
    </dgm:pt>
    <dgm:pt modelId="{6C0BFD1A-161B-48EA-B206-22E5AD440CC0}" type="pres">
      <dgm:prSet presAssocID="{699E20C8-D75E-48C0-B0DD-8AD86D23F884}" presName="parTx" presStyleLbl="revTx" presStyleIdx="0" presStyleCnt="1" custScaleY="493256" custLinFactY="22723" custLinFactNeighborX="-9845" custLinFactNeighborY="100000">
        <dgm:presLayoutVars>
          <dgm:chMax val="0"/>
          <dgm:chPref val="0"/>
          <dgm:bulletEnabled val="1"/>
        </dgm:presLayoutVars>
      </dgm:prSet>
      <dgm:spPr/>
    </dgm:pt>
    <dgm:pt modelId="{656E99B9-BDCB-4D82-BEBA-3430AE95A28A}" type="pres">
      <dgm:prSet presAssocID="{699E20C8-D75E-48C0-B0DD-8AD86D23F884}" presName="spVertical2" presStyleCnt="0"/>
      <dgm:spPr/>
    </dgm:pt>
    <dgm:pt modelId="{420D8C1F-3548-4CDC-8ADB-B9D82C39D315}" type="pres">
      <dgm:prSet presAssocID="{699E20C8-D75E-48C0-B0DD-8AD86D23F884}" presName="spVertical3" presStyleCnt="0"/>
      <dgm:spPr/>
    </dgm:pt>
    <dgm:pt modelId="{FD717559-DB07-4232-81C7-4F6E441670AE}" type="pres">
      <dgm:prSet presAssocID="{59BC4A95-0173-4086-9151-776354D7C290}" presName="padding2" presStyleCnt="0"/>
      <dgm:spPr/>
    </dgm:pt>
    <dgm:pt modelId="{CB7CCFCD-A421-4DAD-ABC4-14B40E8D7252}" type="pres">
      <dgm:prSet presAssocID="{59BC4A95-0173-4086-9151-776354D7C290}" presName="negArrow" presStyleCnt="0"/>
      <dgm:spPr/>
    </dgm:pt>
    <dgm:pt modelId="{6C120A20-5A15-4FDF-BB40-99AE24E47922}" type="pres">
      <dgm:prSet presAssocID="{59BC4A95-0173-4086-9151-776354D7C290}" presName="backgroundArrow" presStyleLbl="node1" presStyleIdx="0" presStyleCnt="1" custScaleX="34375" custScaleY="301784" custLinFactNeighborX="-2353" custLinFactNeighborY="6852"/>
      <dgm:spPr>
        <a:solidFill>
          <a:schemeClr val="accent1">
            <a:lumMod val="75000"/>
          </a:schemeClr>
        </a:solidFill>
      </dgm:spPr>
    </dgm:pt>
  </dgm:ptLst>
  <dgm:cxnLst>
    <dgm:cxn modelId="{0C52841E-86E4-4E68-A072-76039877AC70}" type="presOf" srcId="{59BC4A95-0173-4086-9151-776354D7C290}" destId="{FA44DE5A-047E-41AA-A079-BFF7AA7D84A7}" srcOrd="0" destOrd="0" presId="urn:microsoft.com/office/officeart/2005/8/layout/hProcess3"/>
    <dgm:cxn modelId="{9C3CC740-D7CE-421E-8A33-F4F913E961B5}" type="presOf" srcId="{699E20C8-D75E-48C0-B0DD-8AD86D23F884}" destId="{6C0BFD1A-161B-48EA-B206-22E5AD440CC0}" srcOrd="0" destOrd="0" presId="urn:microsoft.com/office/officeart/2005/8/layout/hProcess3"/>
    <dgm:cxn modelId="{ADC0099F-2B07-4D6D-9D0D-894B6506C6D4}" srcId="{59BC4A95-0173-4086-9151-776354D7C290}" destId="{699E20C8-D75E-48C0-B0DD-8AD86D23F884}" srcOrd="0" destOrd="0" parTransId="{61595A98-076F-482E-8C05-57E1A5005A67}" sibTransId="{80E2FC87-83E6-4E7B-AC5E-B44A90B2554C}"/>
    <dgm:cxn modelId="{0971C4AC-D43C-4B78-B96D-1BAF98A1EEFB}" type="presParOf" srcId="{FA44DE5A-047E-41AA-A079-BFF7AA7D84A7}" destId="{18544B3C-D632-4A48-A765-A8411D042CEB}" srcOrd="0" destOrd="0" presId="urn:microsoft.com/office/officeart/2005/8/layout/hProcess3"/>
    <dgm:cxn modelId="{769C6E1E-2FB4-40F3-97D9-E73A9CC2FE00}" type="presParOf" srcId="{FA44DE5A-047E-41AA-A079-BFF7AA7D84A7}" destId="{29206146-9B52-4FC8-A349-ECA268E0006F}" srcOrd="1" destOrd="0" presId="urn:microsoft.com/office/officeart/2005/8/layout/hProcess3"/>
    <dgm:cxn modelId="{B5E4FE36-5F12-44C4-A42F-C8458DDE3057}" type="presParOf" srcId="{29206146-9B52-4FC8-A349-ECA268E0006F}" destId="{18374208-2DFB-477D-9E0C-86801D22E828}" srcOrd="0" destOrd="0" presId="urn:microsoft.com/office/officeart/2005/8/layout/hProcess3"/>
    <dgm:cxn modelId="{05C3A15C-27EA-49F0-8AF0-F7F7DB9F66E1}" type="presParOf" srcId="{29206146-9B52-4FC8-A349-ECA268E0006F}" destId="{E9A64161-259E-452D-B134-2D3CD0FE2109}" srcOrd="1" destOrd="0" presId="urn:microsoft.com/office/officeart/2005/8/layout/hProcess3"/>
    <dgm:cxn modelId="{9A9301CF-7C1C-456C-916B-68D361CA4B1D}" type="presParOf" srcId="{E9A64161-259E-452D-B134-2D3CD0FE2109}" destId="{9BB552A0-081D-447D-AB1E-7306B44E0209}" srcOrd="0" destOrd="0" presId="urn:microsoft.com/office/officeart/2005/8/layout/hProcess3"/>
    <dgm:cxn modelId="{A48FD902-9E25-41BC-9004-1CB74DFE6FB9}" type="presParOf" srcId="{E9A64161-259E-452D-B134-2D3CD0FE2109}" destId="{6C0BFD1A-161B-48EA-B206-22E5AD440CC0}" srcOrd="1" destOrd="0" presId="urn:microsoft.com/office/officeart/2005/8/layout/hProcess3"/>
    <dgm:cxn modelId="{EC9692A2-A8E2-4F21-8DCC-D45B9C66F663}" type="presParOf" srcId="{E9A64161-259E-452D-B134-2D3CD0FE2109}" destId="{656E99B9-BDCB-4D82-BEBA-3430AE95A28A}" srcOrd="2" destOrd="0" presId="urn:microsoft.com/office/officeart/2005/8/layout/hProcess3"/>
    <dgm:cxn modelId="{8A36449D-87CD-4B89-BFEF-A4F665821690}" type="presParOf" srcId="{E9A64161-259E-452D-B134-2D3CD0FE2109}" destId="{420D8C1F-3548-4CDC-8ADB-B9D82C39D315}" srcOrd="3" destOrd="0" presId="urn:microsoft.com/office/officeart/2005/8/layout/hProcess3"/>
    <dgm:cxn modelId="{04604E6B-EEFB-4D5C-8CB2-5E519D66DE71}" type="presParOf" srcId="{29206146-9B52-4FC8-A349-ECA268E0006F}" destId="{FD717559-DB07-4232-81C7-4F6E441670AE}" srcOrd="2" destOrd="0" presId="urn:microsoft.com/office/officeart/2005/8/layout/hProcess3"/>
    <dgm:cxn modelId="{2F4776FD-184F-4641-BEEB-30713F132C9B}" type="presParOf" srcId="{29206146-9B52-4FC8-A349-ECA268E0006F}" destId="{CB7CCFCD-A421-4DAD-ABC4-14B40E8D7252}" srcOrd="3" destOrd="0" presId="urn:microsoft.com/office/officeart/2005/8/layout/hProcess3"/>
    <dgm:cxn modelId="{89C2DB3C-2CF6-434D-A426-4B955C316A98}" type="presParOf" srcId="{29206146-9B52-4FC8-A349-ECA268E0006F}" destId="{6C120A20-5A15-4FDF-BB40-99AE24E47922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20A20-5A15-4FDF-BB40-99AE24E47922}">
      <dsp:nvSpPr>
        <dsp:cNvPr id="0" name=""/>
        <dsp:cNvSpPr/>
      </dsp:nvSpPr>
      <dsp:spPr>
        <a:xfrm>
          <a:off x="0" y="160845"/>
          <a:ext cx="1500198" cy="3911120"/>
        </a:xfrm>
        <a:prstGeom prst="rightArrow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BFD1A-161B-48EA-B206-22E5AD440CC0}">
      <dsp:nvSpPr>
        <dsp:cNvPr id="0" name=""/>
        <dsp:cNvSpPr/>
      </dsp:nvSpPr>
      <dsp:spPr>
        <a:xfrm>
          <a:off x="0" y="875667"/>
          <a:ext cx="1229166" cy="3196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03200" rIns="0" bIns="203200" numCol="1" spcCol="1270" anchor="ctr" anchorCtr="0">
          <a:noAutofit/>
        </a:bodyPr>
        <a:lstStyle/>
        <a:p>
          <a:pPr marL="0" lvl="0" indent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2000" kern="1200" dirty="0"/>
        </a:p>
      </dsp:txBody>
      <dsp:txXfrm>
        <a:off x="0" y="875667"/>
        <a:ext cx="1229166" cy="3196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0.0893</cdr:x>
      <cdr:y>0.66244</cdr:y>
    </cdr:from>
    <cdr:to>
      <cdr:x>0.2614</cdr:x>
      <cdr:y>0.77067</cdr:y>
    </cdr:to>
    <cdr:sp macro="" textlink="">
      <cdr:nvSpPr>
        <cdr:cNvPr id="24" name="Curved Right Arrow 22"/>
        <cdr:cNvSpPr/>
      </cdr:nvSpPr>
      <cdr:spPr>
        <a:xfrm xmlns:a="http://schemas.openxmlformats.org/drawingml/2006/main" rot="18258503">
          <a:off x="1521248" y="2577481"/>
          <a:ext cx="521388" cy="1748903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0.22256</cdr:x>
      <cdr:y>0.61741</cdr:y>
    </cdr:from>
    <cdr:to>
      <cdr:x>0.48383</cdr:x>
      <cdr:y>0.72488</cdr:y>
    </cdr:to>
    <cdr:sp macro="" textlink="">
      <cdr:nvSpPr>
        <cdr:cNvPr id="29" name="Curved Right Arrow 28"/>
        <cdr:cNvSpPr/>
      </cdr:nvSpPr>
      <cdr:spPr>
        <a:xfrm xmlns:a="http://schemas.openxmlformats.org/drawingml/2006/main" rot="17028684">
          <a:off x="3330336" y="1905624"/>
          <a:ext cx="517761" cy="2655116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0.36105</cdr:x>
      <cdr:y>0.61963</cdr:y>
    </cdr:from>
    <cdr:to>
      <cdr:x>0.59892</cdr:x>
      <cdr:y>0.72708</cdr:y>
    </cdr:to>
    <cdr:sp macro="" textlink="">
      <cdr:nvSpPr>
        <cdr:cNvPr id="30" name="Curved Right Arrow 29"/>
        <cdr:cNvSpPr/>
      </cdr:nvSpPr>
      <cdr:spPr>
        <a:xfrm xmlns:a="http://schemas.openxmlformats.org/drawingml/2006/main" rot="17985599">
          <a:off x="4618832" y="2035197"/>
          <a:ext cx="517659" cy="2417260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0.65066</cdr:x>
      <cdr:y>0.66899</cdr:y>
    </cdr:from>
    <cdr:to>
      <cdr:x>0.87056</cdr:x>
      <cdr:y>0.77645</cdr:y>
    </cdr:to>
    <cdr:sp macro="" textlink="">
      <cdr:nvSpPr>
        <cdr:cNvPr id="7" name="Curved Right Arrow 6"/>
        <cdr:cNvSpPr/>
      </cdr:nvSpPr>
      <cdr:spPr>
        <a:xfrm xmlns:a="http://schemas.openxmlformats.org/drawingml/2006/main" rot="18330906">
          <a:off x="7470594" y="2364294"/>
          <a:ext cx="517659" cy="2234669"/>
        </a:xfrm>
        <a:prstGeom xmlns:a="http://schemas.openxmlformats.org/drawingml/2006/main" prst="curvedRightArrow">
          <a:avLst/>
        </a:prstGeom>
        <a:solidFill xmlns:a="http://schemas.openxmlformats.org/drawingml/2006/main">
          <a:schemeClr val="tx2">
            <a:lumMod val="60000"/>
            <a:lumOff val="40000"/>
            <a:alpha val="46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B7235-4D08-4169-9026-FE60ED2C2D6D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C9EF2-DF75-4315-9D3D-803915D6F1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65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20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259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6B0306-0183-44D4-B4F6-0082ACB0BEB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546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2429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E247F6C-2742-4842-B3B0-B3E64261A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8A229DD-8793-4689-8FFB-D28BE345E8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83022F-706F-4818-9CC1-87B90EED1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8179F14-E5F2-4669-8DCA-D10A95B43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1BB210-9C6A-4759-A43F-216872B3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56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F1A3D-1865-459C-963F-0B8D3944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AF273D3-52F2-4517-B5E6-D047A0415F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62DCA5-E552-4797-A530-34757122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EB22D8F-05E1-47E6-9A37-D6C5F1545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1830C77-3E96-4875-BA7E-A2BC543D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797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1F135AB-466B-4BAB-948F-B1D9EE6D7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2860BE2-C28A-4261-8D85-5D914F29BA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8F51CB-50FA-413C-907A-65148E83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1F4B33-1877-4ADF-8F13-0411CB3C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CB65CB-F79E-4A19-B9A2-ECEF4F616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208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8"/>
          <p:cNvGrpSpPr/>
          <p:nvPr userDrawn="1"/>
        </p:nvGrpSpPr>
        <p:grpSpPr>
          <a:xfrm>
            <a:off x="2" y="0"/>
            <a:ext cx="12191999" cy="6858000"/>
            <a:chOff x="0" y="-1"/>
            <a:chExt cx="10693399" cy="7561263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-1"/>
              <a:ext cx="10693399" cy="75612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1" name="Picture 2" descr="G:\Graphics\Private\Multimedia\MoSF\Untitled-1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1776" r="2215"/>
            <a:stretch>
              <a:fillRect/>
            </a:stretch>
          </p:blipFill>
          <p:spPr bwMode="auto">
            <a:xfrm>
              <a:off x="0" y="4440237"/>
              <a:ext cx="10693399" cy="3121025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923" y="2845971"/>
            <a:ext cx="4901022" cy="384721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anchor="b" anchorCtr="0">
            <a:spAutoFit/>
          </a:bodyPr>
          <a:lstStyle>
            <a:lvl1pPr marL="389604" indent="-389604" algn="l">
              <a:defRPr kumimoji="0" lang="en-US" altLang="en-US" sz="2500" b="1" i="0" u="none" strike="noStrike" kern="0" cap="none" spc="0" normalizeH="0" baseline="0" noProof="0" dirty="0" smtClean="0">
                <a:ln>
                  <a:noFill/>
                </a:ln>
                <a:solidFill>
                  <a:srgbClr val="0B5497"/>
                </a:solidFill>
                <a:uLnTx/>
                <a:uFillTx/>
                <a:latin typeface="Arial" pitchFamily="34" charset="0"/>
                <a:ea typeface="굴림" pitchFamily="50" charset="-127"/>
                <a:cs typeface="Arial" pitchFamily="34" charset="0"/>
              </a:defRPr>
            </a:lvl1pPr>
          </a:lstStyle>
          <a:p>
            <a:pPr marL="470308" marR="0" lvl="0" indent="-470308" algn="l" defTabSz="801472" rtl="0" eaLnBrk="0" fontAlgn="auto" latinLnBrk="1" hangingPunct="1">
              <a:lnSpc>
                <a:spcPct val="100000"/>
              </a:lnSpc>
              <a:spcBef>
                <a:spcPts val="1753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318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5F5765-3B71-490F-822A-95B664FE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6F34D2-5B77-439F-A70F-47CC7CAF4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C0DAA6F-71F2-441E-947E-32F427E2C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C3DEBE3-8072-4337-B7E4-704519BF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CD477A-1408-4896-9925-56848854B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985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8087AF-0327-4A98-A5CF-A6986928F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15A984-31B1-46BE-8DBC-512096950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A10ED2-114F-45D8-948F-688F4234C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561216B-FB41-4B04-B97D-D7E5431C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2A22CC-D6FF-45D2-87EC-4169B3042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903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3A4E-98AD-4F55-8997-56706BAE1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EFDFD-9F9D-42FE-AF5A-A94993163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4FCB67E-51E4-4397-AC51-6B7E49E8A3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9511EFC-6ABD-4C5E-B964-2049CE475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AA255B-DF73-4D5C-867D-EE0AD6BD1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BE4A6CA-1567-424B-A6BF-FEF020661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22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16DF25-7F56-4D30-ACED-FDD0AD6A1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D63F52-B9AD-4D0D-BA80-6F38C2EA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DA2C579-848F-44AA-ABC1-B9ECF8E73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314A4C9-9991-48EC-8D0C-626D614AC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37C5D16-6079-48DE-9F0D-91C7CD908A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FB3C4AA-B5CD-47BF-8BCF-A6E21D872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DF7B068-6DC8-4D4C-B751-DDF174B90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E5C87DF-3770-4504-B417-28D94768C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185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17244D-2B02-4A13-940F-C15FED0B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9ADBD86-1856-424B-8A47-5C9F2980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EE4FD0-43EE-473F-B715-72B65E1CD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0DFE25C-5DDD-48F8-82D4-3B304E30F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913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C7505D0-B0BC-4276-8AF0-D67E90C5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1C4E838-B26E-42DF-9E24-35E5AB6C3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3F5D551-1FF8-43A7-A6F7-FE66E430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98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64A383-BC07-464F-BC45-3FD0C6909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88F62AE-6525-466A-B372-C4ED80525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5EE8656-294D-41ED-BB80-7EC913E13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03CA421-23ED-48ED-93F0-DB1225C1E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713407D-6A3C-4130-A91B-A5D6FEDA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E05152C-4623-407A-91ED-423CAD9E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397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732863-865C-4D2A-AFDD-CD85FEA3A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2E56E6A-6F83-4538-83DC-465E44B43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4A185A9-AA39-4741-8DEB-AD8237C0AC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14F236-A3CC-4246-A294-75835C88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50FE06-0F31-43F6-BAE9-AFB513A22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F149101-CF13-4F05-8B1C-138B88C2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81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4F0B5CC-C3A5-4820-965C-6CCADCDB6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C8C3BA-54A1-43F5-BEEE-45254B650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6AEB16-8FBB-480A-9126-14BF9038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25A45-9E02-4768-BB06-BA134B2F1ED5}" type="datetimeFigureOut">
              <a:rPr lang="ko-KR" altLang="en-US" smtClean="0"/>
              <a:t>2023-05-13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2533899-A87D-4A73-A8FB-48DA63A09E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E0BD01-62FD-45EA-8616-79AB3FC7B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0FF63-F6B2-4B6C-97C0-7A11F9B9B20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99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10" Type="http://schemas.openxmlformats.org/officeDocument/2006/relationships/image" Target="../media/image4.png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chart" Target="../charts/chart7.xm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50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6" name="Freeform: Shape 52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08641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97" name="Freeform: Shape 54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03325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098" y="1106034"/>
            <a:ext cx="5019074" cy="3204134"/>
          </a:xfrm>
        </p:spPr>
        <p:txBody>
          <a:bodyPr anchor="b">
            <a:normAutofit/>
          </a:bodyPr>
          <a:lstStyle/>
          <a:p>
            <a:pPr algn="l"/>
            <a:r>
              <a:rPr lang="en-US" altLang="ko-KR" sz="5400"/>
              <a:t>Cash Management of Mongolia</a:t>
            </a:r>
            <a:endParaRPr lang="ko-KR" altLang="en-US" sz="5400"/>
          </a:p>
        </p:txBody>
      </p:sp>
      <p:sp>
        <p:nvSpPr>
          <p:cNvPr id="98" name="Rectangle 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67989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FB33D66-E5E4-85B6-DD4F-BC7C6A146A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94071" y="1278428"/>
            <a:ext cx="4708831" cy="143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Rectangle 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098" y="4546920"/>
            <a:ext cx="501907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8D1898-80DC-3185-48BF-29257B6EB7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4071" y="4433368"/>
            <a:ext cx="4708833" cy="97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248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60424" y="232270"/>
            <a:ext cx="77079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Managing Idle Cash</a:t>
            </a:r>
            <a:br>
              <a:rPr lang="en-US" altLang="ko-KR" sz="4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</a:b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9" name="모서리가 둥근 직사각형 8"/>
          <p:cNvSpPr/>
          <p:nvPr/>
        </p:nvSpPr>
        <p:spPr>
          <a:xfrm>
            <a:off x="2646243" y="1420999"/>
            <a:ext cx="9136283" cy="458791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12" name="Organization Chart 12"/>
          <p:cNvGrpSpPr>
            <a:grpSpLocks noChangeAspect="1"/>
          </p:cNvGrpSpPr>
          <p:nvPr/>
        </p:nvGrpSpPr>
        <p:grpSpPr bwMode="auto">
          <a:xfrm>
            <a:off x="2665496" y="3163078"/>
            <a:ext cx="9012896" cy="2053119"/>
            <a:chOff x="1134" y="1405"/>
            <a:chExt cx="4141" cy="839"/>
          </a:xfrm>
        </p:grpSpPr>
        <p:sp>
          <p:nvSpPr>
            <p:cNvPr id="17" name="_s1032"/>
            <p:cNvSpPr>
              <a:spLocks noChangeArrowheads="1"/>
            </p:cNvSpPr>
            <p:nvPr/>
          </p:nvSpPr>
          <p:spPr bwMode="auto">
            <a:xfrm>
              <a:off x="2568" y="1405"/>
              <a:ext cx="1312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ko-KR" sz="1600" b="1" dirty="0">
                  <a:solidFill>
                    <a:schemeClr val="bg1"/>
                  </a:solidFill>
                  <a:latin typeface="Arial" charset="0"/>
                  <a:ea typeface="굴림" charset="-127"/>
                </a:rPr>
                <a:t>Consolidated Account (TSA)</a:t>
              </a:r>
            </a:p>
          </p:txBody>
        </p:sp>
        <p:sp>
          <p:nvSpPr>
            <p:cNvPr id="18" name="_s1033"/>
            <p:cNvSpPr>
              <a:spLocks noChangeArrowheads="1"/>
            </p:cNvSpPr>
            <p:nvPr/>
          </p:nvSpPr>
          <p:spPr bwMode="auto">
            <a:xfrm>
              <a:off x="1134" y="1882"/>
              <a:ext cx="651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fontAlgn="b"/>
              <a:r>
                <a:rPr lang="en-US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State budget</a:t>
              </a:r>
            </a:p>
          </p:txBody>
        </p:sp>
        <p:sp>
          <p:nvSpPr>
            <p:cNvPr id="19" name="_s1034"/>
            <p:cNvSpPr>
              <a:spLocks noChangeArrowheads="1"/>
            </p:cNvSpPr>
            <p:nvPr/>
          </p:nvSpPr>
          <p:spPr bwMode="auto">
            <a:xfrm>
              <a:off x="1805" y="1888"/>
              <a:ext cx="676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l" fontAlgn="b"/>
              <a:endParaRPr lang="en-US" sz="1600" b="1" i="0" u="none" strike="noStrike" dirty="0">
                <a:solidFill>
                  <a:srgbClr val="3F3F3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 fontAlgn="b"/>
              <a:r>
                <a:rPr lang="en-US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Local Budget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6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0" name="_s1035"/>
            <p:cNvSpPr>
              <a:spLocks noChangeArrowheads="1"/>
            </p:cNvSpPr>
            <p:nvPr/>
          </p:nvSpPr>
          <p:spPr bwMode="auto">
            <a:xfrm>
              <a:off x="2519" y="1889"/>
              <a:ext cx="785" cy="354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l" fontAlgn="b"/>
              <a:endParaRPr lang="en-US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fontAlgn="b"/>
              <a:r>
                <a:rPr lang="en-US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Social Insurance</a:t>
              </a:r>
            </a:p>
            <a:p>
              <a:pPr algn="ctr" fontAlgn="b"/>
              <a:r>
                <a:rPr lang="en-US" sz="1400" b="1" i="0" u="none" strike="noStrike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fund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kumimoji="1" lang="ko-KR" altLang="en-US" sz="1500" b="1" dirty="0">
                <a:latin typeface="Arial" charset="0"/>
                <a:ea typeface="굴림" charset="-127"/>
              </a:endParaRPr>
            </a:p>
          </p:txBody>
        </p:sp>
        <p:sp>
          <p:nvSpPr>
            <p:cNvPr id="21" name="_s1036"/>
            <p:cNvSpPr>
              <a:spLocks noChangeArrowheads="1"/>
            </p:cNvSpPr>
            <p:nvPr/>
          </p:nvSpPr>
          <p:spPr bwMode="auto">
            <a:xfrm>
              <a:off x="4591" y="1881"/>
              <a:ext cx="684" cy="362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0" u="none" strike="noStrike" kern="12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Stabilization </a:t>
              </a:r>
            </a:p>
            <a:p>
              <a:pPr marL="0" algn="ctr" rtl="0" eaLnBrk="1" fontAlgn="b" latinLnBrk="1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i="0" u="none" strike="noStrike" kern="1200" dirty="0"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fund</a:t>
              </a:r>
              <a:endParaRPr lang="en-US" sz="14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2CE61F86-AB3B-E404-937D-C601C2BE3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19" y="146613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57B6FF-3D08-CD55-B30C-0F85DCFD9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5872" y="146613"/>
            <a:ext cx="2184950" cy="682878"/>
          </a:xfrm>
          <a:prstGeom prst="rect">
            <a:avLst/>
          </a:prstGeom>
        </p:spPr>
      </p:pic>
      <p:sp>
        <p:nvSpPr>
          <p:cNvPr id="7" name="직사각형 5">
            <a:extLst>
              <a:ext uri="{FF2B5EF4-FFF2-40B4-BE49-F238E27FC236}">
                <a16:creationId xmlns:a16="http://schemas.microsoft.com/office/drawing/2014/main" id="{EE3E911A-5E85-5728-96E8-7919600A745A}"/>
              </a:ext>
            </a:extLst>
          </p:cNvPr>
          <p:cNvSpPr/>
          <p:nvPr/>
        </p:nvSpPr>
        <p:spPr>
          <a:xfrm rot="16200000" flipH="1">
            <a:off x="6073070" y="-5014797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" name="그룹 44">
            <a:extLst>
              <a:ext uri="{FF2B5EF4-FFF2-40B4-BE49-F238E27FC236}">
                <a16:creationId xmlns:a16="http://schemas.microsoft.com/office/drawing/2014/main" id="{3CB0F354-4E56-AD41-9C40-4384CAEFB6F3}"/>
              </a:ext>
            </a:extLst>
          </p:cNvPr>
          <p:cNvGrpSpPr/>
          <p:nvPr/>
        </p:nvGrpSpPr>
        <p:grpSpPr>
          <a:xfrm>
            <a:off x="471132" y="2899070"/>
            <a:ext cx="2111595" cy="988715"/>
            <a:chOff x="585594" y="606392"/>
            <a:chExt cx="4915399" cy="473033"/>
          </a:xfrm>
        </p:grpSpPr>
        <p:sp>
          <p:nvSpPr>
            <p:cNvPr id="9" name="AutoShape 55">
              <a:extLst>
                <a:ext uri="{FF2B5EF4-FFF2-40B4-BE49-F238E27FC236}">
                  <a16:creationId xmlns:a16="http://schemas.microsoft.com/office/drawing/2014/main" id="{12875806-915F-20E7-E6FE-0A589115E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직사각형 61">
              <a:extLst>
                <a:ext uri="{FF2B5EF4-FFF2-40B4-BE49-F238E27FC236}">
                  <a16:creationId xmlns:a16="http://schemas.microsoft.com/office/drawing/2014/main" id="{984A857F-A80C-97C0-18CE-F219883DF928}"/>
                </a:ext>
              </a:extLst>
            </p:cNvPr>
            <p:cNvSpPr/>
            <p:nvPr/>
          </p:nvSpPr>
          <p:spPr>
            <a:xfrm>
              <a:off x="644101" y="622811"/>
              <a:ext cx="4856892" cy="19224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TSA &amp; </a:t>
              </a:r>
            </a:p>
            <a:p>
              <a:pPr algn="ctr" eaLnBrk="0" latinLnBrk="0" hangingPunct="0">
                <a:defRPr/>
              </a:pP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Target Balance</a:t>
              </a:r>
            </a:p>
          </p:txBody>
        </p:sp>
        <p:sp>
          <p:nvSpPr>
            <p:cNvPr id="24" name="제목 114">
              <a:extLst>
                <a:ext uri="{FF2B5EF4-FFF2-40B4-BE49-F238E27FC236}">
                  <a16:creationId xmlns:a16="http://schemas.microsoft.com/office/drawing/2014/main" id="{C9D87B9B-29A1-3AA3-51B1-D8EE4C16BC2A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36" name="_s1036">
            <a:extLst>
              <a:ext uri="{FF2B5EF4-FFF2-40B4-BE49-F238E27FC236}">
                <a16:creationId xmlns:a16="http://schemas.microsoft.com/office/drawing/2014/main" id="{06E73B16-42BF-C196-CD7A-003B4B04E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145" y="4345029"/>
            <a:ext cx="1285067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1" i="0" u="none" strike="noStrike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 fund</a:t>
            </a:r>
            <a:endParaRPr lang="en-US" sz="14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_s1036">
            <a:extLst>
              <a:ext uri="{FF2B5EF4-FFF2-40B4-BE49-F238E27FC236}">
                <a16:creationId xmlns:a16="http://schemas.microsoft.com/office/drawing/2014/main" id="{AF77D750-1C21-1EB5-F00C-6B366A4D2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5004" y="4355585"/>
            <a:ext cx="1353275" cy="87005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1" i="0" u="none" strike="noStrike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n-US" sz="1800" b="1" i="0" u="none" strike="noStrike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0" u="none" strike="noStrike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heritage</a:t>
            </a:r>
          </a:p>
          <a:p>
            <a:pPr marL="0" algn="ctr" rtl="0" eaLnBrk="1" fontAlgn="b" latinLnBrk="1" hangingPunct="1">
              <a:spcBef>
                <a:spcPts val="0"/>
              </a:spcBef>
              <a:spcAft>
                <a:spcPts val="0"/>
              </a:spcAft>
            </a:pPr>
            <a:r>
              <a:rPr lang="en-US" sz="1400" b="1" i="0" u="none" strike="noStrike" kern="12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fund</a:t>
            </a:r>
            <a:endParaRPr lang="en-US" sz="1400" b="0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blackWhite">
          <a:xfrm>
            <a:off x="2784784" y="1531609"/>
            <a:ext cx="9014990" cy="4130426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ko-KR" sz="1700" dirty="0"/>
              <a:t>All the government cash is converged </a:t>
            </a:r>
            <a:r>
              <a:rPr lang="en-US" altLang="ko-KR" sz="1700" b="1" dirty="0">
                <a:solidFill>
                  <a:srgbClr val="C00000"/>
                </a:solidFill>
              </a:rPr>
              <a:t>Consolidated Account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000" b="1" dirty="0"/>
              <a:t>     </a:t>
            </a:r>
            <a:r>
              <a:rPr lang="en-US" altLang="ko-KR" sz="1800" dirty="0"/>
              <a:t>(=TSA; </a:t>
            </a:r>
            <a:r>
              <a:rPr lang="en-US" altLang="ko-KR" sz="1800" b="1" dirty="0">
                <a:solidFill>
                  <a:srgbClr val="C00000"/>
                </a:solidFill>
              </a:rPr>
              <a:t>Treasury Single Account</a:t>
            </a:r>
            <a:r>
              <a:rPr lang="en-US" altLang="ko-KR" sz="1800" dirty="0"/>
              <a:t>)</a:t>
            </a:r>
          </a:p>
          <a:p>
            <a:pPr marL="285750" indent="-28575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altLang="ko-KR" sz="1700" dirty="0"/>
              <a:t>TSA introduced in 2002 to manage efficiently all government cash by minimizing idle money  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1900" dirty="0"/>
              <a:t> </a:t>
            </a:r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  <a:buFont typeface="Wingdings" pitchFamily="2" charset="2"/>
              <a:buChar char="§"/>
            </a:pPr>
            <a:endParaRPr lang="en-US" altLang="ko-KR" sz="1900" dirty="0"/>
          </a:p>
          <a:p>
            <a:pPr>
              <a:lnSpc>
                <a:spcPct val="150000"/>
              </a:lnSpc>
              <a:buClr>
                <a:schemeClr val="tx2"/>
              </a:buClr>
            </a:pPr>
            <a:endParaRPr lang="en-US" altLang="ko-KR" sz="1600" dirty="0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0CE00607-447F-2477-9C6B-B798FB222E75}"/>
              </a:ext>
            </a:extLst>
          </p:cNvPr>
          <p:cNvGrpSpPr/>
          <p:nvPr/>
        </p:nvGrpSpPr>
        <p:grpSpPr>
          <a:xfrm>
            <a:off x="3377058" y="3887785"/>
            <a:ext cx="7784379" cy="470158"/>
            <a:chOff x="3377058" y="3887785"/>
            <a:chExt cx="7784379" cy="470158"/>
          </a:xfrm>
        </p:grpSpPr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73B7A332-E90C-1235-CB35-FA349A04BFBB}"/>
                </a:ext>
              </a:extLst>
            </p:cNvPr>
            <p:cNvCxnSpPr>
              <a:cxnSpLocks/>
            </p:cNvCxnSpPr>
            <p:nvPr/>
          </p:nvCxnSpPr>
          <p:spPr>
            <a:xfrm>
              <a:off x="3385302" y="4068147"/>
              <a:ext cx="7776135" cy="0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85588281-6CE8-6FFA-0E15-D8CFCBF1C949}"/>
                </a:ext>
              </a:extLst>
            </p:cNvPr>
            <p:cNvCxnSpPr/>
            <p:nvPr/>
          </p:nvCxnSpPr>
          <p:spPr>
            <a:xfrm>
              <a:off x="11150082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6" name="Straight Arrow Connector 115">
              <a:extLst>
                <a:ext uri="{FF2B5EF4-FFF2-40B4-BE49-F238E27FC236}">
                  <a16:creationId xmlns:a16="http://schemas.microsoft.com/office/drawing/2014/main" id="{529B7889-1D20-0A2B-D1F7-850C67FA3FEE}"/>
                </a:ext>
              </a:extLst>
            </p:cNvPr>
            <p:cNvCxnSpPr/>
            <p:nvPr/>
          </p:nvCxnSpPr>
          <p:spPr>
            <a:xfrm>
              <a:off x="9548327" y="4095833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234EF8E9-10DD-342A-792B-1EE21D58292B}"/>
                </a:ext>
              </a:extLst>
            </p:cNvPr>
            <p:cNvCxnSpPr/>
            <p:nvPr/>
          </p:nvCxnSpPr>
          <p:spPr>
            <a:xfrm>
              <a:off x="8111678" y="4098191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8" name="Straight Arrow Connector 117">
              <a:extLst>
                <a:ext uri="{FF2B5EF4-FFF2-40B4-BE49-F238E27FC236}">
                  <a16:creationId xmlns:a16="http://schemas.microsoft.com/office/drawing/2014/main" id="{95A8E0E0-1ED0-C513-A305-4A24296EAB57}"/>
                </a:ext>
              </a:extLst>
            </p:cNvPr>
            <p:cNvCxnSpPr/>
            <p:nvPr/>
          </p:nvCxnSpPr>
          <p:spPr>
            <a:xfrm>
              <a:off x="6683829" y="4079529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19" name="Straight Arrow Connector 118">
              <a:extLst>
                <a:ext uri="{FF2B5EF4-FFF2-40B4-BE49-F238E27FC236}">
                  <a16:creationId xmlns:a16="http://schemas.microsoft.com/office/drawing/2014/main" id="{09409EC6-A4B1-BEA3-1255-C04746B47C4C}"/>
                </a:ext>
              </a:extLst>
            </p:cNvPr>
            <p:cNvCxnSpPr/>
            <p:nvPr/>
          </p:nvCxnSpPr>
          <p:spPr>
            <a:xfrm>
              <a:off x="337705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F06DE8D8-42AF-828F-265A-C154BF90F514}"/>
                </a:ext>
              </a:extLst>
            </p:cNvPr>
            <p:cNvCxnSpPr/>
            <p:nvPr/>
          </p:nvCxnSpPr>
          <p:spPr>
            <a:xfrm>
              <a:off x="4864698" y="4068147"/>
              <a:ext cx="0" cy="259752"/>
            </a:xfrm>
            <a:prstGeom prst="straightConnector1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D3769A00-6276-3C16-38AC-930F53AEEB84}"/>
                </a:ext>
              </a:extLst>
            </p:cNvPr>
            <p:cNvCxnSpPr/>
            <p:nvPr/>
          </p:nvCxnSpPr>
          <p:spPr>
            <a:xfrm>
              <a:off x="7262014" y="3887785"/>
              <a:ext cx="0" cy="180362"/>
            </a:xfrm>
            <a:prstGeom prst="line">
              <a:avLst/>
            </a:prstGeom>
            <a:ln w="9525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4463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36276" y="267371"/>
            <a:ext cx="77079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Managing Idle Cash</a:t>
            </a:r>
            <a:br>
              <a:rPr lang="en-US" altLang="ko-KR" sz="4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</a:b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 flipH="1">
            <a:off x="6073140" y="-4871746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9" name="모서리가 둥근 직사각형 8"/>
          <p:cNvSpPr/>
          <p:nvPr/>
        </p:nvSpPr>
        <p:spPr>
          <a:xfrm>
            <a:off x="2918007" y="1294896"/>
            <a:ext cx="894281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aphicFrame>
        <p:nvGraphicFramePr>
          <p:cNvPr id="24" name="다이어그램 23"/>
          <p:cNvGraphicFramePr/>
          <p:nvPr>
            <p:extLst>
              <p:ext uri="{D42A27DB-BD31-4B8C-83A1-F6EECF244321}">
                <p14:modId xmlns:p14="http://schemas.microsoft.com/office/powerpoint/2010/main" val="2350440949"/>
              </p:ext>
            </p:extLst>
          </p:nvPr>
        </p:nvGraphicFramePr>
        <p:xfrm>
          <a:off x="6327603" y="1785926"/>
          <a:ext cx="1500198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041455" y="1643050"/>
            <a:ext cx="3357586" cy="33701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2400" dirty="0"/>
              <a:t> </a:t>
            </a: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2800" dirty="0"/>
              <a:t> TSA in BOM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2600" dirty="0"/>
              <a:t> - Average balance</a:t>
            </a:r>
          </a:p>
          <a:p>
            <a:pPr lvl="0">
              <a:lnSpc>
                <a:spcPct val="150000"/>
              </a:lnSpc>
            </a:pPr>
            <a:r>
              <a:rPr lang="en-US" altLang="ko-KR" sz="2200" dirty="0"/>
              <a:t>   : MNT </a:t>
            </a:r>
            <a:r>
              <a:rPr lang="en-US" altLang="ko-KR" sz="2200" dirty="0">
                <a:solidFill>
                  <a:srgbClr val="FF0000"/>
                </a:solidFill>
              </a:rPr>
              <a:t>400.0 billion</a:t>
            </a:r>
          </a:p>
          <a:p>
            <a:pPr lvl="0">
              <a:lnSpc>
                <a:spcPct val="150000"/>
              </a:lnSpc>
            </a:pPr>
            <a:endParaRPr lang="en-US" altLang="ko-KR" sz="800" dirty="0"/>
          </a:p>
          <a:p>
            <a:pPr lvl="0">
              <a:lnSpc>
                <a:spcPct val="150000"/>
              </a:lnSpc>
            </a:pPr>
            <a:r>
              <a:rPr lang="en-US" altLang="ko-KR" sz="800" dirty="0"/>
              <a:t> </a:t>
            </a:r>
            <a:r>
              <a:rPr lang="en-US" altLang="ko-KR" sz="2600" dirty="0"/>
              <a:t>- No interest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827801" y="1571612"/>
            <a:ext cx="3929090" cy="46782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/>
            <a:endParaRPr lang="en-US" altLang="ko-KR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r>
              <a:rPr lang="en-US" altLang="ko-KR" sz="2800" dirty="0"/>
              <a:t>Expansion of the TSA scope  </a:t>
            </a:r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en-US" altLang="ko-KR" sz="2800" dirty="0"/>
          </a:p>
          <a:p>
            <a:pPr marL="457200" lvl="0" indent="-457200">
              <a:buAutoNum type="arabicPeriod"/>
            </a:pPr>
            <a:endParaRPr lang="en-US" altLang="ko-KR" sz="1600" dirty="0">
              <a:solidFill>
                <a:srgbClr val="FF0000"/>
              </a:solidFill>
            </a:endParaRPr>
          </a:p>
          <a:p>
            <a:pPr marL="457200" lvl="0" indent="-457200">
              <a:buAutoNum type="arabicPeriod"/>
            </a:pPr>
            <a:r>
              <a:rPr lang="en-US" altLang="ko-KR" sz="2800" dirty="0"/>
              <a:t>Target balance</a:t>
            </a:r>
          </a:p>
          <a:p>
            <a:pPr marL="457200" lvl="0" indent="-457200">
              <a:buAutoNum type="arabicPeriod"/>
            </a:pPr>
            <a:endParaRPr lang="en-US" altLang="ko-KR" sz="2000" dirty="0"/>
          </a:p>
          <a:p>
            <a:pPr marL="457200" lvl="0" indent="-457200">
              <a:buAutoNum type="arabicPeriod"/>
            </a:pPr>
            <a:r>
              <a:rPr lang="en-US" altLang="ko-KR" sz="2800" dirty="0"/>
              <a:t>Active management of idle cash         </a:t>
            </a:r>
            <a:r>
              <a:rPr lang="en-US" altLang="ko-KR" sz="2000" spc="-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(Interest by BOM)</a:t>
            </a:r>
            <a:endParaRPr lang="ko-KR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8237001" y="3223704"/>
            <a:ext cx="3000396" cy="71438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250996" y="3267911"/>
            <a:ext cx="3000396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spc="-100" dirty="0"/>
              <a:t>State Owed enterprises Account</a:t>
            </a:r>
            <a:endParaRPr lang="en-US" altLang="ko-KR" sz="1500" dirty="0"/>
          </a:p>
          <a:p>
            <a:r>
              <a:rPr lang="en-US" altLang="ko-KR" sz="1500" spc="-100" dirty="0"/>
              <a:t>Project Accounts</a:t>
            </a:r>
          </a:p>
          <a:p>
            <a:endParaRPr lang="en-US" altLang="ko-KR" sz="1600" dirty="0"/>
          </a:p>
          <a:p>
            <a:r>
              <a:rPr lang="en-US" altLang="ko-KR" sz="1600" dirty="0"/>
              <a:t> : MNT </a:t>
            </a:r>
            <a:r>
              <a:rPr lang="en-US" altLang="ko-KR" sz="1600" dirty="0">
                <a:solidFill>
                  <a:srgbClr val="FF0000"/>
                </a:solidFill>
              </a:rPr>
              <a:t>1000.0 billion</a:t>
            </a:r>
            <a:endParaRPr lang="en-US" altLang="ko-KR" sz="1500" spc="-100" dirty="0"/>
          </a:p>
          <a:p>
            <a:endParaRPr lang="ko-KR" altLang="en-US" sz="1500" dirty="0">
              <a:solidFill>
                <a:schemeClr val="tx2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7603" y="3214686"/>
            <a:ext cx="157163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ko-KR" sz="1700" b="1" dirty="0">
                <a:solidFill>
                  <a:srgbClr val="C00000"/>
                </a:solidFill>
              </a:rPr>
              <a:t>Active </a:t>
            </a:r>
            <a:r>
              <a:rPr lang="en-US" altLang="ko-KR" sz="1700" b="1" spc="-100" dirty="0">
                <a:solidFill>
                  <a:srgbClr val="C00000"/>
                </a:solidFill>
              </a:rPr>
              <a:t>Government</a:t>
            </a:r>
            <a:r>
              <a:rPr lang="en-US" altLang="ko-KR" sz="1700" b="1" dirty="0">
                <a:solidFill>
                  <a:srgbClr val="C00000"/>
                </a:solidFill>
              </a:rPr>
              <a:t> Cash </a:t>
            </a:r>
            <a:r>
              <a:rPr lang="en-US" altLang="ko-KR" sz="1700" b="1" spc="-100" dirty="0">
                <a:solidFill>
                  <a:srgbClr val="C00000"/>
                </a:solidFill>
              </a:rPr>
              <a:t>Management</a:t>
            </a:r>
            <a:endParaRPr lang="ko-KR" altLang="en-US" sz="1700" b="1" spc="-100" dirty="0">
              <a:solidFill>
                <a:srgbClr val="C00000"/>
              </a:solidFill>
            </a:endParaRPr>
          </a:p>
        </p:txBody>
      </p:sp>
      <p:grpSp>
        <p:nvGrpSpPr>
          <p:cNvPr id="32" name="그룹 31"/>
          <p:cNvGrpSpPr/>
          <p:nvPr/>
        </p:nvGrpSpPr>
        <p:grpSpPr>
          <a:xfrm>
            <a:off x="3194366" y="1300249"/>
            <a:ext cx="3062651" cy="872491"/>
            <a:chOff x="417828" y="-39100"/>
            <a:chExt cx="5849605" cy="551772"/>
          </a:xfrm>
        </p:grpSpPr>
        <p:sp>
          <p:nvSpPr>
            <p:cNvPr id="33" name="모서리가 둥근 직사각형 32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kern="1200" dirty="0"/>
                <a:t>Before 2017</a:t>
              </a:r>
              <a:endParaRPr lang="ko-KR" altLang="en-US" sz="2000" b="1" kern="1200" dirty="0"/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8188741" y="1294896"/>
            <a:ext cx="3062651" cy="872491"/>
            <a:chOff x="417828" y="-39100"/>
            <a:chExt cx="5849605" cy="551772"/>
          </a:xfrm>
        </p:grpSpPr>
        <p:sp>
          <p:nvSpPr>
            <p:cNvPr id="36" name="모서리가 둥근 직사각형 35"/>
            <p:cNvSpPr/>
            <p:nvPr/>
          </p:nvSpPr>
          <p:spPr>
            <a:xfrm>
              <a:off x="417828" y="41833"/>
              <a:ext cx="5849605" cy="35424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모서리가 둥근 직사각형 4"/>
            <p:cNvSpPr/>
            <p:nvPr/>
          </p:nvSpPr>
          <p:spPr>
            <a:xfrm>
              <a:off x="501498" y="-39100"/>
              <a:ext cx="5504490" cy="5517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1101" tIns="0" rIns="221101" bIns="0" numCol="1" spcCol="1270" anchor="ctr" anchorCtr="0">
              <a:noAutofit/>
            </a:bodyPr>
            <a:lstStyle/>
            <a:p>
              <a:pPr lvl="0" algn="ctr" defTabSz="889000" latinLnBrk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altLang="ko-KR" sz="2000" b="1" kern="1200" dirty="0"/>
                <a:t>After 2017</a:t>
              </a:r>
              <a:endParaRPr lang="ko-KR" altLang="en-US" sz="2000" b="1" kern="1200" dirty="0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8932B359-2261-E5F8-1B7E-9731A06C827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834" y="155226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7A904B-A1F1-97D8-17D9-931F6B2979E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92346" y="145256"/>
            <a:ext cx="2184950" cy="682878"/>
          </a:xfrm>
          <a:prstGeom prst="rect">
            <a:avLst/>
          </a:prstGeom>
        </p:spPr>
      </p:pic>
      <p:grpSp>
        <p:nvGrpSpPr>
          <p:cNvPr id="7" name="그룹 44">
            <a:extLst>
              <a:ext uri="{FF2B5EF4-FFF2-40B4-BE49-F238E27FC236}">
                <a16:creationId xmlns:a16="http://schemas.microsoft.com/office/drawing/2014/main" id="{929CA06C-6331-17A9-54B4-A5D00865E95E}"/>
              </a:ext>
            </a:extLst>
          </p:cNvPr>
          <p:cNvGrpSpPr/>
          <p:nvPr/>
        </p:nvGrpSpPr>
        <p:grpSpPr>
          <a:xfrm>
            <a:off x="549143" y="2921999"/>
            <a:ext cx="2111595" cy="988715"/>
            <a:chOff x="585594" y="606392"/>
            <a:chExt cx="4915399" cy="473033"/>
          </a:xfrm>
        </p:grpSpPr>
        <p:sp>
          <p:nvSpPr>
            <p:cNvPr id="8" name="AutoShape 55">
              <a:extLst>
                <a:ext uri="{FF2B5EF4-FFF2-40B4-BE49-F238E27FC236}">
                  <a16:creationId xmlns:a16="http://schemas.microsoft.com/office/drawing/2014/main" id="{F6ADC231-6A92-DEE9-65FD-DBF8C3099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75735F85-486B-6F22-9E1B-FFBAD1E196FE}"/>
                </a:ext>
              </a:extLst>
            </p:cNvPr>
            <p:cNvSpPr/>
            <p:nvPr/>
          </p:nvSpPr>
          <p:spPr>
            <a:xfrm>
              <a:off x="644101" y="622811"/>
              <a:ext cx="4856892" cy="192242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TSA &amp; </a:t>
              </a:r>
            </a:p>
            <a:p>
              <a:pPr algn="ctr" eaLnBrk="0" latinLnBrk="0" hangingPunct="0">
                <a:defRPr/>
              </a:pP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Target Balance</a:t>
              </a:r>
            </a:p>
          </p:txBody>
        </p:sp>
        <p:sp>
          <p:nvSpPr>
            <p:cNvPr id="10" name="제목 114">
              <a:extLst>
                <a:ext uri="{FF2B5EF4-FFF2-40B4-BE49-F238E27FC236}">
                  <a16:creationId xmlns:a16="http://schemas.microsoft.com/office/drawing/2014/main" id="{666125CE-85A2-6886-F0FE-E05D960B1E5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66978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모서리가 둥근 직사각형 8"/>
          <p:cNvSpPr/>
          <p:nvPr/>
        </p:nvSpPr>
        <p:spPr>
          <a:xfrm>
            <a:off x="3036275" y="1333531"/>
            <a:ext cx="8701455" cy="5020667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36" name="직사각형 35"/>
          <p:cNvSpPr/>
          <p:nvPr/>
        </p:nvSpPr>
        <p:spPr>
          <a:xfrm>
            <a:off x="3191069" y="1411255"/>
            <a:ext cx="8546661" cy="386157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700" dirty="0"/>
              <a:t>Rough-smoothing : </a:t>
            </a:r>
            <a:r>
              <a:rPr lang="en-US" altLang="ko-KR" sz="1700" b="1" dirty="0"/>
              <a:t>Annual financing 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1700" b="1" dirty="0">
                <a:solidFill>
                  <a:srgbClr val="C00000"/>
                </a:solidFill>
              </a:rPr>
              <a:t>Government bond issuance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1700" dirty="0"/>
              <a:t>Fine-tuning : </a:t>
            </a:r>
            <a:r>
              <a:rPr lang="en-US" altLang="ko-KR" sz="1700" b="1" dirty="0"/>
              <a:t>Temporary financing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1700" b="1" dirty="0">
                <a:solidFill>
                  <a:srgbClr val="C00000"/>
                </a:solidFill>
              </a:rPr>
              <a:t>‘Short-term’ borrowing from BOM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ko-KR" sz="1700" b="1" dirty="0">
                <a:solidFill>
                  <a:srgbClr val="C00000"/>
                </a:solidFill>
              </a:rPr>
              <a:t>Short term security issuance</a:t>
            </a:r>
          </a:p>
          <a:p>
            <a:pPr marL="100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ko-KR" sz="1500" kern="0" dirty="0">
              <a:solidFill>
                <a:srgbClr val="C00000"/>
              </a:solidFill>
              <a:latin typeface="+mn-ea"/>
            </a:endParaRPr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r>
              <a:rPr lang="en-US" altLang="ko-KR" sz="2000" b="1" kern="0" dirty="0">
                <a:latin typeface="+mn-ea"/>
              </a:rPr>
              <a:t>Government Bond</a:t>
            </a:r>
          </a:p>
          <a:p>
            <a:pPr algn="r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defRPr/>
            </a:pPr>
            <a:r>
              <a:rPr lang="en-US" altLang="ko-KR" sz="1600" kern="0" dirty="0">
                <a:latin typeface="+mn-ea"/>
              </a:rPr>
              <a:t>   </a:t>
            </a:r>
            <a:endParaRPr lang="en-US" altLang="ko-KR" sz="1400" dirty="0"/>
          </a:p>
          <a:p>
            <a:pPr fontAlgn="t"/>
            <a:endParaRPr lang="en-US" altLang="ko-KR" sz="2000" dirty="0"/>
          </a:p>
          <a:p>
            <a:pPr marL="342900" indent="-34290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+mj-lt"/>
              <a:buAutoNum type="arabicPeriod"/>
              <a:defRPr/>
            </a:pPr>
            <a:endParaRPr lang="en-US" altLang="ko-KR" sz="2000" kern="0" dirty="0">
              <a:latin typeface="+mn-ea"/>
            </a:endParaRPr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419723"/>
              </p:ext>
            </p:extLst>
          </p:nvPr>
        </p:nvGraphicFramePr>
        <p:xfrm>
          <a:off x="3191069" y="4326289"/>
          <a:ext cx="8360232" cy="14173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39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7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08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003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4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latinLnBrk="1"/>
                      <a:endParaRPr lang="ko-KR" altLang="en-US" sz="15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2012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2013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2014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2015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2016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2017</a:t>
                      </a:r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23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Total Gov.</a:t>
                      </a:r>
                      <a:r>
                        <a:rPr lang="ko-KR" altLang="en-US" sz="1500" dirty="0"/>
                        <a:t> </a:t>
                      </a:r>
                      <a:r>
                        <a:rPr lang="en-US" altLang="ko-KR" sz="1500" dirty="0"/>
                        <a:t>securities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678.4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2,648.7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2,588.5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2,545.5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3,902.5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맑은 고딕"/>
                          <a:ea typeface="+mn-ea"/>
                          <a:cs typeface="+mn-cs"/>
                        </a:rPr>
                        <a:t>3,376.6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02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Short term gov. securities</a:t>
                      </a:r>
                      <a:endParaRPr lang="ko-KR" altLang="en-US" sz="15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443.4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1,563.3</a:t>
                      </a:r>
                    </a:p>
                    <a:p>
                      <a:pPr algn="ctr" latinLnBrk="1"/>
                      <a:endParaRPr lang="ko-KR" alt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1,862.0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1,955.3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3,296.4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500" dirty="0"/>
                        <a:t>3,209.7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" name="그룹 44">
            <a:extLst>
              <a:ext uri="{FF2B5EF4-FFF2-40B4-BE49-F238E27FC236}">
                <a16:creationId xmlns:a16="http://schemas.microsoft.com/office/drawing/2014/main" id="{09730CF9-592E-3954-A046-9619A277C87A}"/>
              </a:ext>
            </a:extLst>
          </p:cNvPr>
          <p:cNvGrpSpPr/>
          <p:nvPr/>
        </p:nvGrpSpPr>
        <p:grpSpPr>
          <a:xfrm>
            <a:off x="679839" y="2603240"/>
            <a:ext cx="2111596" cy="2855594"/>
            <a:chOff x="585592" y="606392"/>
            <a:chExt cx="4915401" cy="755512"/>
          </a:xfrm>
        </p:grpSpPr>
        <p:sp>
          <p:nvSpPr>
            <p:cNvPr id="4" name="AutoShape 55">
              <a:extLst>
                <a:ext uri="{FF2B5EF4-FFF2-40B4-BE49-F238E27FC236}">
                  <a16:creationId xmlns:a16="http://schemas.microsoft.com/office/drawing/2014/main" id="{B25FBB6F-12A3-BC60-4E87-6CDE26E62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594" y="606392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5" name="직사각형 61">
              <a:extLst>
                <a:ext uri="{FF2B5EF4-FFF2-40B4-BE49-F238E27FC236}">
                  <a16:creationId xmlns:a16="http://schemas.microsoft.com/office/drawing/2014/main" id="{EBE31169-E284-8E87-9BDE-4D1EB98957FE}"/>
                </a:ext>
              </a:extLst>
            </p:cNvPr>
            <p:cNvSpPr/>
            <p:nvPr/>
          </p:nvSpPr>
          <p:spPr>
            <a:xfrm>
              <a:off x="585592" y="669828"/>
              <a:ext cx="4856892" cy="69207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What actions can be taken for cash shortage?</a:t>
              </a:r>
            </a:p>
          </p:txBody>
        </p:sp>
        <p:sp>
          <p:nvSpPr>
            <p:cNvPr id="7" name="제목 114">
              <a:extLst>
                <a:ext uri="{FF2B5EF4-FFF2-40B4-BE49-F238E27FC236}">
                  <a16:creationId xmlns:a16="http://schemas.microsoft.com/office/drawing/2014/main" id="{65F7EA4C-8C8A-1F20-D6EF-8E1A185C526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8" name="직사각형 5">
            <a:extLst>
              <a:ext uri="{FF2B5EF4-FFF2-40B4-BE49-F238E27FC236}">
                <a16:creationId xmlns:a16="http://schemas.microsoft.com/office/drawing/2014/main" id="{94F9408C-4618-C3A8-97B3-790761EA31A5}"/>
              </a:ext>
            </a:extLst>
          </p:cNvPr>
          <p:cNvSpPr/>
          <p:nvPr/>
        </p:nvSpPr>
        <p:spPr>
          <a:xfrm rot="16200000" flipH="1">
            <a:off x="5960306" y="-4947293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FA7E6C-6EF5-1044-9394-1097F6427588}"/>
              </a:ext>
            </a:extLst>
          </p:cNvPr>
          <p:cNvSpPr txBox="1"/>
          <p:nvPr/>
        </p:nvSpPr>
        <p:spPr>
          <a:xfrm>
            <a:off x="2766300" y="271591"/>
            <a:ext cx="7707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Actions for cash shortage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ABCFEEB-6428-461E-DD42-F5BC0CB83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716" y="143377"/>
            <a:ext cx="2184951" cy="53039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1C8B7A-EA1F-CBC3-E39C-28DD9F939F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334" y="123796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031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92E3F29-C78F-E7AC-61E7-76ADA978F5E0}"/>
              </a:ext>
            </a:extLst>
          </p:cNvPr>
          <p:cNvSpPr txBox="1"/>
          <p:nvPr/>
        </p:nvSpPr>
        <p:spPr>
          <a:xfrm>
            <a:off x="2774689" y="161246"/>
            <a:ext cx="7707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Actions for cash shortage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633606-DF9D-820C-6917-2611EF6E99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19" y="146613"/>
            <a:ext cx="2184951" cy="5303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B18BC7-23A0-EB4F-2476-BEA09ADEE5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1381" y="134606"/>
            <a:ext cx="2184950" cy="682878"/>
          </a:xfrm>
          <a:prstGeom prst="rect">
            <a:avLst/>
          </a:prstGeom>
        </p:spPr>
      </p:pic>
      <p:sp>
        <p:nvSpPr>
          <p:cNvPr id="10" name="직사각형 5">
            <a:extLst>
              <a:ext uri="{FF2B5EF4-FFF2-40B4-BE49-F238E27FC236}">
                <a16:creationId xmlns:a16="http://schemas.microsoft.com/office/drawing/2014/main" id="{85653878-E349-90B6-79B7-BC82A829A2CD}"/>
              </a:ext>
            </a:extLst>
          </p:cNvPr>
          <p:cNvSpPr/>
          <p:nvPr/>
        </p:nvSpPr>
        <p:spPr>
          <a:xfrm rot="16200000">
            <a:off x="6073141" y="-5152361"/>
            <a:ext cx="45719" cy="1219200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697624"/>
              </p:ext>
            </p:extLst>
          </p:nvPr>
        </p:nvGraphicFramePr>
        <p:xfrm>
          <a:off x="1014933" y="1326199"/>
          <a:ext cx="10162134" cy="4943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36963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7C7CA074-CC02-46DC-646B-A23DC21FC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14987" y="10875"/>
            <a:ext cx="6379228" cy="10080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4000" b="1" dirty="0">
                <a:solidFill>
                  <a:srgbClr val="002060"/>
                </a:solidFill>
                <a:latin typeface="+mn-lt"/>
                <a:ea typeface="Arial Unicode MS" pitchFamily="50" charset="-127"/>
                <a:cs typeface="Arial Unicode MS" pitchFamily="50" charset="-127"/>
              </a:rPr>
              <a:t>Responsibilities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104BD4B-E654-4702-5A3F-5AC44B4D23BB}"/>
              </a:ext>
            </a:extLst>
          </p:cNvPr>
          <p:cNvGrpSpPr/>
          <p:nvPr/>
        </p:nvGrpSpPr>
        <p:grpSpPr>
          <a:xfrm>
            <a:off x="3431095" y="1434518"/>
            <a:ext cx="7421461" cy="4739779"/>
            <a:chOff x="3431095" y="1434518"/>
            <a:chExt cx="7421461" cy="4739779"/>
          </a:xfrm>
        </p:grpSpPr>
        <p:pic>
          <p:nvPicPr>
            <p:cNvPr id="37891" name="Picture 3">
              <a:extLst>
                <a:ext uri="{FF2B5EF4-FFF2-40B4-BE49-F238E27FC236}">
                  <a16:creationId xmlns:a16="http://schemas.microsoft.com/office/drawing/2014/main" id="{65F00C2D-35B8-6D95-4EAC-4B53A2D970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1095" y="1434518"/>
              <a:ext cx="7421461" cy="47397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892" name="Line 4">
              <a:extLst>
                <a:ext uri="{FF2B5EF4-FFF2-40B4-BE49-F238E27FC236}">
                  <a16:creationId xmlns:a16="http://schemas.microsoft.com/office/drawing/2014/main" id="{3EED10CF-5EC8-F1E5-E13D-F4B2D25AA4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9550" y="3597977"/>
              <a:ext cx="0" cy="605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3" name="Line 5">
              <a:extLst>
                <a:ext uri="{FF2B5EF4-FFF2-40B4-BE49-F238E27FC236}">
                  <a16:creationId xmlns:a16="http://schemas.microsoft.com/office/drawing/2014/main" id="{68A34EAD-772E-300E-ED5A-A6255B7A18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49550" y="4636438"/>
              <a:ext cx="0" cy="692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4" name="Line 6">
              <a:extLst>
                <a:ext uri="{FF2B5EF4-FFF2-40B4-BE49-F238E27FC236}">
                  <a16:creationId xmlns:a16="http://schemas.microsoft.com/office/drawing/2014/main" id="{5081A821-6A25-811D-FCF3-C704BD53E3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19637" y="3597977"/>
              <a:ext cx="0" cy="17307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5" name="Line 7">
              <a:extLst>
                <a:ext uri="{FF2B5EF4-FFF2-40B4-BE49-F238E27FC236}">
                  <a16:creationId xmlns:a16="http://schemas.microsoft.com/office/drawing/2014/main" id="{5950DFB3-C33D-E33A-4217-6A530CE1B4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316890" y="3597977"/>
              <a:ext cx="1175065" cy="1644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6" name="Line 8">
              <a:extLst>
                <a:ext uri="{FF2B5EF4-FFF2-40B4-BE49-F238E27FC236}">
                  <a16:creationId xmlns:a16="http://schemas.microsoft.com/office/drawing/2014/main" id="{46D01EBC-FBAE-39EC-C6D9-8E1726BC39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07663" y="4636438"/>
              <a:ext cx="0" cy="605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Line 9">
              <a:extLst>
                <a:ext uri="{FF2B5EF4-FFF2-40B4-BE49-F238E27FC236}">
                  <a16:creationId xmlns:a16="http://schemas.microsoft.com/office/drawing/2014/main" id="{72B08865-2A31-3AC3-E45C-66D45AF90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6160" y="4636438"/>
              <a:ext cx="0" cy="6057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Line 10">
              <a:extLst>
                <a:ext uri="{FF2B5EF4-FFF2-40B4-BE49-F238E27FC236}">
                  <a16:creationId xmlns:a16="http://schemas.microsoft.com/office/drawing/2014/main" id="{76A366D5-772D-5CFB-94AB-57FBE85481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06160" y="3597977"/>
              <a:ext cx="0" cy="6923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Line 11">
              <a:extLst>
                <a:ext uri="{FF2B5EF4-FFF2-40B4-BE49-F238E27FC236}">
                  <a16:creationId xmlns:a16="http://schemas.microsoft.com/office/drawing/2014/main" id="{5296708C-6698-BD8F-1108-A3EF6E7250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70752" y="3597977"/>
              <a:ext cx="0" cy="1644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0" name="Line 12">
              <a:extLst>
                <a:ext uri="{FF2B5EF4-FFF2-40B4-BE49-F238E27FC236}">
                  <a16:creationId xmlns:a16="http://schemas.microsoft.com/office/drawing/2014/main" id="{E1510B21-8AF0-45BC-135F-0FC58D20D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007663" y="3597977"/>
              <a:ext cx="0" cy="519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1" name="Line 13">
              <a:extLst>
                <a:ext uri="{FF2B5EF4-FFF2-40B4-BE49-F238E27FC236}">
                  <a16:creationId xmlns:a16="http://schemas.microsoft.com/office/drawing/2014/main" id="{E8018080-86ED-45AB-0F1D-5B3FF9BBB4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2769" y="3338362"/>
              <a:ext cx="4329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Line 14">
              <a:extLst>
                <a:ext uri="{FF2B5EF4-FFF2-40B4-BE49-F238E27FC236}">
                  <a16:creationId xmlns:a16="http://schemas.microsoft.com/office/drawing/2014/main" id="{05B343C9-30E1-FAB2-B691-48990D7D7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41826" y="3338362"/>
              <a:ext cx="5566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3" name="Line 15">
              <a:extLst>
                <a:ext uri="{FF2B5EF4-FFF2-40B4-BE49-F238E27FC236}">
                  <a16:creationId xmlns:a16="http://schemas.microsoft.com/office/drawing/2014/main" id="{165ED481-79D7-3995-EF9D-1ADA2F82E8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97191" y="3338362"/>
              <a:ext cx="4947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Line 16">
              <a:extLst>
                <a:ext uri="{FF2B5EF4-FFF2-40B4-BE49-F238E27FC236}">
                  <a16:creationId xmlns:a16="http://schemas.microsoft.com/office/drawing/2014/main" id="{B22108F3-1500-97B8-04B0-0174666A06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01182" y="1953748"/>
              <a:ext cx="7421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Line 17">
              <a:extLst>
                <a:ext uri="{FF2B5EF4-FFF2-40B4-BE49-F238E27FC236}">
                  <a16:creationId xmlns:a16="http://schemas.microsoft.com/office/drawing/2014/main" id="{FD1F6548-2201-19E9-94AB-B43E10B79F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02168" y="1953748"/>
              <a:ext cx="6803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Line 18">
              <a:extLst>
                <a:ext uri="{FF2B5EF4-FFF2-40B4-BE49-F238E27FC236}">
                  <a16:creationId xmlns:a16="http://schemas.microsoft.com/office/drawing/2014/main" id="{27855E4C-622F-6E2F-DBE2-C89BCBF38C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39078" y="3597977"/>
              <a:ext cx="989528" cy="16442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직사각형 67">
            <a:extLst>
              <a:ext uri="{FF2B5EF4-FFF2-40B4-BE49-F238E27FC236}">
                <a16:creationId xmlns:a16="http://schemas.microsoft.com/office/drawing/2014/main" id="{BC6F5DDE-D5DC-A9C9-322D-856F69E239A6}"/>
              </a:ext>
            </a:extLst>
          </p:cNvPr>
          <p:cNvSpPr/>
          <p:nvPr/>
        </p:nvSpPr>
        <p:spPr>
          <a:xfrm>
            <a:off x="735275" y="2767665"/>
            <a:ext cx="2237520" cy="110799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latinLnBrk="0" hangingPunct="0">
              <a:defRPr/>
            </a:pPr>
            <a:r>
              <a:rPr lang="ko-KR" altLang="en-US" sz="22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rPr>
              <a:t> </a:t>
            </a:r>
            <a:r>
              <a:rPr lang="en-US" altLang="ko-KR" sz="22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rPr>
              <a:t>Flow Chart of Cash &amp; Debt Management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020F4A-F09C-A81B-3642-5A89A5A79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85" y="118488"/>
            <a:ext cx="2184951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8E7917A-E080-2330-F8CF-4B09814415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94215" y="13703"/>
            <a:ext cx="2184950" cy="68287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F105F5C-6E54-86E5-1A0A-3B36432BDE69}"/>
              </a:ext>
            </a:extLst>
          </p:cNvPr>
          <p:cNvSpPr/>
          <p:nvPr/>
        </p:nvSpPr>
        <p:spPr>
          <a:xfrm rot="16200000" flipH="1">
            <a:off x="6073140" y="-5021100"/>
            <a:ext cx="45719" cy="1196633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82015" y="3052597"/>
            <a:ext cx="2870979" cy="581698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schemeClr val="bg1"/>
            </a:outerShdw>
          </a:effectLst>
        </p:spPr>
        <p:txBody>
          <a:bodyPr wrap="none" lIns="0" tIns="0" rIns="0" bIns="0" rtlCol="0" anchor="ctr" anchorCtr="0">
            <a:spAutoFit/>
          </a:bodyPr>
          <a:lstStyle/>
          <a:p>
            <a:pPr marL="500920" indent="-500920" defTabSz="801472" eaLnBrk="0">
              <a:spcBef>
                <a:spcPts val="1753"/>
              </a:spcBef>
              <a:spcAft>
                <a:spcPct val="0"/>
              </a:spcAft>
              <a:defRPr/>
            </a:pPr>
            <a:r>
              <a:rPr sz="4200">
                <a:solidFill>
                  <a:schemeClr val="tx2">
                    <a:lumMod val="50000"/>
                  </a:schemeClr>
                </a:solidFill>
                <a:latin typeface="Book Antiqua" panose="02040602050305030304" pitchFamily="18" charset="0"/>
              </a:rPr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2999258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15">
            <a:extLst>
              <a:ext uri="{FF2B5EF4-FFF2-40B4-BE49-F238E27FC236}">
                <a16:creationId xmlns:a16="http://schemas.microsoft.com/office/drawing/2014/main" id="{B9FF99BD-075F-4761-A995-6FC574BD2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17">
            <a:extLst>
              <a:ext uri="{FF2B5EF4-FFF2-40B4-BE49-F238E27FC236}">
                <a16:creationId xmlns:a16="http://schemas.microsoft.com/office/drawing/2014/main" id="{A7B21A54-9BA3-4EA9-B460-5A829ADD9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19">
            <a:extLst>
              <a:ext uri="{FF2B5EF4-FFF2-40B4-BE49-F238E27FC236}">
                <a16:creationId xmlns:a16="http://schemas.microsoft.com/office/drawing/2014/main" id="{6FA8F714-B9D8-488A-8CCA-E9948FF913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6D18894-696F-48CF-82E7-76E5CCB6D7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3655" y="2172451"/>
            <a:ext cx="8842541" cy="3555876"/>
          </a:xfrm>
        </p:spPr>
        <p:txBody>
          <a:bodyPr>
            <a:noAutofit/>
          </a:bodyPr>
          <a:lstStyle/>
          <a:p>
            <a:pPr algn="l" defTabSz="786384"/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Ⅰ. Overview</a:t>
            </a: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Ⅱ. Cash flow forecasting/planning</a:t>
            </a: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Ⅲ. 	</a:t>
            </a:r>
            <a:r>
              <a:rPr lang="en-US" altLang="ko-KR" sz="344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C</a:t>
            </a:r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ash management and Debt</a:t>
            </a: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       management coordination </a:t>
            </a:r>
            <a:b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</a:br>
            <a:r>
              <a:rPr lang="en-US" altLang="ko-KR" sz="344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Arial Unicode MS" pitchFamily="50" charset="-127"/>
                <a:cs typeface="Times New Roman" panose="02020603050405020304" pitchFamily="18" charset="0"/>
              </a:rPr>
              <a:t>	</a:t>
            </a:r>
            <a:endParaRPr lang="ko-KR" altLang="en-US" sz="40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Arial Unicode MS" pitchFamily="50" charset="-127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4261916" y="1355222"/>
            <a:ext cx="4380539" cy="727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86384">
              <a:spcAft>
                <a:spcPts val="600"/>
              </a:spcAft>
            </a:pPr>
            <a:r>
              <a:rPr lang="en-US" sz="4128" b="1" kern="120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Content</a:t>
            </a:r>
            <a:endParaRPr lang="en-US" sz="4800" b="1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>
            <a:off x="6035175" y="-2339252"/>
            <a:ext cx="39501" cy="8842541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3D7AA6-2EE3-C79E-F2B9-1748AE897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159" y="1256884"/>
            <a:ext cx="1967842" cy="4689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D3C2EEE-BF15-7EB6-BF5C-E234EF57E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96065" y="1123527"/>
            <a:ext cx="1887770" cy="60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97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D2EA9A4-8D81-4E97-ADF3-B1D03BA3E045}"/>
              </a:ext>
            </a:extLst>
          </p:cNvPr>
          <p:cNvSpPr txBox="1"/>
          <p:nvPr/>
        </p:nvSpPr>
        <p:spPr>
          <a:xfrm>
            <a:off x="3036277" y="293747"/>
            <a:ext cx="91366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>
                <a:solidFill>
                  <a:srgbClr val="002060"/>
                </a:solidFill>
                <a:ea typeface="Arial Unicode MS" pitchFamily="50" charset="-127"/>
                <a:cs typeface="Arial Unicode MS" pitchFamily="50" charset="-127"/>
              </a:rPr>
              <a:t>Overview</a:t>
            </a:r>
            <a:endParaRPr lang="en-US" sz="2500" b="1" dirty="0">
              <a:solidFill>
                <a:srgbClr val="002060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 rot="16200000">
            <a:off x="7370419" y="-3437638"/>
            <a:ext cx="55581" cy="9048323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5" name="모서리가 둥근 직사각형 8"/>
          <p:cNvSpPr/>
          <p:nvPr/>
        </p:nvSpPr>
        <p:spPr>
          <a:xfrm>
            <a:off x="2926800" y="1203764"/>
            <a:ext cx="8763646" cy="546762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00">
              <a:solidFill>
                <a:prstClr val="white"/>
              </a:solidFill>
              <a:cs typeface="Arial" pitchFamily="34" charset="0"/>
            </a:endParaRPr>
          </a:p>
        </p:txBody>
      </p:sp>
      <p:grpSp>
        <p:nvGrpSpPr>
          <p:cNvPr id="60" name="그룹 44"/>
          <p:cNvGrpSpPr/>
          <p:nvPr/>
        </p:nvGrpSpPr>
        <p:grpSpPr>
          <a:xfrm>
            <a:off x="408923" y="2753511"/>
            <a:ext cx="2294631" cy="1184065"/>
            <a:chOff x="644100" y="619131"/>
            <a:chExt cx="4915401" cy="473033"/>
          </a:xfrm>
        </p:grpSpPr>
        <p:sp>
          <p:nvSpPr>
            <p:cNvPr id="61" name="AutoShape 55"/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2" name="직사각형 61"/>
            <p:cNvSpPr/>
            <p:nvPr/>
          </p:nvSpPr>
          <p:spPr>
            <a:xfrm>
              <a:off x="644100" y="622811"/>
              <a:ext cx="4856891" cy="35725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 eaLnBrk="0" latinLnBrk="0" hangingPunct="0">
                <a:defRPr/>
              </a:pPr>
              <a:r>
                <a:rPr lang="en-US" altLang="ko-KR" sz="2200" kern="0" dirty="0">
                  <a:gradFill>
                    <a:gsLst>
                      <a:gs pos="100000">
                        <a:prstClr val="white"/>
                      </a:gs>
                      <a:gs pos="100000">
                        <a:prstClr val="white"/>
                      </a:gs>
                    </a:gsLst>
                    <a:lin ang="0" scaled="0"/>
                  </a:gradFill>
                  <a:latin typeface="+mn-ea"/>
                  <a:cs typeface="Arial" pitchFamily="34" charset="0"/>
                </a:rPr>
                <a:t>Mongolia’s Cash Management</a:t>
              </a:r>
              <a:endParaRPr lang="ko-KR" altLang="en-US" sz="2200" kern="0" dirty="0">
                <a:gradFill>
                  <a:gsLst>
                    <a:gs pos="100000">
                      <a:prstClr val="white"/>
                    </a:gs>
                    <a:gs pos="100000">
                      <a:prstClr val="white"/>
                    </a:gs>
                  </a:gsLst>
                  <a:lin ang="0" scaled="0"/>
                </a:gradFill>
                <a:latin typeface="+mn-ea"/>
                <a:cs typeface="Arial" pitchFamily="34" charset="0"/>
              </a:endParaRPr>
            </a:p>
          </p:txBody>
        </p:sp>
        <p:sp>
          <p:nvSpPr>
            <p:cNvPr id="63" name="제목 114"/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  <p:sp>
        <p:nvSpPr>
          <p:cNvPr id="64" name="모서리가 둥근 직사각형 63"/>
          <p:cNvSpPr/>
          <p:nvPr/>
        </p:nvSpPr>
        <p:spPr>
          <a:xfrm>
            <a:off x="3094587" y="3604201"/>
            <a:ext cx="4605257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ko-KR" sz="1700" b="1" dirty="0">
                <a:solidFill>
                  <a:prstClr val="black"/>
                </a:solidFill>
                <a:latin typeface="+mn-ea"/>
              </a:rPr>
              <a:t>Applicable law</a:t>
            </a:r>
            <a:endParaRPr lang="ko-KR" altLang="en-US" sz="17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3094587" y="1851489"/>
            <a:ext cx="8035626" cy="1989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Predicting cash flow </a:t>
            </a:r>
            <a:r>
              <a:rPr lang="en-US" altLang="ko-K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precisely</a:t>
            </a: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providing cash </a:t>
            </a:r>
            <a:r>
              <a:rPr lang="en-US" altLang="ko-KR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promptly&amp; accurately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government borrowing cost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returns on idle cash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returns on idle cash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endParaRPr lang="en-US" altLang="ko-KR" sz="1700" kern="0" dirty="0">
              <a:solidFill>
                <a:srgbClr val="C00000"/>
              </a:solidFill>
              <a:latin typeface="+mn-ea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3094586" y="4049271"/>
            <a:ext cx="8423498" cy="231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altLang="ko-K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Budget law(2001) </a:t>
            </a:r>
            <a:r>
              <a:rPr lang="ko-KR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altLang="ko-KR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Treasury Management Act(2002)</a:t>
            </a:r>
          </a:p>
          <a:p>
            <a:pPr marL="285750" indent="-285750" defTabSz="1330325" eaLnBrk="0" latinLnBrk="0" hangingPunct="0">
              <a:lnSpc>
                <a:spcPct val="130000"/>
              </a:lnSpc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Times New Roman"/>
              </a:rPr>
              <a:t>We are using two major regulations on cash management.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en-US" b="1" i="1" dirty="0">
                <a:latin typeface="Times New Roman"/>
              </a:rPr>
              <a:t>Order of the Minister of Finance on ‘Cash Planning of the TSA’: </a:t>
            </a:r>
            <a:r>
              <a:rPr lang="en-US" dirty="0">
                <a:latin typeface="Times New Roman"/>
              </a:rPr>
              <a:t>The main</a:t>
            </a:r>
          </a:p>
          <a:p>
            <a:pPr lvl="1" algn="just" fontAlgn="b"/>
            <a:r>
              <a:rPr lang="en-US" dirty="0">
                <a:latin typeface="Times New Roman"/>
              </a:rPr>
              <a:t>       aim of the order is to improve forecasts of government cash flows. </a:t>
            </a:r>
          </a:p>
          <a:p>
            <a:pPr marL="800100" lvl="1" indent="-342900" algn="just" fontAlgn="b">
              <a:buFont typeface="Wingdings" panose="05000000000000000000" pitchFamily="2" charset="2"/>
              <a:buChar char="ü"/>
            </a:pPr>
            <a:r>
              <a:rPr lang="en-US" b="1" i="1" dirty="0">
                <a:latin typeface="Times New Roman"/>
              </a:rPr>
              <a:t>Order of the Minister of Finance on the ‘Management of TSA’s Idle Balance’: </a:t>
            </a:r>
            <a:r>
              <a:rPr lang="en-US" dirty="0">
                <a:latin typeface="Times New Roman"/>
              </a:rPr>
              <a:t>Based on the regulation, the amount over the safety net balance can be invested </a:t>
            </a:r>
          </a:p>
          <a:p>
            <a:pPr lvl="1" algn="just" fontAlgn="b"/>
            <a:r>
              <a:rPr lang="en-US" dirty="0">
                <a:latin typeface="Times New Roman"/>
              </a:rPr>
              <a:t>      in commercial banks as term deposits.</a:t>
            </a:r>
          </a:p>
        </p:txBody>
      </p:sp>
      <p:sp>
        <p:nvSpPr>
          <p:cNvPr id="24" name="모서리가 둥근 직사각형 23"/>
          <p:cNvSpPr/>
          <p:nvPr/>
        </p:nvSpPr>
        <p:spPr>
          <a:xfrm>
            <a:off x="3079978" y="1397554"/>
            <a:ext cx="4572032" cy="3333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2060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ko-KR" sz="1700" b="1" dirty="0">
                <a:solidFill>
                  <a:prstClr val="black"/>
                </a:solidFill>
                <a:latin typeface="+mn-ea"/>
              </a:rPr>
              <a:t>Objective</a:t>
            </a:r>
            <a:endParaRPr lang="ko-KR" altLang="en-US" sz="1700" b="1" dirty="0">
              <a:solidFill>
                <a:prstClr val="black"/>
              </a:solidFill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3D21DF-C522-B7A3-DD6C-BF2C8EDB1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59" y="113120"/>
            <a:ext cx="2274005" cy="53039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523BA9-452B-8EC6-18BD-820B515CA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9483" y="85228"/>
            <a:ext cx="2184950" cy="68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6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8"/>
          <p:cNvSpPr txBox="1">
            <a:spLocks/>
          </p:cNvSpPr>
          <p:nvPr/>
        </p:nvSpPr>
        <p:spPr>
          <a:xfrm>
            <a:off x="1752601" y="2181548"/>
            <a:ext cx="8829675" cy="1622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cap="all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Processing of cash planning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952464" y="21431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52464" y="3943316"/>
            <a:ext cx="102870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&amp;Mcy;&amp;ocy;&amp;ncy;&amp;gcy;&amp;ocy;&amp;lcy; &amp;Ucy;&amp;lcy;&amp;scy;&amp;ycy;&amp;ncy; &amp;Scy;&amp;acy;&amp;ncy;&amp;gcy;&amp;icy;&amp;jcy;&amp;ncy; &amp;YAcy;&amp;acy;&amp;m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6440" y="519976"/>
            <a:ext cx="3114675" cy="809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376362" y="4267201"/>
            <a:ext cx="9582150" cy="101566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just" fontAlgn="b"/>
            <a:r>
              <a:rPr lang="en-US" sz="2000" i="1" dirty="0">
                <a:solidFill>
                  <a:srgbClr val="002060"/>
                </a:solidFill>
                <a:latin typeface="Times New Roman"/>
              </a:rPr>
              <a:t>Order of the Minister of Finance on ‘Cash Planning of the TSA’. </a:t>
            </a:r>
            <a:r>
              <a:rPr lang="en-US" sz="2000" dirty="0">
                <a:solidFill>
                  <a:srgbClr val="002060"/>
                </a:solidFill>
                <a:latin typeface="Times New Roman"/>
              </a:rPr>
              <a:t>The main aim of the order is to improve forecasts of government cash flows. The regulation requires revenue</a:t>
            </a:r>
            <a:endParaRPr lang="en-US" dirty="0"/>
          </a:p>
          <a:p>
            <a:pPr algn="just"/>
            <a:r>
              <a:rPr lang="en-US" sz="2000" dirty="0">
                <a:solidFill>
                  <a:srgbClr val="002060"/>
                </a:solidFill>
                <a:latin typeface="Times New Roman"/>
              </a:rPr>
              <a:t>generating agencies and related units under MoF to provide cash flow forecasts.  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4E0018-9C5E-6290-5956-37AE928166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587" y="519976"/>
            <a:ext cx="2274005" cy="723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0832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629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5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77405"/>
              </p:ext>
            </p:extLst>
          </p:nvPr>
        </p:nvGraphicFramePr>
        <p:xfrm>
          <a:off x="1105652" y="1909935"/>
          <a:ext cx="10167458" cy="4365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2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6228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kern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itchFamily="34" charset="0"/>
                        </a:rPr>
                        <a:t>Good practice of Mongolia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To be a Treasury Single Account structure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18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Processing of government transactions via electronic transactions and centralized systems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To forecast daily TSA cash flows of revenues and expenditures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184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Use of short-term government bond (bills) to help manage balances and timing mismatches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Close interaction between government debt and cash management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Close interaction between monetary policy and cash management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On level of information sharing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023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Timely information sharing between related main institutions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DFC659E-20A9-E321-DB6D-9B3166D945B6}"/>
              </a:ext>
            </a:extLst>
          </p:cNvPr>
          <p:cNvSpPr txBox="1"/>
          <p:nvPr/>
        </p:nvSpPr>
        <p:spPr>
          <a:xfrm>
            <a:off x="2291886" y="483013"/>
            <a:ext cx="9136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Infrastructure of cash management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AD9E902-F6B8-C13E-4024-DFE7427F4F8B}"/>
              </a:ext>
            </a:extLst>
          </p:cNvPr>
          <p:cNvSpPr/>
          <p:nvPr/>
        </p:nvSpPr>
        <p:spPr>
          <a:xfrm rot="16200000" flipH="1">
            <a:off x="6166522" y="-4895637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2BF875-3A0E-D50B-2012-05879F14FF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414" y="137629"/>
            <a:ext cx="1844475" cy="53039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32672C-1F73-6A24-77AA-F81A86320D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3636" y="110395"/>
            <a:ext cx="2184950" cy="697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07063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6"/>
          <p:cNvSpPr txBox="1">
            <a:spLocks/>
          </p:cNvSpPr>
          <p:nvPr/>
        </p:nvSpPr>
        <p:spPr>
          <a:xfrm>
            <a:off x="83629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6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60741"/>
              </p:ext>
            </p:extLst>
          </p:nvPr>
        </p:nvGraphicFramePr>
        <p:xfrm>
          <a:off x="3531766" y="-3175"/>
          <a:ext cx="7136235" cy="6848147"/>
        </p:xfrm>
        <a:graphic>
          <a:graphicData uri="http://schemas.openxmlformats.org/drawingml/2006/table">
            <a:tbl>
              <a:tblPr/>
              <a:tblGrid>
                <a:gridCol w="82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0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2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8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Treasury Single account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Balance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 borrowing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State budget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 agencies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economic classification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500" b="1" i="0" u="none" strike="noStrike" dirty="0">
                        <a:solidFill>
                          <a:srgbClr val="FA7D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Expenditures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economic classification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 borrowing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Budget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555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Balance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Social Insurance fund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Balance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Health fund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Revenue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Expenditure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A7D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Balance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 term financial investment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Balances of foreign currency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Safety net balances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Liquidity ratio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225509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7543" marR="7543" marT="7543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>
                          <a:solidFill>
                            <a:srgbClr val="3F3F3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CHECK</a:t>
                      </a:r>
                    </a:p>
                  </a:txBody>
                  <a:tcPr marL="7543" marR="7543" marT="7543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1E993886-3553-A48D-637A-3F7AEB5CFA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250" y="152203"/>
            <a:ext cx="1844475" cy="5303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565F8A4-FEFF-EF26-AD9F-C31D9124C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435" y="5922237"/>
            <a:ext cx="2294630" cy="708362"/>
          </a:xfrm>
          <a:prstGeom prst="rect">
            <a:avLst/>
          </a:prstGeom>
        </p:spPr>
      </p:pic>
      <p:grpSp>
        <p:nvGrpSpPr>
          <p:cNvPr id="5" name="그룹 44">
            <a:extLst>
              <a:ext uri="{FF2B5EF4-FFF2-40B4-BE49-F238E27FC236}">
                <a16:creationId xmlns:a16="http://schemas.microsoft.com/office/drawing/2014/main" id="{D3A5F511-B42E-DC6C-2BDE-D1E88F9D8C79}"/>
              </a:ext>
            </a:extLst>
          </p:cNvPr>
          <p:cNvGrpSpPr/>
          <p:nvPr/>
        </p:nvGrpSpPr>
        <p:grpSpPr>
          <a:xfrm>
            <a:off x="652115" y="2476674"/>
            <a:ext cx="2294631" cy="1184065"/>
            <a:chOff x="644100" y="619131"/>
            <a:chExt cx="4915401" cy="473033"/>
          </a:xfrm>
        </p:grpSpPr>
        <p:sp>
          <p:nvSpPr>
            <p:cNvPr id="7" name="AutoShape 55">
              <a:extLst>
                <a:ext uri="{FF2B5EF4-FFF2-40B4-BE49-F238E27FC236}">
                  <a16:creationId xmlns:a16="http://schemas.microsoft.com/office/drawing/2014/main" id="{4F137C2D-91B0-53D0-BCC6-02EE01705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4102" y="619131"/>
              <a:ext cx="4915399" cy="473033"/>
            </a:xfrm>
            <a:prstGeom prst="roundRect">
              <a:avLst>
                <a:gd name="adj" fmla="val 0"/>
              </a:avLst>
            </a:prstGeom>
            <a:solidFill>
              <a:srgbClr val="1E479A"/>
            </a:solidFill>
            <a:ln w="31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ko-KR" altLang="en-US">
                <a:solidFill>
                  <a:prstClr val="black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직사각형 61">
              <a:extLst>
                <a:ext uri="{FF2B5EF4-FFF2-40B4-BE49-F238E27FC236}">
                  <a16:creationId xmlns:a16="http://schemas.microsoft.com/office/drawing/2014/main" id="{AC4534D1-97C5-85E4-61E1-0A34FA3DF590}"/>
                </a:ext>
              </a:extLst>
            </p:cNvPr>
            <p:cNvSpPr/>
            <p:nvPr/>
          </p:nvSpPr>
          <p:spPr>
            <a:xfrm>
              <a:off x="644100" y="622811"/>
              <a:ext cx="4856891" cy="442644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2200" dirty="0">
                  <a:solidFill>
                    <a:schemeClr val="bg1"/>
                  </a:solidFill>
                  <a:latin typeface="Malgun Gothic (Body)"/>
                </a:rPr>
                <a:t>Structure </a:t>
              </a:r>
            </a:p>
            <a:p>
              <a:pPr algn="ctr"/>
              <a:r>
                <a:rPr lang="en-US" sz="2200" dirty="0">
                  <a:solidFill>
                    <a:schemeClr val="bg1"/>
                  </a:solidFill>
                  <a:latin typeface="Malgun Gothic (Body)"/>
                </a:rPr>
                <a:t>of spread </a:t>
              </a:r>
            </a:p>
            <a:p>
              <a:pPr algn="ctr"/>
              <a:r>
                <a:rPr lang="en-US" sz="2200" dirty="0">
                  <a:solidFill>
                    <a:schemeClr val="bg1"/>
                  </a:solidFill>
                  <a:latin typeface="Malgun Gothic (Body)"/>
                </a:rPr>
                <a:t>sheet</a:t>
              </a:r>
            </a:p>
          </p:txBody>
        </p:sp>
        <p:sp>
          <p:nvSpPr>
            <p:cNvPr id="11" name="제목 114">
              <a:extLst>
                <a:ext uri="{FF2B5EF4-FFF2-40B4-BE49-F238E27FC236}">
                  <a16:creationId xmlns:a16="http://schemas.microsoft.com/office/drawing/2014/main" id="{F51288DB-F475-C7B8-BE09-5F780F812A86}"/>
                </a:ext>
              </a:extLst>
            </p:cNvPr>
            <p:cNvSpPr txBox="1">
              <a:spLocks/>
            </p:cNvSpPr>
            <p:nvPr/>
          </p:nvSpPr>
          <p:spPr>
            <a:xfrm>
              <a:off x="679595" y="764948"/>
              <a:ext cx="792088" cy="231791"/>
            </a:xfrm>
            <a:prstGeom prst="rect">
              <a:avLst/>
            </a:prstGeom>
            <a:ln>
              <a:noFill/>
            </a:ln>
            <a:effectLst>
              <a:outerShdw blurRad="76200" dir="5400000" algn="ctr" rotWithShape="0">
                <a:sysClr val="windowText" lastClr="000000"/>
              </a:outerShdw>
            </a:effectLst>
          </p:spPr>
          <p:txBody>
            <a:bodyPr anchor="ctr" anchorCtr="0"/>
            <a:lstStyle/>
            <a:p>
              <a:pPr algn="ctr" eaLnBrk="0" latinLnBrk="0" hangingPunct="0">
                <a:defRPr/>
              </a:pPr>
              <a:endParaRPr lang="en-US" altLang="ko-KR" sz="2000" b="1" kern="0" dirty="0">
                <a:gradFill>
                  <a:gsLst>
                    <a:gs pos="100000">
                      <a:prstClr val="white"/>
                    </a:gs>
                    <a:gs pos="100000">
                      <a:srgbClr val="0070C0"/>
                    </a:gs>
                  </a:gsLst>
                  <a:lin ang="5400000" scaled="0"/>
                </a:gradFill>
                <a:latin typeface="08서울남산체 B" pitchFamily="18" charset="-127"/>
                <a:ea typeface="08서울남산체 B" pitchFamily="18" charset="-127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63294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Stored Data 5"/>
          <p:cNvSpPr/>
          <p:nvPr/>
        </p:nvSpPr>
        <p:spPr>
          <a:xfrm>
            <a:off x="1266827" y="1600201"/>
            <a:ext cx="790575" cy="561975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 b="1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Agency data table</a:t>
            </a:r>
            <a:endParaRPr lang="en-US" sz="1100" b="1" dirty="0">
              <a:ea typeface="Calibri"/>
              <a:cs typeface="Times New Roman"/>
            </a:endParaRPr>
          </a:p>
        </p:txBody>
      </p:sp>
      <p:sp>
        <p:nvSpPr>
          <p:cNvPr id="7" name="Flowchart: Stored Data 6"/>
          <p:cNvSpPr/>
          <p:nvPr/>
        </p:nvSpPr>
        <p:spPr>
          <a:xfrm>
            <a:off x="1314452" y="2381250"/>
            <a:ext cx="790575" cy="514350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800" b="1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Budget data table</a:t>
            </a:r>
            <a:endParaRPr lang="en-US" sz="1100" b="1">
              <a:ea typeface="Calibri"/>
              <a:cs typeface="Times New Roman"/>
            </a:endParaRPr>
          </a:p>
        </p:txBody>
      </p:sp>
      <p:sp>
        <p:nvSpPr>
          <p:cNvPr id="8" name="Flowchart: Stored Data 7"/>
          <p:cNvSpPr/>
          <p:nvPr/>
        </p:nvSpPr>
        <p:spPr>
          <a:xfrm>
            <a:off x="1833565" y="4617403"/>
            <a:ext cx="904875" cy="48799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 Table</a:t>
            </a:r>
          </a:p>
        </p:txBody>
      </p:sp>
      <p:sp>
        <p:nvSpPr>
          <p:cNvPr id="9" name="Flowchart: Stored Data 8"/>
          <p:cNvSpPr/>
          <p:nvPr/>
        </p:nvSpPr>
        <p:spPr>
          <a:xfrm>
            <a:off x="3933827" y="5924548"/>
            <a:ext cx="1504949" cy="523878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Flows Forecast Adjustment Table</a:t>
            </a:r>
          </a:p>
        </p:txBody>
      </p:sp>
      <p:sp>
        <p:nvSpPr>
          <p:cNvPr id="10" name="Flowchart: Stored Data 9"/>
          <p:cNvSpPr/>
          <p:nvPr/>
        </p:nvSpPr>
        <p:spPr>
          <a:xfrm>
            <a:off x="3633789" y="4788535"/>
            <a:ext cx="1114424" cy="454660"/>
          </a:xfrm>
          <a:prstGeom prst="flowChartOnlineStorage">
            <a:avLst/>
          </a:prstGeom>
          <a:solidFill>
            <a:schemeClr val="accent6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 Free Balance Data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19351" y="3009900"/>
            <a:ext cx="1285876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A: Forecast Source</a:t>
            </a:r>
          </a:p>
        </p:txBody>
      </p:sp>
      <p:sp>
        <p:nvSpPr>
          <p:cNvPr id="12" name="Flowchart: Direct Access Storage 11"/>
          <p:cNvSpPr/>
          <p:nvPr/>
        </p:nvSpPr>
        <p:spPr>
          <a:xfrm>
            <a:off x="4038601" y="3124200"/>
            <a:ext cx="1143002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Forecast Table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514976" y="3009900"/>
            <a:ext cx="1314451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050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Block B: Flows Forecast Summary</a:t>
            </a:r>
            <a:endParaRPr lang="en-US" sz="11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24952" y="4961891"/>
            <a:ext cx="1362075" cy="7715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F: Error Report</a:t>
            </a:r>
          </a:p>
        </p:txBody>
      </p:sp>
      <p:sp>
        <p:nvSpPr>
          <p:cNvPr id="16" name="Flowchart: Direct Access Storage 15"/>
          <p:cNvSpPr/>
          <p:nvPr/>
        </p:nvSpPr>
        <p:spPr>
          <a:xfrm>
            <a:off x="8743952" y="2009774"/>
            <a:ext cx="1152525" cy="42862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Position Table</a:t>
            </a:r>
          </a:p>
        </p:txBody>
      </p:sp>
      <p:sp>
        <p:nvSpPr>
          <p:cNvPr id="17" name="Hexagon 16"/>
          <p:cNvSpPr/>
          <p:nvPr/>
        </p:nvSpPr>
        <p:spPr>
          <a:xfrm>
            <a:off x="7262179" y="2288381"/>
            <a:ext cx="904875" cy="481014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Forecast Report</a:t>
            </a:r>
          </a:p>
        </p:txBody>
      </p:sp>
      <p:sp>
        <p:nvSpPr>
          <p:cNvPr id="18" name="Hexagon 17"/>
          <p:cNvSpPr/>
          <p:nvPr/>
        </p:nvSpPr>
        <p:spPr>
          <a:xfrm>
            <a:off x="10010778" y="1833562"/>
            <a:ext cx="1147127" cy="604838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Cash balance Forecast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628776" y="5336753"/>
            <a:ext cx="1314450" cy="9048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H: Trends Analysis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95689" y="4058441"/>
            <a:ext cx="1190624" cy="53006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D: Actual Source</a:t>
            </a:r>
          </a:p>
        </p:txBody>
      </p:sp>
      <p:sp>
        <p:nvSpPr>
          <p:cNvPr id="21" name="Flowchart: Direct Access Storage 20"/>
          <p:cNvSpPr/>
          <p:nvPr/>
        </p:nvSpPr>
        <p:spPr>
          <a:xfrm>
            <a:off x="5124452" y="4090668"/>
            <a:ext cx="1019175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Actual Table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518592" y="4057651"/>
            <a:ext cx="1253174" cy="53085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E: Flows Actual Summary</a:t>
            </a:r>
          </a:p>
        </p:txBody>
      </p:sp>
      <p:sp>
        <p:nvSpPr>
          <p:cNvPr id="25" name="Hexagon 24"/>
          <p:cNvSpPr/>
          <p:nvPr/>
        </p:nvSpPr>
        <p:spPr>
          <a:xfrm>
            <a:off x="9288781" y="5924550"/>
            <a:ext cx="991235" cy="523876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 Error Report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48376" y="5822316"/>
            <a:ext cx="1162050" cy="7334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G: Adjustment</a:t>
            </a:r>
          </a:p>
        </p:txBody>
      </p:sp>
      <p:sp>
        <p:nvSpPr>
          <p:cNvPr id="28" name="Hexagon 27"/>
          <p:cNvSpPr/>
          <p:nvPr/>
        </p:nvSpPr>
        <p:spPr>
          <a:xfrm>
            <a:off x="5627211" y="4788535"/>
            <a:ext cx="1089978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Actual Flows to-Date Report</a:t>
            </a:r>
          </a:p>
        </p:txBody>
      </p:sp>
      <p:sp>
        <p:nvSpPr>
          <p:cNvPr id="29" name="Hexagon 28"/>
          <p:cNvSpPr/>
          <p:nvPr/>
        </p:nvSpPr>
        <p:spPr>
          <a:xfrm>
            <a:off x="7155184" y="4788535"/>
            <a:ext cx="1130932" cy="535940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Daily Cash Balance Report</a:t>
            </a:r>
          </a:p>
        </p:txBody>
      </p:sp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9525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624254" y="3009900"/>
            <a:ext cx="1386523" cy="6858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Block C: Consolidation</a:t>
            </a:r>
          </a:p>
        </p:txBody>
      </p:sp>
      <p:sp>
        <p:nvSpPr>
          <p:cNvPr id="32" name="Flowchart: Direct Access Storage 31"/>
          <p:cNvSpPr/>
          <p:nvPr/>
        </p:nvSpPr>
        <p:spPr>
          <a:xfrm>
            <a:off x="7143114" y="3124200"/>
            <a:ext cx="1143002" cy="457200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Forecast Table</a:t>
            </a:r>
          </a:p>
        </p:txBody>
      </p:sp>
      <p:sp>
        <p:nvSpPr>
          <p:cNvPr id="33" name="Flowchart: Direct Access Storage 32"/>
          <p:cNvSpPr/>
          <p:nvPr/>
        </p:nvSpPr>
        <p:spPr>
          <a:xfrm>
            <a:off x="8301038" y="4086225"/>
            <a:ext cx="1019176" cy="462282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Actual Table</a:t>
            </a:r>
          </a:p>
        </p:txBody>
      </p:sp>
      <p:sp>
        <p:nvSpPr>
          <p:cNvPr id="34" name="Flowchart: Direct Access Storage 33"/>
          <p:cNvSpPr/>
          <p:nvPr/>
        </p:nvSpPr>
        <p:spPr>
          <a:xfrm>
            <a:off x="9910130" y="4171948"/>
            <a:ext cx="1247775" cy="40957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Difference Table</a:t>
            </a:r>
          </a:p>
        </p:txBody>
      </p:sp>
      <p:sp>
        <p:nvSpPr>
          <p:cNvPr id="35" name="Flowchart: Direct Access Storage 34"/>
          <p:cNvSpPr/>
          <p:nvPr/>
        </p:nvSpPr>
        <p:spPr>
          <a:xfrm>
            <a:off x="7831297" y="5929630"/>
            <a:ext cx="1247775" cy="518796"/>
          </a:xfrm>
          <a:prstGeom prst="flowChartMagneticDrum">
            <a:avLst/>
          </a:prstGeom>
          <a:solidFill>
            <a:schemeClr val="accent5">
              <a:lumMod val="60000"/>
              <a:lumOff val="40000"/>
            </a:schemeClr>
          </a:solidFill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 Difference Table</a:t>
            </a:r>
          </a:p>
        </p:txBody>
      </p:sp>
      <p:cxnSp>
        <p:nvCxnSpPr>
          <p:cNvPr id="7177" name="Elbow Connector 7176"/>
          <p:cNvCxnSpPr>
            <a:stCxn id="6" idx="1"/>
            <a:endCxn id="19" idx="1"/>
          </p:cNvCxnSpPr>
          <p:nvPr/>
        </p:nvCxnSpPr>
        <p:spPr>
          <a:xfrm rot="10800000" flipH="1" flipV="1">
            <a:off x="1266826" y="1881188"/>
            <a:ext cx="361950" cy="3908002"/>
          </a:xfrm>
          <a:prstGeom prst="bentConnector3">
            <a:avLst>
              <a:gd name="adj1" fmla="val -6315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3" name="Elbow Connector 7182"/>
          <p:cNvCxnSpPr>
            <a:stCxn id="7" idx="2"/>
            <a:endCxn id="11" idx="1"/>
          </p:cNvCxnSpPr>
          <p:nvPr/>
        </p:nvCxnSpPr>
        <p:spPr>
          <a:xfrm rot="16200000" flipH="1">
            <a:off x="1835945" y="2769394"/>
            <a:ext cx="457200" cy="70961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3" name="Elbow Connector 7192"/>
          <p:cNvCxnSpPr>
            <a:stCxn id="6" idx="2"/>
          </p:cNvCxnSpPr>
          <p:nvPr/>
        </p:nvCxnSpPr>
        <p:spPr>
          <a:xfrm rot="16200000" flipH="1">
            <a:off x="1378746" y="2445544"/>
            <a:ext cx="1190627" cy="623889"/>
          </a:xfrm>
          <a:prstGeom prst="bentConnector3">
            <a:avLst>
              <a:gd name="adj1" fmla="val 1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9" name="Straight Arrow Connector 7198"/>
          <p:cNvCxnSpPr>
            <a:stCxn id="19" idx="0"/>
            <a:endCxn id="8" idx="2"/>
          </p:cNvCxnSpPr>
          <p:nvPr/>
        </p:nvCxnSpPr>
        <p:spPr>
          <a:xfrm flipV="1">
            <a:off x="2286002" y="5105402"/>
            <a:ext cx="1" cy="2313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8" idx="0"/>
            <a:endCxn id="11" idx="2"/>
          </p:cNvCxnSpPr>
          <p:nvPr/>
        </p:nvCxnSpPr>
        <p:spPr>
          <a:xfrm rot="5400000" flipH="1" flipV="1">
            <a:off x="2213295" y="3768410"/>
            <a:ext cx="921703" cy="77628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endCxn id="9" idx="1"/>
          </p:cNvCxnSpPr>
          <p:nvPr/>
        </p:nvCxnSpPr>
        <p:spPr>
          <a:xfrm rot="16200000" flipH="1">
            <a:off x="2482376" y="4735037"/>
            <a:ext cx="2031364" cy="871536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1" idx="3"/>
            <a:endCxn id="12" idx="1"/>
          </p:cNvCxnSpPr>
          <p:nvPr/>
        </p:nvCxnSpPr>
        <p:spPr>
          <a:xfrm>
            <a:off x="3705227" y="3352800"/>
            <a:ext cx="33337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69" name="Straight Arrow Connector 7168"/>
          <p:cNvCxnSpPr>
            <a:stCxn id="12" idx="4"/>
            <a:endCxn id="13" idx="1"/>
          </p:cNvCxnSpPr>
          <p:nvPr/>
        </p:nvCxnSpPr>
        <p:spPr>
          <a:xfrm>
            <a:off x="5181603" y="3352800"/>
            <a:ext cx="3333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1" name="Straight Arrow Connector 7170"/>
          <p:cNvCxnSpPr>
            <a:stCxn id="13" idx="3"/>
            <a:endCxn id="32" idx="1"/>
          </p:cNvCxnSpPr>
          <p:nvPr/>
        </p:nvCxnSpPr>
        <p:spPr>
          <a:xfrm>
            <a:off x="6829426" y="3352800"/>
            <a:ext cx="31368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3" name="Straight Arrow Connector 7172"/>
          <p:cNvCxnSpPr>
            <a:stCxn id="32" idx="4"/>
            <a:endCxn id="31" idx="1"/>
          </p:cNvCxnSpPr>
          <p:nvPr/>
        </p:nvCxnSpPr>
        <p:spPr>
          <a:xfrm>
            <a:off x="8286117" y="3352800"/>
            <a:ext cx="33813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78" name="Elbow Connector 7177"/>
          <p:cNvCxnSpPr>
            <a:stCxn id="13" idx="0"/>
            <a:endCxn id="17" idx="3"/>
          </p:cNvCxnSpPr>
          <p:nvPr/>
        </p:nvCxnSpPr>
        <p:spPr>
          <a:xfrm rot="5400000" flipH="1" flipV="1">
            <a:off x="6476683" y="2224407"/>
            <a:ext cx="481012" cy="108997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0" name="Straight Arrow Connector 7179"/>
          <p:cNvCxnSpPr>
            <a:stCxn id="31" idx="0"/>
            <a:endCxn id="16" idx="2"/>
          </p:cNvCxnSpPr>
          <p:nvPr/>
        </p:nvCxnSpPr>
        <p:spPr>
          <a:xfrm flipV="1">
            <a:off x="9317516" y="2438400"/>
            <a:ext cx="2699" cy="5715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7" name="Elbow Connector 7186"/>
          <p:cNvCxnSpPr>
            <a:stCxn id="31" idx="3"/>
          </p:cNvCxnSpPr>
          <p:nvPr/>
        </p:nvCxnSpPr>
        <p:spPr>
          <a:xfrm flipV="1">
            <a:off x="10010776" y="2438400"/>
            <a:ext cx="573564" cy="9144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89" name="Straight Arrow Connector 7188"/>
          <p:cNvCxnSpPr>
            <a:endCxn id="34" idx="0"/>
          </p:cNvCxnSpPr>
          <p:nvPr/>
        </p:nvCxnSpPr>
        <p:spPr>
          <a:xfrm>
            <a:off x="10534017" y="3352802"/>
            <a:ext cx="1" cy="81914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1" name="Elbow Connector 7190"/>
          <p:cNvCxnSpPr>
            <a:stCxn id="34" idx="2"/>
            <a:endCxn id="15" idx="0"/>
          </p:cNvCxnSpPr>
          <p:nvPr/>
        </p:nvCxnSpPr>
        <p:spPr>
          <a:xfrm rot="5400000">
            <a:off x="9979820" y="4407693"/>
            <a:ext cx="380366" cy="72802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4" name="Elbow Connector 7193"/>
          <p:cNvCxnSpPr>
            <a:stCxn id="15" idx="1"/>
            <a:endCxn id="35" idx="0"/>
          </p:cNvCxnSpPr>
          <p:nvPr/>
        </p:nvCxnSpPr>
        <p:spPr>
          <a:xfrm rot="10800000" flipV="1">
            <a:off x="8455186" y="5347653"/>
            <a:ext cx="669767" cy="58197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6" name="Straight Arrow Connector 7195"/>
          <p:cNvCxnSpPr>
            <a:stCxn id="15" idx="2"/>
          </p:cNvCxnSpPr>
          <p:nvPr/>
        </p:nvCxnSpPr>
        <p:spPr>
          <a:xfrm>
            <a:off x="9805989" y="5733416"/>
            <a:ext cx="0" cy="191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5" idx="1"/>
            <a:endCxn id="27" idx="3"/>
          </p:cNvCxnSpPr>
          <p:nvPr/>
        </p:nvCxnSpPr>
        <p:spPr>
          <a:xfrm flipH="1">
            <a:off x="7210426" y="6189028"/>
            <a:ext cx="62087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7" idx="1"/>
            <a:endCxn id="9" idx="3"/>
          </p:cNvCxnSpPr>
          <p:nvPr/>
        </p:nvCxnSpPr>
        <p:spPr>
          <a:xfrm flipH="1" flipV="1">
            <a:off x="5187950" y="6186488"/>
            <a:ext cx="860426" cy="25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0"/>
            <a:endCxn id="20" idx="2"/>
          </p:cNvCxnSpPr>
          <p:nvPr/>
        </p:nvCxnSpPr>
        <p:spPr>
          <a:xfrm flipV="1">
            <a:off x="4191001" y="4588509"/>
            <a:ext cx="0" cy="2000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0" idx="3"/>
            <a:endCxn id="21" idx="1"/>
          </p:cNvCxnSpPr>
          <p:nvPr/>
        </p:nvCxnSpPr>
        <p:spPr>
          <a:xfrm flipV="1">
            <a:off x="4786313" y="4321809"/>
            <a:ext cx="338138" cy="1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1" idx="4"/>
            <a:endCxn id="22" idx="1"/>
          </p:cNvCxnSpPr>
          <p:nvPr/>
        </p:nvCxnSpPr>
        <p:spPr>
          <a:xfrm>
            <a:off x="6143626" y="4321810"/>
            <a:ext cx="374966" cy="12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22" idx="3"/>
            <a:endCxn id="33" idx="1"/>
          </p:cNvCxnSpPr>
          <p:nvPr/>
        </p:nvCxnSpPr>
        <p:spPr>
          <a:xfrm flipV="1">
            <a:off x="7771766" y="4317366"/>
            <a:ext cx="529272" cy="57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33" idx="0"/>
            <a:endCxn id="31" idx="2"/>
          </p:cNvCxnSpPr>
          <p:nvPr/>
        </p:nvCxnSpPr>
        <p:spPr>
          <a:xfrm rot="5400000" flipH="1" flipV="1">
            <a:off x="8868809" y="3637520"/>
            <a:ext cx="390525" cy="50688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22" idx="2"/>
            <a:endCxn id="28" idx="5"/>
          </p:cNvCxnSpPr>
          <p:nvPr/>
        </p:nvCxnSpPr>
        <p:spPr>
          <a:xfrm rot="5400000">
            <a:off x="6764179" y="4407536"/>
            <a:ext cx="200026" cy="56197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22" idx="2"/>
            <a:endCxn id="29" idx="4"/>
          </p:cNvCxnSpPr>
          <p:nvPr/>
        </p:nvCxnSpPr>
        <p:spPr>
          <a:xfrm rot="16200000" flipH="1">
            <a:off x="7117161" y="4616527"/>
            <a:ext cx="200026" cy="14399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itle 2"/>
          <p:cNvSpPr>
            <a:spLocks noGrp="1"/>
          </p:cNvSpPr>
          <p:nvPr>
            <p:ph type="title"/>
          </p:nvPr>
        </p:nvSpPr>
        <p:spPr>
          <a:xfrm>
            <a:off x="2685714" y="196563"/>
            <a:ext cx="7210763" cy="773835"/>
          </a:xfrm>
        </p:spPr>
        <p:txBody>
          <a:bodyPr anchor="b">
            <a:normAutofit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Block Diagram of Forecasting Process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44428F8-4BF9-9333-DE22-91943B5D78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49" y="97169"/>
            <a:ext cx="2274005" cy="5303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B6CFA45-2824-0196-A6B2-D7E7E5B80E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63497" y="117531"/>
            <a:ext cx="2184950" cy="682878"/>
          </a:xfrm>
          <a:prstGeom prst="rect">
            <a:avLst/>
          </a:prstGeom>
        </p:spPr>
      </p:pic>
      <p:sp>
        <p:nvSpPr>
          <p:cNvPr id="39" name="직사각형 5">
            <a:extLst>
              <a:ext uri="{FF2B5EF4-FFF2-40B4-BE49-F238E27FC236}">
                <a16:creationId xmlns:a16="http://schemas.microsoft.com/office/drawing/2014/main" id="{8FE8DBE4-E9E2-4654-3A2B-4B21C4DDE50F}"/>
              </a:ext>
            </a:extLst>
          </p:cNvPr>
          <p:cNvSpPr/>
          <p:nvPr/>
        </p:nvSpPr>
        <p:spPr>
          <a:xfrm rot="16200000" flipH="1">
            <a:off x="6120696" y="-5050918"/>
            <a:ext cx="45860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06136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0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00"/>
                            </p:stCondLst>
                            <p:childTnLst>
                              <p:par>
                                <p:cTn id="1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6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1500"/>
                            </p:stCondLst>
                            <p:childTnLst>
                              <p:par>
                                <p:cTn id="1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500"/>
                            </p:stCondLst>
                            <p:childTnLst>
                              <p:par>
                                <p:cTn id="1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000"/>
                            </p:stCondLst>
                            <p:childTnLst>
                              <p:par>
                                <p:cTn id="1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500"/>
                            </p:stCondLst>
                            <p:childTnLst>
                              <p:par>
                                <p:cTn id="19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2500"/>
                            </p:stCondLst>
                            <p:childTnLst>
                              <p:par>
                                <p:cTn id="20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4000"/>
                            </p:stCondLst>
                            <p:childTnLst>
                              <p:par>
                                <p:cTn id="2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5" grpId="0" animBg="1"/>
      <p:bldP spid="27" grpId="0" animBg="1"/>
      <p:bldP spid="28" grpId="0" animBg="1"/>
      <p:bldP spid="29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8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187430" y="454163"/>
            <a:ext cx="7122623" cy="58391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Seasonal effect of budget revenues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C4B9533-507F-E560-CF70-11826B99C387}"/>
              </a:ext>
            </a:extLst>
          </p:cNvPr>
          <p:cNvGrpSpPr/>
          <p:nvPr/>
        </p:nvGrpSpPr>
        <p:grpSpPr>
          <a:xfrm>
            <a:off x="1082180" y="1763125"/>
            <a:ext cx="9890620" cy="3970091"/>
            <a:chOff x="1313565" y="1600199"/>
            <a:chExt cx="9509050" cy="3733801"/>
          </a:xfrm>
        </p:grpSpPr>
        <p:graphicFrame>
          <p:nvGraphicFramePr>
            <p:cNvPr id="13" name="Chart 12"/>
            <p:cNvGraphicFramePr/>
            <p:nvPr>
              <p:extLst>
                <p:ext uri="{D42A27DB-BD31-4B8C-83A1-F6EECF244321}">
                  <p14:modId xmlns:p14="http://schemas.microsoft.com/office/powerpoint/2010/main" val="403458901"/>
                </p:ext>
              </p:extLst>
            </p:nvPr>
          </p:nvGraphicFramePr>
          <p:xfrm>
            <a:off x="1323182" y="1600200"/>
            <a:ext cx="301752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6" name="Chart 15"/>
            <p:cNvGraphicFramePr/>
            <p:nvPr>
              <p:extLst>
                <p:ext uri="{D42A27DB-BD31-4B8C-83A1-F6EECF244321}">
                  <p14:modId xmlns:p14="http://schemas.microsoft.com/office/powerpoint/2010/main" val="1616263624"/>
                </p:ext>
              </p:extLst>
            </p:nvPr>
          </p:nvGraphicFramePr>
          <p:xfrm>
            <a:off x="4568825" y="1600199"/>
            <a:ext cx="3016250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17" name="Chart 16"/>
            <p:cNvGraphicFramePr/>
            <p:nvPr>
              <p:extLst>
                <p:ext uri="{D42A27DB-BD31-4B8C-83A1-F6EECF244321}">
                  <p14:modId xmlns:p14="http://schemas.microsoft.com/office/powerpoint/2010/main" val="3723082852"/>
                </p:ext>
              </p:extLst>
            </p:nvPr>
          </p:nvGraphicFramePr>
          <p:xfrm>
            <a:off x="7799706" y="1600199"/>
            <a:ext cx="3020695" cy="1676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18" name="Chart 17"/>
            <p:cNvGraphicFramePr/>
            <p:nvPr>
              <p:extLst>
                <p:ext uri="{D42A27DB-BD31-4B8C-83A1-F6EECF244321}">
                  <p14:modId xmlns:p14="http://schemas.microsoft.com/office/powerpoint/2010/main" val="1600415100"/>
                </p:ext>
              </p:extLst>
            </p:nvPr>
          </p:nvGraphicFramePr>
          <p:xfrm>
            <a:off x="1313565" y="3429000"/>
            <a:ext cx="3020695" cy="187071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aphicFrame>
          <p:nvGraphicFramePr>
            <p:cNvPr id="19" name="Chart 18"/>
            <p:cNvGraphicFramePr/>
            <p:nvPr>
              <p:extLst>
                <p:ext uri="{D42A27DB-BD31-4B8C-83A1-F6EECF244321}">
                  <p14:modId xmlns:p14="http://schemas.microsoft.com/office/powerpoint/2010/main" val="408299200"/>
                </p:ext>
              </p:extLst>
            </p:nvPr>
          </p:nvGraphicFramePr>
          <p:xfrm>
            <a:off x="4572000" y="3429000"/>
            <a:ext cx="3048000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  <p:graphicFrame>
          <p:nvGraphicFramePr>
            <p:cNvPr id="20" name="Chart 19"/>
            <p:cNvGraphicFramePr/>
            <p:nvPr>
              <p:extLst>
                <p:ext uri="{D42A27DB-BD31-4B8C-83A1-F6EECF244321}">
                  <p14:modId xmlns:p14="http://schemas.microsoft.com/office/powerpoint/2010/main" val="3645413697"/>
                </p:ext>
              </p:extLst>
            </p:nvPr>
          </p:nvGraphicFramePr>
          <p:xfrm>
            <a:off x="7772400" y="3429000"/>
            <a:ext cx="3050215" cy="1905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8"/>
            </a:graphicData>
          </a:graphic>
        </p:graphicFrame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1E1AF8F-768A-1116-0BFC-480FA039B1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892" y="107942"/>
            <a:ext cx="2274005" cy="53039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FD73B5-0AFC-367F-ACDE-212F08D527C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004570" y="74757"/>
            <a:ext cx="2184950" cy="682878"/>
          </a:xfrm>
          <a:prstGeom prst="rect">
            <a:avLst/>
          </a:prstGeom>
        </p:spPr>
      </p:pic>
      <p:sp>
        <p:nvSpPr>
          <p:cNvPr id="5" name="직사각형 5">
            <a:extLst>
              <a:ext uri="{FF2B5EF4-FFF2-40B4-BE49-F238E27FC236}">
                <a16:creationId xmlns:a16="http://schemas.microsoft.com/office/drawing/2014/main" id="{9769211D-0D39-5B51-4ACD-D5781C387E35}"/>
              </a:ext>
            </a:extLst>
          </p:cNvPr>
          <p:cNvSpPr/>
          <p:nvPr/>
        </p:nvSpPr>
        <p:spPr>
          <a:xfrm rot="16200000" flipH="1">
            <a:off x="6073140" y="-5057913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53383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 txBox="1">
            <a:spLocks/>
          </p:cNvSpPr>
          <p:nvPr/>
        </p:nvSpPr>
        <p:spPr>
          <a:xfrm>
            <a:off x="8324850" y="6188080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Slide Number Placeholder 6"/>
          <p:cNvSpPr txBox="1">
            <a:spLocks/>
          </p:cNvSpPr>
          <p:nvPr/>
        </p:nvSpPr>
        <p:spPr>
          <a:xfrm>
            <a:off x="8286750" y="6188056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Slide Number Placeholder 6"/>
          <p:cNvSpPr txBox="1">
            <a:spLocks/>
          </p:cNvSpPr>
          <p:nvPr/>
        </p:nvSpPr>
        <p:spPr>
          <a:xfrm>
            <a:off x="8439150" y="624840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latinLnBrk="0">
              <a:defRPr/>
            </a:pPr>
            <a:fld id="{A47B1689-51CC-4B82-8453-5BC936ABEBD2}" type="slidenum">
              <a:rPr lang="en-US" sz="54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 algn="r" latinLnBrk="0">
                <a:defRPr/>
              </a:pPr>
              <a:t>9</a:t>
            </a:fld>
            <a:endParaRPr lang="en-US" sz="5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667001" y="119843"/>
            <a:ext cx="6850223" cy="944562"/>
          </a:xfrm>
        </p:spPr>
        <p:txBody>
          <a:bodyPr anchor="b">
            <a:normAutofit/>
          </a:bodyPr>
          <a:lstStyle/>
          <a:p>
            <a:pPr algn="l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Seasonal effect of budget expenditures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C3EBE8E-6D03-8858-2F81-F4798FFDB8EC}"/>
              </a:ext>
            </a:extLst>
          </p:cNvPr>
          <p:cNvGrpSpPr/>
          <p:nvPr/>
        </p:nvGrpSpPr>
        <p:grpSpPr>
          <a:xfrm>
            <a:off x="1238128" y="1586215"/>
            <a:ext cx="9707968" cy="4495800"/>
            <a:chOff x="1219201" y="1447800"/>
            <a:chExt cx="9707968" cy="44958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3D5859F7-0C43-A72E-0524-91F393BC317E}"/>
                </a:ext>
              </a:extLst>
            </p:cNvPr>
            <p:cNvGrpSpPr/>
            <p:nvPr/>
          </p:nvGrpSpPr>
          <p:grpSpPr>
            <a:xfrm>
              <a:off x="1219201" y="1600200"/>
              <a:ext cx="9707968" cy="4152900"/>
              <a:chOff x="1219201" y="1600200"/>
              <a:chExt cx="9707968" cy="4152900"/>
            </a:xfrm>
          </p:grpSpPr>
          <p:graphicFrame>
            <p:nvGraphicFramePr>
              <p:cNvPr id="21" name="Chart 20"/>
              <p:cNvGraphicFramePr/>
              <p:nvPr>
                <p:extLst>
                  <p:ext uri="{D42A27DB-BD31-4B8C-83A1-F6EECF244321}">
                    <p14:modId xmlns:p14="http://schemas.microsoft.com/office/powerpoint/2010/main" val="2658675335"/>
                  </p:ext>
                </p:extLst>
              </p:nvPr>
            </p:nvGraphicFramePr>
            <p:xfrm>
              <a:off x="1219201" y="1600200"/>
              <a:ext cx="2895600" cy="41148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  <p:graphicFrame>
            <p:nvGraphicFramePr>
              <p:cNvPr id="23" name="Chart 22"/>
              <p:cNvGraphicFramePr/>
              <p:nvPr>
                <p:extLst>
                  <p:ext uri="{D42A27DB-BD31-4B8C-83A1-F6EECF244321}">
                    <p14:modId xmlns:p14="http://schemas.microsoft.com/office/powerpoint/2010/main" val="2418449380"/>
                  </p:ext>
                </p:extLst>
              </p:nvPr>
            </p:nvGraphicFramePr>
            <p:xfrm>
              <a:off x="4572000" y="1600201"/>
              <a:ext cx="3009900" cy="1904999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24" name="Chart 23"/>
              <p:cNvGraphicFramePr/>
              <p:nvPr>
                <p:extLst>
                  <p:ext uri="{D42A27DB-BD31-4B8C-83A1-F6EECF244321}">
                    <p14:modId xmlns:p14="http://schemas.microsoft.com/office/powerpoint/2010/main" val="3740760409"/>
                  </p:ext>
                </p:extLst>
              </p:nvPr>
            </p:nvGraphicFramePr>
            <p:xfrm>
              <a:off x="4572000" y="3695700"/>
              <a:ext cx="3009900" cy="20574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graphicFrame>
            <p:nvGraphicFramePr>
              <p:cNvPr id="25" name="Chart 24"/>
              <p:cNvGraphicFramePr/>
              <p:nvPr>
                <p:extLst>
                  <p:ext uri="{D42A27DB-BD31-4B8C-83A1-F6EECF244321}">
                    <p14:modId xmlns:p14="http://schemas.microsoft.com/office/powerpoint/2010/main" val="2307057142"/>
                  </p:ext>
                </p:extLst>
              </p:nvPr>
            </p:nvGraphicFramePr>
            <p:xfrm>
              <a:off x="7896447" y="1600200"/>
              <a:ext cx="3009900" cy="1905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26" name="Chart 25"/>
              <p:cNvGraphicFramePr/>
              <p:nvPr>
                <p:extLst>
                  <p:ext uri="{D42A27DB-BD31-4B8C-83A1-F6EECF244321}">
                    <p14:modId xmlns:p14="http://schemas.microsoft.com/office/powerpoint/2010/main" val="282545631"/>
                  </p:ext>
                </p:extLst>
              </p:nvPr>
            </p:nvGraphicFramePr>
            <p:xfrm>
              <a:off x="7917269" y="3657601"/>
              <a:ext cx="3009900" cy="2085975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</p:grpSp>
        <p:cxnSp>
          <p:nvCxnSpPr>
            <p:cNvPr id="3" name="Straight Connector 2"/>
            <p:cNvCxnSpPr/>
            <p:nvPr/>
          </p:nvCxnSpPr>
          <p:spPr>
            <a:xfrm>
              <a:off x="4343400" y="1447800"/>
              <a:ext cx="0" cy="4495800"/>
            </a:xfrm>
            <a:prstGeom prst="line">
              <a:avLst/>
            </a:prstGeom>
            <a:ln w="22225" cmpd="tri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53532435-0BE5-E23F-A987-F30135447E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1125" y="119843"/>
            <a:ext cx="2274005" cy="5303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AA08A9-F993-0591-90F2-532B4C7AF1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32799" y="119843"/>
            <a:ext cx="2184950" cy="682878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504BB66F-A4DA-2E2F-1999-16DB5982DF28}"/>
              </a:ext>
            </a:extLst>
          </p:cNvPr>
          <p:cNvSpPr/>
          <p:nvPr/>
        </p:nvSpPr>
        <p:spPr>
          <a:xfrm rot="16200000" flipH="1">
            <a:off x="6073140" y="-5032212"/>
            <a:ext cx="45719" cy="12192000"/>
          </a:xfrm>
          <a:prstGeom prst="rect">
            <a:avLst/>
          </a:prstGeom>
          <a:gradFill>
            <a:gsLst>
              <a:gs pos="60000">
                <a:srgbClr val="00B0F0"/>
              </a:gs>
              <a:gs pos="50000">
                <a:srgbClr val="0070C0"/>
              </a:gs>
              <a:gs pos="47000">
                <a:schemeClr val="tx2">
                  <a:lumMod val="75000"/>
                </a:schemeClr>
              </a:gs>
              <a:gs pos="83000">
                <a:srgbClr val="0070C0"/>
              </a:gs>
            </a:gsLst>
            <a:lin ang="5400000" scaled="0"/>
          </a:gradFill>
          <a:ln w="15875" cap="rnd">
            <a:noFill/>
            <a:tailEnd type="none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252106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604C3B73AE9943B737720A48E3AF7C" ma:contentTypeVersion="13" ma:contentTypeDescription="Create a new document." ma:contentTypeScope="" ma:versionID="727733bc6ec2c494e5055b0c025856ad">
  <xsd:schema xmlns:xsd="http://www.w3.org/2001/XMLSchema" xmlns:xs="http://www.w3.org/2001/XMLSchema" xmlns:p="http://schemas.microsoft.com/office/2006/metadata/properties" xmlns:ns3="9c83b91e-5ffe-420f-9ed1-9dac5903eaec" xmlns:ns4="60c75bb3-2e3f-4394-b4f4-3e2677e21dfa" targetNamespace="http://schemas.microsoft.com/office/2006/metadata/properties" ma:root="true" ma:fieldsID="81d1b2d87c3b78affc4351f8d36ebc68" ns3:_="" ns4:_="">
    <xsd:import namespace="9c83b91e-5ffe-420f-9ed1-9dac5903eaec"/>
    <xsd:import namespace="60c75bb3-2e3f-4394-b4f4-3e2677e21df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3b91e-5ffe-420f-9ed1-9dac5903ea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75bb3-2e3f-4394-b4f4-3e2677e21df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8077FA-09B2-4939-9EFC-298606E10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83b91e-5ffe-420f-9ed1-9dac5903eaec"/>
    <ds:schemaRef ds:uri="60c75bb3-2e3f-4394-b4f4-3e2677e21d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0638A1-11B8-4D5A-966C-D165B41955E9}">
  <ds:schemaRefs>
    <ds:schemaRef ds:uri="60c75bb3-2e3f-4394-b4f4-3e2677e21df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c83b91e-5ffe-420f-9ed1-9dac5903eae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7CAF57-D79C-46AD-9425-6356E1069B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1965</TotalTime>
  <Words>760</Words>
  <Application>Microsoft Office PowerPoint</Application>
  <PresentationFormat>Widescreen</PresentationFormat>
  <Paragraphs>260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테마</vt:lpstr>
      <vt:lpstr>Cash Management of Mongolia</vt:lpstr>
      <vt:lpstr>Ⅰ. Overview  Ⅱ. Cash flow forecasting/planning  Ⅲ.  Cash management and Debt        management coordination   </vt:lpstr>
      <vt:lpstr>PowerPoint Presentation</vt:lpstr>
      <vt:lpstr>PowerPoint Presentation</vt:lpstr>
      <vt:lpstr>PowerPoint Presentation</vt:lpstr>
      <vt:lpstr>PowerPoint Presentation</vt:lpstr>
      <vt:lpstr>Block Diagram of Forecasting Process</vt:lpstr>
      <vt:lpstr>            Seasonal effect of budget revenues </vt:lpstr>
      <vt:lpstr>Seasonal effect of budget expenditures </vt:lpstr>
      <vt:lpstr>PowerPoint Presentation</vt:lpstr>
      <vt:lpstr>PowerPoint Presentation</vt:lpstr>
      <vt:lpstr>PowerPoint Presentation</vt:lpstr>
      <vt:lpstr>PowerPoint Presentation</vt:lpstr>
      <vt:lpstr>Responsibilities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김의주</dc:creator>
  <cp:lastModifiedBy>Tetiana Shalkivska</cp:lastModifiedBy>
  <cp:revision>52</cp:revision>
  <dcterms:created xsi:type="dcterms:W3CDTF">2019-09-17T02:10:27Z</dcterms:created>
  <dcterms:modified xsi:type="dcterms:W3CDTF">2023-05-13T16:04:56Z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0x010100FD604C3B73AE9943B737720A48E3AF7C</vt:lpwstr>
  </property>
</Properties>
</file>