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5.xml" ContentType="application/vnd.openxmlformats-officedocument.presentationml.notesSl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1" r:id="rId5"/>
    <p:sldMasterId id="2147483674" r:id="rId6"/>
  </p:sldMasterIdLst>
  <p:notesMasterIdLst>
    <p:notesMasterId r:id="rId22"/>
  </p:notesMasterIdLst>
  <p:sldIdLst>
    <p:sldId id="256" r:id="rId7"/>
    <p:sldId id="258" r:id="rId8"/>
    <p:sldId id="260" r:id="rId9"/>
    <p:sldId id="387" r:id="rId10"/>
    <p:sldId id="350" r:id="rId11"/>
    <p:sldId id="397" r:id="rId12"/>
    <p:sldId id="398" r:id="rId13"/>
    <p:sldId id="391" r:id="rId14"/>
    <p:sldId id="392" r:id="rId15"/>
    <p:sldId id="264" r:id="rId16"/>
    <p:sldId id="286" r:id="rId17"/>
    <p:sldId id="7805" r:id="rId18"/>
    <p:sldId id="7807" r:id="rId19"/>
    <p:sldId id="7808" r:id="rId20"/>
    <p:sldId id="277" r:id="rId21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6F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8E87C75-7628-437C-A998-71F846C6D5EA}" v="7" dt="2023-05-11T14:43:19.115"/>
  </p1510:revLst>
</p1510:revInfo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4B1156A-380E-4F78-BDF5-A606A8083BF9}" styleName="보통 스타일 4 - 강조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E3FDE45-AF77-4B5C-9715-49D594BDF05E}" styleName="밝은 스타일 1 - 강조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밝은 스타일 3 - 강조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12C8C85-51F0-491E-9774-3900AFEF0FD7}" styleName="밝은 스타일 2 - 강조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D083AE6-46FA-4A59-8FB0-9F97EB10719F}" styleName="밝은 스타일 3 - 강조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6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elena Slizhevskaya" userId="c31c118f-cc09-4814-95e2-f268a72c0a23" providerId="ADAL" clId="{F8E87C75-7628-437C-A998-71F846C6D5EA}"/>
    <pc:docChg chg="undo custSel modSld">
      <pc:chgData name="Yelena Slizhevskaya" userId="c31c118f-cc09-4814-95e2-f268a72c0a23" providerId="ADAL" clId="{F8E87C75-7628-437C-A998-71F846C6D5EA}" dt="2023-05-11T14:52:12.260" v="417" actId="20577"/>
      <pc:docMkLst>
        <pc:docMk/>
      </pc:docMkLst>
      <pc:sldChg chg="modSp mod">
        <pc:chgData name="Yelena Slizhevskaya" userId="c31c118f-cc09-4814-95e2-f268a72c0a23" providerId="ADAL" clId="{F8E87C75-7628-437C-A998-71F846C6D5EA}" dt="2023-05-11T14:22:42.989" v="41" actId="6549"/>
        <pc:sldMkLst>
          <pc:docMk/>
          <pc:sldMk cId="3549973282" sldId="258"/>
        </pc:sldMkLst>
        <pc:spChg chg="mod">
          <ac:chgData name="Yelena Slizhevskaya" userId="c31c118f-cc09-4814-95e2-f268a72c0a23" providerId="ADAL" clId="{F8E87C75-7628-437C-A998-71F846C6D5EA}" dt="2023-05-11T14:22:42.989" v="41" actId="6549"/>
          <ac:spMkLst>
            <pc:docMk/>
            <pc:sldMk cId="3549973282" sldId="258"/>
            <ac:spMk id="2" creationId="{06D18894-696F-48CF-82E7-76E5CCB6D7A3}"/>
          </ac:spMkLst>
        </pc:spChg>
      </pc:sldChg>
      <pc:sldChg chg="modSp mod">
        <pc:chgData name="Yelena Slizhevskaya" userId="c31c118f-cc09-4814-95e2-f268a72c0a23" providerId="ADAL" clId="{F8E87C75-7628-437C-A998-71F846C6D5EA}" dt="2023-05-11T14:37:28.012" v="161" actId="6549"/>
        <pc:sldMkLst>
          <pc:docMk/>
          <pc:sldMk cId="829365235" sldId="260"/>
        </pc:sldMkLst>
        <pc:spChg chg="mod">
          <ac:chgData name="Yelena Slizhevskaya" userId="c31c118f-cc09-4814-95e2-f268a72c0a23" providerId="ADAL" clId="{F8E87C75-7628-437C-A998-71F846C6D5EA}" dt="2023-05-11T14:23:50.447" v="77" actId="6549"/>
          <ac:spMkLst>
            <pc:docMk/>
            <pc:sldMk cId="829365235" sldId="260"/>
            <ac:spMk id="64" creationId="{00000000-0000-0000-0000-000000000000}"/>
          </ac:spMkLst>
        </pc:spChg>
        <pc:spChg chg="mod ord">
          <ac:chgData name="Yelena Slizhevskaya" userId="c31c118f-cc09-4814-95e2-f268a72c0a23" providerId="ADAL" clId="{F8E87C75-7628-437C-A998-71F846C6D5EA}" dt="2023-05-11T14:23:38.698" v="45" actId="6549"/>
          <ac:spMkLst>
            <pc:docMk/>
            <pc:sldMk cId="829365235" sldId="260"/>
            <ac:spMk id="69" creationId="{00000000-0000-0000-0000-000000000000}"/>
          </ac:spMkLst>
        </pc:spChg>
        <pc:spChg chg="mod">
          <ac:chgData name="Yelena Slizhevskaya" userId="c31c118f-cc09-4814-95e2-f268a72c0a23" providerId="ADAL" clId="{F8E87C75-7628-437C-A998-71F846C6D5EA}" dt="2023-05-11T14:37:28.012" v="161" actId="6549"/>
          <ac:spMkLst>
            <pc:docMk/>
            <pc:sldMk cId="829365235" sldId="260"/>
            <ac:spMk id="72" creationId="{00000000-0000-0000-0000-000000000000}"/>
          </ac:spMkLst>
        </pc:spChg>
      </pc:sldChg>
      <pc:sldChg chg="modSp mod">
        <pc:chgData name="Yelena Slizhevskaya" userId="c31c118f-cc09-4814-95e2-f268a72c0a23" providerId="ADAL" clId="{F8E87C75-7628-437C-A998-71F846C6D5EA}" dt="2023-05-11T14:52:12.260" v="417" actId="20577"/>
        <pc:sldMkLst>
          <pc:docMk/>
          <pc:sldMk cId="2566978234" sldId="286"/>
        </pc:sldMkLst>
        <pc:spChg chg="mod">
          <ac:chgData name="Yelena Slizhevskaya" userId="c31c118f-cc09-4814-95e2-f268a72c0a23" providerId="ADAL" clId="{F8E87C75-7628-437C-A998-71F846C6D5EA}" dt="2023-05-11T14:51:32.785" v="366" actId="20577"/>
          <ac:spMkLst>
            <pc:docMk/>
            <pc:sldMk cId="2566978234" sldId="286"/>
            <ac:spMk id="25" creationId="{00000000-0000-0000-0000-000000000000}"/>
          </ac:spMkLst>
        </pc:spChg>
        <pc:spChg chg="mod">
          <ac:chgData name="Yelena Slizhevskaya" userId="c31c118f-cc09-4814-95e2-f268a72c0a23" providerId="ADAL" clId="{F8E87C75-7628-437C-A998-71F846C6D5EA}" dt="2023-05-11T14:52:12.260" v="417" actId="20577"/>
          <ac:spMkLst>
            <pc:docMk/>
            <pc:sldMk cId="2566978234" sldId="286"/>
            <ac:spMk id="26" creationId="{00000000-0000-0000-0000-000000000000}"/>
          </ac:spMkLst>
        </pc:spChg>
        <pc:spChg chg="mod">
          <ac:chgData name="Yelena Slizhevskaya" userId="c31c118f-cc09-4814-95e2-f268a72c0a23" providerId="ADAL" clId="{F8E87C75-7628-437C-A998-71F846C6D5EA}" dt="2023-05-11T14:51:50.293" v="391" actId="6549"/>
          <ac:spMkLst>
            <pc:docMk/>
            <pc:sldMk cId="2566978234" sldId="286"/>
            <ac:spMk id="29" creationId="{00000000-0000-0000-0000-000000000000}"/>
          </ac:spMkLst>
        </pc:spChg>
      </pc:sldChg>
      <pc:sldChg chg="modSp mod">
        <pc:chgData name="Yelena Slizhevskaya" userId="c31c118f-cc09-4814-95e2-f268a72c0a23" providerId="ADAL" clId="{F8E87C75-7628-437C-A998-71F846C6D5EA}" dt="2023-05-11T14:39:48.582" v="225" actId="255"/>
        <pc:sldMkLst>
          <pc:docMk/>
          <pc:sldMk cId="1228070634" sldId="350"/>
        </pc:sldMkLst>
        <pc:graphicFrameChg chg="modGraphic">
          <ac:chgData name="Yelena Slizhevskaya" userId="c31c118f-cc09-4814-95e2-f268a72c0a23" providerId="ADAL" clId="{F8E87C75-7628-437C-A998-71F846C6D5EA}" dt="2023-05-11T14:39:48.582" v="225" actId="255"/>
          <ac:graphicFrameMkLst>
            <pc:docMk/>
            <pc:sldMk cId="1228070634" sldId="350"/>
            <ac:graphicFrameMk id="5" creationId="{00000000-0000-0000-0000-000000000000}"/>
          </ac:graphicFrameMkLst>
        </pc:graphicFrameChg>
      </pc:sldChg>
      <pc:sldChg chg="modSp mod">
        <pc:chgData name="Yelena Slizhevskaya" userId="c31c118f-cc09-4814-95e2-f268a72c0a23" providerId="ADAL" clId="{F8E87C75-7628-437C-A998-71F846C6D5EA}" dt="2023-05-11T14:41:08.005" v="327" actId="6549"/>
        <pc:sldMkLst>
          <pc:docMk/>
          <pc:sldMk cId="2426329474" sldId="397"/>
        </pc:sldMkLst>
        <pc:graphicFrameChg chg="modGraphic">
          <ac:chgData name="Yelena Slizhevskaya" userId="c31c118f-cc09-4814-95e2-f268a72c0a23" providerId="ADAL" clId="{F8E87C75-7628-437C-A998-71F846C6D5EA}" dt="2023-05-11T14:41:08.005" v="327" actId="6549"/>
          <ac:graphicFrameMkLst>
            <pc:docMk/>
            <pc:sldMk cId="2426329474" sldId="397"/>
            <ac:graphicFrameMk id="3" creationId="{00000000-0000-0000-0000-000000000000}"/>
          </ac:graphicFrameMkLst>
        </pc:graphicFrameChg>
      </pc:sldChg>
      <pc:sldChg chg="modSp mod">
        <pc:chgData name="Yelena Slizhevskaya" userId="c31c118f-cc09-4814-95e2-f268a72c0a23" providerId="ADAL" clId="{F8E87C75-7628-437C-A998-71F846C6D5EA}" dt="2023-05-11T14:44:32.242" v="345" actId="14100"/>
        <pc:sldMkLst>
          <pc:docMk/>
          <pc:sldMk cId="1070613687" sldId="398"/>
        </pc:sldMkLst>
        <pc:spChg chg="mod">
          <ac:chgData name="Yelena Slizhevskaya" userId="c31c118f-cc09-4814-95e2-f268a72c0a23" providerId="ADAL" clId="{F8E87C75-7628-437C-A998-71F846C6D5EA}" dt="2023-05-11T14:42:51.898" v="332" actId="20577"/>
          <ac:spMkLst>
            <pc:docMk/>
            <pc:sldMk cId="1070613687" sldId="398"/>
            <ac:spMk id="6" creationId="{00000000-0000-0000-0000-000000000000}"/>
          </ac:spMkLst>
        </pc:spChg>
        <pc:spChg chg="mod">
          <ac:chgData name="Yelena Slizhevskaya" userId="c31c118f-cc09-4814-95e2-f268a72c0a23" providerId="ADAL" clId="{F8E87C75-7628-437C-A998-71F846C6D5EA}" dt="2023-05-11T14:43:19.114" v="336" actId="20577"/>
          <ac:spMkLst>
            <pc:docMk/>
            <pc:sldMk cId="1070613687" sldId="398"/>
            <ac:spMk id="7" creationId="{00000000-0000-0000-0000-000000000000}"/>
          </ac:spMkLst>
        </pc:spChg>
        <pc:spChg chg="mod">
          <ac:chgData name="Yelena Slizhevskaya" userId="c31c118f-cc09-4814-95e2-f268a72c0a23" providerId="ADAL" clId="{F8E87C75-7628-437C-A998-71F846C6D5EA}" dt="2023-05-11T14:44:18.427" v="343" actId="1037"/>
          <ac:spMkLst>
            <pc:docMk/>
            <pc:sldMk cId="1070613687" sldId="398"/>
            <ac:spMk id="16" creationId="{00000000-0000-0000-0000-000000000000}"/>
          </ac:spMkLst>
        </pc:spChg>
        <pc:cxnChg chg="mod">
          <ac:chgData name="Yelena Slizhevskaya" userId="c31c118f-cc09-4814-95e2-f268a72c0a23" providerId="ADAL" clId="{F8E87C75-7628-437C-A998-71F846C6D5EA}" dt="2023-05-11T14:44:18.427" v="343" actId="1037"/>
          <ac:cxnSpMkLst>
            <pc:docMk/>
            <pc:sldMk cId="1070613687" sldId="398"/>
            <ac:cxnSpMk id="7180" creationId="{00000000-0000-0000-0000-000000000000}"/>
          </ac:cxnSpMkLst>
        </pc:cxnChg>
        <pc:cxnChg chg="mod">
          <ac:chgData name="Yelena Slizhevskaya" userId="c31c118f-cc09-4814-95e2-f268a72c0a23" providerId="ADAL" clId="{F8E87C75-7628-437C-A998-71F846C6D5EA}" dt="2023-05-11T14:43:04.929" v="335" actId="1076"/>
          <ac:cxnSpMkLst>
            <pc:docMk/>
            <pc:sldMk cId="1070613687" sldId="398"/>
            <ac:cxnSpMk id="7183" creationId="{00000000-0000-0000-0000-000000000000}"/>
          </ac:cxnSpMkLst>
        </pc:cxnChg>
        <pc:cxnChg chg="mod">
          <ac:chgData name="Yelena Slizhevskaya" userId="c31c118f-cc09-4814-95e2-f268a72c0a23" providerId="ADAL" clId="{F8E87C75-7628-437C-A998-71F846C6D5EA}" dt="2023-05-11T14:42:17.766" v="330" actId="14100"/>
          <ac:cxnSpMkLst>
            <pc:docMk/>
            <pc:sldMk cId="1070613687" sldId="398"/>
            <ac:cxnSpMk id="7193" creationId="{00000000-0000-0000-0000-000000000000}"/>
          </ac:cxnSpMkLst>
        </pc:cxnChg>
        <pc:cxnChg chg="mod">
          <ac:chgData name="Yelena Slizhevskaya" userId="c31c118f-cc09-4814-95e2-f268a72c0a23" providerId="ADAL" clId="{F8E87C75-7628-437C-A998-71F846C6D5EA}" dt="2023-05-11T14:44:32.242" v="345" actId="14100"/>
          <ac:cxnSpMkLst>
            <pc:docMk/>
            <pc:sldMk cId="1070613687" sldId="398"/>
            <ac:cxnSpMk id="7196" creationId="{00000000-0000-0000-0000-000000000000}"/>
          </ac:cxnSpMkLst>
        </pc:cxn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69;&#1085;&#1093;-&#1040;&#1084;&#1075;&#1072;&#1083;&#1072;&#1085;\Dropbox\Working%20file\Aggregated%20data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69;&#1085;&#1093;-&#1040;&#1084;&#1075;&#1072;&#1083;&#1072;&#1085;\Dropbox\Working%20file\Aggregated%20dat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69;&#1085;&#1093;-&#1040;&#1084;&#1075;&#1072;&#1083;&#1072;&#1085;\Dropbox\Working%20file\Aggregated%20data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69;&#1085;&#1093;-&#1040;&#1084;&#1075;&#1072;&#1083;&#1072;&#1085;\Dropbox\Working%20file\Aggregated%20data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69;&#1085;&#1093;-&#1040;&#1084;&#1075;&#1072;&#1083;&#1072;&#1085;\Dropbox\Working%20file\Aggregated%20data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69;&#1085;&#1093;-&#1040;&#1084;&#1075;&#1072;&#1083;&#1072;&#1085;\Dropbox\Working%20file\Aggregated%20data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69;&#1085;&#1093;-&#1040;&#1084;&#1075;&#1072;&#1083;&#1072;&#1085;\Dropbox\Working%20file\Aggregated%20data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69;&#1085;&#1093;-&#1040;&#1084;&#1075;&#1072;&#1083;&#1072;&#1085;\Dropbox\Working%20file\Aggregated%20data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69;&#1085;&#1093;-&#1040;&#1084;&#1075;&#1072;&#1083;&#1072;&#1085;\Dropbox\Working%20file\Aggregated%20data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69;&#1085;&#1093;-&#1040;&#1084;&#1075;&#1072;&#1083;&#1072;&#1085;\Dropbox\Working%20file\Aggregated%20dat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ru-RU" sz="1200" dirty="0"/>
              <a:t>Общие доходы</a:t>
            </a:r>
            <a:endParaRPr lang="en-US" sz="1200" dirty="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</c:spPr>
          <c:invertIfNegative val="0"/>
          <c:val>
            <c:numRef>
              <c:f>RevMonthForecast!$C$217:$C$228</c:f>
              <c:numCache>
                <c:formatCode>#,##0.0,</c:formatCode>
                <c:ptCount val="12"/>
                <c:pt idx="0">
                  <c:v>-32560473.166666664</c:v>
                </c:pt>
                <c:pt idx="1">
                  <c:v>-34150054.166666672</c:v>
                </c:pt>
                <c:pt idx="2">
                  <c:v>-21417242.166666664</c:v>
                </c:pt>
                <c:pt idx="3">
                  <c:v>-13530998.166666659</c:v>
                </c:pt>
                <c:pt idx="4">
                  <c:v>-17213476.166666664</c:v>
                </c:pt>
                <c:pt idx="5">
                  <c:v>-3357397.1666666642</c:v>
                </c:pt>
                <c:pt idx="6">
                  <c:v>1876857.8333333356</c:v>
                </c:pt>
                <c:pt idx="7">
                  <c:v>8805751.8333333358</c:v>
                </c:pt>
                <c:pt idx="8">
                  <c:v>4206373.8333333312</c:v>
                </c:pt>
                <c:pt idx="9">
                  <c:v>18004531.833333351</c:v>
                </c:pt>
                <c:pt idx="10">
                  <c:v>5189815.8333333312</c:v>
                </c:pt>
                <c:pt idx="11">
                  <c:v>84146309.833333343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69-4860-A30B-864679EED8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6397568"/>
        <c:axId val="96399360"/>
      </c:barChart>
      <c:catAx>
        <c:axId val="96397568"/>
        <c:scaling>
          <c:orientation val="minMax"/>
        </c:scaling>
        <c:delete val="0"/>
        <c:axPos val="b"/>
        <c:majorTickMark val="none"/>
        <c:minorTickMark val="none"/>
        <c:tickLblPos val="nextTo"/>
        <c:crossAx val="96399360"/>
        <c:crosses val="autoZero"/>
        <c:auto val="1"/>
        <c:lblAlgn val="ctr"/>
        <c:lblOffset val="100"/>
        <c:noMultiLvlLbl val="0"/>
      </c:catAx>
      <c:valAx>
        <c:axId val="96399360"/>
        <c:scaling>
          <c:orientation val="minMax"/>
        </c:scaling>
        <c:delete val="0"/>
        <c:axPos val="l"/>
        <c:majorGridlines/>
        <c:numFmt formatCode="#,##0.0," sourceLinked="1"/>
        <c:majorTickMark val="none"/>
        <c:minorTickMark val="none"/>
        <c:tickLblPos val="nextTo"/>
        <c:crossAx val="963975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ru-RU" sz="1600" dirty="0"/>
              <a:t>Субсидии</a:t>
            </a:r>
            <a:r>
              <a:rPr lang="ru-RU" sz="1600" baseline="0" dirty="0"/>
              <a:t> и трансферты</a:t>
            </a:r>
            <a:endParaRPr lang="en-US" sz="1600" dirty="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540000"/>
            </a:solidFill>
          </c:spPr>
          <c:invertIfNegative val="0"/>
          <c:val>
            <c:numRef>
              <c:f>ExpMonthForecast!$AB$202:$AB$213</c:f>
              <c:numCache>
                <c:formatCode>#,##0.0,</c:formatCode>
                <c:ptCount val="12"/>
                <c:pt idx="0">
                  <c:v>-602964.21666666702</c:v>
                </c:pt>
                <c:pt idx="1">
                  <c:v>298212.78333333385</c:v>
                </c:pt>
                <c:pt idx="2">
                  <c:v>1269093.7833333332</c:v>
                </c:pt>
                <c:pt idx="3">
                  <c:v>939729.78333333321</c:v>
                </c:pt>
                <c:pt idx="4">
                  <c:v>5492807.7833333295</c:v>
                </c:pt>
                <c:pt idx="5">
                  <c:v>-17729515.216666669</c:v>
                </c:pt>
                <c:pt idx="6">
                  <c:v>-8365629.2166666603</c:v>
                </c:pt>
                <c:pt idx="7">
                  <c:v>-12234532.216666654</c:v>
                </c:pt>
                <c:pt idx="8">
                  <c:v>-15838014.616666654</c:v>
                </c:pt>
                <c:pt idx="9">
                  <c:v>-3660832.2166666668</c:v>
                </c:pt>
                <c:pt idx="10">
                  <c:v>5565714.7833333295</c:v>
                </c:pt>
                <c:pt idx="11">
                  <c:v>44865928.783333331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56D-4536-9035-6C5FF9774C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7"/>
        <c:axId val="97580160"/>
        <c:axId val="97581696"/>
      </c:barChart>
      <c:catAx>
        <c:axId val="97580160"/>
        <c:scaling>
          <c:orientation val="minMax"/>
        </c:scaling>
        <c:delete val="0"/>
        <c:axPos val="b"/>
        <c:majorTickMark val="none"/>
        <c:minorTickMark val="none"/>
        <c:tickLblPos val="nextTo"/>
        <c:crossAx val="97581696"/>
        <c:crosses val="autoZero"/>
        <c:auto val="1"/>
        <c:lblAlgn val="ctr"/>
        <c:lblOffset val="100"/>
        <c:noMultiLvlLbl val="0"/>
      </c:catAx>
      <c:valAx>
        <c:axId val="97581696"/>
        <c:scaling>
          <c:orientation val="minMax"/>
        </c:scaling>
        <c:delete val="0"/>
        <c:axPos val="l"/>
        <c:majorGridlines/>
        <c:numFmt formatCode="#,##0.0," sourceLinked="1"/>
        <c:majorTickMark val="none"/>
        <c:minorTickMark val="none"/>
        <c:tickLblPos val="nextTo"/>
        <c:crossAx val="975801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ru-RU" sz="1200" dirty="0"/>
              <a:t>Прочие</a:t>
            </a:r>
            <a:r>
              <a:rPr lang="ru-RU" sz="1200" baseline="0" dirty="0"/>
              <a:t> расходы на товары и услуги</a:t>
            </a:r>
            <a:endParaRPr lang="en-US" sz="1200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2250526595567959"/>
          <c:y val="0.21674277016742771"/>
          <c:w val="0.72853383833349949"/>
          <c:h val="0.71628614916286149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7030A0"/>
            </a:solidFill>
          </c:spPr>
          <c:invertIfNegative val="0"/>
          <c:val>
            <c:numRef>
              <c:f>ExpMonthForecast!$H$202:$H$213</c:f>
              <c:numCache>
                <c:formatCode>#,##0.0,</c:formatCode>
                <c:ptCount val="12"/>
                <c:pt idx="0">
                  <c:v>-12230939.5</c:v>
                </c:pt>
                <c:pt idx="1">
                  <c:v>-9296974.5</c:v>
                </c:pt>
                <c:pt idx="2">
                  <c:v>-1812922.5</c:v>
                </c:pt>
                <c:pt idx="3">
                  <c:v>-1612840.5</c:v>
                </c:pt>
                <c:pt idx="4">
                  <c:v>-724629.5</c:v>
                </c:pt>
                <c:pt idx="5">
                  <c:v>-503420.5</c:v>
                </c:pt>
                <c:pt idx="6">
                  <c:v>-7019628.5</c:v>
                </c:pt>
                <c:pt idx="7">
                  <c:v>-17058087.5</c:v>
                </c:pt>
                <c:pt idx="8">
                  <c:v>-50649.5</c:v>
                </c:pt>
                <c:pt idx="9">
                  <c:v>-541267.5</c:v>
                </c:pt>
                <c:pt idx="10">
                  <c:v>7509958.5</c:v>
                </c:pt>
                <c:pt idx="11">
                  <c:v>43341401.5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3D9-4CEA-9CEC-211A2CC126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7"/>
        <c:axId val="97614080"/>
        <c:axId val="97615872"/>
      </c:barChart>
      <c:catAx>
        <c:axId val="97614080"/>
        <c:scaling>
          <c:orientation val="minMax"/>
        </c:scaling>
        <c:delete val="0"/>
        <c:axPos val="b"/>
        <c:majorTickMark val="none"/>
        <c:minorTickMark val="none"/>
        <c:tickLblPos val="nextTo"/>
        <c:crossAx val="97615872"/>
        <c:crosses val="autoZero"/>
        <c:auto val="1"/>
        <c:lblAlgn val="ctr"/>
        <c:lblOffset val="100"/>
        <c:noMultiLvlLbl val="0"/>
      </c:catAx>
      <c:valAx>
        <c:axId val="97615872"/>
        <c:scaling>
          <c:orientation val="minMax"/>
        </c:scaling>
        <c:delete val="0"/>
        <c:axPos val="l"/>
        <c:majorGridlines/>
        <c:numFmt formatCode="#,##0.0," sourceLinked="1"/>
        <c:majorTickMark val="none"/>
        <c:minorTickMark val="none"/>
        <c:tickLblPos val="nextTo"/>
        <c:crossAx val="976140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ru-RU" sz="1200" dirty="0"/>
              <a:t>НДС</a:t>
            </a:r>
            <a:endParaRPr lang="en-US" sz="1200" dirty="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6">
                <a:lumMod val="75000"/>
              </a:schemeClr>
            </a:solidFill>
          </c:spPr>
          <c:invertIfNegative val="0"/>
          <c:val>
            <c:numRef>
              <c:f>RevMonthForecast!$I$217:$I$228</c:f>
              <c:numCache>
                <c:formatCode>#,##0.0,</c:formatCode>
                <c:ptCount val="12"/>
                <c:pt idx="0">
                  <c:v>-9249149.333333334</c:v>
                </c:pt>
                <c:pt idx="1">
                  <c:v>-6280740.3333333293</c:v>
                </c:pt>
                <c:pt idx="2">
                  <c:v>-1065391.333333334</c:v>
                </c:pt>
                <c:pt idx="3">
                  <c:v>-2434424.3333333302</c:v>
                </c:pt>
                <c:pt idx="4">
                  <c:v>-807788.33333333442</c:v>
                </c:pt>
                <c:pt idx="5">
                  <c:v>4152229.666666666</c:v>
                </c:pt>
                <c:pt idx="6">
                  <c:v>2115576.666666666</c:v>
                </c:pt>
                <c:pt idx="7">
                  <c:v>8511861.6666666567</c:v>
                </c:pt>
                <c:pt idx="8">
                  <c:v>2163503.666666666</c:v>
                </c:pt>
                <c:pt idx="9">
                  <c:v>-2780187.3333333302</c:v>
                </c:pt>
                <c:pt idx="10">
                  <c:v>-4576380.3333333293</c:v>
                </c:pt>
                <c:pt idx="11">
                  <c:v>10250889.666666659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2C-4D6C-9DAC-959E5A0A6E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7848704"/>
        <c:axId val="97875072"/>
      </c:barChart>
      <c:catAx>
        <c:axId val="97848704"/>
        <c:scaling>
          <c:orientation val="minMax"/>
        </c:scaling>
        <c:delete val="0"/>
        <c:axPos val="b"/>
        <c:majorTickMark val="none"/>
        <c:minorTickMark val="none"/>
        <c:tickLblPos val="nextTo"/>
        <c:crossAx val="97875072"/>
        <c:crosses val="autoZero"/>
        <c:auto val="1"/>
        <c:lblAlgn val="ctr"/>
        <c:lblOffset val="100"/>
        <c:noMultiLvlLbl val="0"/>
      </c:catAx>
      <c:valAx>
        <c:axId val="97875072"/>
        <c:scaling>
          <c:orientation val="minMax"/>
          <c:max val="15000000"/>
          <c:min val="-15000000"/>
        </c:scaling>
        <c:delete val="0"/>
        <c:axPos val="l"/>
        <c:majorGridlines/>
        <c:numFmt formatCode="#,##0.0," sourceLinked="1"/>
        <c:majorTickMark val="none"/>
        <c:minorTickMark val="none"/>
        <c:tickLblPos val="nextTo"/>
        <c:crossAx val="978487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ru-RU" sz="1200" dirty="0"/>
              <a:t>Налог на прибыль организаций</a:t>
            </a:r>
            <a:endParaRPr lang="en-US" sz="1200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20320191826455827"/>
          <c:y val="0.27464097567092732"/>
          <c:w val="0.75055609546835167"/>
          <c:h val="0.6359788251462266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7030A0"/>
            </a:solidFill>
          </c:spPr>
          <c:invertIfNegative val="0"/>
          <c:val>
            <c:numRef>
              <c:f>RevMonthForecast!$H$217:$H$228</c:f>
              <c:numCache>
                <c:formatCode>#,##0.0,</c:formatCode>
                <c:ptCount val="12"/>
                <c:pt idx="0">
                  <c:v>-15498143.166666659</c:v>
                </c:pt>
                <c:pt idx="1">
                  <c:v>3593336.8333333335</c:v>
                </c:pt>
                <c:pt idx="2">
                  <c:v>-8007620.1666666595</c:v>
                </c:pt>
                <c:pt idx="3">
                  <c:v>-3535453.1666666642</c:v>
                </c:pt>
                <c:pt idx="4">
                  <c:v>-19548091.166666664</c:v>
                </c:pt>
                <c:pt idx="5">
                  <c:v>-9114061.1666666549</c:v>
                </c:pt>
                <c:pt idx="6">
                  <c:v>6031078.8333333312</c:v>
                </c:pt>
                <c:pt idx="7">
                  <c:v>6425321.8333333312</c:v>
                </c:pt>
                <c:pt idx="8">
                  <c:v>-6744122.1666666595</c:v>
                </c:pt>
                <c:pt idx="9">
                  <c:v>29239369.833333351</c:v>
                </c:pt>
                <c:pt idx="10">
                  <c:v>-592181.16666666442</c:v>
                </c:pt>
                <c:pt idx="11">
                  <c:v>17750564.833333351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31-4040-A51C-970CE0CEAC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7895168"/>
        <c:axId val="97896704"/>
      </c:barChart>
      <c:catAx>
        <c:axId val="97895168"/>
        <c:scaling>
          <c:orientation val="minMax"/>
        </c:scaling>
        <c:delete val="0"/>
        <c:axPos val="b"/>
        <c:majorTickMark val="none"/>
        <c:minorTickMark val="none"/>
        <c:tickLblPos val="nextTo"/>
        <c:crossAx val="97896704"/>
        <c:crosses val="autoZero"/>
        <c:auto val="1"/>
        <c:lblAlgn val="ctr"/>
        <c:lblOffset val="100"/>
        <c:noMultiLvlLbl val="0"/>
      </c:catAx>
      <c:valAx>
        <c:axId val="97896704"/>
        <c:scaling>
          <c:orientation val="minMax"/>
          <c:max val="30000000"/>
          <c:min val="-31000000"/>
        </c:scaling>
        <c:delete val="0"/>
        <c:axPos val="l"/>
        <c:majorGridlines/>
        <c:numFmt formatCode="#,##0.0," sourceLinked="1"/>
        <c:majorTickMark val="none"/>
        <c:minorTickMark val="none"/>
        <c:tickLblPos val="nextTo"/>
        <c:crossAx val="978951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ru-RU" sz="1200" dirty="0"/>
              <a:t>Особый</a:t>
            </a:r>
            <a:r>
              <a:rPr lang="ru-RU" sz="1200" baseline="0" dirty="0"/>
              <a:t> налог</a:t>
            </a:r>
            <a:endParaRPr lang="en-US" sz="1200" dirty="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0000"/>
            </a:solidFill>
          </c:spPr>
          <c:invertIfNegative val="0"/>
          <c:val>
            <c:numRef>
              <c:f>RevMonthForecast!$J$217:$J$228</c:f>
              <c:numCache>
                <c:formatCode>#,##0.0,</c:formatCode>
                <c:ptCount val="12"/>
                <c:pt idx="0">
                  <c:v>-4531149.5833333284</c:v>
                </c:pt>
                <c:pt idx="1">
                  <c:v>-2983021.5833333307</c:v>
                </c:pt>
                <c:pt idx="2">
                  <c:v>-1328484.583333333</c:v>
                </c:pt>
                <c:pt idx="3">
                  <c:v>-1404222.583333333</c:v>
                </c:pt>
                <c:pt idx="4">
                  <c:v>-964047.58333333302</c:v>
                </c:pt>
                <c:pt idx="5">
                  <c:v>1270512.416666667</c:v>
                </c:pt>
                <c:pt idx="6">
                  <c:v>483662.41666666698</c:v>
                </c:pt>
                <c:pt idx="7">
                  <c:v>2116891.4166666646</c:v>
                </c:pt>
                <c:pt idx="8">
                  <c:v>989478.41666666744</c:v>
                </c:pt>
                <c:pt idx="9">
                  <c:v>517195.41666666698</c:v>
                </c:pt>
                <c:pt idx="10">
                  <c:v>799855.41666666744</c:v>
                </c:pt>
                <c:pt idx="11">
                  <c:v>5033330.416666667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D50-45BE-8ACB-FB53A5D95E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9493760"/>
        <c:axId val="99495296"/>
      </c:barChart>
      <c:catAx>
        <c:axId val="99493760"/>
        <c:scaling>
          <c:orientation val="minMax"/>
        </c:scaling>
        <c:delete val="0"/>
        <c:axPos val="b"/>
        <c:majorTickMark val="none"/>
        <c:minorTickMark val="none"/>
        <c:tickLblPos val="nextTo"/>
        <c:crossAx val="99495296"/>
        <c:crosses val="autoZero"/>
        <c:auto val="1"/>
        <c:lblAlgn val="ctr"/>
        <c:lblOffset val="100"/>
        <c:noMultiLvlLbl val="0"/>
      </c:catAx>
      <c:valAx>
        <c:axId val="99495296"/>
        <c:scaling>
          <c:orientation val="minMax"/>
        </c:scaling>
        <c:delete val="0"/>
        <c:axPos val="l"/>
        <c:majorGridlines/>
        <c:numFmt formatCode="#,##0.0," sourceLinked="1"/>
        <c:majorTickMark val="none"/>
        <c:minorTickMark val="none"/>
        <c:tickLblPos val="nextTo"/>
        <c:crossAx val="994937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/>
            </a:pPr>
            <a:r>
              <a:rPr lang="ru-RU" sz="1000" dirty="0"/>
              <a:t>Налог</a:t>
            </a:r>
            <a:r>
              <a:rPr lang="ru-RU" sz="1000" baseline="0" dirty="0"/>
              <a:t> на внешнеторговые операции</a:t>
            </a:r>
            <a:endParaRPr lang="en-US" sz="1000" dirty="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tx1">
                <a:lumMod val="75000"/>
                <a:lumOff val="25000"/>
              </a:schemeClr>
            </a:solidFill>
          </c:spPr>
          <c:invertIfNegative val="0"/>
          <c:val>
            <c:numRef>
              <c:f>RevMonthForecast!$L$217:$L$228</c:f>
              <c:numCache>
                <c:formatCode>#,##0.0,</c:formatCode>
                <c:ptCount val="12"/>
                <c:pt idx="0">
                  <c:v>-2933147.4416666664</c:v>
                </c:pt>
                <c:pt idx="1">
                  <c:v>-4295646.3416666621</c:v>
                </c:pt>
                <c:pt idx="2">
                  <c:v>-158206.34166666641</c:v>
                </c:pt>
                <c:pt idx="3">
                  <c:v>-246945.34166666641</c:v>
                </c:pt>
                <c:pt idx="4">
                  <c:v>2443538.6583333304</c:v>
                </c:pt>
                <c:pt idx="5">
                  <c:v>2571520.6583333304</c:v>
                </c:pt>
                <c:pt idx="6">
                  <c:v>3339989.6583333304</c:v>
                </c:pt>
                <c:pt idx="7">
                  <c:v>1936935.6583333334</c:v>
                </c:pt>
                <c:pt idx="8">
                  <c:v>-103072.34166666656</c:v>
                </c:pt>
                <c:pt idx="9">
                  <c:v>-562157.34166666749</c:v>
                </c:pt>
                <c:pt idx="10">
                  <c:v>-2816586.1416666666</c:v>
                </c:pt>
                <c:pt idx="11">
                  <c:v>823776.65833333344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BC1-410F-AA96-C30B4999B1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9507200"/>
        <c:axId val="99525376"/>
      </c:barChart>
      <c:catAx>
        <c:axId val="99507200"/>
        <c:scaling>
          <c:orientation val="minMax"/>
        </c:scaling>
        <c:delete val="0"/>
        <c:axPos val="b"/>
        <c:majorTickMark val="none"/>
        <c:minorTickMark val="none"/>
        <c:tickLblPos val="nextTo"/>
        <c:crossAx val="99525376"/>
        <c:crosses val="autoZero"/>
        <c:auto val="1"/>
        <c:lblAlgn val="ctr"/>
        <c:lblOffset val="100"/>
        <c:noMultiLvlLbl val="0"/>
      </c:catAx>
      <c:valAx>
        <c:axId val="99525376"/>
        <c:scaling>
          <c:orientation val="minMax"/>
        </c:scaling>
        <c:delete val="0"/>
        <c:axPos val="l"/>
        <c:majorGridlines/>
        <c:numFmt formatCode="#,##0.0," sourceLinked="1"/>
        <c:majorTickMark val="none"/>
        <c:minorTickMark val="none"/>
        <c:tickLblPos val="nextTo"/>
        <c:crossAx val="995072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50"/>
            </a:pPr>
            <a:r>
              <a:rPr lang="ru-RU" sz="1050" dirty="0"/>
              <a:t>Прочие</a:t>
            </a:r>
            <a:r>
              <a:rPr lang="ru-RU" sz="1050" baseline="0" dirty="0"/>
              <a:t> налоги</a:t>
            </a:r>
            <a:endParaRPr lang="en-US" sz="1050" dirty="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2">
                <a:lumMod val="75000"/>
              </a:schemeClr>
            </a:solidFill>
          </c:spPr>
          <c:invertIfNegative val="0"/>
          <c:val>
            <c:numRef>
              <c:f>RevMonthForecast!$M$217:$M$228</c:f>
              <c:numCache>
                <c:formatCode>#,##0.0,</c:formatCode>
                <c:ptCount val="12"/>
                <c:pt idx="0">
                  <c:v>-2106064.0833333307</c:v>
                </c:pt>
                <c:pt idx="1">
                  <c:v>-4184833.0833333307</c:v>
                </c:pt>
                <c:pt idx="2">
                  <c:v>-3107474.0833333307</c:v>
                </c:pt>
                <c:pt idx="3">
                  <c:v>932481.91666666744</c:v>
                </c:pt>
                <c:pt idx="4">
                  <c:v>-1315351.083333333</c:v>
                </c:pt>
                <c:pt idx="5">
                  <c:v>813449.91666666744</c:v>
                </c:pt>
                <c:pt idx="6">
                  <c:v>34903.916666666992</c:v>
                </c:pt>
                <c:pt idx="7">
                  <c:v>-1392363.083333333</c:v>
                </c:pt>
                <c:pt idx="8">
                  <c:v>5700326.916666667</c:v>
                </c:pt>
                <c:pt idx="9">
                  <c:v>-188684.08333333302</c:v>
                </c:pt>
                <c:pt idx="10">
                  <c:v>728392.91666666744</c:v>
                </c:pt>
                <c:pt idx="11">
                  <c:v>4085213.9166666646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C0E-4C09-9F87-B698298EDD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9549568"/>
        <c:axId val="99551104"/>
      </c:barChart>
      <c:catAx>
        <c:axId val="99549568"/>
        <c:scaling>
          <c:orientation val="minMax"/>
        </c:scaling>
        <c:delete val="0"/>
        <c:axPos val="b"/>
        <c:majorTickMark val="none"/>
        <c:minorTickMark val="none"/>
        <c:tickLblPos val="nextTo"/>
        <c:crossAx val="99551104"/>
        <c:crosses val="autoZero"/>
        <c:auto val="1"/>
        <c:lblAlgn val="ctr"/>
        <c:lblOffset val="100"/>
        <c:noMultiLvlLbl val="0"/>
      </c:catAx>
      <c:valAx>
        <c:axId val="99551104"/>
        <c:scaling>
          <c:orientation val="minMax"/>
        </c:scaling>
        <c:delete val="0"/>
        <c:axPos val="l"/>
        <c:majorGridlines/>
        <c:numFmt formatCode="#,##0.0," sourceLinked="1"/>
        <c:majorTickMark val="none"/>
        <c:minorTickMark val="none"/>
        <c:tickLblPos val="nextTo"/>
        <c:crossAx val="995495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 dirty="0"/>
              <a:t>Всего</a:t>
            </a:r>
            <a:r>
              <a:rPr lang="ru-RU" sz="1400" baseline="0" dirty="0"/>
              <a:t> расходов</a:t>
            </a:r>
            <a:endParaRPr lang="en-US" sz="1400" dirty="0"/>
          </a:p>
        </c:rich>
      </c:tx>
      <c:layout>
        <c:manualLayout>
          <c:xMode val="edge"/>
          <c:yMode val="edge"/>
          <c:x val="0.28509980660312195"/>
          <c:y val="6.1728395061728392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4688614539543219"/>
          <c:y val="5.425925925925925E-2"/>
          <c:w val="0.73680521461915827"/>
          <c:h val="0.927839506172839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</c:spPr>
          <c:invertIfNegative val="0"/>
          <c:val>
            <c:numRef>
              <c:f>ExpMonthForecast!$C$202:$C$213</c:f>
              <c:numCache>
                <c:formatCode>#,##0.0,</c:formatCode>
                <c:ptCount val="12"/>
                <c:pt idx="0">
                  <c:v>-61310120</c:v>
                </c:pt>
                <c:pt idx="1">
                  <c:v>-40264324</c:v>
                </c:pt>
                <c:pt idx="2">
                  <c:v>-10408393</c:v>
                </c:pt>
                <c:pt idx="3">
                  <c:v>-23300338</c:v>
                </c:pt>
                <c:pt idx="4">
                  <c:v>2045962</c:v>
                </c:pt>
                <c:pt idx="5">
                  <c:v>17366002</c:v>
                </c:pt>
                <c:pt idx="6">
                  <c:v>-36708512</c:v>
                </c:pt>
                <c:pt idx="7">
                  <c:v>-63016031</c:v>
                </c:pt>
                <c:pt idx="8">
                  <c:v>27856308</c:v>
                </c:pt>
                <c:pt idx="9">
                  <c:v>-12481646</c:v>
                </c:pt>
                <c:pt idx="10">
                  <c:v>13441572</c:v>
                </c:pt>
                <c:pt idx="11">
                  <c:v>186779520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7C7-4700-93F4-8A320723B6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7"/>
        <c:axId val="97478144"/>
        <c:axId val="97479680"/>
      </c:barChart>
      <c:catAx>
        <c:axId val="97478144"/>
        <c:scaling>
          <c:orientation val="minMax"/>
        </c:scaling>
        <c:delete val="0"/>
        <c:axPos val="b"/>
        <c:majorTickMark val="none"/>
        <c:minorTickMark val="none"/>
        <c:tickLblPos val="nextTo"/>
        <c:crossAx val="97479680"/>
        <c:crosses val="autoZero"/>
        <c:auto val="1"/>
        <c:lblAlgn val="ctr"/>
        <c:lblOffset val="100"/>
        <c:noMultiLvlLbl val="0"/>
      </c:catAx>
      <c:valAx>
        <c:axId val="97479680"/>
        <c:scaling>
          <c:orientation val="minMax"/>
        </c:scaling>
        <c:delete val="0"/>
        <c:axPos val="l"/>
        <c:majorGridlines/>
        <c:numFmt formatCode="#,##0.0," sourceLinked="1"/>
        <c:majorTickMark val="none"/>
        <c:minorTickMark val="none"/>
        <c:tickLblPos val="nextTo"/>
        <c:crossAx val="974781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 dirty="0"/>
              <a:t>ФОТ</a:t>
            </a:r>
            <a:endParaRPr lang="en-US" sz="1400" dirty="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B050"/>
            </a:solidFill>
          </c:spPr>
          <c:invertIfNegative val="0"/>
          <c:val>
            <c:numRef>
              <c:f>ExpMonthForecast!$F$202:$F$213</c:f>
              <c:numCache>
                <c:formatCode>#,##0.0,</c:formatCode>
                <c:ptCount val="12"/>
                <c:pt idx="0">
                  <c:v>-3769676.7250000006</c:v>
                </c:pt>
                <c:pt idx="1">
                  <c:v>-3664097.7250000006</c:v>
                </c:pt>
                <c:pt idx="2">
                  <c:v>1152958.2750000001</c:v>
                </c:pt>
                <c:pt idx="3">
                  <c:v>-1749486.7250000006</c:v>
                </c:pt>
                <c:pt idx="4">
                  <c:v>1499386.2750000001</c:v>
                </c:pt>
                <c:pt idx="5">
                  <c:v>15632780.274999999</c:v>
                </c:pt>
                <c:pt idx="6">
                  <c:v>-6718190.0249999994</c:v>
                </c:pt>
                <c:pt idx="7">
                  <c:v>-12662933.725000001</c:v>
                </c:pt>
                <c:pt idx="8">
                  <c:v>-2366994.7250000006</c:v>
                </c:pt>
                <c:pt idx="9">
                  <c:v>645182.27499999804</c:v>
                </c:pt>
                <c:pt idx="10">
                  <c:v>676530.27499999804</c:v>
                </c:pt>
                <c:pt idx="11">
                  <c:v>11324542.274999999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5DA-40E7-B473-A06C45D035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7"/>
        <c:axId val="97528448"/>
        <c:axId val="97530240"/>
      </c:barChart>
      <c:catAx>
        <c:axId val="97528448"/>
        <c:scaling>
          <c:orientation val="minMax"/>
        </c:scaling>
        <c:delete val="0"/>
        <c:axPos val="b"/>
        <c:majorTickMark val="none"/>
        <c:minorTickMark val="none"/>
        <c:tickLblPos val="nextTo"/>
        <c:crossAx val="97530240"/>
        <c:crosses val="autoZero"/>
        <c:auto val="1"/>
        <c:lblAlgn val="ctr"/>
        <c:lblOffset val="100"/>
        <c:noMultiLvlLbl val="0"/>
      </c:catAx>
      <c:valAx>
        <c:axId val="97530240"/>
        <c:scaling>
          <c:orientation val="minMax"/>
        </c:scaling>
        <c:delete val="0"/>
        <c:axPos val="l"/>
        <c:majorGridlines/>
        <c:numFmt formatCode="#,##0.0," sourceLinked="1"/>
        <c:majorTickMark val="none"/>
        <c:minorTickMark val="none"/>
        <c:tickLblPos val="nextTo"/>
        <c:crossAx val="975284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ru-RU" sz="1600" dirty="0"/>
              <a:t>Капитальные</a:t>
            </a:r>
            <a:r>
              <a:rPr lang="ru-RU" sz="1600" baseline="0" dirty="0"/>
              <a:t> затраты</a:t>
            </a:r>
            <a:endParaRPr lang="en-US" sz="1600" dirty="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tx1">
                <a:lumMod val="85000"/>
                <a:lumOff val="15000"/>
              </a:schemeClr>
            </a:solidFill>
          </c:spPr>
          <c:invertIfNegative val="0"/>
          <c:val>
            <c:numRef>
              <c:f>ExpMonthForecast!$AV$202:$AV$213</c:f>
              <c:numCache>
                <c:formatCode>#,##0.0,</c:formatCode>
                <c:ptCount val="12"/>
                <c:pt idx="0">
                  <c:v>-27906470.916666668</c:v>
                </c:pt>
                <c:pt idx="1">
                  <c:v>-12674220.916666659</c:v>
                </c:pt>
                <c:pt idx="2">
                  <c:v>-11126562.916666659</c:v>
                </c:pt>
                <c:pt idx="3">
                  <c:v>-11794057.916666659</c:v>
                </c:pt>
                <c:pt idx="4">
                  <c:v>1493562.083333333</c:v>
                </c:pt>
                <c:pt idx="5">
                  <c:v>15382147.083333332</c:v>
                </c:pt>
                <c:pt idx="6">
                  <c:v>-4049876.9166666637</c:v>
                </c:pt>
                <c:pt idx="7">
                  <c:v>-11865564.916666659</c:v>
                </c:pt>
                <c:pt idx="8">
                  <c:v>-743174.91666666744</c:v>
                </c:pt>
                <c:pt idx="9">
                  <c:v>-3870700.9166666637</c:v>
                </c:pt>
                <c:pt idx="10">
                  <c:v>9521044.0833333321</c:v>
                </c:pt>
                <c:pt idx="11">
                  <c:v>57633877.083333336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BD-4C9E-AA49-6224B84B08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7"/>
        <c:axId val="97558528"/>
        <c:axId val="97560064"/>
      </c:barChart>
      <c:catAx>
        <c:axId val="97558528"/>
        <c:scaling>
          <c:orientation val="minMax"/>
        </c:scaling>
        <c:delete val="0"/>
        <c:axPos val="b"/>
        <c:majorTickMark val="none"/>
        <c:minorTickMark val="none"/>
        <c:tickLblPos val="nextTo"/>
        <c:crossAx val="97560064"/>
        <c:crosses val="autoZero"/>
        <c:auto val="1"/>
        <c:lblAlgn val="ctr"/>
        <c:lblOffset val="100"/>
        <c:noMultiLvlLbl val="0"/>
      </c:catAx>
      <c:valAx>
        <c:axId val="97560064"/>
        <c:scaling>
          <c:orientation val="minMax"/>
        </c:scaling>
        <c:delete val="0"/>
        <c:axPos val="l"/>
        <c:majorGridlines/>
        <c:numFmt formatCode="#,##0.0," sourceLinked="1"/>
        <c:majorTickMark val="none"/>
        <c:minorTickMark val="none"/>
        <c:tickLblPos val="nextTo"/>
        <c:crossAx val="975585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BC4A95-0173-4086-9151-776354D7C290}" type="doc">
      <dgm:prSet loTypeId="urn:microsoft.com/office/officeart/2005/8/layout/hProcess3" loCatId="process" qsTypeId="urn:microsoft.com/office/officeart/2005/8/quickstyle/simple1" qsCatId="simple" csTypeId="urn:microsoft.com/office/officeart/2005/8/colors/accent1_2" csCatId="accent1" phldr="1"/>
      <dgm:spPr/>
    </dgm:pt>
    <dgm:pt modelId="{699E20C8-D75E-48C0-B0DD-8AD86D23F884}">
      <dgm:prSet phldrT="[텍스트]" custT="1"/>
      <dgm:spPr/>
      <dgm:t>
        <a:bodyPr/>
        <a:lstStyle/>
        <a:p>
          <a:pPr latinLnBrk="1"/>
          <a:endParaRPr lang="ko-KR" altLang="en-US" sz="2000" dirty="0"/>
        </a:p>
      </dgm:t>
    </dgm:pt>
    <dgm:pt modelId="{61595A98-076F-482E-8C05-57E1A5005A67}" type="parTrans" cxnId="{ADC0099F-2B07-4D6D-9D0D-894B6506C6D4}">
      <dgm:prSet/>
      <dgm:spPr/>
      <dgm:t>
        <a:bodyPr/>
        <a:lstStyle/>
        <a:p>
          <a:pPr latinLnBrk="1"/>
          <a:endParaRPr lang="ko-KR" altLang="en-US"/>
        </a:p>
      </dgm:t>
    </dgm:pt>
    <dgm:pt modelId="{80E2FC87-83E6-4E7B-AC5E-B44A90B2554C}" type="sibTrans" cxnId="{ADC0099F-2B07-4D6D-9D0D-894B6506C6D4}">
      <dgm:prSet/>
      <dgm:spPr/>
      <dgm:t>
        <a:bodyPr/>
        <a:lstStyle/>
        <a:p>
          <a:pPr latinLnBrk="1"/>
          <a:endParaRPr lang="ko-KR" altLang="en-US"/>
        </a:p>
      </dgm:t>
    </dgm:pt>
    <dgm:pt modelId="{FA44DE5A-047E-41AA-A079-BFF7AA7D84A7}" type="pres">
      <dgm:prSet presAssocID="{59BC4A95-0173-4086-9151-776354D7C290}" presName="Name0" presStyleCnt="0">
        <dgm:presLayoutVars>
          <dgm:dir/>
          <dgm:animLvl val="lvl"/>
          <dgm:resizeHandles val="exact"/>
        </dgm:presLayoutVars>
      </dgm:prSet>
      <dgm:spPr/>
    </dgm:pt>
    <dgm:pt modelId="{18544B3C-D632-4A48-A765-A8411D042CEB}" type="pres">
      <dgm:prSet presAssocID="{59BC4A95-0173-4086-9151-776354D7C290}" presName="dummy" presStyleCnt="0"/>
      <dgm:spPr/>
    </dgm:pt>
    <dgm:pt modelId="{29206146-9B52-4FC8-A349-ECA268E0006F}" type="pres">
      <dgm:prSet presAssocID="{59BC4A95-0173-4086-9151-776354D7C290}" presName="linH" presStyleCnt="0"/>
      <dgm:spPr/>
    </dgm:pt>
    <dgm:pt modelId="{18374208-2DFB-477D-9E0C-86801D22E828}" type="pres">
      <dgm:prSet presAssocID="{59BC4A95-0173-4086-9151-776354D7C290}" presName="padding1" presStyleCnt="0"/>
      <dgm:spPr/>
    </dgm:pt>
    <dgm:pt modelId="{E9A64161-259E-452D-B134-2D3CD0FE2109}" type="pres">
      <dgm:prSet presAssocID="{699E20C8-D75E-48C0-B0DD-8AD86D23F884}" presName="linV" presStyleCnt="0"/>
      <dgm:spPr/>
    </dgm:pt>
    <dgm:pt modelId="{9BB552A0-081D-447D-AB1E-7306B44E0209}" type="pres">
      <dgm:prSet presAssocID="{699E20C8-D75E-48C0-B0DD-8AD86D23F884}" presName="spVertical1" presStyleCnt="0"/>
      <dgm:spPr/>
    </dgm:pt>
    <dgm:pt modelId="{6C0BFD1A-161B-48EA-B206-22E5AD440CC0}" type="pres">
      <dgm:prSet presAssocID="{699E20C8-D75E-48C0-B0DD-8AD86D23F884}" presName="parTx" presStyleLbl="revTx" presStyleIdx="0" presStyleCnt="1" custScaleY="493256" custLinFactY="22723" custLinFactNeighborX="-9845" custLinFactNeighborY="100000">
        <dgm:presLayoutVars>
          <dgm:chMax val="0"/>
          <dgm:chPref val="0"/>
          <dgm:bulletEnabled val="1"/>
        </dgm:presLayoutVars>
      </dgm:prSet>
      <dgm:spPr/>
    </dgm:pt>
    <dgm:pt modelId="{656E99B9-BDCB-4D82-BEBA-3430AE95A28A}" type="pres">
      <dgm:prSet presAssocID="{699E20C8-D75E-48C0-B0DD-8AD86D23F884}" presName="spVertical2" presStyleCnt="0"/>
      <dgm:spPr/>
    </dgm:pt>
    <dgm:pt modelId="{420D8C1F-3548-4CDC-8ADB-B9D82C39D315}" type="pres">
      <dgm:prSet presAssocID="{699E20C8-D75E-48C0-B0DD-8AD86D23F884}" presName="spVertical3" presStyleCnt="0"/>
      <dgm:spPr/>
    </dgm:pt>
    <dgm:pt modelId="{FD717559-DB07-4232-81C7-4F6E441670AE}" type="pres">
      <dgm:prSet presAssocID="{59BC4A95-0173-4086-9151-776354D7C290}" presName="padding2" presStyleCnt="0"/>
      <dgm:spPr/>
    </dgm:pt>
    <dgm:pt modelId="{CB7CCFCD-A421-4DAD-ABC4-14B40E8D7252}" type="pres">
      <dgm:prSet presAssocID="{59BC4A95-0173-4086-9151-776354D7C290}" presName="negArrow" presStyleCnt="0"/>
      <dgm:spPr/>
    </dgm:pt>
    <dgm:pt modelId="{6C120A20-5A15-4FDF-BB40-99AE24E47922}" type="pres">
      <dgm:prSet presAssocID="{59BC4A95-0173-4086-9151-776354D7C290}" presName="backgroundArrow" presStyleLbl="node1" presStyleIdx="0" presStyleCnt="1" custScaleX="34375" custScaleY="301784" custLinFactNeighborX="-2353" custLinFactNeighborY="6852"/>
      <dgm:spPr>
        <a:solidFill>
          <a:schemeClr val="accent1">
            <a:lumMod val="75000"/>
          </a:schemeClr>
        </a:solidFill>
      </dgm:spPr>
    </dgm:pt>
  </dgm:ptLst>
  <dgm:cxnLst>
    <dgm:cxn modelId="{0C52841E-86E4-4E68-A072-76039877AC70}" type="presOf" srcId="{59BC4A95-0173-4086-9151-776354D7C290}" destId="{FA44DE5A-047E-41AA-A079-BFF7AA7D84A7}" srcOrd="0" destOrd="0" presId="urn:microsoft.com/office/officeart/2005/8/layout/hProcess3"/>
    <dgm:cxn modelId="{9C3CC740-D7CE-421E-8A33-F4F913E961B5}" type="presOf" srcId="{699E20C8-D75E-48C0-B0DD-8AD86D23F884}" destId="{6C0BFD1A-161B-48EA-B206-22E5AD440CC0}" srcOrd="0" destOrd="0" presId="urn:microsoft.com/office/officeart/2005/8/layout/hProcess3"/>
    <dgm:cxn modelId="{ADC0099F-2B07-4D6D-9D0D-894B6506C6D4}" srcId="{59BC4A95-0173-4086-9151-776354D7C290}" destId="{699E20C8-D75E-48C0-B0DD-8AD86D23F884}" srcOrd="0" destOrd="0" parTransId="{61595A98-076F-482E-8C05-57E1A5005A67}" sibTransId="{80E2FC87-83E6-4E7B-AC5E-B44A90B2554C}"/>
    <dgm:cxn modelId="{0971C4AC-D43C-4B78-B96D-1BAF98A1EEFB}" type="presParOf" srcId="{FA44DE5A-047E-41AA-A079-BFF7AA7D84A7}" destId="{18544B3C-D632-4A48-A765-A8411D042CEB}" srcOrd="0" destOrd="0" presId="urn:microsoft.com/office/officeart/2005/8/layout/hProcess3"/>
    <dgm:cxn modelId="{769C6E1E-2FB4-40F3-97D9-E73A9CC2FE00}" type="presParOf" srcId="{FA44DE5A-047E-41AA-A079-BFF7AA7D84A7}" destId="{29206146-9B52-4FC8-A349-ECA268E0006F}" srcOrd="1" destOrd="0" presId="urn:microsoft.com/office/officeart/2005/8/layout/hProcess3"/>
    <dgm:cxn modelId="{B5E4FE36-5F12-44C4-A42F-C8458DDE3057}" type="presParOf" srcId="{29206146-9B52-4FC8-A349-ECA268E0006F}" destId="{18374208-2DFB-477D-9E0C-86801D22E828}" srcOrd="0" destOrd="0" presId="urn:microsoft.com/office/officeart/2005/8/layout/hProcess3"/>
    <dgm:cxn modelId="{05C3A15C-27EA-49F0-8AF0-F7F7DB9F66E1}" type="presParOf" srcId="{29206146-9B52-4FC8-A349-ECA268E0006F}" destId="{E9A64161-259E-452D-B134-2D3CD0FE2109}" srcOrd="1" destOrd="0" presId="urn:microsoft.com/office/officeart/2005/8/layout/hProcess3"/>
    <dgm:cxn modelId="{9A9301CF-7C1C-456C-916B-68D361CA4B1D}" type="presParOf" srcId="{E9A64161-259E-452D-B134-2D3CD0FE2109}" destId="{9BB552A0-081D-447D-AB1E-7306B44E0209}" srcOrd="0" destOrd="0" presId="urn:microsoft.com/office/officeart/2005/8/layout/hProcess3"/>
    <dgm:cxn modelId="{A48FD902-9E25-41BC-9004-1CB74DFE6FB9}" type="presParOf" srcId="{E9A64161-259E-452D-B134-2D3CD0FE2109}" destId="{6C0BFD1A-161B-48EA-B206-22E5AD440CC0}" srcOrd="1" destOrd="0" presId="urn:microsoft.com/office/officeart/2005/8/layout/hProcess3"/>
    <dgm:cxn modelId="{EC9692A2-A8E2-4F21-8DCC-D45B9C66F663}" type="presParOf" srcId="{E9A64161-259E-452D-B134-2D3CD0FE2109}" destId="{656E99B9-BDCB-4D82-BEBA-3430AE95A28A}" srcOrd="2" destOrd="0" presId="urn:microsoft.com/office/officeart/2005/8/layout/hProcess3"/>
    <dgm:cxn modelId="{8A36449D-87CD-4B89-BFEF-A4F665821690}" type="presParOf" srcId="{E9A64161-259E-452D-B134-2D3CD0FE2109}" destId="{420D8C1F-3548-4CDC-8ADB-B9D82C39D315}" srcOrd="3" destOrd="0" presId="urn:microsoft.com/office/officeart/2005/8/layout/hProcess3"/>
    <dgm:cxn modelId="{04604E6B-EEFB-4D5C-8CB2-5E519D66DE71}" type="presParOf" srcId="{29206146-9B52-4FC8-A349-ECA268E0006F}" destId="{FD717559-DB07-4232-81C7-4F6E441670AE}" srcOrd="2" destOrd="0" presId="urn:microsoft.com/office/officeart/2005/8/layout/hProcess3"/>
    <dgm:cxn modelId="{2F4776FD-184F-4641-BEEB-30713F132C9B}" type="presParOf" srcId="{29206146-9B52-4FC8-A349-ECA268E0006F}" destId="{CB7CCFCD-A421-4DAD-ABC4-14B40E8D7252}" srcOrd="3" destOrd="0" presId="urn:microsoft.com/office/officeart/2005/8/layout/hProcess3"/>
    <dgm:cxn modelId="{89C2DB3C-2CF6-434D-A426-4B955C316A98}" type="presParOf" srcId="{29206146-9B52-4FC8-A349-ECA268E0006F}" destId="{6C120A20-5A15-4FDF-BB40-99AE24E47922}" srcOrd="4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120A20-5A15-4FDF-BB40-99AE24E47922}">
      <dsp:nvSpPr>
        <dsp:cNvPr id="0" name=""/>
        <dsp:cNvSpPr/>
      </dsp:nvSpPr>
      <dsp:spPr>
        <a:xfrm>
          <a:off x="0" y="160845"/>
          <a:ext cx="1500198" cy="3911120"/>
        </a:xfrm>
        <a:prstGeom prst="rightArrow">
          <a:avLst/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0BFD1A-161B-48EA-B206-22E5AD440CC0}">
      <dsp:nvSpPr>
        <dsp:cNvPr id="0" name=""/>
        <dsp:cNvSpPr/>
      </dsp:nvSpPr>
      <dsp:spPr>
        <a:xfrm>
          <a:off x="0" y="875667"/>
          <a:ext cx="1229166" cy="31962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03200" rIns="0" bIns="203200" numCol="1" spcCol="1270" anchor="ctr" anchorCtr="0">
          <a:noAutofit/>
        </a:bodyPr>
        <a:lstStyle/>
        <a:p>
          <a:pPr marL="0" lvl="0" indent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ko-KR" altLang="en-US" sz="2000" kern="1200" dirty="0"/>
        </a:p>
      </dsp:txBody>
      <dsp:txXfrm>
        <a:off x="0" y="875667"/>
        <a:ext cx="1229166" cy="31962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3B7235-4D08-4169-9026-FE60ED2C2D6D}" type="datetimeFigureOut">
              <a:rPr lang="ko-KR" altLang="en-US" smtClean="0"/>
              <a:t>2023-05-11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5C9EF2-DF75-4315-9D3D-803915D6F13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65470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6B0306-0183-44D4-B4F6-0082ACB0BEB9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02088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6B0306-0183-44D4-B4F6-0082ACB0BEB9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2591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6B0306-0183-44D4-B4F6-0082ACB0BEB9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2591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6B0306-0183-44D4-B4F6-0082ACB0BEB9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5469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6B0306-0183-44D4-B4F6-0082ACB0BEB9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5469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524292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E247F6C-2742-4842-B3B0-B3E64261AF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48A229DD-8793-4689-8FFB-D28BE345E8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283022F-706F-4818-9CC1-87B90EED1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25A45-9E02-4768-BB06-BA134B2F1ED5}" type="datetimeFigureOut">
              <a:rPr lang="ko-KR" altLang="en-US" smtClean="0"/>
              <a:t>2023-05-11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8179F14-E5F2-4669-8DCA-D10A95B43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D1BB210-9C6A-4759-A43F-216872B37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0FF63-F6B2-4B6C-97C0-7A11F9B9B20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34569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6F1A3D-1865-459C-963F-0B8D39440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AAF273D3-52F2-4517-B5E6-D047A0415F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562DCA5-E552-4797-A530-347571223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25A45-9E02-4768-BB06-BA134B2F1ED5}" type="datetimeFigureOut">
              <a:rPr lang="ko-KR" altLang="en-US" smtClean="0"/>
              <a:t>2023-05-11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EB22D8F-05E1-47E6-9A37-D6C5F1545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1830C77-3E96-4875-BA7E-A2BC543D9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0FF63-F6B2-4B6C-97C0-7A11F9B9B20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7972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71F135AB-466B-4BAB-948F-B1D9EE6D7B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32860BE2-C28A-4261-8D85-5D914F29BA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D8F51CB-50FA-413C-907A-65148E83C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25A45-9E02-4768-BB06-BA134B2F1ED5}" type="datetimeFigureOut">
              <a:rPr lang="ko-KR" altLang="en-US" smtClean="0"/>
              <a:t>2023-05-11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41F4B33-1877-4ADF-8F13-0411CB3C2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5CB65CB-F79E-4A19-B9A2-ECEF4F616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0FF63-F6B2-4B6C-97C0-7A11F9B9B20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02085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8"/>
          <p:cNvGrpSpPr/>
          <p:nvPr userDrawn="1"/>
        </p:nvGrpSpPr>
        <p:grpSpPr>
          <a:xfrm>
            <a:off x="2" y="0"/>
            <a:ext cx="12191999" cy="6858000"/>
            <a:chOff x="0" y="-1"/>
            <a:chExt cx="10693399" cy="7561263"/>
          </a:xfrm>
        </p:grpSpPr>
        <p:sp>
          <p:nvSpPr>
            <p:cNvPr id="10" name="Rectangle 9"/>
            <p:cNvSpPr/>
            <p:nvPr userDrawn="1"/>
          </p:nvSpPr>
          <p:spPr>
            <a:xfrm>
              <a:off x="0" y="-1"/>
              <a:ext cx="10693399" cy="75612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1" name="Picture 2" descr="G:\Graphics\Private\Multimedia\MoSF\Untitled-1.jpg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 l="1776" r="2215"/>
            <a:stretch>
              <a:fillRect/>
            </a:stretch>
          </p:blipFill>
          <p:spPr bwMode="auto">
            <a:xfrm>
              <a:off x="0" y="4440237"/>
              <a:ext cx="10693399" cy="3121025"/>
            </a:xfrm>
            <a:prstGeom prst="rect">
              <a:avLst/>
            </a:prstGeom>
            <a:noFill/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5923" y="2845971"/>
            <a:ext cx="4901022" cy="384721"/>
          </a:xfr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schemeClr val="bg1"/>
            </a:outerShdw>
          </a:effectLst>
        </p:spPr>
        <p:txBody>
          <a:bodyPr wrap="none" lIns="0" tIns="0" rIns="0" bIns="0" anchor="b" anchorCtr="0">
            <a:spAutoFit/>
          </a:bodyPr>
          <a:lstStyle>
            <a:lvl1pPr marL="389604" indent="-389604" algn="l">
              <a:defRPr kumimoji="0" lang="en-US" altLang="en-US" sz="2500" b="1" i="0" u="none" strike="noStrike" kern="0" cap="none" spc="0" normalizeH="0" baseline="0" noProof="0" dirty="0" smtClean="0">
                <a:ln>
                  <a:noFill/>
                </a:ln>
                <a:solidFill>
                  <a:srgbClr val="0B5497"/>
                </a:solidFill>
                <a:uLnTx/>
                <a:uFillTx/>
                <a:latin typeface="Arial" pitchFamily="34" charset="0"/>
                <a:ea typeface="굴림" pitchFamily="50" charset="-127"/>
                <a:cs typeface="Arial" pitchFamily="34" charset="0"/>
              </a:defRPr>
            </a:lvl1pPr>
          </a:lstStyle>
          <a:p>
            <a:pPr marL="470308" marR="0" lvl="0" indent="-470308" algn="l" defTabSz="801472" rtl="0" eaLnBrk="0" fontAlgn="auto" latinLnBrk="1" hangingPunct="1">
              <a:lnSpc>
                <a:spcPct val="100000"/>
              </a:lnSpc>
              <a:spcBef>
                <a:spcPts val="1753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431838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E247F6C-2742-4842-B3B0-B3E64261AF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48A229DD-8793-4689-8FFB-D28BE345E8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46AEB16-8FBB-480A-9126-14BF90384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19CAD7-26F0-47C1-A9A9-E49BDB86ADFE}" type="datetimeFigureOut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2023-05-11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2533899-A87D-4A73-A8FB-48DA63A09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AE0BD01-62FD-45EA-8616-79AB3FC7B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51530B-7CE0-4468-BB93-D4420A99C2A9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335574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95F5765-3B71-490F-822A-95B664FEF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86F34D2-5B77-439F-A70F-47CC7CAF4B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46AEB16-8FBB-480A-9126-14BF90384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CB25E86-35E8-4E3F-A2A3-00C7201A0BCC}" type="datetimeFigureOut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2023-05-11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2533899-A87D-4A73-A8FB-48DA63A09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AE0BD01-62FD-45EA-8616-79AB3FC7B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93254C8-E7BD-4EE9-A516-5F1A0433064C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02605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A8087AF-0327-4A98-A5CF-A6986928F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E15A984-31B1-46BE-8DBC-5120969508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46AEB16-8FBB-480A-9126-14BF90384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C02C34-0DC9-4847-88B7-F5061CB90F2A}" type="datetimeFigureOut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2023-05-11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2533899-A87D-4A73-A8FB-48DA63A09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AE0BD01-62FD-45EA-8616-79AB3FC7B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51A8370-72F6-42BD-BC09-E55883F93F89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72041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E003A4E-98AD-4F55-8997-56706BAE1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C7EFDFD-9F9D-42FE-AF5A-A949931635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84FCB67E-51E4-4397-AC51-6B7E49E8A3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3">
            <a:extLst>
              <a:ext uri="{FF2B5EF4-FFF2-40B4-BE49-F238E27FC236}">
                <a16:creationId xmlns:a16="http://schemas.microsoft.com/office/drawing/2014/main" id="{246AEB16-8FBB-480A-9126-14BF90384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16D16EF-2244-4449-9906-9D70AAACB318}" type="datetimeFigureOut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2023-05-11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6" name="바닥글 개체 틀 4">
            <a:extLst>
              <a:ext uri="{FF2B5EF4-FFF2-40B4-BE49-F238E27FC236}">
                <a16:creationId xmlns:a16="http://schemas.microsoft.com/office/drawing/2014/main" id="{82533899-A87D-4A73-A8FB-48DA63A09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7" name="슬라이드 번호 개체 틀 5">
            <a:extLst>
              <a:ext uri="{FF2B5EF4-FFF2-40B4-BE49-F238E27FC236}">
                <a16:creationId xmlns:a16="http://schemas.microsoft.com/office/drawing/2014/main" id="{2AE0BD01-62FD-45EA-8616-79AB3FC7B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A81C00-D32C-4717-858C-DAA39E7125FF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31603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D16DF25-7F56-4D30-ACED-FDD0AD6A1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4D63F52-B9AD-4D0D-BA80-6F38C2EA80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5DA2C579-848F-44AA-ABC1-B9ECF8E739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6314A4C9-9991-48EC-8D0C-626D614AC8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937C5D16-6079-48DE-9F0D-91C7CD908A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>
            <a:extLst>
              <a:ext uri="{FF2B5EF4-FFF2-40B4-BE49-F238E27FC236}">
                <a16:creationId xmlns:a16="http://schemas.microsoft.com/office/drawing/2014/main" id="{246AEB16-8FBB-480A-9126-14BF90384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F0D518-C5FE-42F4-9AE3-20825E3D1223}" type="datetimeFigureOut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2023-05-11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8" name="바닥글 개체 틀 4">
            <a:extLst>
              <a:ext uri="{FF2B5EF4-FFF2-40B4-BE49-F238E27FC236}">
                <a16:creationId xmlns:a16="http://schemas.microsoft.com/office/drawing/2014/main" id="{82533899-A87D-4A73-A8FB-48DA63A09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슬라이드 번호 개체 틀 5">
            <a:extLst>
              <a:ext uri="{FF2B5EF4-FFF2-40B4-BE49-F238E27FC236}">
                <a16:creationId xmlns:a16="http://schemas.microsoft.com/office/drawing/2014/main" id="{2AE0BD01-62FD-45EA-8616-79AB3FC7B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42392-EEA6-444E-871D-D0B88D812E44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98913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117244D-2B02-4A13-940F-C15FED0B5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3">
            <a:extLst>
              <a:ext uri="{FF2B5EF4-FFF2-40B4-BE49-F238E27FC236}">
                <a16:creationId xmlns:a16="http://schemas.microsoft.com/office/drawing/2014/main" id="{246AEB16-8FBB-480A-9126-14BF90384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DF4AA4-9863-4062-9544-5F38C71CBB22}" type="datetimeFigureOut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2023-05-11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4" name="바닥글 개체 틀 4">
            <a:extLst>
              <a:ext uri="{FF2B5EF4-FFF2-40B4-BE49-F238E27FC236}">
                <a16:creationId xmlns:a16="http://schemas.microsoft.com/office/drawing/2014/main" id="{82533899-A87D-4A73-A8FB-48DA63A09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5" name="슬라이드 번호 개체 틀 5">
            <a:extLst>
              <a:ext uri="{FF2B5EF4-FFF2-40B4-BE49-F238E27FC236}">
                <a16:creationId xmlns:a16="http://schemas.microsoft.com/office/drawing/2014/main" id="{2AE0BD01-62FD-45EA-8616-79AB3FC7B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78F0719-25CE-493B-969A-5618D433FF99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38321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>
            <a:extLst>
              <a:ext uri="{FF2B5EF4-FFF2-40B4-BE49-F238E27FC236}">
                <a16:creationId xmlns:a16="http://schemas.microsoft.com/office/drawing/2014/main" id="{246AEB16-8FBB-480A-9126-14BF90384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74124C-F214-4F10-B805-1A34EBB3AB14}" type="datetimeFigureOut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2023-05-11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3" name="바닥글 개체 틀 4">
            <a:extLst>
              <a:ext uri="{FF2B5EF4-FFF2-40B4-BE49-F238E27FC236}">
                <a16:creationId xmlns:a16="http://schemas.microsoft.com/office/drawing/2014/main" id="{82533899-A87D-4A73-A8FB-48DA63A09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4" name="슬라이드 번호 개체 틀 5">
            <a:extLst>
              <a:ext uri="{FF2B5EF4-FFF2-40B4-BE49-F238E27FC236}">
                <a16:creationId xmlns:a16="http://schemas.microsoft.com/office/drawing/2014/main" id="{2AE0BD01-62FD-45EA-8616-79AB3FC7B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7DE0ED-AE2F-4A9B-89FE-544D3C3F963F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4947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95F5765-3B71-490F-822A-95B664FEF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86F34D2-5B77-439F-A70F-47CC7CAF4B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C0DAA6F-71F2-441E-947E-32F427E2C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25A45-9E02-4768-BB06-BA134B2F1ED5}" type="datetimeFigureOut">
              <a:rPr lang="ko-KR" altLang="en-US" smtClean="0"/>
              <a:t>2023-05-11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C3DEBE3-8072-4337-B7E4-704519BFB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4CD477A-1408-4896-9925-56848854B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0FF63-F6B2-4B6C-97C0-7A11F9B9B20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79859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264A383-BC07-464F-BC45-3FD0C6909F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88F62AE-6525-466A-B372-C4ED805253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B5EE8656-294D-41ED-BB80-7EC913E13C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3">
            <a:extLst>
              <a:ext uri="{FF2B5EF4-FFF2-40B4-BE49-F238E27FC236}">
                <a16:creationId xmlns:a16="http://schemas.microsoft.com/office/drawing/2014/main" id="{246AEB16-8FBB-480A-9126-14BF90384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1DD07CC-C5ED-431E-8155-321D65199DBA}" type="datetimeFigureOut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2023-05-11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6" name="바닥글 개체 틀 4">
            <a:extLst>
              <a:ext uri="{FF2B5EF4-FFF2-40B4-BE49-F238E27FC236}">
                <a16:creationId xmlns:a16="http://schemas.microsoft.com/office/drawing/2014/main" id="{82533899-A87D-4A73-A8FB-48DA63A09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7" name="슬라이드 번호 개체 틀 5">
            <a:extLst>
              <a:ext uri="{FF2B5EF4-FFF2-40B4-BE49-F238E27FC236}">
                <a16:creationId xmlns:a16="http://schemas.microsoft.com/office/drawing/2014/main" id="{2AE0BD01-62FD-45EA-8616-79AB3FC7B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95A293D-554A-462C-BC54-835D1BBA6A38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28151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9732863-865C-4D2A-AFDD-CD85FEA3A1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82E56E6A-6F83-4538-83DC-465E44B43C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A4A185A9-AA39-4741-8DEB-AD8237C0AC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3">
            <a:extLst>
              <a:ext uri="{FF2B5EF4-FFF2-40B4-BE49-F238E27FC236}">
                <a16:creationId xmlns:a16="http://schemas.microsoft.com/office/drawing/2014/main" id="{246AEB16-8FBB-480A-9126-14BF90384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EDB5045-11A4-4CB8-8128-A8FC996CAC20}" type="datetimeFigureOut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2023-05-11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6" name="바닥글 개체 틀 4">
            <a:extLst>
              <a:ext uri="{FF2B5EF4-FFF2-40B4-BE49-F238E27FC236}">
                <a16:creationId xmlns:a16="http://schemas.microsoft.com/office/drawing/2014/main" id="{82533899-A87D-4A73-A8FB-48DA63A09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7" name="슬라이드 번호 개체 틀 5">
            <a:extLst>
              <a:ext uri="{FF2B5EF4-FFF2-40B4-BE49-F238E27FC236}">
                <a16:creationId xmlns:a16="http://schemas.microsoft.com/office/drawing/2014/main" id="{2AE0BD01-62FD-45EA-8616-79AB3FC7B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0077D1A-5CA2-44AE-BECC-167578A2CFAC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87576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6F1A3D-1865-459C-963F-0B8D39440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AAF273D3-52F2-4517-B5E6-D047A0415F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46AEB16-8FBB-480A-9126-14BF90384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D845AC-2705-4A74-9D60-64318F8EB815}" type="datetimeFigureOut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2023-05-11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2533899-A87D-4A73-A8FB-48DA63A09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AE0BD01-62FD-45EA-8616-79AB3FC7B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37636E-4C3D-4799-A955-1AD2E8156DCD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437503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71F135AB-466B-4BAB-948F-B1D9EE6D7B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32860BE2-C28A-4261-8D85-5D914F29BA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46AEB16-8FBB-480A-9126-14BF90384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48988B-677E-4EF3-A119-6262AB2248D3}" type="datetimeFigureOut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2023-05-11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2533899-A87D-4A73-A8FB-48DA63A09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AE0BD01-62FD-45EA-8616-79AB3FC7B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0C43F8-8D6B-4D99-A187-EFE627CD7306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863089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8"/>
          <p:cNvGrpSpPr>
            <a:grpSpLocks/>
          </p:cNvGrpSpPr>
          <p:nvPr userDrawn="1"/>
        </p:nvGrpSpPr>
        <p:grpSpPr bwMode="auto">
          <a:xfrm>
            <a:off x="0" y="0"/>
            <a:ext cx="12192000" cy="6858000"/>
            <a:chOff x="0" y="-1"/>
            <a:chExt cx="10693399" cy="7561263"/>
          </a:xfrm>
        </p:grpSpPr>
        <p:sp>
          <p:nvSpPr>
            <p:cNvPr id="4" name="Rectangle 9"/>
            <p:cNvSpPr/>
            <p:nvPr userDrawn="1"/>
          </p:nvSpPr>
          <p:spPr>
            <a:xfrm>
              <a:off x="0" y="-1"/>
              <a:ext cx="10693399" cy="75612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/>
                <a:ea typeface="+mn-ea"/>
                <a:cs typeface="+mn-cs"/>
              </a:endParaRPr>
            </a:p>
          </p:txBody>
        </p:sp>
        <p:pic>
          <p:nvPicPr>
            <p:cNvPr id="5" name="Picture 2" descr="G:\Graphics\Private\Multimedia\MoSF\Untitled-1.jpg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76" r="2216"/>
            <a:stretch>
              <a:fillRect/>
            </a:stretch>
          </p:blipFill>
          <p:spPr bwMode="auto">
            <a:xfrm>
              <a:off x="0" y="4440237"/>
              <a:ext cx="10693399" cy="3121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5923" y="2845971"/>
            <a:ext cx="4901022" cy="384721"/>
          </a:xfr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schemeClr val="bg1"/>
            </a:outerShdw>
          </a:effectLst>
        </p:spPr>
        <p:txBody>
          <a:bodyPr wrap="none" lIns="0" tIns="0" rIns="0" bIns="0" anchor="b">
            <a:spAutoFit/>
          </a:bodyPr>
          <a:lstStyle>
            <a:lvl1pPr marL="389604" indent="-389604" algn="l">
              <a:defRPr kumimoji="0" lang="en-US" altLang="en-US" sz="2500" b="1" i="0" u="none" strike="noStrike" kern="0" cap="none" spc="0" normalizeH="0" baseline="0" noProof="0" dirty="0" smtClean="0">
                <a:ln>
                  <a:noFill/>
                </a:ln>
                <a:solidFill>
                  <a:srgbClr val="0B5497"/>
                </a:solidFill>
                <a:uLnTx/>
                <a:uFillTx/>
                <a:latin typeface="Arial" pitchFamily="34" charset="0"/>
                <a:ea typeface="굴림" pitchFamily="50" charset="-127"/>
                <a:cs typeface="Arial" pitchFamily="34" charset="0"/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7394887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E247F6C-2742-4842-B3B0-B3E64261AF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48A229DD-8793-4689-8FFB-D28BE345E8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46AEB16-8FBB-480A-9126-14BF90384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19CAD7-26F0-47C1-A9A9-E49BDB86ADFE}" type="datetimeFigureOut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2023-05-11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2533899-A87D-4A73-A8FB-48DA63A09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AE0BD01-62FD-45EA-8616-79AB3FC7B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51530B-7CE0-4468-BB93-D4420A99C2A9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5399311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95F5765-3B71-490F-822A-95B664FEF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86F34D2-5B77-439F-A70F-47CC7CAF4B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46AEB16-8FBB-480A-9126-14BF90384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CB25E86-35E8-4E3F-A2A3-00C7201A0BCC}" type="datetimeFigureOut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2023-05-11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2533899-A87D-4A73-A8FB-48DA63A09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AE0BD01-62FD-45EA-8616-79AB3FC7B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93254C8-E7BD-4EE9-A516-5F1A0433064C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8725718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A8087AF-0327-4A98-A5CF-A6986928F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E15A984-31B1-46BE-8DBC-5120969508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46AEB16-8FBB-480A-9126-14BF90384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C02C34-0DC9-4847-88B7-F5061CB90F2A}" type="datetimeFigureOut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2023-05-11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2533899-A87D-4A73-A8FB-48DA63A09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AE0BD01-62FD-45EA-8616-79AB3FC7B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51A8370-72F6-42BD-BC09-E55883F93F89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248782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E003A4E-98AD-4F55-8997-56706BAE1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C7EFDFD-9F9D-42FE-AF5A-A949931635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84FCB67E-51E4-4397-AC51-6B7E49E8A3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3">
            <a:extLst>
              <a:ext uri="{FF2B5EF4-FFF2-40B4-BE49-F238E27FC236}">
                <a16:creationId xmlns:a16="http://schemas.microsoft.com/office/drawing/2014/main" id="{246AEB16-8FBB-480A-9126-14BF90384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16D16EF-2244-4449-9906-9D70AAACB318}" type="datetimeFigureOut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2023-05-11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6" name="바닥글 개체 틀 4">
            <a:extLst>
              <a:ext uri="{FF2B5EF4-FFF2-40B4-BE49-F238E27FC236}">
                <a16:creationId xmlns:a16="http://schemas.microsoft.com/office/drawing/2014/main" id="{82533899-A87D-4A73-A8FB-48DA63A09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7" name="슬라이드 번호 개체 틀 5">
            <a:extLst>
              <a:ext uri="{FF2B5EF4-FFF2-40B4-BE49-F238E27FC236}">
                <a16:creationId xmlns:a16="http://schemas.microsoft.com/office/drawing/2014/main" id="{2AE0BD01-62FD-45EA-8616-79AB3FC7B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A81C00-D32C-4717-858C-DAA39E7125FF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678050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D16DF25-7F56-4D30-ACED-FDD0AD6A1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4D63F52-B9AD-4D0D-BA80-6F38C2EA80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5DA2C579-848F-44AA-ABC1-B9ECF8E739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6314A4C9-9991-48EC-8D0C-626D614AC8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937C5D16-6079-48DE-9F0D-91C7CD908A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>
            <a:extLst>
              <a:ext uri="{FF2B5EF4-FFF2-40B4-BE49-F238E27FC236}">
                <a16:creationId xmlns:a16="http://schemas.microsoft.com/office/drawing/2014/main" id="{246AEB16-8FBB-480A-9126-14BF90384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F0D518-C5FE-42F4-9AE3-20825E3D1223}" type="datetimeFigureOut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2023-05-11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8" name="바닥글 개체 틀 4">
            <a:extLst>
              <a:ext uri="{FF2B5EF4-FFF2-40B4-BE49-F238E27FC236}">
                <a16:creationId xmlns:a16="http://schemas.microsoft.com/office/drawing/2014/main" id="{82533899-A87D-4A73-A8FB-48DA63A09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슬라이드 번호 개체 틀 5">
            <a:extLst>
              <a:ext uri="{FF2B5EF4-FFF2-40B4-BE49-F238E27FC236}">
                <a16:creationId xmlns:a16="http://schemas.microsoft.com/office/drawing/2014/main" id="{2AE0BD01-62FD-45EA-8616-79AB3FC7B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42392-EEA6-444E-871D-D0B88D812E44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6045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A8087AF-0327-4A98-A5CF-A6986928F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E15A984-31B1-46BE-8DBC-5120969508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9A10ED2-114F-45D8-948F-688F4234C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25A45-9E02-4768-BB06-BA134B2F1ED5}" type="datetimeFigureOut">
              <a:rPr lang="ko-KR" altLang="en-US" smtClean="0"/>
              <a:t>2023-05-11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561216B-FB41-4B04-B97D-D7E5431C5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82A22CC-D6FF-45D2-87EC-4169B3042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0FF63-F6B2-4B6C-97C0-7A11F9B9B20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4903472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117244D-2B02-4A13-940F-C15FED0B5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3">
            <a:extLst>
              <a:ext uri="{FF2B5EF4-FFF2-40B4-BE49-F238E27FC236}">
                <a16:creationId xmlns:a16="http://schemas.microsoft.com/office/drawing/2014/main" id="{246AEB16-8FBB-480A-9126-14BF90384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DF4AA4-9863-4062-9544-5F38C71CBB22}" type="datetimeFigureOut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2023-05-11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4" name="바닥글 개체 틀 4">
            <a:extLst>
              <a:ext uri="{FF2B5EF4-FFF2-40B4-BE49-F238E27FC236}">
                <a16:creationId xmlns:a16="http://schemas.microsoft.com/office/drawing/2014/main" id="{82533899-A87D-4A73-A8FB-48DA63A09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5" name="슬라이드 번호 개체 틀 5">
            <a:extLst>
              <a:ext uri="{FF2B5EF4-FFF2-40B4-BE49-F238E27FC236}">
                <a16:creationId xmlns:a16="http://schemas.microsoft.com/office/drawing/2014/main" id="{2AE0BD01-62FD-45EA-8616-79AB3FC7B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78F0719-25CE-493B-969A-5618D433FF99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081165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>
            <a:extLst>
              <a:ext uri="{FF2B5EF4-FFF2-40B4-BE49-F238E27FC236}">
                <a16:creationId xmlns:a16="http://schemas.microsoft.com/office/drawing/2014/main" id="{246AEB16-8FBB-480A-9126-14BF90384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74124C-F214-4F10-B805-1A34EBB3AB14}" type="datetimeFigureOut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2023-05-11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3" name="바닥글 개체 틀 4">
            <a:extLst>
              <a:ext uri="{FF2B5EF4-FFF2-40B4-BE49-F238E27FC236}">
                <a16:creationId xmlns:a16="http://schemas.microsoft.com/office/drawing/2014/main" id="{82533899-A87D-4A73-A8FB-48DA63A09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4" name="슬라이드 번호 개체 틀 5">
            <a:extLst>
              <a:ext uri="{FF2B5EF4-FFF2-40B4-BE49-F238E27FC236}">
                <a16:creationId xmlns:a16="http://schemas.microsoft.com/office/drawing/2014/main" id="{2AE0BD01-62FD-45EA-8616-79AB3FC7B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7DE0ED-AE2F-4A9B-89FE-544D3C3F963F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3007251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264A383-BC07-464F-BC45-3FD0C6909F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88F62AE-6525-466A-B372-C4ED805253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B5EE8656-294D-41ED-BB80-7EC913E13C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3">
            <a:extLst>
              <a:ext uri="{FF2B5EF4-FFF2-40B4-BE49-F238E27FC236}">
                <a16:creationId xmlns:a16="http://schemas.microsoft.com/office/drawing/2014/main" id="{246AEB16-8FBB-480A-9126-14BF90384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1DD07CC-C5ED-431E-8155-321D65199DBA}" type="datetimeFigureOut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2023-05-11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6" name="바닥글 개체 틀 4">
            <a:extLst>
              <a:ext uri="{FF2B5EF4-FFF2-40B4-BE49-F238E27FC236}">
                <a16:creationId xmlns:a16="http://schemas.microsoft.com/office/drawing/2014/main" id="{82533899-A87D-4A73-A8FB-48DA63A09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7" name="슬라이드 번호 개체 틀 5">
            <a:extLst>
              <a:ext uri="{FF2B5EF4-FFF2-40B4-BE49-F238E27FC236}">
                <a16:creationId xmlns:a16="http://schemas.microsoft.com/office/drawing/2014/main" id="{2AE0BD01-62FD-45EA-8616-79AB3FC7B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95A293D-554A-462C-BC54-835D1BBA6A38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28372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9732863-865C-4D2A-AFDD-CD85FEA3A1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82E56E6A-6F83-4538-83DC-465E44B43C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A4A185A9-AA39-4741-8DEB-AD8237C0AC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3">
            <a:extLst>
              <a:ext uri="{FF2B5EF4-FFF2-40B4-BE49-F238E27FC236}">
                <a16:creationId xmlns:a16="http://schemas.microsoft.com/office/drawing/2014/main" id="{246AEB16-8FBB-480A-9126-14BF90384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EDB5045-11A4-4CB8-8128-A8FC996CAC20}" type="datetimeFigureOut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2023-05-11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6" name="바닥글 개체 틀 4">
            <a:extLst>
              <a:ext uri="{FF2B5EF4-FFF2-40B4-BE49-F238E27FC236}">
                <a16:creationId xmlns:a16="http://schemas.microsoft.com/office/drawing/2014/main" id="{82533899-A87D-4A73-A8FB-48DA63A09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7" name="슬라이드 번호 개체 틀 5">
            <a:extLst>
              <a:ext uri="{FF2B5EF4-FFF2-40B4-BE49-F238E27FC236}">
                <a16:creationId xmlns:a16="http://schemas.microsoft.com/office/drawing/2014/main" id="{2AE0BD01-62FD-45EA-8616-79AB3FC7B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0077D1A-5CA2-44AE-BECC-167578A2CFAC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3627558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6F1A3D-1865-459C-963F-0B8D39440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AAF273D3-52F2-4517-B5E6-D047A0415F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46AEB16-8FBB-480A-9126-14BF90384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D845AC-2705-4A74-9D60-64318F8EB815}" type="datetimeFigureOut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2023-05-11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2533899-A87D-4A73-A8FB-48DA63A09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AE0BD01-62FD-45EA-8616-79AB3FC7B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37636E-4C3D-4799-A955-1AD2E8156DCD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627005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71F135AB-466B-4BAB-948F-B1D9EE6D7B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32860BE2-C28A-4261-8D85-5D914F29BA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46AEB16-8FBB-480A-9126-14BF90384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48988B-677E-4EF3-A119-6262AB2248D3}" type="datetimeFigureOut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2023-05-11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2533899-A87D-4A73-A8FB-48DA63A09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AE0BD01-62FD-45EA-8616-79AB3FC7B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0C43F8-8D6B-4D99-A187-EFE627CD7306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120634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8"/>
          <p:cNvGrpSpPr>
            <a:grpSpLocks/>
          </p:cNvGrpSpPr>
          <p:nvPr userDrawn="1"/>
        </p:nvGrpSpPr>
        <p:grpSpPr bwMode="auto">
          <a:xfrm>
            <a:off x="0" y="0"/>
            <a:ext cx="12192000" cy="6858000"/>
            <a:chOff x="0" y="-1"/>
            <a:chExt cx="10693399" cy="7561263"/>
          </a:xfrm>
        </p:grpSpPr>
        <p:sp>
          <p:nvSpPr>
            <p:cNvPr id="4" name="Rectangle 9"/>
            <p:cNvSpPr/>
            <p:nvPr userDrawn="1"/>
          </p:nvSpPr>
          <p:spPr>
            <a:xfrm>
              <a:off x="0" y="-1"/>
              <a:ext cx="10693399" cy="75612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/>
                <a:ea typeface="+mn-ea"/>
                <a:cs typeface="+mn-cs"/>
              </a:endParaRPr>
            </a:p>
          </p:txBody>
        </p:sp>
        <p:pic>
          <p:nvPicPr>
            <p:cNvPr id="5" name="Picture 2" descr="G:\Graphics\Private\Multimedia\MoSF\Untitled-1.jpg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76" r="2216"/>
            <a:stretch>
              <a:fillRect/>
            </a:stretch>
          </p:blipFill>
          <p:spPr bwMode="auto">
            <a:xfrm>
              <a:off x="0" y="4440237"/>
              <a:ext cx="10693399" cy="3121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5923" y="2845971"/>
            <a:ext cx="4901022" cy="384721"/>
          </a:xfr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schemeClr val="bg1"/>
            </a:outerShdw>
          </a:effectLst>
        </p:spPr>
        <p:txBody>
          <a:bodyPr wrap="none" lIns="0" tIns="0" rIns="0" bIns="0" anchor="b">
            <a:spAutoFit/>
          </a:bodyPr>
          <a:lstStyle>
            <a:lvl1pPr marL="389604" indent="-389604" algn="l">
              <a:defRPr kumimoji="0" lang="en-US" altLang="en-US" sz="2500" b="1" i="0" u="none" strike="noStrike" kern="0" cap="none" spc="0" normalizeH="0" baseline="0" noProof="0" dirty="0" smtClean="0">
                <a:ln>
                  <a:noFill/>
                </a:ln>
                <a:solidFill>
                  <a:srgbClr val="0B5497"/>
                </a:solidFill>
                <a:uLnTx/>
                <a:uFillTx/>
                <a:latin typeface="Arial" pitchFamily="34" charset="0"/>
                <a:ea typeface="굴림" pitchFamily="50" charset="-127"/>
                <a:cs typeface="Arial" pitchFamily="34" charset="0"/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73413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E003A4E-98AD-4F55-8997-56706BAE1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C7EFDFD-9F9D-42FE-AF5A-A949931635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84FCB67E-51E4-4397-AC51-6B7E49E8A3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9511EFC-6ABD-4C5E-B964-2049CE475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25A45-9E02-4768-BB06-BA134B2F1ED5}" type="datetimeFigureOut">
              <a:rPr lang="ko-KR" altLang="en-US" smtClean="0"/>
              <a:t>2023-05-11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7AA255B-DF73-4D5C-867D-EE0AD6BD1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0BE4A6CA-1567-424B-A6BF-FEF020661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0FF63-F6B2-4B6C-97C0-7A11F9B9B20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12228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D16DF25-7F56-4D30-ACED-FDD0AD6A1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4D63F52-B9AD-4D0D-BA80-6F38C2EA80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5DA2C579-848F-44AA-ABC1-B9ECF8E739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6314A4C9-9991-48EC-8D0C-626D614AC8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937C5D16-6079-48DE-9F0D-91C7CD908A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8FB3C4AA-B5CD-47BF-8BCF-A6E21D872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25A45-9E02-4768-BB06-BA134B2F1ED5}" type="datetimeFigureOut">
              <a:rPr lang="ko-KR" altLang="en-US" smtClean="0"/>
              <a:t>2023-05-11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6DF7B068-6DC8-4D4C-B751-DDF174B90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CE5C87DF-3770-4504-B417-28D94768C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0FF63-F6B2-4B6C-97C0-7A11F9B9B20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1185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117244D-2B02-4A13-940F-C15FED0B5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A9ADBD86-1856-424B-8A47-5C9F29804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25A45-9E02-4768-BB06-BA134B2F1ED5}" type="datetimeFigureOut">
              <a:rPr lang="ko-KR" altLang="en-US" smtClean="0"/>
              <a:t>2023-05-11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7FEE4FD0-43EE-473F-B715-72B65E1CD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E0DFE25C-5DDD-48F8-82D4-3B304E30F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0FF63-F6B2-4B6C-97C0-7A11F9B9B20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89139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3C7505D0-B0BC-4276-8AF0-D67E90C5E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25A45-9E02-4768-BB06-BA134B2F1ED5}" type="datetimeFigureOut">
              <a:rPr lang="ko-KR" altLang="en-US" smtClean="0"/>
              <a:t>2023-05-11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41C4E838-B26E-42DF-9E24-35E5AB6C3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A3F5D551-1FF8-43A7-A6F7-FE66E430A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0FF63-F6B2-4B6C-97C0-7A11F9B9B20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48982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264A383-BC07-464F-BC45-3FD0C6909F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88F62AE-6525-466A-B372-C4ED805253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B5EE8656-294D-41ED-BB80-7EC913E13C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03CA421-23ED-48ED-93F0-DB1225C1E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25A45-9E02-4768-BB06-BA134B2F1ED5}" type="datetimeFigureOut">
              <a:rPr lang="ko-KR" altLang="en-US" smtClean="0"/>
              <a:t>2023-05-11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713407D-6A3C-4130-A91B-A5D6FEDA5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E05152C-4623-407A-91ED-423CAD9E3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0FF63-F6B2-4B6C-97C0-7A11F9B9B20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83973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9732863-865C-4D2A-AFDD-CD85FEA3A1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82E56E6A-6F83-4538-83DC-465E44B43C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A4A185A9-AA39-4741-8DEB-AD8237C0AC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114F236-A3CC-4246-A294-75835C887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25A45-9E02-4768-BB06-BA134B2F1ED5}" type="datetimeFigureOut">
              <a:rPr lang="ko-KR" altLang="en-US" smtClean="0"/>
              <a:t>2023-05-11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650FE06-0F31-43F6-BAE9-AFB513A22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F149101-CF13-4F05-8B1C-138B88C29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0FF63-F6B2-4B6C-97C0-7A11F9B9B20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97814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04F0B5CC-C3A5-4820-965C-6CCADCDB63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2C8C3BA-54A1-43F5-BEEE-45254B6503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46AEB16-8FBB-480A-9126-14BF90384F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825A45-9E02-4768-BB06-BA134B2F1ED5}" type="datetimeFigureOut">
              <a:rPr lang="ko-KR" altLang="en-US" smtClean="0"/>
              <a:t>2023-05-11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2533899-A87D-4A73-A8FB-48DA63A09E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AE0BD01-62FD-45EA-8616-79AB3FC7BC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90FF63-F6B2-4B6C-97C0-7A11F9B9B20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27990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46AEB16-8FBB-480A-9126-14BF90384F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latinLnBrk="1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F7D301-738D-4BC7-A9D6-C0E02AF14679}" type="datetimeFigureOut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2023-05-11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2533899-A87D-4A73-A8FB-48DA63A09E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latinLnBrk="1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AE0BD01-62FD-45EA-8616-79AB3FC7BC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latinLnBrk="1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E31AAE-1AA8-49E5-8C1E-143D5AAAA254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51771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rtl="0" fontAlgn="base" latinLnBrk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 latinLnBrk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anose="020B0503020000020004" pitchFamily="34" charset="-127"/>
          <a:ea typeface="맑은 고딕" panose="020B0503020000020004" pitchFamily="34" charset="-127"/>
        </a:defRPr>
      </a:lvl2pPr>
      <a:lvl3pPr algn="l" rtl="0" fontAlgn="base" latinLnBrk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anose="020B0503020000020004" pitchFamily="34" charset="-127"/>
          <a:ea typeface="맑은 고딕" panose="020B0503020000020004" pitchFamily="34" charset="-127"/>
        </a:defRPr>
      </a:lvl3pPr>
      <a:lvl4pPr algn="l" rtl="0" fontAlgn="base" latinLnBrk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anose="020B0503020000020004" pitchFamily="34" charset="-127"/>
          <a:ea typeface="맑은 고딕" panose="020B0503020000020004" pitchFamily="34" charset="-127"/>
        </a:defRPr>
      </a:lvl4pPr>
      <a:lvl5pPr algn="l" rtl="0" fontAlgn="base" latinLnBrk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anose="020B0503020000020004" pitchFamily="34" charset="-127"/>
          <a:ea typeface="맑은 고딕" panose="020B0503020000020004" pitchFamily="34" charset="-127"/>
        </a:defRPr>
      </a:lvl5pPr>
      <a:lvl6pPr marL="457200" algn="l" rtl="0" fontAlgn="base" latinLnBrk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anose="020B0503020000020004" pitchFamily="34" charset="-127"/>
          <a:ea typeface="맑은 고딕" panose="020B0503020000020004" pitchFamily="34" charset="-127"/>
        </a:defRPr>
      </a:lvl6pPr>
      <a:lvl7pPr marL="914400" algn="l" rtl="0" fontAlgn="base" latinLnBrk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anose="020B0503020000020004" pitchFamily="34" charset="-127"/>
          <a:ea typeface="맑은 고딕" panose="020B0503020000020004" pitchFamily="34" charset="-127"/>
        </a:defRPr>
      </a:lvl7pPr>
      <a:lvl8pPr marL="1371600" algn="l" rtl="0" fontAlgn="base" latinLnBrk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anose="020B0503020000020004" pitchFamily="34" charset="-127"/>
          <a:ea typeface="맑은 고딕" panose="020B0503020000020004" pitchFamily="34" charset="-127"/>
        </a:defRPr>
      </a:lvl8pPr>
      <a:lvl9pPr marL="1828800" algn="l" rtl="0" fontAlgn="base" latinLnBrk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anose="020B0503020000020004" pitchFamily="34" charset="-127"/>
          <a:ea typeface="맑은 고딕" panose="020B0503020000020004" pitchFamily="34" charset="-127"/>
        </a:defRPr>
      </a:lvl9pPr>
    </p:titleStyle>
    <p:bodyStyle>
      <a:lvl1pPr marL="228600" indent="-228600" algn="l" rtl="0" fontAlgn="base" latinLnBrk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 latinLnBrk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 latinLnBrk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 latinLnBrk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 latinLnBrk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46AEB16-8FBB-480A-9126-14BF90384F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latinLnBrk="1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F7D301-738D-4BC7-A9D6-C0E02AF14679}" type="datetimeFigureOut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2023-05-11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2533899-A87D-4A73-A8FB-48DA63A09E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latinLnBrk="1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AE0BD01-62FD-45EA-8616-79AB3FC7BC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latinLnBrk="1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E31AAE-1AA8-49E5-8C1E-143D5AAAA254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49260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rtl="0" fontAlgn="base" latinLnBrk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 latinLnBrk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anose="020B0503020000020004" pitchFamily="34" charset="-127"/>
          <a:ea typeface="맑은 고딕" panose="020B0503020000020004" pitchFamily="34" charset="-127"/>
        </a:defRPr>
      </a:lvl2pPr>
      <a:lvl3pPr algn="l" rtl="0" fontAlgn="base" latinLnBrk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anose="020B0503020000020004" pitchFamily="34" charset="-127"/>
          <a:ea typeface="맑은 고딕" panose="020B0503020000020004" pitchFamily="34" charset="-127"/>
        </a:defRPr>
      </a:lvl3pPr>
      <a:lvl4pPr algn="l" rtl="0" fontAlgn="base" latinLnBrk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anose="020B0503020000020004" pitchFamily="34" charset="-127"/>
          <a:ea typeface="맑은 고딕" panose="020B0503020000020004" pitchFamily="34" charset="-127"/>
        </a:defRPr>
      </a:lvl4pPr>
      <a:lvl5pPr algn="l" rtl="0" fontAlgn="base" latinLnBrk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anose="020B0503020000020004" pitchFamily="34" charset="-127"/>
          <a:ea typeface="맑은 고딕" panose="020B0503020000020004" pitchFamily="34" charset="-127"/>
        </a:defRPr>
      </a:lvl5pPr>
      <a:lvl6pPr marL="457200" algn="l" rtl="0" fontAlgn="base" latinLnBrk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anose="020B0503020000020004" pitchFamily="34" charset="-127"/>
          <a:ea typeface="맑은 고딕" panose="020B0503020000020004" pitchFamily="34" charset="-127"/>
        </a:defRPr>
      </a:lvl6pPr>
      <a:lvl7pPr marL="914400" algn="l" rtl="0" fontAlgn="base" latinLnBrk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anose="020B0503020000020004" pitchFamily="34" charset="-127"/>
          <a:ea typeface="맑은 고딕" panose="020B0503020000020004" pitchFamily="34" charset="-127"/>
        </a:defRPr>
      </a:lvl7pPr>
      <a:lvl8pPr marL="1371600" algn="l" rtl="0" fontAlgn="base" latinLnBrk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anose="020B0503020000020004" pitchFamily="34" charset="-127"/>
          <a:ea typeface="맑은 고딕" panose="020B0503020000020004" pitchFamily="34" charset="-127"/>
        </a:defRPr>
      </a:lvl8pPr>
      <a:lvl9pPr marL="1828800" algn="l" rtl="0" fontAlgn="base" latinLnBrk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anose="020B0503020000020004" pitchFamily="34" charset="-127"/>
          <a:ea typeface="맑은 고딕" panose="020B0503020000020004" pitchFamily="34" charset="-127"/>
        </a:defRPr>
      </a:lvl9pPr>
    </p:titleStyle>
    <p:bodyStyle>
      <a:lvl1pPr marL="228600" indent="-228600" algn="l" rtl="0" fontAlgn="base" latinLnBrk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 latinLnBrk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 latinLnBrk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 latinLnBrk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 latinLnBrk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5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0.xml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chart" Target="../charts/chart6.xml"/><Relationship Id="rId3" Type="http://schemas.openxmlformats.org/officeDocument/2006/relationships/chart" Target="../charts/chart1.xml"/><Relationship Id="rId7" Type="http://schemas.openxmlformats.org/officeDocument/2006/relationships/chart" Target="../charts/chart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10" Type="http://schemas.openxmlformats.org/officeDocument/2006/relationships/image" Target="../media/image4.png"/><Relationship Id="rId4" Type="http://schemas.openxmlformats.org/officeDocument/2006/relationships/chart" Target="../charts/chart2.xml"/><Relationship Id="rId9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chart" Target="../charts/chart7.xml"/><Relationship Id="rId7" Type="http://schemas.openxmlformats.org/officeDocument/2006/relationships/chart" Target="../charts/chart1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0.xml"/><Relationship Id="rId5" Type="http://schemas.openxmlformats.org/officeDocument/2006/relationships/chart" Target="../charts/chart9.xml"/><Relationship Id="rId4" Type="http://schemas.openxmlformats.org/officeDocument/2006/relationships/chart" Target="../charts/chart8.xml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5" name="Rectangle 50">
            <a:extLst>
              <a:ext uri="{FF2B5EF4-FFF2-40B4-BE49-F238E27FC236}">
                <a16:creationId xmlns:a16="http://schemas.microsoft.com/office/drawing/2014/main" id="{FB33DC6A-1F1C-4A06-834E-CFF88F1C0B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6" name="Freeform: Shape 52">
            <a:extLst>
              <a:ext uri="{FF2B5EF4-FFF2-40B4-BE49-F238E27FC236}">
                <a16:creationId xmlns:a16="http://schemas.microsoft.com/office/drawing/2014/main" id="{0FE1D5CF-87B8-4A8A-AD3C-01D06A6076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6208641" cy="6858000"/>
          </a:xfrm>
          <a:custGeom>
            <a:avLst/>
            <a:gdLst>
              <a:gd name="connsiteX0" fmla="*/ 0 w 6208641"/>
              <a:gd name="connsiteY0" fmla="*/ 0 h 6858000"/>
              <a:gd name="connsiteX1" fmla="*/ 5464181 w 6208641"/>
              <a:gd name="connsiteY1" fmla="*/ 0 h 6858000"/>
              <a:gd name="connsiteX2" fmla="*/ 5538086 w 6208641"/>
              <a:gd name="connsiteY2" fmla="*/ 159684 h 6858000"/>
              <a:gd name="connsiteX3" fmla="*/ 6208641 w 6208641"/>
              <a:gd name="connsiteY3" fmla="*/ 3706589 h 6858000"/>
              <a:gd name="connsiteX4" fmla="*/ 5734754 w 6208641"/>
              <a:gd name="connsiteY4" fmla="*/ 6730443 h 6858000"/>
              <a:gd name="connsiteX5" fmla="*/ 5689361 w 6208641"/>
              <a:gd name="connsiteY5" fmla="*/ 6858000 h 6858000"/>
              <a:gd name="connsiteX6" fmla="*/ 0 w 620864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08641" h="6858000">
                <a:moveTo>
                  <a:pt x="0" y="0"/>
                </a:moveTo>
                <a:lnTo>
                  <a:pt x="5464181" y="0"/>
                </a:lnTo>
                <a:lnTo>
                  <a:pt x="5538086" y="159684"/>
                </a:lnTo>
                <a:cubicBezTo>
                  <a:pt x="5961440" y="1172168"/>
                  <a:pt x="6208641" y="2392735"/>
                  <a:pt x="6208641" y="3706589"/>
                </a:cubicBezTo>
                <a:cubicBezTo>
                  <a:pt x="6208641" y="4801467"/>
                  <a:pt x="6036974" y="5831563"/>
                  <a:pt x="5734754" y="6730443"/>
                </a:cubicBezTo>
                <a:lnTo>
                  <a:pt x="568936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889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97" name="Freeform: Shape 54">
            <a:extLst>
              <a:ext uri="{FF2B5EF4-FFF2-40B4-BE49-F238E27FC236}">
                <a16:creationId xmlns:a16="http://schemas.microsoft.com/office/drawing/2014/main" id="{60926200-45C2-41E9-839F-31CD5FE4CD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203325" cy="6858000"/>
          </a:xfrm>
          <a:custGeom>
            <a:avLst/>
            <a:gdLst>
              <a:gd name="connsiteX0" fmla="*/ 0 w 6203325"/>
              <a:gd name="connsiteY0" fmla="*/ 0 h 6858000"/>
              <a:gd name="connsiteX1" fmla="*/ 5458865 w 6203325"/>
              <a:gd name="connsiteY1" fmla="*/ 0 h 6858000"/>
              <a:gd name="connsiteX2" fmla="*/ 5532770 w 6203325"/>
              <a:gd name="connsiteY2" fmla="*/ 159684 h 6858000"/>
              <a:gd name="connsiteX3" fmla="*/ 6203325 w 6203325"/>
              <a:gd name="connsiteY3" fmla="*/ 3706589 h 6858000"/>
              <a:gd name="connsiteX4" fmla="*/ 5729438 w 6203325"/>
              <a:gd name="connsiteY4" fmla="*/ 6730443 h 6858000"/>
              <a:gd name="connsiteX5" fmla="*/ 5684045 w 6203325"/>
              <a:gd name="connsiteY5" fmla="*/ 6858000 h 6858000"/>
              <a:gd name="connsiteX6" fmla="*/ 0 w 6203325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03325" h="6858000">
                <a:moveTo>
                  <a:pt x="0" y="0"/>
                </a:moveTo>
                <a:lnTo>
                  <a:pt x="5458865" y="0"/>
                </a:lnTo>
                <a:lnTo>
                  <a:pt x="5532770" y="159684"/>
                </a:lnTo>
                <a:cubicBezTo>
                  <a:pt x="5956124" y="1172168"/>
                  <a:pt x="6203325" y="2392735"/>
                  <a:pt x="6203325" y="3706589"/>
                </a:cubicBezTo>
                <a:cubicBezTo>
                  <a:pt x="6203325" y="4801467"/>
                  <a:pt x="6031658" y="5831563"/>
                  <a:pt x="5729438" y="6730443"/>
                </a:cubicBezTo>
                <a:lnTo>
                  <a:pt x="5684045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06D18894-696F-48CF-82E7-76E5CCB6D7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9098" y="1106034"/>
            <a:ext cx="5019074" cy="3204134"/>
          </a:xfrm>
        </p:spPr>
        <p:txBody>
          <a:bodyPr anchor="b">
            <a:normAutofit/>
          </a:bodyPr>
          <a:lstStyle/>
          <a:p>
            <a:pPr algn="l"/>
            <a:r>
              <a:rPr lang="ru-RU" altLang="ko-KR" sz="5400" dirty="0"/>
              <a:t>Управление ликвидностью в Монголии</a:t>
            </a:r>
            <a:endParaRPr lang="ko-KR" altLang="en-US" sz="5400" dirty="0"/>
          </a:p>
        </p:txBody>
      </p:sp>
      <p:sp>
        <p:nvSpPr>
          <p:cNvPr id="98" name="Rectangle 56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67989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CFB33D66-E5E4-85B6-DD4F-BC7C6A146A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94071" y="1278428"/>
            <a:ext cx="4708831" cy="1437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9" name="Rectangle 58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098" y="4546920"/>
            <a:ext cx="5019074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A8D1898-80DC-3185-48BF-29257B6EB7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94071" y="4433368"/>
            <a:ext cx="4708833" cy="977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32489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D2EA9A4-8D81-4E97-ADF3-B1D03BA3E045}"/>
              </a:ext>
            </a:extLst>
          </p:cNvPr>
          <p:cNvSpPr txBox="1"/>
          <p:nvPr/>
        </p:nvSpPr>
        <p:spPr>
          <a:xfrm>
            <a:off x="2266951" y="45862"/>
            <a:ext cx="75247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ko-KR" sz="2800" b="1" dirty="0">
                <a:solidFill>
                  <a:srgbClr val="002060"/>
                </a:solidFill>
                <a:ea typeface="Arial Unicode MS" pitchFamily="50" charset="-127"/>
                <a:cs typeface="Arial Unicode MS" pitchFamily="50" charset="-127"/>
              </a:rPr>
              <a:t>Управление временно свободными средствами</a:t>
            </a: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39" name="모서리가 둥근 직사각형 8"/>
          <p:cNvSpPr/>
          <p:nvPr/>
        </p:nvSpPr>
        <p:spPr>
          <a:xfrm>
            <a:off x="2623109" y="1099468"/>
            <a:ext cx="9121060" cy="2696791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6350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00">
              <a:solidFill>
                <a:prstClr val="white"/>
              </a:solidFill>
              <a:cs typeface="Arial" pitchFamily="34" charset="0"/>
            </a:endParaRPr>
          </a:p>
        </p:txBody>
      </p:sp>
      <p:grpSp>
        <p:nvGrpSpPr>
          <p:cNvPr id="12" name="Organization Chart 12"/>
          <p:cNvGrpSpPr>
            <a:grpSpLocks noChangeAspect="1"/>
          </p:cNvGrpSpPr>
          <p:nvPr/>
        </p:nvGrpSpPr>
        <p:grpSpPr bwMode="auto">
          <a:xfrm>
            <a:off x="2606159" y="3163078"/>
            <a:ext cx="9072231" cy="2026491"/>
            <a:chOff x="1057" y="1405"/>
            <a:chExt cx="4218" cy="838"/>
          </a:xfrm>
        </p:grpSpPr>
        <p:sp>
          <p:nvSpPr>
            <p:cNvPr id="17" name="_s1032"/>
            <p:cNvSpPr>
              <a:spLocks noChangeArrowheads="1"/>
            </p:cNvSpPr>
            <p:nvPr/>
          </p:nvSpPr>
          <p:spPr bwMode="auto">
            <a:xfrm>
              <a:off x="2568" y="1405"/>
              <a:ext cx="1312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1" lang="ru-RU" altLang="ko-KR" sz="1600" b="1" dirty="0">
                  <a:solidFill>
                    <a:schemeClr val="bg1"/>
                  </a:solidFill>
                  <a:latin typeface="Arial" charset="0"/>
                  <a:ea typeface="굴림" charset="-127"/>
                </a:rPr>
                <a:t>Консолидированный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1" lang="ru-RU" altLang="ko-KR" sz="1600" b="1" dirty="0">
                  <a:solidFill>
                    <a:schemeClr val="bg1"/>
                  </a:solidFill>
                  <a:latin typeface="Arial" charset="0"/>
                  <a:ea typeface="굴림" charset="-127"/>
                </a:rPr>
                <a:t>счет (ЕКС)</a:t>
              </a:r>
              <a:endParaRPr kumimoji="1" lang="en-US" altLang="ko-KR" sz="1600" b="1" dirty="0">
                <a:solidFill>
                  <a:schemeClr val="bg1"/>
                </a:solidFill>
                <a:latin typeface="Arial" charset="0"/>
                <a:ea typeface="굴림" charset="-127"/>
              </a:endParaRPr>
            </a:p>
          </p:txBody>
        </p:sp>
        <p:sp>
          <p:nvSpPr>
            <p:cNvPr id="18" name="_s1033"/>
            <p:cNvSpPr>
              <a:spLocks noChangeArrowheads="1"/>
            </p:cNvSpPr>
            <p:nvPr/>
          </p:nvSpPr>
          <p:spPr bwMode="auto">
            <a:xfrm>
              <a:off x="1057" y="1876"/>
              <a:ext cx="651" cy="362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fontAlgn="b"/>
              <a:r>
                <a:rPr lang="ru-RU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Государственный </a:t>
              </a:r>
            </a:p>
            <a:p>
              <a:pPr algn="ctr" fontAlgn="b"/>
              <a:r>
                <a:rPr lang="ru-RU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бюджет</a:t>
              </a:r>
              <a:endParaRPr lang="en-US" sz="1200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_s1034"/>
            <p:cNvSpPr>
              <a:spLocks noChangeArrowheads="1"/>
            </p:cNvSpPr>
            <p:nvPr/>
          </p:nvSpPr>
          <p:spPr bwMode="auto">
            <a:xfrm>
              <a:off x="1805" y="1888"/>
              <a:ext cx="676" cy="354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l" fontAlgn="b"/>
              <a:endParaRPr lang="en-US" sz="1600" b="1" i="0" u="none" strike="noStrike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fontAlgn="b"/>
              <a:r>
                <a:rPr lang="ru-RU" sz="1400" b="1" dirty="0">
                  <a:latin typeface="Arial" panose="020B0604020202020204" pitchFamily="34" charset="0"/>
                  <a:cs typeface="Arial" panose="020B0604020202020204" pitchFamily="34" charset="0"/>
                </a:rPr>
                <a:t>Местный </a:t>
              </a:r>
            </a:p>
            <a:p>
              <a:pPr algn="ctr" fontAlgn="b"/>
              <a:r>
                <a:rPr lang="ru-RU" sz="1400" b="1" dirty="0">
                  <a:latin typeface="Arial" panose="020B0604020202020204" pitchFamily="34" charset="0"/>
                  <a:cs typeface="Arial" panose="020B0604020202020204" pitchFamily="34" charset="0"/>
                </a:rPr>
                <a:t>бюджет</a:t>
              </a:r>
              <a:endParaRPr lang="en-US" sz="1400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en-US" altLang="ko-KR" sz="1600" b="1" dirty="0">
                <a:latin typeface="Arial" charset="0"/>
                <a:ea typeface="굴림" charset="-127"/>
              </a:endParaRPr>
            </a:p>
          </p:txBody>
        </p:sp>
        <p:sp>
          <p:nvSpPr>
            <p:cNvPr id="20" name="_s1035"/>
            <p:cNvSpPr>
              <a:spLocks noChangeArrowheads="1"/>
            </p:cNvSpPr>
            <p:nvPr/>
          </p:nvSpPr>
          <p:spPr bwMode="auto">
            <a:xfrm>
              <a:off x="2519" y="1889"/>
              <a:ext cx="785" cy="354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fontAlgn="b"/>
              <a:r>
                <a:rPr lang="ru-RU" sz="1400" b="1" dirty="0">
                  <a:latin typeface="Arial" panose="020B0604020202020204" pitchFamily="34" charset="0"/>
                  <a:cs typeface="Arial" panose="020B0604020202020204" pitchFamily="34" charset="0"/>
                </a:rPr>
                <a:t>Фонд </a:t>
              </a:r>
            </a:p>
            <a:p>
              <a:pPr algn="ctr" fontAlgn="b"/>
              <a:r>
                <a:rPr lang="ru-RU" sz="1400" b="1" dirty="0">
                  <a:latin typeface="Arial" panose="020B0604020202020204" pitchFamily="34" charset="0"/>
                  <a:cs typeface="Arial" panose="020B0604020202020204" pitchFamily="34" charset="0"/>
                </a:rPr>
                <a:t>социального </a:t>
              </a:r>
            </a:p>
            <a:p>
              <a:pPr algn="ctr" fontAlgn="b"/>
              <a:r>
                <a:rPr lang="ru-RU" sz="1400" b="1" dirty="0">
                  <a:latin typeface="Arial" panose="020B0604020202020204" pitchFamily="34" charset="0"/>
                  <a:cs typeface="Arial" panose="020B0604020202020204" pitchFamily="34" charset="0"/>
                </a:rPr>
                <a:t>страхования</a:t>
              </a:r>
              <a:endParaRPr kumimoji="1" lang="ko-KR" altLang="en-US" sz="1500" b="1" dirty="0">
                <a:latin typeface="Arial" charset="0"/>
                <a:ea typeface="굴림" charset="-127"/>
              </a:endParaRPr>
            </a:p>
          </p:txBody>
        </p:sp>
        <p:sp>
          <p:nvSpPr>
            <p:cNvPr id="21" name="_s1036"/>
            <p:cNvSpPr>
              <a:spLocks noChangeArrowheads="1"/>
            </p:cNvSpPr>
            <p:nvPr/>
          </p:nvSpPr>
          <p:spPr bwMode="auto">
            <a:xfrm>
              <a:off x="4591" y="1881"/>
              <a:ext cx="684" cy="362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algn="ctr" rtl="0" eaLnBrk="1" fontAlgn="b" latinLnBrk="1" hangingPunct="1">
                <a:spcBef>
                  <a:spcPts val="0"/>
                </a:spcBef>
                <a:spcAft>
                  <a:spcPts val="0"/>
                </a:spcAft>
              </a:pPr>
              <a:r>
                <a:rPr lang="ru-RU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Стабилизационный </a:t>
              </a:r>
            </a:p>
            <a:p>
              <a:pPr marL="0" algn="ctr" rtl="0" eaLnBrk="1" fontAlgn="b" latinLnBrk="1" hangingPunct="1">
                <a:spcBef>
                  <a:spcPts val="0"/>
                </a:spcBef>
                <a:spcAft>
                  <a:spcPts val="0"/>
                </a:spcAft>
              </a:pPr>
              <a:r>
                <a:rPr lang="ru-RU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фонд</a:t>
              </a:r>
              <a:endParaRPr lang="en-US" sz="1200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2CE61F86-AB3B-E404-937D-C601C2BE39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019" y="146613"/>
            <a:ext cx="2184951" cy="53039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457B6FF-3D08-CD55-B30C-0F85DCFD9C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75872" y="146613"/>
            <a:ext cx="2184950" cy="682878"/>
          </a:xfrm>
          <a:prstGeom prst="rect">
            <a:avLst/>
          </a:prstGeom>
        </p:spPr>
      </p:pic>
      <p:sp>
        <p:nvSpPr>
          <p:cNvPr id="7" name="직사각형 5">
            <a:extLst>
              <a:ext uri="{FF2B5EF4-FFF2-40B4-BE49-F238E27FC236}">
                <a16:creationId xmlns:a16="http://schemas.microsoft.com/office/drawing/2014/main" id="{EE3E911A-5E85-5728-96E8-7919600A745A}"/>
              </a:ext>
            </a:extLst>
          </p:cNvPr>
          <p:cNvSpPr/>
          <p:nvPr/>
        </p:nvSpPr>
        <p:spPr>
          <a:xfrm rot="16200000" flipH="1">
            <a:off x="6073070" y="-5014797"/>
            <a:ext cx="45860" cy="12192000"/>
          </a:xfrm>
          <a:prstGeom prst="rect">
            <a:avLst/>
          </a:prstGeom>
          <a:gradFill>
            <a:gsLst>
              <a:gs pos="60000">
                <a:srgbClr val="00B0F0"/>
              </a:gs>
              <a:gs pos="50000">
                <a:srgbClr val="0070C0"/>
              </a:gs>
              <a:gs pos="47000">
                <a:schemeClr val="tx2">
                  <a:lumMod val="75000"/>
                </a:schemeClr>
              </a:gs>
              <a:gs pos="83000">
                <a:srgbClr val="0070C0"/>
              </a:gs>
            </a:gsLst>
            <a:lin ang="5400000" scaled="0"/>
          </a:gradFill>
          <a:ln w="15875" cap="rnd">
            <a:noFill/>
            <a:tailEnd type="none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8" name="그룹 44">
            <a:extLst>
              <a:ext uri="{FF2B5EF4-FFF2-40B4-BE49-F238E27FC236}">
                <a16:creationId xmlns:a16="http://schemas.microsoft.com/office/drawing/2014/main" id="{3CB0F354-4E56-AD41-9C40-4384CAEFB6F3}"/>
              </a:ext>
            </a:extLst>
          </p:cNvPr>
          <p:cNvGrpSpPr/>
          <p:nvPr/>
        </p:nvGrpSpPr>
        <p:grpSpPr>
          <a:xfrm>
            <a:off x="314326" y="2899070"/>
            <a:ext cx="2268402" cy="988715"/>
            <a:chOff x="220579" y="606392"/>
            <a:chExt cx="5280416" cy="473033"/>
          </a:xfrm>
        </p:grpSpPr>
        <p:sp>
          <p:nvSpPr>
            <p:cNvPr id="9" name="AutoShape 55">
              <a:extLst>
                <a:ext uri="{FF2B5EF4-FFF2-40B4-BE49-F238E27FC236}">
                  <a16:creationId xmlns:a16="http://schemas.microsoft.com/office/drawing/2014/main" id="{12875806-915F-20E7-E6FE-0A589115E5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5594" y="606392"/>
              <a:ext cx="4915399" cy="473033"/>
            </a:xfrm>
            <a:prstGeom prst="roundRect">
              <a:avLst>
                <a:gd name="adj" fmla="val 0"/>
              </a:avLst>
            </a:prstGeom>
            <a:solidFill>
              <a:srgbClr val="1E479A"/>
            </a:solidFill>
            <a:ln w="31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ko-KR" altLang="en-US">
                <a:solidFill>
                  <a:prstClr val="black"/>
                </a:solidFill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10" name="직사각형 61">
              <a:extLst>
                <a:ext uri="{FF2B5EF4-FFF2-40B4-BE49-F238E27FC236}">
                  <a16:creationId xmlns:a16="http://schemas.microsoft.com/office/drawing/2014/main" id="{984A857F-A80C-97C0-18CE-F219883DF928}"/>
                </a:ext>
              </a:extLst>
            </p:cNvPr>
            <p:cNvSpPr/>
            <p:nvPr/>
          </p:nvSpPr>
          <p:spPr>
            <a:xfrm>
              <a:off x="220579" y="622811"/>
              <a:ext cx="5280416" cy="368125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 eaLnBrk="0" latinLnBrk="0" hangingPunct="0">
                <a:defRPr/>
              </a:pPr>
              <a:r>
                <a:rPr lang="ru-RU" altLang="ko-KR" sz="2200" kern="0" dirty="0">
                  <a:gradFill>
                    <a:gsLst>
                      <a:gs pos="100000">
                        <a:prstClr val="white"/>
                      </a:gs>
                      <a:gs pos="100000">
                        <a:prstClr val="white"/>
                      </a:gs>
                    </a:gsLst>
                    <a:lin ang="0" scaled="0"/>
                  </a:gradFill>
                  <a:latin typeface="+mn-ea"/>
                  <a:cs typeface="Arial" pitchFamily="34" charset="0"/>
                </a:rPr>
                <a:t>ЕКС и целевой остаток</a:t>
              </a:r>
              <a:endParaRPr lang="en-US" altLang="ko-KR" sz="2200" kern="0" dirty="0">
                <a:gradFill>
                  <a:gsLst>
                    <a:gs pos="100000">
                      <a:prstClr val="white"/>
                    </a:gs>
                    <a:gs pos="100000">
                      <a:prstClr val="white"/>
                    </a:gs>
                  </a:gsLst>
                  <a:lin ang="0" scaled="0"/>
                </a:gradFill>
                <a:latin typeface="+mn-ea"/>
                <a:cs typeface="Arial" pitchFamily="34" charset="0"/>
              </a:endParaRPr>
            </a:p>
          </p:txBody>
        </p:sp>
        <p:sp>
          <p:nvSpPr>
            <p:cNvPr id="24" name="제목 114">
              <a:extLst>
                <a:ext uri="{FF2B5EF4-FFF2-40B4-BE49-F238E27FC236}">
                  <a16:creationId xmlns:a16="http://schemas.microsoft.com/office/drawing/2014/main" id="{C9D87B9B-29A1-3AA3-51B1-D8EE4C16BC2A}"/>
                </a:ext>
              </a:extLst>
            </p:cNvPr>
            <p:cNvSpPr txBox="1">
              <a:spLocks/>
            </p:cNvSpPr>
            <p:nvPr/>
          </p:nvSpPr>
          <p:spPr>
            <a:xfrm>
              <a:off x="679595" y="764948"/>
              <a:ext cx="792088" cy="231791"/>
            </a:xfrm>
            <a:prstGeom prst="rect">
              <a:avLst/>
            </a:prstGeom>
            <a:ln>
              <a:noFill/>
            </a:ln>
            <a:effectLst>
              <a:outerShdw blurRad="76200" dir="5400000" algn="ctr" rotWithShape="0">
                <a:sysClr val="windowText" lastClr="000000"/>
              </a:outerShdw>
            </a:effectLst>
          </p:spPr>
          <p:txBody>
            <a:bodyPr anchor="ctr" anchorCtr="0"/>
            <a:lstStyle/>
            <a:p>
              <a:pPr algn="ctr" eaLnBrk="0" latinLnBrk="0" hangingPunct="0">
                <a:defRPr/>
              </a:pPr>
              <a:endParaRPr lang="en-US" altLang="ko-KR" sz="2000" b="1" kern="0" dirty="0">
                <a:gradFill>
                  <a:gsLst>
                    <a:gs pos="100000">
                      <a:prstClr val="white"/>
                    </a:gs>
                    <a:gs pos="100000">
                      <a:srgbClr val="0070C0"/>
                    </a:gs>
                  </a:gsLst>
                  <a:lin ang="5400000" scaled="0"/>
                </a:gradFill>
                <a:latin typeface="08서울남산체 B" pitchFamily="18" charset="-127"/>
                <a:ea typeface="08서울남산체 B" pitchFamily="18" charset="-127"/>
                <a:cs typeface="Arial" pitchFamily="34" charset="0"/>
              </a:endParaRPr>
            </a:p>
          </p:txBody>
        </p:sp>
      </p:grpSp>
      <p:sp>
        <p:nvSpPr>
          <p:cNvPr id="36" name="_s1036">
            <a:extLst>
              <a:ext uri="{FF2B5EF4-FFF2-40B4-BE49-F238E27FC236}">
                <a16:creationId xmlns:a16="http://schemas.microsoft.com/office/drawing/2014/main" id="{06E73B16-42BF-C196-CD7A-003B4B04EA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9620" y="4335504"/>
            <a:ext cx="1285067" cy="870057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algn="ctr" rtl="0" eaLnBrk="1" fontAlgn="b" latinLnBrk="1" hangingPunct="1">
              <a:spcBef>
                <a:spcPts val="0"/>
              </a:spcBef>
              <a:spcAft>
                <a:spcPts val="0"/>
              </a:spcAft>
            </a:pPr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Фонд </a:t>
            </a:r>
          </a:p>
          <a:p>
            <a:pPr marL="0" algn="ctr" rtl="0" eaLnBrk="1" fontAlgn="b" latinLnBrk="1" hangingPunct="1">
              <a:spcBef>
                <a:spcPts val="0"/>
              </a:spcBef>
              <a:spcAft>
                <a:spcPts val="0"/>
              </a:spcAft>
            </a:pPr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здравоохранения</a:t>
            </a:r>
            <a:endParaRPr lang="en-US" sz="1200" b="0" i="0" u="none" strike="noStrike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_s1036">
            <a:extLst>
              <a:ext uri="{FF2B5EF4-FFF2-40B4-BE49-F238E27FC236}">
                <a16:creationId xmlns:a16="http://schemas.microsoft.com/office/drawing/2014/main" id="{AF77D750-1C21-1EB5-F00C-6B366A4D22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95004" y="4355585"/>
            <a:ext cx="1353275" cy="870057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algn="ctr" rtl="0" eaLnBrk="1" fontAlgn="b" latinLnBrk="1" hangingPunct="1">
              <a:spcBef>
                <a:spcPts val="0"/>
              </a:spcBef>
              <a:spcAft>
                <a:spcPts val="0"/>
              </a:spcAft>
            </a:pP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Фонд </a:t>
            </a:r>
          </a:p>
          <a:p>
            <a:pPr marL="0" algn="ctr" rtl="0" eaLnBrk="1" fontAlgn="b" latinLnBrk="1" hangingPunct="1">
              <a:spcBef>
                <a:spcPts val="0"/>
              </a:spcBef>
              <a:spcAft>
                <a:spcPts val="0"/>
              </a:spcAft>
            </a:pP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будущего </a:t>
            </a:r>
          </a:p>
          <a:p>
            <a:pPr marL="0" algn="ctr" rtl="0" eaLnBrk="1" fontAlgn="b" latinLnBrk="1" hangingPunct="1">
              <a:spcBef>
                <a:spcPts val="0"/>
              </a:spcBef>
              <a:spcAft>
                <a:spcPts val="0"/>
              </a:spcAft>
            </a:pP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наследия</a:t>
            </a:r>
            <a:endParaRPr lang="en-US" sz="1400" b="0" i="0" u="none" strike="noStrike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blackWhite">
          <a:xfrm>
            <a:off x="2739533" y="1287406"/>
            <a:ext cx="9223867" cy="3323987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342900" indent="-342900">
              <a:lnSpc>
                <a:spcPct val="150000"/>
              </a:lnSpc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ru-RU" altLang="ko-KR" sz="1700" dirty="0"/>
              <a:t>Все средства государства размещаются на </a:t>
            </a:r>
            <a:r>
              <a:rPr lang="ru-RU" altLang="ko-KR" sz="1700" b="1" dirty="0">
                <a:solidFill>
                  <a:srgbClr val="C00000"/>
                </a:solidFill>
              </a:rPr>
              <a:t>консолидированном счете</a:t>
            </a:r>
            <a:endParaRPr lang="en-US" altLang="ko-KR" sz="1700" b="1" dirty="0">
              <a:solidFill>
                <a:srgbClr val="C00000"/>
              </a:solidFill>
            </a:endParaRPr>
          </a:p>
          <a:p>
            <a:pPr>
              <a:lnSpc>
                <a:spcPct val="150000"/>
              </a:lnSpc>
              <a:buClr>
                <a:schemeClr val="tx2"/>
              </a:buClr>
            </a:pPr>
            <a:r>
              <a:rPr lang="en-US" altLang="ko-KR" sz="2000" b="1" dirty="0"/>
              <a:t>     </a:t>
            </a:r>
            <a:r>
              <a:rPr lang="en-US" altLang="ko-KR" sz="1800" dirty="0"/>
              <a:t>(=</a:t>
            </a:r>
            <a:r>
              <a:rPr lang="ru-RU" altLang="ko-KR" sz="1800" dirty="0"/>
              <a:t>ЕКС</a:t>
            </a:r>
            <a:r>
              <a:rPr lang="en-US" altLang="ko-KR" sz="1800" dirty="0"/>
              <a:t>; </a:t>
            </a:r>
            <a:r>
              <a:rPr lang="ru-RU" altLang="ko-KR" b="1" dirty="0">
                <a:solidFill>
                  <a:srgbClr val="C00000"/>
                </a:solidFill>
              </a:rPr>
              <a:t>Единый казначейский счет</a:t>
            </a:r>
            <a:r>
              <a:rPr lang="en-US" altLang="ko-KR" sz="1800" dirty="0"/>
              <a:t>)</a:t>
            </a:r>
          </a:p>
          <a:p>
            <a:pPr marL="285750" indent="-285750">
              <a:lnSpc>
                <a:spcPct val="150000"/>
              </a:lnSpc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ru-RU" altLang="ko-KR" sz="1700" dirty="0"/>
              <a:t>ЕКС был внедрен в 2022 году для эффективного управления всеми средствами государства посредством минимизации объема временно свободных средств</a:t>
            </a:r>
            <a:endParaRPr lang="en-US" altLang="ko-KR" sz="1900" dirty="0"/>
          </a:p>
          <a:p>
            <a:pPr>
              <a:lnSpc>
                <a:spcPct val="150000"/>
              </a:lnSpc>
              <a:buClr>
                <a:schemeClr val="tx2"/>
              </a:buClr>
            </a:pPr>
            <a:r>
              <a:rPr lang="en-US" altLang="ko-KR" sz="1900" dirty="0"/>
              <a:t> </a:t>
            </a:r>
          </a:p>
          <a:p>
            <a:pPr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§"/>
            </a:pPr>
            <a:endParaRPr lang="en-US" altLang="ko-KR" sz="1900" dirty="0"/>
          </a:p>
          <a:p>
            <a:pPr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§"/>
            </a:pPr>
            <a:endParaRPr lang="en-US" altLang="ko-KR" sz="1900" dirty="0"/>
          </a:p>
          <a:p>
            <a:pPr>
              <a:lnSpc>
                <a:spcPct val="150000"/>
              </a:lnSpc>
              <a:buClr>
                <a:schemeClr val="tx2"/>
              </a:buClr>
            </a:pPr>
            <a:endParaRPr lang="en-US" altLang="ko-KR" sz="1600" dirty="0"/>
          </a:p>
        </p:txBody>
      </p:sp>
      <p:grpSp>
        <p:nvGrpSpPr>
          <p:cNvPr id="125" name="Group 124">
            <a:extLst>
              <a:ext uri="{FF2B5EF4-FFF2-40B4-BE49-F238E27FC236}">
                <a16:creationId xmlns:a16="http://schemas.microsoft.com/office/drawing/2014/main" id="{0CE00607-447F-2477-9C6B-B798FB222E75}"/>
              </a:ext>
            </a:extLst>
          </p:cNvPr>
          <p:cNvGrpSpPr/>
          <p:nvPr/>
        </p:nvGrpSpPr>
        <p:grpSpPr>
          <a:xfrm>
            <a:off x="3377058" y="3887785"/>
            <a:ext cx="7784379" cy="470158"/>
            <a:chOff x="3377058" y="3887785"/>
            <a:chExt cx="7784379" cy="470158"/>
          </a:xfrm>
        </p:grpSpPr>
        <p:cxnSp>
          <p:nvCxnSpPr>
            <p:cNvPr id="112" name="Straight Connector 111">
              <a:extLst>
                <a:ext uri="{FF2B5EF4-FFF2-40B4-BE49-F238E27FC236}">
                  <a16:creationId xmlns:a16="http://schemas.microsoft.com/office/drawing/2014/main" id="{73B7A332-E90C-1235-CB35-FA349A04BFBB}"/>
                </a:ext>
              </a:extLst>
            </p:cNvPr>
            <p:cNvCxnSpPr>
              <a:cxnSpLocks/>
            </p:cNvCxnSpPr>
            <p:nvPr/>
          </p:nvCxnSpPr>
          <p:spPr>
            <a:xfrm>
              <a:off x="3385302" y="4068147"/>
              <a:ext cx="7776135" cy="0"/>
            </a:xfrm>
            <a:prstGeom prst="line">
              <a:avLst/>
            </a:prstGeom>
            <a:ln w="9525" cap="flat" cmpd="sng" algn="ctr">
              <a:solidFill>
                <a:schemeClr val="accent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15" name="Straight Arrow Connector 114">
              <a:extLst>
                <a:ext uri="{FF2B5EF4-FFF2-40B4-BE49-F238E27FC236}">
                  <a16:creationId xmlns:a16="http://schemas.microsoft.com/office/drawing/2014/main" id="{85588281-6CE8-6FFA-0E15-D8CFCBF1C949}"/>
                </a:ext>
              </a:extLst>
            </p:cNvPr>
            <p:cNvCxnSpPr/>
            <p:nvPr/>
          </p:nvCxnSpPr>
          <p:spPr>
            <a:xfrm>
              <a:off x="11150082" y="4068147"/>
              <a:ext cx="0" cy="259752"/>
            </a:xfrm>
            <a:prstGeom prst="straightConnector1">
              <a:avLst/>
            </a:prstGeom>
            <a:ln w="9525" cap="flat" cmpd="sng" algn="ctr">
              <a:solidFill>
                <a:schemeClr val="accent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16" name="Straight Arrow Connector 115">
              <a:extLst>
                <a:ext uri="{FF2B5EF4-FFF2-40B4-BE49-F238E27FC236}">
                  <a16:creationId xmlns:a16="http://schemas.microsoft.com/office/drawing/2014/main" id="{529B7889-1D20-0A2B-D1F7-850C67FA3FEE}"/>
                </a:ext>
              </a:extLst>
            </p:cNvPr>
            <p:cNvCxnSpPr/>
            <p:nvPr/>
          </p:nvCxnSpPr>
          <p:spPr>
            <a:xfrm>
              <a:off x="9548327" y="4095833"/>
              <a:ext cx="0" cy="259752"/>
            </a:xfrm>
            <a:prstGeom prst="straightConnector1">
              <a:avLst/>
            </a:prstGeom>
            <a:ln w="9525" cap="flat" cmpd="sng" algn="ctr">
              <a:solidFill>
                <a:schemeClr val="accent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17" name="Straight Arrow Connector 116">
              <a:extLst>
                <a:ext uri="{FF2B5EF4-FFF2-40B4-BE49-F238E27FC236}">
                  <a16:creationId xmlns:a16="http://schemas.microsoft.com/office/drawing/2014/main" id="{234EF8E9-10DD-342A-792B-1EE21D58292B}"/>
                </a:ext>
              </a:extLst>
            </p:cNvPr>
            <p:cNvCxnSpPr/>
            <p:nvPr/>
          </p:nvCxnSpPr>
          <p:spPr>
            <a:xfrm>
              <a:off x="8111678" y="4098191"/>
              <a:ext cx="0" cy="259752"/>
            </a:xfrm>
            <a:prstGeom prst="straightConnector1">
              <a:avLst/>
            </a:prstGeom>
            <a:ln w="9525" cap="flat" cmpd="sng" algn="ctr">
              <a:solidFill>
                <a:schemeClr val="accent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18" name="Straight Arrow Connector 117">
              <a:extLst>
                <a:ext uri="{FF2B5EF4-FFF2-40B4-BE49-F238E27FC236}">
                  <a16:creationId xmlns:a16="http://schemas.microsoft.com/office/drawing/2014/main" id="{95A8E0E0-1ED0-C513-A305-4A24296EAB57}"/>
                </a:ext>
              </a:extLst>
            </p:cNvPr>
            <p:cNvCxnSpPr/>
            <p:nvPr/>
          </p:nvCxnSpPr>
          <p:spPr>
            <a:xfrm>
              <a:off x="6683829" y="4079529"/>
              <a:ext cx="0" cy="259752"/>
            </a:xfrm>
            <a:prstGeom prst="straightConnector1">
              <a:avLst/>
            </a:prstGeom>
            <a:ln w="9525" cap="flat" cmpd="sng" algn="ctr">
              <a:solidFill>
                <a:schemeClr val="accent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19" name="Straight Arrow Connector 118">
              <a:extLst>
                <a:ext uri="{FF2B5EF4-FFF2-40B4-BE49-F238E27FC236}">
                  <a16:creationId xmlns:a16="http://schemas.microsoft.com/office/drawing/2014/main" id="{09409EC6-A4B1-BEA3-1255-C04746B47C4C}"/>
                </a:ext>
              </a:extLst>
            </p:cNvPr>
            <p:cNvCxnSpPr/>
            <p:nvPr/>
          </p:nvCxnSpPr>
          <p:spPr>
            <a:xfrm>
              <a:off x="3377058" y="4068147"/>
              <a:ext cx="0" cy="259752"/>
            </a:xfrm>
            <a:prstGeom prst="straightConnector1">
              <a:avLst/>
            </a:prstGeom>
            <a:ln w="9525" cap="flat" cmpd="sng" algn="ctr">
              <a:solidFill>
                <a:schemeClr val="accent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20" name="Straight Arrow Connector 119">
              <a:extLst>
                <a:ext uri="{FF2B5EF4-FFF2-40B4-BE49-F238E27FC236}">
                  <a16:creationId xmlns:a16="http://schemas.microsoft.com/office/drawing/2014/main" id="{F06DE8D8-42AF-828F-265A-C154BF90F514}"/>
                </a:ext>
              </a:extLst>
            </p:cNvPr>
            <p:cNvCxnSpPr/>
            <p:nvPr/>
          </p:nvCxnSpPr>
          <p:spPr>
            <a:xfrm>
              <a:off x="4864698" y="4068147"/>
              <a:ext cx="0" cy="259752"/>
            </a:xfrm>
            <a:prstGeom prst="straightConnector1">
              <a:avLst/>
            </a:prstGeom>
            <a:ln w="9525" cap="flat" cmpd="sng" algn="ctr">
              <a:solidFill>
                <a:schemeClr val="accent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23" name="Straight Connector 122">
              <a:extLst>
                <a:ext uri="{FF2B5EF4-FFF2-40B4-BE49-F238E27FC236}">
                  <a16:creationId xmlns:a16="http://schemas.microsoft.com/office/drawing/2014/main" id="{D3769A00-6276-3C16-38AC-930F53AEEB84}"/>
                </a:ext>
              </a:extLst>
            </p:cNvPr>
            <p:cNvCxnSpPr/>
            <p:nvPr/>
          </p:nvCxnSpPr>
          <p:spPr>
            <a:xfrm>
              <a:off x="7262014" y="3887785"/>
              <a:ext cx="0" cy="180362"/>
            </a:xfrm>
            <a:prstGeom prst="line">
              <a:avLst/>
            </a:prstGeom>
            <a:ln w="9525" cap="flat" cmpd="sng" algn="ctr">
              <a:solidFill>
                <a:schemeClr val="accent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744634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D2EA9A4-8D81-4E97-ADF3-B1D03BA3E045}"/>
              </a:ext>
            </a:extLst>
          </p:cNvPr>
          <p:cNvSpPr txBox="1"/>
          <p:nvPr/>
        </p:nvSpPr>
        <p:spPr>
          <a:xfrm>
            <a:off x="2297786" y="-81561"/>
            <a:ext cx="77987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ko-KR" sz="3600" b="1" dirty="0">
                <a:solidFill>
                  <a:srgbClr val="002060"/>
                </a:solidFill>
                <a:ea typeface="Arial Unicode MS" pitchFamily="50" charset="-127"/>
                <a:cs typeface="Arial Unicode MS" pitchFamily="50" charset="-127"/>
              </a:rPr>
              <a:t>Управление временно свободными средствами</a:t>
            </a:r>
            <a:endParaRPr lang="en-US" sz="3600" b="1" dirty="0">
              <a:solidFill>
                <a:srgbClr val="002060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 rot="16200000" flipH="1">
            <a:off x="6073140" y="-4871746"/>
            <a:ext cx="45719" cy="11966331"/>
          </a:xfrm>
          <a:prstGeom prst="rect">
            <a:avLst/>
          </a:prstGeom>
          <a:gradFill>
            <a:gsLst>
              <a:gs pos="60000">
                <a:srgbClr val="00B0F0"/>
              </a:gs>
              <a:gs pos="50000">
                <a:srgbClr val="0070C0"/>
              </a:gs>
              <a:gs pos="47000">
                <a:schemeClr val="tx2">
                  <a:lumMod val="75000"/>
                </a:schemeClr>
              </a:gs>
              <a:gs pos="83000">
                <a:srgbClr val="0070C0"/>
              </a:gs>
            </a:gsLst>
            <a:lin ang="5400000" scaled="0"/>
          </a:gradFill>
          <a:ln w="15875" cap="rnd">
            <a:noFill/>
            <a:tailEnd type="none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9" name="모서리가 둥근 직사각형 8"/>
          <p:cNvSpPr/>
          <p:nvPr/>
        </p:nvSpPr>
        <p:spPr>
          <a:xfrm>
            <a:off x="2918007" y="1294896"/>
            <a:ext cx="8942815" cy="5020667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6350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00">
              <a:solidFill>
                <a:prstClr val="white"/>
              </a:solidFill>
              <a:cs typeface="Arial" pitchFamily="34" charset="0"/>
            </a:endParaRPr>
          </a:p>
        </p:txBody>
      </p:sp>
      <p:graphicFrame>
        <p:nvGraphicFramePr>
          <p:cNvPr id="24" name="다이어그램 23"/>
          <p:cNvGraphicFramePr/>
          <p:nvPr>
            <p:extLst>
              <p:ext uri="{D42A27DB-BD31-4B8C-83A1-F6EECF244321}">
                <p14:modId xmlns:p14="http://schemas.microsoft.com/office/powerpoint/2010/main" val="2350440949"/>
              </p:ext>
            </p:extLst>
          </p:nvPr>
        </p:nvGraphicFramePr>
        <p:xfrm>
          <a:off x="6327603" y="1785926"/>
          <a:ext cx="1500198" cy="40719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3041455" y="1643050"/>
            <a:ext cx="3357586" cy="449315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altLang="ko-KR" sz="2400" dirty="0"/>
              <a:t> </a:t>
            </a:r>
            <a:endParaRPr lang="en-US" altLang="ko-KR" sz="800" dirty="0"/>
          </a:p>
          <a:p>
            <a:pPr lvl="0">
              <a:lnSpc>
                <a:spcPct val="150000"/>
              </a:lnSpc>
            </a:pPr>
            <a:r>
              <a:rPr lang="en-US" altLang="ko-KR" sz="2800" dirty="0"/>
              <a:t> </a:t>
            </a:r>
            <a:r>
              <a:rPr lang="ru-RU" altLang="ko-KR" sz="2800" dirty="0"/>
              <a:t>ЕКС </a:t>
            </a:r>
            <a:r>
              <a:rPr lang="ru-RU" altLang="ko-KR" sz="2000" dirty="0"/>
              <a:t>в Банке Монголии</a:t>
            </a:r>
            <a:endParaRPr lang="en-US" altLang="ko-KR" sz="2000" dirty="0"/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endParaRPr lang="en-US" altLang="ko-KR" sz="800" dirty="0"/>
          </a:p>
          <a:p>
            <a:pPr lvl="0">
              <a:lnSpc>
                <a:spcPct val="150000"/>
              </a:lnSpc>
            </a:pPr>
            <a:r>
              <a:rPr lang="en-US" altLang="ko-KR" sz="2600" dirty="0"/>
              <a:t> - </a:t>
            </a:r>
            <a:r>
              <a:rPr lang="ru-RU" altLang="ko-KR" sz="2600" dirty="0"/>
              <a:t>Средний размер остатка</a:t>
            </a:r>
            <a:r>
              <a:rPr lang="en-US" altLang="ko-KR" sz="2200" dirty="0"/>
              <a:t>: </a:t>
            </a:r>
            <a:r>
              <a:rPr lang="en-US" altLang="ko-KR" sz="2200" dirty="0">
                <a:solidFill>
                  <a:srgbClr val="FF0000"/>
                </a:solidFill>
              </a:rPr>
              <a:t>400.0</a:t>
            </a:r>
            <a:r>
              <a:rPr lang="ru-RU" altLang="ko-KR" sz="2200" dirty="0">
                <a:solidFill>
                  <a:srgbClr val="FF0000"/>
                </a:solidFill>
              </a:rPr>
              <a:t> млрд монг. тугриков</a:t>
            </a:r>
            <a:endParaRPr lang="en-US" altLang="ko-KR" sz="2200" dirty="0">
              <a:solidFill>
                <a:srgbClr val="FF0000"/>
              </a:solidFill>
            </a:endParaRPr>
          </a:p>
          <a:p>
            <a:pPr lvl="0">
              <a:lnSpc>
                <a:spcPct val="150000"/>
              </a:lnSpc>
            </a:pPr>
            <a:endParaRPr lang="en-US" altLang="ko-KR" sz="800" dirty="0"/>
          </a:p>
          <a:p>
            <a:pPr lvl="0">
              <a:lnSpc>
                <a:spcPct val="150000"/>
              </a:lnSpc>
            </a:pPr>
            <a:r>
              <a:rPr lang="en-US" altLang="ko-KR" sz="800" dirty="0"/>
              <a:t> </a:t>
            </a:r>
            <a:r>
              <a:rPr lang="en-US" altLang="ko-KR" sz="2600" dirty="0"/>
              <a:t>- </a:t>
            </a:r>
            <a:r>
              <a:rPr lang="ru-RU" altLang="ko-KR" sz="2600" dirty="0"/>
              <a:t>Процент не начисляется</a:t>
            </a:r>
            <a:endParaRPr lang="en-US" altLang="ko-KR" sz="2600" dirty="0"/>
          </a:p>
        </p:txBody>
      </p:sp>
      <p:sp>
        <p:nvSpPr>
          <p:cNvPr id="26" name="TextBox 25"/>
          <p:cNvSpPr txBox="1"/>
          <p:nvPr/>
        </p:nvSpPr>
        <p:spPr>
          <a:xfrm>
            <a:off x="7827801" y="1575849"/>
            <a:ext cx="3929090" cy="430887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/>
            <a:endParaRPr lang="en-US" altLang="ko-KR" dirty="0"/>
          </a:p>
          <a:p>
            <a:pPr marL="457200" lvl="0" indent="-457200">
              <a:buAutoNum type="arabicPeriod"/>
            </a:pPr>
            <a:endParaRPr lang="en-US" altLang="ko-KR" sz="2800" dirty="0"/>
          </a:p>
          <a:p>
            <a:pPr marL="457200" lvl="0" indent="-457200">
              <a:buAutoNum type="arabicPeriod"/>
            </a:pPr>
            <a:r>
              <a:rPr lang="ru-RU" altLang="ko-KR" sz="2000" dirty="0"/>
              <a:t>Расширение охвата ЕКС</a:t>
            </a:r>
            <a:r>
              <a:rPr lang="en-US" altLang="ko-KR" sz="2000" dirty="0"/>
              <a:t>  </a:t>
            </a:r>
          </a:p>
          <a:p>
            <a:pPr marL="457200" lvl="0" indent="-457200">
              <a:buAutoNum type="arabicPeriod"/>
            </a:pPr>
            <a:endParaRPr lang="en-US" altLang="ko-KR" sz="2800" dirty="0"/>
          </a:p>
          <a:p>
            <a:pPr marL="457200" lvl="0" indent="-457200">
              <a:buAutoNum type="arabicPeriod"/>
            </a:pPr>
            <a:endParaRPr lang="en-US" altLang="ko-KR" sz="2800" dirty="0"/>
          </a:p>
          <a:p>
            <a:pPr marL="457200" lvl="0" indent="-457200">
              <a:buAutoNum type="arabicPeriod"/>
            </a:pPr>
            <a:endParaRPr lang="ru-RU" altLang="ko-KR" sz="1600" dirty="0">
              <a:solidFill>
                <a:srgbClr val="FF0000"/>
              </a:solidFill>
            </a:endParaRPr>
          </a:p>
          <a:p>
            <a:pPr marL="457200" lvl="0" indent="-457200">
              <a:buAutoNum type="arabicPeriod"/>
            </a:pPr>
            <a:endParaRPr lang="en-US" altLang="ko-KR" sz="1600" dirty="0">
              <a:solidFill>
                <a:srgbClr val="FF0000"/>
              </a:solidFill>
            </a:endParaRPr>
          </a:p>
          <a:p>
            <a:pPr marL="457200" lvl="0" indent="-457200">
              <a:buAutoNum type="arabicPeriod"/>
            </a:pPr>
            <a:r>
              <a:rPr lang="ru-RU" altLang="ko-KR" sz="2000" dirty="0"/>
              <a:t>Целевой остаток</a:t>
            </a:r>
            <a:endParaRPr lang="en-US" altLang="ko-KR" sz="2000" dirty="0"/>
          </a:p>
          <a:p>
            <a:pPr marL="457200" lvl="0" indent="-457200">
              <a:buAutoNum type="arabicPeriod"/>
            </a:pPr>
            <a:endParaRPr lang="en-US" altLang="ko-KR" sz="2000" dirty="0"/>
          </a:p>
          <a:p>
            <a:pPr marL="457200" lvl="0" indent="-457200">
              <a:buAutoNum type="arabicPeriod"/>
            </a:pPr>
            <a:r>
              <a:rPr lang="ru-RU" altLang="ko-KR" sz="2000" dirty="0"/>
              <a:t>Активное управление временно свободными средствами </a:t>
            </a:r>
            <a:r>
              <a:rPr lang="en-US" altLang="ko-KR" sz="2000" spc="-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</a:t>
            </a:r>
            <a:r>
              <a:rPr lang="ru-RU" altLang="ko-KR" sz="2000" spc="-100">
                <a:solidFill>
                  <a:schemeClr val="tx1">
                    <a:lumMod val="50000"/>
                    <a:lumOff val="50000"/>
                  </a:schemeClr>
                </a:solidFill>
              </a:rPr>
              <a:t>Банк Монголии </a:t>
            </a:r>
            <a:r>
              <a:rPr lang="ru-RU" altLang="ko-KR" sz="2000" spc="-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начисляет процент</a:t>
            </a:r>
            <a:r>
              <a:rPr lang="en-US" altLang="ko-KR" sz="2000" spc="-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  <a:endParaRPr lang="ko-KR" altLang="en-US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8237001" y="3223704"/>
            <a:ext cx="3000396" cy="714380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8188741" y="2762252"/>
            <a:ext cx="3279359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ko-KR" sz="1500" spc="-100" dirty="0"/>
              <a:t>Счета государственных предприятий</a:t>
            </a:r>
            <a:endParaRPr lang="en-US" altLang="ko-KR" sz="1500" dirty="0"/>
          </a:p>
          <a:p>
            <a:r>
              <a:rPr lang="ru-RU" altLang="ko-KR" sz="1500" spc="-100" dirty="0"/>
              <a:t>Счета проектов</a:t>
            </a:r>
            <a:endParaRPr lang="en-US" altLang="ko-KR" sz="1500" spc="-100" dirty="0"/>
          </a:p>
          <a:p>
            <a:endParaRPr lang="en-US" altLang="ko-KR" sz="1600" dirty="0"/>
          </a:p>
          <a:p>
            <a:r>
              <a:rPr lang="en-US" altLang="ko-KR" sz="1600" dirty="0"/>
              <a:t> :</a:t>
            </a:r>
            <a:r>
              <a:rPr lang="en-US" altLang="ko-KR" sz="1600" dirty="0">
                <a:solidFill>
                  <a:srgbClr val="FF0000"/>
                </a:solidFill>
              </a:rPr>
              <a:t>1000.0 </a:t>
            </a:r>
            <a:r>
              <a:rPr lang="ru-RU" altLang="ko-KR" sz="1600" dirty="0">
                <a:solidFill>
                  <a:srgbClr val="FF0000"/>
                </a:solidFill>
              </a:rPr>
              <a:t>млрд монг. тугриков</a:t>
            </a:r>
            <a:endParaRPr lang="en-US" altLang="ko-KR" sz="1500" spc="-100" dirty="0"/>
          </a:p>
          <a:p>
            <a:endParaRPr lang="ru-RU" altLang="ko-KR" sz="1500" dirty="0">
              <a:solidFill>
                <a:schemeClr val="tx2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327603" y="3214686"/>
            <a:ext cx="1571636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altLang="ko-KR" sz="1700" b="1" dirty="0">
                <a:solidFill>
                  <a:srgbClr val="C00000"/>
                </a:solidFill>
              </a:rPr>
              <a:t>Активное управление государственными средствами</a:t>
            </a:r>
            <a:endParaRPr lang="ko-KR" altLang="en-US" sz="1700" b="1" spc="-100" dirty="0">
              <a:solidFill>
                <a:srgbClr val="C00000"/>
              </a:solidFill>
            </a:endParaRPr>
          </a:p>
        </p:txBody>
      </p:sp>
      <p:grpSp>
        <p:nvGrpSpPr>
          <p:cNvPr id="32" name="그룹 31"/>
          <p:cNvGrpSpPr/>
          <p:nvPr/>
        </p:nvGrpSpPr>
        <p:grpSpPr>
          <a:xfrm>
            <a:off x="3194366" y="1300249"/>
            <a:ext cx="3062651" cy="872491"/>
            <a:chOff x="417828" y="-39100"/>
            <a:chExt cx="5849605" cy="551772"/>
          </a:xfrm>
        </p:grpSpPr>
        <p:sp>
          <p:nvSpPr>
            <p:cNvPr id="33" name="모서리가 둥근 직사각형 32"/>
            <p:cNvSpPr/>
            <p:nvPr/>
          </p:nvSpPr>
          <p:spPr>
            <a:xfrm>
              <a:off x="417828" y="41833"/>
              <a:ext cx="5849605" cy="354240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4" name="모서리가 둥근 직사각형 4"/>
            <p:cNvSpPr/>
            <p:nvPr/>
          </p:nvSpPr>
          <p:spPr>
            <a:xfrm>
              <a:off x="501498" y="-39100"/>
              <a:ext cx="5504490" cy="55177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1101" tIns="0" rIns="221101" bIns="0" numCol="1" spcCol="1270" anchor="ctr" anchorCtr="0">
              <a:noAutofit/>
            </a:bodyPr>
            <a:lstStyle/>
            <a:p>
              <a:pPr lvl="0" algn="ctr" defTabSz="8890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altLang="ko-KR" sz="2000" b="1" kern="1200" dirty="0"/>
                <a:t>До</a:t>
              </a:r>
              <a:r>
                <a:rPr lang="en-US" altLang="ko-KR" sz="2000" b="1" kern="1200" dirty="0"/>
                <a:t> 2017</a:t>
              </a:r>
              <a:endParaRPr lang="ko-KR" altLang="en-US" sz="2000" b="1" kern="1200" dirty="0"/>
            </a:p>
          </p:txBody>
        </p:sp>
      </p:grpSp>
      <p:grpSp>
        <p:nvGrpSpPr>
          <p:cNvPr id="35" name="그룹 34"/>
          <p:cNvGrpSpPr/>
          <p:nvPr/>
        </p:nvGrpSpPr>
        <p:grpSpPr>
          <a:xfrm>
            <a:off x="8188741" y="1294896"/>
            <a:ext cx="3062651" cy="872491"/>
            <a:chOff x="417828" y="-39100"/>
            <a:chExt cx="5849605" cy="551772"/>
          </a:xfrm>
        </p:grpSpPr>
        <p:sp>
          <p:nvSpPr>
            <p:cNvPr id="36" name="모서리가 둥근 직사각형 35"/>
            <p:cNvSpPr/>
            <p:nvPr/>
          </p:nvSpPr>
          <p:spPr>
            <a:xfrm>
              <a:off x="417828" y="41833"/>
              <a:ext cx="5849605" cy="354240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7" name="모서리가 둥근 직사각형 4"/>
            <p:cNvSpPr/>
            <p:nvPr/>
          </p:nvSpPr>
          <p:spPr>
            <a:xfrm>
              <a:off x="501498" y="-39100"/>
              <a:ext cx="5504490" cy="55177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1101" tIns="0" rIns="221101" bIns="0" numCol="1" spcCol="1270" anchor="ctr" anchorCtr="0">
              <a:noAutofit/>
            </a:bodyPr>
            <a:lstStyle/>
            <a:p>
              <a:pPr lvl="0" algn="ctr" defTabSz="8890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altLang="ko-KR" sz="2000" b="1" kern="1200" dirty="0"/>
                <a:t>После</a:t>
              </a:r>
              <a:r>
                <a:rPr lang="en-US" altLang="ko-KR" sz="2000" b="1" kern="1200" dirty="0"/>
                <a:t> 2017</a:t>
              </a:r>
              <a:endParaRPr lang="ko-KR" altLang="en-US" sz="2000" b="1" kern="1200" dirty="0"/>
            </a:p>
          </p:txBody>
        </p: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8932B359-2261-E5F8-1B7E-9731A06C827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2834" y="155226"/>
            <a:ext cx="2184951" cy="53039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27A904B-A1F1-97D8-17D9-931F6B2979E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792346" y="145256"/>
            <a:ext cx="2184950" cy="682878"/>
          </a:xfrm>
          <a:prstGeom prst="rect">
            <a:avLst/>
          </a:prstGeom>
        </p:spPr>
      </p:pic>
      <p:grpSp>
        <p:nvGrpSpPr>
          <p:cNvPr id="7" name="그룹 44">
            <a:extLst>
              <a:ext uri="{FF2B5EF4-FFF2-40B4-BE49-F238E27FC236}">
                <a16:creationId xmlns:a16="http://schemas.microsoft.com/office/drawing/2014/main" id="{929CA06C-6331-17A9-54B4-A5D00865E95E}"/>
              </a:ext>
            </a:extLst>
          </p:cNvPr>
          <p:cNvGrpSpPr/>
          <p:nvPr/>
        </p:nvGrpSpPr>
        <p:grpSpPr>
          <a:xfrm>
            <a:off x="549143" y="2921999"/>
            <a:ext cx="2111595" cy="988715"/>
            <a:chOff x="585594" y="606392"/>
            <a:chExt cx="4915399" cy="473033"/>
          </a:xfrm>
        </p:grpSpPr>
        <p:sp>
          <p:nvSpPr>
            <p:cNvPr id="8" name="AutoShape 55">
              <a:extLst>
                <a:ext uri="{FF2B5EF4-FFF2-40B4-BE49-F238E27FC236}">
                  <a16:creationId xmlns:a16="http://schemas.microsoft.com/office/drawing/2014/main" id="{F6ADC231-6A92-DEE9-65FD-DBF8C30996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5594" y="606392"/>
              <a:ext cx="4915399" cy="473033"/>
            </a:xfrm>
            <a:prstGeom prst="roundRect">
              <a:avLst>
                <a:gd name="adj" fmla="val 0"/>
              </a:avLst>
            </a:prstGeom>
            <a:solidFill>
              <a:srgbClr val="1E479A"/>
            </a:solidFill>
            <a:ln w="31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ko-KR" altLang="en-US">
                <a:solidFill>
                  <a:prstClr val="black"/>
                </a:solidFill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9" name="직사각형 61">
              <a:extLst>
                <a:ext uri="{FF2B5EF4-FFF2-40B4-BE49-F238E27FC236}">
                  <a16:creationId xmlns:a16="http://schemas.microsoft.com/office/drawing/2014/main" id="{75735F85-486B-6F22-9E1B-FFBAD1E196FE}"/>
                </a:ext>
              </a:extLst>
            </p:cNvPr>
            <p:cNvSpPr/>
            <p:nvPr/>
          </p:nvSpPr>
          <p:spPr>
            <a:xfrm>
              <a:off x="644101" y="622811"/>
              <a:ext cx="4856892" cy="338675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 eaLnBrk="0" latinLnBrk="0" hangingPunct="0">
                <a:defRPr/>
              </a:pPr>
              <a:r>
                <a:rPr lang="ru-RU" altLang="ko-KR" sz="2000" kern="0" dirty="0">
                  <a:gradFill>
                    <a:gsLst>
                      <a:gs pos="100000">
                        <a:prstClr val="white"/>
                      </a:gs>
                      <a:gs pos="100000">
                        <a:prstClr val="white"/>
                      </a:gs>
                    </a:gsLst>
                    <a:lin ang="0" scaled="0"/>
                  </a:gradFill>
                  <a:latin typeface="+mn-ea"/>
                  <a:cs typeface="Arial" pitchFamily="34" charset="0"/>
                </a:rPr>
                <a:t>ЕКС и целевой остаток</a:t>
              </a:r>
              <a:endParaRPr lang="en-US" altLang="ko-KR" sz="2000" kern="0" dirty="0">
                <a:gradFill>
                  <a:gsLst>
                    <a:gs pos="100000">
                      <a:prstClr val="white"/>
                    </a:gs>
                    <a:gs pos="100000">
                      <a:prstClr val="white"/>
                    </a:gs>
                  </a:gsLst>
                  <a:lin ang="0" scaled="0"/>
                </a:gradFill>
                <a:latin typeface="+mn-ea"/>
                <a:cs typeface="Arial" pitchFamily="34" charset="0"/>
              </a:endParaRPr>
            </a:p>
          </p:txBody>
        </p:sp>
        <p:sp>
          <p:nvSpPr>
            <p:cNvPr id="10" name="제목 114">
              <a:extLst>
                <a:ext uri="{FF2B5EF4-FFF2-40B4-BE49-F238E27FC236}">
                  <a16:creationId xmlns:a16="http://schemas.microsoft.com/office/drawing/2014/main" id="{666125CE-85A2-6886-F0FE-E05D960B1E56}"/>
                </a:ext>
              </a:extLst>
            </p:cNvPr>
            <p:cNvSpPr txBox="1">
              <a:spLocks/>
            </p:cNvSpPr>
            <p:nvPr/>
          </p:nvSpPr>
          <p:spPr>
            <a:xfrm>
              <a:off x="679595" y="764948"/>
              <a:ext cx="792088" cy="231791"/>
            </a:xfrm>
            <a:prstGeom prst="rect">
              <a:avLst/>
            </a:prstGeom>
            <a:ln>
              <a:noFill/>
            </a:ln>
            <a:effectLst>
              <a:outerShdw blurRad="76200" dir="5400000" algn="ctr" rotWithShape="0">
                <a:sysClr val="windowText" lastClr="000000"/>
              </a:outerShdw>
            </a:effectLst>
          </p:spPr>
          <p:txBody>
            <a:bodyPr anchor="ctr" anchorCtr="0"/>
            <a:lstStyle/>
            <a:p>
              <a:pPr algn="ctr" eaLnBrk="0" latinLnBrk="0" hangingPunct="0">
                <a:defRPr/>
              </a:pPr>
              <a:endParaRPr lang="en-US" altLang="ko-KR" sz="2000" b="1" kern="0" dirty="0">
                <a:gradFill>
                  <a:gsLst>
                    <a:gs pos="100000">
                      <a:prstClr val="white"/>
                    </a:gs>
                    <a:gs pos="100000">
                      <a:srgbClr val="0070C0"/>
                    </a:gs>
                  </a:gsLst>
                  <a:lin ang="5400000" scaled="0"/>
                </a:gradFill>
                <a:latin typeface="08서울남산체 B" pitchFamily="18" charset="-127"/>
                <a:ea typeface="08서울남산체 B" pitchFamily="18" charset="-127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669782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모서리가 둥근 직사각형 8"/>
          <p:cNvSpPr/>
          <p:nvPr/>
        </p:nvSpPr>
        <p:spPr>
          <a:xfrm>
            <a:off x="3036275" y="1333531"/>
            <a:ext cx="8701455" cy="5020667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6350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00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36" name="직사각형 35"/>
          <p:cNvSpPr/>
          <p:nvPr/>
        </p:nvSpPr>
        <p:spPr>
          <a:xfrm>
            <a:off x="3191069" y="1411255"/>
            <a:ext cx="8546661" cy="386157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altLang="ko-KR" sz="1700" dirty="0"/>
              <a:t>«Грубая настройка – сглаживание»</a:t>
            </a:r>
            <a:r>
              <a:rPr lang="en-US" altLang="ko-KR" sz="1700" dirty="0"/>
              <a:t>: </a:t>
            </a:r>
            <a:r>
              <a:rPr lang="ru-RU" altLang="ko-KR" sz="1700" b="1" dirty="0"/>
              <a:t>Ежегодное финансирование</a:t>
            </a:r>
            <a:r>
              <a:rPr lang="en-US" altLang="ko-KR" sz="1700" b="1" dirty="0"/>
              <a:t> </a:t>
            </a:r>
          </a:p>
          <a:p>
            <a:pPr marL="100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ko-KR" sz="1700" b="1" dirty="0">
                <a:solidFill>
                  <a:srgbClr val="C00000"/>
                </a:solidFill>
              </a:rPr>
              <a:t>Выпуск государственных облигаций</a:t>
            </a:r>
            <a:endParaRPr lang="en-US" altLang="ko-KR" sz="1700" b="1" dirty="0">
              <a:solidFill>
                <a:srgbClr val="C00000"/>
              </a:solidFill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altLang="ko-KR" sz="1700" dirty="0"/>
              <a:t>«Тонкая настройка»</a:t>
            </a:r>
            <a:r>
              <a:rPr lang="en-US" altLang="ko-KR" sz="1700" dirty="0"/>
              <a:t>: </a:t>
            </a:r>
            <a:r>
              <a:rPr lang="ru-RU" altLang="ko-KR" sz="1700" b="1" dirty="0"/>
              <a:t>Временное финансирование</a:t>
            </a:r>
            <a:endParaRPr lang="en-US" altLang="ko-KR" sz="1700" b="1" dirty="0"/>
          </a:p>
          <a:p>
            <a:pPr marL="100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ko-KR" sz="1700" b="1" dirty="0">
                <a:solidFill>
                  <a:srgbClr val="C00000"/>
                </a:solidFill>
              </a:rPr>
              <a:t>«Краткосрочные» заимствования у Банка Монголии</a:t>
            </a:r>
            <a:endParaRPr lang="en-US" altLang="ko-KR" sz="1700" b="1" dirty="0">
              <a:solidFill>
                <a:srgbClr val="C00000"/>
              </a:solidFill>
            </a:endParaRPr>
          </a:p>
          <a:p>
            <a:pPr marL="100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ko-KR" sz="1700" b="1" dirty="0">
                <a:solidFill>
                  <a:srgbClr val="C00000"/>
                </a:solidFill>
              </a:rPr>
              <a:t>Выпуск краткосрочных облигаций</a:t>
            </a:r>
            <a:endParaRPr lang="en-US" altLang="ko-KR" sz="1700" b="1" dirty="0">
              <a:solidFill>
                <a:srgbClr val="C00000"/>
              </a:solidFill>
            </a:endParaRPr>
          </a:p>
          <a:p>
            <a:pPr marL="100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en-US" altLang="ko-KR" sz="1500" kern="0" dirty="0">
              <a:solidFill>
                <a:srgbClr val="C00000"/>
              </a:solidFill>
              <a:latin typeface="+mn-ea"/>
            </a:endParaRPr>
          </a:p>
          <a:p>
            <a:pPr marL="342900" indent="-342900" defTabSz="1330325" eaLnBrk="0" latinLnBrk="0" hangingPunct="0">
              <a:lnSpc>
                <a:spcPct val="130000"/>
              </a:lnSpc>
              <a:spcAft>
                <a:spcPts val="300"/>
              </a:spcAft>
              <a:buSzPct val="100000"/>
              <a:buFont typeface="+mj-lt"/>
              <a:buAutoNum type="arabicPeriod"/>
              <a:defRPr/>
            </a:pPr>
            <a:r>
              <a:rPr lang="ru-RU" altLang="ko-KR" sz="2000" b="1" kern="0" dirty="0">
                <a:latin typeface="+mn-ea"/>
              </a:rPr>
              <a:t>Государственные облигации</a:t>
            </a:r>
            <a:endParaRPr lang="en-US" altLang="ko-KR" sz="2000" b="1" kern="0" dirty="0">
              <a:latin typeface="+mn-ea"/>
            </a:endParaRPr>
          </a:p>
          <a:p>
            <a:pPr algn="r" defTabSz="1330325" eaLnBrk="0" latinLnBrk="0" hangingPunct="0">
              <a:lnSpc>
                <a:spcPct val="130000"/>
              </a:lnSpc>
              <a:spcAft>
                <a:spcPts val="300"/>
              </a:spcAft>
              <a:buSzPct val="100000"/>
              <a:defRPr/>
            </a:pPr>
            <a:r>
              <a:rPr lang="en-US" altLang="ko-KR" sz="1600" kern="0" dirty="0">
                <a:latin typeface="+mn-ea"/>
              </a:rPr>
              <a:t>   </a:t>
            </a:r>
            <a:endParaRPr lang="en-US" altLang="ko-KR" sz="1400" dirty="0"/>
          </a:p>
          <a:p>
            <a:pPr fontAlgn="t"/>
            <a:endParaRPr lang="en-US" altLang="ko-KR" sz="2000" dirty="0"/>
          </a:p>
          <a:p>
            <a:pPr marL="342900" indent="-342900" defTabSz="1330325" eaLnBrk="0" latinLnBrk="0" hangingPunct="0">
              <a:lnSpc>
                <a:spcPct val="130000"/>
              </a:lnSpc>
              <a:spcAft>
                <a:spcPts val="300"/>
              </a:spcAft>
              <a:buSzPct val="100000"/>
              <a:buFont typeface="+mj-lt"/>
              <a:buAutoNum type="arabicPeriod"/>
              <a:defRPr/>
            </a:pPr>
            <a:endParaRPr lang="en-US" altLang="ko-KR" sz="2000" kern="0" dirty="0">
              <a:latin typeface="+mn-ea"/>
            </a:endParaRPr>
          </a:p>
        </p:txBody>
      </p:sp>
      <p:graphicFrame>
        <p:nvGraphicFramePr>
          <p:cNvPr id="20" name="표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5572238"/>
              </p:ext>
            </p:extLst>
          </p:nvPr>
        </p:nvGraphicFramePr>
        <p:xfrm>
          <a:off x="3036275" y="4326289"/>
          <a:ext cx="8515025" cy="16459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707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2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0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25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23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244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164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latinLnBrk="1"/>
                      <a:endParaRPr lang="ko-KR" altLang="en-US" sz="15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500" dirty="0"/>
                        <a:t>2012</a:t>
                      </a:r>
                      <a:endParaRPr lang="ko-KR" alt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500" dirty="0"/>
                        <a:t>2013</a:t>
                      </a:r>
                      <a:endParaRPr lang="ko-KR" alt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500" dirty="0"/>
                        <a:t>2014</a:t>
                      </a:r>
                      <a:endParaRPr lang="ko-KR" alt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500" dirty="0"/>
                        <a:t>2015</a:t>
                      </a:r>
                      <a:endParaRPr lang="ko-KR" alt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500" dirty="0"/>
                        <a:t>2016</a:t>
                      </a:r>
                      <a:endParaRPr lang="ko-KR" alt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500" dirty="0"/>
                        <a:t>2017</a:t>
                      </a:r>
                      <a:endParaRPr lang="ko-KR" alt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234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ru-RU" altLang="ko-KR" sz="1500" dirty="0"/>
                        <a:t>Всего государственных ЦБ</a:t>
                      </a:r>
                      <a:endParaRPr lang="en-US" altLang="ko-KR" sz="15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맑은 고딕"/>
                          <a:ea typeface="+mn-ea"/>
                          <a:cs typeface="+mn-cs"/>
                        </a:rPr>
                        <a:t>678.4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맑은 고딕"/>
                          <a:ea typeface="+mn-ea"/>
                          <a:cs typeface="+mn-cs"/>
                        </a:rPr>
                        <a:t>2,648.7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맑은 고딕"/>
                          <a:ea typeface="+mn-ea"/>
                          <a:cs typeface="+mn-cs"/>
                        </a:rPr>
                        <a:t>2,588.5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맑은 고딕"/>
                          <a:ea typeface="+mn-ea"/>
                          <a:cs typeface="+mn-cs"/>
                        </a:rPr>
                        <a:t>2,545.5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맑은 고딕"/>
                          <a:ea typeface="+mn-ea"/>
                          <a:cs typeface="+mn-cs"/>
                        </a:rPr>
                        <a:t>3,902.5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맑은 고딕"/>
                          <a:ea typeface="+mn-ea"/>
                          <a:cs typeface="+mn-cs"/>
                        </a:rPr>
                        <a:t>3,376.6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2502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ru-RU" altLang="ko-KR" sz="1500" dirty="0"/>
                        <a:t>Краткосрочные гособлигации</a:t>
                      </a:r>
                      <a:endParaRPr lang="ko-KR" altLang="en-US" sz="15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500" dirty="0"/>
                        <a:t>443.4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500" dirty="0"/>
                        <a:t>1,563.3</a:t>
                      </a:r>
                    </a:p>
                    <a:p>
                      <a:pPr algn="ctr" latinLnBrk="1"/>
                      <a:endParaRPr lang="ko-KR" alt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500" dirty="0"/>
                        <a:t>1,862.0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500" dirty="0"/>
                        <a:t>1,955.3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500" dirty="0"/>
                        <a:t>3,296.4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500" dirty="0"/>
                        <a:t>3,209.7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2" name="그룹 44">
            <a:extLst>
              <a:ext uri="{FF2B5EF4-FFF2-40B4-BE49-F238E27FC236}">
                <a16:creationId xmlns:a16="http://schemas.microsoft.com/office/drawing/2014/main" id="{09730CF9-592E-3954-A046-9619A277C87A}"/>
              </a:ext>
            </a:extLst>
          </p:cNvPr>
          <p:cNvGrpSpPr/>
          <p:nvPr/>
        </p:nvGrpSpPr>
        <p:grpSpPr>
          <a:xfrm>
            <a:off x="679840" y="2603240"/>
            <a:ext cx="2111595" cy="1787915"/>
            <a:chOff x="585594" y="606392"/>
            <a:chExt cx="4915399" cy="473033"/>
          </a:xfrm>
        </p:grpSpPr>
        <p:sp>
          <p:nvSpPr>
            <p:cNvPr id="4" name="AutoShape 55">
              <a:extLst>
                <a:ext uri="{FF2B5EF4-FFF2-40B4-BE49-F238E27FC236}">
                  <a16:creationId xmlns:a16="http://schemas.microsoft.com/office/drawing/2014/main" id="{B25FBB6F-12A3-BC60-4E87-6CDE26E62C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5594" y="606392"/>
              <a:ext cx="4915399" cy="473033"/>
            </a:xfrm>
            <a:prstGeom prst="roundRect">
              <a:avLst>
                <a:gd name="adj" fmla="val 0"/>
              </a:avLst>
            </a:prstGeom>
            <a:solidFill>
              <a:srgbClr val="1E479A"/>
            </a:solidFill>
            <a:ln w="31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ko-KR" altLang="en-US">
                <a:solidFill>
                  <a:prstClr val="black"/>
                </a:solidFill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5" name="직사각형 61">
              <a:extLst>
                <a:ext uri="{FF2B5EF4-FFF2-40B4-BE49-F238E27FC236}">
                  <a16:creationId xmlns:a16="http://schemas.microsoft.com/office/drawing/2014/main" id="{EBE31169-E284-8E87-9BDE-4D1EB98957FE}"/>
                </a:ext>
              </a:extLst>
            </p:cNvPr>
            <p:cNvSpPr/>
            <p:nvPr/>
          </p:nvSpPr>
          <p:spPr>
            <a:xfrm>
              <a:off x="585594" y="628301"/>
              <a:ext cx="4856889" cy="407146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 eaLnBrk="0" latinLnBrk="0" hangingPunct="0">
                <a:defRPr/>
              </a:pPr>
              <a:r>
                <a:rPr lang="ru-RU" altLang="ko-KR" kern="0" dirty="0">
                  <a:gradFill>
                    <a:gsLst>
                      <a:gs pos="100000">
                        <a:prstClr val="white"/>
                      </a:gs>
                      <a:gs pos="100000">
                        <a:prstClr val="white"/>
                      </a:gs>
                    </a:gsLst>
                    <a:lin ang="0" scaled="0"/>
                  </a:gradFill>
                  <a:latin typeface="+mn-ea"/>
                  <a:cs typeface="Arial" pitchFamily="34" charset="0"/>
                </a:rPr>
                <a:t>Какие действия можно предпринять при дефиците ликвидности</a:t>
              </a:r>
              <a:r>
                <a:rPr lang="en-US" altLang="ko-KR" sz="2200" kern="0" dirty="0">
                  <a:gradFill>
                    <a:gsLst>
                      <a:gs pos="100000">
                        <a:prstClr val="white"/>
                      </a:gs>
                      <a:gs pos="100000">
                        <a:prstClr val="white"/>
                      </a:gs>
                    </a:gsLst>
                    <a:lin ang="0" scaled="0"/>
                  </a:gradFill>
                  <a:latin typeface="+mn-ea"/>
                  <a:cs typeface="Arial" pitchFamily="34" charset="0"/>
                </a:rPr>
                <a:t>?</a:t>
              </a:r>
            </a:p>
          </p:txBody>
        </p:sp>
        <p:sp>
          <p:nvSpPr>
            <p:cNvPr id="7" name="제목 114">
              <a:extLst>
                <a:ext uri="{FF2B5EF4-FFF2-40B4-BE49-F238E27FC236}">
                  <a16:creationId xmlns:a16="http://schemas.microsoft.com/office/drawing/2014/main" id="{65F7EA4C-8C8A-1F20-D6EF-8E1A185C5266}"/>
                </a:ext>
              </a:extLst>
            </p:cNvPr>
            <p:cNvSpPr txBox="1">
              <a:spLocks/>
            </p:cNvSpPr>
            <p:nvPr/>
          </p:nvSpPr>
          <p:spPr>
            <a:xfrm>
              <a:off x="679595" y="764948"/>
              <a:ext cx="792088" cy="231791"/>
            </a:xfrm>
            <a:prstGeom prst="rect">
              <a:avLst/>
            </a:prstGeom>
            <a:ln>
              <a:noFill/>
            </a:ln>
            <a:effectLst>
              <a:outerShdw blurRad="76200" dir="5400000" algn="ctr" rotWithShape="0">
                <a:sysClr val="windowText" lastClr="000000"/>
              </a:outerShdw>
            </a:effectLst>
          </p:spPr>
          <p:txBody>
            <a:bodyPr anchor="ctr" anchorCtr="0"/>
            <a:lstStyle/>
            <a:p>
              <a:pPr algn="ctr" eaLnBrk="0" latinLnBrk="0" hangingPunct="0">
                <a:defRPr/>
              </a:pPr>
              <a:endParaRPr lang="en-US" altLang="ko-KR" sz="2000" b="1" kern="0" dirty="0">
                <a:gradFill>
                  <a:gsLst>
                    <a:gs pos="100000">
                      <a:prstClr val="white"/>
                    </a:gs>
                    <a:gs pos="100000">
                      <a:srgbClr val="0070C0"/>
                    </a:gs>
                  </a:gsLst>
                  <a:lin ang="5400000" scaled="0"/>
                </a:gradFill>
                <a:latin typeface="08서울남산체 B" pitchFamily="18" charset="-127"/>
                <a:ea typeface="08서울남산체 B" pitchFamily="18" charset="-127"/>
                <a:cs typeface="Arial" pitchFamily="34" charset="0"/>
              </a:endParaRPr>
            </a:p>
          </p:txBody>
        </p:sp>
      </p:grpSp>
      <p:sp>
        <p:nvSpPr>
          <p:cNvPr id="8" name="직사각형 5">
            <a:extLst>
              <a:ext uri="{FF2B5EF4-FFF2-40B4-BE49-F238E27FC236}">
                <a16:creationId xmlns:a16="http://schemas.microsoft.com/office/drawing/2014/main" id="{94F9408C-4618-C3A8-97B3-790761EA31A5}"/>
              </a:ext>
            </a:extLst>
          </p:cNvPr>
          <p:cNvSpPr/>
          <p:nvPr/>
        </p:nvSpPr>
        <p:spPr>
          <a:xfrm rot="16200000" flipH="1">
            <a:off x="5960306" y="-4947293"/>
            <a:ext cx="45719" cy="11966331"/>
          </a:xfrm>
          <a:prstGeom prst="rect">
            <a:avLst/>
          </a:prstGeom>
          <a:gradFill>
            <a:gsLst>
              <a:gs pos="60000">
                <a:srgbClr val="00B0F0"/>
              </a:gs>
              <a:gs pos="50000">
                <a:srgbClr val="0070C0"/>
              </a:gs>
              <a:gs pos="47000">
                <a:schemeClr val="tx2">
                  <a:lumMod val="75000"/>
                </a:schemeClr>
              </a:gs>
              <a:gs pos="83000">
                <a:srgbClr val="0070C0"/>
              </a:gs>
            </a:gsLst>
            <a:lin ang="5400000" scaled="0"/>
          </a:gradFill>
          <a:ln w="15875" cap="rnd">
            <a:noFill/>
            <a:tailEnd type="none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1FA7E6C-6EF5-1044-9394-1097F6427588}"/>
              </a:ext>
            </a:extLst>
          </p:cNvPr>
          <p:cNvSpPr txBox="1"/>
          <p:nvPr/>
        </p:nvSpPr>
        <p:spPr>
          <a:xfrm>
            <a:off x="2447926" y="271591"/>
            <a:ext cx="80262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002060"/>
                </a:solidFill>
                <a:ea typeface="Arial Unicode MS" pitchFamily="50" charset="-127"/>
                <a:cs typeface="Arial Unicode MS" pitchFamily="50" charset="-127"/>
              </a:rPr>
              <a:t>Действия при дефиците ликвидности</a:t>
            </a:r>
            <a:endParaRPr lang="en-US" sz="2800" b="1" dirty="0">
              <a:solidFill>
                <a:srgbClr val="002060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ABCFEEB-6428-461E-DD42-F5BC0CB839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716" y="143377"/>
            <a:ext cx="2184951" cy="53039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01C8B7A-EA1F-CBC3-E39C-28DD9F939F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25334" y="123796"/>
            <a:ext cx="2184950" cy="682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00316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835" y="1368003"/>
            <a:ext cx="10058400" cy="5042635"/>
          </a:xfrm>
          <a:prstGeom prst="rect">
            <a:avLst/>
          </a:prstGeom>
        </p:spPr>
      </p:pic>
      <p:sp>
        <p:nvSpPr>
          <p:cNvPr id="21506" name="TextBox 6"/>
          <p:cNvSpPr txBox="1">
            <a:spLocks noChangeArrowheads="1"/>
          </p:cNvSpPr>
          <p:nvPr/>
        </p:nvSpPr>
        <p:spPr bwMode="auto">
          <a:xfrm>
            <a:off x="2774950" y="161925"/>
            <a:ext cx="770731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defRPr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1pPr>
            <a:lvl2pPr marL="742950" indent="-285750" latinLnBrk="1">
              <a:defRPr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2pPr>
            <a:lvl3pPr marL="1143000" indent="-228600" latinLnBrk="1">
              <a:defRPr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3pPr>
            <a:lvl4pPr marL="1600200" indent="-228600" latinLnBrk="1">
              <a:defRPr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4pPr>
            <a:lvl5pPr marL="2057400" indent="-228600" latinLnBrk="1">
              <a:defRPr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5pPr>
            <a:lvl6pPr marL="2514600" indent="-228600" fontAlgn="base" latinLnBrk="1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6pPr>
            <a:lvl7pPr marL="2971800" indent="-228600" fontAlgn="base" latinLnBrk="1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7pPr>
            <a:lvl8pPr marL="3429000" indent="-228600" fontAlgn="base" latinLnBrk="1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8pPr>
            <a:lvl9pPr marL="3886200" indent="-228600" fontAlgn="base" latinLnBrk="1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9pPr>
          </a:lstStyle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Arial Unicode MS" panose="020B0604020202020204" pitchFamily="34" charset="-128"/>
                <a:cs typeface="Arial Unicode MS" panose="020B0604020202020204" pitchFamily="34" charset="-128"/>
              </a:rPr>
              <a:t>Действия при дефиците ликвидности</a:t>
            </a:r>
            <a:endParaRPr kumimoji="0" lang="en-US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맑은 고딕" panose="020B0503020000020004" pitchFamily="34" charset="-127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1507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263" y="146050"/>
            <a:ext cx="2185987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8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0588" y="134938"/>
            <a:ext cx="2185987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직사각형 5">
            <a:extLst>
              <a:ext uri="{FF2B5EF4-FFF2-40B4-BE49-F238E27FC236}">
                <a16:creationId xmlns:a16="http://schemas.microsoft.com/office/drawing/2014/main" id="{85653878-E349-90B6-79B7-BC82A829A2CD}"/>
              </a:ext>
            </a:extLst>
          </p:cNvPr>
          <p:cNvSpPr/>
          <p:nvPr/>
        </p:nvSpPr>
        <p:spPr>
          <a:xfrm rot="16200000">
            <a:off x="6072981" y="-5152231"/>
            <a:ext cx="46038" cy="12192000"/>
          </a:xfrm>
          <a:prstGeom prst="rect">
            <a:avLst/>
          </a:prstGeom>
          <a:gradFill>
            <a:gsLst>
              <a:gs pos="60000">
                <a:srgbClr val="00B0F0"/>
              </a:gs>
              <a:gs pos="50000">
                <a:srgbClr val="0070C0"/>
              </a:gs>
              <a:gs pos="47000">
                <a:schemeClr val="tx2">
                  <a:lumMod val="75000"/>
                </a:schemeClr>
              </a:gs>
              <a:gs pos="83000">
                <a:srgbClr val="0070C0"/>
              </a:gs>
            </a:gsLst>
            <a:lin ang="5400000" scaled="0"/>
          </a:gradFill>
          <a:ln w="15875" cap="rnd">
            <a:noFill/>
            <a:tailEnd type="none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  <p:grpSp>
        <p:nvGrpSpPr>
          <p:cNvPr id="21510" name="Группа 11"/>
          <p:cNvGrpSpPr>
            <a:grpSpLocks/>
          </p:cNvGrpSpPr>
          <p:nvPr/>
        </p:nvGrpSpPr>
        <p:grpSpPr bwMode="auto">
          <a:xfrm>
            <a:off x="3131820" y="3116203"/>
            <a:ext cx="6549390" cy="3312365"/>
            <a:chOff x="1324637" y="1187758"/>
            <a:chExt cx="4118694" cy="2083181"/>
          </a:xfrm>
        </p:grpSpPr>
        <p:sp>
          <p:nvSpPr>
            <p:cNvPr id="21512" name="Прямоугольник 13"/>
            <p:cNvSpPr>
              <a:spLocks noChangeArrowheads="1"/>
            </p:cNvSpPr>
            <p:nvPr/>
          </p:nvSpPr>
          <p:spPr bwMode="auto">
            <a:xfrm>
              <a:off x="1324637" y="1187758"/>
              <a:ext cx="575036" cy="26648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1pPr>
              <a:lvl2pPr marL="742950" indent="-28575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2pPr>
              <a:lvl3pPr marL="1143000" indent="-22860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3pPr>
              <a:lvl4pPr marL="1600200" indent="-22860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4pPr>
              <a:lvl5pPr marL="2057400" indent="-22860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5pPr>
              <a:lvl6pPr marL="25146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6pPr>
              <a:lvl7pPr marL="29718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7pPr>
              <a:lvl8pPr marL="34290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8pPr>
              <a:lvl9pPr marL="38862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9pPr>
            </a:lstStyle>
            <a:p>
              <a:pPr marL="0" marR="0" lvl="0" indent="0" algn="ctr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맑은 고딕" panose="020B0503020000020004" pitchFamily="34" charset="-127"/>
                  <a:cs typeface="+mn-cs"/>
                </a:rPr>
                <a:t>К погашению в текущем году</a:t>
              </a:r>
              <a:endPara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맑은 고딕" panose="020B0503020000020004" pitchFamily="34" charset="-127"/>
                <a:cs typeface="+mn-cs"/>
              </a:endParaRPr>
            </a:p>
          </p:txBody>
        </p:sp>
        <p:sp>
          <p:nvSpPr>
            <p:cNvPr id="21513" name="Прямоугольник 14"/>
            <p:cNvSpPr>
              <a:spLocks noChangeArrowheads="1"/>
            </p:cNvSpPr>
            <p:nvPr/>
          </p:nvSpPr>
          <p:spPr bwMode="auto">
            <a:xfrm>
              <a:off x="1416013" y="1564930"/>
              <a:ext cx="399724" cy="233943"/>
            </a:xfrm>
            <a:prstGeom prst="rect">
              <a:avLst/>
            </a:prstGeom>
            <a:solidFill>
              <a:srgbClr val="2F55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1pPr>
              <a:lvl2pPr marL="742950" indent="-28575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2pPr>
              <a:lvl3pPr marL="1143000" indent="-22860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3pPr>
              <a:lvl4pPr marL="1600200" indent="-22860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4pPr>
              <a:lvl5pPr marL="2057400" indent="-22860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5pPr>
              <a:lvl6pPr marL="25146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6pPr>
              <a:lvl7pPr marL="29718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7pPr>
              <a:lvl8pPr marL="34290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8pPr>
              <a:lvl9pPr marL="38862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9pPr>
            </a:lstStyle>
            <a:p>
              <a:pPr marL="0" marR="0" lvl="0" indent="0" algn="ctr" defTabSz="914400" rtl="0" eaLnBrk="1" fontAlgn="base" latinLnBrk="1" hangingPunct="1">
                <a:lnSpc>
                  <a:spcPct val="10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맑은 고딕" panose="020B0503020000020004" pitchFamily="34" charset="-127"/>
                  <a:cs typeface="+mn-cs"/>
                </a:rPr>
                <a:t>Средний срок</a:t>
              </a:r>
              <a:endPara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맑은 고딕" panose="020B0503020000020004" pitchFamily="34" charset="-127"/>
                <a:cs typeface="+mn-cs"/>
              </a:endParaRPr>
            </a:p>
          </p:txBody>
        </p:sp>
        <p:sp>
          <p:nvSpPr>
            <p:cNvPr id="21514" name="Прямоугольник 15"/>
            <p:cNvSpPr>
              <a:spLocks noChangeArrowheads="1"/>
            </p:cNvSpPr>
            <p:nvPr/>
          </p:nvSpPr>
          <p:spPr bwMode="auto">
            <a:xfrm>
              <a:off x="1592708" y="2591670"/>
              <a:ext cx="3850623" cy="67926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1pPr>
              <a:lvl2pPr marL="742950" indent="-28575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2pPr>
              <a:lvl3pPr marL="1143000" indent="-22860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3pPr>
              <a:lvl4pPr marL="1600200" indent="-22860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4pPr>
              <a:lvl5pPr marL="2057400" indent="-22860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5pPr>
              <a:lvl6pPr marL="25146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6pPr>
              <a:lvl7pPr marL="29718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7pPr>
              <a:lvl8pPr marL="34290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8pPr>
              <a:lvl9pPr marL="38862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9pPr>
            </a:lstStyle>
            <a:p>
              <a:pPr marL="0" marR="0" lvl="0" indent="0" algn="l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en-US" sz="1500" b="0" i="0" u="none" strike="noStrike" kern="1200" cap="none" spc="0" normalizeH="0" baseline="0" noProof="0" dirty="0">
                  <a:ln>
                    <a:noFill/>
                  </a:ln>
                  <a:solidFill>
                    <a:srgbClr val="031549"/>
                  </a:solidFill>
                  <a:effectLst/>
                  <a:uLnTx/>
                  <a:uFillTx/>
                  <a:latin typeface="Times New Roman" panose="02020603050405020304" pitchFamily="18" charset="0"/>
                  <a:ea typeface="맑은 고딕" panose="020B0503020000020004" pitchFamily="34" charset="-127"/>
                  <a:cs typeface="+mn-cs"/>
                </a:rPr>
                <a:t>Влияние погашения основной суммы облигаций на дефицит ликвидности</a:t>
              </a:r>
              <a:r>
                <a:rPr kumimoji="0" lang="en-US" altLang="en-US" sz="1500" b="0" i="0" u="none" strike="noStrike" kern="1200" cap="none" spc="0" normalizeH="0" baseline="0" noProof="0" dirty="0">
                  <a:ln>
                    <a:noFill/>
                  </a:ln>
                  <a:solidFill>
                    <a:srgbClr val="031549"/>
                  </a:solidFill>
                  <a:effectLst/>
                  <a:uLnTx/>
                  <a:uFillTx/>
                  <a:latin typeface="Times New Roman" panose="02020603050405020304" pitchFamily="18" charset="0"/>
                  <a:ea typeface="맑은 고딕" panose="020B0503020000020004" pitchFamily="34" charset="-127"/>
                  <a:cs typeface="+mn-cs"/>
                </a:rPr>
                <a:t> </a:t>
              </a:r>
            </a:p>
            <a:p>
              <a:pPr marL="0" marR="0" lvl="0" indent="0" algn="l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en-US" sz="1500" b="0" i="0" u="none" strike="noStrike" kern="1200" cap="none" spc="0" normalizeH="0" baseline="0" noProof="0" dirty="0">
                  <a:ln>
                    <a:noFill/>
                  </a:ln>
                  <a:solidFill>
                    <a:srgbClr val="031549"/>
                  </a:solidFill>
                  <a:effectLst/>
                  <a:uLnTx/>
                  <a:uFillTx/>
                  <a:latin typeface="Times New Roman" panose="02020603050405020304" pitchFamily="18" charset="0"/>
                  <a:ea typeface="맑은 고딕" panose="020B0503020000020004" pitchFamily="34" charset="-127"/>
                  <a:cs typeface="+mn-cs"/>
                </a:rPr>
                <a:t>Краткосрочные государственные ЦБ / к погашению в текущем году</a:t>
              </a:r>
              <a:r>
                <a:rPr kumimoji="0" lang="en-US" altLang="en-US" sz="1500" b="0" i="0" u="none" strike="noStrike" kern="1200" cap="none" spc="0" normalizeH="0" baseline="0" noProof="0" dirty="0">
                  <a:ln>
                    <a:noFill/>
                  </a:ln>
                  <a:solidFill>
                    <a:srgbClr val="031549"/>
                  </a:solidFill>
                  <a:effectLst/>
                  <a:uLnTx/>
                  <a:uFillTx/>
                  <a:latin typeface="Times New Roman" panose="02020603050405020304" pitchFamily="18" charset="0"/>
                  <a:ea typeface="맑은 고딕" panose="020B0503020000020004" pitchFamily="34" charset="-127"/>
                  <a:cs typeface="+mn-cs"/>
                </a:rPr>
                <a:t>/ </a:t>
              </a:r>
            </a:p>
            <a:p>
              <a:pPr marL="0" marR="0" lvl="0" indent="0" algn="l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en-US" sz="1500" b="0" i="0" u="none" strike="noStrike" kern="1200" cap="none" spc="0" normalizeH="0" baseline="0" noProof="0" dirty="0">
                  <a:ln>
                    <a:noFill/>
                  </a:ln>
                  <a:solidFill>
                    <a:srgbClr val="031549"/>
                  </a:solidFill>
                  <a:effectLst/>
                  <a:uLnTx/>
                  <a:uFillTx/>
                  <a:latin typeface="Times New Roman" panose="02020603050405020304" pitchFamily="18" charset="0"/>
                  <a:ea typeface="맑은 고딕" panose="020B0503020000020004" pitchFamily="34" charset="-127"/>
                  <a:cs typeface="+mn-cs"/>
                </a:rPr>
                <a:t>Среднесрочные и долгосрочные государственные ЦБ</a:t>
              </a:r>
            </a:p>
            <a:p>
              <a:pPr marL="0" marR="0" lvl="0" indent="0" algn="l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en-US" sz="1500" b="0" i="0" u="none" strike="noStrike" kern="1200" cap="none" spc="0" normalizeH="0" baseline="0" noProof="0" dirty="0">
                  <a:ln>
                    <a:noFill/>
                  </a:ln>
                  <a:solidFill>
                    <a:srgbClr val="031549"/>
                  </a:solidFill>
                  <a:effectLst/>
                  <a:uLnTx/>
                  <a:uFillTx/>
                  <a:latin typeface="Times New Roman" panose="02020603050405020304" pitchFamily="18" charset="0"/>
                  <a:ea typeface="맑은 고딕" panose="020B0503020000020004" pitchFamily="34" charset="-127"/>
                  <a:cs typeface="+mn-cs"/>
                </a:rPr>
                <a:t>Краткосрочные государственные ЦБ / к погашению в следующем году</a:t>
              </a:r>
              <a:endPara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31549"/>
                </a:solidFill>
                <a:effectLst/>
                <a:uLnTx/>
                <a:uFillTx/>
                <a:latin typeface="Times New Roman" panose="02020603050405020304" pitchFamily="18" charset="0"/>
                <a:ea typeface="맑은 고딕" panose="020B0503020000020004" pitchFamily="34" charset="-127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967473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0" name="Группа 23"/>
          <p:cNvGrpSpPr>
            <a:grpSpLocks/>
          </p:cNvGrpSpPr>
          <p:nvPr/>
        </p:nvGrpSpPr>
        <p:grpSpPr bwMode="auto">
          <a:xfrm>
            <a:off x="3487738" y="1601788"/>
            <a:ext cx="7331075" cy="4432300"/>
            <a:chOff x="30480" y="60960"/>
            <a:chExt cx="2573866" cy="1556173"/>
          </a:xfrm>
        </p:grpSpPr>
        <p:pic>
          <p:nvPicPr>
            <p:cNvPr id="22536" name="Рисунок 2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" y="60960"/>
              <a:ext cx="2573866" cy="1556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2537" name="Прямоугольник 25"/>
            <p:cNvSpPr>
              <a:spLocks noChangeArrowheads="1"/>
            </p:cNvSpPr>
            <p:nvPr/>
          </p:nvSpPr>
          <p:spPr bwMode="auto">
            <a:xfrm>
              <a:off x="543581" y="135466"/>
              <a:ext cx="411459" cy="113454"/>
            </a:xfrm>
            <a:prstGeom prst="rect">
              <a:avLst/>
            </a:pr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1pPr>
              <a:lvl2pPr marL="742950" indent="-28575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2pPr>
              <a:lvl3pPr marL="1143000" indent="-22860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3pPr>
              <a:lvl4pPr marL="1600200" indent="-22860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4pPr>
              <a:lvl5pPr marL="2057400" indent="-22860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5pPr>
              <a:lvl6pPr marL="25146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6pPr>
              <a:lvl7pPr marL="29718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7pPr>
              <a:lvl8pPr marL="34290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8pPr>
              <a:lvl9pPr marL="38862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9pPr>
            </a:lstStyle>
            <a:p>
              <a:pPr marL="0" marR="0" lvl="0" indent="0" algn="ctr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맑은 고딕" panose="020B0503020000020004" pitchFamily="34" charset="-127"/>
                  <a:cs typeface="+mn-cs"/>
                </a:rPr>
                <a:t>Министерство финансов</a:t>
              </a:r>
              <a:endParaRPr kumimoji="0" lang="en-US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맑은 고딕" panose="020B0503020000020004" pitchFamily="34" charset="-127"/>
                <a:cs typeface="+mn-cs"/>
              </a:endParaRPr>
            </a:p>
          </p:txBody>
        </p:sp>
        <p:sp>
          <p:nvSpPr>
            <p:cNvPr id="22538" name="Прямоугольник 26"/>
            <p:cNvSpPr>
              <a:spLocks noChangeArrowheads="1"/>
            </p:cNvSpPr>
            <p:nvPr/>
          </p:nvSpPr>
          <p:spPr bwMode="auto">
            <a:xfrm>
              <a:off x="1370250" y="138853"/>
              <a:ext cx="311230" cy="99907"/>
            </a:xfrm>
            <a:prstGeom prst="rect">
              <a:avLst/>
            </a:pr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1pPr>
              <a:lvl2pPr marL="742950" indent="-28575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2pPr>
              <a:lvl3pPr marL="1143000" indent="-22860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3pPr>
              <a:lvl4pPr marL="1600200" indent="-22860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4pPr>
              <a:lvl5pPr marL="2057400" indent="-22860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5pPr>
              <a:lvl6pPr marL="25146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6pPr>
              <a:lvl7pPr marL="29718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7pPr>
              <a:lvl8pPr marL="34290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8pPr>
              <a:lvl9pPr marL="38862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9pPr>
            </a:lstStyle>
            <a:p>
              <a:pPr marL="0" marR="0" lvl="0" indent="0" algn="ctr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맑은 고딕" panose="020B0503020000020004" pitchFamily="34" charset="-127"/>
                  <a:cs typeface="+mn-cs"/>
                </a:rPr>
                <a:t>Казначейский департамент</a:t>
              </a:r>
              <a:endParaRPr kumimoji="0" lang="en-US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맑은 고딕" panose="020B0503020000020004" pitchFamily="34" charset="-127"/>
                <a:cs typeface="+mn-cs"/>
              </a:endParaRPr>
            </a:p>
          </p:txBody>
        </p:sp>
        <p:sp>
          <p:nvSpPr>
            <p:cNvPr id="22539" name="Прямоугольник 27"/>
            <p:cNvSpPr>
              <a:spLocks noChangeArrowheads="1"/>
            </p:cNvSpPr>
            <p:nvPr/>
          </p:nvSpPr>
          <p:spPr bwMode="auto">
            <a:xfrm>
              <a:off x="1972194" y="135466"/>
              <a:ext cx="256232" cy="103294"/>
            </a:xfrm>
            <a:prstGeom prst="rect">
              <a:avLst/>
            </a:pr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1pPr>
              <a:lvl2pPr marL="742950" indent="-28575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2pPr>
              <a:lvl3pPr marL="1143000" indent="-22860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3pPr>
              <a:lvl4pPr marL="1600200" indent="-22860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4pPr>
              <a:lvl5pPr marL="2057400" indent="-22860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5pPr>
              <a:lvl6pPr marL="25146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6pPr>
              <a:lvl7pPr marL="29718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7pPr>
              <a:lvl8pPr marL="34290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8pPr>
              <a:lvl9pPr marL="38862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9pPr>
            </a:lstStyle>
            <a:p>
              <a:pPr marL="0" marR="0" lvl="0" indent="0" algn="ctr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맑은 고딕" panose="020B0503020000020004" pitchFamily="34" charset="-127"/>
                  <a:cs typeface="+mn-cs"/>
                </a:rPr>
                <a:t>Отдел </a:t>
              </a:r>
            </a:p>
            <a:p>
              <a:pPr marL="0" marR="0" lvl="0" indent="0" algn="ctr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맑은 고딕" panose="020B0503020000020004" pitchFamily="34" charset="-127"/>
                  <a:cs typeface="+mn-cs"/>
                </a:rPr>
                <a:t>по работе</a:t>
              </a:r>
              <a:br>
                <a:rPr kumimoji="0" lang="ru-RU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맑은 고딕" panose="020B0503020000020004" pitchFamily="34" charset="-127"/>
                  <a:cs typeface="+mn-cs"/>
                </a:rPr>
              </a:br>
              <a:r>
                <a:rPr kumimoji="0" lang="ru-RU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맑은 고딕" panose="020B0503020000020004" pitchFamily="34" charset="-127"/>
                  <a:cs typeface="+mn-cs"/>
                </a:rPr>
                <a:t> с долгом</a:t>
              </a:r>
              <a:endParaRPr kumimoji="0" lang="en-US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맑은 고딕" panose="020B0503020000020004" pitchFamily="34" charset="-127"/>
                <a:cs typeface="+mn-cs"/>
              </a:endParaRPr>
            </a:p>
          </p:txBody>
        </p:sp>
        <p:sp>
          <p:nvSpPr>
            <p:cNvPr id="22540" name="Прямоугольник 28"/>
            <p:cNvSpPr>
              <a:spLocks noChangeArrowheads="1"/>
            </p:cNvSpPr>
            <p:nvPr/>
          </p:nvSpPr>
          <p:spPr bwMode="auto">
            <a:xfrm>
              <a:off x="64346" y="553720"/>
              <a:ext cx="535094" cy="199813"/>
            </a:xfrm>
            <a:prstGeom prst="rect">
              <a:avLst/>
            </a:pr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1pPr>
              <a:lvl2pPr marL="742950" indent="-28575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2pPr>
              <a:lvl3pPr marL="1143000" indent="-22860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3pPr>
              <a:lvl4pPr marL="1600200" indent="-22860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4pPr>
              <a:lvl5pPr marL="2057400" indent="-22860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5pPr>
              <a:lvl6pPr marL="25146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6pPr>
              <a:lvl7pPr marL="29718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7pPr>
              <a:lvl8pPr marL="34290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8pPr>
              <a:lvl9pPr marL="38862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9pPr>
            </a:lstStyle>
            <a:p>
              <a:pPr marL="0" marR="0" lvl="0" indent="0" algn="ctr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맑은 고딕" panose="020B0503020000020004" pitchFamily="34" charset="-127"/>
                  <a:cs typeface="+mn-cs"/>
                </a:rPr>
                <a:t>Составитель </a:t>
              </a:r>
            </a:p>
            <a:p>
              <a:pPr marL="0" marR="0" lvl="0" indent="0" algn="ctr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맑은 고딕" panose="020B0503020000020004" pitchFamily="34" charset="-127"/>
                  <a:cs typeface="+mn-cs"/>
                </a:rPr>
                <a:t>прогноза </a:t>
              </a:r>
            </a:p>
            <a:p>
              <a:pPr marL="0" marR="0" lvl="0" indent="0" algn="ctr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맑은 고딕" panose="020B0503020000020004" pitchFamily="34" charset="-127"/>
                  <a:cs typeface="+mn-cs"/>
                </a:rPr>
                <a:t>(над чертой)</a:t>
              </a:r>
              <a:endParaRPr kumimoji="0" lang="en-US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맑은 고딕" panose="020B0503020000020004" pitchFamily="34" charset="-127"/>
                <a:cs typeface="+mn-cs"/>
              </a:endParaRPr>
            </a:p>
          </p:txBody>
        </p:sp>
        <p:sp>
          <p:nvSpPr>
            <p:cNvPr id="22541" name="Прямоугольник 29"/>
            <p:cNvSpPr>
              <a:spLocks noChangeArrowheads="1"/>
            </p:cNvSpPr>
            <p:nvPr/>
          </p:nvSpPr>
          <p:spPr bwMode="auto">
            <a:xfrm>
              <a:off x="797560" y="557106"/>
              <a:ext cx="528320" cy="196427"/>
            </a:xfrm>
            <a:prstGeom prst="rect">
              <a:avLst/>
            </a:pr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1pPr>
              <a:lvl2pPr marL="742950" indent="-28575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2pPr>
              <a:lvl3pPr marL="1143000" indent="-22860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3pPr>
              <a:lvl4pPr marL="1600200" indent="-22860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4pPr>
              <a:lvl5pPr marL="2057400" indent="-22860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5pPr>
              <a:lvl6pPr marL="25146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6pPr>
              <a:lvl7pPr marL="29718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7pPr>
              <a:lvl8pPr marL="34290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8pPr>
              <a:lvl9pPr marL="38862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9pPr>
            </a:lstStyle>
            <a:p>
              <a:pPr marL="0" marR="0" lvl="0" indent="0" algn="ctr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맑은 고딕" panose="020B0503020000020004" pitchFamily="34" charset="-127"/>
                  <a:cs typeface="+mn-cs"/>
                </a:rPr>
                <a:t>Составитель </a:t>
              </a:r>
            </a:p>
            <a:p>
              <a:pPr marL="0" marR="0" lvl="0" indent="0" algn="ctr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맑은 고딕" panose="020B0503020000020004" pitchFamily="34" charset="-127"/>
                  <a:cs typeface="+mn-cs"/>
                </a:rPr>
                <a:t>прогноза </a:t>
              </a:r>
            </a:p>
            <a:p>
              <a:pPr marL="0" marR="0" lvl="0" indent="0" algn="ctr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맑은 고딕" panose="020B0503020000020004" pitchFamily="34" charset="-127"/>
                  <a:cs typeface="+mn-cs"/>
                </a:rPr>
                <a:t>(под чертой)</a:t>
              </a:r>
              <a:endParaRPr kumimoji="0" lang="en-US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맑은 고딕" panose="020B0503020000020004" pitchFamily="34" charset="-127"/>
                <a:cs typeface="+mn-cs"/>
              </a:endParaRPr>
            </a:p>
          </p:txBody>
        </p:sp>
        <p:sp>
          <p:nvSpPr>
            <p:cNvPr id="22542" name="Прямоугольник 30"/>
            <p:cNvSpPr>
              <a:spLocks noChangeArrowheads="1"/>
            </p:cNvSpPr>
            <p:nvPr/>
          </p:nvSpPr>
          <p:spPr bwMode="auto">
            <a:xfrm>
              <a:off x="1549400" y="553720"/>
              <a:ext cx="392853" cy="191346"/>
            </a:xfrm>
            <a:prstGeom prst="rect">
              <a:avLst/>
            </a:pr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1pPr>
              <a:lvl2pPr marL="742950" indent="-28575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2pPr>
              <a:lvl3pPr marL="1143000" indent="-22860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3pPr>
              <a:lvl4pPr marL="1600200" indent="-22860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4pPr>
              <a:lvl5pPr marL="2057400" indent="-22860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5pPr>
              <a:lvl6pPr marL="25146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6pPr>
              <a:lvl7pPr marL="29718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7pPr>
              <a:lvl8pPr marL="34290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8pPr>
              <a:lvl9pPr marL="38862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9pPr>
            </a:lstStyle>
            <a:p>
              <a:pPr marL="0" marR="0" lvl="0" indent="0" algn="ctr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맑은 고딕" panose="020B0503020000020004" pitchFamily="34" charset="-127"/>
                  <a:cs typeface="+mn-cs"/>
                </a:rPr>
                <a:t>Координатор прогноза</a:t>
              </a:r>
              <a:endParaRPr kumimoji="0" lang="en-US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맑은 고딕" panose="020B0503020000020004" pitchFamily="34" charset="-127"/>
                <a:cs typeface="+mn-cs"/>
              </a:endParaRPr>
            </a:p>
          </p:txBody>
        </p:sp>
        <p:sp>
          <p:nvSpPr>
            <p:cNvPr id="22543" name="Прямоугольник 31"/>
            <p:cNvSpPr>
              <a:spLocks noChangeArrowheads="1"/>
            </p:cNvSpPr>
            <p:nvPr/>
          </p:nvSpPr>
          <p:spPr bwMode="auto">
            <a:xfrm>
              <a:off x="2203026" y="606213"/>
              <a:ext cx="347134" cy="91440"/>
            </a:xfrm>
            <a:prstGeom prst="rect">
              <a:avLst/>
            </a:pr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1pPr>
              <a:lvl2pPr marL="742950" indent="-28575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2pPr>
              <a:lvl3pPr marL="1143000" indent="-22860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3pPr>
              <a:lvl4pPr marL="1600200" indent="-22860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4pPr>
              <a:lvl5pPr marL="2057400" indent="-22860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5pPr>
              <a:lvl6pPr marL="25146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6pPr>
              <a:lvl7pPr marL="29718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7pPr>
              <a:lvl8pPr marL="34290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8pPr>
              <a:lvl9pPr marL="38862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9pPr>
            </a:lstStyle>
            <a:p>
              <a:pPr marL="0" marR="0" lvl="0" indent="0" algn="ctr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맑은 고딕" panose="020B0503020000020004" pitchFamily="34" charset="-127"/>
                  <a:cs typeface="+mn-cs"/>
                </a:rPr>
                <a:t>Фронт-</a:t>
              </a:r>
            </a:p>
            <a:p>
              <a:pPr marL="0" marR="0" lvl="0" indent="0" algn="ctr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맑은 고딕" panose="020B0503020000020004" pitchFamily="34" charset="-127"/>
                  <a:cs typeface="+mn-cs"/>
                </a:rPr>
                <a:t>офис</a:t>
              </a:r>
              <a:endParaRPr kumimoji="0" lang="en-US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맑은 고딕" panose="020B0503020000020004" pitchFamily="34" charset="-127"/>
                <a:cs typeface="+mn-cs"/>
              </a:endParaRPr>
            </a:p>
          </p:txBody>
        </p:sp>
        <p:sp>
          <p:nvSpPr>
            <p:cNvPr id="22544" name="Прямоугольник 32"/>
            <p:cNvSpPr>
              <a:spLocks noChangeArrowheads="1"/>
            </p:cNvSpPr>
            <p:nvPr/>
          </p:nvSpPr>
          <p:spPr bwMode="auto">
            <a:xfrm>
              <a:off x="62653" y="1022773"/>
              <a:ext cx="557107" cy="9652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1pPr>
              <a:lvl2pPr marL="742950" indent="-28575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2pPr>
              <a:lvl3pPr marL="1143000" indent="-22860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3pPr>
              <a:lvl4pPr marL="1600200" indent="-22860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4pPr>
              <a:lvl5pPr marL="2057400" indent="-22860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5pPr>
              <a:lvl6pPr marL="25146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6pPr>
              <a:lvl7pPr marL="29718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7pPr>
              <a:lvl8pPr marL="34290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8pPr>
              <a:lvl9pPr marL="38862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9pPr>
            </a:lstStyle>
            <a:p>
              <a:pPr marL="0" marR="0" lvl="0" indent="0" algn="ctr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맑은 고딕" panose="020B0503020000020004" pitchFamily="34" charset="-127"/>
                  <a:cs typeface="+mn-cs"/>
                </a:rPr>
                <a:t>Прогнозы</a:t>
              </a:r>
              <a:r>
                <a:rPr kumimoji="0" lang="en-US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맑은 고딕" panose="020B0503020000020004" pitchFamily="34" charset="-127"/>
                  <a:cs typeface="+mn-cs"/>
                </a:rPr>
                <a:t>/</a:t>
              </a:r>
              <a:r>
                <a:rPr kumimoji="0" lang="ru-RU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맑은 고딕" panose="020B0503020000020004" pitchFamily="34" charset="-127"/>
                  <a:cs typeface="+mn-cs"/>
                </a:rPr>
                <a:t> Обновления</a:t>
              </a:r>
              <a:endParaRPr kumimoji="0" lang="en-US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맑은 고딕" panose="020B0503020000020004" pitchFamily="34" charset="-127"/>
                <a:cs typeface="+mn-cs"/>
              </a:endParaRPr>
            </a:p>
          </p:txBody>
        </p:sp>
        <p:sp>
          <p:nvSpPr>
            <p:cNvPr id="22545" name="Прямоугольник 33"/>
            <p:cNvSpPr>
              <a:spLocks noChangeArrowheads="1"/>
            </p:cNvSpPr>
            <p:nvPr/>
          </p:nvSpPr>
          <p:spPr bwMode="auto">
            <a:xfrm>
              <a:off x="1549400" y="1016000"/>
              <a:ext cx="191346" cy="10837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1pPr>
              <a:lvl2pPr marL="742950" indent="-28575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2pPr>
              <a:lvl3pPr marL="1143000" indent="-22860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3pPr>
              <a:lvl4pPr marL="1600200" indent="-22860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4pPr>
              <a:lvl5pPr marL="2057400" indent="-22860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5pPr>
              <a:lvl6pPr marL="25146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6pPr>
              <a:lvl7pPr marL="29718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7pPr>
              <a:lvl8pPr marL="34290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8pPr>
              <a:lvl9pPr marL="38862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9pPr>
            </a:lstStyle>
            <a:p>
              <a:pPr marL="0" marR="0" lvl="0" indent="0" algn="ctr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맑은 고딕" panose="020B0503020000020004" pitchFamily="34" charset="-127"/>
                  <a:cs typeface="+mn-cs"/>
                </a:rPr>
                <a:t>ЕКС</a:t>
              </a:r>
              <a:endParaRPr kumimoji="0" lang="en-US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맑은 고딕" panose="020B0503020000020004" pitchFamily="34" charset="-127"/>
                <a:cs typeface="+mn-cs"/>
              </a:endParaRPr>
            </a:p>
          </p:txBody>
        </p:sp>
        <p:sp>
          <p:nvSpPr>
            <p:cNvPr id="22546" name="Прямоугольник 34"/>
            <p:cNvSpPr>
              <a:spLocks noChangeArrowheads="1"/>
            </p:cNvSpPr>
            <p:nvPr/>
          </p:nvSpPr>
          <p:spPr bwMode="auto">
            <a:xfrm>
              <a:off x="2016760" y="1022773"/>
              <a:ext cx="352213" cy="9990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1pPr>
              <a:lvl2pPr marL="742950" indent="-28575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2pPr>
              <a:lvl3pPr marL="1143000" indent="-22860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3pPr>
              <a:lvl4pPr marL="1600200" indent="-22860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4pPr>
              <a:lvl5pPr marL="2057400" indent="-22860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5pPr>
              <a:lvl6pPr marL="25146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6pPr>
              <a:lvl7pPr marL="29718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7pPr>
              <a:lvl8pPr marL="34290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8pPr>
              <a:lvl9pPr marL="38862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9pPr>
            </a:lstStyle>
            <a:p>
              <a:pPr marL="0" marR="0" lvl="0" indent="0" algn="ctr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맑은 고딕" panose="020B0503020000020004" pitchFamily="34" charset="-127"/>
                  <a:cs typeface="+mn-cs"/>
                </a:rPr>
                <a:t>Операции</a:t>
              </a:r>
              <a:endParaRPr kumimoji="0" lang="en-US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맑은 고딕" panose="020B0503020000020004" pitchFamily="34" charset="-127"/>
                <a:cs typeface="+mn-cs"/>
              </a:endParaRPr>
            </a:p>
          </p:txBody>
        </p:sp>
        <p:sp>
          <p:nvSpPr>
            <p:cNvPr id="22547" name="Прямоугольник 35"/>
            <p:cNvSpPr>
              <a:spLocks noChangeArrowheads="1"/>
            </p:cNvSpPr>
            <p:nvPr/>
          </p:nvSpPr>
          <p:spPr bwMode="auto">
            <a:xfrm>
              <a:off x="82973" y="1381760"/>
              <a:ext cx="690880" cy="203200"/>
            </a:xfrm>
            <a:prstGeom prst="rect">
              <a:avLst/>
            </a:prstGeom>
            <a:solidFill>
              <a:srgbClr val="99C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1pPr>
              <a:lvl2pPr marL="742950" indent="-28575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2pPr>
              <a:lvl3pPr marL="1143000" indent="-22860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3pPr>
              <a:lvl4pPr marL="1600200" indent="-22860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4pPr>
              <a:lvl5pPr marL="2057400" indent="-22860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5pPr>
              <a:lvl6pPr marL="25146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6pPr>
              <a:lvl7pPr marL="29718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7pPr>
              <a:lvl8pPr marL="34290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8pPr>
              <a:lvl9pPr marL="38862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9pPr>
            </a:lstStyle>
            <a:p>
              <a:pPr marL="0" marR="0" lvl="0" indent="0" algn="ctr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맑은 고딕" panose="020B0503020000020004" pitchFamily="34" charset="-127"/>
                  <a:cs typeface="+mn-cs"/>
                </a:rPr>
                <a:t>Департаменты </a:t>
              </a:r>
            </a:p>
            <a:p>
              <a:pPr marL="0" marR="0" lvl="0" indent="0" algn="ctr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맑은 고딕" panose="020B0503020000020004" pitchFamily="34" charset="-127"/>
                  <a:cs typeface="+mn-cs"/>
                </a:rPr>
                <a:t>расходов и доходов</a:t>
              </a:r>
              <a:endParaRPr kumimoji="0" lang="en-US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맑은 고딕" panose="020B0503020000020004" pitchFamily="34" charset="-127"/>
                <a:cs typeface="+mn-cs"/>
              </a:endParaRPr>
            </a:p>
          </p:txBody>
        </p:sp>
        <p:sp>
          <p:nvSpPr>
            <p:cNvPr id="22548" name="Прямоугольник 36"/>
            <p:cNvSpPr>
              <a:spLocks noChangeArrowheads="1"/>
            </p:cNvSpPr>
            <p:nvPr/>
          </p:nvSpPr>
          <p:spPr bwMode="auto">
            <a:xfrm>
              <a:off x="1212426" y="1429173"/>
              <a:ext cx="399627" cy="101600"/>
            </a:xfrm>
            <a:prstGeom prst="rect">
              <a:avLst/>
            </a:prstGeom>
            <a:solidFill>
              <a:srgbClr val="99C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1pPr>
              <a:lvl2pPr marL="742950" indent="-28575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2pPr>
              <a:lvl3pPr marL="1143000" indent="-22860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3pPr>
              <a:lvl4pPr marL="1600200" indent="-22860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4pPr>
              <a:lvl5pPr marL="2057400" indent="-22860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5pPr>
              <a:lvl6pPr marL="25146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6pPr>
              <a:lvl7pPr marL="29718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7pPr>
              <a:lvl8pPr marL="34290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8pPr>
              <a:lvl9pPr marL="38862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9pPr>
            </a:lstStyle>
            <a:p>
              <a:pPr marL="0" marR="0" lvl="0" indent="0" algn="ctr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맑은 고딕" panose="020B0503020000020004" pitchFamily="34" charset="-127"/>
                  <a:cs typeface="+mn-cs"/>
                </a:rPr>
                <a:t>Центральный банк</a:t>
              </a:r>
              <a:endParaRPr kumimoji="0" lang="en-US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맑은 고딕" panose="020B0503020000020004" pitchFamily="34" charset="-127"/>
                <a:cs typeface="+mn-cs"/>
              </a:endParaRPr>
            </a:p>
          </p:txBody>
        </p:sp>
        <p:sp>
          <p:nvSpPr>
            <p:cNvPr id="22549" name="Прямоугольник 37"/>
            <p:cNvSpPr>
              <a:spLocks noChangeArrowheads="1"/>
            </p:cNvSpPr>
            <p:nvPr/>
          </p:nvSpPr>
          <p:spPr bwMode="auto">
            <a:xfrm>
              <a:off x="2163478" y="1374986"/>
              <a:ext cx="386682" cy="194734"/>
            </a:xfrm>
            <a:prstGeom prst="rect">
              <a:avLst/>
            </a:prstGeom>
            <a:solidFill>
              <a:srgbClr val="99C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1pPr>
              <a:lvl2pPr marL="742950" indent="-28575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2pPr>
              <a:lvl3pPr marL="1143000" indent="-22860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3pPr>
              <a:lvl4pPr marL="1600200" indent="-22860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4pPr>
              <a:lvl5pPr marL="2057400" indent="-22860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5pPr>
              <a:lvl6pPr marL="25146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6pPr>
              <a:lvl7pPr marL="29718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7pPr>
              <a:lvl8pPr marL="34290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8pPr>
              <a:lvl9pPr marL="38862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9pPr>
            </a:lstStyle>
            <a:p>
              <a:pPr marL="0" marR="0" lvl="0" indent="0" algn="ctr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맑은 고딕" panose="020B0503020000020004" pitchFamily="34" charset="-127"/>
                  <a:cs typeface="+mn-cs"/>
                </a:rPr>
                <a:t>Финансовый рынок</a:t>
              </a:r>
              <a:endParaRPr kumimoji="0" lang="en-US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맑은 고딕" panose="020B0503020000020004" pitchFamily="34" charset="-127"/>
                <a:cs typeface="+mn-cs"/>
              </a:endParaRPr>
            </a:p>
          </p:txBody>
        </p:sp>
      </p:grpSp>
      <p:sp>
        <p:nvSpPr>
          <p:cNvPr id="218114" name="Rectangle 2">
            <a:extLst>
              <a:ext uri="{FF2B5EF4-FFF2-40B4-BE49-F238E27FC236}">
                <a16:creationId xmlns:a16="http://schemas.microsoft.com/office/drawing/2014/main" id="{7C7CA074-CC02-46DC-646B-A23DC21FC5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514725" y="11113"/>
            <a:ext cx="6380163" cy="100806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b="1" dirty="0">
                <a:solidFill>
                  <a:srgbClr val="002060"/>
                </a:solidFill>
                <a:latin typeface="+mn-lt"/>
                <a:ea typeface="Arial Unicode MS" pitchFamily="50" charset="-127"/>
                <a:cs typeface="Arial Unicode MS" pitchFamily="50" charset="-127"/>
              </a:rPr>
              <a:t>Обязанности</a:t>
            </a:r>
            <a:endParaRPr lang="en-GB" sz="4000" b="1" dirty="0">
              <a:solidFill>
                <a:srgbClr val="002060"/>
              </a:solidFill>
              <a:latin typeface="+mn-lt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3" name="직사각형 67">
            <a:extLst>
              <a:ext uri="{FF2B5EF4-FFF2-40B4-BE49-F238E27FC236}">
                <a16:creationId xmlns:a16="http://schemas.microsoft.com/office/drawing/2014/main" id="{BC6F5DDE-D5DC-A9C9-322D-856F69E239A6}"/>
              </a:ext>
            </a:extLst>
          </p:cNvPr>
          <p:cNvSpPr/>
          <p:nvPr/>
        </p:nvSpPr>
        <p:spPr>
          <a:xfrm>
            <a:off x="735275" y="2767665"/>
            <a:ext cx="2237520" cy="178510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2200" b="0" i="0" u="none" strike="noStrike" kern="0" cap="none" spc="0" normalizeH="0" baseline="0" noProof="0" dirty="0">
                <a:ln>
                  <a:noFill/>
                </a:ln>
                <a:gradFill>
                  <a:gsLst>
                    <a:gs pos="100000">
                      <a:prstClr val="white"/>
                    </a:gs>
                    <a:gs pos="100000">
                      <a:prstClr val="white"/>
                    </a:gs>
                  </a:gsLst>
                  <a:lin ang="0" scaled="0"/>
                </a:gradFill>
                <a:effectLst/>
                <a:uLnTx/>
                <a:uFillTx/>
                <a:latin typeface="맑은 고딕" panose="020B0503020000020004" pitchFamily="34" charset="-127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ru-RU" altLang="ko-KR" sz="2200" b="0" i="0" u="none" strike="noStrike" kern="0" cap="none" spc="0" normalizeH="0" baseline="0" noProof="0" dirty="0">
                <a:ln>
                  <a:noFill/>
                </a:ln>
                <a:gradFill>
                  <a:gsLst>
                    <a:gs pos="100000">
                      <a:prstClr val="white"/>
                    </a:gs>
                    <a:gs pos="100000">
                      <a:prstClr val="white"/>
                    </a:gs>
                  </a:gsLst>
                  <a:lin ang="0" scaled="0"/>
                </a:gradFill>
                <a:effectLst/>
                <a:uLnTx/>
                <a:uFillTx/>
                <a:latin typeface="+mn-ea"/>
                <a:ea typeface="맑은 고딕" panose="020B0503020000020004" pitchFamily="34" charset="-127"/>
                <a:cs typeface="Arial" pitchFamily="34" charset="0"/>
              </a:rPr>
              <a:t>Диаграмма управления ликвидностью и долгом</a:t>
            </a:r>
            <a:endParaRPr kumimoji="0" lang="en-US" altLang="ko-KR" sz="2200" b="0" i="0" u="none" strike="noStrike" kern="0" cap="none" spc="0" normalizeH="0" baseline="0" noProof="0" dirty="0">
              <a:ln>
                <a:noFill/>
              </a:ln>
              <a:gradFill>
                <a:gsLst>
                  <a:gs pos="100000">
                    <a:prstClr val="white"/>
                  </a:gs>
                  <a:gs pos="100000">
                    <a:prstClr val="white"/>
                  </a:gs>
                </a:gsLst>
                <a:lin ang="0" scaled="0"/>
              </a:gradFill>
              <a:effectLst/>
              <a:uLnTx/>
              <a:uFillTx/>
              <a:latin typeface="맑은 고딕" panose="020B0503020000020004" pitchFamily="34" charset="-127"/>
              <a:ea typeface="맑은 고딕" panose="020B0503020000020004" pitchFamily="34" charset="-127"/>
              <a:cs typeface="Arial" pitchFamily="34" charset="0"/>
            </a:endParaRPr>
          </a:p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2200" b="0" i="0" u="none" strike="noStrike" kern="0" cap="none" spc="0" normalizeH="0" baseline="0" noProof="0" dirty="0">
              <a:ln>
                <a:noFill/>
              </a:ln>
              <a:gradFill>
                <a:gsLst>
                  <a:gs pos="100000">
                    <a:prstClr val="white"/>
                  </a:gs>
                  <a:gs pos="100000">
                    <a:prstClr val="white"/>
                  </a:gs>
                </a:gsLst>
                <a:lin ang="0" scaled="0"/>
              </a:gradFill>
              <a:effectLst/>
              <a:uLnTx/>
              <a:uFillTx/>
              <a:latin typeface="맑은 고딕" panose="020B0503020000020004" pitchFamily="34" charset="-127"/>
              <a:ea typeface="맑은 고딕" panose="020B0503020000020004" pitchFamily="34" charset="-127"/>
              <a:cs typeface="Arial" pitchFamily="34" charset="0"/>
            </a:endParaRPr>
          </a:p>
        </p:txBody>
      </p:sp>
      <p:pic>
        <p:nvPicPr>
          <p:cNvPr id="22533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850" y="119063"/>
            <a:ext cx="2184400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4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4888" y="14288"/>
            <a:ext cx="2184400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EF105F5C-6E54-86E5-1A0A-3B36432BDE69}"/>
              </a:ext>
            </a:extLst>
          </p:cNvPr>
          <p:cNvSpPr/>
          <p:nvPr/>
        </p:nvSpPr>
        <p:spPr>
          <a:xfrm rot="16200000" flipH="1">
            <a:off x="6073776" y="-5021263"/>
            <a:ext cx="44450" cy="11966575"/>
          </a:xfrm>
          <a:prstGeom prst="rect">
            <a:avLst/>
          </a:prstGeom>
          <a:gradFill>
            <a:gsLst>
              <a:gs pos="60000">
                <a:srgbClr val="00B0F0"/>
              </a:gs>
              <a:gs pos="50000">
                <a:srgbClr val="0070C0"/>
              </a:gs>
              <a:gs pos="47000">
                <a:schemeClr val="tx2">
                  <a:lumMod val="75000"/>
                </a:schemeClr>
              </a:gs>
              <a:gs pos="83000">
                <a:srgbClr val="0070C0"/>
              </a:gs>
            </a:gsLst>
            <a:lin ang="5400000" scaled="0"/>
          </a:gradFill>
          <a:ln w="15875" cap="rnd">
            <a:noFill/>
            <a:tailEnd type="none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58765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8475" y="3052597"/>
            <a:ext cx="5886450" cy="581698"/>
          </a:xfr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schemeClr val="bg1"/>
            </a:outerShdw>
          </a:effectLst>
        </p:spPr>
        <p:txBody>
          <a:bodyPr wrap="square" lIns="0" tIns="0" rIns="0" bIns="0" rtlCol="0" anchor="ctr" anchorCtr="0">
            <a:spAutoFit/>
          </a:bodyPr>
          <a:lstStyle/>
          <a:p>
            <a:pPr marL="500920" indent="-500920" defTabSz="801472" eaLnBrk="0">
              <a:spcBef>
                <a:spcPts val="1753"/>
              </a:spcBef>
              <a:spcAft>
                <a:spcPct val="0"/>
              </a:spcAft>
              <a:defRPr/>
            </a:pPr>
            <a:r>
              <a:rPr lang="ru-RU" sz="4200" dirty="0">
                <a:solidFill>
                  <a:schemeClr val="tx2">
                    <a:lumMod val="50000"/>
                  </a:schemeClr>
                </a:solidFill>
                <a:latin typeface="Book Antiqua" panose="02040602050305030304" pitchFamily="18" charset="0"/>
              </a:rPr>
              <a:t>Спасибо за внимание!</a:t>
            </a:r>
            <a:endParaRPr sz="4200" dirty="0">
              <a:solidFill>
                <a:schemeClr val="tx2">
                  <a:lumMod val="50000"/>
                </a:schemeClr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9258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15">
            <a:extLst>
              <a:ext uri="{FF2B5EF4-FFF2-40B4-BE49-F238E27FC236}">
                <a16:creationId xmlns:a16="http://schemas.microsoft.com/office/drawing/2014/main" id="{B9FF99BD-075F-4761-A995-6FC574BD25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17">
            <a:extLst>
              <a:ext uri="{FF2B5EF4-FFF2-40B4-BE49-F238E27FC236}">
                <a16:creationId xmlns:a16="http://schemas.microsoft.com/office/drawing/2014/main" id="{A7B21A54-9BA3-4EA9-B460-5A829ADD90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19">
            <a:extLst>
              <a:ext uri="{FF2B5EF4-FFF2-40B4-BE49-F238E27FC236}">
                <a16:creationId xmlns:a16="http://schemas.microsoft.com/office/drawing/2014/main" id="{6FA8F714-B9D8-488A-8CCA-E9948FF913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6" y="643468"/>
            <a:ext cx="10905067" cy="557106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06D18894-696F-48CF-82E7-76E5CCB6D7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33525" y="2562853"/>
            <a:ext cx="8942671" cy="3165474"/>
          </a:xfrm>
        </p:spPr>
        <p:txBody>
          <a:bodyPr>
            <a:noAutofit/>
          </a:bodyPr>
          <a:lstStyle/>
          <a:p>
            <a:pPr algn="l" defTabSz="786384"/>
            <a:br>
              <a:rPr lang="ru-RU" altLang="ko-KR" sz="3440" b="1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Arial Unicode MS" pitchFamily="50" charset="-127"/>
                <a:cs typeface="Times New Roman" panose="02020603050405020304" pitchFamily="18" charset="0"/>
              </a:rPr>
            </a:br>
            <a:br>
              <a:rPr lang="ru-RU" altLang="ko-KR" sz="3440" b="1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Arial Unicode MS" pitchFamily="50" charset="-127"/>
                <a:cs typeface="Times New Roman" panose="02020603050405020304" pitchFamily="18" charset="0"/>
              </a:rPr>
            </a:br>
            <a:r>
              <a:rPr lang="en-US" altLang="ko-KR" sz="3200" b="1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Arial Unicode MS" pitchFamily="50" charset="-127"/>
                <a:cs typeface="Times New Roman" panose="02020603050405020304" pitchFamily="18" charset="0"/>
              </a:rPr>
              <a:t>Ⅰ. </a:t>
            </a:r>
            <a:r>
              <a:rPr lang="ru-RU" altLang="ko-KR" sz="3200" b="1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Arial Unicode MS" pitchFamily="50" charset="-127"/>
                <a:cs typeface="Times New Roman" panose="02020603050405020304" pitchFamily="18" charset="0"/>
              </a:rPr>
              <a:t>Обзор</a:t>
            </a:r>
            <a:br>
              <a:rPr lang="en-US" altLang="ko-KR" sz="3200" b="1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Arial Unicode MS" pitchFamily="50" charset="-127"/>
                <a:cs typeface="Times New Roman" panose="02020603050405020304" pitchFamily="18" charset="0"/>
              </a:rPr>
            </a:br>
            <a:br>
              <a:rPr lang="en-US" altLang="ko-KR" sz="3200" b="1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Arial Unicode MS" pitchFamily="50" charset="-127"/>
                <a:cs typeface="Times New Roman" panose="02020603050405020304" pitchFamily="18" charset="0"/>
              </a:rPr>
            </a:br>
            <a:r>
              <a:rPr lang="en-US" altLang="ko-KR" sz="3200" b="1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Arial Unicode MS" pitchFamily="50" charset="-127"/>
                <a:cs typeface="Times New Roman" panose="02020603050405020304" pitchFamily="18" charset="0"/>
              </a:rPr>
              <a:t>Ⅱ. </a:t>
            </a:r>
            <a:r>
              <a:rPr lang="ru-RU" altLang="ko-KR" sz="3200" b="1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Arial Unicode MS" pitchFamily="50" charset="-127"/>
                <a:cs typeface="Times New Roman" panose="02020603050405020304" pitchFamily="18" charset="0"/>
              </a:rPr>
              <a:t>Прогнозирование/планирование движение денежных средств</a:t>
            </a:r>
            <a:br>
              <a:rPr lang="en-US" altLang="ko-KR" sz="3200" b="1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Arial Unicode MS" pitchFamily="50" charset="-127"/>
                <a:cs typeface="Times New Roman" panose="02020603050405020304" pitchFamily="18" charset="0"/>
              </a:rPr>
            </a:br>
            <a:br>
              <a:rPr lang="en-US" altLang="ko-KR" sz="3200" b="1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Arial Unicode MS" pitchFamily="50" charset="-127"/>
                <a:cs typeface="Times New Roman" panose="02020603050405020304" pitchFamily="18" charset="0"/>
              </a:rPr>
            </a:br>
            <a:r>
              <a:rPr lang="en-US" altLang="ko-KR" sz="3200" b="1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Arial Unicode MS" pitchFamily="50" charset="-127"/>
                <a:cs typeface="Times New Roman" panose="02020603050405020304" pitchFamily="18" charset="0"/>
              </a:rPr>
              <a:t>Ⅲ. 	</a:t>
            </a:r>
            <a:r>
              <a:rPr lang="ru-RU" altLang="ko-KR" sz="3200" b="1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Arial Unicode MS" pitchFamily="50" charset="-127"/>
                <a:cs typeface="Times New Roman" panose="02020603050405020304" pitchFamily="18" charset="0"/>
              </a:rPr>
              <a:t>Координация между управлением ликвидностью и управлением долгом</a:t>
            </a:r>
            <a:br>
              <a:rPr lang="en-US" altLang="ko-KR" sz="3440" b="1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Arial Unicode MS" pitchFamily="50" charset="-127"/>
                <a:cs typeface="Times New Roman" panose="02020603050405020304" pitchFamily="18" charset="0"/>
              </a:rPr>
            </a:br>
            <a:r>
              <a:rPr lang="en-US" altLang="ko-KR" sz="3440" b="1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Arial Unicode MS" pitchFamily="50" charset="-127"/>
                <a:cs typeface="Times New Roman" panose="02020603050405020304" pitchFamily="18" charset="0"/>
              </a:rPr>
              <a:t>	</a:t>
            </a:r>
            <a:endParaRPr lang="ko-KR" altLang="en-US" sz="4000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ea typeface="Arial Unicode MS" pitchFamily="50" charset="-127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D2EA9A4-8D81-4E97-ADF3-B1D03BA3E045}"/>
              </a:ext>
            </a:extLst>
          </p:cNvPr>
          <p:cNvSpPr txBox="1"/>
          <p:nvPr/>
        </p:nvSpPr>
        <p:spPr>
          <a:xfrm>
            <a:off x="4261916" y="1355222"/>
            <a:ext cx="4380539" cy="727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86384">
              <a:spcAft>
                <a:spcPts val="600"/>
              </a:spcAft>
            </a:pPr>
            <a:r>
              <a:rPr lang="ru-RU" sz="4128" b="1" kern="1200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Содержание</a:t>
            </a:r>
            <a:endParaRPr lang="en-US" sz="4800" b="1" dirty="0">
              <a:solidFill>
                <a:srgbClr val="002060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 rot="16200000">
            <a:off x="6035175" y="-2339252"/>
            <a:ext cx="39501" cy="8842541"/>
          </a:xfrm>
          <a:prstGeom prst="rect">
            <a:avLst/>
          </a:prstGeom>
          <a:gradFill>
            <a:gsLst>
              <a:gs pos="60000">
                <a:srgbClr val="00B0F0"/>
              </a:gs>
              <a:gs pos="50000">
                <a:srgbClr val="0070C0"/>
              </a:gs>
              <a:gs pos="47000">
                <a:schemeClr val="tx2">
                  <a:lumMod val="75000"/>
                </a:schemeClr>
              </a:gs>
              <a:gs pos="83000">
                <a:srgbClr val="0070C0"/>
              </a:gs>
            </a:gsLst>
            <a:lin ang="5400000" scaled="0"/>
          </a:gradFill>
          <a:ln w="15875" cap="rnd">
            <a:noFill/>
            <a:tailEnd type="none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B3D7AA6-2EE3-C79E-F2B9-1748AE8975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8159" y="1256884"/>
            <a:ext cx="1967842" cy="46890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D3C2EEE-BF15-7EB6-BF5C-E234EF57E0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6065" y="1123527"/>
            <a:ext cx="1887770" cy="602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9973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D2EA9A4-8D81-4E97-ADF3-B1D03BA3E045}"/>
              </a:ext>
            </a:extLst>
          </p:cNvPr>
          <p:cNvSpPr txBox="1"/>
          <p:nvPr/>
        </p:nvSpPr>
        <p:spPr>
          <a:xfrm>
            <a:off x="3036277" y="293747"/>
            <a:ext cx="91366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ko-KR" sz="4800" b="1" dirty="0">
                <a:solidFill>
                  <a:srgbClr val="002060"/>
                </a:solidFill>
                <a:ea typeface="Arial Unicode MS" pitchFamily="50" charset="-127"/>
                <a:cs typeface="Arial Unicode MS" pitchFamily="50" charset="-127"/>
              </a:rPr>
              <a:t>Обзор</a:t>
            </a:r>
            <a:endParaRPr lang="en-US" sz="2500" b="1" dirty="0">
              <a:solidFill>
                <a:srgbClr val="002060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 rot="16200000">
            <a:off x="7370419" y="-3437638"/>
            <a:ext cx="55581" cy="9048323"/>
          </a:xfrm>
          <a:prstGeom prst="rect">
            <a:avLst/>
          </a:prstGeom>
          <a:gradFill>
            <a:gsLst>
              <a:gs pos="60000">
                <a:srgbClr val="00B0F0"/>
              </a:gs>
              <a:gs pos="50000">
                <a:srgbClr val="0070C0"/>
              </a:gs>
              <a:gs pos="47000">
                <a:schemeClr val="tx2">
                  <a:lumMod val="75000"/>
                </a:schemeClr>
              </a:gs>
              <a:gs pos="83000">
                <a:srgbClr val="0070C0"/>
              </a:gs>
            </a:gsLst>
            <a:lin ang="5400000" scaled="0"/>
          </a:gradFill>
          <a:ln w="15875" cap="rnd">
            <a:noFill/>
            <a:tailEnd type="none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5" name="모서리가 둥근 직사각형 8"/>
          <p:cNvSpPr/>
          <p:nvPr/>
        </p:nvSpPr>
        <p:spPr>
          <a:xfrm>
            <a:off x="2926800" y="1203764"/>
            <a:ext cx="8763646" cy="5467624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6350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00">
              <a:solidFill>
                <a:prstClr val="white"/>
              </a:solidFill>
              <a:cs typeface="Arial" pitchFamily="34" charset="0"/>
            </a:endParaRPr>
          </a:p>
        </p:txBody>
      </p:sp>
      <p:grpSp>
        <p:nvGrpSpPr>
          <p:cNvPr id="60" name="그룹 44"/>
          <p:cNvGrpSpPr/>
          <p:nvPr/>
        </p:nvGrpSpPr>
        <p:grpSpPr>
          <a:xfrm>
            <a:off x="408923" y="2753510"/>
            <a:ext cx="2294631" cy="1184064"/>
            <a:chOff x="644100" y="619131"/>
            <a:chExt cx="4915401" cy="473033"/>
          </a:xfrm>
        </p:grpSpPr>
        <p:sp>
          <p:nvSpPr>
            <p:cNvPr id="61" name="AutoShape 55"/>
            <p:cNvSpPr>
              <a:spLocks noChangeArrowheads="1"/>
            </p:cNvSpPr>
            <p:nvPr/>
          </p:nvSpPr>
          <p:spPr bwMode="auto">
            <a:xfrm>
              <a:off x="644102" y="619131"/>
              <a:ext cx="4915399" cy="473033"/>
            </a:xfrm>
            <a:prstGeom prst="roundRect">
              <a:avLst>
                <a:gd name="adj" fmla="val 0"/>
              </a:avLst>
            </a:prstGeom>
            <a:solidFill>
              <a:srgbClr val="1E479A"/>
            </a:solidFill>
            <a:ln w="31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ko-KR" altLang="en-US">
                <a:solidFill>
                  <a:prstClr val="black"/>
                </a:solidFill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62" name="직사각형 61"/>
            <p:cNvSpPr/>
            <p:nvPr/>
          </p:nvSpPr>
          <p:spPr>
            <a:xfrm>
              <a:off x="644100" y="622811"/>
              <a:ext cx="4856891" cy="442644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 eaLnBrk="0" latinLnBrk="0" hangingPunct="0">
                <a:defRPr/>
              </a:pPr>
              <a:r>
                <a:rPr lang="ru-RU" altLang="ko-KR" sz="2200" kern="0" dirty="0">
                  <a:gradFill>
                    <a:gsLst>
                      <a:gs pos="100000">
                        <a:prstClr val="white"/>
                      </a:gs>
                      <a:gs pos="100000">
                        <a:prstClr val="white"/>
                      </a:gs>
                    </a:gsLst>
                    <a:lin ang="0" scaled="0"/>
                  </a:gradFill>
                  <a:latin typeface="+mn-ea"/>
                  <a:cs typeface="Arial" pitchFamily="34" charset="0"/>
                </a:rPr>
                <a:t>Управление ликвидностью в Монголии</a:t>
              </a:r>
              <a:endParaRPr lang="ko-KR" altLang="en-US" sz="2200" kern="0" dirty="0">
                <a:gradFill>
                  <a:gsLst>
                    <a:gs pos="100000">
                      <a:prstClr val="white"/>
                    </a:gs>
                    <a:gs pos="100000">
                      <a:prstClr val="white"/>
                    </a:gs>
                  </a:gsLst>
                  <a:lin ang="0" scaled="0"/>
                </a:gradFill>
                <a:latin typeface="+mn-ea"/>
                <a:cs typeface="Arial" pitchFamily="34" charset="0"/>
              </a:endParaRPr>
            </a:p>
          </p:txBody>
        </p:sp>
        <p:sp>
          <p:nvSpPr>
            <p:cNvPr id="63" name="제목 114"/>
            <p:cNvSpPr txBox="1">
              <a:spLocks/>
            </p:cNvSpPr>
            <p:nvPr/>
          </p:nvSpPr>
          <p:spPr>
            <a:xfrm>
              <a:off x="679595" y="764948"/>
              <a:ext cx="792088" cy="231791"/>
            </a:xfrm>
            <a:prstGeom prst="rect">
              <a:avLst/>
            </a:prstGeom>
            <a:ln>
              <a:noFill/>
            </a:ln>
            <a:effectLst>
              <a:outerShdw blurRad="76200" dir="5400000" algn="ctr" rotWithShape="0">
                <a:sysClr val="windowText" lastClr="000000"/>
              </a:outerShdw>
            </a:effectLst>
          </p:spPr>
          <p:txBody>
            <a:bodyPr anchor="ctr" anchorCtr="0"/>
            <a:lstStyle/>
            <a:p>
              <a:pPr algn="ctr" eaLnBrk="0" latinLnBrk="0" hangingPunct="0">
                <a:defRPr/>
              </a:pPr>
              <a:endParaRPr lang="en-US" altLang="ko-KR" sz="2000" b="1" kern="0" dirty="0">
                <a:gradFill>
                  <a:gsLst>
                    <a:gs pos="100000">
                      <a:prstClr val="white"/>
                    </a:gs>
                    <a:gs pos="100000">
                      <a:srgbClr val="0070C0"/>
                    </a:gs>
                  </a:gsLst>
                  <a:lin ang="5400000" scaled="0"/>
                </a:gradFill>
                <a:latin typeface="08서울남산체 B" pitchFamily="18" charset="-127"/>
                <a:ea typeface="08서울남산체 B" pitchFamily="18" charset="-127"/>
                <a:cs typeface="Arial" pitchFamily="34" charset="0"/>
              </a:endParaRPr>
            </a:p>
          </p:txBody>
        </p:sp>
      </p:grpSp>
      <p:sp>
        <p:nvSpPr>
          <p:cNvPr id="64" name="모서리가 둥근 직사각형 63"/>
          <p:cNvSpPr/>
          <p:nvPr/>
        </p:nvSpPr>
        <p:spPr>
          <a:xfrm>
            <a:off x="3094587" y="3604201"/>
            <a:ext cx="4605257" cy="333375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altLang="ko-KR" sz="1700" b="1" dirty="0">
                <a:solidFill>
                  <a:prstClr val="black"/>
                </a:solidFill>
                <a:latin typeface="+mn-ea"/>
              </a:rPr>
              <a:t>Применяемое законодательство</a:t>
            </a:r>
            <a:endParaRPr lang="ko-KR" altLang="en-US" sz="1700" b="1" dirty="0">
              <a:solidFill>
                <a:prstClr val="black"/>
              </a:solidFill>
              <a:latin typeface="+mn-ea"/>
            </a:endParaRPr>
          </a:p>
        </p:txBody>
      </p:sp>
      <p:sp>
        <p:nvSpPr>
          <p:cNvPr id="69" name="직사각형 68"/>
          <p:cNvSpPr/>
          <p:nvPr/>
        </p:nvSpPr>
        <p:spPr>
          <a:xfrm>
            <a:off x="3094587" y="1851489"/>
            <a:ext cx="8035626" cy="1573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defTabSz="1330325" eaLnBrk="0" latinLnBrk="0" hangingPunct="0">
              <a:lnSpc>
                <a:spcPct val="130000"/>
              </a:lnSpc>
              <a:spcAft>
                <a:spcPts val="300"/>
              </a:spcAft>
              <a:buSzPct val="100000"/>
              <a:buFont typeface="Wingdings" panose="05000000000000000000" pitchFamily="2" charset="2"/>
              <a:buChar char="§"/>
              <a:defRPr/>
            </a:pPr>
            <a:r>
              <a:rPr lang="ru-RU" altLang="ko-KR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Точно </a:t>
            </a:r>
            <a:r>
              <a:rPr lang="ru-RU" altLang="ko-KR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прогнозировать движение денежных средств и</a:t>
            </a:r>
            <a:r>
              <a:rPr lang="en-US" altLang="ko-K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ko-KR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оперативно и в должном объеме </a:t>
            </a:r>
            <a:r>
              <a:rPr lang="ru-RU" altLang="ko-KR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обеспечивать ликвидность</a:t>
            </a:r>
            <a:endParaRPr lang="en-US" altLang="ko-KR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defTabSz="1330325" eaLnBrk="0" latinLnBrk="0" hangingPunct="0">
              <a:lnSpc>
                <a:spcPct val="130000"/>
              </a:lnSpc>
              <a:spcAft>
                <a:spcPts val="300"/>
              </a:spcAft>
              <a:buSzPct val="100000"/>
              <a:buFont typeface="Wingdings" panose="05000000000000000000" pitchFamily="2" charset="2"/>
              <a:buChar char="§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Минимизировать стоимость заимствований для государства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defTabSz="1330325" eaLnBrk="0" latinLnBrk="0" hangingPunct="0">
              <a:lnSpc>
                <a:spcPct val="130000"/>
              </a:lnSpc>
              <a:spcAft>
                <a:spcPts val="300"/>
              </a:spcAft>
              <a:buSzPct val="100000"/>
              <a:buFont typeface="Wingdings" panose="05000000000000000000" pitchFamily="2" charset="2"/>
              <a:buChar char="§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Максимизировать отдачу от временно свободных средств</a:t>
            </a:r>
            <a:endParaRPr lang="en-US" altLang="ko-KR" sz="1700" kern="0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3036277" y="4049271"/>
            <a:ext cx="8654169" cy="2497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defTabSz="1330325" eaLnBrk="0" latinLnBrk="0" hangingPunct="0">
              <a:lnSpc>
                <a:spcPct val="130000"/>
              </a:lnSpc>
              <a:spcAft>
                <a:spcPts val="300"/>
              </a:spcAft>
              <a:buSzPct val="100000"/>
              <a:buFont typeface="Wingdings" panose="05000000000000000000" pitchFamily="2" charset="2"/>
              <a:buChar char="§"/>
              <a:defRPr/>
            </a:pPr>
            <a:r>
              <a:rPr lang="ru-RU" altLang="ko-KR" sz="17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Комплексный закон о бюджете</a:t>
            </a:r>
            <a:r>
              <a:rPr lang="en-US" altLang="ko-KR" sz="17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(2001) </a:t>
            </a:r>
            <a:r>
              <a:rPr lang="ko-KR" altLang="en-US" sz="17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ru-RU" altLang="ko-KR" sz="17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об управлении Казначейством </a:t>
            </a:r>
            <a:r>
              <a:rPr lang="en-US" altLang="ko-KR" sz="17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(2002)</a:t>
            </a:r>
          </a:p>
          <a:p>
            <a:pPr marL="285750" indent="-285750" defTabSz="1330325" eaLnBrk="0" latinLnBrk="0" hangingPunct="0">
              <a:lnSpc>
                <a:spcPct val="130000"/>
              </a:lnSpc>
              <a:spcAft>
                <a:spcPts val="300"/>
              </a:spcAft>
              <a:buSzPct val="100000"/>
              <a:buFont typeface="Wingdings" panose="05000000000000000000" pitchFamily="2" charset="2"/>
              <a:buChar char="§"/>
              <a:defRPr/>
            </a:pPr>
            <a:r>
              <a:rPr lang="ru-RU" sz="1700" dirty="0">
                <a:latin typeface="Times New Roman"/>
              </a:rPr>
              <a:t>Мы используем два основных нормативных положения, связанных с управлением ликвидностью</a:t>
            </a:r>
            <a:r>
              <a:rPr lang="en-US" sz="1700" dirty="0">
                <a:latin typeface="Times New Roman"/>
              </a:rPr>
              <a:t>. </a:t>
            </a:r>
          </a:p>
          <a:p>
            <a:pPr marL="800100" lvl="1" indent="-342900" algn="just" fontAlgn="b">
              <a:buFont typeface="Wingdings" panose="05000000000000000000" pitchFamily="2" charset="2"/>
              <a:buChar char="ü"/>
            </a:pPr>
            <a:r>
              <a:rPr lang="ru-RU" sz="1700" b="1" i="1" dirty="0">
                <a:latin typeface="Times New Roman"/>
              </a:rPr>
              <a:t>Приказ министра финансов «О кассовом планировании ЕКС»:</a:t>
            </a:r>
            <a:r>
              <a:rPr lang="en-US" sz="1700" b="1" i="1" dirty="0">
                <a:latin typeface="Times New Roman"/>
              </a:rPr>
              <a:t> </a:t>
            </a:r>
            <a:r>
              <a:rPr lang="ru-RU" sz="1700" dirty="0">
                <a:latin typeface="Times New Roman"/>
              </a:rPr>
              <a:t>главная </a:t>
            </a:r>
          </a:p>
          <a:p>
            <a:pPr lvl="1" algn="just" fontAlgn="b"/>
            <a:r>
              <a:rPr lang="ru-RU" sz="1700" dirty="0">
                <a:latin typeface="Times New Roman"/>
              </a:rPr>
              <a:t>      цель – повысить качество прогнозирования движения государственных средств</a:t>
            </a:r>
            <a:r>
              <a:rPr lang="en-US" sz="1700" dirty="0">
                <a:latin typeface="Times New Roman"/>
              </a:rPr>
              <a:t>. </a:t>
            </a:r>
          </a:p>
          <a:p>
            <a:pPr marL="800100" lvl="1" indent="-342900" algn="just" fontAlgn="b">
              <a:buFont typeface="Wingdings" panose="05000000000000000000" pitchFamily="2" charset="2"/>
              <a:buChar char="ü"/>
            </a:pPr>
            <a:r>
              <a:rPr lang="ru-RU" sz="1700" b="1" i="1" dirty="0">
                <a:latin typeface="Times New Roman"/>
              </a:rPr>
              <a:t>Приказ министра финансов «Управление временно свободными средствами на ЕКС»</a:t>
            </a:r>
            <a:r>
              <a:rPr lang="en-US" sz="1700" b="1" i="1" dirty="0">
                <a:latin typeface="Times New Roman"/>
              </a:rPr>
              <a:t>: </a:t>
            </a:r>
            <a:r>
              <a:rPr lang="ru-RU" sz="1700" dirty="0">
                <a:latin typeface="Times New Roman"/>
              </a:rPr>
              <a:t>на основании этой нормы суммы сверх страхового остатка</a:t>
            </a:r>
            <a:r>
              <a:rPr lang="en-US" sz="1700" dirty="0">
                <a:latin typeface="Times New Roman"/>
              </a:rPr>
              <a:t> </a:t>
            </a:r>
            <a:r>
              <a:rPr lang="ru-RU" sz="1700" dirty="0">
                <a:latin typeface="Times New Roman"/>
              </a:rPr>
              <a:t>могут размещаться в коммерческих банках на срочных депозитах</a:t>
            </a:r>
            <a:r>
              <a:rPr lang="en-US" sz="1700" dirty="0">
                <a:latin typeface="Times New Roman"/>
              </a:rPr>
              <a:t>.</a:t>
            </a:r>
          </a:p>
        </p:txBody>
      </p:sp>
      <p:sp>
        <p:nvSpPr>
          <p:cNvPr id="24" name="모서리가 둥근 직사각형 23"/>
          <p:cNvSpPr/>
          <p:nvPr/>
        </p:nvSpPr>
        <p:spPr>
          <a:xfrm>
            <a:off x="3079978" y="1397554"/>
            <a:ext cx="4572032" cy="333375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altLang="ko-KR" sz="1700" b="1" dirty="0">
                <a:solidFill>
                  <a:prstClr val="black"/>
                </a:solidFill>
                <a:latin typeface="+mn-ea"/>
              </a:rPr>
              <a:t>Цель</a:t>
            </a:r>
            <a:endParaRPr lang="ko-KR" altLang="en-US" sz="1700" b="1" dirty="0">
              <a:solidFill>
                <a:prstClr val="black"/>
              </a:solidFill>
              <a:latin typeface="+mn-ea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F3D21DF-C522-B7A3-DD6C-BF2C8EDB12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59" y="113120"/>
            <a:ext cx="2274005" cy="53039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6523BA9-452B-8EC6-18BD-820B515CA9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99483" y="85228"/>
            <a:ext cx="2184950" cy="682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9365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8"/>
          <p:cNvSpPr txBox="1">
            <a:spLocks/>
          </p:cNvSpPr>
          <p:nvPr/>
        </p:nvSpPr>
        <p:spPr>
          <a:xfrm>
            <a:off x="1752601" y="2181548"/>
            <a:ext cx="8829675" cy="16224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cap="all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ПРОЦЕСС ПЛАНИРОВАНИЯ ЛИКВИДНОСТИ</a:t>
            </a:r>
            <a:endParaRPr lang="en-US" sz="2800" b="1" cap="all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952464" y="2143116"/>
            <a:ext cx="10287000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952464" y="3943316"/>
            <a:ext cx="10287000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&amp;Mcy;&amp;ocy;&amp;ncy;&amp;gcy;&amp;ocy;&amp;lcy; &amp;Ucy;&amp;lcy;&amp;scy;&amp;ycy;&amp;ncy; &amp;Scy;&amp;acy;&amp;ncy;&amp;gcy;&amp;icy;&amp;jcy;&amp;ncy; &amp;YAcy;&amp;acy;&amp;mcy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6440" y="519976"/>
            <a:ext cx="3114675" cy="809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698500" y="4267201"/>
            <a:ext cx="11099800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just" fontAlgn="b"/>
            <a:r>
              <a:rPr lang="ru-RU" sz="2000" i="1" dirty="0">
                <a:solidFill>
                  <a:srgbClr val="002060"/>
                </a:solidFill>
                <a:latin typeface="Times New Roman"/>
              </a:rPr>
              <a:t>Приказ министра финансов «О кассовом планировании ЕКС»</a:t>
            </a:r>
            <a:r>
              <a:rPr lang="en-US" sz="2000" i="1" dirty="0">
                <a:solidFill>
                  <a:srgbClr val="002060"/>
                </a:solidFill>
                <a:latin typeface="Times New Roman"/>
              </a:rPr>
              <a:t>. </a:t>
            </a:r>
            <a:r>
              <a:rPr lang="ru-RU" sz="2000" dirty="0">
                <a:solidFill>
                  <a:srgbClr val="002060"/>
                </a:solidFill>
                <a:latin typeface="Times New Roman"/>
              </a:rPr>
              <a:t>Главная цель приказа – повысить </a:t>
            </a:r>
          </a:p>
          <a:p>
            <a:pPr algn="ctr" fontAlgn="b"/>
            <a:r>
              <a:rPr lang="ru-RU" sz="2000" dirty="0">
                <a:solidFill>
                  <a:srgbClr val="002060"/>
                </a:solidFill>
                <a:latin typeface="Times New Roman"/>
              </a:rPr>
              <a:t>качество прогнозирования движения государственных средств. Норма требует, чтобы ведомства, </a:t>
            </a:r>
          </a:p>
          <a:p>
            <a:pPr algn="ctr" fontAlgn="b"/>
            <a:r>
              <a:rPr lang="ru-RU" sz="2000" dirty="0">
                <a:solidFill>
                  <a:srgbClr val="002060"/>
                </a:solidFill>
                <a:latin typeface="Times New Roman"/>
              </a:rPr>
              <a:t>обеспечивающие доходы, и соответствующие подразделения в ведении Министерства финансов </a:t>
            </a:r>
          </a:p>
          <a:p>
            <a:pPr algn="ctr" fontAlgn="b"/>
            <a:r>
              <a:rPr lang="ru-RU" sz="2000" dirty="0">
                <a:solidFill>
                  <a:srgbClr val="002060"/>
                </a:solidFill>
                <a:latin typeface="Times New Roman"/>
              </a:rPr>
              <a:t>представляли прогнозы движения денежных средств.</a:t>
            </a:r>
            <a:r>
              <a:rPr lang="en-US" sz="2000" dirty="0">
                <a:solidFill>
                  <a:srgbClr val="002060"/>
                </a:solidFill>
                <a:latin typeface="Times New Roman"/>
              </a:rPr>
              <a:t> 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94E0018-9C5E-6290-5956-37AE928166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3587" y="519976"/>
            <a:ext cx="2274005" cy="723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220832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6"/>
          <p:cNvSpPr txBox="1">
            <a:spLocks/>
          </p:cNvSpPr>
          <p:nvPr/>
        </p:nvSpPr>
        <p:spPr>
          <a:xfrm>
            <a:off x="8324850" y="6188080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 latinLnBrk="0">
              <a:defRPr/>
            </a:pPr>
            <a:fld id="{A47B1689-51CC-4B82-8453-5BC936ABEBD2}" type="slidenum">
              <a:rPr lang="en-US" sz="5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pPr algn="r" latinLnBrk="0">
                <a:defRPr/>
              </a:pPr>
              <a:t>5</a:t>
            </a:fld>
            <a:endParaRPr lang="en-US" sz="5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Slide Number Placeholder 6"/>
          <p:cNvSpPr txBox="1">
            <a:spLocks/>
          </p:cNvSpPr>
          <p:nvPr/>
        </p:nvSpPr>
        <p:spPr>
          <a:xfrm>
            <a:off x="8362950" y="6188056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 latinLnBrk="0">
              <a:defRPr/>
            </a:pPr>
            <a:fld id="{A47B1689-51CC-4B82-8453-5BC936ABEBD2}" type="slidenum">
              <a:rPr lang="en-US" sz="5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pPr algn="r" latinLnBrk="0">
                <a:defRPr/>
              </a:pPr>
              <a:t>5</a:t>
            </a:fld>
            <a:endParaRPr lang="en-US" sz="5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3006381"/>
              </p:ext>
            </p:extLst>
          </p:nvPr>
        </p:nvGraphicFramePr>
        <p:xfrm>
          <a:off x="942975" y="1499375"/>
          <a:ext cx="10330135" cy="47924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309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992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30475">
                <a:tc gridSpan="2">
                  <a:txBody>
                    <a:bodyPr/>
                    <a:lstStyle/>
                    <a:p>
                      <a:pPr algn="ctr"/>
                      <a:r>
                        <a:rPr lang="ru-RU" sz="2200" kern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 pitchFamily="34" charset="0"/>
                        </a:rPr>
                        <a:t>Хороший опыт Монголии</a:t>
                      </a:r>
                      <a:endParaRPr lang="en-US" sz="2200" kern="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23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Имеется единый казначейский счет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ДА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956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Обработка государственных операций в электронном виде и через централизованные системы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ДА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2098">
                <a:tc>
                  <a:txBody>
                    <a:bodyPr/>
                    <a:lstStyle/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Ежедневное прогнозирование потоков доходов и расходов на ЕКС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ДА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9561">
                <a:tc>
                  <a:txBody>
                    <a:bodyPr/>
                    <a:lstStyle/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Использование краткосрочных облигаций (векселей) для управления </a:t>
                      </a:r>
                    </a:p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остатками средств и устранения несоответствий по срокам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ДА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2098">
                <a:tc>
                  <a:txBody>
                    <a:bodyPr/>
                    <a:lstStyle/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Тесное взаимодействие между структурами, отвечающими за управление</a:t>
                      </a:r>
                    </a:p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государственным долгом и управление ликвидностью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ДА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021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Тесное взаимодействие между ответственными за денежно-кредитную политику и управление ликвидностью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На уровне обмена информацией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2098">
                <a:tc>
                  <a:txBody>
                    <a:bodyPr/>
                    <a:lstStyle/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Своевременный обмен информацией между заинтересованными </a:t>
                      </a:r>
                    </a:p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основными организациями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ДА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2DFC659E-20A9-E321-DB6D-9B3166D945B6}"/>
              </a:ext>
            </a:extLst>
          </p:cNvPr>
          <p:cNvSpPr txBox="1"/>
          <p:nvPr/>
        </p:nvSpPr>
        <p:spPr>
          <a:xfrm>
            <a:off x="2324100" y="483013"/>
            <a:ext cx="9104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Инфраструктура управления ликвидностью</a:t>
            </a: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1AD9E902-F6B8-C13E-4024-DFE7427F4F8B}"/>
              </a:ext>
            </a:extLst>
          </p:cNvPr>
          <p:cNvSpPr/>
          <p:nvPr/>
        </p:nvSpPr>
        <p:spPr>
          <a:xfrm rot="16200000" flipH="1">
            <a:off x="6166522" y="-4895637"/>
            <a:ext cx="45719" cy="12192000"/>
          </a:xfrm>
          <a:prstGeom prst="rect">
            <a:avLst/>
          </a:prstGeom>
          <a:gradFill>
            <a:gsLst>
              <a:gs pos="60000">
                <a:srgbClr val="00B0F0"/>
              </a:gs>
              <a:gs pos="50000">
                <a:srgbClr val="0070C0"/>
              </a:gs>
              <a:gs pos="47000">
                <a:schemeClr val="tx2">
                  <a:lumMod val="75000"/>
                </a:schemeClr>
              </a:gs>
              <a:gs pos="83000">
                <a:srgbClr val="0070C0"/>
              </a:gs>
            </a:gsLst>
            <a:lin ang="5400000" scaled="0"/>
          </a:gradFill>
          <a:ln w="15875" cap="rnd">
            <a:noFill/>
            <a:tailEnd type="none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E2BF875-3A0E-D50B-2012-05879F14FF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414" y="137629"/>
            <a:ext cx="1844475" cy="53039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C932672C-1F73-6A24-77AA-F81A86320DC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23636" y="110395"/>
            <a:ext cx="2184950" cy="697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8070634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6"/>
          <p:cNvSpPr txBox="1">
            <a:spLocks/>
          </p:cNvSpPr>
          <p:nvPr/>
        </p:nvSpPr>
        <p:spPr>
          <a:xfrm>
            <a:off x="8324850" y="6188080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 latinLnBrk="0">
              <a:defRPr/>
            </a:pPr>
            <a:fld id="{A47B1689-51CC-4B82-8453-5BC936ABEBD2}" type="slidenum">
              <a:rPr lang="en-US" sz="5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pPr algn="r" latinLnBrk="0">
                <a:defRPr/>
              </a:pPr>
              <a:t>6</a:t>
            </a:fld>
            <a:endParaRPr lang="en-US" sz="5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Slide Number Placeholder 6"/>
          <p:cNvSpPr txBox="1">
            <a:spLocks/>
          </p:cNvSpPr>
          <p:nvPr/>
        </p:nvSpPr>
        <p:spPr>
          <a:xfrm>
            <a:off x="8362950" y="6188056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 latinLnBrk="0">
              <a:defRPr/>
            </a:pPr>
            <a:fld id="{A47B1689-51CC-4B82-8453-5BC936ABEBD2}" type="slidenum">
              <a:rPr lang="en-US" sz="5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pPr algn="r" latinLnBrk="0">
                <a:defRPr/>
              </a:pPr>
              <a:t>6</a:t>
            </a:fld>
            <a:endParaRPr lang="en-US" sz="5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2904369"/>
              </p:ext>
            </p:extLst>
          </p:nvPr>
        </p:nvGraphicFramePr>
        <p:xfrm>
          <a:off x="3531766" y="-3175"/>
          <a:ext cx="7136235" cy="6848147"/>
        </p:xfrm>
        <a:graphic>
          <a:graphicData uri="http://schemas.openxmlformats.org/drawingml/2006/table">
            <a:tbl>
              <a:tblPr/>
              <a:tblGrid>
                <a:gridCol w="82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2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65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80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7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525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85815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3F3F3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ru-RU" sz="1500" b="1" i="0" u="none" strike="noStrike" dirty="0">
                          <a:solidFill>
                            <a:srgbClr val="3F3F3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Единый казначейский счет</a:t>
                      </a:r>
                      <a:endParaRPr lang="en-US" sz="1500" b="1" i="0" u="none" strike="noStrike" dirty="0">
                        <a:solidFill>
                          <a:srgbClr val="3F3F3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FA7D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FA7D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FA7D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Сальдо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>
                          <a:solidFill>
                            <a:srgbClr val="FA7D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Чистые заимствования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3F3F3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ru-RU" sz="1500" b="1" i="0" u="none" strike="noStrike" dirty="0">
                          <a:solidFill>
                            <a:srgbClr val="3F3F3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бюджет</a:t>
                      </a:r>
                      <a:endParaRPr lang="en-US" sz="1500" b="1" i="0" u="none" strike="noStrike" dirty="0">
                        <a:solidFill>
                          <a:srgbClr val="3F3F3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FA7D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FA7D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органы/ведомства,</a:t>
                      </a:r>
                      <a:r>
                        <a:rPr lang="ru-RU" sz="15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обеспечивающие доходы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500" b="1" i="0" u="none" strike="noStrike">
                        <a:solidFill>
                          <a:srgbClr val="FA7D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FA7D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500" b="1" i="0" u="none" strike="noStrike">
                        <a:solidFill>
                          <a:srgbClr val="FA7D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экономической классификации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500" b="1" i="0" u="none" strike="noStrike" dirty="0">
                        <a:solidFill>
                          <a:srgbClr val="FA7D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FA7D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FA7D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экономической классификации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FA7D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Чистые заимствования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3F3F3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ru-RU" sz="1500" b="1" i="0" u="none" strike="noStrike" dirty="0">
                          <a:solidFill>
                            <a:srgbClr val="3F3F3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Местный бюджет</a:t>
                      </a:r>
                      <a:endParaRPr lang="en-US" sz="1500" b="1" i="0" u="none" strike="noStrike" dirty="0">
                        <a:solidFill>
                          <a:srgbClr val="3F3F3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9555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>
                          <a:solidFill>
                            <a:srgbClr val="FA7D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FA7D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FA7D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Сальдо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3F3F3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ru-RU" sz="1500" b="1" i="0" u="none" strike="noStrike" dirty="0">
                          <a:solidFill>
                            <a:srgbClr val="3F3F3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Фонд социального страхования</a:t>
                      </a:r>
                      <a:endParaRPr lang="en-US" sz="1500" b="1" i="0" u="none" strike="noStrike" dirty="0">
                        <a:solidFill>
                          <a:srgbClr val="3F3F3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>
                          <a:solidFill>
                            <a:srgbClr val="FA7D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>
                          <a:solidFill>
                            <a:srgbClr val="FA7D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FA7D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>
                          <a:solidFill>
                            <a:srgbClr val="FA7D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FA7D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>
                          <a:solidFill>
                            <a:srgbClr val="FA7D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Сальдо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3F3F3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ru-RU" sz="1500" b="1" i="0" u="none" strike="noStrike" dirty="0">
                          <a:solidFill>
                            <a:srgbClr val="3F3F3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Фонд здравоохранения</a:t>
                      </a:r>
                      <a:endParaRPr lang="en-US" sz="1500" b="1" i="0" u="none" strike="noStrike" dirty="0">
                        <a:solidFill>
                          <a:srgbClr val="3F3F3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FA7D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FA7D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>
                          <a:solidFill>
                            <a:srgbClr val="FA7D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>
                          <a:solidFill>
                            <a:srgbClr val="FA7D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FA7D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>
                          <a:solidFill>
                            <a:srgbClr val="FA7D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Сальдо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3F3F3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ru-RU" sz="1500" b="1" i="0" u="none" strike="noStrike" dirty="0">
                          <a:solidFill>
                            <a:srgbClr val="3F3F3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Краткосрочные финансовые вложения</a:t>
                      </a:r>
                      <a:endParaRPr lang="en-US" sz="1500" b="1" i="0" u="none" strike="noStrike" dirty="0">
                        <a:solidFill>
                          <a:srgbClr val="3F3F3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3F3F3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ru-RU" sz="1500" b="1" i="0" u="none" strike="noStrike" dirty="0">
                          <a:solidFill>
                            <a:srgbClr val="3F3F3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Остаток средств в иностранной валюте</a:t>
                      </a:r>
                      <a:endParaRPr lang="en-US" sz="1500" b="1" i="0" u="none" strike="noStrike" dirty="0">
                        <a:solidFill>
                          <a:srgbClr val="3F3F3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3F3F3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ru-RU" sz="1500" b="1" i="0" u="none" strike="noStrike" dirty="0">
                          <a:solidFill>
                            <a:srgbClr val="3F3F3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Страховой остаток (</a:t>
                      </a:r>
                      <a:r>
                        <a:rPr lang="en-US" sz="1500" b="1" i="0" u="none" strike="noStrike" dirty="0">
                          <a:solidFill>
                            <a:srgbClr val="3F3F3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safety net balance)</a:t>
                      </a: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3F3F3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ru-RU" sz="1500" b="1" i="0" u="none" strike="noStrike" dirty="0">
                          <a:solidFill>
                            <a:srgbClr val="3F3F3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Коэффициент ликвидности</a:t>
                      </a:r>
                      <a:endParaRPr lang="en-US" sz="1500" b="1" i="0" u="none" strike="noStrike" dirty="0">
                        <a:solidFill>
                          <a:srgbClr val="3F3F3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3F3F3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ru-RU" sz="1500" b="1" i="0" u="none" strike="noStrike" dirty="0">
                          <a:solidFill>
                            <a:srgbClr val="3F3F3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ПРОВЕРКА</a:t>
                      </a:r>
                      <a:endParaRPr lang="en-US" sz="1500" b="1" i="0" u="none" strike="noStrike" dirty="0">
                        <a:solidFill>
                          <a:srgbClr val="3F3F3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</a:tbl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1E993886-3553-A48D-637A-3F7AEB5CFA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5250" y="152203"/>
            <a:ext cx="1844475" cy="53039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565F8A4-FEFF-EF26-AD9F-C31D9124C5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1435" y="5922237"/>
            <a:ext cx="2294630" cy="708362"/>
          </a:xfrm>
          <a:prstGeom prst="rect">
            <a:avLst/>
          </a:prstGeom>
        </p:spPr>
      </p:pic>
      <p:grpSp>
        <p:nvGrpSpPr>
          <p:cNvPr id="5" name="그룹 44">
            <a:extLst>
              <a:ext uri="{FF2B5EF4-FFF2-40B4-BE49-F238E27FC236}">
                <a16:creationId xmlns:a16="http://schemas.microsoft.com/office/drawing/2014/main" id="{D3A5F511-B42E-DC6C-2BDE-D1E88F9D8C79}"/>
              </a:ext>
            </a:extLst>
          </p:cNvPr>
          <p:cNvGrpSpPr/>
          <p:nvPr/>
        </p:nvGrpSpPr>
        <p:grpSpPr>
          <a:xfrm>
            <a:off x="652115" y="2476674"/>
            <a:ext cx="2294631" cy="1184065"/>
            <a:chOff x="644100" y="619131"/>
            <a:chExt cx="4915401" cy="473033"/>
          </a:xfrm>
        </p:grpSpPr>
        <p:sp>
          <p:nvSpPr>
            <p:cNvPr id="7" name="AutoShape 55">
              <a:extLst>
                <a:ext uri="{FF2B5EF4-FFF2-40B4-BE49-F238E27FC236}">
                  <a16:creationId xmlns:a16="http://schemas.microsoft.com/office/drawing/2014/main" id="{4F137C2D-91B0-53D0-BCC6-02EE017055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4102" y="619131"/>
              <a:ext cx="4915399" cy="473033"/>
            </a:xfrm>
            <a:prstGeom prst="roundRect">
              <a:avLst>
                <a:gd name="adj" fmla="val 0"/>
              </a:avLst>
            </a:prstGeom>
            <a:solidFill>
              <a:srgbClr val="1E479A"/>
            </a:solidFill>
            <a:ln w="31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ko-KR" altLang="en-US">
                <a:solidFill>
                  <a:prstClr val="black"/>
                </a:solidFill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9" name="직사각형 61">
              <a:extLst>
                <a:ext uri="{FF2B5EF4-FFF2-40B4-BE49-F238E27FC236}">
                  <a16:creationId xmlns:a16="http://schemas.microsoft.com/office/drawing/2014/main" id="{AC4534D1-97C5-85E4-61E1-0A34FA3DF590}"/>
                </a:ext>
              </a:extLst>
            </p:cNvPr>
            <p:cNvSpPr/>
            <p:nvPr/>
          </p:nvSpPr>
          <p:spPr>
            <a:xfrm>
              <a:off x="644100" y="622811"/>
              <a:ext cx="4856891" cy="442643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ru-RU" sz="2200" dirty="0">
                  <a:solidFill>
                    <a:schemeClr val="bg1"/>
                  </a:solidFill>
                  <a:latin typeface="Malgun Gothic (Body)"/>
                </a:rPr>
                <a:t>Структура </a:t>
              </a:r>
            </a:p>
            <a:p>
              <a:pPr algn="ctr"/>
              <a:r>
                <a:rPr lang="ru-RU" sz="2200" dirty="0">
                  <a:solidFill>
                    <a:schemeClr val="bg1"/>
                  </a:solidFill>
                  <a:latin typeface="Malgun Gothic (Body)"/>
                </a:rPr>
                <a:t>электронной </a:t>
              </a:r>
            </a:p>
            <a:p>
              <a:pPr algn="ctr"/>
              <a:r>
                <a:rPr lang="ru-RU" sz="2200" dirty="0">
                  <a:solidFill>
                    <a:schemeClr val="bg1"/>
                  </a:solidFill>
                  <a:latin typeface="Malgun Gothic (Body)"/>
                </a:rPr>
                <a:t>таблицы</a:t>
              </a:r>
              <a:r>
                <a:rPr lang="en-US" sz="2200" dirty="0">
                  <a:solidFill>
                    <a:schemeClr val="bg1"/>
                  </a:solidFill>
                  <a:latin typeface="Malgun Gothic (Body)"/>
                </a:rPr>
                <a:t> </a:t>
              </a:r>
            </a:p>
          </p:txBody>
        </p:sp>
        <p:sp>
          <p:nvSpPr>
            <p:cNvPr id="11" name="제목 114">
              <a:extLst>
                <a:ext uri="{FF2B5EF4-FFF2-40B4-BE49-F238E27FC236}">
                  <a16:creationId xmlns:a16="http://schemas.microsoft.com/office/drawing/2014/main" id="{F51288DB-F475-C7B8-BE09-5F780F812A86}"/>
                </a:ext>
              </a:extLst>
            </p:cNvPr>
            <p:cNvSpPr txBox="1">
              <a:spLocks/>
            </p:cNvSpPr>
            <p:nvPr/>
          </p:nvSpPr>
          <p:spPr>
            <a:xfrm>
              <a:off x="679595" y="764948"/>
              <a:ext cx="792088" cy="231791"/>
            </a:xfrm>
            <a:prstGeom prst="rect">
              <a:avLst/>
            </a:prstGeom>
            <a:ln>
              <a:noFill/>
            </a:ln>
            <a:effectLst>
              <a:outerShdw blurRad="76200" dir="5400000" algn="ctr" rotWithShape="0">
                <a:sysClr val="windowText" lastClr="000000"/>
              </a:outerShdw>
            </a:effectLst>
          </p:spPr>
          <p:txBody>
            <a:bodyPr anchor="ctr" anchorCtr="0"/>
            <a:lstStyle/>
            <a:p>
              <a:pPr algn="ctr" eaLnBrk="0" latinLnBrk="0" hangingPunct="0">
                <a:defRPr/>
              </a:pPr>
              <a:endParaRPr lang="en-US" altLang="ko-KR" sz="2000" b="1" kern="0" dirty="0">
                <a:gradFill>
                  <a:gsLst>
                    <a:gs pos="100000">
                      <a:prstClr val="white"/>
                    </a:gs>
                    <a:gs pos="100000">
                      <a:srgbClr val="0070C0"/>
                    </a:gs>
                  </a:gsLst>
                  <a:lin ang="5400000" scaled="0"/>
                </a:gradFill>
                <a:latin typeface="08서울남산체 B" pitchFamily="18" charset="-127"/>
                <a:ea typeface="08서울남산체 B" pitchFamily="18" charset="-127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2632947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Stored Data 5"/>
          <p:cNvSpPr/>
          <p:nvPr/>
        </p:nvSpPr>
        <p:spPr>
          <a:xfrm>
            <a:off x="1137232" y="1600201"/>
            <a:ext cx="1314222" cy="561975"/>
          </a:xfrm>
          <a:prstGeom prst="flowChartOnlineStorage">
            <a:avLst/>
          </a:prstGeom>
          <a:solidFill>
            <a:schemeClr val="accent6">
              <a:lumMod val="40000"/>
              <a:lumOff val="60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8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Таблица</a:t>
            </a:r>
          </a:p>
          <a:p>
            <a:pPr algn="ctr"/>
            <a:r>
              <a:rPr lang="ru-RU" sz="8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данных </a:t>
            </a:r>
          </a:p>
          <a:p>
            <a:pPr algn="ctr"/>
            <a:r>
              <a:rPr lang="ru-RU" sz="8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ведомства</a:t>
            </a:r>
            <a:endParaRPr lang="en-US" sz="1100" b="1" dirty="0">
              <a:ea typeface="Calibri"/>
              <a:cs typeface="Times New Roman"/>
            </a:endParaRPr>
          </a:p>
        </p:txBody>
      </p:sp>
      <p:sp>
        <p:nvSpPr>
          <p:cNvPr id="7" name="Flowchart: Stored Data 6"/>
          <p:cNvSpPr/>
          <p:nvPr/>
        </p:nvSpPr>
        <p:spPr>
          <a:xfrm>
            <a:off x="1160072" y="2381250"/>
            <a:ext cx="1170459" cy="514350"/>
          </a:xfrm>
          <a:prstGeom prst="flowChartOnlineStorage">
            <a:avLst/>
          </a:prstGeom>
          <a:solidFill>
            <a:schemeClr val="accent6">
              <a:lumMod val="40000"/>
              <a:lumOff val="60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8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Таблица </a:t>
            </a:r>
          </a:p>
          <a:p>
            <a:pPr algn="ctr"/>
            <a:r>
              <a:rPr lang="ru-RU" sz="8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данных </a:t>
            </a:r>
          </a:p>
          <a:p>
            <a:pPr algn="ctr"/>
            <a:r>
              <a:rPr lang="ru-RU" sz="8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о бюджете</a:t>
            </a:r>
            <a:endParaRPr lang="en-US" sz="1100" b="1" dirty="0">
              <a:ea typeface="Calibri"/>
              <a:cs typeface="Times New Roman"/>
            </a:endParaRPr>
          </a:p>
        </p:txBody>
      </p:sp>
      <p:sp>
        <p:nvSpPr>
          <p:cNvPr id="8" name="Flowchart: Stored Data 7"/>
          <p:cNvSpPr/>
          <p:nvPr/>
        </p:nvSpPr>
        <p:spPr>
          <a:xfrm>
            <a:off x="1747841" y="4617403"/>
            <a:ext cx="1170460" cy="487998"/>
          </a:xfrm>
          <a:prstGeom prst="flowChartOnlineStorage">
            <a:avLst/>
          </a:prstGeom>
          <a:solidFill>
            <a:schemeClr val="accent6">
              <a:lumMod val="40000"/>
              <a:lumOff val="60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трендов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Flowchart: Stored Data 8"/>
          <p:cNvSpPr/>
          <p:nvPr/>
        </p:nvSpPr>
        <p:spPr>
          <a:xfrm>
            <a:off x="3933827" y="5924548"/>
            <a:ext cx="1504949" cy="523878"/>
          </a:xfrm>
          <a:prstGeom prst="flowChartOnlineStorage">
            <a:avLst/>
          </a:prstGeom>
          <a:solidFill>
            <a:schemeClr val="accent6">
              <a:lumMod val="40000"/>
              <a:lumOff val="60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корректировки прогноза движения</a:t>
            </a:r>
            <a:endParaRPr 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Flowchart: Stored Data 9"/>
          <p:cNvSpPr/>
          <p:nvPr/>
        </p:nvSpPr>
        <p:spPr>
          <a:xfrm>
            <a:off x="3456461" y="4788535"/>
            <a:ext cx="1392639" cy="454660"/>
          </a:xfrm>
          <a:prstGeom prst="flowChartOnlineStorage">
            <a:avLst/>
          </a:prstGeom>
          <a:solidFill>
            <a:schemeClr val="accent6">
              <a:lumMod val="40000"/>
              <a:lumOff val="60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Данные о </a:t>
            </a:r>
          </a:p>
          <a:p>
            <a:pPr algn="ctr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ежедневном остатке</a:t>
            </a:r>
            <a:endParaRPr 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419351" y="3009900"/>
            <a:ext cx="1285876" cy="685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Блок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A: 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Планируемый </a:t>
            </a:r>
          </a:p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Flowchart: Direct Access Storage 11"/>
          <p:cNvSpPr/>
          <p:nvPr/>
        </p:nvSpPr>
        <p:spPr>
          <a:xfrm>
            <a:off x="3960338" y="3124200"/>
            <a:ext cx="1221265" cy="457200"/>
          </a:xfrm>
          <a:prstGeom prst="flowChartMagneticDrum">
            <a:avLst/>
          </a:prstGeom>
          <a:solidFill>
            <a:schemeClr val="accent5">
              <a:lumMod val="60000"/>
              <a:lumOff val="40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прогноза движения</a:t>
            </a:r>
            <a:endParaRPr lang="en-US" sz="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379564" y="3009900"/>
            <a:ext cx="1567654" cy="685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05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Блок</a:t>
            </a:r>
            <a:r>
              <a:rPr lang="en-US" sz="105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B: </a:t>
            </a:r>
            <a:r>
              <a:rPr lang="ru-RU" sz="105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резюме             прогнозов движения     средств</a:t>
            </a:r>
            <a:endParaRPr lang="en-US" sz="11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9124952" y="4961891"/>
            <a:ext cx="1459388" cy="7715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Блок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F: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Сообщение об ошибке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Flowchart: Direct Access Storage 15"/>
          <p:cNvSpPr/>
          <p:nvPr/>
        </p:nvSpPr>
        <p:spPr>
          <a:xfrm>
            <a:off x="8590774" y="2009774"/>
            <a:ext cx="1457325" cy="428626"/>
          </a:xfrm>
          <a:prstGeom prst="flowChartMagneticDrum">
            <a:avLst/>
          </a:prstGeom>
          <a:solidFill>
            <a:schemeClr val="accent5">
              <a:lumMod val="60000"/>
              <a:lumOff val="40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по кассовому </a:t>
            </a:r>
          </a:p>
          <a:p>
            <a:pPr algn="ctr"/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остатку</a:t>
            </a:r>
            <a:endParaRPr lang="en-US" sz="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Hexagon 16"/>
          <p:cNvSpPr/>
          <p:nvPr/>
        </p:nvSpPr>
        <p:spPr>
          <a:xfrm>
            <a:off x="7262179" y="2288381"/>
            <a:ext cx="1023937" cy="481014"/>
          </a:xfrm>
          <a:prstGeom prst="hexagon">
            <a:avLst/>
          </a:prstGeom>
          <a:solidFill>
            <a:schemeClr val="accent4">
              <a:lumMod val="40000"/>
              <a:lumOff val="60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Отчет о </a:t>
            </a:r>
          </a:p>
          <a:p>
            <a:pPr algn="ctr"/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прогнозе </a:t>
            </a:r>
          </a:p>
          <a:p>
            <a:pPr algn="ctr"/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движения</a:t>
            </a:r>
            <a:endParaRPr lang="en-US" sz="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Hexagon 17"/>
          <p:cNvSpPr/>
          <p:nvPr/>
        </p:nvSpPr>
        <p:spPr>
          <a:xfrm>
            <a:off x="10010778" y="1833562"/>
            <a:ext cx="1147127" cy="604838"/>
          </a:xfrm>
          <a:prstGeom prst="hexagon">
            <a:avLst/>
          </a:prstGeom>
          <a:solidFill>
            <a:schemeClr val="accent4">
              <a:lumMod val="40000"/>
              <a:lumOff val="60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 остатка </a:t>
            </a:r>
          </a:p>
          <a:p>
            <a:pPr algn="ctr"/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</a:t>
            </a:r>
            <a:endParaRPr lang="en-US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628775" y="5336753"/>
            <a:ext cx="1403511" cy="90487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Блок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H: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</a:t>
            </a:r>
          </a:p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трендов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463768" y="4058441"/>
            <a:ext cx="1322545" cy="53006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Блок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D: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Фактический источник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Flowchart: Direct Access Storage 20"/>
          <p:cNvSpPr/>
          <p:nvPr/>
        </p:nvSpPr>
        <p:spPr>
          <a:xfrm>
            <a:off x="5064600" y="4090668"/>
            <a:ext cx="1267464" cy="462282"/>
          </a:xfrm>
          <a:prstGeom prst="flowChartMagneticDrum">
            <a:avLst/>
          </a:prstGeom>
          <a:solidFill>
            <a:schemeClr val="accent5">
              <a:lumMod val="60000"/>
              <a:lumOff val="40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фактического движения</a:t>
            </a:r>
            <a:endParaRPr lang="en-US" sz="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518592" y="4057651"/>
            <a:ext cx="1253174" cy="53085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Блок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E: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Резюме фактического </a:t>
            </a:r>
          </a:p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движения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Hexagon 24"/>
          <p:cNvSpPr/>
          <p:nvPr/>
        </p:nvSpPr>
        <p:spPr>
          <a:xfrm>
            <a:off x="9288781" y="5924550"/>
            <a:ext cx="1379219" cy="523876"/>
          </a:xfrm>
          <a:prstGeom prst="hexagon">
            <a:avLst/>
          </a:prstGeom>
          <a:solidFill>
            <a:schemeClr val="accent4">
              <a:lumMod val="40000"/>
              <a:lumOff val="60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Сводный отчет об ошибке</a:t>
            </a:r>
            <a:endParaRPr 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048376" y="5822316"/>
            <a:ext cx="1162050" cy="7334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Блок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G: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Корректировка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Hexagon 27"/>
          <p:cNvSpPr/>
          <p:nvPr/>
        </p:nvSpPr>
        <p:spPr>
          <a:xfrm>
            <a:off x="5331698" y="4788535"/>
            <a:ext cx="1488203" cy="535940"/>
          </a:xfrm>
          <a:prstGeom prst="hexagon">
            <a:avLst/>
          </a:prstGeom>
          <a:solidFill>
            <a:schemeClr val="accent4">
              <a:lumMod val="40000"/>
              <a:lumOff val="60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Отчет о фактическом движении к настоящей дате</a:t>
            </a:r>
            <a:endParaRPr 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Hexagon 28"/>
          <p:cNvSpPr/>
          <p:nvPr/>
        </p:nvSpPr>
        <p:spPr>
          <a:xfrm>
            <a:off x="7155183" y="4788535"/>
            <a:ext cx="1344215" cy="535940"/>
          </a:xfrm>
          <a:prstGeom prst="hexagon">
            <a:avLst/>
          </a:prstGeom>
          <a:solidFill>
            <a:schemeClr val="accent4">
              <a:lumMod val="40000"/>
              <a:lumOff val="60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Отчет о текущем ежедневном </a:t>
            </a:r>
          </a:p>
          <a:p>
            <a:pPr algn="ctr"/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остатке средств</a:t>
            </a:r>
            <a:endParaRPr lang="en-US" sz="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5"/>
          <p:cNvSpPr>
            <a:spLocks noChangeArrowheads="1"/>
          </p:cNvSpPr>
          <p:nvPr/>
        </p:nvSpPr>
        <p:spPr bwMode="auto">
          <a:xfrm>
            <a:off x="952501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8624254" y="3009900"/>
            <a:ext cx="1386523" cy="685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Блок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C: 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Консолидация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Flowchart: Direct Access Storage 31"/>
          <p:cNvSpPr/>
          <p:nvPr/>
        </p:nvSpPr>
        <p:spPr>
          <a:xfrm>
            <a:off x="7145178" y="3124200"/>
            <a:ext cx="1281116" cy="457200"/>
          </a:xfrm>
          <a:prstGeom prst="flowChartMagneticDrum">
            <a:avLst/>
          </a:prstGeom>
          <a:solidFill>
            <a:schemeClr val="accent5">
              <a:lumMod val="60000"/>
              <a:lumOff val="40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</a:t>
            </a:r>
          </a:p>
          <a:p>
            <a:pPr algn="ctr"/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прогноза </a:t>
            </a:r>
          </a:p>
          <a:p>
            <a:pPr algn="ctr"/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движения</a:t>
            </a:r>
            <a:endParaRPr lang="en-US" sz="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Flowchart: Direct Access Storage 32"/>
          <p:cNvSpPr/>
          <p:nvPr/>
        </p:nvSpPr>
        <p:spPr>
          <a:xfrm>
            <a:off x="8064343" y="4086225"/>
            <a:ext cx="1600200" cy="462282"/>
          </a:xfrm>
          <a:prstGeom prst="flowChartMagneticDrum">
            <a:avLst/>
          </a:prstGeom>
          <a:solidFill>
            <a:schemeClr val="accent5">
              <a:lumMod val="60000"/>
              <a:lumOff val="40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</a:t>
            </a:r>
          </a:p>
          <a:p>
            <a:pPr algn="ctr"/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фактического движения</a:t>
            </a:r>
            <a:endParaRPr lang="en-US" sz="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Flowchart: Direct Access Storage 33"/>
          <p:cNvSpPr/>
          <p:nvPr/>
        </p:nvSpPr>
        <p:spPr>
          <a:xfrm>
            <a:off x="9805990" y="4171948"/>
            <a:ext cx="1422078" cy="409576"/>
          </a:xfrm>
          <a:prstGeom prst="flowChartMagneticDrum">
            <a:avLst/>
          </a:prstGeom>
          <a:solidFill>
            <a:schemeClr val="accent5">
              <a:lumMod val="60000"/>
              <a:lumOff val="40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</a:t>
            </a:r>
          </a:p>
          <a:p>
            <a:pPr algn="ctr"/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различий в потоках</a:t>
            </a:r>
            <a:endParaRPr lang="en-US" sz="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Flowchart: Direct Access Storage 34"/>
          <p:cNvSpPr/>
          <p:nvPr/>
        </p:nvSpPr>
        <p:spPr>
          <a:xfrm>
            <a:off x="7553326" y="5929630"/>
            <a:ext cx="1571626" cy="518796"/>
          </a:xfrm>
          <a:prstGeom prst="flowChartMagneticDrum">
            <a:avLst/>
          </a:prstGeom>
          <a:solidFill>
            <a:schemeClr val="accent5">
              <a:lumMod val="60000"/>
              <a:lumOff val="40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</a:t>
            </a:r>
          </a:p>
          <a:p>
            <a:pPr algn="ctr"/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расхождений в движении</a:t>
            </a:r>
            <a:endParaRPr lang="en-US" sz="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177" name="Elbow Connector 7176"/>
          <p:cNvCxnSpPr>
            <a:stCxn id="6" idx="1"/>
            <a:endCxn id="19" idx="1"/>
          </p:cNvCxnSpPr>
          <p:nvPr/>
        </p:nvCxnSpPr>
        <p:spPr>
          <a:xfrm rot="10800000" flipH="1" flipV="1">
            <a:off x="1137231" y="1881189"/>
            <a:ext cx="491543" cy="3908002"/>
          </a:xfrm>
          <a:prstGeom prst="bentConnector3">
            <a:avLst>
              <a:gd name="adj1" fmla="val -46507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83" name="Elbow Connector 7182"/>
          <p:cNvCxnSpPr>
            <a:cxnSpLocks/>
            <a:stCxn id="7" idx="2"/>
            <a:endCxn id="11" idx="1"/>
          </p:cNvCxnSpPr>
          <p:nvPr/>
        </p:nvCxnSpPr>
        <p:spPr>
          <a:xfrm rot="16200000" flipH="1">
            <a:off x="1853726" y="2787175"/>
            <a:ext cx="457200" cy="674049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93" name="Elbow Connector 7192"/>
          <p:cNvCxnSpPr>
            <a:stCxn id="6" idx="2"/>
          </p:cNvCxnSpPr>
          <p:nvPr/>
        </p:nvCxnSpPr>
        <p:spPr>
          <a:xfrm rot="16200000" flipH="1">
            <a:off x="1444859" y="2511660"/>
            <a:ext cx="1190626" cy="491658"/>
          </a:xfrm>
          <a:prstGeom prst="bentConnector3">
            <a:avLst>
              <a:gd name="adj1" fmla="val 13167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99" name="Straight Arrow Connector 7198"/>
          <p:cNvCxnSpPr>
            <a:stCxn id="19" idx="0"/>
            <a:endCxn id="8" idx="2"/>
          </p:cNvCxnSpPr>
          <p:nvPr/>
        </p:nvCxnSpPr>
        <p:spPr>
          <a:xfrm flipV="1">
            <a:off x="2330531" y="5105401"/>
            <a:ext cx="2540" cy="23135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lbow Connector 36"/>
          <p:cNvCxnSpPr>
            <a:stCxn id="8" idx="0"/>
            <a:endCxn id="11" idx="2"/>
          </p:cNvCxnSpPr>
          <p:nvPr/>
        </p:nvCxnSpPr>
        <p:spPr>
          <a:xfrm rot="5400000" flipH="1" flipV="1">
            <a:off x="2236829" y="3791943"/>
            <a:ext cx="921703" cy="72921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endCxn id="9" idx="1"/>
          </p:cNvCxnSpPr>
          <p:nvPr/>
        </p:nvCxnSpPr>
        <p:spPr>
          <a:xfrm rot="16200000" flipH="1">
            <a:off x="2482376" y="4735037"/>
            <a:ext cx="2031364" cy="871536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11" idx="3"/>
            <a:endCxn id="12" idx="1"/>
          </p:cNvCxnSpPr>
          <p:nvPr/>
        </p:nvCxnSpPr>
        <p:spPr>
          <a:xfrm>
            <a:off x="3705227" y="3352800"/>
            <a:ext cx="255111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69" name="Straight Arrow Connector 7168"/>
          <p:cNvCxnSpPr>
            <a:stCxn id="12" idx="4"/>
            <a:endCxn id="13" idx="1"/>
          </p:cNvCxnSpPr>
          <p:nvPr/>
        </p:nvCxnSpPr>
        <p:spPr>
          <a:xfrm>
            <a:off x="5181603" y="3352800"/>
            <a:ext cx="197961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71" name="Straight Arrow Connector 7170"/>
          <p:cNvCxnSpPr>
            <a:stCxn id="13" idx="3"/>
            <a:endCxn id="32" idx="1"/>
          </p:cNvCxnSpPr>
          <p:nvPr/>
        </p:nvCxnSpPr>
        <p:spPr>
          <a:xfrm>
            <a:off x="6947218" y="3352800"/>
            <a:ext cx="19796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73" name="Straight Arrow Connector 7172"/>
          <p:cNvCxnSpPr>
            <a:stCxn id="32" idx="4"/>
            <a:endCxn id="31" idx="1"/>
          </p:cNvCxnSpPr>
          <p:nvPr/>
        </p:nvCxnSpPr>
        <p:spPr>
          <a:xfrm>
            <a:off x="8426294" y="3352800"/>
            <a:ext cx="19796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78" name="Elbow Connector 7177"/>
          <p:cNvCxnSpPr>
            <a:stCxn id="13" idx="0"/>
            <a:endCxn id="17" idx="3"/>
          </p:cNvCxnSpPr>
          <p:nvPr/>
        </p:nvCxnSpPr>
        <p:spPr>
          <a:xfrm rot="5400000" flipH="1" flipV="1">
            <a:off x="6472279" y="2220000"/>
            <a:ext cx="481012" cy="1098788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80" name="Straight Arrow Connector 7179"/>
          <p:cNvCxnSpPr>
            <a:cxnSpLocks/>
            <a:stCxn id="31" idx="0"/>
            <a:endCxn id="16" idx="2"/>
          </p:cNvCxnSpPr>
          <p:nvPr/>
        </p:nvCxnSpPr>
        <p:spPr>
          <a:xfrm flipV="1">
            <a:off x="9317516" y="2438400"/>
            <a:ext cx="1921" cy="5715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87" name="Elbow Connector 7186"/>
          <p:cNvCxnSpPr>
            <a:stCxn id="31" idx="3"/>
          </p:cNvCxnSpPr>
          <p:nvPr/>
        </p:nvCxnSpPr>
        <p:spPr>
          <a:xfrm flipV="1">
            <a:off x="10010776" y="2438400"/>
            <a:ext cx="573564" cy="914400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89" name="Straight Arrow Connector 7188"/>
          <p:cNvCxnSpPr>
            <a:endCxn id="34" idx="0"/>
          </p:cNvCxnSpPr>
          <p:nvPr/>
        </p:nvCxnSpPr>
        <p:spPr>
          <a:xfrm flipH="1">
            <a:off x="10517029" y="3352802"/>
            <a:ext cx="16990" cy="81914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91" name="Elbow Connector 7190"/>
          <p:cNvCxnSpPr>
            <a:stCxn id="34" idx="2"/>
            <a:endCxn id="15" idx="0"/>
          </p:cNvCxnSpPr>
          <p:nvPr/>
        </p:nvCxnSpPr>
        <p:spPr>
          <a:xfrm rot="5400000">
            <a:off x="9995655" y="4440516"/>
            <a:ext cx="380367" cy="662383"/>
          </a:xfrm>
          <a:prstGeom prst="bentConnector3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94" name="Elbow Connector 7193"/>
          <p:cNvCxnSpPr>
            <a:stCxn id="15" idx="1"/>
            <a:endCxn id="35" idx="0"/>
          </p:cNvCxnSpPr>
          <p:nvPr/>
        </p:nvCxnSpPr>
        <p:spPr>
          <a:xfrm rot="10800000" flipV="1">
            <a:off x="8339140" y="5347654"/>
            <a:ext cx="785813" cy="581976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96" name="Straight Arrow Connector 7195"/>
          <p:cNvCxnSpPr>
            <a:cxnSpLocks/>
          </p:cNvCxnSpPr>
          <p:nvPr/>
        </p:nvCxnSpPr>
        <p:spPr>
          <a:xfrm>
            <a:off x="9863977" y="5733416"/>
            <a:ext cx="0" cy="1911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35" idx="1"/>
            <a:endCxn id="27" idx="3"/>
          </p:cNvCxnSpPr>
          <p:nvPr/>
        </p:nvCxnSpPr>
        <p:spPr>
          <a:xfrm flipH="1">
            <a:off x="7210426" y="6189028"/>
            <a:ext cx="342900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27" idx="1"/>
            <a:endCxn id="9" idx="3"/>
          </p:cNvCxnSpPr>
          <p:nvPr/>
        </p:nvCxnSpPr>
        <p:spPr>
          <a:xfrm flipH="1" flipV="1">
            <a:off x="5187950" y="6186488"/>
            <a:ext cx="860426" cy="254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10" idx="0"/>
            <a:endCxn id="20" idx="2"/>
          </p:cNvCxnSpPr>
          <p:nvPr/>
        </p:nvCxnSpPr>
        <p:spPr>
          <a:xfrm flipH="1" flipV="1">
            <a:off x="4125041" y="4588510"/>
            <a:ext cx="27740" cy="2000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20" idx="3"/>
            <a:endCxn id="21" idx="1"/>
          </p:cNvCxnSpPr>
          <p:nvPr/>
        </p:nvCxnSpPr>
        <p:spPr>
          <a:xfrm flipV="1">
            <a:off x="4786313" y="4321809"/>
            <a:ext cx="278287" cy="166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21" idx="4"/>
            <a:endCxn id="22" idx="1"/>
          </p:cNvCxnSpPr>
          <p:nvPr/>
        </p:nvCxnSpPr>
        <p:spPr>
          <a:xfrm>
            <a:off x="6332064" y="4321809"/>
            <a:ext cx="186528" cy="127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22" idx="3"/>
            <a:endCxn id="33" idx="1"/>
          </p:cNvCxnSpPr>
          <p:nvPr/>
        </p:nvCxnSpPr>
        <p:spPr>
          <a:xfrm flipV="1">
            <a:off x="7771766" y="4317366"/>
            <a:ext cx="292577" cy="57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Elbow Connector 53"/>
          <p:cNvCxnSpPr>
            <a:stCxn id="33" idx="0"/>
            <a:endCxn id="31" idx="2"/>
          </p:cNvCxnSpPr>
          <p:nvPr/>
        </p:nvCxnSpPr>
        <p:spPr>
          <a:xfrm rot="5400000" flipH="1" flipV="1">
            <a:off x="8895717" y="3664427"/>
            <a:ext cx="390525" cy="45307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Elbow Connector 55"/>
          <p:cNvCxnSpPr>
            <a:stCxn id="22" idx="2"/>
            <a:endCxn id="28" idx="5"/>
          </p:cNvCxnSpPr>
          <p:nvPr/>
        </p:nvCxnSpPr>
        <p:spPr>
          <a:xfrm rot="5400000">
            <a:off x="6815536" y="4458891"/>
            <a:ext cx="200025" cy="45926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Elbow Connector 58"/>
          <p:cNvCxnSpPr>
            <a:stCxn id="22" idx="2"/>
            <a:endCxn id="29" idx="4"/>
          </p:cNvCxnSpPr>
          <p:nvPr/>
        </p:nvCxnSpPr>
        <p:spPr>
          <a:xfrm rot="16200000" flipH="1">
            <a:off x="7117161" y="4616527"/>
            <a:ext cx="200025" cy="143989"/>
          </a:xfrm>
          <a:prstGeom prst="bentConnector3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Title 2"/>
          <p:cNvSpPr>
            <a:spLocks noGrp="1"/>
          </p:cNvSpPr>
          <p:nvPr>
            <p:ph type="title"/>
          </p:nvPr>
        </p:nvSpPr>
        <p:spPr>
          <a:xfrm>
            <a:off x="2685714" y="196563"/>
            <a:ext cx="7210763" cy="773835"/>
          </a:xfrm>
        </p:spPr>
        <p:txBody>
          <a:bodyPr anchor="b">
            <a:normAutofit fontScale="90000"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Функциональная схема процесса </a:t>
            </a:r>
            <a:b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прогнозирования</a:t>
            </a:r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B44428F8-4BF9-9333-DE22-91943B5D78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449" y="97169"/>
            <a:ext cx="2274005" cy="530398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B6CFA45-2824-0196-A6B2-D7E7E5B80E8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63497" y="117531"/>
            <a:ext cx="2184950" cy="682878"/>
          </a:xfrm>
          <a:prstGeom prst="rect">
            <a:avLst/>
          </a:prstGeom>
        </p:spPr>
      </p:pic>
      <p:sp>
        <p:nvSpPr>
          <p:cNvPr id="39" name="직사각형 5">
            <a:extLst>
              <a:ext uri="{FF2B5EF4-FFF2-40B4-BE49-F238E27FC236}">
                <a16:creationId xmlns:a16="http://schemas.microsoft.com/office/drawing/2014/main" id="{8FE8DBE4-E9E2-4654-3A2B-4B21C4DDE50F}"/>
              </a:ext>
            </a:extLst>
          </p:cNvPr>
          <p:cNvSpPr/>
          <p:nvPr/>
        </p:nvSpPr>
        <p:spPr>
          <a:xfrm rot="16200000" flipH="1">
            <a:off x="6120696" y="-5050918"/>
            <a:ext cx="45860" cy="12192000"/>
          </a:xfrm>
          <a:prstGeom prst="rect">
            <a:avLst/>
          </a:prstGeom>
          <a:gradFill>
            <a:gsLst>
              <a:gs pos="60000">
                <a:srgbClr val="00B0F0"/>
              </a:gs>
              <a:gs pos="50000">
                <a:srgbClr val="0070C0"/>
              </a:gs>
              <a:gs pos="47000">
                <a:schemeClr val="tx2">
                  <a:lumMod val="75000"/>
                </a:schemeClr>
              </a:gs>
              <a:gs pos="83000">
                <a:srgbClr val="0070C0"/>
              </a:gs>
            </a:gsLst>
            <a:lin ang="5400000" scaled="0"/>
          </a:gradFill>
          <a:ln w="15875" cap="rnd">
            <a:noFill/>
            <a:tailEnd type="none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7061368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7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7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7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5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"/>
                            </p:stCondLst>
                            <p:childTnLst>
                              <p:par>
                                <p:cTn id="9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500"/>
                            </p:stCondLst>
                            <p:childTnLst>
                              <p:par>
                                <p:cTn id="9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500"/>
                            </p:stCondLst>
                            <p:childTnLst>
                              <p:par>
                                <p:cTn id="10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000"/>
                            </p:stCondLst>
                            <p:childTnLst>
                              <p:par>
                                <p:cTn id="11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500"/>
                            </p:stCondLst>
                            <p:childTnLst>
                              <p:par>
                                <p:cTn id="1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1000"/>
                            </p:stCondLst>
                            <p:childTnLst>
                              <p:par>
                                <p:cTn id="1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2000"/>
                            </p:stCondLst>
                            <p:childTnLst>
                              <p:par>
                                <p:cTn id="1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2500"/>
                            </p:stCondLst>
                            <p:childTnLst>
                              <p:par>
                                <p:cTn id="1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3000"/>
                            </p:stCondLst>
                            <p:childTnLst>
                              <p:par>
                                <p:cTn id="13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3500"/>
                            </p:stCondLst>
                            <p:childTnLst>
                              <p:par>
                                <p:cTn id="1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500"/>
                            </p:stCondLst>
                            <p:childTnLst>
                              <p:par>
                                <p:cTn id="15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9" dur="5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500"/>
                            </p:stCondLst>
                            <p:childTnLst>
                              <p:par>
                                <p:cTn id="16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8" dur="500"/>
                                        <p:tgtEl>
                                          <p:spTgt spid="7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500"/>
                            </p:stCondLst>
                            <p:childTnLst>
                              <p:par>
                                <p:cTn id="17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1000"/>
                            </p:stCondLst>
                            <p:childTnLst>
                              <p:par>
                                <p:cTn id="17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6" dur="500"/>
                                        <p:tgtEl>
                                          <p:spTgt spid="7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1500"/>
                            </p:stCondLst>
                            <p:childTnLst>
                              <p:par>
                                <p:cTn id="17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5" dur="500"/>
                                        <p:tgtEl>
                                          <p:spTgt spid="7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500"/>
                            </p:stCondLst>
                            <p:childTnLst>
                              <p:par>
                                <p:cTn id="18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1000"/>
                            </p:stCondLst>
                            <p:childTnLst>
                              <p:par>
                                <p:cTn id="19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3" dur="500"/>
                                        <p:tgtEl>
                                          <p:spTgt spid="7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1500"/>
                            </p:stCondLst>
                            <p:childTnLst>
                              <p:par>
                                <p:cTn id="19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2500"/>
                            </p:stCondLst>
                            <p:childTnLst>
                              <p:par>
                                <p:cTn id="20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3000"/>
                            </p:stCondLst>
                            <p:childTnLst>
                              <p:par>
                                <p:cTn id="20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>
                            <p:stCondLst>
                              <p:cond delay="4000"/>
                            </p:stCondLst>
                            <p:childTnLst>
                              <p:par>
                                <p:cTn id="21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5" grpId="0" animBg="1"/>
      <p:bldP spid="27" grpId="0" animBg="1"/>
      <p:bldP spid="28" grpId="0" animBg="1"/>
      <p:bldP spid="29" grpId="0" animBg="1"/>
      <p:bldP spid="31" grpId="0" animBg="1"/>
      <p:bldP spid="32" grpId="0" animBg="1"/>
      <p:bldP spid="33" grpId="0" animBg="1"/>
      <p:bldP spid="34" grpId="0" animBg="1"/>
      <p:bldP spid="3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6"/>
          <p:cNvSpPr txBox="1">
            <a:spLocks/>
          </p:cNvSpPr>
          <p:nvPr/>
        </p:nvSpPr>
        <p:spPr>
          <a:xfrm>
            <a:off x="8324850" y="6188080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 latinLnBrk="0">
              <a:defRPr/>
            </a:pPr>
            <a:fld id="{A47B1689-51CC-4B82-8453-5BC936ABEBD2}" type="slidenum">
              <a:rPr lang="en-US" sz="5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pPr algn="r" latinLnBrk="0">
                <a:defRPr/>
              </a:pPr>
              <a:t>8</a:t>
            </a:fld>
            <a:endParaRPr lang="en-US" sz="5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Slide Number Placeholder 6"/>
          <p:cNvSpPr txBox="1">
            <a:spLocks/>
          </p:cNvSpPr>
          <p:nvPr/>
        </p:nvSpPr>
        <p:spPr>
          <a:xfrm>
            <a:off x="8286750" y="6188056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 latinLnBrk="0">
              <a:defRPr/>
            </a:pPr>
            <a:fld id="{A47B1689-51CC-4B82-8453-5BC936ABEBD2}" type="slidenum">
              <a:rPr lang="en-US" sz="5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pPr algn="r" latinLnBrk="0">
                <a:defRPr/>
              </a:pPr>
              <a:t>8</a:t>
            </a:fld>
            <a:endParaRPr lang="en-US" sz="5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Slide Number Placeholder 6"/>
          <p:cNvSpPr txBox="1">
            <a:spLocks/>
          </p:cNvSpPr>
          <p:nvPr/>
        </p:nvSpPr>
        <p:spPr>
          <a:xfrm>
            <a:off x="8439150" y="6248401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 latinLnBrk="0">
              <a:defRPr/>
            </a:pPr>
            <a:fld id="{A47B1689-51CC-4B82-8453-5BC936ABEBD2}" type="slidenum">
              <a:rPr lang="en-US" sz="5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pPr algn="r" latinLnBrk="0">
                <a:defRPr/>
              </a:pPr>
              <a:t>8</a:t>
            </a:fld>
            <a:endParaRPr lang="en-US" sz="5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itle 2"/>
          <p:cNvSpPr>
            <a:spLocks noGrp="1"/>
          </p:cNvSpPr>
          <p:nvPr>
            <p:ph type="title"/>
          </p:nvPr>
        </p:nvSpPr>
        <p:spPr>
          <a:xfrm>
            <a:off x="1295400" y="454163"/>
            <a:ext cx="8591550" cy="583912"/>
          </a:xfrm>
        </p:spPr>
        <p:txBody>
          <a:bodyPr anchor="b">
            <a:normAutofit fontScale="90000"/>
          </a:bodyPr>
          <a:lstStyle/>
          <a:p>
            <a:pPr algn="l"/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Сезонная динамика бюджетных доходов</a:t>
            </a:r>
            <a:endParaRPr lang="en-US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C4B9533-507F-E560-CF70-11826B99C387}"/>
              </a:ext>
            </a:extLst>
          </p:cNvPr>
          <p:cNvGrpSpPr/>
          <p:nvPr/>
        </p:nvGrpSpPr>
        <p:grpSpPr>
          <a:xfrm>
            <a:off x="1082180" y="1763125"/>
            <a:ext cx="9890620" cy="3970091"/>
            <a:chOff x="1313565" y="1600199"/>
            <a:chExt cx="9509050" cy="3733801"/>
          </a:xfrm>
        </p:grpSpPr>
        <p:graphicFrame>
          <p:nvGraphicFramePr>
            <p:cNvPr id="13" name="Chart 12"/>
            <p:cNvGraphicFramePr/>
            <p:nvPr>
              <p:extLst>
                <p:ext uri="{D42A27DB-BD31-4B8C-83A1-F6EECF244321}">
                  <p14:modId xmlns:p14="http://schemas.microsoft.com/office/powerpoint/2010/main" val="639379549"/>
                </p:ext>
              </p:extLst>
            </p:nvPr>
          </p:nvGraphicFramePr>
          <p:xfrm>
            <a:off x="1323182" y="1600200"/>
            <a:ext cx="3017520" cy="16764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16" name="Chart 15"/>
            <p:cNvGraphicFramePr/>
            <p:nvPr>
              <p:extLst>
                <p:ext uri="{D42A27DB-BD31-4B8C-83A1-F6EECF244321}">
                  <p14:modId xmlns:p14="http://schemas.microsoft.com/office/powerpoint/2010/main" val="1083754389"/>
                </p:ext>
              </p:extLst>
            </p:nvPr>
          </p:nvGraphicFramePr>
          <p:xfrm>
            <a:off x="4568825" y="1600199"/>
            <a:ext cx="3016250" cy="16764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aphicFrame>
          <p:nvGraphicFramePr>
            <p:cNvPr id="17" name="Chart 16"/>
            <p:cNvGraphicFramePr/>
            <p:nvPr>
              <p:extLst>
                <p:ext uri="{D42A27DB-BD31-4B8C-83A1-F6EECF244321}">
                  <p14:modId xmlns:p14="http://schemas.microsoft.com/office/powerpoint/2010/main" val="1454331212"/>
                </p:ext>
              </p:extLst>
            </p:nvPr>
          </p:nvGraphicFramePr>
          <p:xfrm>
            <a:off x="7799706" y="1600199"/>
            <a:ext cx="3020695" cy="16764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graphicFrame>
          <p:nvGraphicFramePr>
            <p:cNvPr id="18" name="Chart 17"/>
            <p:cNvGraphicFramePr/>
            <p:nvPr>
              <p:extLst>
                <p:ext uri="{D42A27DB-BD31-4B8C-83A1-F6EECF244321}">
                  <p14:modId xmlns:p14="http://schemas.microsoft.com/office/powerpoint/2010/main" val="2741201220"/>
                </p:ext>
              </p:extLst>
            </p:nvPr>
          </p:nvGraphicFramePr>
          <p:xfrm>
            <a:off x="1313565" y="3429000"/>
            <a:ext cx="3020695" cy="187071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  <p:graphicFrame>
          <p:nvGraphicFramePr>
            <p:cNvPr id="19" name="Chart 18"/>
            <p:cNvGraphicFramePr/>
            <p:nvPr>
              <p:extLst>
                <p:ext uri="{D42A27DB-BD31-4B8C-83A1-F6EECF244321}">
                  <p14:modId xmlns:p14="http://schemas.microsoft.com/office/powerpoint/2010/main" val="2160369633"/>
                </p:ext>
              </p:extLst>
            </p:nvPr>
          </p:nvGraphicFramePr>
          <p:xfrm>
            <a:off x="4572000" y="3429000"/>
            <a:ext cx="3048000" cy="1905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7"/>
            </a:graphicData>
          </a:graphic>
        </p:graphicFrame>
        <p:graphicFrame>
          <p:nvGraphicFramePr>
            <p:cNvPr id="20" name="Chart 19"/>
            <p:cNvGraphicFramePr/>
            <p:nvPr>
              <p:extLst>
                <p:ext uri="{D42A27DB-BD31-4B8C-83A1-F6EECF244321}">
                  <p14:modId xmlns:p14="http://schemas.microsoft.com/office/powerpoint/2010/main" val="91678257"/>
                </p:ext>
              </p:extLst>
            </p:nvPr>
          </p:nvGraphicFramePr>
          <p:xfrm>
            <a:off x="7772400" y="3429000"/>
            <a:ext cx="3050215" cy="1905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8"/>
            </a:graphicData>
          </a:graphic>
        </p:graphicFrame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A1E1AF8F-768A-1116-0BFC-480FA039B17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4892" y="107942"/>
            <a:ext cx="2274005" cy="53039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6FD73B5-0AFC-367F-ACDE-212F08D527C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004570" y="74757"/>
            <a:ext cx="2184950" cy="682878"/>
          </a:xfrm>
          <a:prstGeom prst="rect">
            <a:avLst/>
          </a:prstGeom>
        </p:spPr>
      </p:pic>
      <p:sp>
        <p:nvSpPr>
          <p:cNvPr id="5" name="직사각형 5">
            <a:extLst>
              <a:ext uri="{FF2B5EF4-FFF2-40B4-BE49-F238E27FC236}">
                <a16:creationId xmlns:a16="http://schemas.microsoft.com/office/drawing/2014/main" id="{9769211D-0D39-5B51-4ACD-D5781C387E35}"/>
              </a:ext>
            </a:extLst>
          </p:cNvPr>
          <p:cNvSpPr/>
          <p:nvPr/>
        </p:nvSpPr>
        <p:spPr>
          <a:xfrm rot="16200000" flipH="1">
            <a:off x="6073140" y="-5057913"/>
            <a:ext cx="45719" cy="12192000"/>
          </a:xfrm>
          <a:prstGeom prst="rect">
            <a:avLst/>
          </a:prstGeom>
          <a:gradFill>
            <a:gsLst>
              <a:gs pos="60000">
                <a:srgbClr val="00B0F0"/>
              </a:gs>
              <a:gs pos="50000">
                <a:srgbClr val="0070C0"/>
              </a:gs>
              <a:gs pos="47000">
                <a:schemeClr val="tx2">
                  <a:lumMod val="75000"/>
                </a:schemeClr>
              </a:gs>
              <a:gs pos="83000">
                <a:srgbClr val="0070C0"/>
              </a:gs>
            </a:gsLst>
            <a:lin ang="5400000" scaled="0"/>
          </a:gradFill>
          <a:ln w="15875" cap="rnd">
            <a:noFill/>
            <a:tailEnd type="none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7753383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6"/>
          <p:cNvSpPr txBox="1">
            <a:spLocks/>
          </p:cNvSpPr>
          <p:nvPr/>
        </p:nvSpPr>
        <p:spPr>
          <a:xfrm>
            <a:off x="8324850" y="6188080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 latinLnBrk="0">
              <a:defRPr/>
            </a:pPr>
            <a:fld id="{A47B1689-51CC-4B82-8453-5BC936ABEBD2}" type="slidenum">
              <a:rPr lang="en-US" sz="5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pPr algn="r" latinLnBrk="0">
                <a:defRPr/>
              </a:pPr>
              <a:t>9</a:t>
            </a:fld>
            <a:endParaRPr lang="en-US" sz="5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Slide Number Placeholder 6"/>
          <p:cNvSpPr txBox="1">
            <a:spLocks/>
          </p:cNvSpPr>
          <p:nvPr/>
        </p:nvSpPr>
        <p:spPr>
          <a:xfrm>
            <a:off x="8286750" y="6188056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 latinLnBrk="0">
              <a:defRPr/>
            </a:pPr>
            <a:fld id="{A47B1689-51CC-4B82-8453-5BC936ABEBD2}" type="slidenum">
              <a:rPr lang="en-US" sz="5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pPr algn="r" latinLnBrk="0">
                <a:defRPr/>
              </a:pPr>
              <a:t>9</a:t>
            </a:fld>
            <a:endParaRPr lang="en-US" sz="5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Slide Number Placeholder 6"/>
          <p:cNvSpPr txBox="1">
            <a:spLocks/>
          </p:cNvSpPr>
          <p:nvPr/>
        </p:nvSpPr>
        <p:spPr>
          <a:xfrm>
            <a:off x="8439150" y="6248401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 latinLnBrk="0">
              <a:defRPr/>
            </a:pPr>
            <a:fld id="{A47B1689-51CC-4B82-8453-5BC936ABEBD2}" type="slidenum">
              <a:rPr lang="en-US" sz="5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pPr algn="r" latinLnBrk="0">
                <a:defRPr/>
              </a:pPr>
              <a:t>9</a:t>
            </a:fld>
            <a:endParaRPr lang="en-US" sz="5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itle 2"/>
          <p:cNvSpPr>
            <a:spLocks noGrp="1"/>
          </p:cNvSpPr>
          <p:nvPr>
            <p:ph type="title"/>
          </p:nvPr>
        </p:nvSpPr>
        <p:spPr>
          <a:xfrm>
            <a:off x="2375131" y="119843"/>
            <a:ext cx="7142094" cy="944562"/>
          </a:xfrm>
        </p:spPr>
        <p:txBody>
          <a:bodyPr anchor="b">
            <a:normAutofit fontScale="90000"/>
          </a:bodyPr>
          <a:lstStyle/>
          <a:p>
            <a:pPr algn="l"/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Сезонная динамика бюджетных расходов</a:t>
            </a:r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BC3EBE8E-6D03-8858-2F81-F4798FFDB8EC}"/>
              </a:ext>
            </a:extLst>
          </p:cNvPr>
          <p:cNvGrpSpPr/>
          <p:nvPr/>
        </p:nvGrpSpPr>
        <p:grpSpPr>
          <a:xfrm>
            <a:off x="1242016" y="1586215"/>
            <a:ext cx="9707968" cy="4495800"/>
            <a:chOff x="1219201" y="1447800"/>
            <a:chExt cx="9707968" cy="4495800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3D5859F7-0C43-A72E-0524-91F393BC317E}"/>
                </a:ext>
              </a:extLst>
            </p:cNvPr>
            <p:cNvGrpSpPr/>
            <p:nvPr/>
          </p:nvGrpSpPr>
          <p:grpSpPr>
            <a:xfrm>
              <a:off x="1219201" y="1600200"/>
              <a:ext cx="9707968" cy="4152900"/>
              <a:chOff x="1219201" y="1600200"/>
              <a:chExt cx="9707968" cy="4152900"/>
            </a:xfrm>
          </p:grpSpPr>
          <p:graphicFrame>
            <p:nvGraphicFramePr>
              <p:cNvPr id="21" name="Chart 20"/>
              <p:cNvGraphicFramePr/>
              <p:nvPr>
                <p:extLst>
                  <p:ext uri="{D42A27DB-BD31-4B8C-83A1-F6EECF244321}">
                    <p14:modId xmlns:p14="http://schemas.microsoft.com/office/powerpoint/2010/main" val="3437304252"/>
                  </p:ext>
                </p:extLst>
              </p:nvPr>
            </p:nvGraphicFramePr>
            <p:xfrm>
              <a:off x="1219201" y="1600200"/>
              <a:ext cx="2895600" cy="41148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  <p:graphicFrame>
            <p:nvGraphicFramePr>
              <p:cNvPr id="23" name="Chart 22"/>
              <p:cNvGraphicFramePr/>
              <p:nvPr>
                <p:extLst>
                  <p:ext uri="{D42A27DB-BD31-4B8C-83A1-F6EECF244321}">
                    <p14:modId xmlns:p14="http://schemas.microsoft.com/office/powerpoint/2010/main" val="4177683815"/>
                  </p:ext>
                </p:extLst>
              </p:nvPr>
            </p:nvGraphicFramePr>
            <p:xfrm>
              <a:off x="4572000" y="1600201"/>
              <a:ext cx="3009900" cy="1904999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4"/>
              </a:graphicData>
            </a:graphic>
          </p:graphicFrame>
          <p:graphicFrame>
            <p:nvGraphicFramePr>
              <p:cNvPr id="24" name="Chart 23"/>
              <p:cNvGraphicFramePr/>
              <p:nvPr>
                <p:extLst>
                  <p:ext uri="{D42A27DB-BD31-4B8C-83A1-F6EECF244321}">
                    <p14:modId xmlns:p14="http://schemas.microsoft.com/office/powerpoint/2010/main" val="2975494366"/>
                  </p:ext>
                </p:extLst>
              </p:nvPr>
            </p:nvGraphicFramePr>
            <p:xfrm>
              <a:off x="4572000" y="3695700"/>
              <a:ext cx="3009900" cy="20574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5"/>
              </a:graphicData>
            </a:graphic>
          </p:graphicFrame>
          <p:graphicFrame>
            <p:nvGraphicFramePr>
              <p:cNvPr id="25" name="Chart 24"/>
              <p:cNvGraphicFramePr/>
              <p:nvPr>
                <p:extLst>
                  <p:ext uri="{D42A27DB-BD31-4B8C-83A1-F6EECF244321}">
                    <p14:modId xmlns:p14="http://schemas.microsoft.com/office/powerpoint/2010/main" val="567230301"/>
                  </p:ext>
                </p:extLst>
              </p:nvPr>
            </p:nvGraphicFramePr>
            <p:xfrm>
              <a:off x="7896447" y="1600200"/>
              <a:ext cx="3009900" cy="19050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6"/>
              </a:graphicData>
            </a:graphic>
          </p:graphicFrame>
          <p:graphicFrame>
            <p:nvGraphicFramePr>
              <p:cNvPr id="26" name="Chart 25"/>
              <p:cNvGraphicFramePr/>
              <p:nvPr>
                <p:extLst>
                  <p:ext uri="{D42A27DB-BD31-4B8C-83A1-F6EECF244321}">
                    <p14:modId xmlns:p14="http://schemas.microsoft.com/office/powerpoint/2010/main" val="2693418125"/>
                  </p:ext>
                </p:extLst>
              </p:nvPr>
            </p:nvGraphicFramePr>
            <p:xfrm>
              <a:off x="7917269" y="3657601"/>
              <a:ext cx="3009900" cy="2085975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7"/>
              </a:graphicData>
            </a:graphic>
          </p:graphicFrame>
        </p:grpSp>
        <p:cxnSp>
          <p:nvCxnSpPr>
            <p:cNvPr id="3" name="Straight Connector 2"/>
            <p:cNvCxnSpPr/>
            <p:nvPr/>
          </p:nvCxnSpPr>
          <p:spPr>
            <a:xfrm>
              <a:off x="4343400" y="1447800"/>
              <a:ext cx="0" cy="4495800"/>
            </a:xfrm>
            <a:prstGeom prst="line">
              <a:avLst/>
            </a:prstGeom>
            <a:ln w="22225" cmpd="tri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53532435-0BE5-E23F-A987-F30135447E1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1125" y="119843"/>
            <a:ext cx="2274005" cy="53039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9AA08A9-F993-0591-90F2-532B4C7AF12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832799" y="119843"/>
            <a:ext cx="2184950" cy="682878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504BB66F-A4DA-2E2F-1999-16DB5982DF28}"/>
              </a:ext>
            </a:extLst>
          </p:cNvPr>
          <p:cNvSpPr/>
          <p:nvPr/>
        </p:nvSpPr>
        <p:spPr>
          <a:xfrm rot="16200000" flipH="1">
            <a:off x="6073140" y="-5032212"/>
            <a:ext cx="45719" cy="12192000"/>
          </a:xfrm>
          <a:prstGeom prst="rect">
            <a:avLst/>
          </a:prstGeom>
          <a:gradFill>
            <a:gsLst>
              <a:gs pos="60000">
                <a:srgbClr val="00B0F0"/>
              </a:gs>
              <a:gs pos="50000">
                <a:srgbClr val="0070C0"/>
              </a:gs>
              <a:gs pos="47000">
                <a:schemeClr val="tx2">
                  <a:lumMod val="75000"/>
                </a:schemeClr>
              </a:gs>
              <a:gs pos="83000">
                <a:srgbClr val="0070C0"/>
              </a:gs>
            </a:gsLst>
            <a:lin ang="5400000" scaled="0"/>
          </a:gradFill>
          <a:ln w="15875" cap="rnd">
            <a:noFill/>
            <a:tailEnd type="none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2521060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D604C3B73AE9943B737720A48E3AF7C" ma:contentTypeVersion="13" ma:contentTypeDescription="Create a new document." ma:contentTypeScope="" ma:versionID="727733bc6ec2c494e5055b0c025856ad">
  <xsd:schema xmlns:xsd="http://www.w3.org/2001/XMLSchema" xmlns:xs="http://www.w3.org/2001/XMLSchema" xmlns:p="http://schemas.microsoft.com/office/2006/metadata/properties" xmlns:ns3="9c83b91e-5ffe-420f-9ed1-9dac5903eaec" xmlns:ns4="60c75bb3-2e3f-4394-b4f4-3e2677e21dfa" targetNamespace="http://schemas.microsoft.com/office/2006/metadata/properties" ma:root="true" ma:fieldsID="81d1b2d87c3b78affc4351f8d36ebc68" ns3:_="" ns4:_="">
    <xsd:import namespace="9c83b91e-5ffe-420f-9ed1-9dac5903eaec"/>
    <xsd:import namespace="60c75bb3-2e3f-4394-b4f4-3e2677e21df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83b91e-5ffe-420f-9ed1-9dac5903ea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c75bb3-2e3f-4394-b4f4-3e2677e21df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27CAF57-D79C-46AD-9425-6356E1069BA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30638A1-11B8-4D5A-966C-D165B41955E9}">
  <ds:schemaRefs>
    <ds:schemaRef ds:uri="http://schemas.microsoft.com/office/2006/metadata/properties"/>
    <ds:schemaRef ds:uri="http://purl.org/dc/dcmitype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60c75bb3-2e3f-4394-b4f4-3e2677e21dfa"/>
    <ds:schemaRef ds:uri="9c83b91e-5ffe-420f-9ed1-9dac5903eaec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48077FA-09B2-4939-9EFC-298606E10B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83b91e-5ffe-420f-9ed1-9dac5903eaec"/>
    <ds:schemaRef ds:uri="60c75bb3-2e3f-4394-b4f4-3e2677e21df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2186</TotalTime>
  <Words>842</Words>
  <Application>Microsoft Office PowerPoint</Application>
  <PresentationFormat>Widescreen</PresentationFormat>
  <Paragraphs>307</Paragraphs>
  <Slides>15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28" baseType="lpstr">
      <vt:lpstr>굴림</vt:lpstr>
      <vt:lpstr>맑은 고딕</vt:lpstr>
      <vt:lpstr>08서울남산체 B</vt:lpstr>
      <vt:lpstr>Arial</vt:lpstr>
      <vt:lpstr>Arial Narrow</vt:lpstr>
      <vt:lpstr>Book Antiqua</vt:lpstr>
      <vt:lpstr>Calibri</vt:lpstr>
      <vt:lpstr>Malgun Gothic (Body)</vt:lpstr>
      <vt:lpstr>Times New Roman</vt:lpstr>
      <vt:lpstr>Wingdings</vt:lpstr>
      <vt:lpstr>Office 테마</vt:lpstr>
      <vt:lpstr>1_Office 테마</vt:lpstr>
      <vt:lpstr>2_Office 테마</vt:lpstr>
      <vt:lpstr>Управление ликвидностью в Монголии</vt:lpstr>
      <vt:lpstr>  Ⅰ. Обзор  Ⅱ. Прогнозирование/планирование движение денежных средств  Ⅲ.  Координация между управлением ликвидностью и управлением долгом  </vt:lpstr>
      <vt:lpstr>PowerPoint Presentation</vt:lpstr>
      <vt:lpstr>PowerPoint Presentation</vt:lpstr>
      <vt:lpstr>PowerPoint Presentation</vt:lpstr>
      <vt:lpstr>PowerPoint Presentation</vt:lpstr>
      <vt:lpstr>Функциональная схема процесса  прогнозирования</vt:lpstr>
      <vt:lpstr>            Сезонная динамика бюджетных доходов</vt:lpstr>
      <vt:lpstr>Сезонная динамика бюджетных расходов</vt:lpstr>
      <vt:lpstr>PowerPoint Presentation</vt:lpstr>
      <vt:lpstr>PowerPoint Presentation</vt:lpstr>
      <vt:lpstr>PowerPoint Presentation</vt:lpstr>
      <vt:lpstr>PowerPoint Presentation</vt:lpstr>
      <vt:lpstr>Обязанности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</dc:title>
  <dc:creator>김의주</dc:creator>
  <cp:lastModifiedBy>Yelena Slizhevskaya</cp:lastModifiedBy>
  <cp:revision>79</cp:revision>
  <dcterms:created xsi:type="dcterms:W3CDTF">2019-09-17T02:10:27Z</dcterms:created>
  <dcterms:modified xsi:type="dcterms:W3CDTF">2023-05-11T14:52:20Z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0x010100FD604C3B73AE9943B737720A48E3AF7C</vt:lpwstr>
  </property>
</Properties>
</file>