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2" r:id="rId4"/>
    <p:sldMasterId id="2147483704" r:id="rId5"/>
    <p:sldMasterId id="2147483707" r:id="rId6"/>
  </p:sldMasterIdLst>
  <p:notesMasterIdLst>
    <p:notesMasterId r:id="rId24"/>
  </p:notesMasterIdLst>
  <p:sldIdLst>
    <p:sldId id="8184" r:id="rId7"/>
    <p:sldId id="256" r:id="rId8"/>
    <p:sldId id="8195" r:id="rId9"/>
    <p:sldId id="8153" r:id="rId10"/>
    <p:sldId id="8198" r:id="rId11"/>
    <p:sldId id="8194" r:id="rId12"/>
    <p:sldId id="8196" r:id="rId13"/>
    <p:sldId id="8197" r:id="rId14"/>
    <p:sldId id="8185" r:id="rId15"/>
    <p:sldId id="6388" r:id="rId16"/>
    <p:sldId id="8154" r:id="rId17"/>
    <p:sldId id="8171" r:id="rId18"/>
    <p:sldId id="6374" r:id="rId19"/>
    <p:sldId id="6382" r:id="rId20"/>
    <p:sldId id="6385" r:id="rId21"/>
    <p:sldId id="8183" r:id="rId22"/>
    <p:sldId id="81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BF11"/>
    <a:srgbClr val="E6BF44"/>
    <a:srgbClr val="0070C0"/>
    <a:srgbClr val="F6E8E5"/>
    <a:srgbClr val="9DC3E6"/>
    <a:srgbClr val="F4E1E1"/>
    <a:srgbClr val="5E4FB8"/>
    <a:srgbClr val="FEC62F"/>
    <a:srgbClr val="00B3EF"/>
    <a:srgbClr val="0077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471" autoAdjust="0"/>
    <p:restoredTop sz="77273" autoAdjust="0"/>
  </p:normalViewPr>
  <p:slideViewPr>
    <p:cSldViewPr snapToGrid="0">
      <p:cViewPr varScale="1">
        <p:scale>
          <a:sx n="85" d="100"/>
          <a:sy n="85" d="100"/>
        </p:scale>
        <p:origin x="21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750A7-8E9B-4151-A841-A3CEA0523D26}" type="datetimeFigureOut">
              <a:rPr lang="en-US" smtClean="0"/>
              <a:t>5/17/2023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A16280-3B60-4567-A566-B90830FF644C}" type="slidenum">
              <a:rPr lang="en-US" smtClean="0"/>
              <a:t>‹#›</a:t>
            </a:fld>
            <a:endParaRPr lang="en-US"/>
          </a:p>
        </p:txBody>
      </p:sp>
    </p:spTree>
    <p:extLst>
      <p:ext uri="{BB962C8B-B14F-4D97-AF65-F5344CB8AC3E}">
        <p14:creationId xmlns:p14="http://schemas.microsoft.com/office/powerpoint/2010/main" val="3364230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ltod.mof.gov.m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A16280-3B60-4567-A566-B90830FF644C}" type="slidenum">
              <a:rPr lang="en-US" smtClean="0"/>
              <a:t>1</a:t>
            </a:fld>
            <a:endParaRPr lang="en-US"/>
          </a:p>
        </p:txBody>
      </p:sp>
    </p:spTree>
    <p:extLst>
      <p:ext uri="{BB962C8B-B14F-4D97-AF65-F5344CB8AC3E}">
        <p14:creationId xmlns:p14="http://schemas.microsoft.com/office/powerpoint/2010/main" val="1258083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10. One of the main objectives of the Strengthening Governance in Mongolia project is to improve budget reporting and transparency by increasing the comprehensiveness of fiscal and financial information and reporting. Within this objective we have been implementing number of activities in the area of Glass account law and system improvement, preparation of a Citizen budget, fostering public participation and disaggregated data creation in relation to the World bank BOOST dataset standard.</a:t>
            </a:r>
          </a:p>
          <a:p>
            <a:pPr marL="0" marR="0">
              <a:lnSpc>
                <a:spcPct val="107000"/>
              </a:lnSpc>
              <a:spcBef>
                <a:spcPts val="0"/>
              </a:spcBef>
              <a:spcAft>
                <a:spcPts val="80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These efforts have been evidenced by the achievement in the latest Open Budget Survey. Mongolia scored 60 in the 2021 survey which represents 14 points above compared with the OBI index when the project has initiated. </a:t>
            </a:r>
          </a:p>
          <a:p>
            <a:pPr marL="0" marR="0">
              <a:lnSpc>
                <a:spcPct val="107000"/>
              </a:lnSpc>
              <a:spcBef>
                <a:spcPts val="0"/>
              </a:spcBef>
              <a:spcAft>
                <a:spcPts val="800"/>
              </a:spcAft>
            </a:pP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Now I will briefly introduce the implementation of these activities one by one.</a:t>
            </a:r>
          </a:p>
          <a:p>
            <a:pPr marL="0" marR="0">
              <a:lnSpc>
                <a:spcPct val="107000"/>
              </a:lnSpc>
              <a:spcBef>
                <a:spcPts val="0"/>
              </a:spcBef>
              <a:spcAft>
                <a:spcPts val="800"/>
              </a:spcAft>
            </a:pP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Yu Mincho" panose="02020400000000000000" pitchFamily="18" charset="-128"/>
                <a:cs typeface="Times New Roman" panose="02020603050405020304" pitchFamily="18" charset="0"/>
              </a:rPr>
              <a:t>Ranked 38th out of 120 countries surveyed, 3 places than the previous survey.</a:t>
            </a:r>
          </a:p>
          <a:p>
            <a:endParaRPr lang="mn-MN" sz="12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1BCE456-F72A-4B6E-A249-31CBB5A3FA89}" type="slidenum">
              <a:rPr lang="en-US" smtClean="0"/>
              <a:t>16</a:t>
            </a:fld>
            <a:endParaRPr lang="en-US"/>
          </a:p>
        </p:txBody>
      </p:sp>
    </p:spTree>
    <p:extLst>
      <p:ext uri="{BB962C8B-B14F-4D97-AF65-F5344CB8AC3E}">
        <p14:creationId xmlns:p14="http://schemas.microsoft.com/office/powerpoint/2010/main" val="4209505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3BE8EDF-BCE1-4B5F-A687-BD1FD833754A}" type="slidenum">
              <a:rPr lang="en-US" smtClean="0"/>
              <a:t>17</a:t>
            </a:fld>
            <a:endParaRPr lang="en-US"/>
          </a:p>
        </p:txBody>
      </p:sp>
    </p:spTree>
    <p:extLst>
      <p:ext uri="{BB962C8B-B14F-4D97-AF65-F5344CB8AC3E}">
        <p14:creationId xmlns:p14="http://schemas.microsoft.com/office/powerpoint/2010/main" val="1403539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Transactions: allowing users to make purchases, pay bills, or access services such as banking or healthcare.</a:t>
            </a:r>
          </a:p>
          <a:p>
            <a:r>
              <a:rPr lang="en-US" sz="1200" b="0" i="0" kern="1200" dirty="0">
                <a:solidFill>
                  <a:schemeClr val="tx1"/>
                </a:solidFill>
                <a:effectLst/>
                <a:latin typeface="+mn-lt"/>
                <a:ea typeface="+mn-ea"/>
                <a:cs typeface="+mn-cs"/>
              </a:rPr>
              <a:t>Self-service: allowing users to perform tasks such as printing tickets or boarding passes, checking in for flights, or ordering food.</a:t>
            </a:r>
          </a:p>
          <a:p>
            <a:endParaRPr lang="en-US" dirty="0"/>
          </a:p>
        </p:txBody>
      </p:sp>
      <p:sp>
        <p:nvSpPr>
          <p:cNvPr id="4" name="Slide Number Placeholder 3"/>
          <p:cNvSpPr>
            <a:spLocks noGrp="1"/>
          </p:cNvSpPr>
          <p:nvPr>
            <p:ph type="sldNum" sz="quarter" idx="5"/>
          </p:nvPr>
        </p:nvSpPr>
        <p:spPr/>
        <p:txBody>
          <a:bodyPr/>
          <a:lstStyle/>
          <a:p>
            <a:fld id="{DDA16280-3B60-4567-A566-B90830FF644C}" type="slidenum">
              <a:rPr lang="en-US" smtClean="0"/>
              <a:t>5</a:t>
            </a:fld>
            <a:endParaRPr lang="en-US"/>
          </a:p>
        </p:txBody>
      </p:sp>
    </p:spTree>
    <p:extLst>
      <p:ext uri="{BB962C8B-B14F-4D97-AF65-F5344CB8AC3E}">
        <p14:creationId xmlns:p14="http://schemas.microsoft.com/office/powerpoint/2010/main" val="245452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Transactions: allowing users to make purchases, pay bills, or access services such as banking or healthcare.</a:t>
            </a:r>
          </a:p>
          <a:p>
            <a:r>
              <a:rPr lang="en-US" sz="1200" b="0" i="0" kern="1200" dirty="0">
                <a:solidFill>
                  <a:schemeClr val="tx1"/>
                </a:solidFill>
                <a:effectLst/>
                <a:latin typeface="+mn-lt"/>
                <a:ea typeface="+mn-ea"/>
                <a:cs typeface="+mn-cs"/>
              </a:rPr>
              <a:t>Self-service: allowing users to perform tasks such as printing tickets or boarding passes, checking in for flights, or ordering food.</a:t>
            </a:r>
          </a:p>
          <a:p>
            <a:endParaRPr lang="en-US" dirty="0"/>
          </a:p>
        </p:txBody>
      </p:sp>
      <p:sp>
        <p:nvSpPr>
          <p:cNvPr id="4" name="Slide Number Placeholder 3"/>
          <p:cNvSpPr>
            <a:spLocks noGrp="1"/>
          </p:cNvSpPr>
          <p:nvPr>
            <p:ph type="sldNum" sz="quarter" idx="5"/>
          </p:nvPr>
        </p:nvSpPr>
        <p:spPr/>
        <p:txBody>
          <a:bodyPr/>
          <a:lstStyle/>
          <a:p>
            <a:fld id="{DDA16280-3B60-4567-A566-B90830FF644C}" type="slidenum">
              <a:rPr lang="en-US" smtClean="0"/>
              <a:t>7</a:t>
            </a:fld>
            <a:endParaRPr lang="en-US"/>
          </a:p>
        </p:txBody>
      </p:sp>
    </p:spTree>
    <p:extLst>
      <p:ext uri="{BB962C8B-B14F-4D97-AF65-F5344CB8AC3E}">
        <p14:creationId xmlns:p14="http://schemas.microsoft.com/office/powerpoint/2010/main" val="278129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Finally from 2023 we launched the redeveloped GAP and currently 5600 public organizations have registered to the system and publishing fiscal </a:t>
            </a:r>
            <a:r>
              <a:rPr lang="en-US" dirty="0" err="1">
                <a:cs typeface="Calibri"/>
              </a:rPr>
              <a:t>inforamtion</a:t>
            </a:r>
            <a:r>
              <a:rPr lang="en-US" dirty="0">
                <a:cs typeface="Calibri"/>
              </a:rPr>
              <a:t> according to the GAL. </a:t>
            </a:r>
          </a:p>
        </p:txBody>
      </p:sp>
      <p:sp>
        <p:nvSpPr>
          <p:cNvPr id="4" name="Slide Number Placeholder 3"/>
          <p:cNvSpPr>
            <a:spLocks noGrp="1"/>
          </p:cNvSpPr>
          <p:nvPr>
            <p:ph type="sldNum" sz="quarter" idx="5"/>
          </p:nvPr>
        </p:nvSpPr>
        <p:spPr/>
        <p:txBody>
          <a:bodyPr/>
          <a:lstStyle/>
          <a:p>
            <a:fld id="{DDA16280-3B60-4567-A566-B90830FF644C}" type="slidenum">
              <a:rPr lang="en-US" smtClean="0"/>
              <a:t>9</a:t>
            </a:fld>
            <a:endParaRPr lang="en-US"/>
          </a:p>
        </p:txBody>
      </p:sp>
    </p:spTree>
    <p:extLst>
      <p:ext uri="{BB962C8B-B14F-4D97-AF65-F5344CB8AC3E}">
        <p14:creationId xmlns:p14="http://schemas.microsoft.com/office/powerpoint/2010/main" val="3824447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main new features of the system is </a:t>
            </a:r>
            <a:r>
              <a:rPr lang="en-US" err="1">
                <a:cs typeface="Calibri"/>
              </a:rPr>
              <a:t>redevelopmed</a:t>
            </a:r>
            <a:r>
              <a:rPr lang="en-US">
                <a:cs typeface="Calibri"/>
              </a:rPr>
              <a:t> system have </a:t>
            </a:r>
            <a:r>
              <a:rPr lang="en-US" err="1">
                <a:cs typeface="Calibri"/>
              </a:rPr>
              <a:t>interated</a:t>
            </a:r>
            <a:r>
              <a:rPr lang="en-US">
                <a:cs typeface="Calibri"/>
              </a:rPr>
              <a:t> with the other financial systems.</a:t>
            </a:r>
          </a:p>
          <a:p>
            <a:endParaRPr lang="en-US">
              <a:cs typeface="Calibri"/>
            </a:endParaRPr>
          </a:p>
          <a:p>
            <a:r>
              <a:rPr lang="en-US">
                <a:cs typeface="Calibri"/>
              </a:rPr>
              <a:t>Which also means information accuracy and comprehensiveness have improved.</a:t>
            </a:r>
          </a:p>
        </p:txBody>
      </p:sp>
      <p:sp>
        <p:nvSpPr>
          <p:cNvPr id="4" name="Slide Number Placeholder 3"/>
          <p:cNvSpPr>
            <a:spLocks noGrp="1"/>
          </p:cNvSpPr>
          <p:nvPr>
            <p:ph type="sldNum" sz="quarter" idx="5"/>
          </p:nvPr>
        </p:nvSpPr>
        <p:spPr/>
        <p:txBody>
          <a:bodyPr/>
          <a:lstStyle/>
          <a:p>
            <a:fld id="{DDA16280-3B60-4567-A566-B90830FF644C}" type="slidenum">
              <a:rPr lang="en-US" smtClean="0"/>
              <a:t>10</a:t>
            </a:fld>
            <a:endParaRPr lang="en-US"/>
          </a:p>
        </p:txBody>
      </p:sp>
    </p:spTree>
    <p:extLst>
      <p:ext uri="{BB962C8B-B14F-4D97-AF65-F5344CB8AC3E}">
        <p14:creationId xmlns:p14="http://schemas.microsoft.com/office/powerpoint/2010/main" val="3682323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The Citizen’s Budget for the consolidated budget in Mongolia was first-ever developed in 2018 with the aim to increase the citizens’ knowledge about the state budget, enable citizens to monitor and participate in the budgeting process, and improve budget transparency by the Ministry of Finance (</a:t>
            </a:r>
            <a:r>
              <a:rPr lang="en-US" b="0" i="0" dirty="0" err="1">
                <a:solidFill>
                  <a:srgbClr val="000000"/>
                </a:solidFill>
                <a:effectLst/>
                <a:latin typeface="Times New Roman" panose="02020603050405020304" pitchFamily="18" charset="0"/>
              </a:rPr>
              <a:t>MoF</a:t>
            </a:r>
            <a:r>
              <a:rPr lang="en-US" b="0" i="0" dirty="0">
                <a:solidFill>
                  <a:srgbClr val="000000"/>
                </a:solidFill>
                <a:effectLst/>
                <a:latin typeface="Times New Roman" panose="02020603050405020304" pitchFamily="18" charset="0"/>
              </a:rPr>
              <a:t>) initiative.</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With the support of the SGM Project developed total 35 booklets were produced and disseminated to the public.</a:t>
            </a:r>
          </a:p>
          <a:p>
            <a:endParaRPr lang="en-US" b="0" i="0" dirty="0">
              <a:solidFill>
                <a:srgbClr val="000000"/>
              </a:solidFill>
              <a:effectLst/>
              <a:latin typeface="Times New Roman" panose="02020603050405020304" pitchFamily="18" charset="0"/>
            </a:endParaRPr>
          </a:p>
          <a:p>
            <a:r>
              <a:rPr lang="en-US" b="0" i="0" dirty="0">
                <a:solidFill>
                  <a:srgbClr val="000000"/>
                </a:solidFill>
                <a:effectLst/>
                <a:latin typeface="Times New Roman" panose="02020603050405020304" pitchFamily="18" charset="0"/>
              </a:rPr>
              <a:t>This initiative aims to explain the budget to the citizens in a transparent and easy-to-understand format using dialogues between family members and representatives of functional sectors, such as health, education and environmental protection etc. The booklets also included information on state fiscal policy, macro-economic projections, budget revenue sources, government loans and grants as well as information on government debt. Detailed expenditure information is provided for each functional sector.</a:t>
            </a:r>
          </a:p>
          <a:p>
            <a:endParaRPr lang="en-US" b="0" i="0" dirty="0">
              <a:solidFill>
                <a:srgbClr val="000000"/>
              </a:solidFill>
              <a:effectLst/>
              <a:latin typeface="Times New Roman" panose="02020603050405020304" pitchFamily="18" charset="0"/>
              <a:cs typeface="Calibri"/>
            </a:endParaRPr>
          </a:p>
          <a:p>
            <a:r>
              <a:rPr lang="en-US" b="0" i="0" dirty="0">
                <a:solidFill>
                  <a:srgbClr val="000000"/>
                </a:solidFill>
                <a:effectLst/>
                <a:latin typeface="Times New Roman" panose="02020603050405020304" pitchFamily="18" charset="0"/>
              </a:rPr>
              <a:t>During fiscal years 2021 and 2022, the Citizen’s budget booklets were produced at the time of submitting the budget proposal to the Parliament and published in MOF website and fiscal transparency websites as e-booklets.</a:t>
            </a:r>
          </a:p>
          <a:p>
            <a:endParaRPr lang="en-US" b="0" i="0" dirty="0">
              <a:solidFill>
                <a:srgbClr val="000000"/>
              </a:solidFill>
              <a:effectLst/>
              <a:latin typeface="Times New Roman" panose="02020603050405020304" pitchFamily="18" charset="0"/>
              <a:cs typeface="Calibri"/>
            </a:endParaRPr>
          </a:p>
          <a:p>
            <a:endParaRPr lang="en-US" b="0" i="0" dirty="0">
              <a:solidFill>
                <a:srgbClr val="000000"/>
              </a:solidFill>
              <a:effectLst/>
              <a:latin typeface="Times New Roman" panose="02020603050405020304" pitchFamily="18" charset="0"/>
              <a:cs typeface="Calibri"/>
            </a:endParaRPr>
          </a:p>
          <a:p>
            <a:endParaRPr lang="en-US" b="0" i="0" dirty="0">
              <a:solidFill>
                <a:srgbClr val="000000"/>
              </a:solidFill>
              <a:effectLst/>
              <a:latin typeface="Times New Roman" panose="02020603050405020304" pitchFamily="18" charset="0"/>
              <a:cs typeface="Calibri"/>
            </a:endParaRPr>
          </a:p>
          <a:p>
            <a:r>
              <a:rPr lang="mn-MN" sz="1800" dirty="0">
                <a:effectLst/>
                <a:latin typeface="Calibri" panose="020F0502020204030204" pitchFamily="34" charset="0"/>
                <a:ea typeface="DengXian" panose="020B0503020204020204" pitchFamily="2" charset="-122"/>
                <a:cs typeface="Arial" panose="020B0604020202020204" pitchFamily="34" charset="0"/>
              </a:rPr>
              <a:t>To provide citizens with financial and budgetary information, printed out and distributed Citizen’s budget booklets for the fiscal year 2018, 2019, 2020,</a:t>
            </a:r>
            <a:r>
              <a:rPr lang="en-US" sz="1800" dirty="0">
                <a:effectLst/>
                <a:latin typeface="Calibri" panose="020F0502020204030204" pitchFamily="34" charset="0"/>
                <a:ea typeface="DengXian" panose="020B0503020204020204" pitchFamily="2" charset="-122"/>
                <a:cs typeface="Arial" panose="020B0604020202020204" pitchFamily="34" charset="0"/>
              </a:rPr>
              <a:t> 2022 </a:t>
            </a:r>
            <a:r>
              <a:rPr lang="mn-MN" sz="1800" dirty="0">
                <a:effectLst/>
                <a:latin typeface="Calibri" panose="020F0502020204030204" pitchFamily="34" charset="0"/>
                <a:ea typeface="DengXian" panose="020B0503020204020204" pitchFamily="2" charset="-122"/>
                <a:cs typeface="Arial" panose="020B0604020202020204" pitchFamily="34" charset="0"/>
              </a:rPr>
              <a:t>and budget book for the fiscal years 2020 and 2022. Also, developed Citizen’s budget e-booklets for the quarterly budget execution for the fiscal year 2019</a:t>
            </a:r>
            <a:r>
              <a:rPr lang="en-US" sz="1800" dirty="0">
                <a:effectLst/>
                <a:latin typeface="Calibri" panose="020F0502020204030204" pitchFamily="34" charset="0"/>
                <a:ea typeface="DengXian" panose="020B0503020204020204" pitchFamily="2" charset="-122"/>
                <a:cs typeface="Arial" panose="020B0604020202020204" pitchFamily="34" charset="0"/>
              </a:rPr>
              <a:t>, Consolidated budget execution for the fiscal year 2021</a:t>
            </a:r>
            <a:r>
              <a:rPr lang="mn-MN" sz="1800" dirty="0">
                <a:effectLst/>
                <a:latin typeface="Calibri" panose="020F0502020204030204" pitchFamily="34" charset="0"/>
                <a:ea typeface="DengXian" panose="020B0503020204020204" pitchFamily="2" charset="-122"/>
                <a:cs typeface="Arial" panose="020B0604020202020204" pitchFamily="34" charset="0"/>
              </a:rPr>
              <a:t> and submitted budget booklet for the fiscal year 2021 and 2022, </a:t>
            </a:r>
            <a:r>
              <a:rPr lang="en-US" sz="1800" dirty="0">
                <a:effectLst/>
                <a:highlight>
                  <a:srgbClr val="FFFF00"/>
                </a:highlight>
                <a:latin typeface="Calibri" panose="020F0502020204030204" pitchFamily="34" charset="0"/>
                <a:ea typeface="DengXian" panose="020B0503020204020204" pitchFamily="2" charset="-122"/>
                <a:cs typeface="Arial" panose="020B0604020202020204" pitchFamily="34" charset="0"/>
              </a:rPr>
              <a:t>mid-year review for the fiscal year 2021 and 2022,  submitted and approved budget booklet for the fiscal year 2023</a:t>
            </a:r>
            <a:r>
              <a:rPr lang="mn-MN"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 Booklets are also published thgrough the Ministry of Finance official website www.mof.gov.mn and budget transparency website </a:t>
            </a:r>
            <a:r>
              <a:rPr lang="mn-MN" sz="1800" u="sng" dirty="0">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www.iltod.mof.gov.mn</a:t>
            </a:r>
            <a:endParaRPr lang="en-US" b="0" i="0" dirty="0">
              <a:solidFill>
                <a:srgbClr val="000000"/>
              </a:solidFill>
              <a:effectLst/>
              <a:latin typeface="Times New Roman" panose="02020603050405020304" pitchFamily="18" charset="0"/>
              <a:cs typeface="Calibri"/>
            </a:endParaRPr>
          </a:p>
          <a:p>
            <a:endParaRPr lang="en-US" b="0" i="0" dirty="0">
              <a:solidFill>
                <a:srgbClr val="000000"/>
              </a:solidFill>
              <a:effectLst/>
              <a:latin typeface="Times New Roman" panose="02020603050405020304" pitchFamily="18" charset="0"/>
              <a:cs typeface="Calibri"/>
            </a:endParaRPr>
          </a:p>
        </p:txBody>
      </p:sp>
      <p:sp>
        <p:nvSpPr>
          <p:cNvPr id="4" name="Slide Number Placeholder 3"/>
          <p:cNvSpPr>
            <a:spLocks noGrp="1"/>
          </p:cNvSpPr>
          <p:nvPr>
            <p:ph type="sldNum" sz="quarter" idx="5"/>
          </p:nvPr>
        </p:nvSpPr>
        <p:spPr/>
        <p:txBody>
          <a:bodyPr/>
          <a:lstStyle/>
          <a:p>
            <a:fld id="{63BE8EDF-BCE1-4B5F-A687-BD1FD833754A}" type="slidenum">
              <a:rPr lang="en-US" smtClean="0"/>
              <a:t>12</a:t>
            </a:fld>
            <a:endParaRPr lang="en-US"/>
          </a:p>
        </p:txBody>
      </p:sp>
    </p:spTree>
    <p:extLst>
      <p:ext uri="{BB962C8B-B14F-4D97-AF65-F5344CB8AC3E}">
        <p14:creationId xmlns:p14="http://schemas.microsoft.com/office/powerpoint/2010/main" val="365406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mn-MN"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Following the international trends, the Strengthening Governance in Mongolia Project is supporting the MoF in designing and developing the next generation, interactive, and web-based C</a:t>
            </a:r>
            <a:r>
              <a:rPr lang="en-US" sz="180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itizen</a:t>
            </a:r>
            <a:r>
              <a:rPr lang="en-US"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r>
              <a:rPr lang="mn-MN"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B</a:t>
            </a:r>
            <a:r>
              <a:rPr lang="en-US" sz="1800" err="1">
                <a:solidFill>
                  <a:srgbClr val="000000"/>
                </a:solidFill>
                <a:effectLst/>
                <a:latin typeface="Calibri" panose="020F0502020204030204" pitchFamily="34" charset="0"/>
                <a:ea typeface="Yu Mincho" panose="02020400000000000000" pitchFamily="18" charset="-128"/>
                <a:cs typeface="Calibri" panose="020F0502020204030204" pitchFamily="34" charset="0"/>
              </a:rPr>
              <a:t>udget</a:t>
            </a:r>
            <a:r>
              <a:rPr lang="en-US"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to expand the budget information dissemination channels and to publish budget data in a timely manner</a:t>
            </a:r>
            <a:r>
              <a:rPr lang="mn-MN"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a:t>
            </a:r>
            <a:r>
              <a:rPr lang="en-US" sz="1800">
                <a:solidFill>
                  <a:srgbClr val="000000"/>
                </a:solidFill>
                <a:effectLst/>
                <a:latin typeface="Calibri" panose="020F0502020204030204" pitchFamily="34" charset="0"/>
                <a:ea typeface="Yu Mincho" panose="02020400000000000000" pitchFamily="18" charset="-128"/>
                <a:cs typeface="Calibri" panose="020F0502020204030204" pitchFamily="34" charset="0"/>
              </a:rPr>
              <a:t> </a:t>
            </a:r>
            <a:endParaRPr lang="en-US" sz="1800">
              <a:effectLst/>
              <a:latin typeface="Calibri" panose="020F0502020204030204" pitchFamily="34" charset="0"/>
              <a:ea typeface="Yu Mincho"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Times New Roman" panose="02020603050405020304" pitchFamily="18" charset="0"/>
              </a:rPr>
              <a:t>With the support of the SGM project in February 2021, the interactive, web-based Citizen’s Budget was launched.</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DDA16280-3B60-4567-A566-B90830FF644C}" type="slidenum">
              <a:rPr lang="en-US" smtClean="0"/>
              <a:t>13</a:t>
            </a:fld>
            <a:endParaRPr lang="en-US"/>
          </a:p>
        </p:txBody>
      </p:sp>
    </p:spTree>
    <p:extLst>
      <p:ext uri="{BB962C8B-B14F-4D97-AF65-F5344CB8AC3E}">
        <p14:creationId xmlns:p14="http://schemas.microsoft.com/office/powerpoint/2010/main" val="163151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n-MN" sz="1800" dirty="0">
                <a:latin typeface="Calibri"/>
                <a:ea typeface="Yu Mincho"/>
                <a:cs typeface="Calibri"/>
              </a:rPr>
              <a:t>Also To </a:t>
            </a:r>
            <a:r>
              <a:rPr lang="mn-MN" sz="1800" dirty="0">
                <a:effectLst/>
                <a:latin typeface="Calibri"/>
                <a:ea typeface="Yu Mincho"/>
                <a:cs typeface="Calibri"/>
              </a:rPr>
              <a:t>improve access to budget information, prepared </a:t>
            </a:r>
            <a:r>
              <a:rPr lang="en-US" sz="1800" dirty="0">
                <a:effectLst/>
                <a:latin typeface="Calibri"/>
                <a:ea typeface="Yu Mincho"/>
                <a:cs typeface="Calibri"/>
              </a:rPr>
              <a:t>disaggregated </a:t>
            </a:r>
            <a:r>
              <a:rPr lang="mn-MN" sz="1800" dirty="0">
                <a:effectLst/>
                <a:latin typeface="Calibri"/>
                <a:ea typeface="Yu Mincho"/>
                <a:cs typeface="Calibri"/>
              </a:rPr>
              <a:t>budget execution data by economic, functional, administrative, and programmatic classifications for the fiscal years 2010-20</a:t>
            </a:r>
            <a:r>
              <a:rPr lang="en-US" sz="1800" dirty="0">
                <a:effectLst/>
                <a:latin typeface="Calibri"/>
                <a:ea typeface="Yu Mincho"/>
                <a:cs typeface="Calibri"/>
              </a:rPr>
              <a:t>21</a:t>
            </a:r>
            <a:r>
              <a:rPr lang="mn-MN" sz="1800" dirty="0">
                <a:effectLst/>
                <a:latin typeface="Calibri"/>
                <a:ea typeface="Yu Mincho"/>
                <a:cs typeface="Calibri"/>
              </a:rPr>
              <a:t> according to the BOOST template/data structure provided by the World bank international consultant</a:t>
            </a:r>
            <a:r>
              <a:rPr lang="en-US" sz="1800" dirty="0">
                <a:effectLst/>
                <a:latin typeface="Calibri"/>
                <a:ea typeface="Yu Mincho"/>
                <a:cs typeface="Calibri"/>
              </a:rPr>
              <a:t>. </a:t>
            </a:r>
            <a:r>
              <a:rPr lang="en-US" sz="1800" dirty="0">
                <a:effectLst/>
                <a:highlight>
                  <a:srgbClr val="FFFF00"/>
                </a:highlight>
                <a:latin typeface="Calibri"/>
                <a:ea typeface="Yu Mincho"/>
                <a:cs typeface="Calibri"/>
              </a:rPr>
              <a:t>Boost historical dataset is </a:t>
            </a:r>
            <a:r>
              <a:rPr lang="mn-MN" sz="1800" dirty="0">
                <a:effectLst/>
                <a:highlight>
                  <a:srgbClr val="FFFF00"/>
                </a:highlight>
                <a:latin typeface="Calibri"/>
                <a:ea typeface="Yu Mincho"/>
                <a:cs typeface="Calibri"/>
              </a:rPr>
              <a:t>published through the Budget data menu of the Citizens’ Budget website.</a:t>
            </a:r>
            <a:r>
              <a:rPr lang="mn-MN" sz="1800" dirty="0">
                <a:highlight>
                  <a:srgbClr val="FFFF00"/>
                </a:highlight>
                <a:latin typeface="Calibri"/>
                <a:ea typeface="Yu Mincho"/>
                <a:cs typeface="Calibri"/>
              </a:rPr>
              <a:t> </a:t>
            </a:r>
            <a:endParaRPr lang="en-US" sz="1800" dirty="0">
              <a:effectLst/>
              <a:highlight>
                <a:srgbClr val="FFFF00"/>
              </a:highlight>
              <a:latin typeface="Calibri" panose="020F0502020204030204" pitchFamily="34" charset="0"/>
              <a:ea typeface="Yu Mincho" panose="02020400000000000000" pitchFamily="18" charset="-128"/>
              <a:cs typeface="Arial" panose="020B0604020202020204" pitchFamily="34" charset="0"/>
            </a:endParaRPr>
          </a:p>
          <a:p>
            <a:endParaRPr lang="en-US" sz="1800" dirty="0">
              <a:effectLst/>
              <a:highlight>
                <a:srgbClr val="FFFF00"/>
              </a:highlight>
              <a:latin typeface="Calibri" panose="020F0502020204030204" pitchFamily="34" charset="0"/>
              <a:ea typeface="Yu Mincho" panose="02020400000000000000" pitchFamily="18" charset="-128"/>
              <a:cs typeface="Arial" panose="020B0604020202020204" pitchFamily="34" charset="0"/>
            </a:endParaRPr>
          </a:p>
          <a:p>
            <a:r>
              <a:rPr lang="mn-MN" sz="1800" dirty="0">
                <a:effectLst/>
                <a:highlight>
                  <a:srgbClr val="FFFF00"/>
                </a:highlight>
                <a:latin typeface="Calibri"/>
                <a:ea typeface="Yu Mincho"/>
                <a:cs typeface="Calibri"/>
              </a:rPr>
              <a:t>Organized “Open Budget Dataquest” under the Budget your future campaign using this historical BOOST dataset</a:t>
            </a:r>
            <a:r>
              <a:rPr lang="en-US" sz="1800" dirty="0">
                <a:effectLst/>
                <a:highlight>
                  <a:srgbClr val="FFFF00"/>
                </a:highlight>
                <a:latin typeface="Calibri"/>
                <a:ea typeface="Yu Mincho"/>
                <a:cs typeface="Calibri"/>
              </a:rPr>
              <a:t>.</a:t>
            </a:r>
          </a:p>
          <a:p>
            <a:endParaRPr lang="en-US" sz="1800" dirty="0">
              <a:effectLst/>
              <a:highlight>
                <a:srgbClr val="FFFF00"/>
              </a:highlight>
              <a:latin typeface="Calibri" panose="020F0502020204030204" pitchFamily="34" charset="0"/>
              <a:ea typeface="Yu Mincho" panose="02020400000000000000" pitchFamily="18" charset="-128"/>
              <a:cs typeface="Arial" panose="020B0604020202020204" pitchFamily="34" charset="0"/>
            </a:endParaRPr>
          </a:p>
          <a:p>
            <a:r>
              <a:rPr lang="mn-MN" sz="1200" dirty="0">
                <a:effectLst/>
                <a:highlight>
                  <a:srgbClr val="FFFF00"/>
                </a:highlight>
                <a:latin typeface="Calibri" panose="020F0502020204030204" pitchFamily="34" charset="0"/>
                <a:ea typeface="Yu Mincho" panose="02020400000000000000" pitchFamily="18" charset="-128"/>
                <a:cs typeface="Arial" panose="020B0604020202020204" pitchFamily="34" charset="0"/>
              </a:rPr>
              <a:t>In order to standardize over 18 thousand budget entities’ names, revised all education and health sector budget entities' names (admin3) in the BOOST dataset and created a dataset with geolocation. </a:t>
            </a:r>
            <a:endParaRPr lang="en-US" dirty="0"/>
          </a:p>
        </p:txBody>
      </p:sp>
      <p:sp>
        <p:nvSpPr>
          <p:cNvPr id="4" name="Slide Number Placeholder 3"/>
          <p:cNvSpPr>
            <a:spLocks noGrp="1"/>
          </p:cNvSpPr>
          <p:nvPr>
            <p:ph type="sldNum" sz="quarter" idx="5"/>
          </p:nvPr>
        </p:nvSpPr>
        <p:spPr/>
        <p:txBody>
          <a:bodyPr/>
          <a:lstStyle/>
          <a:p>
            <a:fld id="{DDA16280-3B60-4567-A566-B90830FF644C}" type="slidenum">
              <a:rPr lang="en-US" smtClean="0"/>
              <a:t>14</a:t>
            </a:fld>
            <a:endParaRPr lang="en-US"/>
          </a:p>
        </p:txBody>
      </p:sp>
    </p:spTree>
    <p:extLst>
      <p:ext uri="{BB962C8B-B14F-4D97-AF65-F5344CB8AC3E}">
        <p14:creationId xmlns:p14="http://schemas.microsoft.com/office/powerpoint/2010/main" val="1963043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pPr marL="0" marR="0" lvl="0" indent="0" algn="r" defTabSz="914377"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fld id="{B10E75A7-B0F9-5642-96AB-06237E68FE07}" type="slidenum">
              <a:rPr kumimoji="0" lang="en-US" altLang="en-US" sz="1200" b="0" i="0" u="none" strike="noStrike" kern="1200" cap="none" spc="0" normalizeH="0" baseline="0" noProof="0">
                <a:ln>
                  <a:noFill/>
                </a:ln>
                <a:solidFill>
                  <a:srgbClr val="000000"/>
                </a:solidFill>
                <a:effectLst/>
                <a:uLnTx/>
                <a:uFillTx/>
                <a:latin typeface="Times New Roman" charset="0"/>
                <a:ea typeface="Arial Unicode MS" charset="0"/>
                <a:cs typeface="+mn-cs"/>
              </a:rPr>
              <a:pPr marL="0" marR="0" lvl="0" indent="0" algn="r" defTabSz="914377" rtl="0" eaLnBrk="1" fontAlgn="auto" latinLnBrk="0" hangingPunct="1">
                <a:lnSpc>
                  <a:spcPct val="93000"/>
                </a:lnSpc>
                <a:spcBef>
                  <a:spcPts val="0"/>
                </a:spcBef>
                <a:spcAft>
                  <a:spcPts val="0"/>
                </a:spcAft>
                <a:buClr>
                  <a:srgbClr val="000000"/>
                </a:buClr>
                <a:buSzPct val="100000"/>
                <a:buFont typeface="Times New Roman" charset="0"/>
                <a:buNone/>
                <a:tabLst>
                  <a:tab pos="723900" algn="l"/>
                  <a:tab pos="1447800" algn="l"/>
                  <a:tab pos="2171700" algn="l"/>
                  <a:tab pos="2895600" algn="l"/>
                </a:tabLst>
                <a:defRPr/>
              </a:pPr>
              <a:t>15</a:t>
            </a:fld>
            <a:endParaRPr kumimoji="0" lang="en-US" altLang="en-US" sz="1200" b="0" i="0" u="none" strike="noStrike" kern="1200" cap="none" spc="0" normalizeH="0" baseline="0" noProof="0">
              <a:ln>
                <a:noFill/>
              </a:ln>
              <a:solidFill>
                <a:srgbClr val="000000"/>
              </a:solidFill>
              <a:effectLst/>
              <a:uLnTx/>
              <a:uFillTx/>
              <a:latin typeface="Times New Roman" charset="0"/>
              <a:ea typeface="Arial Unicode MS" charset="0"/>
              <a:cs typeface="+mn-cs"/>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 val="1"/>
            </a:ext>
          </a:extLst>
        </p:spPr>
        <p:txBody>
          <a:bodyPr wrap="none" anchor="ctr"/>
          <a:lstStyle/>
          <a:p>
            <a:r>
              <a:rPr lang="en-US" altLang="en-US">
                <a:latin typeface="Times New Roman"/>
                <a:cs typeface="Times New Roman"/>
              </a:rPr>
              <a:t>All in all with the support of the project we have created the mechanism that disseminates fiscal information to the public, improved data quality, automated reporting process to the GAP, improved the comprehensiveness of the all 8 budget documents that are assessed through the OBS.</a:t>
            </a:r>
            <a:endParaRPr lang="en-US" altLang="en-US">
              <a:latin typeface="Times New Roman" charset="0"/>
            </a:endParaRPr>
          </a:p>
        </p:txBody>
      </p:sp>
    </p:spTree>
    <p:extLst>
      <p:ext uri="{BB962C8B-B14F-4D97-AF65-F5344CB8AC3E}">
        <p14:creationId xmlns:p14="http://schemas.microsoft.com/office/powerpoint/2010/main" val="1958211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A09B8-F550-4360-B0C6-90D6AC4C8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E4C013-CA36-4A87-AD6D-33708AA636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790D73-CFCC-4317-A802-5EE530E6D916}"/>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5" name="Footer Placeholder 4">
            <a:extLst>
              <a:ext uri="{FF2B5EF4-FFF2-40B4-BE49-F238E27FC236}">
                <a16:creationId xmlns:a16="http://schemas.microsoft.com/office/drawing/2014/main" id="{FCE75D27-6E67-4952-8868-041976D280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A0649-CB22-4C79-AB42-EE47660F904E}"/>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3165391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30FA-2AA8-446A-B49B-4E45AE940F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8EEF9E-B8E5-4AD0-9C4F-F9E9F785EE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87033-4F06-4172-8971-8728E7658ADC}"/>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5" name="Footer Placeholder 4">
            <a:extLst>
              <a:ext uri="{FF2B5EF4-FFF2-40B4-BE49-F238E27FC236}">
                <a16:creationId xmlns:a16="http://schemas.microsoft.com/office/drawing/2014/main" id="{D2FB0D4B-4A7A-46C9-AC37-0F180B429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3853E4-E553-4DBE-B4FB-E0A1CE76D759}"/>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1214325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EC6BFE-24DD-4EEE-9848-75EFD066B5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943F9E-516F-4EFD-8F9F-2E6286576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7E646C-5356-482C-A8BC-6E8E3D0F335C}"/>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5" name="Footer Placeholder 4">
            <a:extLst>
              <a:ext uri="{FF2B5EF4-FFF2-40B4-BE49-F238E27FC236}">
                <a16:creationId xmlns:a16="http://schemas.microsoft.com/office/drawing/2014/main" id="{8A2EE43D-923F-45D9-831E-0DBCC23ACE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216520-2ABF-457F-A37B-143ACC1961E0}"/>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639533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F979B7-A6E6-F9F7-C458-2816B9CE980C}"/>
              </a:ext>
            </a:extLst>
          </p:cNvPr>
          <p:cNvSpPr>
            <a:spLocks noGrp="1"/>
          </p:cNvSpPr>
          <p:nvPr>
            <p:ph type="pic" sz="quarter" idx="10"/>
          </p:nvPr>
        </p:nvSpPr>
        <p:spPr>
          <a:xfrm>
            <a:off x="1307819" y="1654396"/>
            <a:ext cx="2222500" cy="1586515"/>
          </a:xfrm>
        </p:spPr>
        <p:txBody>
          <a:bodyPr/>
          <a:lstStyle/>
          <a:p>
            <a:endParaRPr lang="en-US"/>
          </a:p>
        </p:txBody>
      </p:sp>
    </p:spTree>
    <p:extLst>
      <p:ext uri="{BB962C8B-B14F-4D97-AF65-F5344CB8AC3E}">
        <p14:creationId xmlns:p14="http://schemas.microsoft.com/office/powerpoint/2010/main" val="33079932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Нүүр хэсэг">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E3C655E-E596-46FC-9C65-DC3C00E6FDD6}"/>
              </a:ext>
            </a:extLst>
          </p:cNvPr>
          <p:cNvSpPr/>
          <p:nvPr/>
        </p:nvSpPr>
        <p:spPr>
          <a:xfrm>
            <a:off x="0" y="0"/>
            <a:ext cx="12192000" cy="6858000"/>
          </a:xfrm>
          <a:prstGeom prst="rect">
            <a:avLst/>
          </a:prstGeom>
          <a:solidFill>
            <a:srgbClr val="282844"/>
          </a:solidFill>
          <a:ln>
            <a:solidFill>
              <a:srgbClr val="3332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Box 6"/>
          <p:cNvSpPr txBox="1"/>
          <p:nvPr/>
        </p:nvSpPr>
        <p:spPr>
          <a:xfrm>
            <a:off x="3852939" y="3288446"/>
            <a:ext cx="2352359" cy="338554"/>
          </a:xfrm>
          <a:prstGeom prst="rect">
            <a:avLst/>
          </a:prstGeom>
          <a:noFill/>
        </p:spPr>
        <p:txBody>
          <a:bodyPr wrap="square" rtlCol="0">
            <a:spAutoFit/>
          </a:bodyPr>
          <a:lstStyle/>
          <a:p>
            <a:pPr algn="ctr"/>
            <a:r>
              <a:rPr lang="mn-MN" sz="1600" b="1">
                <a:solidFill>
                  <a:schemeClr val="bg1"/>
                </a:solidFill>
                <a:latin typeface="Arial" panose="020B0604020202020204" pitchFamily="34" charset="0"/>
                <a:cs typeface="Arial" panose="020B0604020202020204" pitchFamily="34" charset="0"/>
              </a:rPr>
              <a:t>САНГИЙН</a:t>
            </a:r>
            <a:r>
              <a:rPr lang="mn-MN" sz="1600" b="1" baseline="0">
                <a:solidFill>
                  <a:schemeClr val="bg1"/>
                </a:solidFill>
                <a:latin typeface="Arial" panose="020B0604020202020204" pitchFamily="34" charset="0"/>
                <a:cs typeface="Arial" panose="020B0604020202020204" pitchFamily="34" charset="0"/>
              </a:rPr>
              <a:t> ЯАМ</a:t>
            </a:r>
            <a:endParaRPr lang="mn-MN" sz="1600" b="1">
              <a:solidFill>
                <a:schemeClr val="bg1"/>
              </a:solidFill>
              <a:latin typeface="Arial" panose="020B0604020202020204" pitchFamily="34" charset="0"/>
              <a:cs typeface="Arial" panose="020B0604020202020204" pitchFamily="34" charset="0"/>
            </a:endParaRPr>
          </a:p>
        </p:txBody>
      </p:sp>
      <p:cxnSp>
        <p:nvCxnSpPr>
          <p:cNvPr id="8" name="Straight Connector 7"/>
          <p:cNvCxnSpPr>
            <a:cxnSpLocks/>
          </p:cNvCxnSpPr>
          <p:nvPr/>
        </p:nvCxnSpPr>
        <p:spPr>
          <a:xfrm>
            <a:off x="6288513" y="2595783"/>
            <a:ext cx="0" cy="945438"/>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37161" y="2665621"/>
            <a:ext cx="664831" cy="537433"/>
          </a:xfrm>
          <a:prstGeom prst="rect">
            <a:avLst/>
          </a:prstGeom>
        </p:spPr>
      </p:pic>
      <p:sp>
        <p:nvSpPr>
          <p:cNvPr id="12" name="TextBox 11">
            <a:extLst>
              <a:ext uri="{FF2B5EF4-FFF2-40B4-BE49-F238E27FC236}">
                <a16:creationId xmlns:a16="http://schemas.microsoft.com/office/drawing/2014/main" id="{2D37753A-2849-457C-9A30-210CF2729A27}"/>
              </a:ext>
            </a:extLst>
          </p:cNvPr>
          <p:cNvSpPr txBox="1"/>
          <p:nvPr/>
        </p:nvSpPr>
        <p:spPr>
          <a:xfrm>
            <a:off x="6525707" y="3068503"/>
            <a:ext cx="3532530" cy="584775"/>
          </a:xfrm>
          <a:prstGeom prst="rect">
            <a:avLst/>
          </a:prstGeom>
          <a:noFill/>
        </p:spPr>
        <p:txBody>
          <a:bodyPr wrap="square" rtlCol="0">
            <a:spAutoFit/>
          </a:bodyPr>
          <a:lstStyle/>
          <a:p>
            <a:pPr algn="l"/>
            <a:r>
              <a:rPr lang="mn-MN" sz="1600" b="1">
                <a:solidFill>
                  <a:srgbClr val="2CC3FF"/>
                </a:solidFill>
                <a:latin typeface="Arial" panose="020B0604020202020204" pitchFamily="34" charset="0"/>
                <a:cs typeface="Arial" panose="020B0604020202020204" pitchFamily="34" charset="0"/>
              </a:rPr>
              <a:t>ТӨРИЙН ҮЙЛЧИЛГЭЭНИЙ ТӨЛБӨР ТООЦОО</a:t>
            </a:r>
          </a:p>
        </p:txBody>
      </p:sp>
    </p:spTree>
    <p:extLst>
      <p:ext uri="{BB962C8B-B14F-4D97-AF65-F5344CB8AC3E}">
        <p14:creationId xmlns:p14="http://schemas.microsoft.com/office/powerpoint/2010/main" val="37978983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Гарчиг">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8" name="Subtitle 2"/>
          <p:cNvSpPr>
            <a:spLocks noGrp="1"/>
          </p:cNvSpPr>
          <p:nvPr>
            <p:ph type="subTitle" idx="1" hasCustomPrompt="1"/>
          </p:nvPr>
        </p:nvSpPr>
        <p:spPr>
          <a:xfrm>
            <a:off x="1524000" y="3725863"/>
            <a:ext cx="9144000" cy="1655762"/>
          </a:xfrm>
          <a:prstGeom prst="rect">
            <a:avLst/>
          </a:prstGeom>
        </p:spPr>
        <p:txBody>
          <a:bodyPr>
            <a:normAutofit/>
          </a:bodyPr>
          <a:lstStyle>
            <a:lvl1pPr marL="0" indent="0" algn="ctr">
              <a:buNone/>
              <a:defRPr sz="1800" baseline="0">
                <a:latin typeface="Cambria Math" panose="02040503050406030204" pitchFamily="18" charset="0"/>
                <a:ea typeface="Cambria Math"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mn-MN"/>
              <a:t>Энд дарж дэд гарчиг оруулна уу</a:t>
            </a:r>
            <a:endParaRPr lang="en-US"/>
          </a:p>
        </p:txBody>
      </p:sp>
      <p:sp>
        <p:nvSpPr>
          <p:cNvPr id="9"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10" name="Slide Number Placeholder 11"/>
          <p:cNvSpPr>
            <a:spLocks noGrp="1"/>
          </p:cNvSpPr>
          <p:nvPr>
            <p:ph type="sldNum" sz="quarter" idx="12"/>
          </p:nvPr>
        </p:nvSpPr>
        <p:spPr>
          <a:xfrm>
            <a:off x="11506851" y="6197609"/>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
        <p:nvSpPr>
          <p:cNvPr id="11" name="Title 17"/>
          <p:cNvSpPr>
            <a:spLocks noGrp="1"/>
          </p:cNvSpPr>
          <p:nvPr>
            <p:ph type="title" hasCustomPrompt="1"/>
          </p:nvPr>
        </p:nvSpPr>
        <p:spPr>
          <a:xfrm>
            <a:off x="1144113" y="1516592"/>
            <a:ext cx="9984994" cy="2085446"/>
          </a:xfrm>
          <a:prstGeom prst="rect">
            <a:avLst/>
          </a:prstGeom>
        </p:spPr>
        <p:txBody>
          <a:bodyPr anchor="ctr"/>
          <a:lstStyle>
            <a:lvl1pPr algn="ctr">
              <a:defRPr sz="3600">
                <a:latin typeface="Cambria Math" panose="02040503050406030204" pitchFamily="18" charset="0"/>
                <a:ea typeface="Cambria Math" panose="02040503050406030204" pitchFamily="18" charset="0"/>
              </a:defRPr>
            </a:lvl1pPr>
          </a:lstStyle>
          <a:p>
            <a:br>
              <a:rPr lang="mn-MN"/>
            </a:br>
            <a:br>
              <a:rPr lang="mn-MN"/>
            </a:br>
            <a:r>
              <a:rPr lang="mn-MN"/>
              <a:t>Энд дарж гарчиг оруулна уу</a:t>
            </a:r>
            <a:endParaRPr lang="en-US"/>
          </a:p>
        </p:txBody>
      </p:sp>
    </p:spTree>
    <p:extLst>
      <p:ext uri="{BB962C8B-B14F-4D97-AF65-F5344CB8AC3E}">
        <p14:creationId xmlns:p14="http://schemas.microsoft.com/office/powerpoint/2010/main" val="66254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Гарчиг ба текст">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11" name="Title 1"/>
          <p:cNvSpPr>
            <a:spLocks noGrp="1"/>
          </p:cNvSpPr>
          <p:nvPr>
            <p:ph type="title" hasCustomPrompt="1"/>
          </p:nvPr>
        </p:nvSpPr>
        <p:spPr>
          <a:xfrm>
            <a:off x="838201" y="1514563"/>
            <a:ext cx="10515600" cy="1325563"/>
          </a:xfrm>
          <a:prstGeom prst="rect">
            <a:avLst/>
          </a:prstGeom>
        </p:spPr>
        <p:txBody>
          <a:bodyPr/>
          <a:lstStyle>
            <a:lvl1pPr>
              <a:defRPr sz="3200" baseline="0">
                <a:latin typeface="Cambria Math" panose="02040503050406030204" pitchFamily="18" charset="0"/>
                <a:ea typeface="Cambria Math" panose="02040503050406030204" pitchFamily="18" charset="0"/>
              </a:defRPr>
            </a:lvl1pPr>
          </a:lstStyle>
          <a:p>
            <a:br>
              <a:rPr lang="en-US"/>
            </a:br>
            <a:r>
              <a:rPr lang="mn-MN"/>
              <a:t>Энд дарж гарчиг оруулна уу</a:t>
            </a:r>
            <a:endParaRPr lang="en-US"/>
          </a:p>
        </p:txBody>
      </p:sp>
      <p:sp>
        <p:nvSpPr>
          <p:cNvPr id="12" name="Content Placeholder 7"/>
          <p:cNvSpPr>
            <a:spLocks noGrp="1"/>
          </p:cNvSpPr>
          <p:nvPr>
            <p:ph sz="quarter" idx="13" hasCustomPrompt="1"/>
          </p:nvPr>
        </p:nvSpPr>
        <p:spPr>
          <a:xfrm>
            <a:off x="838204" y="2963873"/>
            <a:ext cx="10523538" cy="3055937"/>
          </a:xfrm>
          <a:prstGeom prst="rect">
            <a:avLst/>
          </a:prstGeom>
        </p:spPr>
        <p:txBody>
          <a:bodyPr>
            <a:normAutofit/>
          </a:bodyPr>
          <a:lstStyle>
            <a:lvl1pPr>
              <a:defRPr sz="2000">
                <a:latin typeface="Cambria Math" panose="02040503050406030204" pitchFamily="18" charset="0"/>
                <a:ea typeface="Cambria Math" panose="02040503050406030204" pitchFamily="18" charset="0"/>
              </a:defRPr>
            </a:lvl1pPr>
            <a:lvl2pPr>
              <a:defRPr>
                <a:latin typeface="Cambria Math" panose="02040503050406030204" pitchFamily="18" charset="0"/>
                <a:ea typeface="Cambria Math" panose="02040503050406030204" pitchFamily="18" charset="0"/>
              </a:defRPr>
            </a:lvl2pPr>
            <a:lvl3pPr>
              <a:defRPr>
                <a:latin typeface="Cambria Math" panose="02040503050406030204" pitchFamily="18" charset="0"/>
                <a:ea typeface="Cambria Math" panose="02040503050406030204" pitchFamily="18" charset="0"/>
              </a:defRPr>
            </a:lvl3pPr>
            <a:lvl4pPr>
              <a:defRPr>
                <a:latin typeface="Cambria Math" panose="02040503050406030204" pitchFamily="18" charset="0"/>
                <a:ea typeface="Cambria Math" panose="02040503050406030204" pitchFamily="18" charset="0"/>
              </a:defRPr>
            </a:lvl4pPr>
            <a:lvl5pPr>
              <a:defRPr>
                <a:latin typeface="Cambria Math" panose="02040503050406030204" pitchFamily="18" charset="0"/>
                <a:ea typeface="Cambria Math" panose="02040503050406030204" pitchFamily="18" charset="0"/>
              </a:defRPr>
            </a:lvl5pPr>
          </a:lstStyle>
          <a:p>
            <a:pPr lvl="0"/>
            <a:r>
              <a:rPr lang="mn-MN"/>
              <a:t>Энд дарж текст оруулна уу</a:t>
            </a:r>
            <a:endParaRPr lang="en-US"/>
          </a:p>
        </p:txBody>
      </p:sp>
      <p:sp>
        <p:nvSpPr>
          <p:cNvPr id="13"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
        <p:nvSpPr>
          <p:cNvPr id="14"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15" name="Slide Number Placeholder 11"/>
          <p:cNvSpPr>
            <a:spLocks noGrp="1"/>
          </p:cNvSpPr>
          <p:nvPr>
            <p:ph type="sldNum" sz="quarter" idx="12"/>
          </p:nvPr>
        </p:nvSpPr>
        <p:spPr>
          <a:xfrm>
            <a:off x="11465169" y="6197605"/>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Tree>
    <p:extLst>
      <p:ext uri="{BB962C8B-B14F-4D97-AF65-F5344CB8AC3E}">
        <p14:creationId xmlns:p14="http://schemas.microsoft.com/office/powerpoint/2010/main" val="3685427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контент">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11"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
        <p:nvSpPr>
          <p:cNvPr id="12" name="Text Placeholder 2"/>
          <p:cNvSpPr>
            <a:spLocks noGrp="1"/>
          </p:cNvSpPr>
          <p:nvPr>
            <p:ph type="body" idx="1" hasCustomPrompt="1"/>
          </p:nvPr>
        </p:nvSpPr>
        <p:spPr>
          <a:xfrm>
            <a:off x="1299376" y="2387304"/>
            <a:ext cx="4876529" cy="823912"/>
          </a:xfrm>
          <a:prstGeom prst="rect">
            <a:avLst/>
          </a:prstGeom>
        </p:spPr>
        <p:txBody>
          <a:bodyPr anchor="b">
            <a:noAutofit/>
          </a:bodyPr>
          <a:lstStyle>
            <a:lvl1pPr marL="0" indent="0">
              <a:buNone/>
              <a:defRPr sz="1463" b="1" baseline="0">
                <a:latin typeface="Cambria Math" panose="02040503050406030204" pitchFamily="18" charset="0"/>
                <a:ea typeface="Cambria Math" panose="02040503050406030204" pitchFamily="18" charset="0"/>
                <a:cs typeface="Times New Roman" panose="02020603050405020304" pitchFamily="18" charset="0"/>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Э</a:t>
            </a:r>
            <a:r>
              <a:rPr lang="mn-MN"/>
              <a:t>нд дарж текст оруулна уу</a:t>
            </a:r>
            <a:endParaRPr lang="en-US"/>
          </a:p>
        </p:txBody>
      </p:sp>
      <p:sp>
        <p:nvSpPr>
          <p:cNvPr id="13" name="Content Placeholder 3"/>
          <p:cNvSpPr>
            <a:spLocks noGrp="1"/>
          </p:cNvSpPr>
          <p:nvPr>
            <p:ph sz="half" idx="2" hasCustomPrompt="1"/>
          </p:nvPr>
        </p:nvSpPr>
        <p:spPr>
          <a:xfrm>
            <a:off x="1317599" y="3333984"/>
            <a:ext cx="4858305" cy="2438167"/>
          </a:xfrm>
          <a:prstGeom prst="rect">
            <a:avLst/>
          </a:prstGeom>
        </p:spPr>
        <p:txBody>
          <a:bodyPr>
            <a:normAutofit/>
          </a:bodyPr>
          <a:lstStyle>
            <a:lvl1pPr marL="185742" marR="0" indent="-185742" algn="l" defTabSz="742969" rtl="0" eaLnBrk="1" fontAlgn="auto" latinLnBrk="0" hangingPunct="1">
              <a:lnSpc>
                <a:spcPct val="90000"/>
              </a:lnSpc>
              <a:spcBef>
                <a:spcPts val="813"/>
              </a:spcBef>
              <a:spcAft>
                <a:spcPts val="0"/>
              </a:spcAft>
              <a:buClrTx/>
              <a:buSzTx/>
              <a:buFont typeface="Arial" panose="020B0604020202020204" pitchFamily="34" charset="0"/>
              <a:buChar char="•"/>
              <a:tabLst/>
              <a:defRPr sz="1463" baseline="0">
                <a:latin typeface="Cambria Math" panose="02040503050406030204" pitchFamily="18" charset="0"/>
                <a:ea typeface="Cambria Math" panose="02040503050406030204" pitchFamily="18" charset="0"/>
                <a:cs typeface="Times New Roman" panose="02020603050405020304" pitchFamily="18" charset="0"/>
              </a:defRPr>
            </a:lvl1pPr>
            <a:lvl2pPr>
              <a:defRPr sz="1300">
                <a:latin typeface="Times New Roman" panose="02020603050405020304" pitchFamily="18" charset="0"/>
                <a:cs typeface="Times New Roman" panose="02020603050405020304" pitchFamily="18" charset="0"/>
              </a:defRPr>
            </a:lvl2pPr>
            <a:lvl3pPr marL="928711" marR="0" indent="-185742" algn="l" defTabSz="742969" rtl="0" eaLnBrk="1" fontAlgn="auto" latinLnBrk="0" hangingPunct="1">
              <a:lnSpc>
                <a:spcPct val="90000"/>
              </a:lnSpc>
              <a:spcBef>
                <a:spcPts val="406"/>
              </a:spcBef>
              <a:spcAft>
                <a:spcPts val="0"/>
              </a:spcAft>
              <a:buClrTx/>
              <a:buSzTx/>
              <a:buFont typeface="Arial" panose="020B0604020202020204" pitchFamily="34" charset="0"/>
              <a:buChar char="•"/>
              <a:tabLst/>
              <a:defRPr sz="1138">
                <a:latin typeface="Times New Roman" panose="02020603050405020304" pitchFamily="18" charset="0"/>
                <a:cs typeface="Times New Roman" panose="02020603050405020304" pitchFamily="18" charset="0"/>
              </a:defRPr>
            </a:lvl3pPr>
            <a:lvl4pPr marL="1300196" marR="0" indent="-185742" algn="l" defTabSz="742969" rtl="0" eaLnBrk="1" fontAlgn="auto" latinLnBrk="0" hangingPunct="1">
              <a:lnSpc>
                <a:spcPct val="90000"/>
              </a:lnSpc>
              <a:spcBef>
                <a:spcPts val="406"/>
              </a:spcBef>
              <a:spcAft>
                <a:spcPts val="0"/>
              </a:spcAft>
              <a:buClrTx/>
              <a:buSzTx/>
              <a:buFont typeface="Arial" panose="020B0604020202020204" pitchFamily="34" charset="0"/>
              <a:buChar char="•"/>
              <a:tabLst/>
              <a:defRPr sz="975">
                <a:latin typeface="Times New Roman" panose="02020603050405020304" pitchFamily="18" charset="0"/>
                <a:cs typeface="Times New Roman" panose="02020603050405020304" pitchFamily="18" charset="0"/>
              </a:defRPr>
            </a:lvl4pPr>
            <a:lvl5pPr marL="1671680" marR="0" indent="-185742" algn="l" defTabSz="742969" rtl="0" eaLnBrk="1" fontAlgn="auto" latinLnBrk="0" hangingPunct="1">
              <a:lnSpc>
                <a:spcPct val="90000"/>
              </a:lnSpc>
              <a:spcBef>
                <a:spcPts val="406"/>
              </a:spcBef>
              <a:spcAft>
                <a:spcPts val="0"/>
              </a:spcAft>
              <a:buClrTx/>
              <a:buSzTx/>
              <a:buFont typeface="Arial" panose="020B0604020202020204" pitchFamily="34" charset="0"/>
              <a:buChar char="•"/>
              <a:tabLst/>
              <a:defRPr sz="975">
                <a:latin typeface="Times New Roman" panose="02020603050405020304" pitchFamily="18" charset="0"/>
                <a:cs typeface="Times New Roman" panose="02020603050405020304" pitchFamily="18" charset="0"/>
              </a:defRPr>
            </a:lvl5pPr>
          </a:lstStyle>
          <a:p>
            <a:pPr marL="185742" marR="0" lvl="0" indent="-185742" algn="l" defTabSz="742969" rtl="0" eaLnBrk="1" fontAlgn="auto" latinLnBrk="0" hangingPunct="1">
              <a:lnSpc>
                <a:spcPct val="90000"/>
              </a:lnSpc>
              <a:spcBef>
                <a:spcPts val="813"/>
              </a:spcBef>
              <a:spcAft>
                <a:spcPts val="0"/>
              </a:spcAft>
              <a:buClrTx/>
              <a:buSzTx/>
              <a:buFont typeface="Arial" panose="020B0604020202020204" pitchFamily="34" charset="0"/>
              <a:buChar char="•"/>
              <a:tabLst/>
              <a:defRPr/>
            </a:pPr>
            <a:r>
              <a:rPr lang="en-US"/>
              <a:t>Э</a:t>
            </a:r>
            <a:r>
              <a:rPr lang="mn-MN"/>
              <a:t>нд дарж текст оруулна уу </a:t>
            </a:r>
            <a:endParaRPr lang="en-US"/>
          </a:p>
        </p:txBody>
      </p:sp>
      <p:sp>
        <p:nvSpPr>
          <p:cNvPr id="14" name="Title 3"/>
          <p:cNvSpPr>
            <a:spLocks noGrp="1"/>
          </p:cNvSpPr>
          <p:nvPr>
            <p:ph type="title" hasCustomPrompt="1"/>
          </p:nvPr>
        </p:nvSpPr>
        <p:spPr>
          <a:xfrm>
            <a:off x="1299376" y="1149584"/>
            <a:ext cx="10034316" cy="1114955"/>
          </a:xfrm>
          <a:prstGeom prst="rect">
            <a:avLst/>
          </a:prstGeom>
        </p:spPr>
        <p:txBody>
          <a:bodyPr anchor="ctr"/>
          <a:lstStyle>
            <a:lvl1pPr algn="ctr">
              <a:defRPr sz="2600" baseline="0">
                <a:latin typeface="Cambria Math" panose="02040503050406030204" pitchFamily="18" charset="0"/>
                <a:ea typeface="Cambria Math" panose="02040503050406030204" pitchFamily="18" charset="0"/>
              </a:defRPr>
            </a:lvl1pPr>
          </a:lstStyle>
          <a:p>
            <a:br>
              <a:rPr lang="mn-MN"/>
            </a:br>
            <a:r>
              <a:rPr lang="mn-MN"/>
              <a:t>Энд дарж Гарчиг оруулна уу</a:t>
            </a:r>
            <a:endParaRPr lang="en-US"/>
          </a:p>
        </p:txBody>
      </p:sp>
      <p:sp>
        <p:nvSpPr>
          <p:cNvPr id="15" name="Content Placeholder 3"/>
          <p:cNvSpPr>
            <a:spLocks noGrp="1"/>
          </p:cNvSpPr>
          <p:nvPr>
            <p:ph sz="half" idx="17" hasCustomPrompt="1"/>
          </p:nvPr>
        </p:nvSpPr>
        <p:spPr>
          <a:xfrm>
            <a:off x="6443284" y="3333983"/>
            <a:ext cx="4890409" cy="2438167"/>
          </a:xfrm>
          <a:prstGeom prst="rect">
            <a:avLst/>
          </a:prstGeom>
        </p:spPr>
        <p:txBody>
          <a:bodyPr>
            <a:normAutofit/>
          </a:bodyPr>
          <a:lstStyle>
            <a:lvl1pPr marL="185742" marR="0" indent="-185742" algn="l" defTabSz="742969" rtl="0" eaLnBrk="1" fontAlgn="auto" latinLnBrk="0" hangingPunct="1">
              <a:lnSpc>
                <a:spcPct val="90000"/>
              </a:lnSpc>
              <a:spcBef>
                <a:spcPts val="813"/>
              </a:spcBef>
              <a:spcAft>
                <a:spcPts val="0"/>
              </a:spcAft>
              <a:buClrTx/>
              <a:buSzTx/>
              <a:buFont typeface="Arial" panose="020B0604020202020204" pitchFamily="34" charset="0"/>
              <a:buChar char="•"/>
              <a:tabLst/>
              <a:defRPr sz="1463" baseline="0">
                <a:latin typeface="Cambria Math" panose="02040503050406030204" pitchFamily="18" charset="0"/>
                <a:ea typeface="Cambria Math" panose="02040503050406030204" pitchFamily="18" charset="0"/>
                <a:cs typeface="Times New Roman" panose="02020603050405020304" pitchFamily="18" charset="0"/>
              </a:defRPr>
            </a:lvl1pPr>
            <a:lvl2pPr>
              <a:defRPr sz="1300">
                <a:latin typeface="Times New Roman" panose="02020603050405020304" pitchFamily="18" charset="0"/>
                <a:cs typeface="Times New Roman" panose="02020603050405020304" pitchFamily="18" charset="0"/>
              </a:defRPr>
            </a:lvl2pPr>
            <a:lvl3pPr marL="928711" marR="0" indent="-185742" algn="l" defTabSz="742969" rtl="0" eaLnBrk="1" fontAlgn="auto" latinLnBrk="0" hangingPunct="1">
              <a:lnSpc>
                <a:spcPct val="90000"/>
              </a:lnSpc>
              <a:spcBef>
                <a:spcPts val="406"/>
              </a:spcBef>
              <a:spcAft>
                <a:spcPts val="0"/>
              </a:spcAft>
              <a:buClrTx/>
              <a:buSzTx/>
              <a:buFont typeface="Arial" panose="020B0604020202020204" pitchFamily="34" charset="0"/>
              <a:buChar char="•"/>
              <a:tabLst/>
              <a:defRPr sz="1138">
                <a:latin typeface="Times New Roman" panose="02020603050405020304" pitchFamily="18" charset="0"/>
                <a:cs typeface="Times New Roman" panose="02020603050405020304" pitchFamily="18" charset="0"/>
              </a:defRPr>
            </a:lvl3pPr>
            <a:lvl4pPr marL="1300196" marR="0" indent="-185742" algn="l" defTabSz="742969" rtl="0" eaLnBrk="1" fontAlgn="auto" latinLnBrk="0" hangingPunct="1">
              <a:lnSpc>
                <a:spcPct val="90000"/>
              </a:lnSpc>
              <a:spcBef>
                <a:spcPts val="406"/>
              </a:spcBef>
              <a:spcAft>
                <a:spcPts val="0"/>
              </a:spcAft>
              <a:buClrTx/>
              <a:buSzTx/>
              <a:buFont typeface="Arial" panose="020B0604020202020204" pitchFamily="34" charset="0"/>
              <a:buChar char="•"/>
              <a:tabLst/>
              <a:defRPr sz="975">
                <a:latin typeface="Times New Roman" panose="02020603050405020304" pitchFamily="18" charset="0"/>
                <a:cs typeface="Times New Roman" panose="02020603050405020304" pitchFamily="18" charset="0"/>
              </a:defRPr>
            </a:lvl4pPr>
            <a:lvl5pPr marL="1671680" marR="0" indent="-185742" algn="l" defTabSz="742969" rtl="0" eaLnBrk="1" fontAlgn="auto" latinLnBrk="0" hangingPunct="1">
              <a:lnSpc>
                <a:spcPct val="90000"/>
              </a:lnSpc>
              <a:spcBef>
                <a:spcPts val="406"/>
              </a:spcBef>
              <a:spcAft>
                <a:spcPts val="0"/>
              </a:spcAft>
              <a:buClrTx/>
              <a:buSzTx/>
              <a:buFont typeface="Arial" panose="020B0604020202020204" pitchFamily="34" charset="0"/>
              <a:buChar char="•"/>
              <a:tabLst/>
              <a:defRPr sz="975">
                <a:latin typeface="Times New Roman" panose="02020603050405020304" pitchFamily="18" charset="0"/>
                <a:cs typeface="Times New Roman" panose="02020603050405020304" pitchFamily="18" charset="0"/>
              </a:defRPr>
            </a:lvl5pPr>
          </a:lstStyle>
          <a:p>
            <a:pPr marL="185742" marR="0" lvl="0" indent="-185742" algn="l" defTabSz="742969" rtl="0" eaLnBrk="1" fontAlgn="auto" latinLnBrk="0" hangingPunct="1">
              <a:lnSpc>
                <a:spcPct val="90000"/>
              </a:lnSpc>
              <a:spcBef>
                <a:spcPts val="813"/>
              </a:spcBef>
              <a:spcAft>
                <a:spcPts val="0"/>
              </a:spcAft>
              <a:buClrTx/>
              <a:buSzTx/>
              <a:buFont typeface="Arial" panose="020B0604020202020204" pitchFamily="34" charset="0"/>
              <a:buChar char="•"/>
              <a:tabLst/>
              <a:defRPr/>
            </a:pPr>
            <a:r>
              <a:rPr lang="en-US"/>
              <a:t>Э</a:t>
            </a:r>
            <a:r>
              <a:rPr lang="mn-MN"/>
              <a:t>нд дарж текст оруулна уу </a:t>
            </a:r>
            <a:endParaRPr lang="en-US"/>
          </a:p>
        </p:txBody>
      </p:sp>
      <p:sp>
        <p:nvSpPr>
          <p:cNvPr id="16" name="Text Placeholder 2"/>
          <p:cNvSpPr>
            <a:spLocks noGrp="1"/>
          </p:cNvSpPr>
          <p:nvPr>
            <p:ph type="body" idx="18" hasCustomPrompt="1"/>
          </p:nvPr>
        </p:nvSpPr>
        <p:spPr>
          <a:xfrm>
            <a:off x="6443284" y="2387304"/>
            <a:ext cx="4876529" cy="823912"/>
          </a:xfrm>
          <a:prstGeom prst="rect">
            <a:avLst/>
          </a:prstGeom>
        </p:spPr>
        <p:txBody>
          <a:bodyPr anchor="b">
            <a:noAutofit/>
          </a:bodyPr>
          <a:lstStyle>
            <a:lvl1pPr marL="0" indent="0">
              <a:buNone/>
              <a:defRPr sz="1463" b="1" baseline="0">
                <a:latin typeface="Cambria Math" panose="02040503050406030204" pitchFamily="18" charset="0"/>
                <a:ea typeface="Cambria Math" panose="02040503050406030204" pitchFamily="18" charset="0"/>
                <a:cs typeface="Times New Roman" panose="02020603050405020304" pitchFamily="18" charset="0"/>
              </a:defRPr>
            </a:lvl1pPr>
            <a:lvl2pPr marL="371484" indent="0">
              <a:buNone/>
              <a:defRPr sz="1625" b="1"/>
            </a:lvl2pPr>
            <a:lvl3pPr marL="742969" indent="0">
              <a:buNone/>
              <a:defRPr sz="1463" b="1"/>
            </a:lvl3pPr>
            <a:lvl4pPr marL="1114453" indent="0">
              <a:buNone/>
              <a:defRPr sz="1300" b="1"/>
            </a:lvl4pPr>
            <a:lvl5pPr marL="1485937" indent="0">
              <a:buNone/>
              <a:defRPr sz="1300" b="1"/>
            </a:lvl5pPr>
            <a:lvl6pPr marL="1857421" indent="0">
              <a:buNone/>
              <a:defRPr sz="1300" b="1"/>
            </a:lvl6pPr>
            <a:lvl7pPr marL="2228906" indent="0">
              <a:buNone/>
              <a:defRPr sz="1300" b="1"/>
            </a:lvl7pPr>
            <a:lvl8pPr marL="2600390" indent="0">
              <a:buNone/>
              <a:defRPr sz="1300" b="1"/>
            </a:lvl8pPr>
            <a:lvl9pPr marL="2971874" indent="0">
              <a:buNone/>
              <a:defRPr sz="1300" b="1"/>
            </a:lvl9pPr>
          </a:lstStyle>
          <a:p>
            <a:pPr lvl="0"/>
            <a:r>
              <a:rPr lang="en-US"/>
              <a:t>Э</a:t>
            </a:r>
            <a:r>
              <a:rPr lang="mn-MN"/>
              <a:t>нд дарж текст оруулна уу</a:t>
            </a:r>
            <a:endParaRPr lang="en-US"/>
          </a:p>
        </p:txBody>
      </p:sp>
      <p:sp>
        <p:nvSpPr>
          <p:cNvPr id="17"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18" name="Slide Number Placeholder 11"/>
          <p:cNvSpPr>
            <a:spLocks noGrp="1"/>
          </p:cNvSpPr>
          <p:nvPr>
            <p:ph type="sldNum" sz="quarter" idx="12"/>
          </p:nvPr>
        </p:nvSpPr>
        <p:spPr>
          <a:xfrm>
            <a:off x="11465169" y="6197605"/>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Tree>
    <p:extLst>
      <p:ext uri="{BB962C8B-B14F-4D97-AF65-F5344CB8AC3E}">
        <p14:creationId xmlns:p14="http://schemas.microsoft.com/office/powerpoint/2010/main" val="1233875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Харьцуулалт">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19" name="Title 1"/>
          <p:cNvSpPr>
            <a:spLocks noGrp="1"/>
          </p:cNvSpPr>
          <p:nvPr>
            <p:ph type="title" hasCustomPrompt="1"/>
          </p:nvPr>
        </p:nvSpPr>
        <p:spPr>
          <a:xfrm>
            <a:off x="839790" y="1118658"/>
            <a:ext cx="10515600" cy="1325563"/>
          </a:xfrm>
          <a:prstGeom prst="rect">
            <a:avLst/>
          </a:prstGeom>
        </p:spPr>
        <p:txBody>
          <a:bodyPr/>
          <a:lstStyle>
            <a:lvl1pPr>
              <a:defRPr sz="3200" baseline="0">
                <a:latin typeface="Cambria Math" panose="02040503050406030204" pitchFamily="18" charset="0"/>
                <a:ea typeface="Cambria Math" panose="02040503050406030204" pitchFamily="18" charset="0"/>
              </a:defRPr>
            </a:lvl1pPr>
          </a:lstStyle>
          <a:p>
            <a:br>
              <a:rPr lang="mn-MN"/>
            </a:br>
            <a:r>
              <a:rPr lang="mn-MN"/>
              <a:t>Энд дарж гарчиг оруулна уу</a:t>
            </a:r>
            <a:endParaRPr lang="en-US"/>
          </a:p>
        </p:txBody>
      </p:sp>
      <p:sp>
        <p:nvSpPr>
          <p:cNvPr id="20" name="Content Placeholder 3"/>
          <p:cNvSpPr>
            <a:spLocks noGrp="1"/>
          </p:cNvSpPr>
          <p:nvPr>
            <p:ph sz="half" idx="2" hasCustomPrompt="1"/>
          </p:nvPr>
        </p:nvSpPr>
        <p:spPr>
          <a:xfrm>
            <a:off x="839792" y="2505075"/>
            <a:ext cx="5157787" cy="3352800"/>
          </a:xfrm>
          <a:prstGeom prst="rect">
            <a:avLst/>
          </a:prstGeom>
        </p:spPr>
        <p:txBody>
          <a:bodyPr>
            <a:normAutofit/>
          </a:bodyPr>
          <a:lstStyle>
            <a:lvl1pPr>
              <a:defRPr sz="2000">
                <a:latin typeface="Cambria Math" panose="02040503050406030204" pitchFamily="18" charset="0"/>
                <a:ea typeface="Cambria Math" panose="02040503050406030204" pitchFamily="18" charset="0"/>
              </a:defRPr>
            </a:lvl1pPr>
          </a:lstStyle>
          <a:p>
            <a:pPr lvl="0"/>
            <a:r>
              <a:rPr lang="mn-MN"/>
              <a:t>Энд дарж текст оруулна уу</a:t>
            </a:r>
            <a:endParaRPr lang="en-US"/>
          </a:p>
        </p:txBody>
      </p:sp>
      <p:sp>
        <p:nvSpPr>
          <p:cNvPr id="21" name="Content Placeholder 5"/>
          <p:cNvSpPr>
            <a:spLocks noGrp="1"/>
          </p:cNvSpPr>
          <p:nvPr>
            <p:ph sz="quarter" idx="4" hasCustomPrompt="1"/>
          </p:nvPr>
        </p:nvSpPr>
        <p:spPr>
          <a:xfrm>
            <a:off x="6172200" y="2505075"/>
            <a:ext cx="5183188" cy="3352800"/>
          </a:xfrm>
          <a:prstGeom prst="rect">
            <a:avLst/>
          </a:prstGeom>
        </p:spPr>
        <p:txBody>
          <a:bodyPr>
            <a:normAutofit/>
          </a:bodyPr>
          <a:lstStyle>
            <a:lvl1pPr>
              <a:defRPr sz="2000">
                <a:latin typeface="Cambria Math" panose="02040503050406030204" pitchFamily="18" charset="0"/>
                <a:ea typeface="Cambria Math" panose="02040503050406030204" pitchFamily="18" charset="0"/>
              </a:defRPr>
            </a:lvl1pPr>
          </a:lstStyle>
          <a:p>
            <a:pPr lvl="0"/>
            <a:r>
              <a:rPr lang="mn-MN"/>
              <a:t>Энд дарж текст оруулна уу</a:t>
            </a:r>
            <a:endParaRPr lang="en-US"/>
          </a:p>
        </p:txBody>
      </p:sp>
      <p:sp>
        <p:nvSpPr>
          <p:cNvPr id="22"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
        <p:nvSpPr>
          <p:cNvPr id="23"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24" name="Slide Number Placeholder 11"/>
          <p:cNvSpPr>
            <a:spLocks noGrp="1"/>
          </p:cNvSpPr>
          <p:nvPr>
            <p:ph type="sldNum" sz="quarter" idx="12"/>
          </p:nvPr>
        </p:nvSpPr>
        <p:spPr>
          <a:xfrm>
            <a:off x="11465169" y="6197605"/>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Tree>
    <p:extLst>
      <p:ext uri="{BB962C8B-B14F-4D97-AF65-F5344CB8AC3E}">
        <p14:creationId xmlns:p14="http://schemas.microsoft.com/office/powerpoint/2010/main" val="3982036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Гарчиг ба контент">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19" name="Title 1"/>
          <p:cNvSpPr>
            <a:spLocks noGrp="1"/>
          </p:cNvSpPr>
          <p:nvPr>
            <p:ph type="title" hasCustomPrompt="1"/>
          </p:nvPr>
        </p:nvSpPr>
        <p:spPr>
          <a:xfrm>
            <a:off x="801691" y="1228728"/>
            <a:ext cx="3932239" cy="1343025"/>
          </a:xfrm>
          <a:prstGeom prst="rect">
            <a:avLst/>
          </a:prstGeom>
        </p:spPr>
        <p:txBody>
          <a:bodyPr anchor="b"/>
          <a:lstStyle>
            <a:lvl1pPr>
              <a:defRPr sz="2000" baseline="0">
                <a:latin typeface="Cambria Math" panose="02040503050406030204" pitchFamily="18" charset="0"/>
                <a:ea typeface="Cambria Math" panose="02040503050406030204" pitchFamily="18" charset="0"/>
              </a:defRPr>
            </a:lvl1pPr>
          </a:lstStyle>
          <a:p>
            <a:r>
              <a:rPr lang="mn-MN"/>
              <a:t>Энд дарж гарчиг оруулна уу</a:t>
            </a:r>
            <a:endParaRPr lang="en-US"/>
          </a:p>
        </p:txBody>
      </p:sp>
      <p:sp>
        <p:nvSpPr>
          <p:cNvPr id="20" name="Content Placeholder 2"/>
          <p:cNvSpPr>
            <a:spLocks noGrp="1"/>
          </p:cNvSpPr>
          <p:nvPr>
            <p:ph idx="1" hasCustomPrompt="1"/>
          </p:nvPr>
        </p:nvSpPr>
        <p:spPr>
          <a:xfrm>
            <a:off x="5161492" y="1228729"/>
            <a:ext cx="6172201" cy="4552947"/>
          </a:xfrm>
          <a:prstGeom prst="rect">
            <a:avLst/>
          </a:prstGeom>
        </p:spPr>
        <p:txBody>
          <a:bodyPr>
            <a:normAutofit/>
          </a:bodyPr>
          <a:lstStyle>
            <a:lvl1pPr>
              <a:defRPr sz="2000" baseline="0">
                <a:latin typeface="Cambria Math" panose="02040503050406030204" pitchFamily="18" charset="0"/>
                <a:ea typeface="Cambria Math" panose="02040503050406030204" pitchFamily="18" charset="0"/>
              </a:defRPr>
            </a:lvl1pPr>
            <a:lvl2pPr>
              <a:defRPr sz="2275">
                <a:latin typeface="Cambria Math" panose="02040503050406030204" pitchFamily="18" charset="0"/>
                <a:ea typeface="Cambria Math" panose="02040503050406030204" pitchFamily="18" charset="0"/>
              </a:defRPr>
            </a:lvl2pPr>
            <a:lvl3pPr>
              <a:defRPr sz="1950">
                <a:latin typeface="Cambria Math" panose="02040503050406030204" pitchFamily="18" charset="0"/>
                <a:ea typeface="Cambria Math" panose="02040503050406030204" pitchFamily="18" charset="0"/>
              </a:defRPr>
            </a:lvl3pPr>
            <a:lvl4pPr>
              <a:defRPr sz="1625">
                <a:latin typeface="Cambria Math" panose="02040503050406030204" pitchFamily="18" charset="0"/>
                <a:ea typeface="Cambria Math" panose="02040503050406030204" pitchFamily="18" charset="0"/>
              </a:defRPr>
            </a:lvl4pPr>
            <a:lvl5pPr>
              <a:defRPr sz="1625">
                <a:latin typeface="Cambria Math" panose="02040503050406030204" pitchFamily="18" charset="0"/>
                <a:ea typeface="Cambria Math" panose="02040503050406030204" pitchFamily="18" charset="0"/>
              </a:defRPr>
            </a:lvl5pPr>
            <a:lvl6pPr>
              <a:defRPr sz="1625"/>
            </a:lvl6pPr>
            <a:lvl7pPr>
              <a:defRPr sz="1625"/>
            </a:lvl7pPr>
            <a:lvl8pPr>
              <a:defRPr sz="1625"/>
            </a:lvl8pPr>
            <a:lvl9pPr>
              <a:defRPr sz="1625"/>
            </a:lvl9pPr>
          </a:lstStyle>
          <a:p>
            <a:pPr lvl="0"/>
            <a:r>
              <a:rPr lang="mn-MN"/>
              <a:t>Энд дарж контент оруулна уу</a:t>
            </a:r>
            <a:endParaRPr lang="en-US"/>
          </a:p>
        </p:txBody>
      </p:sp>
      <p:sp>
        <p:nvSpPr>
          <p:cNvPr id="21" name="Text Placeholder 3"/>
          <p:cNvSpPr>
            <a:spLocks noGrp="1"/>
          </p:cNvSpPr>
          <p:nvPr>
            <p:ph type="body" sz="half" idx="2" hasCustomPrompt="1"/>
          </p:nvPr>
        </p:nvSpPr>
        <p:spPr>
          <a:xfrm>
            <a:off x="801691" y="2695575"/>
            <a:ext cx="3932239" cy="3086100"/>
          </a:xfrm>
          <a:prstGeom prst="rect">
            <a:avLst/>
          </a:prstGeom>
        </p:spPr>
        <p:txBody>
          <a:bodyPr/>
          <a:lstStyle>
            <a:lvl1pPr marL="0" indent="0">
              <a:buNone/>
              <a:defRPr sz="1300">
                <a:latin typeface="Cambria Math" panose="02040503050406030204" pitchFamily="18" charset="0"/>
                <a:ea typeface="Cambria Math" panose="02040503050406030204" pitchFamily="18" charset="0"/>
              </a:defRPr>
            </a:lvl1pPr>
            <a:lvl2pPr marL="371475" indent="0">
              <a:buNone/>
              <a:defRPr sz="1138"/>
            </a:lvl2pPr>
            <a:lvl3pPr marL="742949" indent="0">
              <a:buNone/>
              <a:defRPr sz="975"/>
            </a:lvl3pPr>
            <a:lvl4pPr marL="1114425" indent="0">
              <a:buNone/>
              <a:defRPr sz="813"/>
            </a:lvl4pPr>
            <a:lvl5pPr marL="1485900" indent="0">
              <a:buNone/>
              <a:defRPr sz="813"/>
            </a:lvl5pPr>
            <a:lvl6pPr marL="1857376" indent="0">
              <a:buNone/>
              <a:defRPr sz="813"/>
            </a:lvl6pPr>
            <a:lvl7pPr marL="2228850" indent="0">
              <a:buNone/>
              <a:defRPr sz="813"/>
            </a:lvl7pPr>
            <a:lvl8pPr marL="2600325" indent="0">
              <a:buNone/>
              <a:defRPr sz="813"/>
            </a:lvl8pPr>
            <a:lvl9pPr marL="2971800" indent="0">
              <a:buNone/>
              <a:defRPr sz="813"/>
            </a:lvl9pPr>
          </a:lstStyle>
          <a:p>
            <a:pPr lvl="0"/>
            <a:r>
              <a:rPr lang="mn-MN"/>
              <a:t>Энд дарж текст оруулна уу</a:t>
            </a:r>
            <a:endParaRPr lang="en-US"/>
          </a:p>
        </p:txBody>
      </p:sp>
      <p:sp>
        <p:nvSpPr>
          <p:cNvPr id="22"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
        <p:nvSpPr>
          <p:cNvPr id="23"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24" name="Slide Number Placeholder 11"/>
          <p:cNvSpPr>
            <a:spLocks noGrp="1"/>
          </p:cNvSpPr>
          <p:nvPr>
            <p:ph type="sldNum" sz="quarter" idx="12"/>
          </p:nvPr>
        </p:nvSpPr>
        <p:spPr>
          <a:xfrm>
            <a:off x="11465169" y="6197605"/>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Tree>
    <p:extLst>
      <p:ext uri="{BB962C8B-B14F-4D97-AF65-F5344CB8AC3E}">
        <p14:creationId xmlns:p14="http://schemas.microsoft.com/office/powerpoint/2010/main" val="3900414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Зураг">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19"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
        <p:nvSpPr>
          <p:cNvPr id="20" name="Picture Placeholder 7"/>
          <p:cNvSpPr>
            <a:spLocks noGrp="1"/>
          </p:cNvSpPr>
          <p:nvPr>
            <p:ph type="pic" sz="quarter" idx="15" hasCustomPrompt="1"/>
          </p:nvPr>
        </p:nvSpPr>
        <p:spPr>
          <a:xfrm>
            <a:off x="818093" y="2495550"/>
            <a:ext cx="10515599" cy="3467100"/>
          </a:xfrm>
          <a:prstGeom prst="rect">
            <a:avLst/>
          </a:prstGeom>
        </p:spPr>
        <p:txBody>
          <a:bodyPr>
            <a:normAutofit/>
          </a:bodyPr>
          <a:lstStyle>
            <a:lvl1pPr>
              <a:defRPr sz="1600" baseline="0">
                <a:latin typeface="Cambria Math" panose="02040503050406030204" pitchFamily="18" charset="0"/>
                <a:ea typeface="Cambria Math" panose="02040503050406030204" pitchFamily="18" charset="0"/>
              </a:defRPr>
            </a:lvl1pPr>
          </a:lstStyle>
          <a:p>
            <a:r>
              <a:rPr lang="mn-MN"/>
              <a:t>Зураг оруулах тэмдгэн дээр дарж зураг оруулна уу</a:t>
            </a:r>
            <a:endParaRPr lang="en-US"/>
          </a:p>
        </p:txBody>
      </p:sp>
      <p:sp>
        <p:nvSpPr>
          <p:cNvPr id="21" name="Title 10"/>
          <p:cNvSpPr>
            <a:spLocks noGrp="1"/>
          </p:cNvSpPr>
          <p:nvPr>
            <p:ph type="title" hasCustomPrompt="1"/>
          </p:nvPr>
        </p:nvSpPr>
        <p:spPr>
          <a:xfrm>
            <a:off x="818093" y="1314451"/>
            <a:ext cx="10515600" cy="946146"/>
          </a:xfrm>
          <a:prstGeom prst="rect">
            <a:avLst/>
          </a:prstGeom>
        </p:spPr>
        <p:txBody>
          <a:bodyPr/>
          <a:lstStyle>
            <a:lvl1pPr>
              <a:defRPr sz="2800">
                <a:latin typeface="Cambria Math" panose="02040503050406030204" pitchFamily="18" charset="0"/>
                <a:ea typeface="Cambria Math" panose="02040503050406030204" pitchFamily="18" charset="0"/>
              </a:defRPr>
            </a:lvl1pPr>
          </a:lstStyle>
          <a:p>
            <a:br>
              <a:rPr lang="mn-MN"/>
            </a:br>
            <a:r>
              <a:rPr lang="mn-MN"/>
              <a:t>Энд дарж гарчиг оруулна уу</a:t>
            </a:r>
            <a:endParaRPr lang="en-US"/>
          </a:p>
        </p:txBody>
      </p:sp>
      <p:sp>
        <p:nvSpPr>
          <p:cNvPr id="22"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23" name="Slide Number Placeholder 11"/>
          <p:cNvSpPr>
            <a:spLocks noGrp="1"/>
          </p:cNvSpPr>
          <p:nvPr>
            <p:ph type="sldNum" sz="quarter" idx="12"/>
          </p:nvPr>
        </p:nvSpPr>
        <p:spPr>
          <a:xfrm>
            <a:off x="11465169" y="6197605"/>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Tree>
    <p:extLst>
      <p:ext uri="{BB962C8B-B14F-4D97-AF65-F5344CB8AC3E}">
        <p14:creationId xmlns:p14="http://schemas.microsoft.com/office/powerpoint/2010/main" val="980929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7AC3-66C3-4808-A7B0-95741AD80D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2C63D1-E1D2-4524-BBE9-6A65035F54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028B4A-2B20-410E-BB72-7F1F77FAEA95}"/>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5" name="Footer Placeholder 4">
            <a:extLst>
              <a:ext uri="{FF2B5EF4-FFF2-40B4-BE49-F238E27FC236}">
                <a16:creationId xmlns:a16="http://schemas.microsoft.com/office/drawing/2014/main" id="{D963E550-46AB-48CD-9DC2-AB654F33F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6249DA-372A-4973-AB07-2C934986D258}"/>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24859659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График">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11"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
        <p:nvSpPr>
          <p:cNvPr id="12" name="Title 10"/>
          <p:cNvSpPr>
            <a:spLocks noGrp="1"/>
          </p:cNvSpPr>
          <p:nvPr>
            <p:ph type="title" hasCustomPrompt="1"/>
          </p:nvPr>
        </p:nvSpPr>
        <p:spPr>
          <a:xfrm>
            <a:off x="818093" y="1314451"/>
            <a:ext cx="10515600" cy="946146"/>
          </a:xfrm>
          <a:prstGeom prst="rect">
            <a:avLst/>
          </a:prstGeom>
        </p:spPr>
        <p:txBody>
          <a:bodyPr/>
          <a:lstStyle>
            <a:lvl1pPr>
              <a:defRPr sz="2800">
                <a:latin typeface="Cambria Math" panose="02040503050406030204" pitchFamily="18" charset="0"/>
                <a:ea typeface="Cambria Math" panose="02040503050406030204" pitchFamily="18" charset="0"/>
              </a:defRPr>
            </a:lvl1pPr>
          </a:lstStyle>
          <a:p>
            <a:br>
              <a:rPr lang="mn-MN"/>
            </a:br>
            <a:r>
              <a:rPr lang="mn-MN"/>
              <a:t>Энд дарж гарчиг оруулна уу</a:t>
            </a:r>
            <a:endParaRPr lang="en-US"/>
          </a:p>
        </p:txBody>
      </p:sp>
      <p:sp>
        <p:nvSpPr>
          <p:cNvPr id="13" name="Chart Placeholder 11"/>
          <p:cNvSpPr>
            <a:spLocks noGrp="1"/>
          </p:cNvSpPr>
          <p:nvPr>
            <p:ph type="chart" sz="quarter" idx="15" hasCustomPrompt="1"/>
          </p:nvPr>
        </p:nvSpPr>
        <p:spPr>
          <a:xfrm>
            <a:off x="818093" y="2543175"/>
            <a:ext cx="10515600" cy="3400425"/>
          </a:xfrm>
          <a:prstGeom prst="rect">
            <a:avLst/>
          </a:prstGeom>
        </p:spPr>
        <p:txBody>
          <a:bodyPr>
            <a:normAutofit/>
          </a:bodyPr>
          <a:lstStyle>
            <a:lvl1pPr>
              <a:defRPr sz="1800" baseline="0">
                <a:latin typeface="Cambria Math" panose="02040503050406030204" pitchFamily="18" charset="0"/>
                <a:ea typeface="Cambria Math" panose="02040503050406030204" pitchFamily="18" charset="0"/>
              </a:defRPr>
            </a:lvl1pPr>
          </a:lstStyle>
          <a:p>
            <a:r>
              <a:rPr lang="mn-MN"/>
              <a:t>Энд дарж график оруулна уу</a:t>
            </a:r>
            <a:endParaRPr lang="en-US"/>
          </a:p>
        </p:txBody>
      </p:sp>
      <p:sp>
        <p:nvSpPr>
          <p:cNvPr id="14"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15" name="Slide Number Placeholder 11"/>
          <p:cNvSpPr>
            <a:spLocks noGrp="1"/>
          </p:cNvSpPr>
          <p:nvPr>
            <p:ph type="sldNum" sz="quarter" idx="12"/>
          </p:nvPr>
        </p:nvSpPr>
        <p:spPr>
          <a:xfrm>
            <a:off x="11465169" y="6197605"/>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Tree>
    <p:extLst>
      <p:ext uri="{BB962C8B-B14F-4D97-AF65-F5344CB8AC3E}">
        <p14:creationId xmlns:p14="http://schemas.microsoft.com/office/powerpoint/2010/main" val="3779594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Хүснэгт">
    <p:spTree>
      <p:nvGrpSpPr>
        <p:cNvPr id="1" name=""/>
        <p:cNvGrpSpPr/>
        <p:nvPr/>
      </p:nvGrpSpPr>
      <p:grpSpPr>
        <a:xfrm>
          <a:off x="0" y="0"/>
          <a:ext cx="0" cy="0"/>
          <a:chOff x="0" y="0"/>
          <a:chExt cx="0" cy="0"/>
        </a:xfrm>
      </p:grpSpPr>
      <p:sp>
        <p:nvSpPr>
          <p:cNvPr id="3" name="Rectangle 2"/>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4" name="Group 3"/>
          <p:cNvGrpSpPr/>
          <p:nvPr/>
        </p:nvGrpSpPr>
        <p:grpSpPr>
          <a:xfrm>
            <a:off x="133357" y="144592"/>
            <a:ext cx="2174630" cy="672841"/>
            <a:chOff x="1" y="0"/>
            <a:chExt cx="1766887" cy="672841"/>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6" name="TextBox 5"/>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
        <p:nvSpPr>
          <p:cNvPr id="11"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
        <p:nvSpPr>
          <p:cNvPr id="12" name="Title 10"/>
          <p:cNvSpPr>
            <a:spLocks noGrp="1"/>
          </p:cNvSpPr>
          <p:nvPr>
            <p:ph type="title" hasCustomPrompt="1"/>
          </p:nvPr>
        </p:nvSpPr>
        <p:spPr>
          <a:xfrm>
            <a:off x="818093" y="1314451"/>
            <a:ext cx="10515600" cy="946146"/>
          </a:xfrm>
          <a:prstGeom prst="rect">
            <a:avLst/>
          </a:prstGeom>
        </p:spPr>
        <p:txBody>
          <a:bodyPr/>
          <a:lstStyle>
            <a:lvl1pPr>
              <a:defRPr sz="2800">
                <a:latin typeface="Cambria Math" panose="02040503050406030204" pitchFamily="18" charset="0"/>
                <a:ea typeface="Cambria Math" panose="02040503050406030204" pitchFamily="18" charset="0"/>
              </a:defRPr>
            </a:lvl1pPr>
          </a:lstStyle>
          <a:p>
            <a:br>
              <a:rPr lang="mn-MN"/>
            </a:br>
            <a:r>
              <a:rPr lang="mn-MN"/>
              <a:t>Энд дарж гарчиг оруулна уу</a:t>
            </a:r>
            <a:endParaRPr lang="en-US"/>
          </a:p>
        </p:txBody>
      </p:sp>
      <p:sp>
        <p:nvSpPr>
          <p:cNvPr id="13" name="Table Placeholder 2"/>
          <p:cNvSpPr>
            <a:spLocks noGrp="1"/>
          </p:cNvSpPr>
          <p:nvPr>
            <p:ph type="tbl" sz="quarter" idx="15" hasCustomPrompt="1"/>
          </p:nvPr>
        </p:nvSpPr>
        <p:spPr>
          <a:xfrm>
            <a:off x="818663" y="2514600"/>
            <a:ext cx="10515600" cy="3390900"/>
          </a:xfrm>
          <a:prstGeom prst="rect">
            <a:avLst/>
          </a:prstGeom>
        </p:spPr>
        <p:txBody>
          <a:bodyPr>
            <a:normAutofit/>
          </a:bodyPr>
          <a:lstStyle>
            <a:lvl1pPr>
              <a:defRPr sz="1800">
                <a:latin typeface="Cambria Math" panose="02040503050406030204" pitchFamily="18" charset="0"/>
                <a:ea typeface="Cambria Math" panose="02040503050406030204" pitchFamily="18" charset="0"/>
              </a:defRPr>
            </a:lvl1pPr>
          </a:lstStyle>
          <a:p>
            <a:r>
              <a:rPr lang="mn-MN"/>
              <a:t>Энд дарж хүснэгт оруулна уу</a:t>
            </a:r>
            <a:endParaRPr lang="en-US"/>
          </a:p>
        </p:txBody>
      </p:sp>
      <p:sp>
        <p:nvSpPr>
          <p:cNvPr id="14" name="Footer Placeholder 10"/>
          <p:cNvSpPr>
            <a:spLocks noGrp="1"/>
          </p:cNvSpPr>
          <p:nvPr>
            <p:ph type="ftr" sz="quarter" idx="11"/>
          </p:nvPr>
        </p:nvSpPr>
        <p:spPr>
          <a:xfrm>
            <a:off x="4038600" y="6197605"/>
            <a:ext cx="4114800" cy="365125"/>
          </a:xfrm>
          <a:prstGeom prst="rect">
            <a:avLst/>
          </a:prstGeom>
        </p:spPr>
        <p:txBody>
          <a:bodyPr/>
          <a:lstStyle>
            <a:lvl1pPr algn="ctr">
              <a:defRPr>
                <a:solidFill>
                  <a:schemeClr val="bg2">
                    <a:lumMod val="25000"/>
                  </a:schemeClr>
                </a:solidFill>
                <a:latin typeface="Cambria Math" panose="02040503050406030204" pitchFamily="18" charset="0"/>
                <a:ea typeface="Cambria Math" panose="02040503050406030204" pitchFamily="18" charset="0"/>
              </a:defRPr>
            </a:lvl1pPr>
          </a:lstStyle>
          <a:p>
            <a:endParaRPr lang="en-US"/>
          </a:p>
        </p:txBody>
      </p:sp>
      <p:sp>
        <p:nvSpPr>
          <p:cNvPr id="15" name="Slide Number Placeholder 11"/>
          <p:cNvSpPr>
            <a:spLocks noGrp="1"/>
          </p:cNvSpPr>
          <p:nvPr>
            <p:ph type="sldNum" sz="quarter" idx="12"/>
          </p:nvPr>
        </p:nvSpPr>
        <p:spPr>
          <a:xfrm>
            <a:off x="11465169" y="6197605"/>
            <a:ext cx="457200" cy="365125"/>
          </a:xfrm>
          <a:prstGeom prst="rect">
            <a:avLst/>
          </a:prstGeom>
          <a:solidFill>
            <a:schemeClr val="bg1"/>
          </a:solidFill>
        </p:spPr>
        <p:txBody>
          <a:bodyPr/>
          <a:lstStyle>
            <a:lvl1pPr>
              <a:defRPr>
                <a:solidFill>
                  <a:schemeClr val="bg2">
                    <a:lumMod val="25000"/>
                  </a:schemeClr>
                </a:solidFill>
                <a:latin typeface="Cambria Math" panose="02040503050406030204" pitchFamily="18" charset="0"/>
                <a:ea typeface="Cambria Math" panose="02040503050406030204" pitchFamily="18" charset="0"/>
              </a:defRPr>
            </a:lvl1pPr>
          </a:lstStyle>
          <a:p>
            <a:fld id="{A9477555-76DB-4D45-A878-8B867A969818}" type="slidenum">
              <a:rPr lang="en-US" smtClean="0"/>
              <a:pPr/>
              <a:t>‹#›</a:t>
            </a:fld>
            <a:endParaRPr lang="en-US"/>
          </a:p>
        </p:txBody>
      </p:sp>
    </p:spTree>
    <p:extLst>
      <p:ext uri="{BB962C8B-B14F-4D97-AF65-F5344CB8AC3E}">
        <p14:creationId xmlns:p14="http://schemas.microsoft.com/office/powerpoint/2010/main" val="32065256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Бланк">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320" y="70695"/>
            <a:ext cx="446279" cy="360762"/>
          </a:xfrm>
          <a:prstGeom prst="rect">
            <a:avLst/>
          </a:prstGeom>
        </p:spPr>
      </p:pic>
      <p:sp>
        <p:nvSpPr>
          <p:cNvPr id="6" name="TextBox 5">
            <a:extLst>
              <a:ext uri="{FF2B5EF4-FFF2-40B4-BE49-F238E27FC236}">
                <a16:creationId xmlns:a16="http://schemas.microsoft.com/office/drawing/2014/main" id="{99447B29-9F21-49D5-BEC1-294DD72A5E84}"/>
              </a:ext>
            </a:extLst>
          </p:cNvPr>
          <p:cNvSpPr txBox="1"/>
          <p:nvPr/>
        </p:nvSpPr>
        <p:spPr>
          <a:xfrm>
            <a:off x="237612" y="242764"/>
            <a:ext cx="1999322"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579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Хэсгийн Гарчиг">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noFill/>
          <a:ln w="25400"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sz="1800"/>
          </a:p>
        </p:txBody>
      </p:sp>
      <p:sp>
        <p:nvSpPr>
          <p:cNvPr id="4" name="Rectangle 3"/>
          <p:cNvSpPr/>
          <p:nvPr/>
        </p:nvSpPr>
        <p:spPr>
          <a:xfrm>
            <a:off x="113499" y="1153541"/>
            <a:ext cx="11953454" cy="5594392"/>
          </a:xfrm>
          <a:prstGeom prst="rect">
            <a:avLst/>
          </a:prstGeom>
          <a:pattFill prst="pct20">
            <a:fgClr>
              <a:schemeClr val="accent1"/>
            </a:fgClr>
            <a:bgClr>
              <a:schemeClr val="bg1"/>
            </a:bgClr>
          </a:pattFill>
          <a:ln>
            <a:solidFill>
              <a:srgbClr val="1A36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p:cNvSpPr/>
          <p:nvPr/>
        </p:nvSpPr>
        <p:spPr>
          <a:xfrm>
            <a:off x="113499" y="91954"/>
            <a:ext cx="11953454" cy="969635"/>
          </a:xfrm>
          <a:prstGeom prst="rect">
            <a:avLst/>
          </a:prstGeom>
          <a:noFill/>
          <a:ln>
            <a:solidFill>
              <a:srgbClr val="1A36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extBox 9"/>
          <p:cNvSpPr txBox="1"/>
          <p:nvPr/>
        </p:nvSpPr>
        <p:spPr>
          <a:xfrm>
            <a:off x="937845" y="784589"/>
            <a:ext cx="2352359" cy="276999"/>
          </a:xfrm>
          <a:prstGeom prst="rect">
            <a:avLst/>
          </a:prstGeom>
          <a:noFill/>
        </p:spPr>
        <p:txBody>
          <a:bodyPr wrap="square" rtlCol="0">
            <a:spAutoFit/>
          </a:bodyPr>
          <a:lstStyle/>
          <a:p>
            <a:pPr algn="ctr"/>
            <a:r>
              <a:rPr lang="mn-MN" sz="1200" b="1">
                <a:solidFill>
                  <a:srgbClr val="1A3675"/>
                </a:solidFill>
                <a:latin typeface="Arial" panose="020B0604020202020204" pitchFamily="34" charset="0"/>
                <a:cs typeface="Arial" panose="020B0604020202020204" pitchFamily="34" charset="0"/>
              </a:rPr>
              <a:t>САНГИЙН</a:t>
            </a:r>
            <a:r>
              <a:rPr lang="mn-MN" sz="1200" b="1" baseline="0">
                <a:solidFill>
                  <a:srgbClr val="1A3675"/>
                </a:solidFill>
                <a:latin typeface="Arial" panose="020B0604020202020204" pitchFamily="34" charset="0"/>
                <a:cs typeface="Arial" panose="020B0604020202020204" pitchFamily="34" charset="0"/>
              </a:rPr>
              <a:t> ЯАМ</a:t>
            </a:r>
            <a:endParaRPr lang="mn-MN" sz="1200" b="1">
              <a:solidFill>
                <a:srgbClr val="1A3675"/>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500" y="91954"/>
            <a:ext cx="1199486" cy="969635"/>
          </a:xfrm>
          <a:prstGeom prst="rect">
            <a:avLst/>
          </a:prstGeom>
        </p:spPr>
      </p:pic>
      <p:sp>
        <p:nvSpPr>
          <p:cNvPr id="13" name="Title 12"/>
          <p:cNvSpPr>
            <a:spLocks noGrp="1"/>
          </p:cNvSpPr>
          <p:nvPr>
            <p:ph type="title" hasCustomPrompt="1"/>
          </p:nvPr>
        </p:nvSpPr>
        <p:spPr>
          <a:xfrm>
            <a:off x="937846" y="1865677"/>
            <a:ext cx="10395846" cy="4230323"/>
          </a:xfrm>
          <a:prstGeom prst="rect">
            <a:avLst/>
          </a:prstGeom>
        </p:spPr>
        <p:txBody>
          <a:bodyPr/>
          <a:lstStyle>
            <a:lvl1pPr algn="ctr">
              <a:defRPr baseline="0">
                <a:latin typeface="Cambria" panose="02040503050406030204" pitchFamily="18" charset="0"/>
              </a:defRPr>
            </a:lvl1pPr>
          </a:lstStyle>
          <a:p>
            <a:br>
              <a:rPr lang="mn-MN"/>
            </a:br>
            <a:br>
              <a:rPr lang="mn-MN"/>
            </a:br>
            <a:r>
              <a:rPr lang="mn-MN"/>
              <a:t>Энд дарж гарчиг оруулна уу</a:t>
            </a:r>
            <a:endParaRPr lang="en-US"/>
          </a:p>
        </p:txBody>
      </p:sp>
      <p:sp>
        <p:nvSpPr>
          <p:cNvPr id="14" name="Text Placeholder 2"/>
          <p:cNvSpPr>
            <a:spLocks noGrp="1"/>
          </p:cNvSpPr>
          <p:nvPr>
            <p:ph type="body" idx="14" hasCustomPrompt="1"/>
          </p:nvPr>
        </p:nvSpPr>
        <p:spPr>
          <a:xfrm>
            <a:off x="6175905" y="403528"/>
            <a:ext cx="5157787" cy="362407"/>
          </a:xfrm>
          <a:prstGeom prst="rect">
            <a:avLst/>
          </a:prstGeom>
          <a:ln w="12700">
            <a:noFill/>
          </a:ln>
          <a:effectLst/>
        </p:spPr>
        <p:txBody>
          <a:bodyPr anchor="ctr" anchorCtr="1">
            <a:spAutoFit/>
          </a:bodyPr>
          <a:lstStyle>
            <a:lvl1pPr marL="0" indent="0" algn="ctr">
              <a:buNone/>
              <a:defRPr sz="1950" b="0" baseline="0">
                <a:solidFill>
                  <a:schemeClr val="tx1"/>
                </a:solidFill>
                <a:effectLst>
                  <a:outerShdw blurRad="50800" dist="50800" dir="5400000" algn="ctr" rotWithShape="0">
                    <a:schemeClr val="bg1"/>
                  </a:outerShdw>
                </a:effectLst>
                <a:latin typeface="Cambria Math" panose="02040503050406030204" pitchFamily="18" charset="0"/>
                <a:ea typeface="Cambria Math" panose="02040503050406030204" pitchFamily="18" charset="0"/>
              </a:defRPr>
            </a:lvl1pPr>
            <a:lvl2pPr marL="371475" indent="0">
              <a:buNone/>
              <a:defRPr sz="1625" b="1"/>
            </a:lvl2pPr>
            <a:lvl3pPr marL="742949" indent="0">
              <a:buNone/>
              <a:defRPr sz="1463" b="1"/>
            </a:lvl3pPr>
            <a:lvl4pPr marL="1114425" indent="0">
              <a:buNone/>
              <a:defRPr sz="1300" b="1"/>
            </a:lvl4pPr>
            <a:lvl5pPr marL="1485900" indent="0">
              <a:buNone/>
              <a:defRPr sz="1300" b="1"/>
            </a:lvl5pPr>
            <a:lvl6pPr marL="1857376" indent="0">
              <a:buNone/>
              <a:defRPr sz="1300" b="1"/>
            </a:lvl6pPr>
            <a:lvl7pPr marL="2228850" indent="0">
              <a:buNone/>
              <a:defRPr sz="1300" b="1"/>
            </a:lvl7pPr>
            <a:lvl8pPr marL="2600325" indent="0">
              <a:buNone/>
              <a:defRPr sz="1300" b="1"/>
            </a:lvl8pPr>
            <a:lvl9pPr marL="2971800" indent="0">
              <a:buNone/>
              <a:defRPr sz="1300" b="1"/>
            </a:lvl9pPr>
          </a:lstStyle>
          <a:p>
            <a:pPr lvl="0"/>
            <a:r>
              <a:rPr lang="mn-MN"/>
              <a:t>Энд дарж толгой хэсэг оруулна уу</a:t>
            </a:r>
            <a:endParaRPr lang="en-US"/>
          </a:p>
        </p:txBody>
      </p:sp>
    </p:spTree>
    <p:extLst>
      <p:ext uri="{BB962C8B-B14F-4D97-AF65-F5344CB8AC3E}">
        <p14:creationId xmlns:p14="http://schemas.microsoft.com/office/powerpoint/2010/main" val="2126209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6887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7777-D087-4AE9-A487-6C3647A4D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B06202-24F8-4407-868E-E14D240DA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29045-C69D-4528-9099-516ADCD13A97}"/>
              </a:ext>
            </a:extLst>
          </p:cNvPr>
          <p:cNvSpPr>
            <a:spLocks noGrp="1"/>
          </p:cNvSpPr>
          <p:nvPr>
            <p:ph type="dt" sz="half" idx="10"/>
          </p:nvPr>
        </p:nvSpPr>
        <p:spPr/>
        <p:txBody>
          <a:bodyPr/>
          <a:lstStyle/>
          <a:p>
            <a:fld id="{8AE80884-43F4-436F-8878-EC36CC765074}" type="datetimeFigureOut">
              <a:rPr lang="en-US" smtClean="0"/>
              <a:t>5/17/2023</a:t>
            </a:fld>
            <a:endParaRPr lang="en-US"/>
          </a:p>
        </p:txBody>
      </p:sp>
      <p:sp>
        <p:nvSpPr>
          <p:cNvPr id="5" name="Footer Placeholder 4">
            <a:extLst>
              <a:ext uri="{FF2B5EF4-FFF2-40B4-BE49-F238E27FC236}">
                <a16:creationId xmlns:a16="http://schemas.microsoft.com/office/drawing/2014/main" id="{15037289-8686-452B-B098-7845A288C5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AC379-185B-4D1A-AF2E-C472B4097A02}"/>
              </a:ext>
            </a:extLst>
          </p:cNvPr>
          <p:cNvSpPr>
            <a:spLocks noGrp="1"/>
          </p:cNvSpPr>
          <p:nvPr>
            <p:ph type="sldNum" sz="quarter" idx="12"/>
          </p:nvPr>
        </p:nvSpPr>
        <p:spPr/>
        <p:txBody>
          <a:bodyPr/>
          <a:lstStyle/>
          <a:p>
            <a:fld id="{4F21A27C-AD3A-40A6-9EA5-6CF9A47DC0C7}" type="slidenum">
              <a:rPr lang="en-US" smtClean="0"/>
              <a:t>‹#›</a:t>
            </a:fld>
            <a:endParaRPr lang="en-US"/>
          </a:p>
        </p:txBody>
      </p:sp>
    </p:spTree>
    <p:extLst>
      <p:ext uri="{BB962C8B-B14F-4D97-AF65-F5344CB8AC3E}">
        <p14:creationId xmlns:p14="http://schemas.microsoft.com/office/powerpoint/2010/main" val="169344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Нүүр хэсэг">
    <p:spTree>
      <p:nvGrpSpPr>
        <p:cNvPr id="1" name=""/>
        <p:cNvGrpSpPr/>
        <p:nvPr/>
      </p:nvGrpSpPr>
      <p:grpSpPr>
        <a:xfrm>
          <a:off x="0" y="0"/>
          <a:ext cx="0" cy="0"/>
          <a:chOff x="0" y="0"/>
          <a:chExt cx="0" cy="0"/>
        </a:xfrm>
      </p:grpSpPr>
      <p:sp>
        <p:nvSpPr>
          <p:cNvPr id="6" name="Rectangle 5"/>
          <p:cNvSpPr/>
          <p:nvPr/>
        </p:nvSpPr>
        <p:spPr>
          <a:xfrm>
            <a:off x="0" y="-2975"/>
            <a:ext cx="12192000" cy="6858000"/>
          </a:xfrm>
          <a:prstGeom prst="rect">
            <a:avLst/>
          </a:prstGeom>
          <a:solidFill>
            <a:srgbClr val="1A3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mn-MN" sz="1800"/>
          </a:p>
        </p:txBody>
      </p:sp>
      <p:sp>
        <p:nvSpPr>
          <p:cNvPr id="7" name="TextBox 6"/>
          <p:cNvSpPr txBox="1"/>
          <p:nvPr/>
        </p:nvSpPr>
        <p:spPr>
          <a:xfrm>
            <a:off x="5960533" y="3533118"/>
            <a:ext cx="2352359" cy="338554"/>
          </a:xfrm>
          <a:prstGeom prst="rect">
            <a:avLst/>
          </a:prstGeom>
          <a:noFill/>
        </p:spPr>
        <p:txBody>
          <a:bodyPr wrap="square" rtlCol="0">
            <a:spAutoFit/>
          </a:bodyPr>
          <a:lstStyle/>
          <a:p>
            <a:pPr algn="ctr"/>
            <a:r>
              <a:rPr lang="mn-MN" sz="1600" b="1">
                <a:solidFill>
                  <a:schemeClr val="bg1"/>
                </a:solidFill>
                <a:latin typeface="Arial" panose="020B0604020202020204" pitchFamily="34" charset="0"/>
                <a:cs typeface="Arial" panose="020B0604020202020204" pitchFamily="34" charset="0"/>
              </a:rPr>
              <a:t>САНГИЙН</a:t>
            </a:r>
            <a:r>
              <a:rPr lang="mn-MN" sz="1600" b="1" baseline="0">
                <a:solidFill>
                  <a:schemeClr val="bg1"/>
                </a:solidFill>
                <a:latin typeface="Arial" panose="020B0604020202020204" pitchFamily="34" charset="0"/>
                <a:cs typeface="Arial" panose="020B0604020202020204" pitchFamily="34" charset="0"/>
              </a:rPr>
              <a:t> ЯАМ</a:t>
            </a:r>
            <a:endParaRPr lang="mn-MN" sz="1600" b="1">
              <a:solidFill>
                <a:schemeClr val="bg1"/>
              </a:solidFill>
              <a:latin typeface="Arial" panose="020B0604020202020204" pitchFamily="34" charset="0"/>
              <a:cs typeface="Arial" panose="020B0604020202020204" pitchFamily="34" charset="0"/>
            </a:endParaRPr>
          </a:p>
        </p:txBody>
      </p:sp>
      <p:cxnSp>
        <p:nvCxnSpPr>
          <p:cNvPr id="8" name="Straight Connector 7"/>
          <p:cNvCxnSpPr/>
          <p:nvPr/>
        </p:nvCxnSpPr>
        <p:spPr>
          <a:xfrm>
            <a:off x="6042964" y="2641132"/>
            <a:ext cx="0" cy="1179738"/>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8669" y="2403354"/>
            <a:ext cx="1910121" cy="1544095"/>
          </a:xfrm>
          <a:prstGeom prst="rect">
            <a:avLst/>
          </a:prstGeom>
        </p:spPr>
      </p:pic>
    </p:spTree>
    <p:extLst>
      <p:ext uri="{BB962C8B-B14F-4D97-AF65-F5344CB8AC3E}">
        <p14:creationId xmlns:p14="http://schemas.microsoft.com/office/powerpoint/2010/main" val="35354015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Бланк">
    <p:spTree>
      <p:nvGrpSpPr>
        <p:cNvPr id="1" name=""/>
        <p:cNvGrpSpPr/>
        <p:nvPr/>
      </p:nvGrpSpPr>
      <p:grpSpPr>
        <a:xfrm>
          <a:off x="0" y="0"/>
          <a:ext cx="0" cy="0"/>
          <a:chOff x="0" y="0"/>
          <a:chExt cx="0" cy="0"/>
        </a:xfrm>
      </p:grpSpPr>
      <p:sp>
        <p:nvSpPr>
          <p:cNvPr id="8" name="Rectangle 7"/>
          <p:cNvSpPr/>
          <p:nvPr/>
        </p:nvSpPr>
        <p:spPr>
          <a:xfrm>
            <a:off x="133357" y="990603"/>
            <a:ext cx="11915775" cy="5695951"/>
          </a:xfrm>
          <a:prstGeom prst="rect">
            <a:avLst/>
          </a:prstGeom>
          <a:solidFill>
            <a:schemeClr val="bg1"/>
          </a:solidFill>
          <a:ln w="28575" cmpd="sng">
            <a:solidFill>
              <a:srgbClr val="1A3675"/>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8"/>
          </a:p>
        </p:txBody>
      </p:sp>
      <p:grpSp>
        <p:nvGrpSpPr>
          <p:cNvPr id="9" name="Group 8"/>
          <p:cNvGrpSpPr/>
          <p:nvPr/>
        </p:nvGrpSpPr>
        <p:grpSpPr>
          <a:xfrm>
            <a:off x="133357" y="144592"/>
            <a:ext cx="2174630" cy="672841"/>
            <a:chOff x="1" y="0"/>
            <a:chExt cx="1766887" cy="672841"/>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676274" cy="672841"/>
            </a:xfrm>
            <a:prstGeom prst="rect">
              <a:avLst/>
            </a:prstGeom>
          </p:spPr>
        </p:pic>
        <p:sp>
          <p:nvSpPr>
            <p:cNvPr id="13" name="TextBox 12"/>
            <p:cNvSpPr txBox="1"/>
            <p:nvPr userDrawn="1"/>
          </p:nvSpPr>
          <p:spPr>
            <a:xfrm>
              <a:off x="628650" y="420461"/>
              <a:ext cx="1138238" cy="246221"/>
            </a:xfrm>
            <a:prstGeom prst="rect">
              <a:avLst/>
            </a:prstGeom>
            <a:noFill/>
          </p:spPr>
          <p:txBody>
            <a:bodyPr wrap="square" rtlCol="0">
              <a:spAutoFit/>
            </a:bodyPr>
            <a:lstStyle/>
            <a:p>
              <a:pPr algn="ctr"/>
              <a:r>
                <a:rPr lang="mn-MN" sz="1000" b="1">
                  <a:solidFill>
                    <a:srgbClr val="1A3675"/>
                  </a:solidFill>
                  <a:latin typeface="Arial" panose="020B0604020202020204" pitchFamily="34" charset="0"/>
                  <a:cs typeface="Arial" panose="020B0604020202020204" pitchFamily="34" charset="0"/>
                </a:rPr>
                <a:t>САНГИЙН</a:t>
              </a:r>
              <a:r>
                <a:rPr lang="mn-MN" sz="1000" b="1" baseline="0">
                  <a:solidFill>
                    <a:srgbClr val="1A3675"/>
                  </a:solidFill>
                  <a:latin typeface="Arial" panose="020B0604020202020204" pitchFamily="34" charset="0"/>
                  <a:cs typeface="Arial" panose="020B0604020202020204" pitchFamily="34" charset="0"/>
                </a:rPr>
                <a:t> ЯАМ</a:t>
              </a:r>
              <a:endParaRPr lang="mn-MN" sz="1000" b="1">
                <a:solidFill>
                  <a:srgbClr val="1A3675"/>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85015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483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786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81384-C85B-48E3-BFA1-CF793E5BD71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B621C1-CF9E-48F1-A28F-6DD80E2F3E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2EE5CF-3D70-4E05-A4FE-322BFAAE142A}"/>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5" name="Footer Placeholder 4">
            <a:extLst>
              <a:ext uri="{FF2B5EF4-FFF2-40B4-BE49-F238E27FC236}">
                <a16:creationId xmlns:a16="http://schemas.microsoft.com/office/drawing/2014/main" id="{B138FC57-C356-4518-ADDE-61EA02F93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0172D-72A9-43FA-A3AC-7B07AE1F2A12}"/>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663505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9871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7397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92252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7841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8755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3818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6635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8497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5210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00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6F46D-FBDB-4DC2-8381-FBE13C20E6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4FB94C-0607-44BB-B3D7-8244341425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7A24B6-FA87-476A-AC03-C73D5BE2315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BAEADB-021D-4AC7-8A80-17B2389E23E8}"/>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6" name="Footer Placeholder 5">
            <a:extLst>
              <a:ext uri="{FF2B5EF4-FFF2-40B4-BE49-F238E27FC236}">
                <a16:creationId xmlns:a16="http://schemas.microsoft.com/office/drawing/2014/main" id="{08A81300-41BE-4F2D-B304-2927524222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5D0A07-B8EE-41BD-A922-CCDF40D98BF7}"/>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3052725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1F979B7-A6E6-F9F7-C458-2816B9CE980C}"/>
              </a:ext>
            </a:extLst>
          </p:cNvPr>
          <p:cNvSpPr>
            <a:spLocks noGrp="1"/>
          </p:cNvSpPr>
          <p:nvPr>
            <p:ph type="pic" sz="quarter" idx="10"/>
          </p:nvPr>
        </p:nvSpPr>
        <p:spPr>
          <a:xfrm>
            <a:off x="1307819" y="1654396"/>
            <a:ext cx="2222500" cy="1586515"/>
          </a:xfrm>
        </p:spPr>
        <p:txBody>
          <a:bodyPr/>
          <a:lstStyle/>
          <a:p>
            <a:endParaRPr lang="en-US"/>
          </a:p>
        </p:txBody>
      </p:sp>
    </p:spTree>
    <p:extLst>
      <p:ext uri="{BB962C8B-B14F-4D97-AF65-F5344CB8AC3E}">
        <p14:creationId xmlns:p14="http://schemas.microsoft.com/office/powerpoint/2010/main" val="9181029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E7FAE-6803-43B2-800E-DDEA31AC9C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889F30-C496-4254-99B5-E5AA98F120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4E7109-7EDB-400A-BE2F-A18EA5F4DF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4EDEC-A20C-4A4B-858C-709BCA8546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76C05-DD0B-453E-88EB-6DF5F445A1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FF9324-9138-46AB-A593-716937D74EE4}"/>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8" name="Footer Placeholder 7">
            <a:extLst>
              <a:ext uri="{FF2B5EF4-FFF2-40B4-BE49-F238E27FC236}">
                <a16:creationId xmlns:a16="http://schemas.microsoft.com/office/drawing/2014/main" id="{58EACB64-EF56-49C6-B76D-09ADCAE1A0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257856-D1C7-49AF-A5A7-794C2DB2AD61}"/>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27626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CA86-4218-4985-84EB-7109D2C083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91150C-68EF-4619-94AC-51DFE6ACB69F}"/>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4" name="Footer Placeholder 3">
            <a:extLst>
              <a:ext uri="{FF2B5EF4-FFF2-40B4-BE49-F238E27FC236}">
                <a16:creationId xmlns:a16="http://schemas.microsoft.com/office/drawing/2014/main" id="{19A0BDC2-2F7E-4D05-A761-1A488F5A2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08AF9-B7FB-4D4A-97CC-B1B6D9AF2FEA}"/>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965076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E17956-188A-4056-933B-7D6E93E5BEE8}"/>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3" name="Footer Placeholder 2">
            <a:extLst>
              <a:ext uri="{FF2B5EF4-FFF2-40B4-BE49-F238E27FC236}">
                <a16:creationId xmlns:a16="http://schemas.microsoft.com/office/drawing/2014/main" id="{18C50200-F3C7-477D-81EA-EFD144829E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7E15C2-781A-416D-8914-7BC25AF94250}"/>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2162967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D098-BB80-4B7C-8857-C196F16D23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760AF7-FE6F-4854-A737-44EAAD6FF1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1E256D-2037-4694-B943-EB097A147A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01B960-DCA6-4435-80EB-16ACF0019726}"/>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6" name="Footer Placeholder 5">
            <a:extLst>
              <a:ext uri="{FF2B5EF4-FFF2-40B4-BE49-F238E27FC236}">
                <a16:creationId xmlns:a16="http://schemas.microsoft.com/office/drawing/2014/main" id="{1487FE2F-3582-40E6-BE94-F33E535805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108F03-7F43-4E48-BC4F-4D12611CEE28}"/>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290216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6CB9-5614-417F-B8B0-21BB4F846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E14737-C47F-44E1-BE81-328EB84EF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458C51-21E0-4C06-A9B9-13781DE800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582187-96AA-4F76-AFB7-541C720EB546}"/>
              </a:ext>
            </a:extLst>
          </p:cNvPr>
          <p:cNvSpPr>
            <a:spLocks noGrp="1"/>
          </p:cNvSpPr>
          <p:nvPr>
            <p:ph type="dt" sz="half" idx="10"/>
          </p:nvPr>
        </p:nvSpPr>
        <p:spPr/>
        <p:txBody>
          <a:bodyPr/>
          <a:lstStyle/>
          <a:p>
            <a:fld id="{D8DD959B-4563-407D-90FC-03900595969F}" type="datetimeFigureOut">
              <a:rPr lang="en-US" smtClean="0"/>
              <a:t>5/17/2023</a:t>
            </a:fld>
            <a:endParaRPr lang="en-US"/>
          </a:p>
        </p:txBody>
      </p:sp>
      <p:sp>
        <p:nvSpPr>
          <p:cNvPr id="6" name="Footer Placeholder 5">
            <a:extLst>
              <a:ext uri="{FF2B5EF4-FFF2-40B4-BE49-F238E27FC236}">
                <a16:creationId xmlns:a16="http://schemas.microsoft.com/office/drawing/2014/main" id="{1FE762EA-F9CE-41E1-8DD2-B2195868A1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41127-A5A4-4CCD-9365-C88F205B3749}"/>
              </a:ext>
            </a:extLst>
          </p:cNvPr>
          <p:cNvSpPr>
            <a:spLocks noGrp="1"/>
          </p:cNvSpPr>
          <p:nvPr>
            <p:ph type="sldNum" sz="quarter" idx="12"/>
          </p:nvPr>
        </p:nvSpPr>
        <p:spPr/>
        <p:txBody>
          <a:bodyPr/>
          <a:lstStyle/>
          <a:p>
            <a:fld id="{24D5C701-0371-4D0A-A322-5744557B3A01}" type="slidenum">
              <a:rPr lang="en-US" smtClean="0"/>
              <a:t>‹#›</a:t>
            </a:fld>
            <a:endParaRPr lang="en-US"/>
          </a:p>
        </p:txBody>
      </p:sp>
    </p:spTree>
    <p:extLst>
      <p:ext uri="{BB962C8B-B14F-4D97-AF65-F5344CB8AC3E}">
        <p14:creationId xmlns:p14="http://schemas.microsoft.com/office/powerpoint/2010/main" val="178607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2ADD3B-3061-46E6-965C-82E43F497D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C32AAF-9D72-4F9A-BE1B-AEB5D65776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DF76F-C1AD-44B4-A644-E760026E8F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DD959B-4563-407D-90FC-03900595969F}" type="datetimeFigureOut">
              <a:rPr lang="en-US" smtClean="0"/>
              <a:t>5/17/2023</a:t>
            </a:fld>
            <a:endParaRPr lang="en-US"/>
          </a:p>
        </p:txBody>
      </p:sp>
      <p:sp>
        <p:nvSpPr>
          <p:cNvPr id="5" name="Footer Placeholder 4">
            <a:extLst>
              <a:ext uri="{FF2B5EF4-FFF2-40B4-BE49-F238E27FC236}">
                <a16:creationId xmlns:a16="http://schemas.microsoft.com/office/drawing/2014/main" id="{EA315210-DB8A-4CB8-AA4B-EB773AFE18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87C9FA-EB6C-4E48-AB81-BD5D5366C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5C701-0371-4D0A-A322-5744557B3A01}" type="slidenum">
              <a:rPr lang="en-US" smtClean="0"/>
              <a:t>‹#›</a:t>
            </a:fld>
            <a:endParaRPr lang="en-US"/>
          </a:p>
        </p:txBody>
      </p:sp>
    </p:spTree>
    <p:extLst>
      <p:ext uri="{BB962C8B-B14F-4D97-AF65-F5344CB8AC3E}">
        <p14:creationId xmlns:p14="http://schemas.microsoft.com/office/powerpoint/2010/main" val="72237495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67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8404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8066097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tif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6.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41.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4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35.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3" Type="http://schemas.openxmlformats.org/officeDocument/2006/relationships/image" Target="../media/image25.sv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35.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10048"/>
            <a:ext cx="12191999" cy="6858000"/>
            <a:chOff x="0" y="2442"/>
            <a:chExt cx="2963118" cy="1666754"/>
          </a:xfrm>
        </p:grpSpPr>
        <p:pic>
          <p:nvPicPr>
            <p:cNvPr id="6" name="Рисунок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42"/>
              <a:ext cx="2963118" cy="1666754"/>
            </a:xfrm>
            <a:prstGeom prst="rect">
              <a:avLst/>
            </a:prstGeom>
          </p:spPr>
        </p:pic>
        <p:sp>
          <p:nvSpPr>
            <p:cNvPr id="7" name="Прямоугольник 6"/>
            <p:cNvSpPr/>
            <p:nvPr/>
          </p:nvSpPr>
          <p:spPr>
            <a:xfrm>
              <a:off x="640080" y="498868"/>
              <a:ext cx="1707265" cy="541278"/>
            </a:xfrm>
            <a:prstGeom prst="rect">
              <a:avLst/>
            </a:prstGeom>
            <a:noFill/>
          </p:spPr>
          <p:txBody>
            <a:bodyPr lIns="0" tIns="0" rIns="0" bIns="0">
              <a:noAutofit/>
            </a:bodyPr>
            <a:lstStyle/>
            <a:p>
              <a:pPr indent="0" algn="ctr"/>
              <a:r>
                <a:rPr lang="ru-RU"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a:rPr>
                <a:t>ЦИФРОВАЯ ТРАНФМОРМАЦИЯ В СФЕРЕ КАЗНАЧЕЙСКИХ ОПЕРАЦИЙ В МОНГОЛИИ</a:t>
              </a:r>
              <a:endParaRPr lang="en-US" sz="4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Arial"/>
              </a:endParaRPr>
            </a:p>
          </p:txBody>
        </p:sp>
      </p:grpSp>
      <p:sp>
        <p:nvSpPr>
          <p:cNvPr id="11" name="TextBox 10">
            <a:extLst>
              <a:ext uri="{FF2B5EF4-FFF2-40B4-BE49-F238E27FC236}">
                <a16:creationId xmlns:a16="http://schemas.microsoft.com/office/drawing/2014/main" id="{EB49D1C6-A647-7043-85E6-374BA16B5ED3}"/>
              </a:ext>
            </a:extLst>
          </p:cNvPr>
          <p:cNvSpPr txBox="1"/>
          <p:nvPr/>
        </p:nvSpPr>
        <p:spPr>
          <a:xfrm>
            <a:off x="614362" y="5780782"/>
            <a:ext cx="10963275" cy="1077218"/>
          </a:xfrm>
          <a:prstGeom prst="rect">
            <a:avLst/>
          </a:prstGeom>
          <a:noFill/>
        </p:spPr>
        <p:txBody>
          <a:bodyPr wrap="square" rtlCol="0">
            <a:spAutoFit/>
          </a:bodyPr>
          <a:lstStyle/>
          <a:p>
            <a:pPr algn="ctr"/>
            <a:r>
              <a:rPr lang="ru-RU" sz="1600" b="1" dirty="0" err="1">
                <a:solidFill>
                  <a:schemeClr val="bg1"/>
                </a:solidFill>
                <a:latin typeface="Arial" panose="020B0604020202020204" pitchFamily="34" charset="0"/>
                <a:cs typeface="Arial" panose="020B0604020202020204" pitchFamily="34" charset="0"/>
              </a:rPr>
              <a:t>Наранзул</a:t>
            </a:r>
            <a:r>
              <a:rPr lang="ru-RU" sz="1600" b="1" dirty="0">
                <a:solidFill>
                  <a:schemeClr val="bg1"/>
                </a:solidFill>
                <a:latin typeface="Arial" panose="020B0604020202020204" pitchFamily="34" charset="0"/>
                <a:cs typeface="Arial" panose="020B0604020202020204" pitchFamily="34" charset="0"/>
              </a:rPr>
              <a:t> </a:t>
            </a:r>
            <a:r>
              <a:rPr lang="ru-RU" sz="1600" b="1" dirty="0" err="1">
                <a:solidFill>
                  <a:schemeClr val="bg1"/>
                </a:solidFill>
                <a:latin typeface="Arial" panose="020B0604020202020204" pitchFamily="34" charset="0"/>
                <a:cs typeface="Arial" panose="020B0604020202020204" pitchFamily="34" charset="0"/>
              </a:rPr>
              <a:t>Цашикхер</a:t>
            </a:r>
            <a:endParaRPr lang="en-US" sz="1600" b="1" dirty="0">
              <a:solidFill>
                <a:schemeClr val="bg1"/>
              </a:solidFill>
              <a:latin typeface="Arial" panose="020B0604020202020204" pitchFamily="34" charset="0"/>
              <a:cs typeface="Arial" panose="020B0604020202020204" pitchFamily="34" charset="0"/>
            </a:endParaRPr>
          </a:p>
          <a:p>
            <a:endParaRPr lang="en-US" sz="1600" b="1" dirty="0">
              <a:solidFill>
                <a:schemeClr val="bg1"/>
              </a:solidFill>
              <a:latin typeface="Arial" panose="020B0604020202020204" pitchFamily="34" charset="0"/>
              <a:cs typeface="Arial" panose="020B0604020202020204" pitchFamily="34" charset="0"/>
            </a:endParaRPr>
          </a:p>
          <a:p>
            <a:pPr algn="ctr"/>
            <a:r>
              <a:rPr lang="ru-RU" sz="1600" b="1" dirty="0">
                <a:solidFill>
                  <a:schemeClr val="bg1"/>
                </a:solidFill>
                <a:latin typeface="Arial" panose="020B0604020202020204" pitchFamily="34" charset="0"/>
                <a:cs typeface="Arial" panose="020B0604020202020204" pitchFamily="34" charset="0"/>
              </a:rPr>
              <a:t>Консультант-координатор, Казначейский департамент, Министерство финансов</a:t>
            </a:r>
            <a:endParaRPr lang="en-US" sz="1600" b="1" dirty="0">
              <a:solidFill>
                <a:schemeClr val="bg1"/>
              </a:solidFill>
              <a:latin typeface="Arial" panose="020B0604020202020204" pitchFamily="34" charset="0"/>
              <a:cs typeface="Arial" panose="020B0604020202020204" pitchFamily="34" charset="0"/>
            </a:endParaRPr>
          </a:p>
          <a:p>
            <a:endParaRPr lang="en-US" sz="1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196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F6F15-EEB4-48F5-3041-327617D385B5}"/>
              </a:ext>
            </a:extLst>
          </p:cNvPr>
          <p:cNvSpPr txBox="1"/>
          <p:nvPr/>
        </p:nvSpPr>
        <p:spPr>
          <a:xfrm>
            <a:off x="6423702" y="3135710"/>
            <a:ext cx="1343903" cy="830997"/>
          </a:xfrm>
          <a:prstGeom prst="rect">
            <a:avLst/>
          </a:prstGeom>
          <a:solidFill>
            <a:schemeClr val="bg1"/>
          </a:solid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mn-MN" sz="1200" b="1">
                <a:solidFill>
                  <a:srgbClr val="023378"/>
                </a:solidFill>
                <a:latin typeface="Arial"/>
                <a:cs typeface="Arial"/>
              </a:rPr>
              <a:t>ELECTRONIC TRANSACTION VERIFICATION DIRECTORY</a:t>
            </a:r>
            <a:endParaRPr lang="en-US" sz="1200" b="1">
              <a:solidFill>
                <a:srgbClr val="023378"/>
              </a:solidFill>
              <a:latin typeface="Arial"/>
              <a:cs typeface="Arial"/>
            </a:endParaRPr>
          </a:p>
        </p:txBody>
      </p:sp>
      <p:grpSp>
        <p:nvGrpSpPr>
          <p:cNvPr id="4" name="Группа 3"/>
          <p:cNvGrpSpPr/>
          <p:nvPr/>
        </p:nvGrpSpPr>
        <p:grpSpPr>
          <a:xfrm>
            <a:off x="-1" y="0"/>
            <a:ext cx="12192001" cy="6858000"/>
            <a:chOff x="0" y="0"/>
            <a:chExt cx="8360228" cy="4702628"/>
          </a:xfrm>
          <a:noFill/>
        </p:grpSpPr>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8360228" cy="4702628"/>
            </a:xfrm>
            <a:prstGeom prst="rect">
              <a:avLst/>
            </a:prstGeom>
            <a:grpFill/>
          </p:spPr>
        </p:pic>
        <p:sp>
          <p:nvSpPr>
            <p:cNvPr id="6" name="Прямоугольник 5"/>
            <p:cNvSpPr/>
            <p:nvPr/>
          </p:nvSpPr>
          <p:spPr>
            <a:xfrm>
              <a:off x="692331" y="91440"/>
              <a:ext cx="3703320" cy="359228"/>
            </a:xfrm>
            <a:prstGeom prst="rect">
              <a:avLst/>
            </a:prstGeom>
            <a:grpFill/>
          </p:spPr>
          <p:txBody>
            <a:bodyPr wrap="none" lIns="0" tIns="0" rIns="0" bIns="0" anchor="ctr">
              <a:noAutofit/>
            </a:bodyPr>
            <a:lstStyle/>
            <a:p>
              <a:pPr indent="0" algn="ctr"/>
              <a:r>
                <a:rPr lang="ru-RU" sz="3100" b="1" dirty="0">
                  <a:solidFill>
                    <a:srgbClr val="E5C021"/>
                  </a:solidFill>
                  <a:latin typeface="Arial"/>
                </a:rPr>
                <a:t>Интегрированные системы</a:t>
              </a:r>
              <a:endParaRPr lang="en-US" sz="3100" b="1" dirty="0">
                <a:solidFill>
                  <a:srgbClr val="E5C021"/>
                </a:solidFill>
                <a:latin typeface="Arial"/>
              </a:endParaRPr>
            </a:p>
          </p:txBody>
        </p:sp>
        <p:sp>
          <p:nvSpPr>
            <p:cNvPr id="7" name="Прямоугольник 6"/>
            <p:cNvSpPr/>
            <p:nvPr/>
          </p:nvSpPr>
          <p:spPr>
            <a:xfrm>
              <a:off x="692331" y="2252391"/>
              <a:ext cx="1355271" cy="167503"/>
            </a:xfrm>
            <a:prstGeom prst="rect">
              <a:avLst/>
            </a:prstGeom>
            <a:grpFill/>
          </p:spPr>
          <p:txBody>
            <a:bodyPr lIns="0" tIns="0" rIns="0" bIns="0" anchor="ctr">
              <a:noAutofit/>
            </a:bodyPr>
            <a:lstStyle/>
            <a:p>
              <a:pPr indent="0" algn="ctr"/>
              <a:r>
                <a:rPr lang="ru-RU" sz="1200" b="1" dirty="0">
                  <a:solidFill>
                    <a:srgbClr val="05214F"/>
                  </a:solidFill>
                  <a:latin typeface="Arial"/>
                </a:rPr>
                <a:t>СИСТЕМА ГОСУДАРСТВЕННЫХ ЗАКУПОК</a:t>
              </a:r>
              <a:endParaRPr lang="en-US" sz="1200" b="1" dirty="0">
                <a:solidFill>
                  <a:srgbClr val="05214F"/>
                </a:solidFill>
                <a:latin typeface="Arial"/>
              </a:endParaRPr>
            </a:p>
          </p:txBody>
        </p:sp>
        <p:sp>
          <p:nvSpPr>
            <p:cNvPr id="8" name="Прямоугольник 7"/>
            <p:cNvSpPr/>
            <p:nvPr/>
          </p:nvSpPr>
          <p:spPr>
            <a:xfrm>
              <a:off x="679268" y="3491048"/>
              <a:ext cx="832757" cy="385354"/>
            </a:xfrm>
            <a:prstGeom prst="rect">
              <a:avLst/>
            </a:prstGeom>
            <a:grpFill/>
          </p:spPr>
          <p:txBody>
            <a:bodyPr lIns="0" tIns="0" rIns="0" bIns="0" anchor="ctr">
              <a:noAutofit/>
            </a:bodyPr>
            <a:lstStyle/>
            <a:p>
              <a:pPr indent="0" algn="ctr"/>
              <a:r>
                <a:rPr lang="ru-RU" sz="1200" b="1" dirty="0">
                  <a:solidFill>
                    <a:srgbClr val="05214F"/>
                  </a:solidFill>
                  <a:latin typeface="Arial"/>
                </a:rPr>
                <a:t>СИСТЕМА УПРАВЛЕНИЯ НАЛОГАМИ</a:t>
              </a:r>
              <a:endParaRPr lang="en-US" sz="1200" b="1" dirty="0">
                <a:solidFill>
                  <a:srgbClr val="05214F"/>
                </a:solidFill>
                <a:latin typeface="Arial"/>
              </a:endParaRPr>
            </a:p>
          </p:txBody>
        </p:sp>
        <p:sp>
          <p:nvSpPr>
            <p:cNvPr id="9" name="Прямоугольник 8"/>
            <p:cNvSpPr/>
            <p:nvPr/>
          </p:nvSpPr>
          <p:spPr>
            <a:xfrm>
              <a:off x="2857500" y="1286691"/>
              <a:ext cx="607422" cy="143691"/>
            </a:xfrm>
            <a:prstGeom prst="rect">
              <a:avLst/>
            </a:prstGeom>
            <a:grpFill/>
          </p:spPr>
          <p:txBody>
            <a:bodyPr wrap="none" lIns="0" tIns="0" rIns="0" bIns="0" anchor="ctr">
              <a:noAutofit/>
            </a:bodyPr>
            <a:lstStyle/>
            <a:p>
              <a:pPr indent="0" algn="ctr"/>
              <a:r>
                <a:rPr lang="ru-RU" sz="1200" b="1" dirty="0">
                  <a:solidFill>
                    <a:srgbClr val="05214F"/>
                  </a:solidFill>
                  <a:latin typeface="Arial"/>
                </a:rPr>
                <a:t>ЭЛЕКТРОННЫЕ ОТЧЕТЫ</a:t>
              </a:r>
              <a:endParaRPr lang="en-US" sz="1200" b="1" dirty="0">
                <a:solidFill>
                  <a:srgbClr val="05214F"/>
                </a:solidFill>
                <a:latin typeface="Arial"/>
              </a:endParaRPr>
            </a:p>
          </p:txBody>
        </p:sp>
        <p:sp>
          <p:nvSpPr>
            <p:cNvPr id="10" name="Прямоугольник 9"/>
            <p:cNvSpPr/>
            <p:nvPr/>
          </p:nvSpPr>
          <p:spPr>
            <a:xfrm>
              <a:off x="4273457" y="2178231"/>
              <a:ext cx="1247947" cy="359229"/>
            </a:xfrm>
            <a:prstGeom prst="rect">
              <a:avLst/>
            </a:prstGeom>
            <a:grpFill/>
          </p:spPr>
          <p:txBody>
            <a:bodyPr lIns="0" tIns="0" rIns="0" bIns="0" anchor="ctr">
              <a:noAutofit/>
            </a:bodyPr>
            <a:lstStyle/>
            <a:p>
              <a:pPr indent="0" algn="ctr"/>
              <a:r>
                <a:rPr lang="ru-RU" sz="1200" b="1" dirty="0">
                  <a:solidFill>
                    <a:srgbClr val="05214F"/>
                  </a:solidFill>
                  <a:latin typeface="Arial"/>
                </a:rPr>
                <a:t>СИСТЕМА РЕГИСТРАЦИИ ПРАВ</a:t>
              </a:r>
              <a:endParaRPr lang="en-US" sz="1200" b="1" dirty="0">
                <a:solidFill>
                  <a:srgbClr val="05214F"/>
                </a:solidFill>
                <a:latin typeface="Arial"/>
              </a:endParaRPr>
            </a:p>
          </p:txBody>
        </p:sp>
        <p:sp>
          <p:nvSpPr>
            <p:cNvPr id="11" name="Прямоугольник 10"/>
            <p:cNvSpPr/>
            <p:nvPr/>
          </p:nvSpPr>
          <p:spPr>
            <a:xfrm>
              <a:off x="4800600" y="3530237"/>
              <a:ext cx="920931" cy="418011"/>
            </a:xfrm>
            <a:prstGeom prst="rect">
              <a:avLst/>
            </a:prstGeom>
            <a:grpFill/>
          </p:spPr>
          <p:txBody>
            <a:bodyPr lIns="0" tIns="0" rIns="0" bIns="0" anchor="ctr">
              <a:noAutofit/>
            </a:bodyPr>
            <a:lstStyle/>
            <a:p>
              <a:pPr indent="0" algn="ctr"/>
              <a:r>
                <a:rPr lang="ru-RU" sz="1400" b="1" dirty="0">
                  <a:solidFill>
                    <a:srgbClr val="05214F"/>
                  </a:solidFill>
                  <a:latin typeface="Arial"/>
                </a:rPr>
                <a:t>ФОНД МЕСТНОГО РАЗВИТИЯ</a:t>
              </a:r>
              <a:endParaRPr lang="en-US" sz="1400" b="1" dirty="0">
                <a:solidFill>
                  <a:srgbClr val="05214F"/>
                </a:solidFill>
                <a:latin typeface="Arial"/>
              </a:endParaRPr>
            </a:p>
          </p:txBody>
        </p:sp>
        <p:sp>
          <p:nvSpPr>
            <p:cNvPr id="12" name="Прямоугольник 11"/>
            <p:cNvSpPr/>
            <p:nvPr/>
          </p:nvSpPr>
          <p:spPr>
            <a:xfrm>
              <a:off x="6322422" y="718457"/>
              <a:ext cx="1910443" cy="1077685"/>
            </a:xfrm>
            <a:prstGeom prst="rect">
              <a:avLst/>
            </a:prstGeom>
            <a:grpFill/>
          </p:spPr>
          <p:txBody>
            <a:bodyPr lIns="0" tIns="0" rIns="0" bIns="0" anchor="ctr">
              <a:noAutofit/>
            </a:bodyPr>
            <a:lstStyle/>
            <a:p>
              <a:pPr indent="0" algn="ctr">
                <a:lnSpc>
                  <a:spcPct val="110000"/>
                </a:lnSpc>
              </a:pPr>
              <a:r>
                <a:rPr lang="ru-RU" sz="2000" dirty="0">
                  <a:solidFill>
                    <a:srgbClr val="FFFFFF"/>
                  </a:solidFill>
                  <a:latin typeface="Arial"/>
                </a:rPr>
                <a:t>Автоматизировано 60% информации, которая обнародуется на портале «Стеклянный счет» (</a:t>
              </a:r>
              <a:r>
                <a:rPr lang="en-US" sz="2000" dirty="0">
                  <a:solidFill>
                    <a:srgbClr val="FFFFFF"/>
                  </a:solidFill>
                  <a:latin typeface="Arial"/>
                </a:rPr>
                <a:t>GAP</a:t>
              </a:r>
              <a:r>
                <a:rPr lang="ru-RU" sz="2000" dirty="0">
                  <a:solidFill>
                    <a:srgbClr val="FFFFFF"/>
                  </a:solidFill>
                  <a:latin typeface="Arial"/>
                </a:rPr>
                <a:t>)</a:t>
              </a:r>
              <a:endParaRPr lang="en-US" sz="2000" dirty="0">
                <a:solidFill>
                  <a:srgbClr val="FFFFFF"/>
                </a:solidFill>
                <a:latin typeface="Arial"/>
              </a:endParaRPr>
            </a:p>
          </p:txBody>
        </p:sp>
      </p:grpSp>
    </p:spTree>
    <p:extLst>
      <p:ext uri="{BB962C8B-B14F-4D97-AF65-F5344CB8AC3E}">
        <p14:creationId xmlns:p14="http://schemas.microsoft.com/office/powerpoint/2010/main" val="39550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3B2EBF-1F78-0D46-BC22-825EA9A2AC95}"/>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3A6A97C-1DDB-4307-9042-99F008BE7576}"/>
              </a:ext>
            </a:extLst>
          </p:cNvPr>
          <p:cNvSpPr/>
          <p:nvPr/>
        </p:nvSpPr>
        <p:spPr>
          <a:xfrm>
            <a:off x="3516613" y="2850475"/>
            <a:ext cx="8205728" cy="1323439"/>
          </a:xfrm>
          <a:prstGeom prst="rect">
            <a:avLst/>
          </a:prstGeom>
        </p:spPr>
        <p:txBody>
          <a:bodyPr wrap="square">
            <a:spAutoFit/>
          </a:bodyPr>
          <a:lstStyle/>
          <a:p>
            <a:r>
              <a:rPr lang="ru-RU"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ОТЧЕТНОСТЬ</a:t>
            </a:r>
          </a:p>
          <a:p>
            <a:r>
              <a:rPr lang="ru-RU"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 И ОБНАРОДОВАНИЕ ДАННЫХ</a:t>
            </a:r>
            <a:endParaRPr lang="mn-MN"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TextBox 17">
            <a:extLst>
              <a:ext uri="{FF2B5EF4-FFF2-40B4-BE49-F238E27FC236}">
                <a16:creationId xmlns:a16="http://schemas.microsoft.com/office/drawing/2014/main" id="{D7A82F5E-6E95-459B-9B16-EA2688624720}"/>
              </a:ext>
            </a:extLst>
          </p:cNvPr>
          <p:cNvSpPr txBox="1"/>
          <p:nvPr/>
        </p:nvSpPr>
        <p:spPr>
          <a:xfrm>
            <a:off x="1857849" y="2581171"/>
            <a:ext cx="1808718" cy="1862048"/>
          </a:xfrm>
          <a:prstGeom prst="rect">
            <a:avLst/>
          </a:prstGeom>
          <a:noFill/>
        </p:spPr>
        <p:txBody>
          <a:bodyPr wrap="square" rtlCol="0">
            <a:spAutoFit/>
          </a:bodyPr>
          <a:lstStyle/>
          <a:p>
            <a:pPr algn="r"/>
            <a:r>
              <a:rPr lang="en-US" sz="11500" b="1" spc="-15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03</a:t>
            </a:r>
            <a:endParaRPr lang="en-MN" sz="11500" b="1" spc="-15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93912189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B427BD6-95CC-4FC5-ADD6-909BEFA90F59}"/>
              </a:ext>
            </a:extLst>
          </p:cNvPr>
          <p:cNvSpPr/>
          <p:nvPr/>
        </p:nvSpPr>
        <p:spPr>
          <a:xfrm>
            <a:off x="628650" y="4225646"/>
            <a:ext cx="4794782"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AABD30-04ED-40A0-BCAB-160FBF778E6A}"/>
              </a:ext>
            </a:extLst>
          </p:cNvPr>
          <p:cNvSpPr/>
          <p:nvPr/>
        </p:nvSpPr>
        <p:spPr>
          <a:xfrm>
            <a:off x="628650" y="3432596"/>
            <a:ext cx="4794782"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AB27F9-6357-40F7-B867-AB9D1999C68A}"/>
              </a:ext>
            </a:extLst>
          </p:cNvPr>
          <p:cNvSpPr/>
          <p:nvPr/>
        </p:nvSpPr>
        <p:spPr>
          <a:xfrm>
            <a:off x="628650" y="2639540"/>
            <a:ext cx="4794782"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220D617-3BCB-4792-8179-E5453B3910B2}"/>
              </a:ext>
            </a:extLst>
          </p:cNvPr>
          <p:cNvSpPr/>
          <p:nvPr/>
        </p:nvSpPr>
        <p:spPr>
          <a:xfrm>
            <a:off x="5061844" y="2639540"/>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EA7729D4-C564-41D7-BBF2-B92D44CC8A5F}"/>
              </a:ext>
            </a:extLst>
          </p:cNvPr>
          <p:cNvSpPr/>
          <p:nvPr/>
        </p:nvSpPr>
        <p:spPr>
          <a:xfrm>
            <a:off x="5061844" y="3432596"/>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E8F326D-F599-4AB9-AF65-9E0ED1135E86}"/>
              </a:ext>
            </a:extLst>
          </p:cNvPr>
          <p:cNvSpPr/>
          <p:nvPr/>
        </p:nvSpPr>
        <p:spPr>
          <a:xfrm>
            <a:off x="5061844" y="4225646"/>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7">
            <a:extLst>
              <a:ext uri="{FF2B5EF4-FFF2-40B4-BE49-F238E27FC236}">
                <a16:creationId xmlns:a16="http://schemas.microsoft.com/office/drawing/2014/main" id="{A2A3256B-7AE7-4AF1-9C30-5AD8FA5B6468}"/>
              </a:ext>
            </a:extLst>
          </p:cNvPr>
          <p:cNvGrpSpPr/>
          <p:nvPr/>
        </p:nvGrpSpPr>
        <p:grpSpPr>
          <a:xfrm>
            <a:off x="0" y="0"/>
            <a:ext cx="12192000" cy="609588"/>
            <a:chOff x="0" y="0"/>
            <a:chExt cx="12192000" cy="609588"/>
          </a:xfrm>
        </p:grpSpPr>
        <p:sp>
          <p:nvSpPr>
            <p:cNvPr id="53" name="Rectangle 9">
              <a:extLst>
                <a:ext uri="{FF2B5EF4-FFF2-40B4-BE49-F238E27FC236}">
                  <a16:creationId xmlns:a16="http://schemas.microsoft.com/office/drawing/2014/main" id="{DD1A23E2-4120-4820-9DE1-3C9D9EA3375B}"/>
                </a:ext>
              </a:extLst>
            </p:cNvPr>
            <p:cNvSpPr/>
            <p:nvPr/>
          </p:nvSpPr>
          <p:spPr>
            <a:xfrm>
              <a:off x="0" y="0"/>
              <a:ext cx="12192000" cy="563913"/>
            </a:xfrm>
            <a:prstGeom prst="rect">
              <a:avLst/>
            </a:prstGeom>
            <a:solidFill>
              <a:srgbClr val="10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13">
              <a:extLst>
                <a:ext uri="{FF2B5EF4-FFF2-40B4-BE49-F238E27FC236}">
                  <a16:creationId xmlns:a16="http://schemas.microsoft.com/office/drawing/2014/main" id="{E15C8B67-95D0-409D-82A9-0B7090917F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14" y="52135"/>
              <a:ext cx="1151914" cy="451113"/>
            </a:xfrm>
            <a:prstGeom prst="rect">
              <a:avLst/>
            </a:prstGeom>
          </p:spPr>
        </p:pic>
        <p:sp>
          <p:nvSpPr>
            <p:cNvPr id="55" name="Title 1">
              <a:extLst>
                <a:ext uri="{FF2B5EF4-FFF2-40B4-BE49-F238E27FC236}">
                  <a16:creationId xmlns:a16="http://schemas.microsoft.com/office/drawing/2014/main" id="{A659FD67-8B3C-46D3-8ECC-5EBF5EEF9B38}"/>
                </a:ext>
              </a:extLst>
            </p:cNvPr>
            <p:cNvSpPr txBox="1">
              <a:spLocks/>
            </p:cNvSpPr>
            <p:nvPr/>
          </p:nvSpPr>
          <p:spPr>
            <a:xfrm>
              <a:off x="3039455" y="2804"/>
              <a:ext cx="8920915" cy="606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dirty="0">
                  <a:solidFill>
                    <a:schemeClr val="bg1"/>
                  </a:solidFill>
                  <a:latin typeface="Arial"/>
                  <a:cs typeface="Arial"/>
                </a:rPr>
                <a:t>CITIZENS’ BUDGET INITIATIVE</a:t>
              </a:r>
              <a:endParaRPr lang="mn-MN" sz="2000" b="1" dirty="0">
                <a:solidFill>
                  <a:schemeClr val="bg1"/>
                </a:solidFill>
                <a:latin typeface="Arial"/>
                <a:cs typeface="Arial"/>
              </a:endParaRPr>
            </a:p>
          </p:txBody>
        </p:sp>
        <p:cxnSp>
          <p:nvCxnSpPr>
            <p:cNvPr id="56" name="Straight Connector 21">
              <a:extLst>
                <a:ext uri="{FF2B5EF4-FFF2-40B4-BE49-F238E27FC236}">
                  <a16:creationId xmlns:a16="http://schemas.microsoft.com/office/drawing/2014/main" id="{C9021133-896B-425D-98BC-0CD5DA37B788}"/>
                </a:ext>
              </a:extLst>
            </p:cNvPr>
            <p:cNvCxnSpPr/>
            <p:nvPr/>
          </p:nvCxnSpPr>
          <p:spPr>
            <a:xfrm>
              <a:off x="0" y="563913"/>
              <a:ext cx="12192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7" name="TextBox 46">
            <a:extLst>
              <a:ext uri="{FF2B5EF4-FFF2-40B4-BE49-F238E27FC236}">
                <a16:creationId xmlns:a16="http://schemas.microsoft.com/office/drawing/2014/main" id="{5BCF38AA-CA74-458B-A89B-75BE84919B33}"/>
              </a:ext>
            </a:extLst>
          </p:cNvPr>
          <p:cNvSpPr txBox="1"/>
          <p:nvPr/>
        </p:nvSpPr>
        <p:spPr>
          <a:xfrm>
            <a:off x="527255" y="2075222"/>
            <a:ext cx="6448086" cy="461665"/>
          </a:xfrm>
          <a:prstGeom prst="rect">
            <a:avLst/>
          </a:prstGeom>
          <a:noFill/>
        </p:spPr>
        <p:txBody>
          <a:bodyPr wrap="square" lIns="91440" tIns="45720" rIns="91440" bIns="45720" anchor="t">
            <a:spAutoFit/>
          </a:bodyPr>
          <a:lstStyle/>
          <a:p>
            <a:pPr defTabSz="914411">
              <a:spcAft>
                <a:spcPts val="500"/>
              </a:spcAft>
              <a:defRPr/>
            </a:pPr>
            <a:r>
              <a:rPr lang="ru-RU" sz="2400" b="1" dirty="0">
                <a:latin typeface="Arial" panose="020B0604020202020204" pitchFamily="34" charset="0"/>
                <a:cs typeface="Arial" panose="020B0604020202020204" pitchFamily="34" charset="0"/>
              </a:rPr>
              <a:t>Буклеты по «Бюджету для граждан»</a:t>
            </a:r>
            <a:endParaRPr lang="en-US" sz="2400" b="1" dirty="0">
              <a:latin typeface="Arial" panose="020B0604020202020204" pitchFamily="34" charset="0"/>
              <a:cs typeface="Arial" panose="020B0604020202020204" pitchFamily="34" charset="0"/>
            </a:endParaRPr>
          </a:p>
        </p:txBody>
      </p:sp>
      <p:sp>
        <p:nvSpPr>
          <p:cNvPr id="21" name="Rectangle: Rounded Corners 20">
            <a:extLst>
              <a:ext uri="{FF2B5EF4-FFF2-40B4-BE49-F238E27FC236}">
                <a16:creationId xmlns:a16="http://schemas.microsoft.com/office/drawing/2014/main" id="{CE4A23EC-B03F-4F1F-978F-B1BA1A962687}"/>
              </a:ext>
            </a:extLst>
          </p:cNvPr>
          <p:cNvSpPr/>
          <p:nvPr/>
        </p:nvSpPr>
        <p:spPr>
          <a:xfrm>
            <a:off x="457787" y="1176149"/>
            <a:ext cx="4693921" cy="6195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BEA0747-A810-404C-BB30-3DB35164A0CB}"/>
              </a:ext>
            </a:extLst>
          </p:cNvPr>
          <p:cNvSpPr txBox="1"/>
          <p:nvPr/>
        </p:nvSpPr>
        <p:spPr>
          <a:xfrm>
            <a:off x="1932490" y="1316640"/>
            <a:ext cx="2688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ea typeface="+mn-lt"/>
                <a:cs typeface="Arial"/>
              </a:rPr>
              <a:t>http://iltod.mof.gov.mn/</a:t>
            </a:r>
            <a:endParaRPr lang="en-US" sz="1600">
              <a:latin typeface="Arial"/>
              <a:cs typeface="Arial"/>
            </a:endParaRPr>
          </a:p>
        </p:txBody>
      </p:sp>
      <p:sp>
        <p:nvSpPr>
          <p:cNvPr id="25" name="Star: 5 Points 24">
            <a:extLst>
              <a:ext uri="{FF2B5EF4-FFF2-40B4-BE49-F238E27FC236}">
                <a16:creationId xmlns:a16="http://schemas.microsoft.com/office/drawing/2014/main" id="{623803D3-A5B7-452C-855E-FD216455E911}"/>
              </a:ext>
            </a:extLst>
          </p:cNvPr>
          <p:cNvSpPr/>
          <p:nvPr/>
        </p:nvSpPr>
        <p:spPr>
          <a:xfrm>
            <a:off x="4697866" y="1323539"/>
            <a:ext cx="302562" cy="302562"/>
          </a:xfrm>
          <a:prstGeom prst="star5">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28" descr="Graphical user interface, text&#10;&#10;Description automatically generated">
            <a:extLst>
              <a:ext uri="{FF2B5EF4-FFF2-40B4-BE49-F238E27FC236}">
                <a16:creationId xmlns:a16="http://schemas.microsoft.com/office/drawing/2014/main" id="{9A8AF501-6BB6-4008-9EA3-61E200BD24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56389" b="-1299"/>
          <a:stretch/>
        </p:blipFill>
        <p:spPr>
          <a:xfrm>
            <a:off x="759077" y="1265007"/>
            <a:ext cx="850903" cy="433874"/>
          </a:xfrm>
          <a:prstGeom prst="rect">
            <a:avLst/>
          </a:prstGeom>
          <a:noFill/>
        </p:spPr>
      </p:pic>
      <p:pic>
        <p:nvPicPr>
          <p:cNvPr id="4" name="Picture 3">
            <a:extLst>
              <a:ext uri="{FF2B5EF4-FFF2-40B4-BE49-F238E27FC236}">
                <a16:creationId xmlns:a16="http://schemas.microsoft.com/office/drawing/2014/main" id="{21ACD5F7-E4CA-4EA1-B247-9B8FF18E6126}"/>
              </a:ext>
            </a:extLst>
          </p:cNvPr>
          <p:cNvPicPr>
            <a:picLocks noChangeAspect="1"/>
          </p:cNvPicPr>
          <p:nvPr/>
        </p:nvPicPr>
        <p:blipFill>
          <a:blip r:embed="rId5"/>
          <a:stretch>
            <a:fillRect/>
          </a:stretch>
        </p:blipFill>
        <p:spPr>
          <a:xfrm>
            <a:off x="717581" y="5276849"/>
            <a:ext cx="1214909" cy="1206969"/>
          </a:xfrm>
          <a:prstGeom prst="rect">
            <a:avLst/>
          </a:prstGeom>
        </p:spPr>
      </p:pic>
      <p:sp>
        <p:nvSpPr>
          <p:cNvPr id="2" name="TextBox 1">
            <a:extLst>
              <a:ext uri="{FF2B5EF4-FFF2-40B4-BE49-F238E27FC236}">
                <a16:creationId xmlns:a16="http://schemas.microsoft.com/office/drawing/2014/main" id="{B60E79FC-3CA7-4C21-9B86-09DEE8C86E40}"/>
              </a:ext>
            </a:extLst>
          </p:cNvPr>
          <p:cNvSpPr txBox="1"/>
          <p:nvPr/>
        </p:nvSpPr>
        <p:spPr>
          <a:xfrm>
            <a:off x="741787" y="2817530"/>
            <a:ext cx="4409921" cy="369332"/>
          </a:xfrm>
          <a:prstGeom prst="rect">
            <a:avLst/>
          </a:prstGeom>
          <a:noFill/>
        </p:spPr>
        <p:txBody>
          <a:bodyPr wrap="square" rtlCol="0">
            <a:spAutoFit/>
          </a:bodyPr>
          <a:lstStyle/>
          <a:p>
            <a:r>
              <a:rPr lang="ru-RU" dirty="0">
                <a:solidFill>
                  <a:schemeClr val="bg1"/>
                </a:solidFill>
                <a:latin typeface="Arial" panose="020B0604020202020204" pitchFamily="34" charset="0"/>
                <a:cs typeface="Arial" panose="020B0604020202020204" pitchFamily="34" charset="0"/>
              </a:rPr>
              <a:t>Инициатива начата в</a:t>
            </a:r>
            <a:r>
              <a:rPr lang="en-US" dirty="0">
                <a:solidFill>
                  <a:schemeClr val="bg1"/>
                </a:solidFill>
                <a:latin typeface="Arial" panose="020B0604020202020204" pitchFamily="34" charset="0"/>
                <a:cs typeface="Arial" panose="020B0604020202020204" pitchFamily="34" charset="0"/>
              </a:rPr>
              <a:t> 2018</a:t>
            </a:r>
            <a:r>
              <a:rPr lang="ru-RU" dirty="0">
                <a:solidFill>
                  <a:schemeClr val="bg1"/>
                </a:solidFill>
                <a:latin typeface="Arial" panose="020B0604020202020204" pitchFamily="34" charset="0"/>
                <a:cs typeface="Arial" panose="020B0604020202020204" pitchFamily="34" charset="0"/>
              </a:rPr>
              <a:t> году</a:t>
            </a:r>
            <a:endParaRPr lang="en-US" dirty="0">
              <a:solidFill>
                <a:schemeClr val="bg1"/>
              </a:solidFill>
            </a:endParaRPr>
          </a:p>
        </p:txBody>
      </p:sp>
      <p:sp>
        <p:nvSpPr>
          <p:cNvPr id="5" name="TextBox 4">
            <a:extLst>
              <a:ext uri="{FF2B5EF4-FFF2-40B4-BE49-F238E27FC236}">
                <a16:creationId xmlns:a16="http://schemas.microsoft.com/office/drawing/2014/main" id="{A17F40D0-BF59-41C3-AB85-F672F98AF977}"/>
              </a:ext>
            </a:extLst>
          </p:cNvPr>
          <p:cNvSpPr txBox="1"/>
          <p:nvPr/>
        </p:nvSpPr>
        <p:spPr>
          <a:xfrm>
            <a:off x="741786" y="3483742"/>
            <a:ext cx="5354213" cy="523220"/>
          </a:xfrm>
          <a:prstGeom prst="rect">
            <a:avLst/>
          </a:prstGeom>
          <a:noFill/>
        </p:spPr>
        <p:txBody>
          <a:bodyPr wrap="square" rtlCol="0">
            <a:spAutoFit/>
          </a:bodyPr>
          <a:lstStyle/>
          <a:p>
            <a:r>
              <a:rPr lang="ru-RU" sz="1400" dirty="0">
                <a:solidFill>
                  <a:schemeClr val="bg1"/>
                </a:solidFill>
                <a:latin typeface="Arial" panose="020B0604020202020204" pitchFamily="34" charset="0"/>
                <a:cs typeface="Arial" panose="020B0604020202020204" pitchFamily="34" charset="0"/>
              </a:rPr>
              <a:t>Подготовлены буклеты по «бюджету для граждан» по предложенному, утвержденному и исполненному бюджету </a:t>
            </a:r>
            <a:endParaRPr lang="en-US" dirty="0">
              <a:solidFill>
                <a:schemeClr val="bg1"/>
              </a:solidFill>
            </a:endParaRPr>
          </a:p>
        </p:txBody>
      </p:sp>
      <p:sp>
        <p:nvSpPr>
          <p:cNvPr id="6" name="TextBox 5">
            <a:extLst>
              <a:ext uri="{FF2B5EF4-FFF2-40B4-BE49-F238E27FC236}">
                <a16:creationId xmlns:a16="http://schemas.microsoft.com/office/drawing/2014/main" id="{EB2A6FCA-90C4-474E-BF56-FA32B4EE5556}"/>
              </a:ext>
            </a:extLst>
          </p:cNvPr>
          <p:cNvSpPr txBox="1"/>
          <p:nvPr/>
        </p:nvSpPr>
        <p:spPr>
          <a:xfrm>
            <a:off x="751046" y="4251944"/>
            <a:ext cx="4886274" cy="646331"/>
          </a:xfrm>
          <a:prstGeom prst="rect">
            <a:avLst/>
          </a:prstGeom>
          <a:noFill/>
        </p:spPr>
        <p:txBody>
          <a:bodyPr wrap="square" rtlCol="0">
            <a:spAutoFit/>
          </a:bodyPr>
          <a:lstStyle/>
          <a:p>
            <a:r>
              <a:rPr lang="ru-RU" dirty="0">
                <a:solidFill>
                  <a:schemeClr val="bg1"/>
                </a:solidFill>
                <a:latin typeface="Arial" panose="020B0604020202020204" pitchFamily="34" charset="0"/>
                <a:cs typeface="Arial" panose="020B0604020202020204" pitchFamily="34" charset="0"/>
              </a:rPr>
              <a:t>С 2021 года стали готовить полугодовой обзор</a:t>
            </a:r>
            <a:endParaRPr lang="en-US" dirty="0">
              <a:solidFill>
                <a:schemeClr val="bg1"/>
              </a:solidFill>
            </a:endParaRPr>
          </a:p>
        </p:txBody>
      </p:sp>
      <p:pic>
        <p:nvPicPr>
          <p:cNvPr id="10" name="Picture 11" descr="A picture containing diagram&#10;&#10;Description automatically generated">
            <a:extLst>
              <a:ext uri="{FF2B5EF4-FFF2-40B4-BE49-F238E27FC236}">
                <a16:creationId xmlns:a16="http://schemas.microsoft.com/office/drawing/2014/main" id="{5D187484-CD29-D966-D8C8-F69AEB84E0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3343" y="816429"/>
            <a:ext cx="5812971" cy="5791200"/>
          </a:xfrm>
          <a:prstGeom prst="rect">
            <a:avLst/>
          </a:prstGeom>
        </p:spPr>
      </p:pic>
    </p:spTree>
    <p:extLst>
      <p:ext uri="{BB962C8B-B14F-4D97-AF65-F5344CB8AC3E}">
        <p14:creationId xmlns:p14="http://schemas.microsoft.com/office/powerpoint/2010/main" val="44902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7C0F98-4A87-444B-9AC4-A7B7B3C3135A}"/>
              </a:ext>
            </a:extLst>
          </p:cNvPr>
          <p:cNvGrpSpPr/>
          <p:nvPr/>
        </p:nvGrpSpPr>
        <p:grpSpPr>
          <a:xfrm>
            <a:off x="672477" y="2639541"/>
            <a:ext cx="4852023" cy="539722"/>
            <a:chOff x="-733282" y="2639540"/>
            <a:chExt cx="6520437" cy="725311"/>
          </a:xfrm>
        </p:grpSpPr>
        <p:sp>
          <p:nvSpPr>
            <p:cNvPr id="18" name="Rectangle 17">
              <a:extLst>
                <a:ext uri="{FF2B5EF4-FFF2-40B4-BE49-F238E27FC236}">
                  <a16:creationId xmlns:a16="http://schemas.microsoft.com/office/drawing/2014/main" id="{00F6A043-84E2-43F3-906D-6E003EBC9227}"/>
                </a:ext>
              </a:extLst>
            </p:cNvPr>
            <p:cNvSpPr/>
            <p:nvPr/>
          </p:nvSpPr>
          <p:spPr>
            <a:xfrm>
              <a:off x="-733282" y="2639540"/>
              <a:ext cx="6156714"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1A6CF0-990E-499E-954B-E4D6ECF8B4C5}"/>
                </a:ext>
              </a:extLst>
            </p:cNvPr>
            <p:cNvSpPr/>
            <p:nvPr/>
          </p:nvSpPr>
          <p:spPr>
            <a:xfrm>
              <a:off x="5061844" y="2639540"/>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3CF7DBE-D50A-4B68-A285-8F64B4C78DB5}"/>
              </a:ext>
            </a:extLst>
          </p:cNvPr>
          <p:cNvGrpSpPr/>
          <p:nvPr/>
        </p:nvGrpSpPr>
        <p:grpSpPr>
          <a:xfrm>
            <a:off x="672477" y="3249141"/>
            <a:ext cx="4852023" cy="539722"/>
            <a:chOff x="628650" y="2639540"/>
            <a:chExt cx="5158505" cy="725311"/>
          </a:xfrm>
        </p:grpSpPr>
        <p:sp>
          <p:nvSpPr>
            <p:cNvPr id="21" name="Rectangle 20">
              <a:extLst>
                <a:ext uri="{FF2B5EF4-FFF2-40B4-BE49-F238E27FC236}">
                  <a16:creationId xmlns:a16="http://schemas.microsoft.com/office/drawing/2014/main" id="{4E2DEFF0-0E13-4EE9-AB6E-EBC48987320D}"/>
                </a:ext>
              </a:extLst>
            </p:cNvPr>
            <p:cNvSpPr/>
            <p:nvPr/>
          </p:nvSpPr>
          <p:spPr>
            <a:xfrm>
              <a:off x="628650" y="2639540"/>
              <a:ext cx="4794782"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B884E8-549D-4B5C-8A9B-83982D827D90}"/>
                </a:ext>
              </a:extLst>
            </p:cNvPr>
            <p:cNvSpPr/>
            <p:nvPr/>
          </p:nvSpPr>
          <p:spPr>
            <a:xfrm>
              <a:off x="5061844" y="2639540"/>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A293FFE-9B3C-4F37-B94E-A16606DF0B90}"/>
              </a:ext>
            </a:extLst>
          </p:cNvPr>
          <p:cNvGrpSpPr/>
          <p:nvPr/>
        </p:nvGrpSpPr>
        <p:grpSpPr>
          <a:xfrm>
            <a:off x="672477" y="3858741"/>
            <a:ext cx="4852023" cy="887134"/>
            <a:chOff x="-733282" y="2639540"/>
            <a:chExt cx="6520437" cy="725311"/>
          </a:xfrm>
        </p:grpSpPr>
        <p:sp>
          <p:nvSpPr>
            <p:cNvPr id="24" name="Rectangle 23">
              <a:extLst>
                <a:ext uri="{FF2B5EF4-FFF2-40B4-BE49-F238E27FC236}">
                  <a16:creationId xmlns:a16="http://schemas.microsoft.com/office/drawing/2014/main" id="{AB492D77-5AB5-45A5-A0E0-C1DDD9B53CDC}"/>
                </a:ext>
              </a:extLst>
            </p:cNvPr>
            <p:cNvSpPr/>
            <p:nvPr/>
          </p:nvSpPr>
          <p:spPr>
            <a:xfrm>
              <a:off x="-733282" y="2639540"/>
              <a:ext cx="6156714"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2644931D-E511-47F0-ACD8-DCAC7D483090}"/>
                </a:ext>
              </a:extLst>
            </p:cNvPr>
            <p:cNvSpPr/>
            <p:nvPr/>
          </p:nvSpPr>
          <p:spPr>
            <a:xfrm>
              <a:off x="5061844" y="2639540"/>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13C85BFB-7078-414E-B827-E08663766A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52545" y="-2153686"/>
            <a:ext cx="5185006" cy="3909330"/>
          </a:xfrm>
          <a:prstGeom prst="rect">
            <a:avLst/>
          </a:prstGeom>
          <a:noFill/>
          <a:effectLst/>
        </p:spPr>
      </p:pic>
      <p:pic>
        <p:nvPicPr>
          <p:cNvPr id="17" name="Picture 16">
            <a:extLst>
              <a:ext uri="{FF2B5EF4-FFF2-40B4-BE49-F238E27FC236}">
                <a16:creationId xmlns:a16="http://schemas.microsoft.com/office/drawing/2014/main" id="{00A912AF-940F-4C62-A547-9A8F60C467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0208877">
            <a:off x="-2592503" y="5257444"/>
            <a:ext cx="5185006" cy="3909330"/>
          </a:xfrm>
          <a:prstGeom prst="rect">
            <a:avLst/>
          </a:prstGeom>
          <a:noFill/>
          <a:effectLst/>
        </p:spPr>
      </p:pic>
      <p:sp>
        <p:nvSpPr>
          <p:cNvPr id="3" name="TextBox 2">
            <a:extLst>
              <a:ext uri="{FF2B5EF4-FFF2-40B4-BE49-F238E27FC236}">
                <a16:creationId xmlns:a16="http://schemas.microsoft.com/office/drawing/2014/main" id="{ADF47121-9DB9-410F-8520-2FD2B4C9AB1D}"/>
              </a:ext>
            </a:extLst>
          </p:cNvPr>
          <p:cNvSpPr txBox="1"/>
          <p:nvPr/>
        </p:nvSpPr>
        <p:spPr>
          <a:xfrm>
            <a:off x="583392" y="2037432"/>
            <a:ext cx="5246336" cy="461665"/>
          </a:xfrm>
          <a:prstGeom prst="rect">
            <a:avLst/>
          </a:prstGeom>
          <a:noFill/>
        </p:spPr>
        <p:txBody>
          <a:bodyPr wrap="square" lIns="91440" tIns="45720" rIns="91440" bIns="45720" anchor="t">
            <a:spAutoFit/>
          </a:bodyPr>
          <a:lstStyle/>
          <a:p>
            <a:pPr defTabSz="914411">
              <a:spcAft>
                <a:spcPts val="500"/>
              </a:spcAft>
              <a:defRPr/>
            </a:pPr>
            <a:r>
              <a:rPr lang="ru-RU" sz="2400" b="1" dirty="0">
                <a:latin typeface="Arial" panose="020B0604020202020204" pitchFamily="34" charset="0"/>
                <a:cs typeface="Arial" panose="020B0604020202020204" pitchFamily="34" charset="0"/>
              </a:rPr>
              <a:t>Вебсайт «Бюджета для граждан»</a:t>
            </a:r>
            <a:endParaRPr lang="en-US" sz="2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E743E43-B88C-4822-8FD8-0DE063F3BBB0}"/>
              </a:ext>
            </a:extLst>
          </p:cNvPr>
          <p:cNvPicPr>
            <a:picLocks noChangeAspect="1"/>
          </p:cNvPicPr>
          <p:nvPr/>
        </p:nvPicPr>
        <p:blipFill>
          <a:blip r:embed="rId4"/>
          <a:stretch>
            <a:fillRect/>
          </a:stretch>
        </p:blipFill>
        <p:spPr>
          <a:xfrm>
            <a:off x="672477" y="4780623"/>
            <a:ext cx="1362265" cy="1362265"/>
          </a:xfrm>
          <a:prstGeom prst="rect">
            <a:avLst/>
          </a:prstGeom>
        </p:spPr>
      </p:pic>
      <p:sp>
        <p:nvSpPr>
          <p:cNvPr id="6" name="Rectangle: Rounded Corners 5">
            <a:extLst>
              <a:ext uri="{FF2B5EF4-FFF2-40B4-BE49-F238E27FC236}">
                <a16:creationId xmlns:a16="http://schemas.microsoft.com/office/drawing/2014/main" id="{A944EE34-A805-4299-B27A-331DBE358F2C}"/>
              </a:ext>
            </a:extLst>
          </p:cNvPr>
          <p:cNvSpPr/>
          <p:nvPr/>
        </p:nvSpPr>
        <p:spPr>
          <a:xfrm>
            <a:off x="457787" y="1176149"/>
            <a:ext cx="4693921" cy="6195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750CE2-B213-414E-B12F-AAF0CEE89B80}"/>
              </a:ext>
            </a:extLst>
          </p:cNvPr>
          <p:cNvSpPr txBox="1"/>
          <p:nvPr/>
        </p:nvSpPr>
        <p:spPr>
          <a:xfrm>
            <a:off x="1932490" y="1316640"/>
            <a:ext cx="2688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ea typeface="+mn-lt"/>
                <a:cs typeface="Arial"/>
              </a:rPr>
              <a:t>http://iltod.mof.gov.mn/</a:t>
            </a:r>
            <a:endParaRPr lang="en-US" sz="1600">
              <a:latin typeface="Arial"/>
              <a:cs typeface="Arial"/>
            </a:endParaRPr>
          </a:p>
        </p:txBody>
      </p:sp>
      <p:sp>
        <p:nvSpPr>
          <p:cNvPr id="8" name="Star: 5 Points 7">
            <a:extLst>
              <a:ext uri="{FF2B5EF4-FFF2-40B4-BE49-F238E27FC236}">
                <a16:creationId xmlns:a16="http://schemas.microsoft.com/office/drawing/2014/main" id="{4E8B2B8E-36E1-4944-BBEF-02CC48EC7503}"/>
              </a:ext>
            </a:extLst>
          </p:cNvPr>
          <p:cNvSpPr/>
          <p:nvPr/>
        </p:nvSpPr>
        <p:spPr>
          <a:xfrm>
            <a:off x="4697866" y="1323539"/>
            <a:ext cx="302562" cy="302562"/>
          </a:xfrm>
          <a:prstGeom prst="star5">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8" descr="Graphical user interface, text&#10;&#10;Description automatically generated">
            <a:extLst>
              <a:ext uri="{FF2B5EF4-FFF2-40B4-BE49-F238E27FC236}">
                <a16:creationId xmlns:a16="http://schemas.microsoft.com/office/drawing/2014/main" id="{9AFC78DF-B094-4BC3-A365-756B64A088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389" b="-1299"/>
          <a:stretch/>
        </p:blipFill>
        <p:spPr>
          <a:xfrm>
            <a:off x="759077" y="1265007"/>
            <a:ext cx="850903" cy="433874"/>
          </a:xfrm>
          <a:prstGeom prst="rect">
            <a:avLst/>
          </a:prstGeom>
          <a:noFill/>
        </p:spPr>
      </p:pic>
      <p:grpSp>
        <p:nvGrpSpPr>
          <p:cNvPr id="10" name="Group 7">
            <a:extLst>
              <a:ext uri="{FF2B5EF4-FFF2-40B4-BE49-F238E27FC236}">
                <a16:creationId xmlns:a16="http://schemas.microsoft.com/office/drawing/2014/main" id="{421374E6-7EB4-4618-8E04-88557ED81523}"/>
              </a:ext>
            </a:extLst>
          </p:cNvPr>
          <p:cNvGrpSpPr/>
          <p:nvPr/>
        </p:nvGrpSpPr>
        <p:grpSpPr>
          <a:xfrm>
            <a:off x="0" y="0"/>
            <a:ext cx="12192000" cy="609588"/>
            <a:chOff x="0" y="0"/>
            <a:chExt cx="12192000" cy="609588"/>
          </a:xfrm>
        </p:grpSpPr>
        <p:sp>
          <p:nvSpPr>
            <p:cNvPr id="11" name="Rectangle 9">
              <a:extLst>
                <a:ext uri="{FF2B5EF4-FFF2-40B4-BE49-F238E27FC236}">
                  <a16:creationId xmlns:a16="http://schemas.microsoft.com/office/drawing/2014/main" id="{0E212D6B-48D7-402E-8A01-AFFFB15F67EB}"/>
                </a:ext>
              </a:extLst>
            </p:cNvPr>
            <p:cNvSpPr/>
            <p:nvPr/>
          </p:nvSpPr>
          <p:spPr>
            <a:xfrm>
              <a:off x="0" y="0"/>
              <a:ext cx="12192000" cy="563913"/>
            </a:xfrm>
            <a:prstGeom prst="rect">
              <a:avLst/>
            </a:prstGeom>
            <a:solidFill>
              <a:srgbClr val="10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3">
              <a:extLst>
                <a:ext uri="{FF2B5EF4-FFF2-40B4-BE49-F238E27FC236}">
                  <a16:creationId xmlns:a16="http://schemas.microsoft.com/office/drawing/2014/main" id="{CCBD53B2-81A1-4CA7-AA7C-29E168EB32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314" y="52135"/>
              <a:ext cx="1151914" cy="451113"/>
            </a:xfrm>
            <a:prstGeom prst="rect">
              <a:avLst/>
            </a:prstGeom>
          </p:spPr>
        </p:pic>
        <p:sp>
          <p:nvSpPr>
            <p:cNvPr id="13" name="Title 1">
              <a:extLst>
                <a:ext uri="{FF2B5EF4-FFF2-40B4-BE49-F238E27FC236}">
                  <a16:creationId xmlns:a16="http://schemas.microsoft.com/office/drawing/2014/main" id="{7F05372F-74CD-4592-BCA0-4F3711FBE968}"/>
                </a:ext>
              </a:extLst>
            </p:cNvPr>
            <p:cNvSpPr txBox="1">
              <a:spLocks/>
            </p:cNvSpPr>
            <p:nvPr/>
          </p:nvSpPr>
          <p:spPr>
            <a:xfrm>
              <a:off x="3039455" y="2804"/>
              <a:ext cx="8920915" cy="606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ru-RU" sz="2000" b="1" dirty="0">
                  <a:solidFill>
                    <a:schemeClr val="bg1"/>
                  </a:solidFill>
                  <a:latin typeface="Arial"/>
                  <a:cs typeface="Arial"/>
                </a:rPr>
                <a:t>ИНИЦИАТИВА «БЮДЖЕТ ДЛЯ ГРАЖДАН»</a:t>
              </a:r>
              <a:endParaRPr lang="mn-MN" sz="2000" b="1" dirty="0">
                <a:solidFill>
                  <a:schemeClr val="bg1"/>
                </a:solidFill>
                <a:latin typeface="Arial"/>
                <a:cs typeface="Arial"/>
              </a:endParaRPr>
            </a:p>
          </p:txBody>
        </p:sp>
        <p:cxnSp>
          <p:nvCxnSpPr>
            <p:cNvPr id="14" name="Straight Connector 21">
              <a:extLst>
                <a:ext uri="{FF2B5EF4-FFF2-40B4-BE49-F238E27FC236}">
                  <a16:creationId xmlns:a16="http://schemas.microsoft.com/office/drawing/2014/main" id="{C2871C30-075D-450E-A5C6-10B8D9C92238}"/>
                </a:ext>
              </a:extLst>
            </p:cNvPr>
            <p:cNvCxnSpPr/>
            <p:nvPr/>
          </p:nvCxnSpPr>
          <p:spPr>
            <a:xfrm>
              <a:off x="0" y="563913"/>
              <a:ext cx="12192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5E4FEDB9-CC4F-4C2F-BF86-36BF718010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2155" y="1940361"/>
            <a:ext cx="6278215" cy="3909331"/>
          </a:xfrm>
          <a:prstGeom prst="rect">
            <a:avLst/>
          </a:prstGeom>
        </p:spPr>
      </p:pic>
      <p:sp>
        <p:nvSpPr>
          <p:cNvPr id="2" name="TextBox 1">
            <a:extLst>
              <a:ext uri="{FF2B5EF4-FFF2-40B4-BE49-F238E27FC236}">
                <a16:creationId xmlns:a16="http://schemas.microsoft.com/office/drawing/2014/main" id="{362EB227-A3A6-4165-BD00-E8D9B5F1F9CA}"/>
              </a:ext>
            </a:extLst>
          </p:cNvPr>
          <p:cNvSpPr txBox="1"/>
          <p:nvPr/>
        </p:nvSpPr>
        <p:spPr>
          <a:xfrm>
            <a:off x="749860" y="2539760"/>
            <a:ext cx="5003751" cy="2187587"/>
          </a:xfrm>
          <a:prstGeom prst="rect">
            <a:avLst/>
          </a:prstGeom>
          <a:noFill/>
        </p:spPr>
        <p:txBody>
          <a:bodyPr wrap="square" rtlCol="0">
            <a:spAutoFit/>
          </a:bodyPr>
          <a:lstStyle/>
          <a:p>
            <a:pPr defTabSz="914411">
              <a:lnSpc>
                <a:spcPct val="200000"/>
              </a:lnSpc>
              <a:spcAft>
                <a:spcPts val="500"/>
              </a:spcAft>
              <a:defRPr/>
            </a:pPr>
            <a:r>
              <a:rPr lang="ru-RU" dirty="0">
                <a:solidFill>
                  <a:schemeClr val="bg1"/>
                </a:solidFill>
                <a:latin typeface="Arial" panose="020B0604020202020204" pitchFamily="34" charset="0"/>
                <a:cs typeface="Arial" panose="020B0604020202020204" pitchFamily="34" charset="0"/>
              </a:rPr>
              <a:t>Меню открытых данных</a:t>
            </a:r>
            <a:r>
              <a:rPr lang="en-US" dirty="0">
                <a:solidFill>
                  <a:schemeClr val="bg1"/>
                </a:solidFill>
                <a:latin typeface="Arial" panose="020B0604020202020204" pitchFamily="34" charset="0"/>
                <a:cs typeface="Arial" panose="020B0604020202020204" pitchFamily="34" charset="0"/>
              </a:rPr>
              <a:t> </a:t>
            </a:r>
          </a:p>
          <a:p>
            <a:pPr defTabSz="914411">
              <a:lnSpc>
                <a:spcPct val="200000"/>
              </a:lnSpc>
              <a:spcAft>
                <a:spcPts val="500"/>
              </a:spcAft>
              <a:defRPr/>
            </a:pPr>
            <a:r>
              <a:rPr lang="ru-RU" dirty="0">
                <a:solidFill>
                  <a:schemeClr val="bg1"/>
                </a:solidFill>
                <a:latin typeface="Arial" panose="020B0604020202020204" pitchFamily="34" charset="0"/>
                <a:cs typeface="Arial" panose="020B0604020202020204" pitchFamily="34" charset="0"/>
              </a:rPr>
              <a:t>Меню контроля операций</a:t>
            </a:r>
            <a:endParaRPr lang="en-US" dirty="0">
              <a:solidFill>
                <a:schemeClr val="bg1"/>
              </a:solidFill>
              <a:latin typeface="Arial" panose="020B0604020202020204" pitchFamily="34" charset="0"/>
              <a:cs typeface="Arial" panose="020B0604020202020204" pitchFamily="34" charset="0"/>
            </a:endParaRPr>
          </a:p>
          <a:p>
            <a:pPr defTabSz="914411">
              <a:lnSpc>
                <a:spcPct val="200000"/>
              </a:lnSpc>
              <a:spcAft>
                <a:spcPts val="500"/>
              </a:spcAft>
              <a:defRPr/>
            </a:pPr>
            <a:r>
              <a:rPr lang="ru-RU" sz="1400" dirty="0">
                <a:solidFill>
                  <a:schemeClr val="bg1"/>
                </a:solidFill>
                <a:latin typeface="Arial" panose="020B0604020202020204" pitchFamily="34" charset="0"/>
                <a:cs typeface="Arial" panose="020B0604020202020204" pitchFamily="34" charset="0"/>
              </a:rPr>
              <a:t>Представлены все 8 документов, которые</a:t>
            </a:r>
          </a:p>
          <a:p>
            <a:pPr defTabSz="914411">
              <a:lnSpc>
                <a:spcPct val="200000"/>
              </a:lnSpc>
              <a:spcAft>
                <a:spcPts val="500"/>
              </a:spcAft>
              <a:defRPr/>
            </a:pPr>
            <a:r>
              <a:rPr lang="ru-RU" sz="1400" dirty="0">
                <a:solidFill>
                  <a:schemeClr val="bg1"/>
                </a:solidFill>
                <a:latin typeface="Arial" panose="020B0604020202020204" pitchFamily="34" charset="0"/>
                <a:cs typeface="Arial" panose="020B0604020202020204" pitchFamily="34" charset="0"/>
              </a:rPr>
              <a:t> оцениваются в рамках ООБ</a:t>
            </a:r>
            <a:endParaRPr lang="mn-MN" dirty="0">
              <a:solidFill>
                <a:schemeClr val="bg1"/>
              </a:solidFill>
              <a:latin typeface="Arial" panose="020B0604020202020204" pitchFamily="34" charset="0"/>
              <a:ea typeface="+mn-lt"/>
              <a:cs typeface="Arial" panose="020B0604020202020204" pitchFamily="34" charset="0"/>
            </a:endParaRPr>
          </a:p>
        </p:txBody>
      </p:sp>
    </p:spTree>
    <p:extLst>
      <p:ext uri="{BB962C8B-B14F-4D97-AF65-F5344CB8AC3E}">
        <p14:creationId xmlns:p14="http://schemas.microsoft.com/office/powerpoint/2010/main" val="4251804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7C0F98-4A87-444B-9AC4-A7B7B3C3135A}"/>
              </a:ext>
            </a:extLst>
          </p:cNvPr>
          <p:cNvGrpSpPr/>
          <p:nvPr/>
        </p:nvGrpSpPr>
        <p:grpSpPr>
          <a:xfrm>
            <a:off x="672477" y="2639541"/>
            <a:ext cx="4852023" cy="539722"/>
            <a:chOff x="-733282" y="2639540"/>
            <a:chExt cx="6520437" cy="725311"/>
          </a:xfrm>
        </p:grpSpPr>
        <p:sp>
          <p:nvSpPr>
            <p:cNvPr id="18" name="Rectangle 17">
              <a:extLst>
                <a:ext uri="{FF2B5EF4-FFF2-40B4-BE49-F238E27FC236}">
                  <a16:creationId xmlns:a16="http://schemas.microsoft.com/office/drawing/2014/main" id="{00F6A043-84E2-43F3-906D-6E003EBC9227}"/>
                </a:ext>
              </a:extLst>
            </p:cNvPr>
            <p:cNvSpPr/>
            <p:nvPr/>
          </p:nvSpPr>
          <p:spPr>
            <a:xfrm>
              <a:off x="-733282" y="2639540"/>
              <a:ext cx="6156714"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CB1A6CF0-990E-499E-954B-E4D6ECF8B4C5}"/>
                </a:ext>
              </a:extLst>
            </p:cNvPr>
            <p:cNvSpPr/>
            <p:nvPr/>
          </p:nvSpPr>
          <p:spPr>
            <a:xfrm>
              <a:off x="5061844" y="2639540"/>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53CF7DBE-D50A-4B68-A285-8F64B4C78DB5}"/>
              </a:ext>
            </a:extLst>
          </p:cNvPr>
          <p:cNvGrpSpPr/>
          <p:nvPr/>
        </p:nvGrpSpPr>
        <p:grpSpPr>
          <a:xfrm>
            <a:off x="672477" y="3249141"/>
            <a:ext cx="4852023" cy="539722"/>
            <a:chOff x="628650" y="2639540"/>
            <a:chExt cx="5158505" cy="725311"/>
          </a:xfrm>
        </p:grpSpPr>
        <p:sp>
          <p:nvSpPr>
            <p:cNvPr id="21" name="Rectangle 20">
              <a:extLst>
                <a:ext uri="{FF2B5EF4-FFF2-40B4-BE49-F238E27FC236}">
                  <a16:creationId xmlns:a16="http://schemas.microsoft.com/office/drawing/2014/main" id="{4E2DEFF0-0E13-4EE9-AB6E-EBC48987320D}"/>
                </a:ext>
              </a:extLst>
            </p:cNvPr>
            <p:cNvSpPr/>
            <p:nvPr/>
          </p:nvSpPr>
          <p:spPr>
            <a:xfrm>
              <a:off x="628650" y="2639540"/>
              <a:ext cx="4794782" cy="7253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BB884E8-549D-4B5C-8A9B-83982D827D90}"/>
                </a:ext>
              </a:extLst>
            </p:cNvPr>
            <p:cNvSpPr/>
            <p:nvPr/>
          </p:nvSpPr>
          <p:spPr>
            <a:xfrm>
              <a:off x="5061844" y="2639540"/>
              <a:ext cx="725311" cy="7253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13C85BFB-7078-414E-B827-E08663766AC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152545" y="-2153686"/>
            <a:ext cx="5185006" cy="3909330"/>
          </a:xfrm>
          <a:prstGeom prst="rect">
            <a:avLst/>
          </a:prstGeom>
          <a:noFill/>
          <a:effectLst/>
        </p:spPr>
      </p:pic>
      <p:pic>
        <p:nvPicPr>
          <p:cNvPr id="17" name="Picture 16">
            <a:extLst>
              <a:ext uri="{FF2B5EF4-FFF2-40B4-BE49-F238E27FC236}">
                <a16:creationId xmlns:a16="http://schemas.microsoft.com/office/drawing/2014/main" id="{00A912AF-940F-4C62-A547-9A8F60C4672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10208877">
            <a:off x="-2592503" y="5257444"/>
            <a:ext cx="5185006" cy="3909330"/>
          </a:xfrm>
          <a:prstGeom prst="rect">
            <a:avLst/>
          </a:prstGeom>
          <a:noFill/>
          <a:effectLst/>
        </p:spPr>
      </p:pic>
      <p:sp>
        <p:nvSpPr>
          <p:cNvPr id="3" name="TextBox 2">
            <a:extLst>
              <a:ext uri="{FF2B5EF4-FFF2-40B4-BE49-F238E27FC236}">
                <a16:creationId xmlns:a16="http://schemas.microsoft.com/office/drawing/2014/main" id="{ADF47121-9DB9-410F-8520-2FD2B4C9AB1D}"/>
              </a:ext>
            </a:extLst>
          </p:cNvPr>
          <p:cNvSpPr txBox="1"/>
          <p:nvPr/>
        </p:nvSpPr>
        <p:spPr>
          <a:xfrm>
            <a:off x="585926" y="1865564"/>
            <a:ext cx="5243802" cy="830997"/>
          </a:xfrm>
          <a:prstGeom prst="rect">
            <a:avLst/>
          </a:prstGeom>
          <a:noFill/>
        </p:spPr>
        <p:txBody>
          <a:bodyPr wrap="square" lIns="91440" tIns="45720" rIns="91440" bIns="45720" anchor="t">
            <a:spAutoFit/>
          </a:bodyPr>
          <a:lstStyle/>
          <a:p>
            <a:pPr defTabSz="914411">
              <a:spcAft>
                <a:spcPts val="500"/>
              </a:spcAft>
              <a:defRPr/>
            </a:pPr>
            <a:r>
              <a:rPr lang="ru-RU" sz="2400" b="1" dirty="0">
                <a:latin typeface="Arial" panose="020B0604020202020204" pitchFamily="34" charset="0"/>
                <a:cs typeface="Arial" panose="020B0604020202020204" pitchFamily="34" charset="0"/>
              </a:rPr>
              <a:t>Подготовка набора данных о бюджете</a:t>
            </a:r>
            <a:endParaRPr lang="en-US" sz="2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E743E43-B88C-4822-8FD8-0DE063F3BBB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74834" y="4780623"/>
            <a:ext cx="1357551" cy="1362265"/>
          </a:xfrm>
          <a:prstGeom prst="rect">
            <a:avLst/>
          </a:prstGeom>
        </p:spPr>
      </p:pic>
      <p:sp>
        <p:nvSpPr>
          <p:cNvPr id="6" name="Rectangle: Rounded Corners 5">
            <a:extLst>
              <a:ext uri="{FF2B5EF4-FFF2-40B4-BE49-F238E27FC236}">
                <a16:creationId xmlns:a16="http://schemas.microsoft.com/office/drawing/2014/main" id="{A944EE34-A805-4299-B27A-331DBE358F2C}"/>
              </a:ext>
            </a:extLst>
          </p:cNvPr>
          <p:cNvSpPr/>
          <p:nvPr/>
        </p:nvSpPr>
        <p:spPr>
          <a:xfrm>
            <a:off x="457787" y="1176149"/>
            <a:ext cx="4693921" cy="619537"/>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750CE2-B213-414E-B12F-AAF0CEE89B80}"/>
              </a:ext>
            </a:extLst>
          </p:cNvPr>
          <p:cNvSpPr txBox="1"/>
          <p:nvPr/>
        </p:nvSpPr>
        <p:spPr>
          <a:xfrm>
            <a:off x="1932490" y="1316640"/>
            <a:ext cx="26888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latin typeface="Arial"/>
                <a:ea typeface="+mn-lt"/>
                <a:cs typeface="Arial"/>
              </a:rPr>
              <a:t>http://iltod.mof.gov.mn/</a:t>
            </a:r>
            <a:endParaRPr lang="en-US" sz="1600">
              <a:latin typeface="Arial"/>
              <a:cs typeface="Arial"/>
            </a:endParaRPr>
          </a:p>
        </p:txBody>
      </p:sp>
      <p:sp>
        <p:nvSpPr>
          <p:cNvPr id="8" name="Star: 5 Points 7">
            <a:extLst>
              <a:ext uri="{FF2B5EF4-FFF2-40B4-BE49-F238E27FC236}">
                <a16:creationId xmlns:a16="http://schemas.microsoft.com/office/drawing/2014/main" id="{4E8B2B8E-36E1-4944-BBEF-02CC48EC7503}"/>
              </a:ext>
            </a:extLst>
          </p:cNvPr>
          <p:cNvSpPr/>
          <p:nvPr/>
        </p:nvSpPr>
        <p:spPr>
          <a:xfrm>
            <a:off x="4697866" y="1323539"/>
            <a:ext cx="302562" cy="302562"/>
          </a:xfrm>
          <a:prstGeom prst="star5">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8" descr="Graphical user interface, text&#10;&#10;Description automatically generated">
            <a:extLst>
              <a:ext uri="{FF2B5EF4-FFF2-40B4-BE49-F238E27FC236}">
                <a16:creationId xmlns:a16="http://schemas.microsoft.com/office/drawing/2014/main" id="{9AFC78DF-B094-4BC3-A365-756B64A088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389" b="-1299"/>
          <a:stretch/>
        </p:blipFill>
        <p:spPr>
          <a:xfrm>
            <a:off x="759077" y="1265007"/>
            <a:ext cx="850903" cy="433874"/>
          </a:xfrm>
          <a:prstGeom prst="rect">
            <a:avLst/>
          </a:prstGeom>
          <a:noFill/>
        </p:spPr>
      </p:pic>
      <p:grpSp>
        <p:nvGrpSpPr>
          <p:cNvPr id="10" name="Group 7">
            <a:extLst>
              <a:ext uri="{FF2B5EF4-FFF2-40B4-BE49-F238E27FC236}">
                <a16:creationId xmlns:a16="http://schemas.microsoft.com/office/drawing/2014/main" id="{421374E6-7EB4-4618-8E04-88557ED81523}"/>
              </a:ext>
            </a:extLst>
          </p:cNvPr>
          <p:cNvGrpSpPr/>
          <p:nvPr/>
        </p:nvGrpSpPr>
        <p:grpSpPr>
          <a:xfrm>
            <a:off x="0" y="0"/>
            <a:ext cx="12192000" cy="609588"/>
            <a:chOff x="0" y="0"/>
            <a:chExt cx="12192000" cy="609588"/>
          </a:xfrm>
        </p:grpSpPr>
        <p:sp>
          <p:nvSpPr>
            <p:cNvPr id="11" name="Rectangle 9">
              <a:extLst>
                <a:ext uri="{FF2B5EF4-FFF2-40B4-BE49-F238E27FC236}">
                  <a16:creationId xmlns:a16="http://schemas.microsoft.com/office/drawing/2014/main" id="{0E212D6B-48D7-402E-8A01-AFFFB15F67EB}"/>
                </a:ext>
              </a:extLst>
            </p:cNvPr>
            <p:cNvSpPr/>
            <p:nvPr/>
          </p:nvSpPr>
          <p:spPr>
            <a:xfrm>
              <a:off x="0" y="0"/>
              <a:ext cx="12192000" cy="563913"/>
            </a:xfrm>
            <a:prstGeom prst="rect">
              <a:avLst/>
            </a:prstGeom>
            <a:solidFill>
              <a:srgbClr val="1026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3">
              <a:extLst>
                <a:ext uri="{FF2B5EF4-FFF2-40B4-BE49-F238E27FC236}">
                  <a16:creationId xmlns:a16="http://schemas.microsoft.com/office/drawing/2014/main" id="{CCBD53B2-81A1-4CA7-AA7C-29E168EB329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314" y="52135"/>
              <a:ext cx="1151914" cy="451113"/>
            </a:xfrm>
            <a:prstGeom prst="rect">
              <a:avLst/>
            </a:prstGeom>
          </p:spPr>
        </p:pic>
        <p:sp>
          <p:nvSpPr>
            <p:cNvPr id="13" name="Title 1">
              <a:extLst>
                <a:ext uri="{FF2B5EF4-FFF2-40B4-BE49-F238E27FC236}">
                  <a16:creationId xmlns:a16="http://schemas.microsoft.com/office/drawing/2014/main" id="{7F05372F-74CD-4592-BCA0-4F3711FBE968}"/>
                </a:ext>
              </a:extLst>
            </p:cNvPr>
            <p:cNvSpPr txBox="1">
              <a:spLocks/>
            </p:cNvSpPr>
            <p:nvPr/>
          </p:nvSpPr>
          <p:spPr>
            <a:xfrm>
              <a:off x="3039455" y="2804"/>
              <a:ext cx="8920915" cy="6067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2000" b="1">
                  <a:solidFill>
                    <a:schemeClr val="bg1"/>
                  </a:solidFill>
                  <a:latin typeface="Arial"/>
                  <a:cs typeface="Arial"/>
                </a:rPr>
                <a:t>BOOST DATASET</a:t>
              </a:r>
              <a:endParaRPr lang="mn-MN" sz="2000" b="1">
                <a:solidFill>
                  <a:schemeClr val="bg1"/>
                </a:solidFill>
                <a:latin typeface="Arial"/>
                <a:cs typeface="Arial"/>
              </a:endParaRPr>
            </a:p>
          </p:txBody>
        </p:sp>
        <p:cxnSp>
          <p:nvCxnSpPr>
            <p:cNvPr id="14" name="Straight Connector 21">
              <a:extLst>
                <a:ext uri="{FF2B5EF4-FFF2-40B4-BE49-F238E27FC236}">
                  <a16:creationId xmlns:a16="http://schemas.microsoft.com/office/drawing/2014/main" id="{C2871C30-075D-450E-A5C6-10B8D9C92238}"/>
                </a:ext>
              </a:extLst>
            </p:cNvPr>
            <p:cNvCxnSpPr/>
            <p:nvPr/>
          </p:nvCxnSpPr>
          <p:spPr>
            <a:xfrm>
              <a:off x="0" y="563913"/>
              <a:ext cx="12192000"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15" name="Picture 14">
            <a:extLst>
              <a:ext uri="{FF2B5EF4-FFF2-40B4-BE49-F238E27FC236}">
                <a16:creationId xmlns:a16="http://schemas.microsoft.com/office/drawing/2014/main" id="{5E4FEDB9-CC4F-4C2F-BF86-36BF718010B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2155" y="1940361"/>
            <a:ext cx="6278215" cy="3909331"/>
          </a:xfrm>
          <a:prstGeom prst="rect">
            <a:avLst/>
          </a:prstGeom>
        </p:spPr>
      </p:pic>
      <p:sp>
        <p:nvSpPr>
          <p:cNvPr id="2" name="TextBox 1">
            <a:extLst>
              <a:ext uri="{FF2B5EF4-FFF2-40B4-BE49-F238E27FC236}">
                <a16:creationId xmlns:a16="http://schemas.microsoft.com/office/drawing/2014/main" id="{362EB227-A3A6-4165-BD00-E8D9B5F1F9CA}"/>
              </a:ext>
            </a:extLst>
          </p:cNvPr>
          <p:cNvSpPr txBox="1"/>
          <p:nvPr/>
        </p:nvSpPr>
        <p:spPr>
          <a:xfrm>
            <a:off x="749861" y="2539760"/>
            <a:ext cx="4697254" cy="1178528"/>
          </a:xfrm>
          <a:prstGeom prst="rect">
            <a:avLst/>
          </a:prstGeom>
          <a:noFill/>
        </p:spPr>
        <p:txBody>
          <a:bodyPr wrap="square" rtlCol="0">
            <a:spAutoFit/>
          </a:bodyPr>
          <a:lstStyle/>
          <a:p>
            <a:pPr defTabSz="914411">
              <a:lnSpc>
                <a:spcPct val="200000"/>
              </a:lnSpc>
              <a:spcAft>
                <a:spcPts val="500"/>
              </a:spcAft>
              <a:defRPr/>
            </a:pPr>
            <a:r>
              <a:rPr lang="ru-RU" dirty="0">
                <a:solidFill>
                  <a:schemeClr val="bg1"/>
                </a:solidFill>
                <a:latin typeface="Arial" panose="020B0604020202020204" pitchFamily="34" charset="0"/>
                <a:cs typeface="Arial" panose="020B0604020202020204" pitchFamily="34" charset="0"/>
              </a:rPr>
              <a:t>Месячные отчеты</a:t>
            </a:r>
            <a:endParaRPr lang="en-US" dirty="0">
              <a:solidFill>
                <a:schemeClr val="bg1"/>
              </a:solidFill>
              <a:latin typeface="Arial" panose="020B0604020202020204" pitchFamily="34" charset="0"/>
              <a:cs typeface="Arial" panose="020B0604020202020204" pitchFamily="34" charset="0"/>
            </a:endParaRPr>
          </a:p>
          <a:p>
            <a:pPr defTabSz="914411">
              <a:lnSpc>
                <a:spcPct val="200000"/>
              </a:lnSpc>
              <a:spcAft>
                <a:spcPts val="500"/>
              </a:spcAft>
              <a:defRPr/>
            </a:pPr>
            <a:r>
              <a:rPr lang="ru-RU" dirty="0">
                <a:solidFill>
                  <a:schemeClr val="bg1"/>
                </a:solidFill>
                <a:latin typeface="Arial" panose="020B0604020202020204" pitchFamily="34" charset="0"/>
                <a:cs typeface="Arial" panose="020B0604020202020204" pitchFamily="34" charset="0"/>
              </a:rPr>
              <a:t>Исторические наборы данных</a:t>
            </a:r>
            <a:r>
              <a:rPr lang="en-US" dirty="0">
                <a:solidFill>
                  <a:schemeClr val="bg1"/>
                </a:solidFill>
                <a:latin typeface="Arial" panose="020B0604020202020204" pitchFamily="34" charset="0"/>
                <a:cs typeface="Arial" panose="020B0604020202020204" pitchFamily="34" charset="0"/>
              </a:rPr>
              <a:t> 2010-2021</a:t>
            </a:r>
          </a:p>
        </p:txBody>
      </p:sp>
      <p:pic>
        <p:nvPicPr>
          <p:cNvPr id="27" name="Picture 26">
            <a:extLst>
              <a:ext uri="{FF2B5EF4-FFF2-40B4-BE49-F238E27FC236}">
                <a16:creationId xmlns:a16="http://schemas.microsoft.com/office/drawing/2014/main" id="{65DAA586-A7F8-14B1-62CC-620B3C7B27B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97174" y="2064728"/>
            <a:ext cx="4799363" cy="2998592"/>
          </a:xfrm>
          <a:prstGeom prst="rect">
            <a:avLst/>
          </a:prstGeom>
        </p:spPr>
      </p:pic>
    </p:spTree>
    <p:extLst>
      <p:ext uri="{BB962C8B-B14F-4D97-AF65-F5344CB8AC3E}">
        <p14:creationId xmlns:p14="http://schemas.microsoft.com/office/powerpoint/2010/main" val="1944394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DAEFD0D1-ABB2-4862-8433-F0DA817E1F5A}"/>
              </a:ext>
            </a:extLst>
          </p:cNvPr>
          <p:cNvSpPr/>
          <p:nvPr/>
        </p:nvSpPr>
        <p:spPr>
          <a:xfrm>
            <a:off x="8013273" y="426082"/>
            <a:ext cx="3504693" cy="576243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Trapezoid 15">
            <a:extLst>
              <a:ext uri="{FF2B5EF4-FFF2-40B4-BE49-F238E27FC236}">
                <a16:creationId xmlns:a16="http://schemas.microsoft.com/office/drawing/2014/main" id="{A8C56880-52F1-4892-BC07-E301B108F9A3}"/>
              </a:ext>
            </a:extLst>
          </p:cNvPr>
          <p:cNvSpPr/>
          <p:nvPr/>
        </p:nvSpPr>
        <p:spPr>
          <a:xfrm rot="16200000">
            <a:off x="4846493" y="2684966"/>
            <a:ext cx="5779375" cy="1261606"/>
          </a:xfrm>
          <a:prstGeom prst="trapezoid">
            <a:avLst>
              <a:gd name="adj" fmla="val 12830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AutoShape 8" descr="Cover art">
            <a:extLst>
              <a:ext uri="{FF2B5EF4-FFF2-40B4-BE49-F238E27FC236}">
                <a16:creationId xmlns:a16="http://schemas.microsoft.com/office/drawing/2014/main" id="{93EAFF23-FD9A-44CE-ABA2-5BA4A954F9F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7" name="Group 46">
            <a:extLst>
              <a:ext uri="{FF2B5EF4-FFF2-40B4-BE49-F238E27FC236}">
                <a16:creationId xmlns:a16="http://schemas.microsoft.com/office/drawing/2014/main" id="{18F1CC85-A0E0-47D2-A074-92168D70782B}"/>
              </a:ext>
            </a:extLst>
          </p:cNvPr>
          <p:cNvGrpSpPr/>
          <p:nvPr/>
        </p:nvGrpSpPr>
        <p:grpSpPr>
          <a:xfrm>
            <a:off x="3426512" y="1197663"/>
            <a:ext cx="4815150" cy="4121689"/>
            <a:chOff x="3696929" y="1439010"/>
            <a:chExt cx="3618270" cy="3129488"/>
          </a:xfrm>
        </p:grpSpPr>
        <p:pic>
          <p:nvPicPr>
            <p:cNvPr id="69" name="Picture 19" descr="Logo, icon&#10;&#10;Description automatically generated">
              <a:extLst>
                <a:ext uri="{FF2B5EF4-FFF2-40B4-BE49-F238E27FC236}">
                  <a16:creationId xmlns:a16="http://schemas.microsoft.com/office/drawing/2014/main" id="{12F4FE87-A365-47AD-9B05-7C390FAD74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96929" y="1439010"/>
              <a:ext cx="3618270" cy="3129488"/>
            </a:xfrm>
            <a:prstGeom prst="rect">
              <a:avLst/>
            </a:prstGeom>
          </p:spPr>
        </p:pic>
        <p:sp>
          <p:nvSpPr>
            <p:cNvPr id="70" name="Shape 1870">
              <a:extLst>
                <a:ext uri="{FF2B5EF4-FFF2-40B4-BE49-F238E27FC236}">
                  <a16:creationId xmlns:a16="http://schemas.microsoft.com/office/drawing/2014/main" id="{2E099B50-66AD-473A-A4A0-7C02FACDE82D}"/>
                </a:ext>
              </a:extLst>
            </p:cNvPr>
            <p:cNvSpPr/>
            <p:nvPr/>
          </p:nvSpPr>
          <p:spPr>
            <a:xfrm>
              <a:off x="6090492" y="3273910"/>
              <a:ext cx="76119" cy="13280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0"/>
                  </a:lnTo>
                  <a:close/>
                </a:path>
              </a:pathLst>
            </a:custGeom>
            <a:solidFill>
              <a:srgbClr val="D9D9D9"/>
            </a:solidFill>
            <a:ln w="12700" cap="flat">
              <a:noFill/>
              <a:miter lim="400000"/>
            </a:ln>
            <a:effectLst/>
          </p:spPr>
          <p:txBody>
            <a:bodyPr wrap="square" lIns="22860" tIns="22860" rIns="22860" bIns="2286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71" name="Shape 1871">
              <a:extLst>
                <a:ext uri="{FF2B5EF4-FFF2-40B4-BE49-F238E27FC236}">
                  <a16:creationId xmlns:a16="http://schemas.microsoft.com/office/drawing/2014/main" id="{13BA5EB6-6D0D-41A7-ACFD-153497FE16B5}"/>
                </a:ext>
              </a:extLst>
            </p:cNvPr>
            <p:cNvSpPr/>
            <p:nvPr/>
          </p:nvSpPr>
          <p:spPr>
            <a:xfrm>
              <a:off x="5445490" y="3405551"/>
              <a:ext cx="154241" cy="1"/>
            </a:xfrm>
            <a:custGeom>
              <a:avLst/>
              <a:gdLst/>
              <a:ahLst/>
              <a:cxnLst>
                <a:cxn ang="0">
                  <a:pos x="wd2" y="hd2"/>
                </a:cxn>
                <a:cxn ang="5400000">
                  <a:pos x="wd2" y="hd2"/>
                </a:cxn>
                <a:cxn ang="10800000">
                  <a:pos x="wd2" y="hd2"/>
                </a:cxn>
                <a:cxn ang="16200000">
                  <a:pos x="wd2" y="hd2"/>
                </a:cxn>
              </a:cxnLst>
              <a:rect l="0" t="0" r="r" b="b"/>
              <a:pathLst>
                <a:path w="21600" extrusionOk="0">
                  <a:moveTo>
                    <a:pt x="21600" y="0"/>
                  </a:moveTo>
                  <a:lnTo>
                    <a:pt x="0" y="0"/>
                  </a:lnTo>
                  <a:lnTo>
                    <a:pt x="21600" y="0"/>
                  </a:lnTo>
                  <a:close/>
                </a:path>
              </a:pathLst>
            </a:custGeom>
            <a:noFill/>
            <a:ln w="12700" cap="flat">
              <a:noFill/>
              <a:miter lim="400000"/>
            </a:ln>
            <a:effectLst/>
          </p:spPr>
          <p:txBody>
            <a:bodyPr wrap="square" lIns="22860" tIns="22860" rIns="22860" bIns="2286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72" name="Shape 1872">
              <a:extLst>
                <a:ext uri="{FF2B5EF4-FFF2-40B4-BE49-F238E27FC236}">
                  <a16:creationId xmlns:a16="http://schemas.microsoft.com/office/drawing/2014/main" id="{13283C60-430A-4168-8B41-1A18CC4FBFDA}"/>
                </a:ext>
              </a:extLst>
            </p:cNvPr>
            <p:cNvSpPr/>
            <p:nvPr/>
          </p:nvSpPr>
          <p:spPr>
            <a:xfrm>
              <a:off x="4722366" y="2856804"/>
              <a:ext cx="476742" cy="679766"/>
            </a:xfrm>
            <a:custGeom>
              <a:avLst/>
              <a:gdLst/>
              <a:ahLst/>
              <a:cxnLst>
                <a:cxn ang="0">
                  <a:pos x="wd2" y="hd2"/>
                </a:cxn>
                <a:cxn ang="5400000">
                  <a:pos x="wd2" y="hd2"/>
                </a:cxn>
                <a:cxn ang="10800000">
                  <a:pos x="wd2" y="hd2"/>
                </a:cxn>
                <a:cxn ang="16200000">
                  <a:pos x="wd2" y="hd2"/>
                </a:cxn>
              </a:cxnLst>
              <a:rect l="0" t="0" r="r" b="b"/>
              <a:pathLst>
                <a:path w="21600" h="21600" extrusionOk="0">
                  <a:moveTo>
                    <a:pt x="18151" y="0"/>
                  </a:moveTo>
                  <a:lnTo>
                    <a:pt x="0" y="21600"/>
                  </a:lnTo>
                  <a:lnTo>
                    <a:pt x="18151" y="0"/>
                  </a:lnTo>
                  <a:lnTo>
                    <a:pt x="21600" y="4126"/>
                  </a:lnTo>
                  <a:lnTo>
                    <a:pt x="18151" y="0"/>
                  </a:lnTo>
                  <a:close/>
                </a:path>
              </a:pathLst>
            </a:custGeom>
            <a:solidFill>
              <a:srgbClr val="D9D9D9"/>
            </a:solidFill>
            <a:ln w="12700" cap="flat">
              <a:noFill/>
              <a:miter lim="400000"/>
            </a:ln>
            <a:effectLst/>
          </p:spPr>
          <p:txBody>
            <a:bodyPr wrap="square" lIns="22860" tIns="22860" rIns="22860" bIns="2286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73" name="Shape 1873">
              <a:extLst>
                <a:ext uri="{FF2B5EF4-FFF2-40B4-BE49-F238E27FC236}">
                  <a16:creationId xmlns:a16="http://schemas.microsoft.com/office/drawing/2014/main" id="{3D1AF175-5093-4865-B9F6-FADABFD86CE3}"/>
                </a:ext>
              </a:extLst>
            </p:cNvPr>
            <p:cNvSpPr/>
            <p:nvPr/>
          </p:nvSpPr>
          <p:spPr>
            <a:xfrm>
              <a:off x="5367369" y="2308860"/>
              <a:ext cx="78122" cy="13083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0"/>
                  </a:lnTo>
                  <a:close/>
                </a:path>
              </a:pathLst>
            </a:custGeom>
            <a:solidFill>
              <a:srgbClr val="D9D9D9"/>
            </a:solidFill>
            <a:ln w="12700" cap="flat">
              <a:noFill/>
              <a:miter lim="400000"/>
            </a:ln>
            <a:effectLst/>
          </p:spPr>
          <p:txBody>
            <a:bodyPr wrap="square" lIns="22860" tIns="22860" rIns="22860" bIns="2286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74" name="Shape 1874">
              <a:extLst>
                <a:ext uri="{FF2B5EF4-FFF2-40B4-BE49-F238E27FC236}">
                  <a16:creationId xmlns:a16="http://schemas.microsoft.com/office/drawing/2014/main" id="{D6219BA5-60C4-4A36-95C1-263377EAB24F}"/>
                </a:ext>
              </a:extLst>
            </p:cNvPr>
            <p:cNvSpPr/>
            <p:nvPr/>
          </p:nvSpPr>
          <p:spPr>
            <a:xfrm>
              <a:off x="5936252" y="2307697"/>
              <a:ext cx="15424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0" y="0"/>
                  </a:lnTo>
                  <a:close/>
                </a:path>
              </a:pathLst>
            </a:custGeom>
            <a:noFill/>
            <a:ln w="12700" cap="flat">
              <a:noFill/>
              <a:miter lim="400000"/>
            </a:ln>
            <a:effectLst/>
          </p:spPr>
          <p:txBody>
            <a:bodyPr wrap="square" lIns="22860" tIns="22860" rIns="22860" bIns="22860" numCol="1" anchor="t">
              <a:no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545454"/>
                </a:solidFill>
                <a:effectLst/>
                <a:uLnTx/>
                <a:uFillTx/>
                <a:latin typeface="Century Gothic" panose="020B0502020202020204" pitchFamily="34" charset="0"/>
                <a:ea typeface="+mn-ea"/>
                <a:cs typeface="+mn-cs"/>
              </a:endParaRPr>
            </a:p>
          </p:txBody>
        </p:sp>
        <p:sp>
          <p:nvSpPr>
            <p:cNvPr id="77" name="Oval 76">
              <a:extLst>
                <a:ext uri="{FF2B5EF4-FFF2-40B4-BE49-F238E27FC236}">
                  <a16:creationId xmlns:a16="http://schemas.microsoft.com/office/drawing/2014/main" id="{0C58A715-BB12-414E-8D22-BD89741DAB41}"/>
                </a:ext>
              </a:extLst>
            </p:cNvPr>
            <p:cNvSpPr/>
            <p:nvPr/>
          </p:nvSpPr>
          <p:spPr>
            <a:xfrm>
              <a:off x="6122804" y="3891096"/>
              <a:ext cx="409166" cy="401888"/>
            </a:xfrm>
            <a:prstGeom prst="ellipse">
              <a:avLst/>
            </a:prstGeom>
            <a:solidFill>
              <a:srgbClr val="FFFFFF">
                <a:alpha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3</a:t>
              </a:r>
            </a:p>
          </p:txBody>
        </p:sp>
        <p:sp>
          <p:nvSpPr>
            <p:cNvPr id="79" name="Oval 78">
              <a:extLst>
                <a:ext uri="{FF2B5EF4-FFF2-40B4-BE49-F238E27FC236}">
                  <a16:creationId xmlns:a16="http://schemas.microsoft.com/office/drawing/2014/main" id="{399F1B2A-D103-4FD6-A83E-93CFC0B11AB9}"/>
                </a:ext>
              </a:extLst>
            </p:cNvPr>
            <p:cNvSpPr/>
            <p:nvPr/>
          </p:nvSpPr>
          <p:spPr>
            <a:xfrm>
              <a:off x="4606428" y="3967913"/>
              <a:ext cx="409166" cy="401888"/>
            </a:xfrm>
            <a:prstGeom prst="ellipse">
              <a:avLst/>
            </a:prstGeom>
            <a:solidFill>
              <a:srgbClr val="FFFFFF">
                <a:alpha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4</a:t>
              </a:r>
            </a:p>
          </p:txBody>
        </p:sp>
        <p:sp>
          <p:nvSpPr>
            <p:cNvPr id="80" name="Oval 79">
              <a:extLst>
                <a:ext uri="{FF2B5EF4-FFF2-40B4-BE49-F238E27FC236}">
                  <a16:creationId xmlns:a16="http://schemas.microsoft.com/office/drawing/2014/main" id="{A4807C2C-10B1-41D3-87F1-4589AECF1FF4}"/>
                </a:ext>
              </a:extLst>
            </p:cNvPr>
            <p:cNvSpPr/>
            <p:nvPr/>
          </p:nvSpPr>
          <p:spPr>
            <a:xfrm>
              <a:off x="6531970" y="2398855"/>
              <a:ext cx="409166" cy="401888"/>
            </a:xfrm>
            <a:prstGeom prst="ellipse">
              <a:avLst/>
            </a:prstGeom>
            <a:solidFill>
              <a:srgbClr val="FFFFFF">
                <a:alpha val="50000"/>
              </a:srgbClr>
            </a:solidFill>
            <a:ln w="12700" cap="flat" cmpd="sng" algn="ctr">
              <a:noFill/>
              <a:prstDash val="solid"/>
              <a:miter lim="800000"/>
            </a:ln>
            <a:effectLst/>
          </p:spPr>
          <p:txBody>
            <a:bodyPr lIns="91440" tIns="45720" rIns="91440" bIns="4572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a:ea typeface="+mn-ea"/>
                  <a:cs typeface="Poppins Medium"/>
                </a:rPr>
                <a:t>2</a:t>
              </a:r>
              <a:endParaRPr kumimoji="0" lang="en-US" sz="1800" b="0" i="0" u="none" strike="noStrike" kern="1200" cap="none" spc="0" normalizeH="0" baseline="0" noProof="0">
                <a:ln>
                  <a:noFill/>
                </a:ln>
                <a:solidFill>
                  <a:prstClr val="black"/>
                </a:solidFill>
                <a:effectLst/>
                <a:uLnTx/>
                <a:uFillTx/>
                <a:latin typeface="Century Gothic"/>
                <a:ea typeface="+mn-ea"/>
                <a:cs typeface="Poppins Medium"/>
              </a:endParaRPr>
            </a:p>
          </p:txBody>
        </p:sp>
        <p:sp>
          <p:nvSpPr>
            <p:cNvPr id="81" name="Oval 80">
              <a:extLst>
                <a:ext uri="{FF2B5EF4-FFF2-40B4-BE49-F238E27FC236}">
                  <a16:creationId xmlns:a16="http://schemas.microsoft.com/office/drawing/2014/main" id="{59F5E03C-D523-42EA-9AE0-D32D73DDC33B}"/>
                </a:ext>
              </a:extLst>
            </p:cNvPr>
            <p:cNvSpPr/>
            <p:nvPr/>
          </p:nvSpPr>
          <p:spPr>
            <a:xfrm>
              <a:off x="4088182" y="2547707"/>
              <a:ext cx="409166" cy="401888"/>
            </a:xfrm>
            <a:prstGeom prst="ellipse">
              <a:avLst/>
            </a:prstGeom>
            <a:solidFill>
              <a:srgbClr val="FFFFFF">
                <a:alpha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5</a:t>
              </a:r>
            </a:p>
          </p:txBody>
        </p:sp>
        <p:sp>
          <p:nvSpPr>
            <p:cNvPr id="82" name="Oval 81">
              <a:extLst>
                <a:ext uri="{FF2B5EF4-FFF2-40B4-BE49-F238E27FC236}">
                  <a16:creationId xmlns:a16="http://schemas.microsoft.com/office/drawing/2014/main" id="{AB34A87A-BD5E-4949-A46B-605FEFA52C92}"/>
                </a:ext>
              </a:extLst>
            </p:cNvPr>
            <p:cNvSpPr/>
            <p:nvPr/>
          </p:nvSpPr>
          <p:spPr>
            <a:xfrm>
              <a:off x="5343958" y="1653525"/>
              <a:ext cx="409166" cy="401888"/>
            </a:xfrm>
            <a:prstGeom prst="ellipse">
              <a:avLst/>
            </a:prstGeom>
            <a:solidFill>
              <a:srgbClr val="FFFFFF">
                <a:alpha val="50000"/>
              </a:srgbClr>
            </a:solid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1</a:t>
              </a:r>
            </a:p>
          </p:txBody>
        </p:sp>
        <p:sp>
          <p:nvSpPr>
            <p:cNvPr id="83" name="TextBox 82">
              <a:extLst>
                <a:ext uri="{FF2B5EF4-FFF2-40B4-BE49-F238E27FC236}">
                  <a16:creationId xmlns:a16="http://schemas.microsoft.com/office/drawing/2014/main" id="{496CED6E-B170-4A28-9ABB-A0F49CB542E8}"/>
                </a:ext>
              </a:extLst>
            </p:cNvPr>
            <p:cNvSpPr txBox="1"/>
            <p:nvPr/>
          </p:nvSpPr>
          <p:spPr>
            <a:xfrm>
              <a:off x="5309612" y="2684953"/>
              <a:ext cx="916758" cy="338554"/>
            </a:xfrm>
            <a:prstGeom prst="rect">
              <a:avLst/>
            </a:prstGeom>
            <a:noFill/>
          </p:spPr>
          <p:txBody>
            <a:bodyPr wrap="square" lIns="0" tIns="0" rIns="0" bIns="0" rtlCol="0" anchor="ctr">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1B51"/>
                </a:solidFill>
                <a:effectLst/>
                <a:uLnTx/>
                <a:uFillTx/>
                <a:latin typeface="Century Gothic" panose="020B0502020202020204" pitchFamily="34" charset="0"/>
                <a:ea typeface="+mn-ea"/>
                <a:cs typeface="Poppins SemiBold" pitchFamily="2" charset="77"/>
              </a:endParaRPr>
            </a:p>
          </p:txBody>
        </p:sp>
        <p:sp>
          <p:nvSpPr>
            <p:cNvPr id="84" name="Google Shape;232;p30">
              <a:extLst>
                <a:ext uri="{FF2B5EF4-FFF2-40B4-BE49-F238E27FC236}">
                  <a16:creationId xmlns:a16="http://schemas.microsoft.com/office/drawing/2014/main" id="{5C5077AD-F91A-4325-95E9-8B53BF295F29}"/>
                </a:ext>
              </a:extLst>
            </p:cNvPr>
            <p:cNvSpPr txBox="1"/>
            <p:nvPr/>
          </p:nvSpPr>
          <p:spPr>
            <a:xfrm rot="2160000">
              <a:off x="5544266" y="1905409"/>
              <a:ext cx="1075556" cy="61617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ru-RU" sz="1200" b="1" i="0" u="none" strike="noStrike" kern="0" cap="none" spc="0" normalizeH="0" baseline="0" noProof="0" dirty="0">
                  <a:ln>
                    <a:noFill/>
                  </a:ln>
                  <a:solidFill>
                    <a:srgbClr val="FFFFFF"/>
                  </a:solidFill>
                  <a:effectLst/>
                  <a:uLnTx/>
                  <a:uFillTx/>
                  <a:latin typeface="Arial"/>
                  <a:ea typeface="Segoe UI Black"/>
                  <a:cs typeface="Muli"/>
                  <a:sym typeface="Muli"/>
                </a:rPr>
                <a:t>БЮДЖЕТНАЯ ЗАЯВКА</a:t>
              </a:r>
              <a:endParaRPr kumimoji="0" lang="mn-MN" sz="1200" b="1" i="0" u="none" strike="noStrike" kern="0" cap="none" spc="0" normalizeH="0" baseline="0" noProof="0" dirty="0">
                <a:ln>
                  <a:noFill/>
                </a:ln>
                <a:solidFill>
                  <a:srgbClr val="FFFFFF"/>
                </a:solidFill>
                <a:effectLst/>
                <a:uLnTx/>
                <a:uFillTx/>
                <a:latin typeface="Arial"/>
                <a:ea typeface="Segoe UI Black"/>
                <a:cs typeface="Muli"/>
              </a:endParaRPr>
            </a:p>
          </p:txBody>
        </p:sp>
        <p:sp>
          <p:nvSpPr>
            <p:cNvPr id="85" name="Google Shape;232;p30">
              <a:extLst>
                <a:ext uri="{FF2B5EF4-FFF2-40B4-BE49-F238E27FC236}">
                  <a16:creationId xmlns:a16="http://schemas.microsoft.com/office/drawing/2014/main" id="{5A091C10-D3C7-4693-8245-C9DD744B598E}"/>
                </a:ext>
              </a:extLst>
            </p:cNvPr>
            <p:cNvSpPr txBox="1"/>
            <p:nvPr/>
          </p:nvSpPr>
          <p:spPr>
            <a:xfrm>
              <a:off x="4934328" y="3836750"/>
              <a:ext cx="1367832" cy="61617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FFFFFF"/>
                  </a:solidFill>
                  <a:effectLst/>
                  <a:uLnTx/>
                  <a:uFillTx/>
                  <a:latin typeface="Arial"/>
                  <a:ea typeface="Segoe UI Black"/>
                  <a:cs typeface="Arial"/>
                </a:rPr>
                <a:t>УТВЕРЖЛЕНИЕ БЮДЖЕТА</a:t>
              </a:r>
              <a:endParaRPr kumimoji="0" lang="mn-MN" sz="1200" b="1" i="0" u="none" strike="noStrike" kern="0" cap="none" spc="0" normalizeH="0" baseline="0" noProof="0" dirty="0">
                <a:ln>
                  <a:noFill/>
                </a:ln>
                <a:solidFill>
                  <a:srgbClr val="FFFFFF"/>
                </a:solidFill>
                <a:effectLst/>
                <a:uLnTx/>
                <a:uFillTx/>
                <a:latin typeface="Arial"/>
                <a:ea typeface="Segoe UI Black"/>
                <a:cs typeface="Arial"/>
              </a:endParaRPr>
            </a:p>
          </p:txBody>
        </p:sp>
        <p:sp>
          <p:nvSpPr>
            <p:cNvPr id="86" name="Google Shape;232;p30">
              <a:extLst>
                <a:ext uri="{FF2B5EF4-FFF2-40B4-BE49-F238E27FC236}">
                  <a16:creationId xmlns:a16="http://schemas.microsoft.com/office/drawing/2014/main" id="{089ACCFB-A1C1-4B31-997A-6E427CE073A0}"/>
                </a:ext>
              </a:extLst>
            </p:cNvPr>
            <p:cNvSpPr txBox="1"/>
            <p:nvPr/>
          </p:nvSpPr>
          <p:spPr>
            <a:xfrm rot="4320000">
              <a:off x="3955137" y="3204424"/>
              <a:ext cx="1226826" cy="605732"/>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ru-RU" sz="1200" b="1" kern="0" dirty="0">
                  <a:solidFill>
                    <a:srgbClr val="FFFFFF"/>
                  </a:solidFill>
                  <a:latin typeface="Arial"/>
                  <a:ea typeface="Segoe UI Black"/>
                  <a:sym typeface="Muli"/>
                </a:rPr>
                <a:t>И</a:t>
              </a:r>
              <a:r>
                <a:rPr kumimoji="0" lang="ru-RU" sz="1200" b="1" i="0" u="none" strike="noStrike" kern="0" cap="none" spc="0" normalizeH="0" baseline="0" noProof="0" dirty="0">
                  <a:ln>
                    <a:noFill/>
                  </a:ln>
                  <a:solidFill>
                    <a:srgbClr val="FFFFFF"/>
                  </a:solidFill>
                  <a:effectLst/>
                  <a:uLnTx/>
                  <a:uFillTx/>
                  <a:latin typeface="Arial"/>
                  <a:ea typeface="Segoe UI Black"/>
                  <a:cs typeface="+mn-cs"/>
                  <a:sym typeface="Muli"/>
                </a:rPr>
                <a:t>СПОЛЕНИЕ</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FFFFFF"/>
                  </a:solidFill>
                  <a:effectLst/>
                  <a:uLnTx/>
                  <a:uFillTx/>
                  <a:latin typeface="Arial"/>
                  <a:ea typeface="Segoe UI Black"/>
                  <a:cs typeface="+mn-cs"/>
                  <a:sym typeface="Muli"/>
                </a:rPr>
                <a:t>БЮДЖЕТА</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7" name="Google Shape;232;p30">
              <a:extLst>
                <a:ext uri="{FF2B5EF4-FFF2-40B4-BE49-F238E27FC236}">
                  <a16:creationId xmlns:a16="http://schemas.microsoft.com/office/drawing/2014/main" id="{EEBC0363-85FD-402C-B6F2-AAAE548610E3}"/>
                </a:ext>
              </a:extLst>
            </p:cNvPr>
            <p:cNvSpPr txBox="1"/>
            <p:nvPr/>
          </p:nvSpPr>
          <p:spPr>
            <a:xfrm rot="17160000">
              <a:off x="5974280" y="2993959"/>
              <a:ext cx="1217115" cy="595294"/>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FFFFFF"/>
                  </a:solidFill>
                  <a:effectLst/>
                  <a:uLnTx/>
                  <a:uFillTx/>
                  <a:latin typeface="Arial"/>
                  <a:ea typeface="Segoe UI Black"/>
                  <a:cs typeface="+mn-cs"/>
                  <a:sym typeface="Muli"/>
                </a:rPr>
                <a:t>ПОЛУГОДОВОЙ ОБЗОР</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8" name="Google Shape;232;p30">
              <a:extLst>
                <a:ext uri="{FF2B5EF4-FFF2-40B4-BE49-F238E27FC236}">
                  <a16:creationId xmlns:a16="http://schemas.microsoft.com/office/drawing/2014/main" id="{251AD128-279E-4887-8B6F-358F76716E53}"/>
                </a:ext>
              </a:extLst>
            </p:cNvPr>
            <p:cNvSpPr txBox="1"/>
            <p:nvPr/>
          </p:nvSpPr>
          <p:spPr>
            <a:xfrm rot="19440000">
              <a:off x="4219895" y="2027804"/>
              <a:ext cx="1226826" cy="637046"/>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ru-RU" sz="1200" b="1" i="0" u="none" strike="noStrike" kern="0" cap="none" spc="0" normalizeH="0" baseline="0" noProof="0" dirty="0">
                  <a:ln>
                    <a:noFill/>
                  </a:ln>
                  <a:solidFill>
                    <a:srgbClr val="FFFFFF"/>
                  </a:solidFill>
                  <a:effectLst/>
                  <a:uLnTx/>
                  <a:uFillTx/>
                  <a:latin typeface="Arial"/>
                  <a:ea typeface="Segoe UI Black"/>
                  <a:cs typeface="+mn-cs"/>
                  <a:sym typeface="Muli"/>
                </a:rPr>
                <a:t>АУДИТ</a:t>
              </a:r>
              <a:endParaRPr kumimoji="0" lang="en-US"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89" name="Google Shape;232;p30">
              <a:extLst>
                <a:ext uri="{FF2B5EF4-FFF2-40B4-BE49-F238E27FC236}">
                  <a16:creationId xmlns:a16="http://schemas.microsoft.com/office/drawing/2014/main" id="{CFBE23E9-FB76-4651-9043-B8A1369B98AE}"/>
                </a:ext>
              </a:extLst>
            </p:cNvPr>
            <p:cNvSpPr txBox="1"/>
            <p:nvPr/>
          </p:nvSpPr>
          <p:spPr>
            <a:xfrm rot="9325">
              <a:off x="4688983" y="2846817"/>
              <a:ext cx="1680587" cy="630547"/>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15000"/>
                </a:lnSpc>
                <a:spcBef>
                  <a:spcPts val="0"/>
                </a:spcBef>
                <a:spcAft>
                  <a:spcPts val="0"/>
                </a:spcAft>
                <a:buClr>
                  <a:srgbClr val="000000"/>
                </a:buClr>
                <a:buSzTx/>
                <a:buFontTx/>
                <a:buNone/>
                <a:tabLst/>
                <a:defRPr/>
              </a:pPr>
              <a:r>
                <a:rPr lang="ru-RU" b="1" kern="0" dirty="0">
                  <a:solidFill>
                    <a:srgbClr val="002060"/>
                  </a:solidFill>
                  <a:latin typeface="Arial"/>
                  <a:ea typeface="Segoe UI Black" panose="020B0A02040204020203" pitchFamily="34" charset="0"/>
                  <a:cs typeface="Arial"/>
                  <a:sym typeface="Muli"/>
                </a:rPr>
                <a:t>Прозрачность в налогово-бюджетной сфере</a:t>
              </a:r>
              <a:endParaRPr kumimoji="0" lang="mn-MN" sz="1800" b="1" i="0" u="none" strike="noStrike" kern="0" cap="none" spc="0" normalizeH="0" baseline="0" noProof="0" dirty="0">
                <a:ln>
                  <a:noFill/>
                </a:ln>
                <a:solidFill>
                  <a:srgbClr val="002060"/>
                </a:solidFill>
                <a:effectLst/>
                <a:uLnTx/>
                <a:uFillTx/>
                <a:latin typeface="Arial"/>
                <a:ea typeface="Segoe UI Black" panose="020B0A02040204020203" pitchFamily="34" charset="0"/>
                <a:cs typeface="Arial"/>
                <a:sym typeface="Muli"/>
              </a:endParaRPr>
            </a:p>
          </p:txBody>
        </p:sp>
      </p:grpSp>
      <p:sp>
        <p:nvSpPr>
          <p:cNvPr id="297" name="Rectangle: Rounded Corners 296">
            <a:extLst>
              <a:ext uri="{FF2B5EF4-FFF2-40B4-BE49-F238E27FC236}">
                <a16:creationId xmlns:a16="http://schemas.microsoft.com/office/drawing/2014/main" id="{B9079E37-9975-4B73-AD6B-E80E9F7CDFFE}"/>
              </a:ext>
            </a:extLst>
          </p:cNvPr>
          <p:cNvSpPr/>
          <p:nvPr/>
        </p:nvSpPr>
        <p:spPr>
          <a:xfrm flipH="1">
            <a:off x="8617318" y="1372291"/>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8" name="Rectangle: Rounded Corners 297">
            <a:extLst>
              <a:ext uri="{FF2B5EF4-FFF2-40B4-BE49-F238E27FC236}">
                <a16:creationId xmlns:a16="http://schemas.microsoft.com/office/drawing/2014/main" id="{B611F025-46C7-493B-A735-E0A010C01614}"/>
              </a:ext>
            </a:extLst>
          </p:cNvPr>
          <p:cNvSpPr/>
          <p:nvPr/>
        </p:nvSpPr>
        <p:spPr>
          <a:xfrm rot="19020000" flipH="1">
            <a:off x="10497955" y="1444159"/>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0" name="Rectangle: Rounded Corners 299">
            <a:extLst>
              <a:ext uri="{FF2B5EF4-FFF2-40B4-BE49-F238E27FC236}">
                <a16:creationId xmlns:a16="http://schemas.microsoft.com/office/drawing/2014/main" id="{EFB1C430-A334-4AC1-9BA8-BB54D7157B39}"/>
              </a:ext>
            </a:extLst>
          </p:cNvPr>
          <p:cNvSpPr/>
          <p:nvPr/>
        </p:nvSpPr>
        <p:spPr>
          <a:xfrm flipH="1">
            <a:off x="8568594" y="709469"/>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1" name="Rectangle: Rounded Corners 300">
            <a:extLst>
              <a:ext uri="{FF2B5EF4-FFF2-40B4-BE49-F238E27FC236}">
                <a16:creationId xmlns:a16="http://schemas.microsoft.com/office/drawing/2014/main" id="{E8A4658C-6CDE-40B0-8F9A-EA8AB5FEFCAB}"/>
              </a:ext>
            </a:extLst>
          </p:cNvPr>
          <p:cNvSpPr/>
          <p:nvPr/>
        </p:nvSpPr>
        <p:spPr>
          <a:xfrm rot="19020000" flipH="1">
            <a:off x="10497956" y="764386"/>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03" name="Group 302">
            <a:extLst>
              <a:ext uri="{FF2B5EF4-FFF2-40B4-BE49-F238E27FC236}">
                <a16:creationId xmlns:a16="http://schemas.microsoft.com/office/drawing/2014/main" id="{884E9DD0-F0E6-4BDA-9BC1-252550BAB70B}"/>
              </a:ext>
            </a:extLst>
          </p:cNvPr>
          <p:cNvGrpSpPr/>
          <p:nvPr/>
        </p:nvGrpSpPr>
        <p:grpSpPr>
          <a:xfrm>
            <a:off x="8121028" y="681622"/>
            <a:ext cx="710157" cy="606010"/>
            <a:chOff x="8019670" y="4621757"/>
            <a:chExt cx="689199" cy="576095"/>
          </a:xfrm>
        </p:grpSpPr>
        <p:sp>
          <p:nvSpPr>
            <p:cNvPr id="304" name="Rectangle: Rounded Corners 303">
              <a:extLst>
                <a:ext uri="{FF2B5EF4-FFF2-40B4-BE49-F238E27FC236}">
                  <a16:creationId xmlns:a16="http://schemas.microsoft.com/office/drawing/2014/main" id="{20C367FB-F885-42E0-BE73-0173BB136EEC}"/>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5" name="Rectangle: Rounded Corners 304">
              <a:extLst>
                <a:ext uri="{FF2B5EF4-FFF2-40B4-BE49-F238E27FC236}">
                  <a16:creationId xmlns:a16="http://schemas.microsoft.com/office/drawing/2014/main" id="{5E9EE6DB-F3D5-4900-8B0B-4A4D776DAF2B}"/>
                </a:ext>
              </a:extLst>
            </p:cNvPr>
            <p:cNvSpPr/>
            <p:nvPr/>
          </p:nvSpPr>
          <p:spPr>
            <a:xfrm rot="2580000">
              <a:off x="8263970" y="4681874"/>
              <a:ext cx="444899" cy="453002"/>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06" name="Group 305">
            <a:extLst>
              <a:ext uri="{FF2B5EF4-FFF2-40B4-BE49-F238E27FC236}">
                <a16:creationId xmlns:a16="http://schemas.microsoft.com/office/drawing/2014/main" id="{212FBF49-40A5-4927-A208-BF3FBE86E1D2}"/>
              </a:ext>
            </a:extLst>
          </p:cNvPr>
          <p:cNvGrpSpPr/>
          <p:nvPr/>
        </p:nvGrpSpPr>
        <p:grpSpPr>
          <a:xfrm>
            <a:off x="8121022" y="1347102"/>
            <a:ext cx="708346" cy="606010"/>
            <a:chOff x="8019670" y="4621757"/>
            <a:chExt cx="687442" cy="576095"/>
          </a:xfrm>
        </p:grpSpPr>
        <p:sp>
          <p:nvSpPr>
            <p:cNvPr id="307" name="Rectangle: Rounded Corners 306">
              <a:extLst>
                <a:ext uri="{FF2B5EF4-FFF2-40B4-BE49-F238E27FC236}">
                  <a16:creationId xmlns:a16="http://schemas.microsoft.com/office/drawing/2014/main" id="{4105D1FA-A14E-4393-A428-290E3A4B94B2}"/>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8" name="Rectangle: Rounded Corners 307">
              <a:extLst>
                <a:ext uri="{FF2B5EF4-FFF2-40B4-BE49-F238E27FC236}">
                  <a16:creationId xmlns:a16="http://schemas.microsoft.com/office/drawing/2014/main" id="{7D4E1ED6-3BD3-4DA1-A1FF-ABAA2783C6CB}"/>
                </a:ext>
              </a:extLst>
            </p:cNvPr>
            <p:cNvSpPr/>
            <p:nvPr/>
          </p:nvSpPr>
          <p:spPr>
            <a:xfrm rot="2580000">
              <a:off x="8265910" y="4686245"/>
              <a:ext cx="441202" cy="449380"/>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09" name="Oval 308">
            <a:extLst>
              <a:ext uri="{FF2B5EF4-FFF2-40B4-BE49-F238E27FC236}">
                <a16:creationId xmlns:a16="http://schemas.microsoft.com/office/drawing/2014/main" id="{565DBA62-5E25-4EC3-BB81-31F6BB835D3A}"/>
              </a:ext>
            </a:extLst>
          </p:cNvPr>
          <p:cNvSpPr/>
          <p:nvPr/>
        </p:nvSpPr>
        <p:spPr>
          <a:xfrm>
            <a:off x="8230569" y="765428"/>
            <a:ext cx="440057" cy="427737"/>
          </a:xfrm>
          <a:prstGeom prst="ellipse">
            <a:avLst/>
          </a:prstGeom>
          <a:no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1</a:t>
            </a:r>
          </a:p>
        </p:txBody>
      </p:sp>
      <p:sp>
        <p:nvSpPr>
          <p:cNvPr id="310" name="Oval 309">
            <a:extLst>
              <a:ext uri="{FF2B5EF4-FFF2-40B4-BE49-F238E27FC236}">
                <a16:creationId xmlns:a16="http://schemas.microsoft.com/office/drawing/2014/main" id="{ED8010B5-1ED2-4C45-BD10-FCB574213C82}"/>
              </a:ext>
            </a:extLst>
          </p:cNvPr>
          <p:cNvSpPr/>
          <p:nvPr/>
        </p:nvSpPr>
        <p:spPr>
          <a:xfrm>
            <a:off x="8230569" y="1423287"/>
            <a:ext cx="440057" cy="427737"/>
          </a:xfrm>
          <a:prstGeom prst="ellipse">
            <a:avLst/>
          </a:prstGeom>
          <a:noFill/>
          <a:ln w="12700" cap="flat" cmpd="sng" algn="ctr">
            <a:noFill/>
            <a:prstDash val="solid"/>
            <a:miter lim="800000"/>
          </a:ln>
          <a:effectLst/>
        </p:spPr>
        <p:txBody>
          <a:bodyPr lIns="91440" tIns="45720" rIns="91440" bIns="4572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FFFFFF"/>
                </a:solidFill>
                <a:effectLst/>
                <a:uLnTx/>
                <a:uFillTx/>
                <a:latin typeface="Century Gothic"/>
                <a:ea typeface="+mn-ea"/>
                <a:cs typeface="Poppins Medium"/>
              </a:rPr>
              <a:t>2</a:t>
            </a:r>
            <a:endPar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endParaRPr>
          </a:p>
        </p:txBody>
      </p:sp>
      <p:sp>
        <p:nvSpPr>
          <p:cNvPr id="311" name="Rectangle: Rounded Corners 310">
            <a:extLst>
              <a:ext uri="{FF2B5EF4-FFF2-40B4-BE49-F238E27FC236}">
                <a16:creationId xmlns:a16="http://schemas.microsoft.com/office/drawing/2014/main" id="{41712E34-9C7B-4E51-B3A8-8E28D3A540F7}"/>
              </a:ext>
            </a:extLst>
          </p:cNvPr>
          <p:cNvSpPr/>
          <p:nvPr/>
        </p:nvSpPr>
        <p:spPr>
          <a:xfrm flipH="1">
            <a:off x="8617318" y="2706994"/>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2" name="Rectangle: Rounded Corners 311">
            <a:extLst>
              <a:ext uri="{FF2B5EF4-FFF2-40B4-BE49-F238E27FC236}">
                <a16:creationId xmlns:a16="http://schemas.microsoft.com/office/drawing/2014/main" id="{6DE87DAD-96AD-47CE-BA38-37ED296975A0}"/>
              </a:ext>
            </a:extLst>
          </p:cNvPr>
          <p:cNvSpPr/>
          <p:nvPr/>
        </p:nvSpPr>
        <p:spPr>
          <a:xfrm rot="19020000" flipH="1">
            <a:off x="10575925" y="2762329"/>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4" name="Rectangle: Rounded Corners 313">
            <a:extLst>
              <a:ext uri="{FF2B5EF4-FFF2-40B4-BE49-F238E27FC236}">
                <a16:creationId xmlns:a16="http://schemas.microsoft.com/office/drawing/2014/main" id="{37246D13-A826-4052-BF43-3BA56924D73B}"/>
              </a:ext>
            </a:extLst>
          </p:cNvPr>
          <p:cNvSpPr/>
          <p:nvPr/>
        </p:nvSpPr>
        <p:spPr>
          <a:xfrm flipH="1">
            <a:off x="8568594" y="2044172"/>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 name="Rectangle: Rounded Corners 314">
            <a:extLst>
              <a:ext uri="{FF2B5EF4-FFF2-40B4-BE49-F238E27FC236}">
                <a16:creationId xmlns:a16="http://schemas.microsoft.com/office/drawing/2014/main" id="{105EB243-CF42-41BF-A240-32DC19D5AF7D}"/>
              </a:ext>
            </a:extLst>
          </p:cNvPr>
          <p:cNvSpPr/>
          <p:nvPr/>
        </p:nvSpPr>
        <p:spPr>
          <a:xfrm rot="19020000" flipH="1">
            <a:off x="10497956" y="2099089"/>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17" name="Group 316">
            <a:extLst>
              <a:ext uri="{FF2B5EF4-FFF2-40B4-BE49-F238E27FC236}">
                <a16:creationId xmlns:a16="http://schemas.microsoft.com/office/drawing/2014/main" id="{4E904596-6A5C-4918-95AB-65B0188E0F57}"/>
              </a:ext>
            </a:extLst>
          </p:cNvPr>
          <p:cNvGrpSpPr/>
          <p:nvPr/>
        </p:nvGrpSpPr>
        <p:grpSpPr>
          <a:xfrm>
            <a:off x="8121028" y="2016325"/>
            <a:ext cx="710157" cy="606010"/>
            <a:chOff x="8019670" y="4621757"/>
            <a:chExt cx="689199" cy="576095"/>
          </a:xfrm>
        </p:grpSpPr>
        <p:sp>
          <p:nvSpPr>
            <p:cNvPr id="318" name="Rectangle: Rounded Corners 317">
              <a:extLst>
                <a:ext uri="{FF2B5EF4-FFF2-40B4-BE49-F238E27FC236}">
                  <a16:creationId xmlns:a16="http://schemas.microsoft.com/office/drawing/2014/main" id="{789129E8-1861-4C6E-B280-A9041FA9F507}"/>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9" name="Rectangle: Rounded Corners 318">
              <a:extLst>
                <a:ext uri="{FF2B5EF4-FFF2-40B4-BE49-F238E27FC236}">
                  <a16:creationId xmlns:a16="http://schemas.microsoft.com/office/drawing/2014/main" id="{543FB91A-E096-4853-BE18-A4BCC95C3F3F}"/>
                </a:ext>
              </a:extLst>
            </p:cNvPr>
            <p:cNvSpPr/>
            <p:nvPr/>
          </p:nvSpPr>
          <p:spPr>
            <a:xfrm rot="2580000">
              <a:off x="8263970" y="4681874"/>
              <a:ext cx="444899" cy="453002"/>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20" name="Group 319">
            <a:extLst>
              <a:ext uri="{FF2B5EF4-FFF2-40B4-BE49-F238E27FC236}">
                <a16:creationId xmlns:a16="http://schemas.microsoft.com/office/drawing/2014/main" id="{E1DBEE57-B465-4CCD-B1C6-B658F92E73C0}"/>
              </a:ext>
            </a:extLst>
          </p:cNvPr>
          <p:cNvGrpSpPr/>
          <p:nvPr/>
        </p:nvGrpSpPr>
        <p:grpSpPr>
          <a:xfrm>
            <a:off x="8121022" y="2681805"/>
            <a:ext cx="708346" cy="606010"/>
            <a:chOff x="8019670" y="4621757"/>
            <a:chExt cx="687442" cy="576095"/>
          </a:xfrm>
        </p:grpSpPr>
        <p:sp>
          <p:nvSpPr>
            <p:cNvPr id="321" name="Rectangle: Rounded Corners 320">
              <a:extLst>
                <a:ext uri="{FF2B5EF4-FFF2-40B4-BE49-F238E27FC236}">
                  <a16:creationId xmlns:a16="http://schemas.microsoft.com/office/drawing/2014/main" id="{0FA0F837-65D5-4001-85A9-F02C747ABD36}"/>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2" name="Rectangle: Rounded Corners 321">
              <a:extLst>
                <a:ext uri="{FF2B5EF4-FFF2-40B4-BE49-F238E27FC236}">
                  <a16:creationId xmlns:a16="http://schemas.microsoft.com/office/drawing/2014/main" id="{4C69C12F-711C-42F5-8287-9247D74A9055}"/>
                </a:ext>
              </a:extLst>
            </p:cNvPr>
            <p:cNvSpPr/>
            <p:nvPr/>
          </p:nvSpPr>
          <p:spPr>
            <a:xfrm rot="2580000">
              <a:off x="8265910" y="4686245"/>
              <a:ext cx="441202" cy="449380"/>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23" name="Oval 322">
            <a:extLst>
              <a:ext uri="{FF2B5EF4-FFF2-40B4-BE49-F238E27FC236}">
                <a16:creationId xmlns:a16="http://schemas.microsoft.com/office/drawing/2014/main" id="{C54B593C-34DF-4F7F-85B7-43F41AD703CE}"/>
              </a:ext>
            </a:extLst>
          </p:cNvPr>
          <p:cNvSpPr/>
          <p:nvPr/>
        </p:nvSpPr>
        <p:spPr>
          <a:xfrm>
            <a:off x="8230569" y="2100131"/>
            <a:ext cx="440057" cy="427737"/>
          </a:xfrm>
          <a:prstGeom prst="ellipse">
            <a:avLst/>
          </a:prstGeom>
          <a:no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mn-MN"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3</a:t>
            </a:r>
            <a:endPar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endParaRPr>
          </a:p>
        </p:txBody>
      </p:sp>
      <p:sp>
        <p:nvSpPr>
          <p:cNvPr id="324" name="Oval 323">
            <a:extLst>
              <a:ext uri="{FF2B5EF4-FFF2-40B4-BE49-F238E27FC236}">
                <a16:creationId xmlns:a16="http://schemas.microsoft.com/office/drawing/2014/main" id="{97CF09E8-3A52-4278-9E24-3992E83B7741}"/>
              </a:ext>
            </a:extLst>
          </p:cNvPr>
          <p:cNvSpPr/>
          <p:nvPr/>
        </p:nvSpPr>
        <p:spPr>
          <a:xfrm>
            <a:off x="8230569" y="2757990"/>
            <a:ext cx="440057" cy="427737"/>
          </a:xfrm>
          <a:prstGeom prst="ellipse">
            <a:avLst/>
          </a:prstGeom>
          <a:noFill/>
          <a:ln w="12700" cap="flat" cmpd="sng" algn="ctr">
            <a:noFill/>
            <a:prstDash val="solid"/>
            <a:miter lim="800000"/>
          </a:ln>
          <a:effectLst/>
        </p:spPr>
        <p:txBody>
          <a:bodyPr lIns="91440" tIns="45720" rIns="91440" bIns="4572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mn-MN"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4</a:t>
            </a:r>
            <a:endPar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endParaRPr>
          </a:p>
        </p:txBody>
      </p:sp>
      <p:sp>
        <p:nvSpPr>
          <p:cNvPr id="325" name="Rectangle: Rounded Corners 324">
            <a:extLst>
              <a:ext uri="{FF2B5EF4-FFF2-40B4-BE49-F238E27FC236}">
                <a16:creationId xmlns:a16="http://schemas.microsoft.com/office/drawing/2014/main" id="{02A8F9BF-AB89-4DFA-BAD2-37839B94B792}"/>
              </a:ext>
            </a:extLst>
          </p:cNvPr>
          <p:cNvSpPr/>
          <p:nvPr/>
        </p:nvSpPr>
        <p:spPr>
          <a:xfrm flipH="1">
            <a:off x="8631532" y="4033056"/>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6" name="Rectangle: Rounded Corners 325">
            <a:extLst>
              <a:ext uri="{FF2B5EF4-FFF2-40B4-BE49-F238E27FC236}">
                <a16:creationId xmlns:a16="http://schemas.microsoft.com/office/drawing/2014/main" id="{4FFE760B-E7FA-4E4A-805C-EBDC5293EC2B}"/>
              </a:ext>
            </a:extLst>
          </p:cNvPr>
          <p:cNvSpPr/>
          <p:nvPr/>
        </p:nvSpPr>
        <p:spPr>
          <a:xfrm rot="19020000" flipH="1">
            <a:off x="10560894" y="4087973"/>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7" name="TextBox 326">
            <a:extLst>
              <a:ext uri="{FF2B5EF4-FFF2-40B4-BE49-F238E27FC236}">
                <a16:creationId xmlns:a16="http://schemas.microsoft.com/office/drawing/2014/main" id="{1A170ABA-55BA-44E9-AD75-631B472422FE}"/>
              </a:ext>
            </a:extLst>
          </p:cNvPr>
          <p:cNvSpPr txBox="1"/>
          <p:nvPr/>
        </p:nvSpPr>
        <p:spPr>
          <a:xfrm flipH="1">
            <a:off x="8924265" y="4030770"/>
            <a:ext cx="247600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Исполнение бюджета в течение года</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28" name="Rectangle: Rounded Corners 327">
            <a:extLst>
              <a:ext uri="{FF2B5EF4-FFF2-40B4-BE49-F238E27FC236}">
                <a16:creationId xmlns:a16="http://schemas.microsoft.com/office/drawing/2014/main" id="{DF0FFE57-FBFB-4C8B-9576-41D071B2D453}"/>
              </a:ext>
            </a:extLst>
          </p:cNvPr>
          <p:cNvSpPr/>
          <p:nvPr/>
        </p:nvSpPr>
        <p:spPr>
          <a:xfrm flipH="1">
            <a:off x="8582808" y="3370234"/>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9" name="Rectangle: Rounded Corners 328">
            <a:extLst>
              <a:ext uri="{FF2B5EF4-FFF2-40B4-BE49-F238E27FC236}">
                <a16:creationId xmlns:a16="http://schemas.microsoft.com/office/drawing/2014/main" id="{32873DBA-2DB9-41B7-8FF8-19AB4794F8E8}"/>
              </a:ext>
            </a:extLst>
          </p:cNvPr>
          <p:cNvSpPr/>
          <p:nvPr/>
        </p:nvSpPr>
        <p:spPr>
          <a:xfrm rot="19020000" flipH="1">
            <a:off x="10512170" y="3425151"/>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0" name="TextBox 329">
            <a:extLst>
              <a:ext uri="{FF2B5EF4-FFF2-40B4-BE49-F238E27FC236}">
                <a16:creationId xmlns:a16="http://schemas.microsoft.com/office/drawing/2014/main" id="{7630B1C6-1D29-456D-8E0C-4A3E32EAAEC6}"/>
              </a:ext>
            </a:extLst>
          </p:cNvPr>
          <p:cNvSpPr txBox="1"/>
          <p:nvPr/>
        </p:nvSpPr>
        <p:spPr>
          <a:xfrm flipH="1">
            <a:off x="8948284" y="3441726"/>
            <a:ext cx="188232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Полугодовой обзор</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p:nvGrpSpPr>
          <p:cNvPr id="331" name="Group 330">
            <a:extLst>
              <a:ext uri="{FF2B5EF4-FFF2-40B4-BE49-F238E27FC236}">
                <a16:creationId xmlns:a16="http://schemas.microsoft.com/office/drawing/2014/main" id="{D3D891E5-885B-4349-AE7D-E09773BEC7B4}"/>
              </a:ext>
            </a:extLst>
          </p:cNvPr>
          <p:cNvGrpSpPr/>
          <p:nvPr/>
        </p:nvGrpSpPr>
        <p:grpSpPr>
          <a:xfrm>
            <a:off x="8135242" y="3342387"/>
            <a:ext cx="710157" cy="606010"/>
            <a:chOff x="8019670" y="4621757"/>
            <a:chExt cx="689199" cy="576095"/>
          </a:xfrm>
        </p:grpSpPr>
        <p:sp>
          <p:nvSpPr>
            <p:cNvPr id="332" name="Rectangle: Rounded Corners 331">
              <a:extLst>
                <a:ext uri="{FF2B5EF4-FFF2-40B4-BE49-F238E27FC236}">
                  <a16:creationId xmlns:a16="http://schemas.microsoft.com/office/drawing/2014/main" id="{97B50E59-D048-44C5-8D10-6DF3DFF8BF14}"/>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3" name="Rectangle: Rounded Corners 332">
              <a:extLst>
                <a:ext uri="{FF2B5EF4-FFF2-40B4-BE49-F238E27FC236}">
                  <a16:creationId xmlns:a16="http://schemas.microsoft.com/office/drawing/2014/main" id="{86E6BC20-C12A-4BC6-8EAD-9093C8B729B9}"/>
                </a:ext>
              </a:extLst>
            </p:cNvPr>
            <p:cNvSpPr/>
            <p:nvPr/>
          </p:nvSpPr>
          <p:spPr>
            <a:xfrm rot="2580000">
              <a:off x="8263970" y="4681874"/>
              <a:ext cx="444899" cy="453002"/>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4" name="Group 333">
            <a:extLst>
              <a:ext uri="{FF2B5EF4-FFF2-40B4-BE49-F238E27FC236}">
                <a16:creationId xmlns:a16="http://schemas.microsoft.com/office/drawing/2014/main" id="{C3DE8012-C736-4B8D-B99E-06FF47D027DA}"/>
              </a:ext>
            </a:extLst>
          </p:cNvPr>
          <p:cNvGrpSpPr/>
          <p:nvPr/>
        </p:nvGrpSpPr>
        <p:grpSpPr>
          <a:xfrm>
            <a:off x="8135236" y="4007867"/>
            <a:ext cx="708346" cy="606010"/>
            <a:chOff x="8019670" y="4621757"/>
            <a:chExt cx="687442" cy="576095"/>
          </a:xfrm>
        </p:grpSpPr>
        <p:sp>
          <p:nvSpPr>
            <p:cNvPr id="335" name="Rectangle: Rounded Corners 334">
              <a:extLst>
                <a:ext uri="{FF2B5EF4-FFF2-40B4-BE49-F238E27FC236}">
                  <a16:creationId xmlns:a16="http://schemas.microsoft.com/office/drawing/2014/main" id="{DB862353-D2D8-4136-93F9-4E5BC6038DC9}"/>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36" name="Rectangle: Rounded Corners 335">
              <a:extLst>
                <a:ext uri="{FF2B5EF4-FFF2-40B4-BE49-F238E27FC236}">
                  <a16:creationId xmlns:a16="http://schemas.microsoft.com/office/drawing/2014/main" id="{25F5B793-732E-4CAF-80B6-87EEA3D6E938}"/>
                </a:ext>
              </a:extLst>
            </p:cNvPr>
            <p:cNvSpPr/>
            <p:nvPr/>
          </p:nvSpPr>
          <p:spPr>
            <a:xfrm rot="2580000">
              <a:off x="8265910" y="4686245"/>
              <a:ext cx="441202" cy="449380"/>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37" name="Oval 336">
            <a:extLst>
              <a:ext uri="{FF2B5EF4-FFF2-40B4-BE49-F238E27FC236}">
                <a16:creationId xmlns:a16="http://schemas.microsoft.com/office/drawing/2014/main" id="{EB8D92B8-9CE2-4C84-AEF2-03B4E70A0B42}"/>
              </a:ext>
            </a:extLst>
          </p:cNvPr>
          <p:cNvSpPr/>
          <p:nvPr/>
        </p:nvSpPr>
        <p:spPr>
          <a:xfrm>
            <a:off x="8244783" y="3426193"/>
            <a:ext cx="440057" cy="427737"/>
          </a:xfrm>
          <a:prstGeom prst="ellipse">
            <a:avLst/>
          </a:prstGeom>
          <a:no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mn-MN"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5</a:t>
            </a:r>
            <a:endPar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endParaRPr>
          </a:p>
        </p:txBody>
      </p:sp>
      <p:sp>
        <p:nvSpPr>
          <p:cNvPr id="338" name="Oval 337">
            <a:extLst>
              <a:ext uri="{FF2B5EF4-FFF2-40B4-BE49-F238E27FC236}">
                <a16:creationId xmlns:a16="http://schemas.microsoft.com/office/drawing/2014/main" id="{240BA767-C9E1-4EC4-9F36-47391CA47F45}"/>
              </a:ext>
            </a:extLst>
          </p:cNvPr>
          <p:cNvSpPr/>
          <p:nvPr/>
        </p:nvSpPr>
        <p:spPr>
          <a:xfrm>
            <a:off x="8244783" y="4084052"/>
            <a:ext cx="440057" cy="427737"/>
          </a:xfrm>
          <a:prstGeom prst="ellipse">
            <a:avLst/>
          </a:prstGeom>
          <a:noFill/>
          <a:ln w="12700" cap="flat" cmpd="sng" algn="ctr">
            <a:noFill/>
            <a:prstDash val="solid"/>
            <a:miter lim="800000"/>
          </a:ln>
          <a:effectLst/>
        </p:spPr>
        <p:txBody>
          <a:bodyPr lIns="91440" tIns="45720" rIns="91440" bIns="4572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mn-MN" sz="1600" b="1" i="0" u="none" strike="noStrike" kern="0" cap="none" spc="0" normalizeH="0" baseline="0" noProof="0">
                <a:ln>
                  <a:noFill/>
                </a:ln>
                <a:solidFill>
                  <a:srgbClr val="FFFFFF"/>
                </a:solidFill>
                <a:effectLst/>
                <a:uLnTx/>
                <a:uFillTx/>
                <a:latin typeface="Century Gothic"/>
                <a:ea typeface="+mn-ea"/>
                <a:cs typeface="Poppins Medium"/>
              </a:rPr>
              <a:t>6</a:t>
            </a:r>
            <a:endPar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endParaRPr>
          </a:p>
        </p:txBody>
      </p:sp>
      <p:sp>
        <p:nvSpPr>
          <p:cNvPr id="339" name="Rectangle: Rounded Corners 338">
            <a:extLst>
              <a:ext uri="{FF2B5EF4-FFF2-40B4-BE49-F238E27FC236}">
                <a16:creationId xmlns:a16="http://schemas.microsoft.com/office/drawing/2014/main" id="{4FD44F52-9DA9-47FB-A4A8-C09170E3EA58}"/>
              </a:ext>
            </a:extLst>
          </p:cNvPr>
          <p:cNvSpPr/>
          <p:nvPr/>
        </p:nvSpPr>
        <p:spPr>
          <a:xfrm flipH="1">
            <a:off x="8631532" y="5367759"/>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0" name="Rectangle: Rounded Corners 339">
            <a:extLst>
              <a:ext uri="{FF2B5EF4-FFF2-40B4-BE49-F238E27FC236}">
                <a16:creationId xmlns:a16="http://schemas.microsoft.com/office/drawing/2014/main" id="{9BE60F32-2BAF-4F92-88F5-C3BC43AAF346}"/>
              </a:ext>
            </a:extLst>
          </p:cNvPr>
          <p:cNvSpPr/>
          <p:nvPr/>
        </p:nvSpPr>
        <p:spPr>
          <a:xfrm rot="19020000" flipH="1">
            <a:off x="10560894" y="5422676"/>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1" name="TextBox 340">
            <a:extLst>
              <a:ext uri="{FF2B5EF4-FFF2-40B4-BE49-F238E27FC236}">
                <a16:creationId xmlns:a16="http://schemas.microsoft.com/office/drawing/2014/main" id="{71E14643-BAF5-4031-90E2-966752007636}"/>
              </a:ext>
            </a:extLst>
          </p:cNvPr>
          <p:cNvSpPr txBox="1"/>
          <p:nvPr/>
        </p:nvSpPr>
        <p:spPr>
          <a:xfrm flipH="1">
            <a:off x="8924266" y="5365403"/>
            <a:ext cx="20911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Прочие отчеты внешнего аудита</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42" name="Rectangle: Rounded Corners 341">
            <a:extLst>
              <a:ext uri="{FF2B5EF4-FFF2-40B4-BE49-F238E27FC236}">
                <a16:creationId xmlns:a16="http://schemas.microsoft.com/office/drawing/2014/main" id="{66D5AD6C-A106-48A0-9F1A-559E809C6B63}"/>
              </a:ext>
            </a:extLst>
          </p:cNvPr>
          <p:cNvSpPr/>
          <p:nvPr/>
        </p:nvSpPr>
        <p:spPr>
          <a:xfrm flipH="1">
            <a:off x="8582808" y="4704937"/>
            <a:ext cx="2223783" cy="549697"/>
          </a:xfrm>
          <a:prstGeom prst="roundRect">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3" name="Rectangle: Rounded Corners 342">
            <a:extLst>
              <a:ext uri="{FF2B5EF4-FFF2-40B4-BE49-F238E27FC236}">
                <a16:creationId xmlns:a16="http://schemas.microsoft.com/office/drawing/2014/main" id="{584672B8-7363-4A88-942D-9A561889B0C0}"/>
              </a:ext>
            </a:extLst>
          </p:cNvPr>
          <p:cNvSpPr/>
          <p:nvPr/>
        </p:nvSpPr>
        <p:spPr>
          <a:xfrm rot="19020000" flipH="1">
            <a:off x="10512170" y="4759854"/>
            <a:ext cx="432904" cy="433973"/>
          </a:xfrm>
          <a:prstGeom prst="roundRect">
            <a:avLst>
              <a:gd name="adj" fmla="val 16667"/>
            </a:avLst>
          </a:prstGeom>
          <a:solidFill>
            <a:srgbClr val="E7E6E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4" name="TextBox 343">
            <a:extLst>
              <a:ext uri="{FF2B5EF4-FFF2-40B4-BE49-F238E27FC236}">
                <a16:creationId xmlns:a16="http://schemas.microsoft.com/office/drawing/2014/main" id="{E2F270EC-59EC-457F-AB04-665C305C13E4}"/>
              </a:ext>
            </a:extLst>
          </p:cNvPr>
          <p:cNvSpPr txBox="1"/>
          <p:nvPr/>
        </p:nvSpPr>
        <p:spPr>
          <a:xfrm flipH="1">
            <a:off x="8905430" y="4733492"/>
            <a:ext cx="287708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Годовой финансовый отчет, прошедший аудит</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grpSp>
        <p:nvGrpSpPr>
          <p:cNvPr id="345" name="Group 344">
            <a:extLst>
              <a:ext uri="{FF2B5EF4-FFF2-40B4-BE49-F238E27FC236}">
                <a16:creationId xmlns:a16="http://schemas.microsoft.com/office/drawing/2014/main" id="{9B7424E9-DD76-4D5B-A4FA-B8DCE255578E}"/>
              </a:ext>
            </a:extLst>
          </p:cNvPr>
          <p:cNvGrpSpPr/>
          <p:nvPr/>
        </p:nvGrpSpPr>
        <p:grpSpPr>
          <a:xfrm>
            <a:off x="8135242" y="4677090"/>
            <a:ext cx="710157" cy="606010"/>
            <a:chOff x="8019670" y="4621757"/>
            <a:chExt cx="689199" cy="576095"/>
          </a:xfrm>
        </p:grpSpPr>
        <p:sp>
          <p:nvSpPr>
            <p:cNvPr id="346" name="Rectangle: Rounded Corners 345">
              <a:extLst>
                <a:ext uri="{FF2B5EF4-FFF2-40B4-BE49-F238E27FC236}">
                  <a16:creationId xmlns:a16="http://schemas.microsoft.com/office/drawing/2014/main" id="{807ECE70-9683-4C92-BB59-E691D5EE7F14}"/>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7" name="Rectangle: Rounded Corners 346">
              <a:extLst>
                <a:ext uri="{FF2B5EF4-FFF2-40B4-BE49-F238E27FC236}">
                  <a16:creationId xmlns:a16="http://schemas.microsoft.com/office/drawing/2014/main" id="{6C3C81C8-573F-46E5-89D3-1AFCF97CC683}"/>
                </a:ext>
              </a:extLst>
            </p:cNvPr>
            <p:cNvSpPr/>
            <p:nvPr/>
          </p:nvSpPr>
          <p:spPr>
            <a:xfrm rot="2580000">
              <a:off x="8263970" y="4681874"/>
              <a:ext cx="444899" cy="453002"/>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48" name="Group 347">
            <a:extLst>
              <a:ext uri="{FF2B5EF4-FFF2-40B4-BE49-F238E27FC236}">
                <a16:creationId xmlns:a16="http://schemas.microsoft.com/office/drawing/2014/main" id="{47A4479B-84DB-416F-B8F5-717328DFE148}"/>
              </a:ext>
            </a:extLst>
          </p:cNvPr>
          <p:cNvGrpSpPr/>
          <p:nvPr/>
        </p:nvGrpSpPr>
        <p:grpSpPr>
          <a:xfrm>
            <a:off x="8135236" y="5342570"/>
            <a:ext cx="708346" cy="606010"/>
            <a:chOff x="8019670" y="4621757"/>
            <a:chExt cx="687442" cy="576095"/>
          </a:xfrm>
        </p:grpSpPr>
        <p:sp>
          <p:nvSpPr>
            <p:cNvPr id="349" name="Rectangle: Rounded Corners 348">
              <a:extLst>
                <a:ext uri="{FF2B5EF4-FFF2-40B4-BE49-F238E27FC236}">
                  <a16:creationId xmlns:a16="http://schemas.microsoft.com/office/drawing/2014/main" id="{E456A3C8-D0F0-42CF-8830-F537596B3316}"/>
                </a:ext>
              </a:extLst>
            </p:cNvPr>
            <p:cNvSpPr/>
            <p:nvPr/>
          </p:nvSpPr>
          <p:spPr>
            <a:xfrm>
              <a:off x="8019670" y="4621757"/>
              <a:ext cx="536966" cy="576095"/>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CBDABDA9-B83D-4FF3-B326-566E10A47707}"/>
                </a:ext>
              </a:extLst>
            </p:cNvPr>
            <p:cNvSpPr/>
            <p:nvPr/>
          </p:nvSpPr>
          <p:spPr>
            <a:xfrm rot="2580000">
              <a:off x="8265910" y="4686245"/>
              <a:ext cx="441202" cy="449380"/>
            </a:xfrm>
            <a:prstGeom prst="roundRect">
              <a:avLst/>
            </a:prstGeom>
            <a:solidFill>
              <a:srgbClr val="0076C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351" name="Oval 350">
            <a:extLst>
              <a:ext uri="{FF2B5EF4-FFF2-40B4-BE49-F238E27FC236}">
                <a16:creationId xmlns:a16="http://schemas.microsoft.com/office/drawing/2014/main" id="{352D425D-645E-4074-8407-83D6F9FB7188}"/>
              </a:ext>
            </a:extLst>
          </p:cNvPr>
          <p:cNvSpPr/>
          <p:nvPr/>
        </p:nvSpPr>
        <p:spPr>
          <a:xfrm>
            <a:off x="8244783" y="4760896"/>
            <a:ext cx="440057" cy="427737"/>
          </a:xfrm>
          <a:prstGeom prst="ellipse">
            <a:avLst/>
          </a:prstGeom>
          <a:noFill/>
          <a:ln w="12700" cap="flat" cmpd="sng" algn="ctr">
            <a:noFill/>
            <a:prstDash val="solid"/>
            <a:miter lim="800000"/>
          </a:ln>
          <a:effectLst/>
        </p:spPr>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mn-MN"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7</a:t>
            </a:r>
            <a:endPar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endParaRPr>
          </a:p>
        </p:txBody>
      </p:sp>
      <p:sp>
        <p:nvSpPr>
          <p:cNvPr id="352" name="Oval 351">
            <a:extLst>
              <a:ext uri="{FF2B5EF4-FFF2-40B4-BE49-F238E27FC236}">
                <a16:creationId xmlns:a16="http://schemas.microsoft.com/office/drawing/2014/main" id="{C371A065-F399-433C-8B64-7CD3027BFAB4}"/>
              </a:ext>
            </a:extLst>
          </p:cNvPr>
          <p:cNvSpPr/>
          <p:nvPr/>
        </p:nvSpPr>
        <p:spPr>
          <a:xfrm>
            <a:off x="8244783" y="5418755"/>
            <a:ext cx="440057" cy="427737"/>
          </a:xfrm>
          <a:prstGeom prst="ellipse">
            <a:avLst/>
          </a:prstGeom>
          <a:noFill/>
          <a:ln w="12700" cap="flat" cmpd="sng" algn="ctr">
            <a:noFill/>
            <a:prstDash val="solid"/>
            <a:miter lim="800000"/>
          </a:ln>
          <a:effectLst/>
        </p:spPr>
        <p:txBody>
          <a:bodyPr lIns="91440" tIns="45720" rIns="91440" bIns="45720"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mn-MN"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rPr>
              <a:t>8</a:t>
            </a:r>
            <a:endParaRPr kumimoji="0" lang="en-US" sz="1600" b="1" i="0" u="none" strike="noStrike" kern="0" cap="none" spc="0" normalizeH="0" baseline="0" noProof="0">
              <a:ln>
                <a:noFill/>
              </a:ln>
              <a:solidFill>
                <a:srgbClr val="FFFFFF"/>
              </a:solidFill>
              <a:effectLst/>
              <a:uLnTx/>
              <a:uFillTx/>
              <a:latin typeface="Century Gothic" panose="020B0502020202020204" pitchFamily="34" charset="0"/>
              <a:ea typeface="+mn-ea"/>
              <a:cs typeface="Poppins Medium" pitchFamily="2" charset="77"/>
            </a:endParaRPr>
          </a:p>
        </p:txBody>
      </p:sp>
      <p:sp>
        <p:nvSpPr>
          <p:cNvPr id="354" name="TextBox 353">
            <a:extLst>
              <a:ext uri="{FF2B5EF4-FFF2-40B4-BE49-F238E27FC236}">
                <a16:creationId xmlns:a16="http://schemas.microsoft.com/office/drawing/2014/main" id="{EFCCD317-49E2-41C0-A58F-370F7C016797}"/>
              </a:ext>
            </a:extLst>
          </p:cNvPr>
          <p:cNvSpPr txBox="1"/>
          <p:nvPr/>
        </p:nvSpPr>
        <p:spPr>
          <a:xfrm flipH="1">
            <a:off x="8943712" y="1367792"/>
            <a:ext cx="2242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Бюджетная заявка,</a:t>
            </a:r>
            <a:r>
              <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 </a:t>
            </a: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проект бюджета</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55" name="TextBox 354">
            <a:extLst>
              <a:ext uri="{FF2B5EF4-FFF2-40B4-BE49-F238E27FC236}">
                <a16:creationId xmlns:a16="http://schemas.microsoft.com/office/drawing/2014/main" id="{A7E88DC7-E752-4B1C-B92D-B29F1E9D0CDB}"/>
              </a:ext>
            </a:extLst>
          </p:cNvPr>
          <p:cNvSpPr txBox="1"/>
          <p:nvPr/>
        </p:nvSpPr>
        <p:spPr>
          <a:xfrm flipH="1">
            <a:off x="8941049" y="692790"/>
            <a:ext cx="27214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Годовая информация об исполнении бюджета</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56" name="TextBox 355">
            <a:extLst>
              <a:ext uri="{FF2B5EF4-FFF2-40B4-BE49-F238E27FC236}">
                <a16:creationId xmlns:a16="http://schemas.microsoft.com/office/drawing/2014/main" id="{FDAA5F6B-B313-4E17-B52F-EDB1D030F6A9}"/>
              </a:ext>
            </a:extLst>
          </p:cNvPr>
          <p:cNvSpPr txBox="1"/>
          <p:nvPr/>
        </p:nvSpPr>
        <p:spPr>
          <a:xfrm flipH="1">
            <a:off x="8946238" y="2800162"/>
            <a:ext cx="22400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Утвержденный бюджет</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57" name="TextBox 356">
            <a:extLst>
              <a:ext uri="{FF2B5EF4-FFF2-40B4-BE49-F238E27FC236}">
                <a16:creationId xmlns:a16="http://schemas.microsoft.com/office/drawing/2014/main" id="{4502577F-0A6D-4C15-A0F3-84653F935F2F}"/>
              </a:ext>
            </a:extLst>
          </p:cNvPr>
          <p:cNvSpPr txBox="1"/>
          <p:nvPr/>
        </p:nvSpPr>
        <p:spPr>
          <a:xfrm flipH="1">
            <a:off x="8904044" y="2026049"/>
            <a:ext cx="248352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rPr>
              <a:t>Макроэкономические</a:t>
            </a:r>
            <a:r>
              <a:rPr kumimoji="0" lang="ru-RU" sz="1600" b="1" i="0" u="none" strike="noStrike" kern="1200" cap="none" spc="0" normalizeH="0" noProof="0" dirty="0">
                <a:ln>
                  <a:noFill/>
                </a:ln>
                <a:solidFill>
                  <a:prstClr val="black"/>
                </a:solidFill>
                <a:effectLst/>
                <a:uLnTx/>
                <a:uFillTx/>
                <a:latin typeface="Arial"/>
                <a:ea typeface="+mn-ea"/>
                <a:cs typeface="Arial" panose="020B0604020202020204" pitchFamily="34" charset="0"/>
                <a:sym typeface="Arial"/>
              </a:rPr>
              <a:t> прогнозы</a:t>
            </a:r>
            <a:endParaRPr kumimoji="0" lang="mn-MN"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sym typeface="Arial"/>
            </a:endParaRPr>
          </a:p>
        </p:txBody>
      </p:sp>
      <p:sp>
        <p:nvSpPr>
          <p:cNvPr id="396" name="Freeform 426">
            <a:extLst>
              <a:ext uri="{FF2B5EF4-FFF2-40B4-BE49-F238E27FC236}">
                <a16:creationId xmlns:a16="http://schemas.microsoft.com/office/drawing/2014/main" id="{E09ED49E-0BF2-480C-B335-2B6917FEF422}"/>
              </a:ext>
            </a:extLst>
          </p:cNvPr>
          <p:cNvSpPr>
            <a:spLocks noChangeArrowheads="1"/>
          </p:cNvSpPr>
          <p:nvPr/>
        </p:nvSpPr>
        <p:spPr bwMode="auto">
          <a:xfrm flipH="1">
            <a:off x="3354081" y="1485496"/>
            <a:ext cx="1593535" cy="3851000"/>
          </a:xfrm>
          <a:custGeom>
            <a:avLst/>
            <a:gdLst>
              <a:gd name="T0" fmla="*/ 0 w 4626"/>
              <a:gd name="T1" fmla="*/ 0 h 9277"/>
              <a:gd name="T2" fmla="*/ 0 w 4626"/>
              <a:gd name="T3" fmla="*/ 0 h 9277"/>
              <a:gd name="T4" fmla="*/ 4625 w 4626"/>
              <a:gd name="T5" fmla="*/ 4633 h 9277"/>
              <a:gd name="T6" fmla="*/ 0 w 4626"/>
              <a:gd name="T7" fmla="*/ 9276 h 9277"/>
            </a:gdLst>
            <a:ahLst/>
            <a:cxnLst>
              <a:cxn ang="0">
                <a:pos x="T0" y="T1"/>
              </a:cxn>
              <a:cxn ang="0">
                <a:pos x="T2" y="T3"/>
              </a:cxn>
              <a:cxn ang="0">
                <a:pos x="T4" y="T5"/>
              </a:cxn>
              <a:cxn ang="0">
                <a:pos x="T6" y="T7"/>
              </a:cxn>
            </a:cxnLst>
            <a:rect l="0" t="0" r="r" b="b"/>
            <a:pathLst>
              <a:path w="4626" h="9277">
                <a:moveTo>
                  <a:pt x="0" y="0"/>
                </a:moveTo>
                <a:lnTo>
                  <a:pt x="0" y="0"/>
                </a:lnTo>
                <a:cubicBezTo>
                  <a:pt x="2556" y="9"/>
                  <a:pt x="4625" y="2078"/>
                  <a:pt x="4625" y="4633"/>
                </a:cubicBezTo>
                <a:cubicBezTo>
                  <a:pt x="4625" y="7190"/>
                  <a:pt x="2556" y="9267"/>
                  <a:pt x="0" y="9276"/>
                </a:cubicBezTo>
              </a:path>
            </a:pathLst>
          </a:custGeom>
          <a:noFill/>
          <a:ln w="88900" cap="flat">
            <a:solidFill>
              <a:schemeClr val="bg1">
                <a:lumMod val="50000"/>
                <a:alpha val="50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Arial"/>
              <a:ea typeface="+mn-ea"/>
              <a:cs typeface="+mn-cs"/>
            </a:endParaRPr>
          </a:p>
        </p:txBody>
      </p:sp>
      <p:sp>
        <p:nvSpPr>
          <p:cNvPr id="401" name="Flowchart: Connector 400">
            <a:extLst>
              <a:ext uri="{FF2B5EF4-FFF2-40B4-BE49-F238E27FC236}">
                <a16:creationId xmlns:a16="http://schemas.microsoft.com/office/drawing/2014/main" id="{B907F517-C34F-408B-97F9-4622B61F7619}"/>
              </a:ext>
            </a:extLst>
          </p:cNvPr>
          <p:cNvSpPr/>
          <p:nvPr/>
        </p:nvSpPr>
        <p:spPr>
          <a:xfrm flipH="1">
            <a:off x="2659074" y="2971858"/>
            <a:ext cx="885607" cy="885607"/>
          </a:xfrm>
          <a:prstGeom prst="flowChartConnector">
            <a:avLst/>
          </a:prstGeom>
          <a:solidFill>
            <a:schemeClr val="bg1"/>
          </a:solidFill>
          <a:ln w="57150">
            <a:solidFill>
              <a:srgbClr val="41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4" name="Flowchart: Connector 403">
            <a:extLst>
              <a:ext uri="{FF2B5EF4-FFF2-40B4-BE49-F238E27FC236}">
                <a16:creationId xmlns:a16="http://schemas.microsoft.com/office/drawing/2014/main" id="{26DFB537-76E4-46FE-9F92-8FDA2629DCAE}"/>
              </a:ext>
            </a:extLst>
          </p:cNvPr>
          <p:cNvSpPr/>
          <p:nvPr/>
        </p:nvSpPr>
        <p:spPr>
          <a:xfrm flipH="1">
            <a:off x="3445732" y="4749130"/>
            <a:ext cx="885607" cy="885607"/>
          </a:xfrm>
          <a:prstGeom prst="flowChartConnector">
            <a:avLst/>
          </a:prstGeom>
          <a:solidFill>
            <a:schemeClr val="bg1"/>
          </a:solidFill>
          <a:ln w="57150">
            <a:solidFill>
              <a:srgbClr val="41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6" name="Flowchart: Connector 405">
            <a:extLst>
              <a:ext uri="{FF2B5EF4-FFF2-40B4-BE49-F238E27FC236}">
                <a16:creationId xmlns:a16="http://schemas.microsoft.com/office/drawing/2014/main" id="{C87C7A41-A14F-4733-8B8E-9F4668A5CC20}"/>
              </a:ext>
            </a:extLst>
          </p:cNvPr>
          <p:cNvSpPr/>
          <p:nvPr/>
        </p:nvSpPr>
        <p:spPr>
          <a:xfrm flipH="1">
            <a:off x="3422790" y="1275827"/>
            <a:ext cx="885607" cy="885607"/>
          </a:xfrm>
          <a:prstGeom prst="flowChartConnector">
            <a:avLst/>
          </a:prstGeom>
          <a:solidFill>
            <a:schemeClr val="bg1"/>
          </a:solidFill>
          <a:ln w="57150">
            <a:solidFill>
              <a:srgbClr val="41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07" name="Picture 14" descr="Logo&#10;&#10;Description automatically generated">
            <a:extLst>
              <a:ext uri="{FF2B5EF4-FFF2-40B4-BE49-F238E27FC236}">
                <a16:creationId xmlns:a16="http://schemas.microsoft.com/office/drawing/2014/main" id="{6BBC000B-3059-4598-B20D-2D328D00AA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50659" y="1390071"/>
            <a:ext cx="637798" cy="644442"/>
          </a:xfrm>
          <a:prstGeom prst="rect">
            <a:avLst/>
          </a:prstGeom>
        </p:spPr>
      </p:pic>
      <p:sp>
        <p:nvSpPr>
          <p:cNvPr id="408" name="TextBox 407">
            <a:extLst>
              <a:ext uri="{FF2B5EF4-FFF2-40B4-BE49-F238E27FC236}">
                <a16:creationId xmlns:a16="http://schemas.microsoft.com/office/drawing/2014/main" id="{5888999A-D785-44F4-81B2-6F396568E4DB}"/>
              </a:ext>
            </a:extLst>
          </p:cNvPr>
          <p:cNvSpPr txBox="1"/>
          <p:nvPr/>
        </p:nvSpPr>
        <p:spPr>
          <a:xfrm>
            <a:off x="1748791" y="1366936"/>
            <a:ext cx="158881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2060"/>
                </a:solidFill>
                <a:effectLst/>
                <a:uLnTx/>
                <a:uFillTx/>
                <a:latin typeface="Arial"/>
                <a:ea typeface="+mn-ea"/>
                <a:cs typeface="Arial"/>
              </a:rPr>
              <a:t>ПОРТАЛ</a:t>
            </a:r>
            <a:r>
              <a:rPr kumimoji="0" lang="ru-RU" sz="1400" b="1" i="0" u="none" strike="noStrike" kern="1200" cap="none" spc="0" normalizeH="0" noProof="0" dirty="0">
                <a:ln>
                  <a:noFill/>
                </a:ln>
                <a:solidFill>
                  <a:srgbClr val="002060"/>
                </a:solidFill>
                <a:effectLst/>
                <a:uLnTx/>
                <a:uFillTx/>
                <a:latin typeface="Arial"/>
                <a:ea typeface="+mn-ea"/>
                <a:cs typeface="Arial"/>
              </a:rPr>
              <a:t> «СТЕКЛЯННЫЙ СЧЕТ»</a:t>
            </a:r>
            <a:endParaRPr kumimoji="0" lang="en-US" sz="1400" b="0" i="0" u="none" strike="noStrike" kern="1200" cap="none" spc="0" normalizeH="0" baseline="0" noProof="0" dirty="0">
              <a:ln>
                <a:noFill/>
              </a:ln>
              <a:solidFill>
                <a:srgbClr val="002060"/>
              </a:solidFill>
              <a:effectLst/>
              <a:uLnTx/>
              <a:uFillTx/>
              <a:latin typeface="Arial"/>
              <a:ea typeface="+mn-ea"/>
              <a:cs typeface="Calibri"/>
            </a:endParaRPr>
          </a:p>
        </p:txBody>
      </p:sp>
      <p:pic>
        <p:nvPicPr>
          <p:cNvPr id="409" name="Picture 28" descr="Graphical user interface, text&#10;&#10;Description automatically generated">
            <a:extLst>
              <a:ext uri="{FF2B5EF4-FFF2-40B4-BE49-F238E27FC236}">
                <a16:creationId xmlns:a16="http://schemas.microsoft.com/office/drawing/2014/main" id="{E401D131-B932-408B-A35C-37347CBC5B4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56389" b="-1299"/>
          <a:stretch/>
        </p:blipFill>
        <p:spPr>
          <a:xfrm>
            <a:off x="2706779" y="3242420"/>
            <a:ext cx="837098" cy="426835"/>
          </a:xfrm>
          <a:prstGeom prst="rect">
            <a:avLst/>
          </a:prstGeom>
        </p:spPr>
      </p:pic>
      <p:pic>
        <p:nvPicPr>
          <p:cNvPr id="1028" name="Picture 4" descr="Сангийн яам - 110-н жил">
            <a:extLst>
              <a:ext uri="{FF2B5EF4-FFF2-40B4-BE49-F238E27FC236}">
                <a16:creationId xmlns:a16="http://schemas.microsoft.com/office/drawing/2014/main" id="{2BEAFEDF-7AF7-4F17-8FAC-E4D91097004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597006" y="4905736"/>
            <a:ext cx="590095" cy="590095"/>
          </a:xfrm>
          <a:prstGeom prst="rect">
            <a:avLst/>
          </a:prstGeom>
          <a:noFill/>
          <a:extLst>
            <a:ext uri="{909E8E84-426E-40DD-AFC4-6F175D3DCCD1}">
              <a14:hiddenFill xmlns:a14="http://schemas.microsoft.com/office/drawing/2010/main">
                <a:solidFill>
                  <a:srgbClr val="FFFFFF"/>
                </a:solidFill>
              </a14:hiddenFill>
            </a:ext>
          </a:extLst>
        </p:spPr>
      </p:pic>
      <p:sp>
        <p:nvSpPr>
          <p:cNvPr id="411" name="TextBox 410">
            <a:extLst>
              <a:ext uri="{FF2B5EF4-FFF2-40B4-BE49-F238E27FC236}">
                <a16:creationId xmlns:a16="http://schemas.microsoft.com/office/drawing/2014/main" id="{AFF18953-77DA-4D7D-A52B-B87A0F0FD1BB}"/>
              </a:ext>
            </a:extLst>
          </p:cNvPr>
          <p:cNvSpPr txBox="1"/>
          <p:nvPr/>
        </p:nvSpPr>
        <p:spPr>
          <a:xfrm>
            <a:off x="1350899" y="3149386"/>
            <a:ext cx="123026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2060"/>
                </a:solidFill>
                <a:effectLst/>
                <a:uLnTx/>
                <a:uFillTx/>
                <a:latin typeface="Arial"/>
                <a:ea typeface="+mn-ea"/>
                <a:cs typeface="Arial"/>
              </a:rPr>
              <a:t>БЮДЖЕТ ДЛЯ ГРАЖДАН</a:t>
            </a:r>
            <a:endParaRPr kumimoji="0" lang="en-US" sz="1400" b="0" i="0" u="none" strike="noStrike" kern="1200" cap="none" spc="0" normalizeH="0" baseline="0" noProof="0" dirty="0">
              <a:ln>
                <a:noFill/>
              </a:ln>
              <a:solidFill>
                <a:srgbClr val="002060"/>
              </a:solidFill>
              <a:effectLst/>
              <a:uLnTx/>
              <a:uFillTx/>
              <a:latin typeface="Arial"/>
              <a:ea typeface="+mn-ea"/>
              <a:cs typeface="Calibri"/>
            </a:endParaRPr>
          </a:p>
        </p:txBody>
      </p:sp>
      <p:sp>
        <p:nvSpPr>
          <p:cNvPr id="412" name="TextBox 411">
            <a:extLst>
              <a:ext uri="{FF2B5EF4-FFF2-40B4-BE49-F238E27FC236}">
                <a16:creationId xmlns:a16="http://schemas.microsoft.com/office/drawing/2014/main" id="{2D3FC93D-0AF6-44E2-8AD4-070805E2A49A}"/>
              </a:ext>
            </a:extLst>
          </p:cNvPr>
          <p:cNvSpPr txBox="1"/>
          <p:nvPr/>
        </p:nvSpPr>
        <p:spPr>
          <a:xfrm>
            <a:off x="1525254" y="4956486"/>
            <a:ext cx="185230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srgbClr val="002060"/>
                </a:solidFill>
                <a:effectLst/>
                <a:uLnTx/>
                <a:uFillTx/>
                <a:latin typeface="Arial"/>
                <a:ea typeface="+mn-ea"/>
                <a:cs typeface="Arial"/>
              </a:rPr>
              <a:t>ОФИЦИАЛЬНЫЙ ВЕБСАЙТ</a:t>
            </a:r>
            <a:r>
              <a:rPr kumimoji="0" lang="ru-RU" sz="1400" b="1" i="0" u="none" strike="noStrike" kern="1200" cap="none" spc="0" normalizeH="0" noProof="0" dirty="0">
                <a:ln>
                  <a:noFill/>
                </a:ln>
                <a:solidFill>
                  <a:srgbClr val="002060"/>
                </a:solidFill>
                <a:effectLst/>
                <a:uLnTx/>
                <a:uFillTx/>
                <a:latin typeface="Arial"/>
                <a:ea typeface="+mn-ea"/>
                <a:cs typeface="Arial"/>
              </a:rPr>
              <a:t> МИНФИНА</a:t>
            </a:r>
            <a:endParaRPr kumimoji="0" lang="en-US" sz="1400" b="0" i="0" u="none" strike="noStrike" kern="1200" cap="none" spc="0" normalizeH="0" baseline="0" noProof="0" dirty="0">
              <a:ln>
                <a:noFill/>
              </a:ln>
              <a:solidFill>
                <a:srgbClr val="002060"/>
              </a:solidFill>
              <a:effectLst/>
              <a:uLnTx/>
              <a:uFillTx/>
              <a:latin typeface="Arial"/>
              <a:ea typeface="+mn-ea"/>
              <a:cs typeface="Calibri"/>
            </a:endParaRPr>
          </a:p>
        </p:txBody>
      </p:sp>
      <p:sp>
        <p:nvSpPr>
          <p:cNvPr id="18" name="Rectangle 17">
            <a:extLst>
              <a:ext uri="{FF2B5EF4-FFF2-40B4-BE49-F238E27FC236}">
                <a16:creationId xmlns:a16="http://schemas.microsoft.com/office/drawing/2014/main" id="{8C1DFA75-53F6-49BC-BC9E-B13AF88013BE}"/>
              </a:ext>
            </a:extLst>
          </p:cNvPr>
          <p:cNvSpPr/>
          <p:nvPr/>
        </p:nvSpPr>
        <p:spPr>
          <a:xfrm>
            <a:off x="311162" y="6345964"/>
            <a:ext cx="2931371" cy="41762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5" name="Rectangle 414">
            <a:extLst>
              <a:ext uri="{FF2B5EF4-FFF2-40B4-BE49-F238E27FC236}">
                <a16:creationId xmlns:a16="http://schemas.microsoft.com/office/drawing/2014/main" id="{7375A033-B5EA-436C-8DBD-37A5C4E4C8F1}"/>
              </a:ext>
            </a:extLst>
          </p:cNvPr>
          <p:cNvSpPr/>
          <p:nvPr/>
        </p:nvSpPr>
        <p:spPr>
          <a:xfrm>
            <a:off x="3219591" y="6345964"/>
            <a:ext cx="2931371" cy="41762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6" name="Rectangle 415">
            <a:extLst>
              <a:ext uri="{FF2B5EF4-FFF2-40B4-BE49-F238E27FC236}">
                <a16:creationId xmlns:a16="http://schemas.microsoft.com/office/drawing/2014/main" id="{F4EF62B6-66E4-4D38-B5BE-F1D8E838D621}"/>
              </a:ext>
            </a:extLst>
          </p:cNvPr>
          <p:cNvSpPr/>
          <p:nvPr/>
        </p:nvSpPr>
        <p:spPr>
          <a:xfrm>
            <a:off x="6150962" y="6345964"/>
            <a:ext cx="2931371" cy="41762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7" name="Rectangle 416">
            <a:extLst>
              <a:ext uri="{FF2B5EF4-FFF2-40B4-BE49-F238E27FC236}">
                <a16:creationId xmlns:a16="http://schemas.microsoft.com/office/drawing/2014/main" id="{82AEA710-12A9-407B-8DA6-1DA240612999}"/>
              </a:ext>
            </a:extLst>
          </p:cNvPr>
          <p:cNvSpPr/>
          <p:nvPr/>
        </p:nvSpPr>
        <p:spPr>
          <a:xfrm>
            <a:off x="9059391" y="6345964"/>
            <a:ext cx="2931371" cy="41762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9" name="TextBox 418">
            <a:extLst>
              <a:ext uri="{FF2B5EF4-FFF2-40B4-BE49-F238E27FC236}">
                <a16:creationId xmlns:a16="http://schemas.microsoft.com/office/drawing/2014/main" id="{BFB8143E-2F80-491A-8696-E86FBC4AA9DA}"/>
              </a:ext>
            </a:extLst>
          </p:cNvPr>
          <p:cNvSpPr txBox="1"/>
          <p:nvPr/>
        </p:nvSpPr>
        <p:spPr>
          <a:xfrm flipH="1">
            <a:off x="589073" y="6385497"/>
            <a:ext cx="22426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a:sym typeface="Arial"/>
              </a:rPr>
              <a:t>Регулярно</a:t>
            </a:r>
            <a:endPar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0" name="TextBox 419">
            <a:extLst>
              <a:ext uri="{FF2B5EF4-FFF2-40B4-BE49-F238E27FC236}">
                <a16:creationId xmlns:a16="http://schemas.microsoft.com/office/drawing/2014/main" id="{3EDE819C-595E-4F13-A5ED-03715981DE2A}"/>
              </a:ext>
            </a:extLst>
          </p:cNvPr>
          <p:cNvSpPr txBox="1"/>
          <p:nvPr/>
        </p:nvSpPr>
        <p:spPr>
          <a:xfrm flipH="1">
            <a:off x="3531368" y="6385497"/>
            <a:ext cx="22426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a:sym typeface="Arial"/>
              </a:rPr>
              <a:t>Ежемесячно</a:t>
            </a:r>
            <a:endPar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1" name="TextBox 420">
            <a:extLst>
              <a:ext uri="{FF2B5EF4-FFF2-40B4-BE49-F238E27FC236}">
                <a16:creationId xmlns:a16="http://schemas.microsoft.com/office/drawing/2014/main" id="{C3BC03C9-AE93-4907-AADA-95A2EC110B7E}"/>
              </a:ext>
            </a:extLst>
          </p:cNvPr>
          <p:cNvSpPr txBox="1"/>
          <p:nvPr/>
        </p:nvSpPr>
        <p:spPr>
          <a:xfrm flipH="1">
            <a:off x="6473663" y="6386817"/>
            <a:ext cx="22426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a:sym typeface="Arial"/>
              </a:rPr>
              <a:t>Ежеквартально</a:t>
            </a:r>
            <a:endPar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
        <p:nvSpPr>
          <p:cNvPr id="422" name="TextBox 421">
            <a:extLst>
              <a:ext uri="{FF2B5EF4-FFF2-40B4-BE49-F238E27FC236}">
                <a16:creationId xmlns:a16="http://schemas.microsoft.com/office/drawing/2014/main" id="{BCE43A14-5767-48A3-A2E6-C4B11ACD8796}"/>
              </a:ext>
            </a:extLst>
          </p:cNvPr>
          <p:cNvSpPr txBox="1"/>
          <p:nvPr/>
        </p:nvSpPr>
        <p:spPr>
          <a:xfrm flipH="1">
            <a:off x="9433089" y="6385497"/>
            <a:ext cx="22426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600" b="1">
                <a:solidFill>
                  <a:prstClr val="black"/>
                </a:solidFill>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solidFill>
                <a:effectLst/>
                <a:uLnTx/>
                <a:uFillTx/>
                <a:latin typeface="Arial"/>
                <a:ea typeface="+mn-ea"/>
                <a:cs typeface="Arial"/>
                <a:sym typeface="Arial"/>
              </a:rPr>
              <a:t>Ежегодно</a:t>
            </a:r>
            <a:endParaRPr kumimoji="0" lang="en-US" sz="1600" b="1" i="0" u="none" strike="noStrike" kern="1200" cap="none" spc="0" normalizeH="0" baseline="0" noProof="0" dirty="0">
              <a:ln>
                <a:noFill/>
              </a:ln>
              <a:solidFill>
                <a:prstClr val="black"/>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3331334515"/>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0" y="33336"/>
            <a:ext cx="12192000" cy="6824664"/>
            <a:chOff x="0" y="15611"/>
            <a:chExt cx="5709424" cy="3211551"/>
          </a:xfrm>
          <a:noFill/>
        </p:grpSpPr>
        <p:pic>
          <p:nvPicPr>
            <p:cNvPr id="5" name="Рисунок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611"/>
              <a:ext cx="5709424" cy="3211551"/>
            </a:xfrm>
            <a:prstGeom prst="rect">
              <a:avLst/>
            </a:prstGeom>
            <a:grpFill/>
          </p:spPr>
        </p:pic>
        <p:sp>
          <p:nvSpPr>
            <p:cNvPr id="6" name="Прямоугольник 5"/>
            <p:cNvSpPr/>
            <p:nvPr/>
          </p:nvSpPr>
          <p:spPr>
            <a:xfrm>
              <a:off x="1382751" y="677994"/>
              <a:ext cx="2963994" cy="149426"/>
            </a:xfrm>
            <a:prstGeom prst="rect">
              <a:avLst/>
            </a:prstGeom>
            <a:grpFill/>
          </p:spPr>
          <p:txBody>
            <a:bodyPr wrap="none" lIns="0" tIns="0" rIns="0" bIns="0" anchor="ctr">
              <a:noAutofit/>
            </a:bodyPr>
            <a:lstStyle/>
            <a:p>
              <a:pPr indent="0" algn="ctr"/>
              <a:r>
                <a:rPr lang="ru-RU" sz="2800" b="1" dirty="0">
                  <a:solidFill>
                    <a:srgbClr val="FFFFFF"/>
                  </a:solidFill>
                  <a:latin typeface="Arial"/>
                </a:rPr>
                <a:t>ИНДЕКС ОТКРЫТОСТИ БЮДЖЕТА - МОНГОЛИЯ</a:t>
              </a:r>
              <a:endParaRPr lang="en-US" sz="2800" b="1" dirty="0">
                <a:solidFill>
                  <a:srgbClr val="FFFFFF"/>
                </a:solidFill>
                <a:latin typeface="Arial"/>
              </a:endParaRPr>
            </a:p>
          </p:txBody>
        </p:sp>
        <p:sp>
          <p:nvSpPr>
            <p:cNvPr id="7" name="Прямоугольник 6"/>
            <p:cNvSpPr/>
            <p:nvPr/>
          </p:nvSpPr>
          <p:spPr>
            <a:xfrm>
              <a:off x="655691" y="1487572"/>
              <a:ext cx="1037064" cy="249788"/>
            </a:xfrm>
            <a:prstGeom prst="rect">
              <a:avLst/>
            </a:prstGeom>
            <a:grpFill/>
          </p:spPr>
          <p:txBody>
            <a:bodyPr lIns="0" tIns="0" rIns="0" bIns="0" anchor="ctr">
              <a:noAutofit/>
            </a:bodyPr>
            <a:lstStyle/>
            <a:p>
              <a:pPr indent="0" algn="ctr"/>
              <a:r>
                <a:rPr lang="ru-RU" b="1" dirty="0">
                  <a:solidFill>
                    <a:srgbClr val="FFFFFF"/>
                  </a:solidFill>
                  <a:latin typeface="Arial"/>
                </a:rPr>
                <a:t>ПОРТАЛ «СТЕКЛЯННЫЙ СЧЕТ»</a:t>
              </a:r>
              <a:endParaRPr lang="en-US" b="1" dirty="0">
                <a:solidFill>
                  <a:srgbClr val="FFFFFF"/>
                </a:solidFill>
                <a:latin typeface="Arial"/>
              </a:endParaRPr>
            </a:p>
          </p:txBody>
        </p:sp>
        <p:sp>
          <p:nvSpPr>
            <p:cNvPr id="8" name="Прямоугольник 7"/>
            <p:cNvSpPr/>
            <p:nvPr/>
          </p:nvSpPr>
          <p:spPr>
            <a:xfrm>
              <a:off x="4169664" y="1487572"/>
              <a:ext cx="1147237" cy="276550"/>
            </a:xfrm>
            <a:prstGeom prst="rect">
              <a:avLst/>
            </a:prstGeom>
            <a:grpFill/>
          </p:spPr>
          <p:txBody>
            <a:bodyPr lIns="0" tIns="0" rIns="0" bIns="0" anchor="ctr">
              <a:noAutofit/>
            </a:bodyPr>
            <a:lstStyle/>
            <a:p>
              <a:pPr indent="0" algn="ctr"/>
              <a:r>
                <a:rPr lang="ru-RU" b="1" dirty="0">
                  <a:solidFill>
                    <a:srgbClr val="FFFFFF"/>
                  </a:solidFill>
                  <a:latin typeface="Arial"/>
                </a:rPr>
                <a:t>ВЕБСАЙТ БЮДЖЕТА ДЛЯ ГРАЖДАН</a:t>
              </a:r>
              <a:endParaRPr lang="en-US" b="1" dirty="0">
                <a:solidFill>
                  <a:srgbClr val="FFFFFF"/>
                </a:solidFill>
                <a:latin typeface="Arial"/>
              </a:endParaRPr>
            </a:p>
          </p:txBody>
        </p:sp>
        <p:sp>
          <p:nvSpPr>
            <p:cNvPr id="9" name="Прямоугольник 8"/>
            <p:cNvSpPr/>
            <p:nvPr/>
          </p:nvSpPr>
          <p:spPr>
            <a:xfrm>
              <a:off x="883177" y="2205265"/>
              <a:ext cx="1177569" cy="355055"/>
            </a:xfrm>
            <a:prstGeom prst="rect">
              <a:avLst/>
            </a:prstGeom>
            <a:grpFill/>
          </p:spPr>
          <p:txBody>
            <a:bodyPr lIns="0" tIns="0" rIns="0" bIns="0" anchor="ctr">
              <a:noAutofit/>
            </a:bodyPr>
            <a:lstStyle/>
            <a:p>
              <a:pPr indent="0" algn="ctr"/>
              <a:r>
                <a:rPr lang="ru-RU" b="1" dirty="0">
                  <a:solidFill>
                    <a:srgbClr val="FFFFFF"/>
                  </a:solidFill>
                  <a:latin typeface="Arial"/>
                </a:rPr>
                <a:t>КАМПАНИЯ «СОСТАВЬ БЮДЖЕТ СВОЕГО БУДУЩЕГО»</a:t>
              </a:r>
              <a:endParaRPr lang="en-US" b="1" dirty="0">
                <a:solidFill>
                  <a:srgbClr val="FFFFFF"/>
                </a:solidFill>
                <a:latin typeface="Arial"/>
              </a:endParaRPr>
            </a:p>
          </p:txBody>
        </p:sp>
        <p:sp>
          <p:nvSpPr>
            <p:cNvPr id="10" name="Прямоугольник 9"/>
            <p:cNvSpPr/>
            <p:nvPr/>
          </p:nvSpPr>
          <p:spPr>
            <a:xfrm>
              <a:off x="4081346" y="2330604"/>
              <a:ext cx="1164187" cy="225255"/>
            </a:xfrm>
            <a:prstGeom prst="rect">
              <a:avLst/>
            </a:prstGeom>
            <a:grpFill/>
          </p:spPr>
          <p:txBody>
            <a:bodyPr lIns="0" tIns="0" rIns="0" bIns="0" anchor="ctr">
              <a:noAutofit/>
            </a:bodyPr>
            <a:lstStyle/>
            <a:p>
              <a:pPr indent="0" algn="ctr"/>
              <a:r>
                <a:rPr lang="ru-RU" b="1" dirty="0">
                  <a:solidFill>
                    <a:srgbClr val="FFFFFF"/>
                  </a:solidFill>
                  <a:latin typeface="Arial"/>
                </a:rPr>
                <a:t>Набор исторических данных</a:t>
              </a:r>
              <a:r>
                <a:rPr lang="en-US" b="1" dirty="0">
                  <a:solidFill>
                    <a:srgbClr val="FFFFFF"/>
                  </a:solidFill>
                  <a:latin typeface="Arial"/>
                </a:rPr>
                <a:t> BOOST </a:t>
              </a:r>
            </a:p>
          </p:txBody>
        </p:sp>
      </p:grpSp>
    </p:spTree>
    <p:extLst>
      <p:ext uri="{BB962C8B-B14F-4D97-AF65-F5344CB8AC3E}">
        <p14:creationId xmlns:p14="http://schemas.microsoft.com/office/powerpoint/2010/main" val="3568438511"/>
      </p:ext>
    </p:extLst>
  </p:cSld>
  <p:clrMapOvr>
    <a:masterClrMapping/>
  </p:clrMapOvr>
  <mc:AlternateContent xmlns:mc="http://schemas.openxmlformats.org/markup-compatibility/2006" xmlns:p14="http://schemas.microsoft.com/office/powerpoint/2010/main">
    <mc:Choice Requires="p14">
      <p:transition spd="slow" p14:dur="1250">
        <p:pull/>
      </p:transition>
    </mc:Choice>
    <mc:Fallback xmlns="">
      <p:transition spd="slow">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B4BFF-32C1-A640-8682-FF8BE6FD43BE}"/>
              </a:ext>
            </a:extLst>
          </p:cNvPr>
          <p:cNvPicPr>
            <a:picLocks noChangeAspect="1"/>
          </p:cNvPicPr>
          <p:nvPr/>
        </p:nvPicPr>
        <p:blipFill>
          <a:blip r:embed="rId3"/>
          <a:stretch>
            <a:fillRect/>
          </a:stretch>
        </p:blipFill>
        <p:spPr>
          <a:xfrm>
            <a:off x="0" y="0"/>
            <a:ext cx="12192000" cy="6858000"/>
          </a:xfrm>
          <a:prstGeom prst="rect">
            <a:avLst/>
          </a:prstGeom>
        </p:spPr>
      </p:pic>
      <p:sp>
        <p:nvSpPr>
          <p:cNvPr id="74" name="Title 1">
            <a:extLst>
              <a:ext uri="{FF2B5EF4-FFF2-40B4-BE49-F238E27FC236}">
                <a16:creationId xmlns:a16="http://schemas.microsoft.com/office/drawing/2014/main" id="{37915704-8A17-4567-90B3-49B78A6B34B5}"/>
              </a:ext>
            </a:extLst>
          </p:cNvPr>
          <p:cNvSpPr txBox="1">
            <a:spLocks/>
          </p:cNvSpPr>
          <p:nvPr/>
        </p:nvSpPr>
        <p:spPr>
          <a:xfrm>
            <a:off x="1011691" y="3020291"/>
            <a:ext cx="10168617" cy="208284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800" b="1" dirty="0">
                <a:solidFill>
                  <a:schemeClr val="bg1"/>
                </a:solidFill>
                <a:latin typeface="Arial" panose="020B0604020202020204" pitchFamily="34" charset="0"/>
                <a:cs typeface="Arial" panose="020B0604020202020204" pitchFamily="34" charset="0"/>
              </a:rPr>
              <a:t>СПАСИБО ЗА ВНИМАНИЕ!</a:t>
            </a:r>
            <a:endParaRPr lang="en-US" sz="6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6600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3014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screen">
            <a:alphaModFix amt="93000"/>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4167188" y="3594"/>
            <a:ext cx="1864489" cy="2034913"/>
          </a:xfrm>
          <a:prstGeom prst="rect">
            <a:avLst/>
          </a:prstGeom>
        </p:spPr>
      </p:pic>
      <p:pic>
        <p:nvPicPr>
          <p:cNvPr id="3" name="Picture 3"/>
          <p:cNvPicPr>
            <a:picLocks noChangeAspect="1"/>
          </p:cNvPicPr>
          <p:nvPr/>
        </p:nvPicPr>
        <p:blipFill>
          <a:blip r:embed="rId4" cstate="screen">
            <a:alphaModFix amt="80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1521023" y="3878316"/>
            <a:ext cx="4356609" cy="4236802"/>
          </a:xfrm>
          <a:prstGeom prst="rect">
            <a:avLst/>
          </a:prstGeom>
        </p:spPr>
      </p:pic>
      <p:pic>
        <p:nvPicPr>
          <p:cNvPr id="4" name="Picture 4"/>
          <p:cNvPicPr>
            <a:picLocks noChangeAspect="1"/>
          </p:cNvPicPr>
          <p:nvPr/>
        </p:nvPicPr>
        <p:blipFill>
          <a:blip r:embed="rId4" cstate="screen">
            <a:alphaModFix amt="80000"/>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9718574" y="-1924746"/>
            <a:ext cx="4356609" cy="4236802"/>
          </a:xfrm>
          <a:prstGeom prst="rect">
            <a:avLst/>
          </a:prstGeom>
        </p:spPr>
      </p:pic>
      <p:pic>
        <p:nvPicPr>
          <p:cNvPr id="5" name="Picture 5"/>
          <p:cNvPicPr>
            <a:picLocks noChangeAspect="1"/>
          </p:cNvPicPr>
          <p:nvPr/>
        </p:nvPicPr>
        <p:blipFill>
          <a:blip r:embed="rId6">
            <a:alphaModFix amt="77000"/>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0" y="3594"/>
            <a:ext cx="12192000" cy="12192000"/>
          </a:xfrm>
          <a:prstGeom prst="rect">
            <a:avLst/>
          </a:prstGeom>
        </p:spPr>
      </p:pic>
      <p:pic>
        <p:nvPicPr>
          <p:cNvPr id="6" name="Picture 6"/>
          <p:cNvPicPr>
            <a:picLocks noChangeAspect="1"/>
          </p:cNvPicPr>
          <p:nvPr/>
        </p:nvPicPr>
        <p:blipFill>
          <a:blip r:embed="rId8" cstate="screen">
            <a:extLst>
              <a:ext uri="{28A0092B-C50C-407E-A947-70E740481C1C}">
                <a14:useLocalDpi xmlns:a14="http://schemas.microsoft.com/office/drawing/2010/main"/>
              </a:ext>
            </a:extLst>
          </a:blip>
          <a:srcRect b="7743"/>
          <a:stretch>
            <a:fillRect/>
          </a:stretch>
        </p:blipFill>
        <p:spPr>
          <a:xfrm>
            <a:off x="7139721" y="781"/>
            <a:ext cx="3499790" cy="758761"/>
          </a:xfrm>
          <a:prstGeom prst="rect">
            <a:avLst/>
          </a:prstGeom>
        </p:spPr>
      </p:pic>
      <p:pic>
        <p:nvPicPr>
          <p:cNvPr id="7" name="Picture 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5667802" y="137243"/>
            <a:ext cx="933450" cy="622300"/>
          </a:xfrm>
          <a:prstGeom prst="rect">
            <a:avLst/>
          </a:prstGeom>
        </p:spPr>
      </p:pic>
      <p:sp>
        <p:nvSpPr>
          <p:cNvPr id="8" name="AutoShape 8"/>
          <p:cNvSpPr/>
          <p:nvPr/>
        </p:nvSpPr>
        <p:spPr>
          <a:xfrm>
            <a:off x="685800" y="892893"/>
            <a:ext cx="10820400" cy="0"/>
          </a:xfrm>
          <a:prstGeom prst="line">
            <a:avLst/>
          </a:prstGeom>
          <a:ln w="19050" cap="flat">
            <a:solidFill>
              <a:srgbClr val="D9D9D9"/>
            </a:solidFill>
            <a:prstDash val="solid"/>
            <a:headEnd type="none" w="sm" len="sm"/>
            <a:tailEnd type="none" w="sm" len="sm"/>
          </a:ln>
        </p:spPr>
      </p:sp>
      <p:pic>
        <p:nvPicPr>
          <p:cNvPr id="9" name="Picture 9"/>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1490074" y="151605"/>
            <a:ext cx="607938" cy="607938"/>
          </a:xfrm>
          <a:prstGeom prst="rect">
            <a:avLst/>
          </a:prstGeom>
        </p:spPr>
      </p:pic>
      <p:sp>
        <p:nvSpPr>
          <p:cNvPr id="10" name="TextBox 10"/>
          <p:cNvSpPr txBox="1"/>
          <p:nvPr/>
        </p:nvSpPr>
        <p:spPr>
          <a:xfrm>
            <a:off x="1787693" y="257642"/>
            <a:ext cx="3450101" cy="282129"/>
          </a:xfrm>
          <a:prstGeom prst="rect">
            <a:avLst/>
          </a:prstGeom>
        </p:spPr>
        <p:txBody>
          <a:bodyPr lIns="0" tIns="0" rIns="0" bIns="0" rtlCol="0" anchor="t">
            <a:spAutoFit/>
          </a:bodyPr>
          <a:lstStyle/>
          <a:p>
            <a:pPr algn="ctr" defTabSz="609630">
              <a:lnSpc>
                <a:spcPts val="2165"/>
              </a:lnSpc>
            </a:pPr>
            <a:r>
              <a:rPr lang="en-US" sz="1883" spc="-77">
                <a:solidFill>
                  <a:srgbClr val="FFFFFF"/>
                </a:solidFill>
                <a:latin typeface="Montserrat Semi-Bold"/>
              </a:rPr>
              <a:t>MINISTRY OF FINANCE</a:t>
            </a:r>
          </a:p>
        </p:txBody>
      </p:sp>
      <p:pic>
        <p:nvPicPr>
          <p:cNvPr id="11" name="Picture 11"/>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1843601" y="-823400"/>
            <a:ext cx="8504799" cy="8504799"/>
          </a:xfrm>
          <a:prstGeom prst="rect">
            <a:avLst/>
          </a:prstGeom>
        </p:spPr>
      </p:pic>
      <p:grpSp>
        <p:nvGrpSpPr>
          <p:cNvPr id="12" name="Group 12"/>
          <p:cNvGrpSpPr/>
          <p:nvPr/>
        </p:nvGrpSpPr>
        <p:grpSpPr>
          <a:xfrm>
            <a:off x="1598618" y="5511482"/>
            <a:ext cx="181900" cy="921903"/>
            <a:chOff x="0" y="0"/>
            <a:chExt cx="363800" cy="1843806"/>
          </a:xfrm>
        </p:grpSpPr>
        <p:pic>
          <p:nvPicPr>
            <p:cNvPr id="13" name="Picture 13"/>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0" y="0"/>
              <a:ext cx="363800" cy="1843806"/>
            </a:xfrm>
            <a:prstGeom prst="rect">
              <a:avLst/>
            </a:prstGeom>
          </p:spPr>
        </p:pic>
        <p:grpSp>
          <p:nvGrpSpPr>
            <p:cNvPr id="14" name="Group 14"/>
            <p:cNvGrpSpPr/>
            <p:nvPr/>
          </p:nvGrpSpPr>
          <p:grpSpPr>
            <a:xfrm>
              <a:off x="30827" y="28087"/>
              <a:ext cx="302146" cy="302146"/>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CCCC"/>
              </a:solidFill>
            </p:spPr>
          </p:sp>
        </p:grpSp>
      </p:grpSp>
      <p:grpSp>
        <p:nvGrpSpPr>
          <p:cNvPr id="16" name="Group 16"/>
          <p:cNvGrpSpPr/>
          <p:nvPr/>
        </p:nvGrpSpPr>
        <p:grpSpPr>
          <a:xfrm>
            <a:off x="3782779" y="4943875"/>
            <a:ext cx="181900" cy="921903"/>
            <a:chOff x="0" y="0"/>
            <a:chExt cx="363800" cy="1843806"/>
          </a:xfrm>
        </p:grpSpPr>
        <p:pic>
          <p:nvPicPr>
            <p:cNvPr id="17" name="Picture 17"/>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0" y="0"/>
              <a:ext cx="363800" cy="1843806"/>
            </a:xfrm>
            <a:prstGeom prst="rect">
              <a:avLst/>
            </a:prstGeom>
          </p:spPr>
        </p:pic>
        <p:grpSp>
          <p:nvGrpSpPr>
            <p:cNvPr id="18" name="Group 18"/>
            <p:cNvGrpSpPr/>
            <p:nvPr/>
          </p:nvGrpSpPr>
          <p:grpSpPr>
            <a:xfrm>
              <a:off x="30827" y="28087"/>
              <a:ext cx="302146" cy="302146"/>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7CCCC"/>
              </a:solidFill>
            </p:spPr>
          </p:sp>
        </p:grpSp>
      </p:grpSp>
      <p:pic>
        <p:nvPicPr>
          <p:cNvPr id="20" name="Picture 20"/>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7925119" y="3180724"/>
            <a:ext cx="181900" cy="921903"/>
          </a:xfrm>
          <a:prstGeom prst="rect">
            <a:avLst/>
          </a:prstGeom>
        </p:spPr>
      </p:pic>
      <p:pic>
        <p:nvPicPr>
          <p:cNvPr id="21" name="Picture 21"/>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5877089" y="4163194"/>
            <a:ext cx="181900" cy="921903"/>
          </a:xfrm>
          <a:prstGeom prst="rect">
            <a:avLst/>
          </a:prstGeom>
        </p:spPr>
      </p:pic>
      <p:pic>
        <p:nvPicPr>
          <p:cNvPr id="22" name="Picture 22"/>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9543367" y="2187510"/>
            <a:ext cx="181900" cy="921903"/>
          </a:xfrm>
          <a:prstGeom prst="rect">
            <a:avLst/>
          </a:prstGeom>
        </p:spPr>
      </p:pic>
      <p:sp>
        <p:nvSpPr>
          <p:cNvPr id="23" name="TextBox 23"/>
          <p:cNvSpPr txBox="1"/>
          <p:nvPr/>
        </p:nvSpPr>
        <p:spPr>
          <a:xfrm>
            <a:off x="7051155" y="3428735"/>
            <a:ext cx="1319771" cy="469872"/>
          </a:xfrm>
          <a:prstGeom prst="rect">
            <a:avLst/>
          </a:prstGeom>
        </p:spPr>
        <p:txBody>
          <a:bodyPr lIns="0" tIns="0" rIns="0" bIns="0" rtlCol="0" anchor="t">
            <a:spAutoFit/>
          </a:bodyPr>
          <a:lstStyle/>
          <a:p>
            <a:pPr defTabSz="609630">
              <a:lnSpc>
                <a:spcPts val="3920"/>
              </a:lnSpc>
            </a:pPr>
            <a:r>
              <a:rPr lang="en-US" sz="2800">
                <a:solidFill>
                  <a:srgbClr val="FFDE59"/>
                </a:solidFill>
                <a:latin typeface="Montserrat Semi-Bold"/>
              </a:rPr>
              <a:t>2021</a:t>
            </a:r>
          </a:p>
        </p:txBody>
      </p:sp>
      <p:sp>
        <p:nvSpPr>
          <p:cNvPr id="24" name="TextBox 24"/>
          <p:cNvSpPr txBox="1"/>
          <p:nvPr/>
        </p:nvSpPr>
        <p:spPr>
          <a:xfrm>
            <a:off x="8611973" y="2432705"/>
            <a:ext cx="1319771" cy="469872"/>
          </a:xfrm>
          <a:prstGeom prst="rect">
            <a:avLst/>
          </a:prstGeom>
        </p:spPr>
        <p:txBody>
          <a:bodyPr lIns="0" tIns="0" rIns="0" bIns="0" rtlCol="0" anchor="t">
            <a:spAutoFit/>
          </a:bodyPr>
          <a:lstStyle/>
          <a:p>
            <a:pPr defTabSz="609630">
              <a:lnSpc>
                <a:spcPts val="3920"/>
              </a:lnSpc>
            </a:pPr>
            <a:r>
              <a:rPr lang="en-US" sz="2800">
                <a:solidFill>
                  <a:srgbClr val="FFDE59"/>
                </a:solidFill>
                <a:latin typeface="Montserrat Semi-Bold"/>
              </a:rPr>
              <a:t>2023</a:t>
            </a:r>
          </a:p>
        </p:txBody>
      </p:sp>
      <p:sp>
        <p:nvSpPr>
          <p:cNvPr id="25" name="AutoShape 25"/>
          <p:cNvSpPr/>
          <p:nvPr/>
        </p:nvSpPr>
        <p:spPr>
          <a:xfrm flipV="1">
            <a:off x="0" y="5865778"/>
            <a:ext cx="3873729" cy="992222"/>
          </a:xfrm>
          <a:prstGeom prst="line">
            <a:avLst/>
          </a:prstGeom>
          <a:ln w="38100" cap="flat">
            <a:solidFill>
              <a:srgbClr val="D9D9D9"/>
            </a:solidFill>
            <a:prstDash val="sysDot"/>
            <a:headEnd type="none" w="sm" len="sm"/>
            <a:tailEnd type="none" w="sm" len="sm"/>
          </a:ln>
        </p:spPr>
      </p:sp>
      <p:sp>
        <p:nvSpPr>
          <p:cNvPr id="26" name="AutoShape 26"/>
          <p:cNvSpPr/>
          <p:nvPr/>
        </p:nvSpPr>
        <p:spPr>
          <a:xfrm flipV="1">
            <a:off x="3876881" y="5085098"/>
            <a:ext cx="2091158" cy="756075"/>
          </a:xfrm>
          <a:prstGeom prst="line">
            <a:avLst/>
          </a:prstGeom>
          <a:ln w="38100" cap="flat">
            <a:solidFill>
              <a:srgbClr val="D9D9D9"/>
            </a:solidFill>
            <a:prstDash val="sysDot"/>
            <a:headEnd type="none" w="sm" len="sm"/>
            <a:tailEnd type="none" w="sm" len="sm"/>
          </a:ln>
        </p:spPr>
      </p:sp>
      <p:sp>
        <p:nvSpPr>
          <p:cNvPr id="27" name="AutoShape 27"/>
          <p:cNvSpPr/>
          <p:nvPr/>
        </p:nvSpPr>
        <p:spPr>
          <a:xfrm flipV="1">
            <a:off x="8016069" y="1384462"/>
            <a:ext cx="4175931" cy="2718166"/>
          </a:xfrm>
          <a:prstGeom prst="line">
            <a:avLst/>
          </a:prstGeom>
          <a:ln w="38100" cap="flat">
            <a:solidFill>
              <a:srgbClr val="D9D9D9"/>
            </a:solidFill>
            <a:prstDash val="sysDot"/>
            <a:headEnd type="none" w="sm" len="sm"/>
            <a:tailEnd type="none" w="sm" len="sm"/>
          </a:ln>
        </p:spPr>
      </p:sp>
      <p:sp>
        <p:nvSpPr>
          <p:cNvPr id="28" name="AutoShape 28"/>
          <p:cNvSpPr/>
          <p:nvPr/>
        </p:nvSpPr>
        <p:spPr>
          <a:xfrm flipV="1">
            <a:off x="5976676" y="4102627"/>
            <a:ext cx="2039393" cy="976877"/>
          </a:xfrm>
          <a:prstGeom prst="line">
            <a:avLst/>
          </a:prstGeom>
          <a:ln w="38100" cap="flat">
            <a:solidFill>
              <a:srgbClr val="D9D9D9"/>
            </a:solidFill>
            <a:prstDash val="sysDot"/>
            <a:headEnd type="none" w="sm" len="sm"/>
            <a:tailEnd type="none" w="sm" len="sm"/>
          </a:ln>
        </p:spPr>
      </p:sp>
      <p:pic>
        <p:nvPicPr>
          <p:cNvPr id="29" name="Picture 29"/>
          <p:cNvPicPr>
            <a:picLocks noChangeAspect="1"/>
          </p:cNvPicPr>
          <p:nvPr/>
        </p:nvPicPr>
        <p:blipFill>
          <a:blip r:embed="rId15">
            <a:alphaModFix amt="47000"/>
          </a:blip>
          <a:srcRect/>
          <a:stretch>
            <a:fillRect/>
          </a:stretch>
        </p:blipFill>
        <p:spPr>
          <a:xfrm>
            <a:off x="8523325" y="3172398"/>
            <a:ext cx="3526343" cy="3505477"/>
          </a:xfrm>
          <a:prstGeom prst="rect">
            <a:avLst/>
          </a:prstGeom>
        </p:spPr>
      </p:pic>
      <p:sp>
        <p:nvSpPr>
          <p:cNvPr id="30" name="TextBox 30"/>
          <p:cNvSpPr txBox="1"/>
          <p:nvPr/>
        </p:nvSpPr>
        <p:spPr>
          <a:xfrm>
            <a:off x="372925" y="956393"/>
            <a:ext cx="6766795" cy="2202847"/>
          </a:xfrm>
          <a:prstGeom prst="rect">
            <a:avLst/>
          </a:prstGeom>
        </p:spPr>
        <p:txBody>
          <a:bodyPr lIns="0" tIns="0" rIns="0" bIns="0" rtlCol="0" anchor="t">
            <a:spAutoFit/>
          </a:bodyPr>
          <a:lstStyle/>
          <a:p>
            <a:pPr defTabSz="609630">
              <a:lnSpc>
                <a:spcPts val="5858"/>
              </a:lnSpc>
            </a:pPr>
            <a:r>
              <a:rPr lang="ru-RU" sz="4184" dirty="0">
                <a:solidFill>
                  <a:srgbClr val="FFFFFF"/>
                </a:solidFill>
                <a:latin typeface="Montserrat Extra-Bold"/>
              </a:rPr>
              <a:t>«Дорожная карта» цифровой </a:t>
            </a:r>
          </a:p>
          <a:p>
            <a:pPr defTabSz="609630">
              <a:lnSpc>
                <a:spcPts val="5858"/>
              </a:lnSpc>
            </a:pPr>
            <a:r>
              <a:rPr lang="ru-RU" sz="4184" dirty="0">
                <a:solidFill>
                  <a:srgbClr val="FFFFFF"/>
                </a:solidFill>
                <a:latin typeface="Montserrat Extra-Bold"/>
              </a:rPr>
              <a:t>трансформации</a:t>
            </a:r>
            <a:endParaRPr lang="en-US" sz="4184" dirty="0">
              <a:solidFill>
                <a:srgbClr val="FFFFFF"/>
              </a:solidFill>
              <a:latin typeface="Montserrat Extra-Bold"/>
            </a:endParaRPr>
          </a:p>
        </p:txBody>
      </p:sp>
      <p:sp>
        <p:nvSpPr>
          <p:cNvPr id="31" name="TextBox 31"/>
          <p:cNvSpPr txBox="1"/>
          <p:nvPr/>
        </p:nvSpPr>
        <p:spPr>
          <a:xfrm>
            <a:off x="1685209" y="4050157"/>
            <a:ext cx="2279471" cy="1125985"/>
          </a:xfrm>
          <a:prstGeom prst="rect">
            <a:avLst/>
          </a:prstGeom>
        </p:spPr>
        <p:txBody>
          <a:bodyPr wrap="square" lIns="0" tIns="0" rIns="0" bIns="0" rtlCol="0" anchor="t">
            <a:spAutoFit/>
          </a:bodyPr>
          <a:lstStyle/>
          <a:p>
            <a:pPr algn="r" defTabSz="609630">
              <a:lnSpc>
                <a:spcPts val="2161"/>
              </a:lnSpc>
            </a:pPr>
            <a:r>
              <a:rPr lang="ru-RU" sz="1543" dirty="0">
                <a:solidFill>
                  <a:srgbClr val="FFFFFF"/>
                </a:solidFill>
                <a:latin typeface="Montserrat Semi-Bold Bold"/>
              </a:rPr>
              <a:t>Переход на  версию ИСУГФ, РАБОТАЮЩУЮ ЧЕРЕЗ ИНТЕРНЕТ</a:t>
            </a:r>
            <a:endParaRPr lang="en-US" sz="1543" dirty="0">
              <a:solidFill>
                <a:srgbClr val="FFFFFF"/>
              </a:solidFill>
              <a:latin typeface="Montserrat Semi-Bold Bold"/>
            </a:endParaRPr>
          </a:p>
          <a:p>
            <a:pPr defTabSz="609630">
              <a:lnSpc>
                <a:spcPts val="2161"/>
              </a:lnSpc>
            </a:pPr>
            <a:endParaRPr lang="en-US" sz="1543" dirty="0">
              <a:solidFill>
                <a:srgbClr val="FFFFFF"/>
              </a:solidFill>
              <a:latin typeface="Montserrat Semi-Bold Bold"/>
            </a:endParaRPr>
          </a:p>
        </p:txBody>
      </p:sp>
      <p:sp>
        <p:nvSpPr>
          <p:cNvPr id="32" name="TextBox 32"/>
          <p:cNvSpPr txBox="1"/>
          <p:nvPr/>
        </p:nvSpPr>
        <p:spPr>
          <a:xfrm>
            <a:off x="593783" y="5733826"/>
            <a:ext cx="1319771" cy="469872"/>
          </a:xfrm>
          <a:prstGeom prst="rect">
            <a:avLst/>
          </a:prstGeom>
        </p:spPr>
        <p:txBody>
          <a:bodyPr lIns="0" tIns="0" rIns="0" bIns="0" rtlCol="0" anchor="t">
            <a:spAutoFit/>
          </a:bodyPr>
          <a:lstStyle/>
          <a:p>
            <a:pPr defTabSz="609630">
              <a:lnSpc>
                <a:spcPts val="3920"/>
              </a:lnSpc>
            </a:pPr>
            <a:r>
              <a:rPr lang="en-US" sz="2800">
                <a:solidFill>
                  <a:srgbClr val="FFDE59"/>
                </a:solidFill>
                <a:latin typeface="Montserrat Semi-Bold"/>
              </a:rPr>
              <a:t>2005</a:t>
            </a:r>
          </a:p>
        </p:txBody>
      </p:sp>
      <p:sp>
        <p:nvSpPr>
          <p:cNvPr id="33" name="TextBox 33"/>
          <p:cNvSpPr txBox="1"/>
          <p:nvPr/>
        </p:nvSpPr>
        <p:spPr>
          <a:xfrm>
            <a:off x="2859209" y="5173687"/>
            <a:ext cx="1319771" cy="469872"/>
          </a:xfrm>
          <a:prstGeom prst="rect">
            <a:avLst/>
          </a:prstGeom>
        </p:spPr>
        <p:txBody>
          <a:bodyPr lIns="0" tIns="0" rIns="0" bIns="0" rtlCol="0" anchor="t">
            <a:spAutoFit/>
          </a:bodyPr>
          <a:lstStyle/>
          <a:p>
            <a:pPr defTabSz="609630">
              <a:lnSpc>
                <a:spcPts val="3920"/>
              </a:lnSpc>
            </a:pPr>
            <a:r>
              <a:rPr lang="en-US" sz="2800">
                <a:solidFill>
                  <a:srgbClr val="FFDE59"/>
                </a:solidFill>
                <a:latin typeface="Montserrat Semi-Bold"/>
              </a:rPr>
              <a:t>2018</a:t>
            </a:r>
          </a:p>
        </p:txBody>
      </p:sp>
      <p:sp>
        <p:nvSpPr>
          <p:cNvPr id="34" name="TextBox 34"/>
          <p:cNvSpPr txBox="1"/>
          <p:nvPr/>
        </p:nvSpPr>
        <p:spPr>
          <a:xfrm>
            <a:off x="4910007" y="4393005"/>
            <a:ext cx="1319771" cy="469872"/>
          </a:xfrm>
          <a:prstGeom prst="rect">
            <a:avLst/>
          </a:prstGeom>
        </p:spPr>
        <p:txBody>
          <a:bodyPr lIns="0" tIns="0" rIns="0" bIns="0" rtlCol="0" anchor="t">
            <a:spAutoFit/>
          </a:bodyPr>
          <a:lstStyle/>
          <a:p>
            <a:pPr defTabSz="609630">
              <a:lnSpc>
                <a:spcPts val="3920"/>
              </a:lnSpc>
            </a:pPr>
            <a:r>
              <a:rPr lang="en-US" sz="2800">
                <a:solidFill>
                  <a:srgbClr val="FFDE59"/>
                </a:solidFill>
                <a:latin typeface="Montserrat Semi-Bold"/>
              </a:rPr>
              <a:t>2020</a:t>
            </a:r>
          </a:p>
        </p:txBody>
      </p:sp>
      <p:sp>
        <p:nvSpPr>
          <p:cNvPr id="35" name="TextBox 35"/>
          <p:cNvSpPr txBox="1"/>
          <p:nvPr/>
        </p:nvSpPr>
        <p:spPr>
          <a:xfrm>
            <a:off x="-354603" y="4897940"/>
            <a:ext cx="1983904" cy="846386"/>
          </a:xfrm>
          <a:prstGeom prst="rect">
            <a:avLst/>
          </a:prstGeom>
        </p:spPr>
        <p:txBody>
          <a:bodyPr wrap="square" lIns="0" tIns="0" rIns="0" bIns="0" rtlCol="0" anchor="t">
            <a:spAutoFit/>
          </a:bodyPr>
          <a:lstStyle/>
          <a:p>
            <a:pPr algn="r" defTabSz="609630">
              <a:lnSpc>
                <a:spcPts val="2161"/>
              </a:lnSpc>
            </a:pPr>
            <a:r>
              <a:rPr lang="ru-RU" sz="1543" dirty="0">
                <a:solidFill>
                  <a:srgbClr val="FFFFFF"/>
                </a:solidFill>
                <a:latin typeface="Montserrat Semi-Bold Bold"/>
              </a:rPr>
              <a:t>НАЧАЛО </a:t>
            </a:r>
          </a:p>
          <a:p>
            <a:pPr algn="r" defTabSz="609630">
              <a:lnSpc>
                <a:spcPts val="2161"/>
              </a:lnSpc>
            </a:pPr>
            <a:r>
              <a:rPr lang="ru-RU" sz="1543" dirty="0">
                <a:solidFill>
                  <a:srgbClr val="FFFFFF"/>
                </a:solidFill>
                <a:latin typeface="Montserrat Semi-Bold Bold"/>
              </a:rPr>
              <a:t>ЭКСПЛУАТАЦИИ </a:t>
            </a:r>
          </a:p>
          <a:p>
            <a:pPr algn="r" defTabSz="609630">
              <a:lnSpc>
                <a:spcPts val="2161"/>
              </a:lnSpc>
            </a:pPr>
            <a:r>
              <a:rPr lang="ru-RU" sz="1543" dirty="0">
                <a:solidFill>
                  <a:srgbClr val="FFFFFF"/>
                </a:solidFill>
                <a:latin typeface="Montserrat Semi-Bold Bold"/>
              </a:rPr>
              <a:t>ИСУГФ</a:t>
            </a:r>
            <a:endParaRPr lang="en-US" sz="1543" dirty="0">
              <a:solidFill>
                <a:srgbClr val="FFFFFF"/>
              </a:solidFill>
              <a:latin typeface="Montserrat Semi-Bold Bold"/>
            </a:endParaRPr>
          </a:p>
        </p:txBody>
      </p:sp>
      <p:sp>
        <p:nvSpPr>
          <p:cNvPr id="36" name="TextBox 36"/>
          <p:cNvSpPr txBox="1"/>
          <p:nvPr/>
        </p:nvSpPr>
        <p:spPr>
          <a:xfrm>
            <a:off x="3782779" y="3234889"/>
            <a:ext cx="2287821" cy="1128514"/>
          </a:xfrm>
          <a:prstGeom prst="rect">
            <a:avLst/>
          </a:prstGeom>
        </p:spPr>
        <p:txBody>
          <a:bodyPr wrap="square" lIns="0" tIns="0" rIns="0" bIns="0" rtlCol="0" anchor="t">
            <a:spAutoFit/>
          </a:bodyPr>
          <a:lstStyle/>
          <a:p>
            <a:pPr algn="r" defTabSz="609630">
              <a:lnSpc>
                <a:spcPts val="2161"/>
              </a:lnSpc>
            </a:pPr>
            <a:r>
              <a:rPr lang="ru-RU" sz="1543" dirty="0">
                <a:solidFill>
                  <a:srgbClr val="FFFFFF"/>
                </a:solidFill>
                <a:latin typeface="Montserrat Semi-Bold Bold"/>
              </a:rPr>
              <a:t>НАЧАЛО ИСПОЛЬЗОВАНИЯ ИНТЕРНЕТ-СЕРВИСОВ ИСУГФ</a:t>
            </a:r>
            <a:endParaRPr lang="en-US" sz="1543" dirty="0">
              <a:solidFill>
                <a:srgbClr val="FFFFFF"/>
              </a:solidFill>
              <a:latin typeface="Montserrat Semi-Bold Bold"/>
            </a:endParaRPr>
          </a:p>
        </p:txBody>
      </p:sp>
      <p:sp>
        <p:nvSpPr>
          <p:cNvPr id="37" name="TextBox 37"/>
          <p:cNvSpPr txBox="1"/>
          <p:nvPr/>
        </p:nvSpPr>
        <p:spPr>
          <a:xfrm>
            <a:off x="6026213" y="2017025"/>
            <a:ext cx="2093506" cy="1110240"/>
          </a:xfrm>
          <a:prstGeom prst="rect">
            <a:avLst/>
          </a:prstGeom>
        </p:spPr>
        <p:txBody>
          <a:bodyPr lIns="0" tIns="0" rIns="0" bIns="0" rtlCol="0" anchor="t">
            <a:spAutoFit/>
          </a:bodyPr>
          <a:lstStyle/>
          <a:p>
            <a:pPr algn="r" defTabSz="609630">
              <a:lnSpc>
                <a:spcPts val="2161"/>
              </a:lnSpc>
            </a:pPr>
            <a:r>
              <a:rPr lang="ru-RU" sz="1543" dirty="0">
                <a:solidFill>
                  <a:srgbClr val="FFFFFF"/>
                </a:solidFill>
                <a:latin typeface="Montserrat Semi-Bold Bold"/>
              </a:rPr>
              <a:t>Начата разработка Интернет-портала КАЗНАЧЕЙСТВА</a:t>
            </a:r>
            <a:endParaRPr lang="en-US" sz="1543" dirty="0">
              <a:solidFill>
                <a:srgbClr val="FFFFFF"/>
              </a:solidFill>
              <a:latin typeface="Montserrat Semi-Bold Bold"/>
            </a:endParaRPr>
          </a:p>
          <a:p>
            <a:pPr defTabSz="609630">
              <a:lnSpc>
                <a:spcPts val="2161"/>
              </a:lnSpc>
            </a:pPr>
            <a:endParaRPr lang="en-US" sz="1543" dirty="0">
              <a:solidFill>
                <a:srgbClr val="FFFFFF"/>
              </a:solidFill>
              <a:latin typeface="Montserrat Semi-Bold Bold"/>
            </a:endParaRPr>
          </a:p>
        </p:txBody>
      </p:sp>
      <p:sp>
        <p:nvSpPr>
          <p:cNvPr id="38" name="TextBox 38"/>
          <p:cNvSpPr txBox="1"/>
          <p:nvPr/>
        </p:nvSpPr>
        <p:spPr>
          <a:xfrm>
            <a:off x="7012605" y="1305973"/>
            <a:ext cx="2716639" cy="828112"/>
          </a:xfrm>
          <a:prstGeom prst="rect">
            <a:avLst/>
          </a:prstGeom>
        </p:spPr>
        <p:txBody>
          <a:bodyPr lIns="0" tIns="0" rIns="0" bIns="0" rtlCol="0" anchor="t">
            <a:spAutoFit/>
          </a:bodyPr>
          <a:lstStyle/>
          <a:p>
            <a:pPr algn="r" defTabSz="609630">
              <a:lnSpc>
                <a:spcPts val="2161"/>
              </a:lnSpc>
            </a:pPr>
            <a:r>
              <a:rPr lang="ru-RU" sz="1543" dirty="0">
                <a:solidFill>
                  <a:srgbClr val="FFFFFF"/>
                </a:solidFill>
                <a:latin typeface="Montserrat Semi-Bold Bold"/>
              </a:rPr>
              <a:t>ОТКРЫТИЕ </a:t>
            </a:r>
          </a:p>
          <a:p>
            <a:pPr algn="r" defTabSz="609630">
              <a:lnSpc>
                <a:spcPts val="2161"/>
              </a:lnSpc>
            </a:pPr>
            <a:r>
              <a:rPr lang="ru-RU" sz="1543" dirty="0">
                <a:solidFill>
                  <a:srgbClr val="FFFFFF"/>
                </a:solidFill>
                <a:latin typeface="Montserrat Semi-Bold Bold"/>
              </a:rPr>
              <a:t>Интернет-портала КАЗНАЧЕЙСТВА</a:t>
            </a:r>
            <a:endParaRPr lang="en-US" sz="1543" dirty="0">
              <a:solidFill>
                <a:srgbClr val="FFFFFF"/>
              </a:solidFill>
              <a:latin typeface="Montserrat Semi-Bold Bold"/>
            </a:endParaRPr>
          </a:p>
        </p:txBody>
      </p:sp>
    </p:spTree>
    <p:extLst>
      <p:ext uri="{BB962C8B-B14F-4D97-AF65-F5344CB8AC3E}">
        <p14:creationId xmlns:p14="http://schemas.microsoft.com/office/powerpoint/2010/main" val="28282412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0"/>
            <a:ext cx="12192002" cy="6858000"/>
            <a:chOff x="0" y="0"/>
            <a:chExt cx="6326659" cy="3558745"/>
          </a:xfrm>
          <a:noFill/>
        </p:grpSpPr>
        <p:pic>
          <p:nvPicPr>
            <p:cNvPr id="4" name="Рисунок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6326659" cy="3558745"/>
            </a:xfrm>
            <a:prstGeom prst="rect">
              <a:avLst/>
            </a:prstGeom>
            <a:grpFill/>
          </p:spPr>
        </p:pic>
        <p:sp>
          <p:nvSpPr>
            <p:cNvPr id="5" name="Прямоугольник 4"/>
            <p:cNvSpPr/>
            <p:nvPr/>
          </p:nvSpPr>
          <p:spPr>
            <a:xfrm>
              <a:off x="1388899" y="583238"/>
              <a:ext cx="3558746" cy="457200"/>
            </a:xfrm>
            <a:prstGeom prst="rect">
              <a:avLst/>
            </a:prstGeom>
            <a:grpFill/>
          </p:spPr>
          <p:txBody>
            <a:bodyPr lIns="0" tIns="0" rIns="0" bIns="0">
              <a:noAutofit/>
            </a:bodyPr>
            <a:lstStyle/>
            <a:p>
              <a:pPr indent="0" algn="ctr">
                <a:lnSpc>
                  <a:spcPct val="87000"/>
                </a:lnSpc>
              </a:pPr>
              <a:r>
                <a:rPr lang="ru-RU" sz="3200" b="1" dirty="0">
                  <a:solidFill>
                    <a:srgbClr val="E6BF44"/>
                  </a:solidFill>
                  <a:effectLst>
                    <a:glow rad="25400">
                      <a:srgbClr val="00B050">
                        <a:alpha val="27000"/>
                      </a:srgbClr>
                    </a:glow>
                  </a:effectLst>
                  <a:latin typeface="Roboto condensed" panose="02000000000000000000" pitchFamily="2" charset="0"/>
                  <a:ea typeface="Roboto condensed" panose="02000000000000000000" pitchFamily="2" charset="0"/>
                  <a:cs typeface="Roboto condensed" panose="02000000000000000000" pitchFamily="2" charset="0"/>
                </a:rPr>
                <a:t>РАЗРАБОТАНЫ И ВВЕДЕНЫ В ЭКСПЛУАТАЦИЮ НОВЫЕ СИСТЕМЫ</a:t>
              </a:r>
              <a:endParaRPr lang="en-US" sz="3200" b="1" dirty="0">
                <a:solidFill>
                  <a:srgbClr val="E6BF44"/>
                </a:solidFill>
                <a:effectLst>
                  <a:glow rad="25400">
                    <a:srgbClr val="00B050">
                      <a:alpha val="27000"/>
                    </a:srgbClr>
                  </a:glow>
                </a:effectLst>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6" name="Прямоугольник 5"/>
            <p:cNvSpPr/>
            <p:nvPr/>
          </p:nvSpPr>
          <p:spPr>
            <a:xfrm>
              <a:off x="780947" y="1233204"/>
              <a:ext cx="1149178" cy="135924"/>
            </a:xfrm>
            <a:prstGeom prst="rect">
              <a:avLst/>
            </a:prstGeom>
            <a:grpFill/>
          </p:spPr>
          <p:txBody>
            <a:bodyPr wrap="none" lIns="0" tIns="0" rIns="0" bIns="0">
              <a:noAutofit/>
            </a:bodyPr>
            <a:lstStyle/>
            <a:p>
              <a:pPr indent="0"/>
              <a:r>
                <a:rPr lang="ru-RU" sz="1600" b="1" dirty="0">
                  <a:solidFill>
                    <a:srgbClr val="FFFFFF"/>
                  </a:solidFill>
                  <a:latin typeface="Arial"/>
                </a:rPr>
                <a:t>ПОРТАЛ ЭЛЕКТРОННОГО </a:t>
              </a:r>
            </a:p>
            <a:p>
              <a:pPr indent="0"/>
              <a:r>
                <a:rPr lang="ru-RU" sz="1600" b="1" dirty="0">
                  <a:solidFill>
                    <a:srgbClr val="FFFFFF"/>
                  </a:solidFill>
                  <a:latin typeface="Arial"/>
                </a:rPr>
                <a:t>КАЗНАЧЕЙСТВА</a:t>
              </a:r>
              <a:endParaRPr lang="en-US" sz="1600" b="1" dirty="0">
                <a:solidFill>
                  <a:srgbClr val="FFFFFF"/>
                </a:solidFill>
                <a:latin typeface="Arial"/>
              </a:endParaRPr>
            </a:p>
          </p:txBody>
        </p:sp>
        <p:sp>
          <p:nvSpPr>
            <p:cNvPr id="7" name="Прямоугольник 6"/>
            <p:cNvSpPr/>
            <p:nvPr/>
          </p:nvSpPr>
          <p:spPr>
            <a:xfrm>
              <a:off x="2547963" y="1223318"/>
              <a:ext cx="1393842" cy="140867"/>
            </a:xfrm>
            <a:prstGeom prst="rect">
              <a:avLst/>
            </a:prstGeom>
            <a:grpFill/>
          </p:spPr>
          <p:txBody>
            <a:bodyPr wrap="none" lIns="0" tIns="0" rIns="0" bIns="0">
              <a:noAutofit/>
            </a:bodyPr>
            <a:lstStyle/>
            <a:p>
              <a:r>
                <a:rPr lang="ru-RU" sz="1600" b="1" dirty="0">
                  <a:solidFill>
                    <a:srgbClr val="FFFFFF"/>
                  </a:solidFill>
                  <a:latin typeface="Arial"/>
                </a:rPr>
                <a:t>ПОРТАЛ </a:t>
              </a:r>
            </a:p>
            <a:p>
              <a:r>
                <a:rPr lang="ru-RU" sz="1600" b="1" dirty="0">
                  <a:solidFill>
                    <a:srgbClr val="FFFFFF"/>
                  </a:solidFill>
                  <a:latin typeface="Arial"/>
                </a:rPr>
                <a:t>«СТЕКЛЯННЫЙ СЧЕТ»</a:t>
              </a:r>
              <a:endParaRPr lang="en-US" sz="1600" b="1" dirty="0">
                <a:solidFill>
                  <a:srgbClr val="FFFFFF"/>
                </a:solidFill>
                <a:latin typeface="Arial"/>
              </a:endParaRPr>
            </a:p>
          </p:txBody>
        </p:sp>
        <p:sp>
          <p:nvSpPr>
            <p:cNvPr id="8" name="Прямоугольник 7"/>
            <p:cNvSpPr/>
            <p:nvPr/>
          </p:nvSpPr>
          <p:spPr>
            <a:xfrm>
              <a:off x="4547286" y="1223318"/>
              <a:ext cx="1015725" cy="145810"/>
            </a:xfrm>
            <a:prstGeom prst="rect">
              <a:avLst/>
            </a:prstGeom>
            <a:grpFill/>
          </p:spPr>
          <p:txBody>
            <a:bodyPr wrap="none" lIns="0" tIns="0" rIns="0" bIns="0">
              <a:noAutofit/>
            </a:bodyPr>
            <a:lstStyle/>
            <a:p>
              <a:r>
                <a:rPr lang="ru-RU" sz="1600" b="1" dirty="0">
                  <a:solidFill>
                    <a:srgbClr val="FFFFFF"/>
                  </a:solidFill>
                  <a:latin typeface="Arial"/>
                </a:rPr>
                <a:t>БЮДЖЕТ ДЛЯ ГРАЖДАН</a:t>
              </a:r>
              <a:endParaRPr lang="en-US" sz="1600" b="1" dirty="0">
                <a:solidFill>
                  <a:srgbClr val="FFFFFF"/>
                </a:solidFill>
                <a:latin typeface="Arial"/>
              </a:endParaRPr>
            </a:p>
          </p:txBody>
        </p:sp>
        <p:sp>
          <p:nvSpPr>
            <p:cNvPr id="9" name="Прямоугольник 8"/>
            <p:cNvSpPr/>
            <p:nvPr/>
          </p:nvSpPr>
          <p:spPr>
            <a:xfrm>
              <a:off x="491798" y="2777798"/>
              <a:ext cx="1512467" cy="625822"/>
            </a:xfrm>
            <a:prstGeom prst="rect">
              <a:avLst/>
            </a:prstGeom>
            <a:grpFill/>
          </p:spPr>
          <p:txBody>
            <a:bodyPr lIns="0" tIns="0" rIns="0" bIns="0">
              <a:noAutofit/>
            </a:bodyPr>
            <a:lstStyle/>
            <a:p>
              <a:pPr indent="0" algn="ctr">
                <a:lnSpc>
                  <a:spcPct val="140000"/>
                </a:lnSpc>
              </a:pPr>
              <a:r>
                <a:rPr lang="ru-RU" sz="1400" dirty="0">
                  <a:solidFill>
                    <a:srgbClr val="FFFFFF"/>
                  </a:solidFill>
                  <a:latin typeface="Arial"/>
                </a:rPr>
                <a:t>ИНТЕРНЕТ-ПОРТАЛ ДЛЯ СОВЕРШЕНИЯ КАЗНАЧЕЙСКИХ ОПЕРАЦИЙ И ОБУЧЕНИЕ</a:t>
              </a:r>
              <a:endParaRPr lang="en-US" sz="1400" dirty="0">
                <a:solidFill>
                  <a:srgbClr val="FFFFFF"/>
                </a:solidFill>
                <a:latin typeface="Arial"/>
              </a:endParaRPr>
            </a:p>
          </p:txBody>
        </p:sp>
        <p:sp>
          <p:nvSpPr>
            <p:cNvPr id="10" name="Прямоугольник 9"/>
            <p:cNvSpPr/>
            <p:nvPr/>
          </p:nvSpPr>
          <p:spPr>
            <a:xfrm>
              <a:off x="2562791" y="2777798"/>
              <a:ext cx="1257918" cy="625822"/>
            </a:xfrm>
            <a:prstGeom prst="rect">
              <a:avLst/>
            </a:prstGeom>
            <a:grpFill/>
          </p:spPr>
          <p:txBody>
            <a:bodyPr lIns="0" tIns="0" rIns="0" bIns="0">
              <a:noAutofit/>
            </a:bodyPr>
            <a:lstStyle/>
            <a:p>
              <a:pPr indent="0" algn="ctr">
                <a:lnSpc>
                  <a:spcPct val="136000"/>
                </a:lnSpc>
              </a:pPr>
              <a:r>
                <a:rPr lang="ru-RU" sz="1400" dirty="0">
                  <a:solidFill>
                    <a:srgbClr val="FFFFFF"/>
                  </a:solidFill>
                  <a:latin typeface="Arial"/>
                </a:rPr>
                <a:t>ПОРТАЛ</a:t>
              </a:r>
              <a:r>
                <a:rPr lang="en-US" sz="1400" dirty="0">
                  <a:solidFill>
                    <a:srgbClr val="FFFFFF"/>
                  </a:solidFill>
                  <a:latin typeface="Arial"/>
                </a:rPr>
                <a:t>,</a:t>
              </a:r>
              <a:r>
                <a:rPr lang="ru-RU" sz="1400" dirty="0">
                  <a:solidFill>
                    <a:srgbClr val="FFFFFF"/>
                  </a:solidFill>
                  <a:latin typeface="Arial"/>
                </a:rPr>
                <a:t> ПОСВЯЩЕННЫЙ ПРОЗРАЧНОСТИ В  НАЛОГОВО-БЮДЖЕТНОЙ СФЕРЕ</a:t>
              </a:r>
              <a:endParaRPr lang="en-US" sz="1400" dirty="0">
                <a:solidFill>
                  <a:srgbClr val="FFFFFF"/>
                </a:solidFill>
                <a:latin typeface="Arial"/>
              </a:endParaRPr>
            </a:p>
          </p:txBody>
        </p:sp>
        <p:sp>
          <p:nvSpPr>
            <p:cNvPr id="11" name="Прямоугольник 10"/>
            <p:cNvSpPr/>
            <p:nvPr/>
          </p:nvSpPr>
          <p:spPr>
            <a:xfrm>
              <a:off x="4428661" y="2777798"/>
              <a:ext cx="1129408" cy="525447"/>
            </a:xfrm>
            <a:prstGeom prst="rect">
              <a:avLst/>
            </a:prstGeom>
            <a:grpFill/>
          </p:spPr>
          <p:txBody>
            <a:bodyPr lIns="0" tIns="0" rIns="0" bIns="0">
              <a:noAutofit/>
            </a:bodyPr>
            <a:lstStyle/>
            <a:p>
              <a:pPr indent="0" algn="ctr">
                <a:lnSpc>
                  <a:spcPct val="140000"/>
                </a:lnSpc>
              </a:pPr>
              <a:r>
                <a:rPr lang="ru-RU" sz="1400" dirty="0">
                  <a:solidFill>
                    <a:srgbClr val="FFFFFF"/>
                  </a:solidFill>
                  <a:latin typeface="Arial"/>
                </a:rPr>
                <a:t>ВЕБСАЙТ, БУКЛЕТЫ, ИНФОРМАЦИОННАЯ КАМПАНИЯ</a:t>
              </a:r>
              <a:endParaRPr lang="en-US" sz="1400" dirty="0">
                <a:solidFill>
                  <a:srgbClr val="FFFFFF"/>
                </a:solidFill>
                <a:latin typeface="Arial"/>
              </a:endParaRPr>
            </a:p>
          </p:txBody>
        </p:sp>
      </p:grpSp>
    </p:spTree>
    <p:extLst>
      <p:ext uri="{BB962C8B-B14F-4D97-AF65-F5344CB8AC3E}">
        <p14:creationId xmlns:p14="http://schemas.microsoft.com/office/powerpoint/2010/main" val="3951632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9B545-6BBE-7742-B104-F15977612DB5}"/>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3A6A97C-1DDB-4307-9042-99F008BE7576}"/>
              </a:ext>
            </a:extLst>
          </p:cNvPr>
          <p:cNvSpPr/>
          <p:nvPr/>
        </p:nvSpPr>
        <p:spPr>
          <a:xfrm>
            <a:off x="3473070" y="2804309"/>
            <a:ext cx="8205728" cy="1323439"/>
          </a:xfrm>
          <a:prstGeom prst="rect">
            <a:avLst/>
          </a:prstGeom>
        </p:spPr>
        <p:txBody>
          <a:bodyPr wrap="square">
            <a:spAutoFit/>
          </a:bodyPr>
          <a:lstStyle/>
          <a:p>
            <a:r>
              <a:rPr lang="ru-RU"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СИСТЕМА ПОРТАЛА </a:t>
            </a:r>
          </a:p>
          <a:p>
            <a:r>
              <a:rPr lang="ru-RU"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КАЗНАЧЕЙСТВА</a:t>
            </a:r>
            <a:endParaRPr lang="mn-MN"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TextBox 17">
            <a:extLst>
              <a:ext uri="{FF2B5EF4-FFF2-40B4-BE49-F238E27FC236}">
                <a16:creationId xmlns:a16="http://schemas.microsoft.com/office/drawing/2014/main" id="{D7A82F5E-6E95-459B-9B16-EA2688624720}"/>
              </a:ext>
            </a:extLst>
          </p:cNvPr>
          <p:cNvSpPr txBox="1"/>
          <p:nvPr/>
        </p:nvSpPr>
        <p:spPr>
          <a:xfrm>
            <a:off x="1857849" y="2581171"/>
            <a:ext cx="1808718" cy="1862048"/>
          </a:xfrm>
          <a:prstGeom prst="rect">
            <a:avLst/>
          </a:prstGeom>
          <a:noFill/>
        </p:spPr>
        <p:txBody>
          <a:bodyPr wrap="square" rtlCol="0">
            <a:spAutoFit/>
          </a:bodyPr>
          <a:lstStyle/>
          <a:p>
            <a:pPr algn="r"/>
            <a:r>
              <a:rPr lang="en-US" sz="11500" b="1" spc="-15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01</a:t>
            </a:r>
            <a:endParaRPr lang="en-MN" sz="11500" b="1" spc="-15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632337972"/>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BA70E89F-718B-9448-9F8C-80C6420A226C}"/>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Graphical user interface, application&#10;&#10;Description automatically generated">
            <a:extLst>
              <a:ext uri="{FF2B5EF4-FFF2-40B4-BE49-F238E27FC236}">
                <a16:creationId xmlns:a16="http://schemas.microsoft.com/office/drawing/2014/main" id="{2B697E00-F4B4-6941-976C-319FFC5A11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179" r="22383" b="13166"/>
          <a:stretch/>
        </p:blipFill>
        <p:spPr>
          <a:xfrm>
            <a:off x="2991245" y="2182871"/>
            <a:ext cx="6167314" cy="3642863"/>
          </a:xfrm>
          <a:prstGeom prst="rect">
            <a:avLst/>
          </a:prstGeom>
        </p:spPr>
      </p:pic>
      <p:grpSp>
        <p:nvGrpSpPr>
          <p:cNvPr id="9" name="Group 8">
            <a:extLst>
              <a:ext uri="{FF2B5EF4-FFF2-40B4-BE49-F238E27FC236}">
                <a16:creationId xmlns:a16="http://schemas.microsoft.com/office/drawing/2014/main" id="{B4210DD4-8579-CC4F-BB29-06AE9C6ABFEA}"/>
              </a:ext>
            </a:extLst>
          </p:cNvPr>
          <p:cNvGrpSpPr/>
          <p:nvPr/>
        </p:nvGrpSpPr>
        <p:grpSpPr>
          <a:xfrm>
            <a:off x="-223055" y="2143858"/>
            <a:ext cx="3010128" cy="922693"/>
            <a:chOff x="363644" y="4873388"/>
            <a:chExt cx="3051938" cy="922693"/>
          </a:xfrm>
        </p:grpSpPr>
        <p:sp>
          <p:nvSpPr>
            <p:cNvPr id="11" name="TextBox 2">
              <a:extLst>
                <a:ext uri="{FF2B5EF4-FFF2-40B4-BE49-F238E27FC236}">
                  <a16:creationId xmlns:a16="http://schemas.microsoft.com/office/drawing/2014/main" id="{99D5AFE3-05BD-1340-9356-51D36F299DF5}"/>
                </a:ext>
              </a:extLst>
            </p:cNvPr>
            <p:cNvSpPr txBox="1"/>
            <p:nvPr/>
          </p:nvSpPr>
          <p:spPr>
            <a:xfrm>
              <a:off x="363644" y="5149750"/>
              <a:ext cx="3050101"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1200" dirty="0">
                  <a:ln w="0"/>
                  <a:solidFill>
                    <a:schemeClr val="bg1"/>
                  </a:solidFill>
                  <a:effectLst>
                    <a:outerShdw blurRad="38100" dist="19050" dir="2700000" algn="tl" rotWithShape="0">
                      <a:schemeClr val="dk1">
                        <a:alpha val="40000"/>
                      </a:schemeClr>
                    </a:outerShdw>
                  </a:effectLst>
                  <a:latin typeface="Arial"/>
                  <a:ea typeface="+mn-lt"/>
                  <a:cs typeface="+mn-lt"/>
                </a:rPr>
                <a:t>Цифровизация и упрощение </a:t>
              </a:r>
            </a:p>
            <a:p>
              <a:pPr algn="r"/>
              <a:r>
                <a:rPr lang="ru-RU" sz="1200" dirty="0">
                  <a:ln w="0"/>
                  <a:solidFill>
                    <a:schemeClr val="bg1"/>
                  </a:solidFill>
                  <a:effectLst>
                    <a:outerShdw blurRad="38100" dist="19050" dir="2700000" algn="tl" rotWithShape="0">
                      <a:schemeClr val="dk1">
                        <a:alpha val="40000"/>
                      </a:schemeClr>
                    </a:outerShdw>
                  </a:effectLst>
                  <a:latin typeface="Arial"/>
                  <a:ea typeface="+mn-lt"/>
                  <a:cs typeface="+mn-lt"/>
                </a:rPr>
                <a:t>операций по государственным</a:t>
              </a:r>
            </a:p>
            <a:p>
              <a:pPr algn="r"/>
              <a:r>
                <a:rPr lang="ru-RU" sz="1200" dirty="0">
                  <a:ln w="0"/>
                  <a:solidFill>
                    <a:schemeClr val="bg1"/>
                  </a:solidFill>
                  <a:effectLst>
                    <a:outerShdw blurRad="38100" dist="19050" dir="2700000" algn="tl" rotWithShape="0">
                      <a:schemeClr val="dk1">
                        <a:alpha val="40000"/>
                      </a:schemeClr>
                    </a:outerShdw>
                  </a:effectLst>
                  <a:latin typeface="Arial"/>
                  <a:ea typeface="+mn-lt"/>
                  <a:cs typeface="+mn-lt"/>
                </a:rPr>
                <a:t> расходам</a:t>
              </a:r>
              <a:endParaRPr lang="ko-KR" altLang="en-US" sz="1200" dirty="0">
                <a:ln w="0"/>
                <a:solidFill>
                  <a:schemeClr val="bg1"/>
                </a:solidFill>
                <a:effectLst>
                  <a:outerShdw blurRad="38100" dist="19050" dir="2700000" algn="tl" rotWithShape="0">
                    <a:schemeClr val="dk1">
                      <a:alpha val="40000"/>
                    </a:schemeClr>
                  </a:outerShdw>
                </a:effectLst>
                <a:latin typeface="Arial"/>
                <a:ea typeface="맑은 고딕"/>
                <a:cs typeface="Arial" pitchFamily="34" charset="0"/>
              </a:endParaRPr>
            </a:p>
          </p:txBody>
        </p:sp>
        <p:sp>
          <p:nvSpPr>
            <p:cNvPr id="13" name="TextBox 3">
              <a:extLst>
                <a:ext uri="{FF2B5EF4-FFF2-40B4-BE49-F238E27FC236}">
                  <a16:creationId xmlns:a16="http://schemas.microsoft.com/office/drawing/2014/main" id="{50FC34BE-341C-D141-87B3-AAD227A38EB0}"/>
                </a:ext>
              </a:extLst>
            </p:cNvPr>
            <p:cNvSpPr txBox="1"/>
            <p:nvPr/>
          </p:nvSpPr>
          <p:spPr>
            <a:xfrm>
              <a:off x="1295448" y="4873388"/>
              <a:ext cx="212013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rPr>
                <a:t>Модуль расходов</a:t>
              </a:r>
              <a:endParaRPr lang="mn-MN"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endParaRPr>
            </a:p>
          </p:txBody>
        </p:sp>
      </p:grpSp>
      <p:grpSp>
        <p:nvGrpSpPr>
          <p:cNvPr id="14" name="Group 13">
            <a:extLst>
              <a:ext uri="{FF2B5EF4-FFF2-40B4-BE49-F238E27FC236}">
                <a16:creationId xmlns:a16="http://schemas.microsoft.com/office/drawing/2014/main" id="{86C37195-D43B-5340-8AD4-2CDFC474D82D}"/>
              </a:ext>
            </a:extLst>
          </p:cNvPr>
          <p:cNvGrpSpPr/>
          <p:nvPr/>
        </p:nvGrpSpPr>
        <p:grpSpPr>
          <a:xfrm>
            <a:off x="8960803" y="2145718"/>
            <a:ext cx="2956619" cy="1133914"/>
            <a:chOff x="832011" y="3833316"/>
            <a:chExt cx="2742683" cy="879338"/>
          </a:xfrm>
        </p:grpSpPr>
        <p:sp>
          <p:nvSpPr>
            <p:cNvPr id="15" name="TextBox 5">
              <a:extLst>
                <a:ext uri="{FF2B5EF4-FFF2-40B4-BE49-F238E27FC236}">
                  <a16:creationId xmlns:a16="http://schemas.microsoft.com/office/drawing/2014/main" id="{3995BF80-DE60-A246-B1FC-4F431A4CA659}"/>
                </a:ext>
              </a:extLst>
            </p:cNvPr>
            <p:cNvSpPr txBox="1"/>
            <p:nvPr/>
          </p:nvSpPr>
          <p:spPr>
            <a:xfrm>
              <a:off x="832011" y="4211431"/>
              <a:ext cx="2390810" cy="50122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200" dirty="0">
                  <a:ln w="0"/>
                  <a:solidFill>
                    <a:schemeClr val="bg1"/>
                  </a:solidFill>
                  <a:effectLst>
                    <a:outerShdw blurRad="38100" dist="19050" dir="2700000" algn="tl" rotWithShape="0">
                      <a:schemeClr val="dk1">
                        <a:alpha val="40000"/>
                      </a:schemeClr>
                    </a:outerShdw>
                  </a:effectLst>
                  <a:latin typeface="Arial"/>
                  <a:ea typeface="+mn-lt"/>
                  <a:cs typeface="+mn-lt"/>
                </a:rPr>
                <a:t>Оптимизация управления ликвидностью Правительства Монголии</a:t>
              </a:r>
              <a:endParaRPr lang="en-US" sz="2000" dirty="0">
                <a:ln w="0"/>
                <a:solidFill>
                  <a:schemeClr val="bg1"/>
                </a:solidFill>
                <a:effectLst>
                  <a:outerShdw blurRad="38100" dist="19050" dir="2700000" algn="tl" rotWithShape="0">
                    <a:schemeClr val="dk1">
                      <a:alpha val="40000"/>
                    </a:schemeClr>
                  </a:outerShdw>
                </a:effectLst>
                <a:latin typeface="Arial"/>
                <a:ea typeface="+mn-lt"/>
                <a:cs typeface="+mn-lt"/>
              </a:endParaRPr>
            </a:p>
          </p:txBody>
        </p:sp>
        <p:sp>
          <p:nvSpPr>
            <p:cNvPr id="16" name="TextBox 6">
              <a:extLst>
                <a:ext uri="{FF2B5EF4-FFF2-40B4-BE49-F238E27FC236}">
                  <a16:creationId xmlns:a16="http://schemas.microsoft.com/office/drawing/2014/main" id="{FB23AA3E-7E79-F640-A3F8-9C249DF34228}"/>
                </a:ext>
              </a:extLst>
            </p:cNvPr>
            <p:cNvSpPr txBox="1"/>
            <p:nvPr/>
          </p:nvSpPr>
          <p:spPr>
            <a:xfrm>
              <a:off x="844542" y="3833316"/>
              <a:ext cx="2730152" cy="23867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rPr>
                <a:t>Модуль обязательств</a:t>
              </a:r>
              <a:endParaRPr lang="mn-MN"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endParaRPr>
            </a:p>
          </p:txBody>
        </p:sp>
      </p:grpSp>
      <p:grpSp>
        <p:nvGrpSpPr>
          <p:cNvPr id="17" name="Group 16">
            <a:extLst>
              <a:ext uri="{FF2B5EF4-FFF2-40B4-BE49-F238E27FC236}">
                <a16:creationId xmlns:a16="http://schemas.microsoft.com/office/drawing/2014/main" id="{E74292E8-DE97-8C44-B29C-AAA6AA345464}"/>
              </a:ext>
            </a:extLst>
          </p:cNvPr>
          <p:cNvGrpSpPr/>
          <p:nvPr/>
        </p:nvGrpSpPr>
        <p:grpSpPr>
          <a:xfrm>
            <a:off x="8996795" y="4850970"/>
            <a:ext cx="3223292" cy="907505"/>
            <a:chOff x="7804482" y="2740349"/>
            <a:chExt cx="3268062" cy="907505"/>
          </a:xfrm>
        </p:grpSpPr>
        <p:sp>
          <p:nvSpPr>
            <p:cNvPr id="18" name="TextBox 2">
              <a:extLst>
                <a:ext uri="{FF2B5EF4-FFF2-40B4-BE49-F238E27FC236}">
                  <a16:creationId xmlns:a16="http://schemas.microsoft.com/office/drawing/2014/main" id="{3C4FD638-121E-FB43-B7E5-0F0E6D418316}"/>
                </a:ext>
              </a:extLst>
            </p:cNvPr>
            <p:cNvSpPr txBox="1"/>
            <p:nvPr/>
          </p:nvSpPr>
          <p:spPr>
            <a:xfrm>
              <a:off x="7808356" y="3001523"/>
              <a:ext cx="2886896"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200" dirty="0">
                  <a:ln w="0"/>
                  <a:solidFill>
                    <a:schemeClr val="bg1"/>
                  </a:solidFill>
                  <a:effectLst>
                    <a:outerShdw blurRad="38100" dist="19050" dir="2700000" algn="tl" rotWithShape="0">
                      <a:schemeClr val="dk1">
                        <a:alpha val="40000"/>
                      </a:schemeClr>
                    </a:outerShdw>
                  </a:effectLst>
                  <a:latin typeface="Arial"/>
                  <a:ea typeface="+mn-lt"/>
                  <a:cs typeface="+mn-lt"/>
                </a:rPr>
                <a:t>Создание ответственной платежной системы на основе системы выставления счетов</a:t>
              </a:r>
              <a:r>
                <a:rPr lang="en-US" sz="1200" dirty="0">
                  <a:ln w="0"/>
                  <a:solidFill>
                    <a:schemeClr val="bg1"/>
                  </a:solidFill>
                  <a:effectLst>
                    <a:outerShdw blurRad="38100" dist="19050" dir="2700000" algn="tl" rotWithShape="0">
                      <a:schemeClr val="dk1">
                        <a:alpha val="40000"/>
                      </a:schemeClr>
                    </a:outerShdw>
                  </a:effectLst>
                  <a:latin typeface="Arial"/>
                  <a:ea typeface="맑은 고딕"/>
                  <a:cs typeface="+mn-lt"/>
                </a:rPr>
                <a:t> </a:t>
              </a:r>
              <a:r>
                <a:rPr lang="en-US" sz="1200" dirty="0">
                  <a:ln w="0"/>
                  <a:solidFill>
                    <a:schemeClr val="bg1"/>
                  </a:solidFill>
                  <a:effectLst>
                    <a:outerShdw blurRad="38100" dist="19050" dir="2700000" algn="tl" rotWithShape="0">
                      <a:schemeClr val="dk1">
                        <a:alpha val="40000"/>
                      </a:schemeClr>
                    </a:outerShdw>
                  </a:effectLst>
                  <a:latin typeface="Arial"/>
                  <a:ea typeface="맑은 고딕"/>
                  <a:cs typeface="Calibri"/>
                </a:rPr>
                <a:t> </a:t>
              </a:r>
              <a:endParaRPr lang="en-US" altLang="ko-KR" sz="1400" dirty="0">
                <a:ln w="0"/>
                <a:solidFill>
                  <a:schemeClr val="bg1"/>
                </a:solidFill>
                <a:effectLst>
                  <a:outerShdw blurRad="38100" dist="19050" dir="2700000" algn="tl" rotWithShape="0">
                    <a:schemeClr val="dk1">
                      <a:alpha val="40000"/>
                    </a:schemeClr>
                  </a:outerShdw>
                </a:effectLst>
                <a:ea typeface="맑은 고딕"/>
                <a:cs typeface="Arial" pitchFamily="34" charset="0"/>
              </a:endParaRPr>
            </a:p>
          </p:txBody>
        </p:sp>
        <p:sp>
          <p:nvSpPr>
            <p:cNvPr id="19" name="TextBox 3">
              <a:extLst>
                <a:ext uri="{FF2B5EF4-FFF2-40B4-BE49-F238E27FC236}">
                  <a16:creationId xmlns:a16="http://schemas.microsoft.com/office/drawing/2014/main" id="{552BC909-6E61-4B48-AA19-0F41F10F4FE1}"/>
                </a:ext>
              </a:extLst>
            </p:cNvPr>
            <p:cNvSpPr txBox="1"/>
            <p:nvPr/>
          </p:nvSpPr>
          <p:spPr>
            <a:xfrm>
              <a:off x="7804482" y="2740349"/>
              <a:ext cx="3268062"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rPr>
                <a:t>Модуль выставления счетов</a:t>
              </a:r>
              <a:endParaRPr lang="mn-MN"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endParaRPr>
            </a:p>
          </p:txBody>
        </p:sp>
      </p:grpSp>
      <p:grpSp>
        <p:nvGrpSpPr>
          <p:cNvPr id="20" name="Group 19">
            <a:extLst>
              <a:ext uri="{FF2B5EF4-FFF2-40B4-BE49-F238E27FC236}">
                <a16:creationId xmlns:a16="http://schemas.microsoft.com/office/drawing/2014/main" id="{226C1DB7-A769-1F48-A2F2-FD83C9A149D8}"/>
              </a:ext>
            </a:extLst>
          </p:cNvPr>
          <p:cNvGrpSpPr/>
          <p:nvPr/>
        </p:nvGrpSpPr>
        <p:grpSpPr>
          <a:xfrm>
            <a:off x="9003393" y="3586557"/>
            <a:ext cx="2704934" cy="1194259"/>
            <a:chOff x="8221307" y="3949843"/>
            <a:chExt cx="2742504" cy="1194259"/>
          </a:xfrm>
        </p:grpSpPr>
        <p:sp>
          <p:nvSpPr>
            <p:cNvPr id="21" name="TextBox 2">
              <a:extLst>
                <a:ext uri="{FF2B5EF4-FFF2-40B4-BE49-F238E27FC236}">
                  <a16:creationId xmlns:a16="http://schemas.microsoft.com/office/drawing/2014/main" id="{299929FC-1BB0-3F4A-8337-7914A31864F2}"/>
                </a:ext>
              </a:extLst>
            </p:cNvPr>
            <p:cNvSpPr txBox="1"/>
            <p:nvPr/>
          </p:nvSpPr>
          <p:spPr>
            <a:xfrm>
              <a:off x="8225612" y="4189995"/>
              <a:ext cx="2738199" cy="95410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sz="1200" dirty="0">
                  <a:ln w="0"/>
                  <a:solidFill>
                    <a:schemeClr val="bg1"/>
                  </a:solidFill>
                  <a:effectLst>
                    <a:outerShdw blurRad="38100" dist="19050" dir="2700000" algn="tl" rotWithShape="0">
                      <a:schemeClr val="dk1">
                        <a:alpha val="40000"/>
                      </a:schemeClr>
                    </a:outerShdw>
                  </a:effectLst>
                  <a:latin typeface="Arial"/>
                  <a:ea typeface="+mn-lt"/>
                  <a:cs typeface="Arial"/>
                </a:rPr>
                <a:t>Упрощение отчетов и формирование электронного архива</a:t>
              </a:r>
              <a:r>
                <a:rPr lang="en-US" sz="1200" dirty="0">
                  <a:ln w="0"/>
                  <a:solidFill>
                    <a:schemeClr val="bg1"/>
                  </a:solidFill>
                  <a:effectLst>
                    <a:outerShdw blurRad="38100" dist="19050" dir="2700000" algn="tl" rotWithShape="0">
                      <a:schemeClr val="dk1">
                        <a:alpha val="40000"/>
                      </a:schemeClr>
                    </a:outerShdw>
                  </a:effectLst>
                  <a:latin typeface="Arial"/>
                  <a:ea typeface="+mn-lt"/>
                  <a:cs typeface="+mn-lt"/>
                </a:rPr>
                <a:t> </a:t>
              </a:r>
              <a:endParaRPr lang="en-US" sz="1200" dirty="0">
                <a:ln w="0"/>
                <a:solidFill>
                  <a:schemeClr val="bg1"/>
                </a:solidFill>
                <a:effectLst>
                  <a:outerShdw blurRad="38100" dist="19050" dir="2700000" algn="tl" rotWithShape="0">
                    <a:schemeClr val="dk1">
                      <a:alpha val="40000"/>
                    </a:schemeClr>
                  </a:outerShdw>
                </a:effectLst>
                <a:latin typeface="Arial"/>
                <a:cs typeface="Calibri"/>
              </a:endParaRPr>
            </a:p>
            <a:p>
              <a:endParaRPr lang="en-US" sz="2000" dirty="0">
                <a:ln w="0"/>
                <a:solidFill>
                  <a:schemeClr val="bg1"/>
                </a:solidFill>
                <a:effectLst>
                  <a:outerShdw blurRad="38100" dist="19050" dir="2700000" algn="tl" rotWithShape="0">
                    <a:schemeClr val="dk1">
                      <a:alpha val="40000"/>
                    </a:schemeClr>
                  </a:outerShdw>
                </a:effectLst>
              </a:endParaRPr>
            </a:p>
          </p:txBody>
        </p:sp>
        <p:sp>
          <p:nvSpPr>
            <p:cNvPr id="22" name="TextBox 3">
              <a:extLst>
                <a:ext uri="{FF2B5EF4-FFF2-40B4-BE49-F238E27FC236}">
                  <a16:creationId xmlns:a16="http://schemas.microsoft.com/office/drawing/2014/main" id="{9DF88310-0BCB-1E40-8279-33D0B8D1A45F}"/>
                </a:ext>
              </a:extLst>
            </p:cNvPr>
            <p:cNvSpPr txBox="1"/>
            <p:nvPr/>
          </p:nvSpPr>
          <p:spPr>
            <a:xfrm>
              <a:off x="8221307" y="3949843"/>
              <a:ext cx="2120134"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ru-RU"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rPr>
                <a:t>Модуль отчетности</a:t>
              </a:r>
              <a:endParaRPr lang="mn-MN"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endParaRPr>
            </a:p>
          </p:txBody>
        </p:sp>
      </p:grpSp>
      <p:sp>
        <p:nvSpPr>
          <p:cNvPr id="23" name="TextBox 3">
            <a:extLst>
              <a:ext uri="{FF2B5EF4-FFF2-40B4-BE49-F238E27FC236}">
                <a16:creationId xmlns:a16="http://schemas.microsoft.com/office/drawing/2014/main" id="{77D392BA-14AA-6546-939D-C3E4473A9ACA}"/>
              </a:ext>
            </a:extLst>
          </p:cNvPr>
          <p:cNvSpPr txBox="1"/>
          <p:nvPr/>
        </p:nvSpPr>
        <p:spPr>
          <a:xfrm>
            <a:off x="-161390" y="3607885"/>
            <a:ext cx="2946651"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rPr>
              <a:t>Модуль регистрации счетов коммерческих банков</a:t>
            </a:r>
            <a:endParaRPr lang="mn-MN"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endParaRPr>
          </a:p>
        </p:txBody>
      </p:sp>
      <p:grpSp>
        <p:nvGrpSpPr>
          <p:cNvPr id="24" name="Group 23">
            <a:extLst>
              <a:ext uri="{FF2B5EF4-FFF2-40B4-BE49-F238E27FC236}">
                <a16:creationId xmlns:a16="http://schemas.microsoft.com/office/drawing/2014/main" id="{461500F7-F47A-D84C-B36B-D5187E76BC88}"/>
              </a:ext>
            </a:extLst>
          </p:cNvPr>
          <p:cNvGrpSpPr/>
          <p:nvPr/>
        </p:nvGrpSpPr>
        <p:grpSpPr>
          <a:xfrm>
            <a:off x="-69458" y="4857106"/>
            <a:ext cx="2907971" cy="1261247"/>
            <a:chOff x="465383" y="4885889"/>
            <a:chExt cx="2948362" cy="1261247"/>
          </a:xfrm>
        </p:grpSpPr>
        <p:sp>
          <p:nvSpPr>
            <p:cNvPr id="25" name="TextBox 2">
              <a:extLst>
                <a:ext uri="{FF2B5EF4-FFF2-40B4-BE49-F238E27FC236}">
                  <a16:creationId xmlns:a16="http://schemas.microsoft.com/office/drawing/2014/main" id="{E1E94DC8-23CF-9245-86B4-6CBA2609DCDF}"/>
                </a:ext>
              </a:extLst>
            </p:cNvPr>
            <p:cNvSpPr txBox="1"/>
            <p:nvPr/>
          </p:nvSpPr>
          <p:spPr>
            <a:xfrm>
              <a:off x="884619" y="5316139"/>
              <a:ext cx="2529126" cy="83099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1200" dirty="0">
                  <a:ln w="0"/>
                  <a:solidFill>
                    <a:schemeClr val="bg1"/>
                  </a:solidFill>
                  <a:effectLst>
                    <a:outerShdw blurRad="38100" dist="19050" dir="2700000" algn="tl" rotWithShape="0">
                      <a:schemeClr val="dk1">
                        <a:alpha val="40000"/>
                      </a:schemeClr>
                    </a:outerShdw>
                  </a:effectLst>
                  <a:latin typeface="Arial"/>
                  <a:ea typeface="+mn-lt"/>
                  <a:cs typeface="+mn-lt"/>
                </a:rPr>
                <a:t>Оптимизация процесса мониторинга остатков бюджетных средств и утвержденного бюджета</a:t>
              </a:r>
              <a:endParaRPr lang="en-US" altLang="ko-KR" sz="2000" dirty="0">
                <a:ln w="0"/>
                <a:solidFill>
                  <a:schemeClr val="bg1"/>
                </a:solidFill>
                <a:effectLst>
                  <a:outerShdw blurRad="38100" dist="19050" dir="2700000" algn="tl" rotWithShape="0">
                    <a:schemeClr val="dk1">
                      <a:alpha val="40000"/>
                    </a:schemeClr>
                  </a:outerShdw>
                </a:effectLst>
              </a:endParaRPr>
            </a:p>
          </p:txBody>
        </p:sp>
        <p:sp>
          <p:nvSpPr>
            <p:cNvPr id="26" name="TextBox 3">
              <a:extLst>
                <a:ext uri="{FF2B5EF4-FFF2-40B4-BE49-F238E27FC236}">
                  <a16:creationId xmlns:a16="http://schemas.microsoft.com/office/drawing/2014/main" id="{5EF1C244-7D7C-5744-B4C5-6AA7B735269D}"/>
                </a:ext>
              </a:extLst>
            </p:cNvPr>
            <p:cNvSpPr txBox="1"/>
            <p:nvPr/>
          </p:nvSpPr>
          <p:spPr>
            <a:xfrm>
              <a:off x="465383" y="4885889"/>
              <a:ext cx="2921721" cy="52322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altLang="ko-KR" sz="1400" b="1" dirty="0">
                  <a:ln w="0"/>
                  <a:solidFill>
                    <a:schemeClr val="bg1"/>
                  </a:solidFill>
                  <a:effectLst>
                    <a:outerShdw blurRad="38100" dist="19050" dir="2700000" algn="tl" rotWithShape="0">
                      <a:schemeClr val="dk1">
                        <a:alpha val="40000"/>
                      </a:schemeClr>
                    </a:outerShdw>
                  </a:effectLst>
                  <a:latin typeface="Arial"/>
                  <a:ea typeface="맑은 고딕"/>
                  <a:cs typeface="Arial"/>
                </a:rPr>
                <a:t>Модуль бюджетного мониторинга</a:t>
              </a:r>
              <a:endParaRPr lang="en-US" sz="2000" b="1" dirty="0">
                <a:ln w="0"/>
                <a:solidFill>
                  <a:schemeClr val="bg1"/>
                </a:solidFill>
                <a:effectLst>
                  <a:outerShdw blurRad="38100" dist="19050" dir="2700000" algn="tl" rotWithShape="0">
                    <a:schemeClr val="dk1">
                      <a:alpha val="40000"/>
                    </a:schemeClr>
                  </a:outerShdw>
                </a:effectLst>
                <a:cs typeface="Calibri"/>
              </a:endParaRPr>
            </a:p>
          </p:txBody>
        </p:sp>
      </p:grpSp>
      <p:sp>
        <p:nvSpPr>
          <p:cNvPr id="29" name="Rectangle 28">
            <a:extLst>
              <a:ext uri="{FF2B5EF4-FFF2-40B4-BE49-F238E27FC236}">
                <a16:creationId xmlns:a16="http://schemas.microsoft.com/office/drawing/2014/main" id="{9CDA8016-DB44-7D49-85E6-DA3C4B991C28}"/>
              </a:ext>
            </a:extLst>
          </p:cNvPr>
          <p:cNvSpPr/>
          <p:nvPr/>
        </p:nvSpPr>
        <p:spPr>
          <a:xfrm>
            <a:off x="1366387" y="1219794"/>
            <a:ext cx="9115191" cy="584775"/>
          </a:xfrm>
          <a:prstGeom prst="rect">
            <a:avLst/>
          </a:prstGeom>
        </p:spPr>
        <p:txBody>
          <a:bodyPr wrap="square">
            <a:spAutoFit/>
          </a:bodyPr>
          <a:lstStyle/>
          <a:p>
            <a:pPr algn="ctr"/>
            <a:r>
              <a:rPr lang="ru-RU" sz="3200" b="1" dirty="0">
                <a:solidFill>
                  <a:srgbClr val="E6BF44"/>
                </a:solidFill>
                <a:effectLst>
                  <a:glow rad="25400">
                    <a:srgbClr val="00B050">
                      <a:alpha val="27000"/>
                    </a:srgbClr>
                  </a:glow>
                </a:effectLst>
                <a:latin typeface="Roboto condensed" panose="02000000000000000000" pitchFamily="2" charset="0"/>
                <a:ea typeface="Roboto condensed" panose="02000000000000000000" pitchFamily="2" charset="0"/>
                <a:cs typeface="Roboto condensed" panose="02000000000000000000" pitchFamily="2" charset="0"/>
              </a:rPr>
              <a:t>СИСТЕМА ПОРТАЛА КАЗНАЧЕЙСТВА</a:t>
            </a:r>
            <a:endParaRPr lang="mn-MN" sz="3200" b="1" dirty="0">
              <a:solidFill>
                <a:srgbClr val="E6BF44"/>
              </a:solidFill>
              <a:effectLst>
                <a:glow rad="25400">
                  <a:srgbClr val="00B050">
                    <a:alpha val="27000"/>
                  </a:srgbClr>
                </a:glow>
              </a:effectLst>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498099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67">
            <a:extLst>
              <a:ext uri="{FF2B5EF4-FFF2-40B4-BE49-F238E27FC236}">
                <a16:creationId xmlns:a16="http://schemas.microsoft.com/office/drawing/2014/main" id="{EC9D9941-67D1-2748-9185-8A0A0F13479B}"/>
              </a:ext>
            </a:extLst>
          </p:cNvPr>
          <p:cNvSpPr txBox="1"/>
          <p:nvPr/>
        </p:nvSpPr>
        <p:spPr>
          <a:xfrm>
            <a:off x="591311" y="8510"/>
            <a:ext cx="9005449" cy="67710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ru-RU" sz="3800" b="1" i="0" u="none" strike="noStrike" kern="1200" cap="none" spc="0" normalizeH="0" baseline="0" noProof="0" dirty="0">
                <a:ln>
                  <a:noFill/>
                </a:ln>
                <a:solidFill>
                  <a:srgbClr val="EDBF11"/>
                </a:solidFill>
                <a:effectLst/>
                <a:uLnTx/>
                <a:uFillTx/>
                <a:latin typeface="Arial" panose="020B0604020202020204" pitchFamily="34" charset="0"/>
                <a:cs typeface="Arial" panose="020B0604020202020204" pitchFamily="34" charset="0"/>
              </a:rPr>
              <a:t>ПРОЦЕСС ПЛАТЕЖЕЙ</a:t>
            </a:r>
            <a:r>
              <a:rPr kumimoji="0" lang="en-US" sz="3800" b="1" i="0" u="none" strike="noStrike" kern="1200" cap="none" spc="0" normalizeH="0" baseline="0" noProof="0" dirty="0">
                <a:ln>
                  <a:noFill/>
                </a:ln>
                <a:solidFill>
                  <a:srgbClr val="EDBF11"/>
                </a:solidFill>
                <a:effectLst/>
                <a:uLnTx/>
                <a:uFillTx/>
                <a:latin typeface="Arial" panose="020B0604020202020204" pitchFamily="34" charset="0"/>
                <a:cs typeface="Arial" panose="020B0604020202020204" pitchFamily="34" charset="0"/>
              </a:rPr>
              <a:t>:</a:t>
            </a:r>
            <a:r>
              <a:rPr kumimoji="0" lang="ru-RU" sz="3800" b="1" i="0" u="none" strike="noStrike" kern="1200" cap="none" spc="0" normalizeH="0" baseline="0" noProof="0" dirty="0">
                <a:ln>
                  <a:noFill/>
                </a:ln>
                <a:solidFill>
                  <a:srgbClr val="EDBF11"/>
                </a:solidFill>
                <a:effectLst/>
                <a:uLnTx/>
                <a:uFillTx/>
                <a:latin typeface="Arial" panose="020B0604020202020204" pitchFamily="34" charset="0"/>
                <a:cs typeface="Arial" panose="020B0604020202020204" pitchFamily="34" charset="0"/>
              </a:rPr>
              <a:t> расходы</a:t>
            </a:r>
            <a:endParaRPr kumimoji="0" lang="en-US" sz="3800" b="1" i="0" u="none" strike="noStrike" kern="1200" cap="none" spc="0" normalizeH="0" baseline="0" noProof="0" dirty="0">
              <a:ln>
                <a:noFill/>
              </a:ln>
              <a:solidFill>
                <a:srgbClr val="EDBF11"/>
              </a:solidFill>
              <a:effectLst/>
              <a:uLnTx/>
              <a:uFillTx/>
              <a:latin typeface="Arial" panose="020B0604020202020204" pitchFamily="34" charset="0"/>
              <a:cs typeface="Arial" panose="020B0604020202020204" pitchFamily="34" charset="0"/>
            </a:endParaRPr>
          </a:p>
        </p:txBody>
      </p:sp>
      <p:grpSp>
        <p:nvGrpSpPr>
          <p:cNvPr id="2" name="Group 2"/>
          <p:cNvGrpSpPr/>
          <p:nvPr/>
        </p:nvGrpSpPr>
        <p:grpSpPr>
          <a:xfrm>
            <a:off x="0" y="697453"/>
            <a:ext cx="12443677" cy="86932"/>
            <a:chOff x="0" y="0"/>
            <a:chExt cx="4916020" cy="34344"/>
          </a:xfrm>
        </p:grpSpPr>
        <p:sp>
          <p:nvSpPr>
            <p:cNvPr id="3" name="Freeform 3"/>
            <p:cNvSpPr/>
            <p:nvPr/>
          </p:nvSpPr>
          <p:spPr>
            <a:xfrm>
              <a:off x="0" y="0"/>
              <a:ext cx="4916020" cy="34344"/>
            </a:xfrm>
            <a:custGeom>
              <a:avLst/>
              <a:gdLst/>
              <a:ahLst/>
              <a:cxnLst/>
              <a:rect l="l" t="t" r="r" b="b"/>
              <a:pathLst>
                <a:path w="4916020" h="34344">
                  <a:moveTo>
                    <a:pt x="0" y="0"/>
                  </a:moveTo>
                  <a:lnTo>
                    <a:pt x="4916020" y="0"/>
                  </a:lnTo>
                  <a:lnTo>
                    <a:pt x="4916020" y="34344"/>
                  </a:lnTo>
                  <a:lnTo>
                    <a:pt x="0" y="34344"/>
                  </a:lnTo>
                  <a:close/>
                </a:path>
              </a:pathLst>
            </a:custGeom>
            <a:solidFill>
              <a:srgbClr val="1B2C71"/>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5" name="Group 5"/>
          <p:cNvGrpSpPr/>
          <p:nvPr/>
        </p:nvGrpSpPr>
        <p:grpSpPr>
          <a:xfrm>
            <a:off x="11847228" y="0"/>
            <a:ext cx="1876198" cy="6858000"/>
            <a:chOff x="0" y="0"/>
            <a:chExt cx="1210015" cy="2709333"/>
          </a:xfrm>
        </p:grpSpPr>
        <p:sp>
          <p:nvSpPr>
            <p:cNvPr id="6" name="Freeform 6"/>
            <p:cNvSpPr/>
            <p:nvPr/>
          </p:nvSpPr>
          <p:spPr>
            <a:xfrm>
              <a:off x="0" y="0"/>
              <a:ext cx="1210015" cy="2709333"/>
            </a:xfrm>
            <a:custGeom>
              <a:avLst/>
              <a:gdLst/>
              <a:ahLst/>
              <a:cxnLst/>
              <a:rect l="l" t="t" r="r" b="b"/>
              <a:pathLst>
                <a:path w="1210015" h="2709333">
                  <a:moveTo>
                    <a:pt x="0" y="0"/>
                  </a:moveTo>
                  <a:lnTo>
                    <a:pt x="1210015" y="0"/>
                  </a:lnTo>
                  <a:lnTo>
                    <a:pt x="1210015" y="2709333"/>
                  </a:lnTo>
                  <a:lnTo>
                    <a:pt x="0" y="2709333"/>
                  </a:lnTo>
                  <a:close/>
                </a:path>
              </a:pathLst>
            </a:custGeom>
            <a:solidFill>
              <a:srgbClr val="1B2C71"/>
            </a:solidFill>
          </p:spPr>
        </p:sp>
        <p:sp>
          <p:nvSpPr>
            <p:cNvPr id="7" name="TextBox 7"/>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pic>
        <p:nvPicPr>
          <p:cNvPr id="8" name="Picture 8"/>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rot="7806280">
            <a:off x="11675880" y="-1247746"/>
            <a:ext cx="5483328" cy="4456450"/>
          </a:xfrm>
          <a:prstGeom prst="rect">
            <a:avLst/>
          </a:prstGeom>
        </p:spPr>
      </p:pic>
      <p:pic>
        <p:nvPicPr>
          <p:cNvPr id="9" name="Picture 9"/>
          <p:cNvPicPr>
            <a:picLocks noChangeAspect="1"/>
          </p:cNvPicPr>
          <p:nvPr/>
        </p:nvPicPr>
        <p:blipFill rotWithShape="1">
          <a:blip r:embed="rId4" cstate="screen">
            <a:alphaModFix amt="77000"/>
            <a:extLst>
              <a:ext uri="{28A0092B-C50C-407E-A947-70E740481C1C}">
                <a14:useLocalDpi xmlns:a14="http://schemas.microsoft.com/office/drawing/2010/main"/>
              </a:ext>
              <a:ext uri="{96DAC541-7B7A-43D3-8B79-37D633B846F1}">
                <asvg:svgBlip xmlns:asvg="http://schemas.microsoft.com/office/drawing/2016/SVG/main" r:embed="rId5"/>
              </a:ext>
            </a:extLst>
          </a:blip>
          <a:srcRect l="53745" r="19761"/>
          <a:stretch/>
        </p:blipFill>
        <p:spPr>
          <a:xfrm>
            <a:off x="11847228" y="0"/>
            <a:ext cx="1816915" cy="6858000"/>
          </a:xfrm>
          <a:prstGeom prst="rect">
            <a:avLst/>
          </a:prstGeom>
        </p:spPr>
      </p:pic>
      <p:sp>
        <p:nvSpPr>
          <p:cNvPr id="69" name="Rectangle 68">
            <a:extLst>
              <a:ext uri="{FF2B5EF4-FFF2-40B4-BE49-F238E27FC236}">
                <a16:creationId xmlns:a16="http://schemas.microsoft.com/office/drawing/2014/main" id="{781E5BF9-17C6-1C4E-B65D-A50F08C906E8}"/>
              </a:ext>
            </a:extLst>
          </p:cNvPr>
          <p:cNvSpPr/>
          <p:nvPr/>
        </p:nvSpPr>
        <p:spPr>
          <a:xfrm>
            <a:off x="8178797" y="3897548"/>
            <a:ext cx="3179832" cy="548640"/>
          </a:xfrm>
          <a:prstGeom prst="rect">
            <a:avLst/>
          </a:prstGeom>
          <a:solidFill>
            <a:srgbClr val="1EA18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A148614A-3A87-5E45-BA90-81CC3D552649}"/>
              </a:ext>
            </a:extLst>
          </p:cNvPr>
          <p:cNvSpPr/>
          <p:nvPr/>
        </p:nvSpPr>
        <p:spPr>
          <a:xfrm>
            <a:off x="8178797" y="4509653"/>
            <a:ext cx="3179832" cy="548640"/>
          </a:xfrm>
          <a:prstGeom prst="rect">
            <a:avLst/>
          </a:prstGeom>
          <a:solidFill>
            <a:srgbClr val="9BBB5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1624DAD-8688-D041-8735-8AC7E8771B95}"/>
              </a:ext>
            </a:extLst>
          </p:cNvPr>
          <p:cNvSpPr/>
          <p:nvPr/>
        </p:nvSpPr>
        <p:spPr>
          <a:xfrm>
            <a:off x="8177540" y="5121238"/>
            <a:ext cx="3179832" cy="548640"/>
          </a:xfrm>
          <a:prstGeom prst="rect">
            <a:avLst/>
          </a:prstGeom>
          <a:solidFill>
            <a:srgbClr val="F29B2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366297C9-A960-5943-8AF3-EF3C77D103B2}"/>
              </a:ext>
            </a:extLst>
          </p:cNvPr>
          <p:cNvSpPr/>
          <p:nvPr/>
        </p:nvSpPr>
        <p:spPr>
          <a:xfrm>
            <a:off x="8177496" y="5729883"/>
            <a:ext cx="3179832" cy="548640"/>
          </a:xfrm>
          <a:prstGeom prst="rect">
            <a:avLst/>
          </a:prstGeom>
          <a:solidFill>
            <a:srgbClr val="BD392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BF870346-8F49-A64D-88EA-F891402D1717}"/>
              </a:ext>
            </a:extLst>
          </p:cNvPr>
          <p:cNvSpPr/>
          <p:nvPr/>
        </p:nvSpPr>
        <p:spPr>
          <a:xfrm>
            <a:off x="7907265" y="3895722"/>
            <a:ext cx="548640" cy="548640"/>
          </a:xfrm>
          <a:prstGeom prst="rect">
            <a:avLst/>
          </a:prstGeom>
          <a:solidFill>
            <a:srgbClr val="1EA185"/>
          </a:solidFill>
          <a:ln>
            <a:solidFill>
              <a:srgbClr val="1EA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84BE37D7-7A76-D348-B399-A0CBF164EB76}"/>
              </a:ext>
            </a:extLst>
          </p:cNvPr>
          <p:cNvSpPr/>
          <p:nvPr/>
        </p:nvSpPr>
        <p:spPr>
          <a:xfrm>
            <a:off x="7907265" y="4507827"/>
            <a:ext cx="548640" cy="548640"/>
          </a:xfrm>
          <a:prstGeom prst="rect">
            <a:avLst/>
          </a:prstGeom>
          <a:solidFill>
            <a:srgbClr val="9BBB5C"/>
          </a:solidFill>
          <a:ln>
            <a:solidFill>
              <a:srgbClr val="9BBB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7A9BEB5-E4B4-5B45-A9A8-7B5D4C8466E3}"/>
              </a:ext>
            </a:extLst>
          </p:cNvPr>
          <p:cNvSpPr/>
          <p:nvPr/>
        </p:nvSpPr>
        <p:spPr>
          <a:xfrm>
            <a:off x="7906008" y="5119412"/>
            <a:ext cx="548640" cy="548640"/>
          </a:xfrm>
          <a:prstGeom prst="rect">
            <a:avLst/>
          </a:prstGeom>
          <a:solidFill>
            <a:srgbClr val="F29B26"/>
          </a:solidFill>
          <a:ln>
            <a:solidFill>
              <a:srgbClr val="F29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D0EF4DF8-B424-3746-985D-74C0F58E1104}"/>
              </a:ext>
            </a:extLst>
          </p:cNvPr>
          <p:cNvSpPr/>
          <p:nvPr/>
        </p:nvSpPr>
        <p:spPr>
          <a:xfrm>
            <a:off x="7905964" y="5728057"/>
            <a:ext cx="548640" cy="548640"/>
          </a:xfrm>
          <a:prstGeom prst="rect">
            <a:avLst/>
          </a:prstGeom>
          <a:solidFill>
            <a:srgbClr val="BD392F"/>
          </a:solidFill>
          <a:ln>
            <a:solidFill>
              <a:srgbClr val="BD39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F49D1262-C9A5-6E42-91AD-3F5E6DDCB93A}"/>
              </a:ext>
            </a:extLst>
          </p:cNvPr>
          <p:cNvSpPr/>
          <p:nvPr/>
        </p:nvSpPr>
        <p:spPr>
          <a:xfrm>
            <a:off x="276983" y="1226939"/>
            <a:ext cx="11049674" cy="2468880"/>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BFEC5F5C-E40E-7E48-A17F-86DFDC7CA850}"/>
              </a:ext>
            </a:extLst>
          </p:cNvPr>
          <p:cNvSpPr/>
          <p:nvPr/>
        </p:nvSpPr>
        <p:spPr>
          <a:xfrm>
            <a:off x="279970" y="3890779"/>
            <a:ext cx="7370050" cy="2418822"/>
          </a:xfrm>
          <a:prstGeom prst="rect">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Left Bracket 78">
            <a:extLst>
              <a:ext uri="{FF2B5EF4-FFF2-40B4-BE49-F238E27FC236}">
                <a16:creationId xmlns:a16="http://schemas.microsoft.com/office/drawing/2014/main" id="{37A1C84B-98C0-D646-8251-D8AB54AD6F76}"/>
              </a:ext>
            </a:extLst>
          </p:cNvPr>
          <p:cNvSpPr/>
          <p:nvPr/>
        </p:nvSpPr>
        <p:spPr>
          <a:xfrm rot="5400000">
            <a:off x="3273980" y="-1164552"/>
            <a:ext cx="91440" cy="521208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0" name="Picture 79">
            <a:extLst>
              <a:ext uri="{FF2B5EF4-FFF2-40B4-BE49-F238E27FC236}">
                <a16:creationId xmlns:a16="http://schemas.microsoft.com/office/drawing/2014/main" id="{140CCDD8-1D7C-8F41-B055-ABFE32BC5F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2521" y="1558745"/>
            <a:ext cx="10463979" cy="1593701"/>
          </a:xfrm>
          <a:prstGeom prst="rect">
            <a:avLst/>
          </a:prstGeom>
        </p:spPr>
      </p:pic>
      <p:sp>
        <p:nvSpPr>
          <p:cNvPr id="81" name="Left Bracket 80">
            <a:extLst>
              <a:ext uri="{FF2B5EF4-FFF2-40B4-BE49-F238E27FC236}">
                <a16:creationId xmlns:a16="http://schemas.microsoft.com/office/drawing/2014/main" id="{7795839A-900B-A649-BB3F-E324B4A3E93D}"/>
              </a:ext>
            </a:extLst>
          </p:cNvPr>
          <p:cNvSpPr/>
          <p:nvPr/>
        </p:nvSpPr>
        <p:spPr>
          <a:xfrm rot="5400000">
            <a:off x="9543828" y="-62084"/>
            <a:ext cx="91440" cy="301752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Left Bracket 81">
            <a:extLst>
              <a:ext uri="{FF2B5EF4-FFF2-40B4-BE49-F238E27FC236}">
                <a16:creationId xmlns:a16="http://schemas.microsoft.com/office/drawing/2014/main" id="{7A734257-85C0-9342-81AB-902151E8485F}"/>
              </a:ext>
            </a:extLst>
          </p:cNvPr>
          <p:cNvSpPr/>
          <p:nvPr/>
        </p:nvSpPr>
        <p:spPr>
          <a:xfrm rot="5400000" flipH="1" flipV="1">
            <a:off x="5880020" y="-1733330"/>
            <a:ext cx="91440" cy="1042416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Rectangle: Rounded Corners 31">
            <a:extLst>
              <a:ext uri="{FF2B5EF4-FFF2-40B4-BE49-F238E27FC236}">
                <a16:creationId xmlns:a16="http://schemas.microsoft.com/office/drawing/2014/main" id="{0556E080-ED95-E745-A278-6AF214D8C683}"/>
              </a:ext>
            </a:extLst>
          </p:cNvPr>
          <p:cNvSpPr/>
          <p:nvPr/>
        </p:nvSpPr>
        <p:spPr>
          <a:xfrm>
            <a:off x="5047049" y="3363527"/>
            <a:ext cx="1828800" cy="320795"/>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FA8C3F5F-4962-6C49-9113-279440B67145}"/>
              </a:ext>
            </a:extLst>
          </p:cNvPr>
          <p:cNvSpPr txBox="1"/>
          <p:nvPr/>
        </p:nvSpPr>
        <p:spPr>
          <a:xfrm>
            <a:off x="5673217" y="3372801"/>
            <a:ext cx="123111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2-5</a:t>
            </a:r>
            <a:r>
              <a:rPr kumimoji="0" lang="mn-MN" sz="1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ru-RU" sz="1400" b="1" i="0" u="none" strike="noStrike" kern="1200" cap="none" spc="0" normalizeH="0" baseline="0" noProof="0" dirty="0">
                <a:ln>
                  <a:noFill/>
                </a:ln>
                <a:solidFill>
                  <a:prstClr val="white"/>
                </a:solidFill>
                <a:effectLst/>
                <a:uLnTx/>
                <a:uFillTx/>
                <a:latin typeface="Calibri" panose="020F0502020204030204"/>
                <a:ea typeface="+mn-ea"/>
                <a:cs typeface="+mn-cs"/>
              </a:rPr>
              <a:t>часов</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5" name="Graphic 84" descr="Clock">
            <a:extLst>
              <a:ext uri="{FF2B5EF4-FFF2-40B4-BE49-F238E27FC236}">
                <a16:creationId xmlns:a16="http://schemas.microsoft.com/office/drawing/2014/main" id="{A337F8C7-DF13-E641-B9C3-4452D43A6077}"/>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480934" y="3396320"/>
            <a:ext cx="274320" cy="274320"/>
          </a:xfrm>
          <a:prstGeom prst="rect">
            <a:avLst/>
          </a:prstGeom>
        </p:spPr>
      </p:pic>
      <p:sp>
        <p:nvSpPr>
          <p:cNvPr id="86" name="Rectangle: Rounded Corners 34">
            <a:extLst>
              <a:ext uri="{FF2B5EF4-FFF2-40B4-BE49-F238E27FC236}">
                <a16:creationId xmlns:a16="http://schemas.microsoft.com/office/drawing/2014/main" id="{2D95CDA6-6217-9447-8B8D-DDA010C714A3}"/>
              </a:ext>
            </a:extLst>
          </p:cNvPr>
          <p:cNvSpPr/>
          <p:nvPr/>
        </p:nvSpPr>
        <p:spPr>
          <a:xfrm>
            <a:off x="2229170" y="1217803"/>
            <a:ext cx="1987040" cy="291215"/>
          </a:xfrm>
          <a:prstGeom prst="roundRect">
            <a:avLst/>
          </a:prstGeom>
          <a:solidFill>
            <a:schemeClr val="tx2">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Rounded Corners 35">
            <a:extLst>
              <a:ext uri="{FF2B5EF4-FFF2-40B4-BE49-F238E27FC236}">
                <a16:creationId xmlns:a16="http://schemas.microsoft.com/office/drawing/2014/main" id="{C8C07E97-65FF-A442-8B5E-A6BE5C33BA1B}"/>
              </a:ext>
            </a:extLst>
          </p:cNvPr>
          <p:cNvSpPr/>
          <p:nvPr/>
        </p:nvSpPr>
        <p:spPr>
          <a:xfrm>
            <a:off x="8899183" y="1221129"/>
            <a:ext cx="1371600" cy="320795"/>
          </a:xfrm>
          <a:prstGeom prst="roundRect">
            <a:avLst/>
          </a:prstGeom>
          <a:solidFill>
            <a:schemeClr val="accent5">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TextBox 87">
            <a:extLst>
              <a:ext uri="{FF2B5EF4-FFF2-40B4-BE49-F238E27FC236}">
                <a16:creationId xmlns:a16="http://schemas.microsoft.com/office/drawing/2014/main" id="{1B13985D-A8E8-7545-8F51-F57F86924944}"/>
              </a:ext>
            </a:extLst>
          </p:cNvPr>
          <p:cNvSpPr txBox="1"/>
          <p:nvPr/>
        </p:nvSpPr>
        <p:spPr>
          <a:xfrm>
            <a:off x="8883181" y="1231058"/>
            <a:ext cx="139754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a:solidFill>
                  <a:prstClr val="white"/>
                </a:solidFill>
                <a:latin typeface="Calibri" panose="020F0502020204030204"/>
              </a:rPr>
              <a:t>КАЗНАЧЕЙСТВО</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TextBox 88">
            <a:extLst>
              <a:ext uri="{FF2B5EF4-FFF2-40B4-BE49-F238E27FC236}">
                <a16:creationId xmlns:a16="http://schemas.microsoft.com/office/drawing/2014/main" id="{459F0E15-68CC-0749-9F9D-D3C62BE69F82}"/>
              </a:ext>
            </a:extLst>
          </p:cNvPr>
          <p:cNvSpPr txBox="1"/>
          <p:nvPr/>
        </p:nvSpPr>
        <p:spPr>
          <a:xfrm>
            <a:off x="2158811" y="1217801"/>
            <a:ext cx="20574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prstClr val="white"/>
                </a:solidFill>
                <a:effectLst/>
                <a:uLnTx/>
                <a:uFillTx/>
                <a:latin typeface="Calibri" panose="020F0502020204030204"/>
                <a:ea typeface="+mn-ea"/>
                <a:cs typeface="+mn-cs"/>
              </a:rPr>
              <a:t>БЮДЖЕТНЫЕ ОРГАНИЗАЦИИ</a:t>
            </a:r>
            <a:endParaRPr kumimoji="0" lang="en-US" sz="11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6C1A8393-9C53-DF48-B2BB-A233E8FCEAD4}"/>
              </a:ext>
            </a:extLst>
          </p:cNvPr>
          <p:cNvSpPr txBox="1"/>
          <p:nvPr/>
        </p:nvSpPr>
        <p:spPr>
          <a:xfrm rot="16200000">
            <a:off x="-205608" y="2300305"/>
            <a:ext cx="139754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3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ДО</a:t>
            </a:r>
            <a:endParaRPr kumimoji="0" lang="en-US" sz="13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3B797BC1-F57B-B94E-A2E8-711900394AC2}"/>
              </a:ext>
            </a:extLst>
          </p:cNvPr>
          <p:cNvSpPr txBox="1"/>
          <p:nvPr/>
        </p:nvSpPr>
        <p:spPr>
          <a:xfrm>
            <a:off x="452201" y="2947289"/>
            <a:ext cx="133999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prstClr val="black"/>
                </a:solidFill>
                <a:latin typeface="Segoe Print" panose="02000600000000000000" pitchFamily="2" charset="0"/>
              </a:rPr>
              <a:t>Подготовка платежной заявки (ПЗ)</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92" name="TextBox 91">
            <a:extLst>
              <a:ext uri="{FF2B5EF4-FFF2-40B4-BE49-F238E27FC236}">
                <a16:creationId xmlns:a16="http://schemas.microsoft.com/office/drawing/2014/main" id="{EC9D9941-67D1-2748-9185-8A0A0F13479B}"/>
              </a:ext>
            </a:extLst>
          </p:cNvPr>
          <p:cNvSpPr txBox="1"/>
          <p:nvPr/>
        </p:nvSpPr>
        <p:spPr>
          <a:xfrm>
            <a:off x="1966882" y="2960602"/>
            <a:ext cx="13399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prstClr val="black"/>
                </a:solidFill>
                <a:latin typeface="Segoe Print" panose="02000600000000000000" pitchFamily="2" charset="0"/>
              </a:rPr>
              <a:t>Санкция главного бухгалтера</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93" name="TextBox 92">
            <a:extLst>
              <a:ext uri="{FF2B5EF4-FFF2-40B4-BE49-F238E27FC236}">
                <a16:creationId xmlns:a16="http://schemas.microsoft.com/office/drawing/2014/main" id="{3E43972F-9BCB-284C-AD6E-49A8C1DC5ED9}"/>
              </a:ext>
            </a:extLst>
          </p:cNvPr>
          <p:cNvSpPr txBox="1"/>
          <p:nvPr/>
        </p:nvSpPr>
        <p:spPr>
          <a:xfrm>
            <a:off x="3542757" y="2963426"/>
            <a:ext cx="13399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Санкция директора</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94" name="TextBox 93">
            <a:extLst>
              <a:ext uri="{FF2B5EF4-FFF2-40B4-BE49-F238E27FC236}">
                <a16:creationId xmlns:a16="http://schemas.microsoft.com/office/drawing/2014/main" id="{710D0206-E234-DD4D-9F2F-3CC2F59B2CC7}"/>
              </a:ext>
            </a:extLst>
          </p:cNvPr>
          <p:cNvSpPr txBox="1"/>
          <p:nvPr/>
        </p:nvSpPr>
        <p:spPr>
          <a:xfrm>
            <a:off x="4933764" y="2977813"/>
            <a:ext cx="133999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prstClr val="black"/>
                </a:solidFill>
                <a:latin typeface="Segoe Print" panose="02000600000000000000" pitchFamily="2" charset="0"/>
              </a:rPr>
              <a:t>Печать</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95" name="TextBox 94">
            <a:extLst>
              <a:ext uri="{FF2B5EF4-FFF2-40B4-BE49-F238E27FC236}">
                <a16:creationId xmlns:a16="http://schemas.microsoft.com/office/drawing/2014/main" id="{0BDC7C9D-CFCD-F54C-AF9E-678DCC92C130}"/>
              </a:ext>
            </a:extLst>
          </p:cNvPr>
          <p:cNvSpPr txBox="1"/>
          <p:nvPr/>
        </p:nvSpPr>
        <p:spPr>
          <a:xfrm>
            <a:off x="7765888" y="2967062"/>
            <a:ext cx="153915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prstClr val="black"/>
                </a:solidFill>
                <a:latin typeface="Segoe Print" panose="02000600000000000000" pitchFamily="2" charset="0"/>
              </a:rPr>
              <a:t>Отправка ПЗ в подразделение казначейства</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96" name="TextBox 95">
            <a:extLst>
              <a:ext uri="{FF2B5EF4-FFF2-40B4-BE49-F238E27FC236}">
                <a16:creationId xmlns:a16="http://schemas.microsoft.com/office/drawing/2014/main" id="{E3D486D1-C3EE-BA44-AE56-A734F9C8988F}"/>
              </a:ext>
            </a:extLst>
          </p:cNvPr>
          <p:cNvSpPr txBox="1"/>
          <p:nvPr/>
        </p:nvSpPr>
        <p:spPr>
          <a:xfrm>
            <a:off x="9505680" y="2949323"/>
            <a:ext cx="153915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Ввод информации из ПЗ в ИСУГФ в ручном режиме</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pic>
        <p:nvPicPr>
          <p:cNvPr id="97" name="Picture 96">
            <a:extLst>
              <a:ext uri="{FF2B5EF4-FFF2-40B4-BE49-F238E27FC236}">
                <a16:creationId xmlns:a16="http://schemas.microsoft.com/office/drawing/2014/main" id="{D81D5200-5F9B-CF45-828B-0153EE34B8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774" y="4228287"/>
            <a:ext cx="6722588" cy="1280160"/>
          </a:xfrm>
          <a:prstGeom prst="rect">
            <a:avLst/>
          </a:prstGeom>
        </p:spPr>
      </p:pic>
      <p:sp>
        <p:nvSpPr>
          <p:cNvPr id="98" name="Left Bracket 97">
            <a:extLst>
              <a:ext uri="{FF2B5EF4-FFF2-40B4-BE49-F238E27FC236}">
                <a16:creationId xmlns:a16="http://schemas.microsoft.com/office/drawing/2014/main" id="{3756B5B2-47B3-D84E-AE56-2A7A83DD46D6}"/>
              </a:ext>
            </a:extLst>
          </p:cNvPr>
          <p:cNvSpPr/>
          <p:nvPr/>
        </p:nvSpPr>
        <p:spPr>
          <a:xfrm rot="5400000">
            <a:off x="3253973" y="1588423"/>
            <a:ext cx="91440" cy="502920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Left Bracket 98">
            <a:extLst>
              <a:ext uri="{FF2B5EF4-FFF2-40B4-BE49-F238E27FC236}">
                <a16:creationId xmlns:a16="http://schemas.microsoft.com/office/drawing/2014/main" id="{494A5454-39D4-E44B-B403-3D1A6179D912}"/>
              </a:ext>
            </a:extLst>
          </p:cNvPr>
          <p:cNvSpPr/>
          <p:nvPr/>
        </p:nvSpPr>
        <p:spPr>
          <a:xfrm rot="5400000">
            <a:off x="6753467" y="3425701"/>
            <a:ext cx="91440" cy="137160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Left Bracket 99">
            <a:extLst>
              <a:ext uri="{FF2B5EF4-FFF2-40B4-BE49-F238E27FC236}">
                <a16:creationId xmlns:a16="http://schemas.microsoft.com/office/drawing/2014/main" id="{B40A55DF-2B91-7648-ABD6-AECFCE8D09CE}"/>
              </a:ext>
            </a:extLst>
          </p:cNvPr>
          <p:cNvSpPr/>
          <p:nvPr/>
        </p:nvSpPr>
        <p:spPr>
          <a:xfrm rot="16200000" flipV="1">
            <a:off x="4100125" y="2756599"/>
            <a:ext cx="91440" cy="6675120"/>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Rectangle: Rounded Corners 49">
            <a:extLst>
              <a:ext uri="{FF2B5EF4-FFF2-40B4-BE49-F238E27FC236}">
                <a16:creationId xmlns:a16="http://schemas.microsoft.com/office/drawing/2014/main" id="{B68C6A7A-B6D0-394A-86BC-5FB83CD12483}"/>
              </a:ext>
            </a:extLst>
          </p:cNvPr>
          <p:cNvSpPr/>
          <p:nvPr/>
        </p:nvSpPr>
        <p:spPr>
          <a:xfrm>
            <a:off x="3535751" y="5979481"/>
            <a:ext cx="1143000" cy="320795"/>
          </a:xfrm>
          <a:prstGeom prst="round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TextBox 101">
            <a:extLst>
              <a:ext uri="{FF2B5EF4-FFF2-40B4-BE49-F238E27FC236}">
                <a16:creationId xmlns:a16="http://schemas.microsoft.com/office/drawing/2014/main" id="{AA659BF8-7586-8549-8C7B-B51D74CE3DCA}"/>
              </a:ext>
            </a:extLst>
          </p:cNvPr>
          <p:cNvSpPr txBox="1"/>
          <p:nvPr/>
        </p:nvSpPr>
        <p:spPr>
          <a:xfrm>
            <a:off x="3756891" y="5983025"/>
            <a:ext cx="9661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3</a:t>
            </a:r>
            <a:r>
              <a:rPr kumimoji="0" lang="mn-MN" sz="1400" b="1" i="0" u="none" strike="noStrike" kern="1200" cap="none" spc="0" normalizeH="0" baseline="0" noProof="0" dirty="0">
                <a:ln>
                  <a:noFill/>
                </a:ln>
                <a:solidFill>
                  <a:prstClr val="white"/>
                </a:solidFill>
                <a:effectLst/>
                <a:uLnTx/>
                <a:uFillTx/>
                <a:latin typeface="Calibri" panose="020F0502020204030204"/>
                <a:ea typeface="+mn-ea"/>
                <a:cs typeface="+mn-cs"/>
              </a:rPr>
              <a:t>0</a:t>
            </a:r>
            <a:r>
              <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mn-MN" sz="1400" b="1" i="0" u="none" strike="noStrike" kern="1200" cap="none" spc="0" normalizeH="0" baseline="0" noProof="0" dirty="0">
                <a:ln>
                  <a:noFill/>
                </a:ln>
                <a:solidFill>
                  <a:prstClr val="white"/>
                </a:solidFill>
                <a:effectLst/>
                <a:uLnTx/>
                <a:uFillTx/>
                <a:latin typeface="Calibri" panose="020F0502020204030204"/>
                <a:ea typeface="+mn-ea"/>
                <a:cs typeface="+mn-cs"/>
              </a:rPr>
              <a:t>60 мин</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3" name="Graphic 102" descr="Clock">
            <a:extLst>
              <a:ext uri="{FF2B5EF4-FFF2-40B4-BE49-F238E27FC236}">
                <a16:creationId xmlns:a16="http://schemas.microsoft.com/office/drawing/2014/main" id="{D4FFF810-3584-A348-8DAF-72B2D5C4057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61623" y="6002564"/>
            <a:ext cx="274320" cy="274320"/>
          </a:xfrm>
          <a:prstGeom prst="rect">
            <a:avLst/>
          </a:prstGeom>
        </p:spPr>
      </p:pic>
      <p:sp>
        <p:nvSpPr>
          <p:cNvPr id="104" name="Rectangle: Rounded Corners 52">
            <a:extLst>
              <a:ext uri="{FF2B5EF4-FFF2-40B4-BE49-F238E27FC236}">
                <a16:creationId xmlns:a16="http://schemas.microsoft.com/office/drawing/2014/main" id="{E759C11C-7BAA-3F44-879E-23806189FFCF}"/>
              </a:ext>
            </a:extLst>
          </p:cNvPr>
          <p:cNvSpPr/>
          <p:nvPr/>
        </p:nvSpPr>
        <p:spPr>
          <a:xfrm>
            <a:off x="6203423" y="3896905"/>
            <a:ext cx="1188720" cy="320795"/>
          </a:xfrm>
          <a:prstGeom prst="roundRect">
            <a:avLst/>
          </a:prstGeom>
          <a:solidFill>
            <a:schemeClr val="accent5">
              <a:lumMod val="75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TextBox 104">
            <a:extLst>
              <a:ext uri="{FF2B5EF4-FFF2-40B4-BE49-F238E27FC236}">
                <a16:creationId xmlns:a16="http://schemas.microsoft.com/office/drawing/2014/main" id="{B2D4604C-BE0E-9041-AFA4-91C3D712267C}"/>
              </a:ext>
            </a:extLst>
          </p:cNvPr>
          <p:cNvSpPr txBox="1"/>
          <p:nvPr/>
        </p:nvSpPr>
        <p:spPr>
          <a:xfrm>
            <a:off x="6099012" y="3915901"/>
            <a:ext cx="1397541" cy="292388"/>
          </a:xfrm>
          <a:prstGeom prst="rect">
            <a:avLst/>
          </a:prstGeom>
          <a:noFill/>
        </p:spPr>
        <p:txBody>
          <a:bodyPr wrap="square" rtlCol="0">
            <a:spAutoFit/>
          </a:bodyPr>
          <a:lstStyle/>
          <a:p>
            <a:pPr lvl="0" algn="ctr"/>
            <a:r>
              <a:rPr lang="ru-RU" sz="1300" b="1" dirty="0">
                <a:solidFill>
                  <a:prstClr val="white"/>
                </a:solidFill>
              </a:rPr>
              <a:t>КАЗНАЧЕЙСТВО</a:t>
            </a:r>
            <a:endParaRPr lang="en-US" sz="1300" b="1" dirty="0">
              <a:solidFill>
                <a:prstClr val="white"/>
              </a:solidFill>
            </a:endParaRPr>
          </a:p>
        </p:txBody>
      </p:sp>
      <p:sp>
        <p:nvSpPr>
          <p:cNvPr id="106" name="Rectangle: Rounded Corners 54">
            <a:extLst>
              <a:ext uri="{FF2B5EF4-FFF2-40B4-BE49-F238E27FC236}">
                <a16:creationId xmlns:a16="http://schemas.microsoft.com/office/drawing/2014/main" id="{6AFF41A6-3258-C148-8216-B9B94E7BF23D}"/>
              </a:ext>
            </a:extLst>
          </p:cNvPr>
          <p:cNvSpPr/>
          <p:nvPr/>
        </p:nvSpPr>
        <p:spPr>
          <a:xfrm>
            <a:off x="2307785" y="3887345"/>
            <a:ext cx="2011680" cy="320795"/>
          </a:xfrm>
          <a:prstGeom prst="roundRect">
            <a:avLst/>
          </a:prstGeom>
          <a:solidFill>
            <a:schemeClr val="tx2">
              <a:lumMod val="60000"/>
              <a:lumOff val="4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TextBox 106">
            <a:extLst>
              <a:ext uri="{FF2B5EF4-FFF2-40B4-BE49-F238E27FC236}">
                <a16:creationId xmlns:a16="http://schemas.microsoft.com/office/drawing/2014/main" id="{2CB4D6A7-3C79-1144-AD7D-1D3EE90A1420}"/>
              </a:ext>
            </a:extLst>
          </p:cNvPr>
          <p:cNvSpPr txBox="1"/>
          <p:nvPr/>
        </p:nvSpPr>
        <p:spPr>
          <a:xfrm>
            <a:off x="2296219" y="3920204"/>
            <a:ext cx="1987446" cy="246221"/>
          </a:xfrm>
          <a:prstGeom prst="rect">
            <a:avLst/>
          </a:prstGeom>
          <a:noFill/>
        </p:spPr>
        <p:txBody>
          <a:bodyPr wrap="square" rtlCol="0">
            <a:spAutoFit/>
          </a:bodyPr>
          <a:lstStyle/>
          <a:p>
            <a:pPr lvl="0" algn="ctr">
              <a:defRPr/>
            </a:pPr>
            <a:r>
              <a:rPr lang="ru-RU" sz="1000" b="1" dirty="0">
                <a:solidFill>
                  <a:prstClr val="white"/>
                </a:solidFill>
              </a:rPr>
              <a:t>БЮДЖЕТНЫЕ ОРГАНИЗАЦИИ</a:t>
            </a:r>
            <a:endParaRPr lang="en-US" sz="1000" b="1" dirty="0">
              <a:solidFill>
                <a:prstClr val="white"/>
              </a:solidFill>
            </a:endParaRPr>
          </a:p>
        </p:txBody>
      </p:sp>
      <p:sp>
        <p:nvSpPr>
          <p:cNvPr id="108" name="TextBox 107">
            <a:extLst>
              <a:ext uri="{FF2B5EF4-FFF2-40B4-BE49-F238E27FC236}">
                <a16:creationId xmlns:a16="http://schemas.microsoft.com/office/drawing/2014/main" id="{5C896D75-48C9-A44F-ADC3-C26D3324D2CC}"/>
              </a:ext>
            </a:extLst>
          </p:cNvPr>
          <p:cNvSpPr txBox="1"/>
          <p:nvPr/>
        </p:nvSpPr>
        <p:spPr>
          <a:xfrm rot="16200000">
            <a:off x="-148736" y="4928958"/>
            <a:ext cx="1397541"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3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ПОСЛЕ</a:t>
            </a:r>
            <a:endParaRPr kumimoji="0" lang="en-US" sz="13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109" name="TextBox 108">
            <a:extLst>
              <a:ext uri="{FF2B5EF4-FFF2-40B4-BE49-F238E27FC236}">
                <a16:creationId xmlns:a16="http://schemas.microsoft.com/office/drawing/2014/main" id="{21A52D92-6F98-1943-90FF-48EA53A5EF77}"/>
              </a:ext>
            </a:extLst>
          </p:cNvPr>
          <p:cNvSpPr txBox="1"/>
          <p:nvPr/>
        </p:nvSpPr>
        <p:spPr>
          <a:xfrm>
            <a:off x="521398" y="5488569"/>
            <a:ext cx="13399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prstClr val="black"/>
                </a:solidFill>
                <a:latin typeface="Segoe Print" panose="02000600000000000000" pitchFamily="2" charset="0"/>
              </a:rPr>
              <a:t>Подготовка ПЗ на портале</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10" name="TextBox 109">
            <a:extLst>
              <a:ext uri="{FF2B5EF4-FFF2-40B4-BE49-F238E27FC236}">
                <a16:creationId xmlns:a16="http://schemas.microsoft.com/office/drawing/2014/main" id="{77250FFB-9F1F-AD40-AFB8-379C17A6E3A5}"/>
              </a:ext>
            </a:extLst>
          </p:cNvPr>
          <p:cNvSpPr txBox="1"/>
          <p:nvPr/>
        </p:nvSpPr>
        <p:spPr>
          <a:xfrm>
            <a:off x="1916015" y="5472468"/>
            <a:ext cx="133999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prstClr val="black"/>
                </a:solidFill>
                <a:latin typeface="Segoe Print" panose="02000600000000000000" pitchFamily="2" charset="0"/>
              </a:rPr>
              <a:t>Санкция</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11" name="TextBox 110">
            <a:extLst>
              <a:ext uri="{FF2B5EF4-FFF2-40B4-BE49-F238E27FC236}">
                <a16:creationId xmlns:a16="http://schemas.microsoft.com/office/drawing/2014/main" id="{77DB3F00-6525-754D-9D09-D5B13FF5EBBE}"/>
              </a:ext>
            </a:extLst>
          </p:cNvPr>
          <p:cNvSpPr txBox="1"/>
          <p:nvPr/>
        </p:nvSpPr>
        <p:spPr>
          <a:xfrm>
            <a:off x="4038533" y="5488569"/>
            <a:ext cx="133999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Подтверждение электронной подписью</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12" name="TextBox 111">
            <a:extLst>
              <a:ext uri="{FF2B5EF4-FFF2-40B4-BE49-F238E27FC236}">
                <a16:creationId xmlns:a16="http://schemas.microsoft.com/office/drawing/2014/main" id="{23A311A2-0C73-F944-AFF7-BFB5E5A8F499}"/>
              </a:ext>
            </a:extLst>
          </p:cNvPr>
          <p:cNvSpPr txBox="1"/>
          <p:nvPr/>
        </p:nvSpPr>
        <p:spPr>
          <a:xfrm>
            <a:off x="6106627" y="5379748"/>
            <a:ext cx="1706097"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Контроль ПЗ через Портал и санкционирование</a:t>
            </a:r>
            <a:endParaRPr kumimoji="0" lang="en-US" sz="9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13" name="TextBox 112">
            <a:extLst>
              <a:ext uri="{FF2B5EF4-FFF2-40B4-BE49-F238E27FC236}">
                <a16:creationId xmlns:a16="http://schemas.microsoft.com/office/drawing/2014/main" id="{20AECE4E-6A19-5941-BEDA-67DD862B73AF}"/>
              </a:ext>
            </a:extLst>
          </p:cNvPr>
          <p:cNvSpPr txBox="1"/>
          <p:nvPr/>
        </p:nvSpPr>
        <p:spPr>
          <a:xfrm>
            <a:off x="1216801" y="4368538"/>
            <a:ext cx="8405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900" b="1" dirty="0">
                <a:solidFill>
                  <a:prstClr val="black"/>
                </a:solidFill>
                <a:latin typeface="Segoe Print" panose="02000600000000000000" pitchFamily="2" charset="0"/>
              </a:rPr>
              <a:t>Цифровая ПЗ</a:t>
            </a:r>
            <a:endParaRPr kumimoji="0" lang="en-US" sz="1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14" name="TextBox 113">
            <a:extLst>
              <a:ext uri="{FF2B5EF4-FFF2-40B4-BE49-F238E27FC236}">
                <a16:creationId xmlns:a16="http://schemas.microsoft.com/office/drawing/2014/main" id="{BD80D907-EA3B-F043-9B21-CAFE098AD6CB}"/>
              </a:ext>
            </a:extLst>
          </p:cNvPr>
          <p:cNvSpPr txBox="1"/>
          <p:nvPr/>
        </p:nvSpPr>
        <p:spPr>
          <a:xfrm>
            <a:off x="2658395" y="4358907"/>
            <a:ext cx="903228" cy="369332"/>
          </a:xfrm>
          <a:prstGeom prst="rect">
            <a:avLst/>
          </a:prstGeom>
          <a:noFill/>
        </p:spPr>
        <p:txBody>
          <a:bodyPr wrap="square" rtlCol="0">
            <a:spAutoFit/>
          </a:bodyPr>
          <a:lstStyle/>
          <a:p>
            <a:pPr lvl="0" algn="ctr">
              <a:defRPr/>
            </a:pPr>
            <a:r>
              <a:rPr lang="ru-RU" sz="900" b="1" dirty="0">
                <a:solidFill>
                  <a:prstClr val="black"/>
                </a:solidFill>
                <a:latin typeface="Segoe Print" panose="02000600000000000000" pitchFamily="2" charset="0"/>
              </a:rPr>
              <a:t>Цифровая ПЗ</a:t>
            </a:r>
            <a:endParaRPr lang="en-US" sz="900" b="1" dirty="0">
              <a:solidFill>
                <a:prstClr val="black"/>
              </a:solidFill>
              <a:latin typeface="Segoe Print" panose="02000600000000000000" pitchFamily="2" charset="0"/>
            </a:endParaRPr>
          </a:p>
        </p:txBody>
      </p:sp>
      <p:sp>
        <p:nvSpPr>
          <p:cNvPr id="115" name="TextBox 114">
            <a:extLst>
              <a:ext uri="{FF2B5EF4-FFF2-40B4-BE49-F238E27FC236}">
                <a16:creationId xmlns:a16="http://schemas.microsoft.com/office/drawing/2014/main" id="{9AB25C27-DFCC-3747-934D-7F13DE9A6EF0}"/>
              </a:ext>
            </a:extLst>
          </p:cNvPr>
          <p:cNvSpPr txBox="1"/>
          <p:nvPr/>
        </p:nvSpPr>
        <p:spPr>
          <a:xfrm>
            <a:off x="8496538" y="4012338"/>
            <a:ext cx="26017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ЭКОНОМИЯ ВРЕМЕНИ</a:t>
            </a:r>
            <a:endParaRPr kumimoji="0" 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116" name="TextBox 115">
            <a:extLst>
              <a:ext uri="{FF2B5EF4-FFF2-40B4-BE49-F238E27FC236}">
                <a16:creationId xmlns:a16="http://schemas.microsoft.com/office/drawing/2014/main" id="{B7E6A511-D492-7941-A359-8A9D08AD60E1}"/>
              </a:ext>
            </a:extLst>
          </p:cNvPr>
          <p:cNvSpPr txBox="1"/>
          <p:nvPr/>
        </p:nvSpPr>
        <p:spPr>
          <a:xfrm>
            <a:off x="8508660" y="4532444"/>
            <a:ext cx="260176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ЭКОНОМИЧЕСКАЯ ЭФФЕКТИВНОСТЬ</a:t>
            </a:r>
            <a:endParaRPr kumimoji="0" 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117" name="TextBox 116">
            <a:extLst>
              <a:ext uri="{FF2B5EF4-FFF2-40B4-BE49-F238E27FC236}">
                <a16:creationId xmlns:a16="http://schemas.microsoft.com/office/drawing/2014/main" id="{05FBCA68-826E-D64F-A338-CD32E85067C2}"/>
              </a:ext>
            </a:extLst>
          </p:cNvPr>
          <p:cNvSpPr txBox="1"/>
          <p:nvPr/>
        </p:nvSpPr>
        <p:spPr>
          <a:xfrm>
            <a:off x="8485228" y="5117219"/>
            <a:ext cx="2872100" cy="584775"/>
          </a:xfrm>
          <a:prstGeom prst="rect">
            <a:avLst/>
          </a:prstGeom>
          <a:noFill/>
        </p:spPr>
        <p:txBody>
          <a:bodyPr wrap="square" rtlCol="0">
            <a:spAutoFit/>
          </a:bodyPr>
          <a:lstStyle/>
          <a:p>
            <a:pPr lvl="0"/>
            <a:r>
              <a:rPr lang="ru-RU" sz="1600" b="1" dirty="0">
                <a:solidFill>
                  <a:prstClr val="black">
                    <a:lumMod val="85000"/>
                    <a:lumOff val="15000"/>
                  </a:prstClr>
                </a:solidFill>
              </a:rPr>
              <a:t>ВОЗМОЖНОСТЬ УДАЛЕННОЙ РАБОТЫ</a:t>
            </a:r>
            <a:endParaRPr kumimoji="0" 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CEE0E21E-B0C8-5945-B488-CBF607848A5C}"/>
              </a:ext>
            </a:extLst>
          </p:cNvPr>
          <p:cNvSpPr txBox="1"/>
          <p:nvPr/>
        </p:nvSpPr>
        <p:spPr>
          <a:xfrm>
            <a:off x="8496538" y="5822297"/>
            <a:ext cx="28435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ЭЛЕКТРОННЫЙ МОНИТОРИНГ</a:t>
            </a:r>
            <a:endParaRPr kumimoji="0" lang="en-US" sz="16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pic>
        <p:nvPicPr>
          <p:cNvPr id="119" name="Graphic 118" descr="Clock">
            <a:extLst>
              <a:ext uri="{FF2B5EF4-FFF2-40B4-BE49-F238E27FC236}">
                <a16:creationId xmlns:a16="http://schemas.microsoft.com/office/drawing/2014/main" id="{82869434-C23C-D14F-AF2E-EF0F0F1CC4B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946065" y="3948143"/>
            <a:ext cx="457200" cy="457200"/>
          </a:xfrm>
          <a:prstGeom prst="rect">
            <a:avLst/>
          </a:prstGeom>
        </p:spPr>
      </p:pic>
      <p:sp>
        <p:nvSpPr>
          <p:cNvPr id="120" name="TextBox 119">
            <a:extLst>
              <a:ext uri="{FF2B5EF4-FFF2-40B4-BE49-F238E27FC236}">
                <a16:creationId xmlns:a16="http://schemas.microsoft.com/office/drawing/2014/main" id="{C88C2873-0E23-3045-985D-1FEFDFB9A56E}"/>
              </a:ext>
            </a:extLst>
          </p:cNvPr>
          <p:cNvSpPr txBox="1"/>
          <p:nvPr/>
        </p:nvSpPr>
        <p:spPr>
          <a:xfrm>
            <a:off x="7978639" y="4473996"/>
            <a:ext cx="44178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mn-MN" sz="3200" b="1" i="0" u="none" strike="noStrike" kern="1200" cap="none" spc="0" normalizeH="0" baseline="0" noProof="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1" name="Graphic 120" descr="Robot">
            <a:extLst>
              <a:ext uri="{FF2B5EF4-FFF2-40B4-BE49-F238E27FC236}">
                <a16:creationId xmlns:a16="http://schemas.microsoft.com/office/drawing/2014/main" id="{239A82A9-EEAC-D74E-A61D-E67CD0070D52}"/>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953376" y="5782271"/>
            <a:ext cx="457200" cy="457200"/>
          </a:xfrm>
          <a:prstGeom prst="rect">
            <a:avLst/>
          </a:prstGeom>
        </p:spPr>
      </p:pic>
      <p:pic>
        <p:nvPicPr>
          <p:cNvPr id="122" name="Graphic 121" descr="Internet">
            <a:extLst>
              <a:ext uri="{FF2B5EF4-FFF2-40B4-BE49-F238E27FC236}">
                <a16:creationId xmlns:a16="http://schemas.microsoft.com/office/drawing/2014/main" id="{5DF2B428-862E-4C44-B89A-C37E591E1B88}"/>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948490" y="5187785"/>
            <a:ext cx="457200" cy="457200"/>
          </a:xfrm>
          <a:prstGeom prst="rect">
            <a:avLst/>
          </a:prstGeom>
        </p:spPr>
      </p:pic>
      <p:sp>
        <p:nvSpPr>
          <p:cNvPr id="123" name="TextBox 122">
            <a:extLst>
              <a:ext uri="{FF2B5EF4-FFF2-40B4-BE49-F238E27FC236}">
                <a16:creationId xmlns:a16="http://schemas.microsoft.com/office/drawing/2014/main" id="{5877FF46-E5D5-244F-BB91-2D4803992D3F}"/>
              </a:ext>
            </a:extLst>
          </p:cNvPr>
          <p:cNvSpPr txBox="1"/>
          <p:nvPr/>
        </p:nvSpPr>
        <p:spPr>
          <a:xfrm>
            <a:off x="5003045" y="4366273"/>
            <a:ext cx="9032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Цифровая ПЗ</a:t>
            </a:r>
            <a:endParaRPr kumimoji="0" lang="en-US" sz="1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24" name="TextBox 123">
            <a:extLst>
              <a:ext uri="{FF2B5EF4-FFF2-40B4-BE49-F238E27FC236}">
                <a16:creationId xmlns:a16="http://schemas.microsoft.com/office/drawing/2014/main" id="{2CEA83F4-EB45-8C45-ADBE-497A8CAFB21B}"/>
              </a:ext>
            </a:extLst>
          </p:cNvPr>
          <p:cNvSpPr txBox="1"/>
          <p:nvPr/>
        </p:nvSpPr>
        <p:spPr>
          <a:xfrm>
            <a:off x="6676220" y="4366273"/>
            <a:ext cx="87489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rPr>
              <a:t>Цифровая ПЗ</a:t>
            </a:r>
            <a:endParaRPr kumimoji="0" lang="en-US" sz="10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
        <p:nvSpPr>
          <p:cNvPr id="125" name="TextBox 124">
            <a:extLst>
              <a:ext uri="{FF2B5EF4-FFF2-40B4-BE49-F238E27FC236}">
                <a16:creationId xmlns:a16="http://schemas.microsoft.com/office/drawing/2014/main" id="{C2924201-AF4C-AE4E-9C3A-2142F4F317FE}"/>
              </a:ext>
            </a:extLst>
          </p:cNvPr>
          <p:cNvSpPr txBox="1"/>
          <p:nvPr/>
        </p:nvSpPr>
        <p:spPr>
          <a:xfrm>
            <a:off x="3871188" y="4761636"/>
            <a:ext cx="75324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800" b="1" dirty="0">
                <a:solidFill>
                  <a:prstClr val="black"/>
                </a:solidFill>
                <a:latin typeface="Segoe Print" panose="02000600000000000000" pitchFamily="2" charset="0"/>
              </a:rPr>
              <a:t>Цифровая ПЗ</a:t>
            </a:r>
            <a:endParaRPr kumimoji="0" lang="en-US" sz="800" b="1" i="0" u="none" strike="noStrike" kern="1200" cap="none" spc="0" normalizeH="0" baseline="0" noProof="0" dirty="0">
              <a:ln>
                <a:noFill/>
              </a:ln>
              <a:solidFill>
                <a:prstClr val="black"/>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2173213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8"/>
          <p:cNvGrpSpPr/>
          <p:nvPr/>
        </p:nvGrpSpPr>
        <p:grpSpPr>
          <a:xfrm>
            <a:off x="0" y="0"/>
            <a:ext cx="12192000" cy="6858000"/>
            <a:chOff x="0" y="0"/>
            <a:chExt cx="5709424" cy="3211551"/>
          </a:xfrm>
        </p:grpSpPr>
        <p:pic>
          <p:nvPicPr>
            <p:cNvPr id="11" name="Рисунок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5709424" cy="3211551"/>
            </a:xfrm>
            <a:prstGeom prst="rect">
              <a:avLst/>
            </a:prstGeom>
            <a:noFill/>
          </p:spPr>
        </p:pic>
        <p:sp>
          <p:nvSpPr>
            <p:cNvPr id="13" name="Прямоугольник 12"/>
            <p:cNvSpPr/>
            <p:nvPr/>
          </p:nvSpPr>
          <p:spPr>
            <a:xfrm>
              <a:off x="872025" y="584323"/>
              <a:ext cx="3847171" cy="223025"/>
            </a:xfrm>
            <a:prstGeom prst="rect">
              <a:avLst/>
            </a:prstGeom>
            <a:noFill/>
          </p:spPr>
          <p:txBody>
            <a:bodyPr wrap="none" lIns="0" tIns="0" rIns="0" bIns="0" anchor="ctr">
              <a:noAutofit/>
            </a:bodyPr>
            <a:lstStyle/>
            <a:p>
              <a:pPr indent="0" algn="ctr"/>
              <a:r>
                <a:rPr lang="ru-RU" sz="3800" b="1" dirty="0">
                  <a:solidFill>
                    <a:srgbClr val="E5C021"/>
                  </a:solidFill>
                  <a:latin typeface="Arial"/>
                </a:rPr>
                <a:t>Расширенные цифровые каналы платежей</a:t>
              </a:r>
              <a:endParaRPr lang="en-US" sz="3800" b="1" dirty="0">
                <a:solidFill>
                  <a:srgbClr val="E5C021"/>
                </a:solidFill>
                <a:latin typeface="Arial"/>
              </a:endParaRPr>
            </a:p>
          </p:txBody>
        </p:sp>
        <p:sp>
          <p:nvSpPr>
            <p:cNvPr id="14" name="Прямоугольник 13"/>
            <p:cNvSpPr/>
            <p:nvPr/>
          </p:nvSpPr>
          <p:spPr>
            <a:xfrm>
              <a:off x="1032602" y="898788"/>
              <a:ext cx="1134919" cy="111512"/>
            </a:xfrm>
            <a:prstGeom prst="rect">
              <a:avLst/>
            </a:prstGeom>
            <a:noFill/>
          </p:spPr>
          <p:txBody>
            <a:bodyPr wrap="none" lIns="0" tIns="0" rIns="0" bIns="0" anchor="ctr">
              <a:noAutofit/>
            </a:bodyPr>
            <a:lstStyle/>
            <a:p>
              <a:pPr indent="0"/>
              <a:r>
                <a:rPr lang="ru-RU" b="1" dirty="0">
                  <a:solidFill>
                    <a:srgbClr val="FFFFFF"/>
                  </a:solidFill>
                  <a:latin typeface="Arial"/>
                </a:rPr>
                <a:t>Кассовый терминал</a:t>
              </a:r>
              <a:r>
                <a:rPr lang="en-US" b="1" dirty="0">
                  <a:solidFill>
                    <a:srgbClr val="FFFFFF"/>
                  </a:solidFill>
                  <a:latin typeface="Arial"/>
                </a:rPr>
                <a:t>, </a:t>
              </a:r>
              <a:r>
                <a:rPr lang="ru-RU" b="1" dirty="0">
                  <a:solidFill>
                    <a:srgbClr val="FFFFFF"/>
                  </a:solidFill>
                  <a:latin typeface="Arial"/>
                </a:rPr>
                <a:t>КАБИНЕТ</a:t>
              </a:r>
              <a:endParaRPr lang="en-US" b="1" dirty="0">
                <a:solidFill>
                  <a:srgbClr val="FFFFFF"/>
                </a:solidFill>
                <a:latin typeface="Arial"/>
              </a:endParaRPr>
            </a:p>
          </p:txBody>
        </p:sp>
        <p:sp>
          <p:nvSpPr>
            <p:cNvPr id="15" name="Прямоугольник 14"/>
            <p:cNvSpPr/>
            <p:nvPr/>
          </p:nvSpPr>
          <p:spPr>
            <a:xfrm>
              <a:off x="3508173" y="907709"/>
              <a:ext cx="1688295" cy="160577"/>
            </a:xfrm>
            <a:prstGeom prst="rect">
              <a:avLst/>
            </a:prstGeom>
            <a:noFill/>
          </p:spPr>
          <p:txBody>
            <a:bodyPr wrap="none" lIns="0" tIns="0" rIns="0" bIns="0" anchor="ctr">
              <a:noAutofit/>
            </a:bodyPr>
            <a:lstStyle/>
            <a:p>
              <a:pPr indent="0"/>
              <a:r>
                <a:rPr lang="ru-RU" b="1" dirty="0">
                  <a:solidFill>
                    <a:srgbClr val="FFFFFF"/>
                  </a:solidFill>
                  <a:latin typeface="Arial"/>
                </a:rPr>
                <a:t>Появилась возможность </a:t>
              </a:r>
            </a:p>
            <a:p>
              <a:pPr indent="0"/>
              <a:r>
                <a:rPr lang="ru-RU" b="1" dirty="0">
                  <a:solidFill>
                    <a:srgbClr val="FFFFFF"/>
                  </a:solidFill>
                  <a:latin typeface="Arial"/>
                </a:rPr>
                <a:t>совершать электронные платежи</a:t>
              </a:r>
              <a:endParaRPr lang="en-US" b="1" dirty="0">
                <a:solidFill>
                  <a:srgbClr val="FFFFFF"/>
                </a:solidFill>
                <a:latin typeface="Arial"/>
              </a:endParaRPr>
            </a:p>
          </p:txBody>
        </p:sp>
      </p:grpSp>
    </p:spTree>
    <p:extLst>
      <p:ext uri="{BB962C8B-B14F-4D97-AF65-F5344CB8AC3E}">
        <p14:creationId xmlns:p14="http://schemas.microsoft.com/office/powerpoint/2010/main" val="12949707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39B545-6BBE-7742-B104-F15977612DB5}"/>
              </a:ext>
            </a:extLst>
          </p:cNvPr>
          <p:cNvPicPr>
            <a:picLocks noChangeAspect="1"/>
          </p:cNvPicPr>
          <p:nvPr/>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3A6A97C-1DDB-4307-9042-99F008BE7576}"/>
              </a:ext>
            </a:extLst>
          </p:cNvPr>
          <p:cNvSpPr/>
          <p:nvPr/>
        </p:nvSpPr>
        <p:spPr>
          <a:xfrm>
            <a:off x="3473070" y="2850475"/>
            <a:ext cx="8205728" cy="1938992"/>
          </a:xfrm>
          <a:prstGeom prst="rect">
            <a:avLst/>
          </a:prstGeom>
        </p:spPr>
        <p:txBody>
          <a:bodyPr wrap="square">
            <a:spAutoFit/>
          </a:bodyPr>
          <a:lstStyle/>
          <a:p>
            <a:r>
              <a:rPr lang="ru-RU"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ПОРТАЛ «СТЕКЛЯННЫЙ СЧЕТ»</a:t>
            </a:r>
            <a:endParaRPr lang="en-US"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endParaRPr>
          </a:p>
          <a:p>
            <a:r>
              <a:rPr lang="ru-RU"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rPr>
              <a:t>ПРОЗРАЧНОСТЬ В НАЛОГОВО-БЮДЖЕТНОЙ СФЕРЕ</a:t>
            </a:r>
            <a:endParaRPr lang="mn-MN" sz="4000" b="1" dirty="0">
              <a:solidFill>
                <a:prstClr val="white"/>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8" name="TextBox 17">
            <a:extLst>
              <a:ext uri="{FF2B5EF4-FFF2-40B4-BE49-F238E27FC236}">
                <a16:creationId xmlns:a16="http://schemas.microsoft.com/office/drawing/2014/main" id="{D7A82F5E-6E95-459B-9B16-EA2688624720}"/>
              </a:ext>
            </a:extLst>
          </p:cNvPr>
          <p:cNvSpPr txBox="1"/>
          <p:nvPr/>
        </p:nvSpPr>
        <p:spPr>
          <a:xfrm>
            <a:off x="1857849" y="2581171"/>
            <a:ext cx="1808718" cy="1862048"/>
          </a:xfrm>
          <a:prstGeom prst="rect">
            <a:avLst/>
          </a:prstGeom>
          <a:noFill/>
        </p:spPr>
        <p:txBody>
          <a:bodyPr wrap="square" rtlCol="0">
            <a:spAutoFit/>
          </a:bodyPr>
          <a:lstStyle/>
          <a:p>
            <a:pPr algn="r"/>
            <a:r>
              <a:rPr lang="en-US" sz="11500" b="1" spc="-150" dirty="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rPr>
              <a:t>02</a:t>
            </a:r>
            <a:endParaRPr lang="en-MN" sz="11500" b="1" spc="-15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137249339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p:cNvGrpSpPr/>
          <p:nvPr/>
        </p:nvGrpSpPr>
        <p:grpSpPr>
          <a:xfrm>
            <a:off x="0" y="0"/>
            <a:ext cx="12192003" cy="6858000"/>
            <a:chOff x="0" y="0"/>
            <a:chExt cx="3442447" cy="1936376"/>
          </a:xfrm>
          <a:noFill/>
        </p:grpSpPr>
        <p:pic>
          <p:nvPicPr>
            <p:cNvPr id="6" name="Рисунок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3442447" cy="1936376"/>
            </a:xfrm>
            <a:prstGeom prst="rect">
              <a:avLst/>
            </a:prstGeom>
            <a:grpFill/>
          </p:spPr>
        </p:pic>
        <p:sp>
          <p:nvSpPr>
            <p:cNvPr id="7" name="Прямоугольник 6"/>
            <p:cNvSpPr/>
            <p:nvPr/>
          </p:nvSpPr>
          <p:spPr>
            <a:xfrm>
              <a:off x="443752" y="316005"/>
              <a:ext cx="2581836" cy="321385"/>
            </a:xfrm>
            <a:prstGeom prst="rect">
              <a:avLst/>
            </a:prstGeom>
            <a:grpFill/>
          </p:spPr>
          <p:txBody>
            <a:bodyPr lIns="0" tIns="0" rIns="0" bIns="0" anchor="ctr">
              <a:noAutofit/>
            </a:bodyPr>
            <a:lstStyle/>
            <a:p>
              <a:pPr indent="0" algn="ctr">
                <a:lnSpc>
                  <a:spcPct val="92000"/>
                </a:lnSpc>
              </a:pPr>
              <a:r>
                <a:rPr lang="ru-RU" sz="4400" b="1" dirty="0">
                  <a:solidFill>
                    <a:srgbClr val="E5C021"/>
                  </a:solidFill>
                  <a:latin typeface="Arial"/>
                </a:rPr>
                <a:t>Запущена новая версия портала «Стеклянный счет»</a:t>
              </a:r>
              <a:endParaRPr lang="en-US" sz="4400" b="1" dirty="0">
                <a:solidFill>
                  <a:srgbClr val="E5C021"/>
                </a:solidFill>
                <a:latin typeface="Arial"/>
              </a:endParaRPr>
            </a:p>
          </p:txBody>
        </p:sp>
        <p:sp>
          <p:nvSpPr>
            <p:cNvPr id="8" name="Прямоугольник 7"/>
            <p:cNvSpPr/>
            <p:nvPr/>
          </p:nvSpPr>
          <p:spPr>
            <a:xfrm>
              <a:off x="845820" y="883471"/>
              <a:ext cx="890195" cy="256839"/>
            </a:xfrm>
            <a:prstGeom prst="rect">
              <a:avLst/>
            </a:prstGeom>
            <a:grpFill/>
          </p:spPr>
          <p:txBody>
            <a:bodyPr lIns="0" tIns="0" rIns="0" bIns="0" anchor="ctr">
              <a:noAutofit/>
            </a:bodyPr>
            <a:lstStyle/>
            <a:p>
              <a:pPr indent="0">
                <a:lnSpc>
                  <a:spcPct val="115000"/>
                </a:lnSpc>
              </a:pPr>
              <a:r>
                <a:rPr lang="en-US" sz="2800" b="1" dirty="0">
                  <a:solidFill>
                    <a:srgbClr val="FFFFFF"/>
                  </a:solidFill>
                  <a:latin typeface="Arial"/>
                </a:rPr>
                <a:t>6</a:t>
              </a:r>
              <a:r>
                <a:rPr lang="ru-RU" sz="2800" b="1" dirty="0">
                  <a:solidFill>
                    <a:srgbClr val="FFFFFF"/>
                  </a:solidFill>
                  <a:latin typeface="Arial"/>
                </a:rPr>
                <a:t> </a:t>
              </a:r>
              <a:r>
                <a:rPr lang="en-US" sz="2800" b="1" dirty="0">
                  <a:solidFill>
                    <a:srgbClr val="FFFFFF"/>
                  </a:solidFill>
                  <a:latin typeface="Arial"/>
                </a:rPr>
                <a:t>009 </a:t>
              </a:r>
              <a:br>
                <a:rPr lang="en-US" sz="2800" b="1" dirty="0">
                  <a:solidFill>
                    <a:srgbClr val="FFFFFF"/>
                  </a:solidFill>
                  <a:latin typeface="Arial"/>
                </a:rPr>
              </a:br>
              <a:r>
                <a:rPr lang="ru-RU" sz="2800" b="1" dirty="0">
                  <a:solidFill>
                    <a:srgbClr val="FFFFFF"/>
                  </a:solidFill>
                  <a:latin typeface="Arial"/>
                </a:rPr>
                <a:t>государственных организаций</a:t>
              </a:r>
              <a:endParaRPr lang="en-US" sz="2800" b="1" dirty="0">
                <a:solidFill>
                  <a:srgbClr val="FFFFFF"/>
                </a:solidFill>
                <a:latin typeface="Arial"/>
              </a:endParaRPr>
            </a:p>
          </p:txBody>
        </p:sp>
        <p:sp>
          <p:nvSpPr>
            <p:cNvPr id="9" name="Прямоугольник 8"/>
            <p:cNvSpPr/>
            <p:nvPr/>
          </p:nvSpPr>
          <p:spPr>
            <a:xfrm>
              <a:off x="848509" y="1446903"/>
              <a:ext cx="913656" cy="243392"/>
            </a:xfrm>
            <a:prstGeom prst="rect">
              <a:avLst/>
            </a:prstGeom>
            <a:grpFill/>
          </p:spPr>
          <p:txBody>
            <a:bodyPr lIns="0" tIns="0" rIns="0" bIns="0" anchor="ctr">
              <a:noAutofit/>
            </a:bodyPr>
            <a:lstStyle/>
            <a:p>
              <a:pPr indent="0">
                <a:lnSpc>
                  <a:spcPct val="115000"/>
                </a:lnSpc>
              </a:pPr>
              <a:r>
                <a:rPr lang="en-US" sz="2800" b="1" dirty="0">
                  <a:solidFill>
                    <a:srgbClr val="FFFFFF"/>
                  </a:solidFill>
                  <a:latin typeface="Arial"/>
                </a:rPr>
                <a:t>10</a:t>
              </a:r>
              <a:r>
                <a:rPr lang="ru-RU" sz="2800" b="1" dirty="0">
                  <a:solidFill>
                    <a:srgbClr val="FFFFFF"/>
                  </a:solidFill>
                  <a:latin typeface="Arial"/>
                </a:rPr>
                <a:t> </a:t>
              </a:r>
              <a:r>
                <a:rPr lang="en-US" sz="2800" b="1" dirty="0">
                  <a:solidFill>
                    <a:srgbClr val="FFFFFF"/>
                  </a:solidFill>
                  <a:latin typeface="Arial"/>
                </a:rPr>
                <a:t>078 </a:t>
              </a:r>
              <a:r>
                <a:rPr lang="ru-RU" sz="2800" b="1" dirty="0">
                  <a:solidFill>
                    <a:srgbClr val="FFFFFF"/>
                  </a:solidFill>
                  <a:latin typeface="Arial"/>
                </a:rPr>
                <a:t>пользователей</a:t>
              </a:r>
              <a:endParaRPr lang="en-US" sz="2800" b="1" dirty="0">
                <a:solidFill>
                  <a:srgbClr val="FFFFFF"/>
                </a:solidFill>
                <a:latin typeface="Arial"/>
              </a:endParaRPr>
            </a:p>
          </p:txBody>
        </p:sp>
      </p:grpSp>
      <p:pic>
        <p:nvPicPr>
          <p:cNvPr id="4" name="Picture 3">
            <a:extLst>
              <a:ext uri="{FF2B5EF4-FFF2-40B4-BE49-F238E27FC236}">
                <a16:creationId xmlns:a16="http://schemas.microsoft.com/office/drawing/2014/main" id="{45A7AEE8-40C2-FF36-D646-BE95F11FBF9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94848" y="5852890"/>
            <a:ext cx="801438" cy="823456"/>
          </a:xfrm>
          <a:prstGeom prst="rect">
            <a:avLst/>
          </a:prstGeom>
          <a:noFill/>
        </p:spPr>
      </p:pic>
    </p:spTree>
    <p:extLst>
      <p:ext uri="{BB962C8B-B14F-4D97-AF65-F5344CB8AC3E}">
        <p14:creationId xmlns:p14="http://schemas.microsoft.com/office/powerpoint/2010/main" val="4212176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Brand book 1">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Загвар 1.pptx" id="{61BA15A0-4C74-46E3-A3B9-03ADEB263DC0}" vid="{AB6074EC-53C4-4179-B684-61BD97C6DE4E}"/>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A1462B3FEBBD4FB31A70438A349710" ma:contentTypeVersion="14" ma:contentTypeDescription="Create a new document." ma:contentTypeScope="" ma:versionID="08de46078e0ee1efaef660b12881803f">
  <xsd:schema xmlns:xsd="http://www.w3.org/2001/XMLSchema" xmlns:xs="http://www.w3.org/2001/XMLSchema" xmlns:p="http://schemas.microsoft.com/office/2006/metadata/properties" xmlns:ns3="283c219e-a043-458a-bf97-44ffb49a0d7e" xmlns:ns4="64af4735-08e0-4b9b-9f2d-2e9d9c93e56a" targetNamespace="http://schemas.microsoft.com/office/2006/metadata/properties" ma:root="true" ma:fieldsID="867e728a19dd2688ca3c14431121ee8c" ns3:_="" ns4:_="">
    <xsd:import namespace="283c219e-a043-458a-bf97-44ffb49a0d7e"/>
    <xsd:import namespace="64af4735-08e0-4b9b-9f2d-2e9d9c93e56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3c219e-a043-458a-bf97-44ffb49a0d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4af4735-08e0-4b9b-9f2d-2e9d9c93e56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0555D5-3CEA-4840-A633-D45941684334}">
  <ds:schemaRefs>
    <ds:schemaRef ds:uri="283c219e-a043-458a-bf97-44ffb49a0d7e"/>
    <ds:schemaRef ds:uri="64af4735-08e0-4b9b-9f2d-2e9d9c93e56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50860390-D713-4085-BAA0-FDCD2D31C3C5}">
  <ds:schemaRefs>
    <ds:schemaRef ds:uri="283c219e-a043-458a-bf97-44ffb49a0d7e"/>
    <ds:schemaRef ds:uri="64af4735-08e0-4b9b-9f2d-2e9d9c93e5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1DE66C1-A22E-482E-8AB3-A760B901B0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3948</TotalTime>
  <Words>1365</Words>
  <Application>Microsoft Office PowerPoint</Application>
  <PresentationFormat>Widescreen</PresentationFormat>
  <Paragraphs>203</Paragraphs>
  <Slides>17</Slides>
  <Notes>11</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Office Theme</vt:lpstr>
      <vt:lpstr>1_Brand book 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Naranzul Tsaschikher</dc:creator>
  <cp:lastModifiedBy>Galina S. Kuznetsova</cp:lastModifiedBy>
  <cp:revision>48</cp:revision>
  <dcterms:created xsi:type="dcterms:W3CDTF">2022-04-21T11:18:33Z</dcterms:created>
  <dcterms:modified xsi:type="dcterms:W3CDTF">2023-05-17T22:43:27Z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0x010100DFA1462B3FEBBD4FB31A70438A349710</vt:lpwstr>
  </property>
</Properties>
</file>