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322" r:id="rId4"/>
    <p:sldId id="338" r:id="rId5"/>
    <p:sldId id="339" r:id="rId6"/>
    <p:sldId id="319" r:id="rId7"/>
    <p:sldId id="342" r:id="rId8"/>
    <p:sldId id="345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1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1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FF600B-CA11-4D5C-BA32-724C4F3621E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BB4350-0D7D-4276-8958-936D2FCB7E37}">
      <dgm:prSet phldrT="[Текст]" custT="1"/>
      <dgm:spPr/>
      <dgm:t>
        <a:bodyPr/>
        <a:lstStyle/>
        <a:p>
          <a:r>
            <a:rPr lang="ru-RU" sz="2000" dirty="0">
              <a:latin typeface="+mj-lt"/>
            </a:rPr>
            <a:t>2016 </a:t>
          </a:r>
          <a:r>
            <a:rPr lang="ru-RU" sz="2400" dirty="0">
              <a:latin typeface="+mj-lt"/>
            </a:rPr>
            <a:t>год</a:t>
          </a:r>
          <a:r>
            <a:rPr lang="ru-RU" sz="2000" dirty="0">
              <a:latin typeface="+mj-lt"/>
            </a:rPr>
            <a:t> </a:t>
          </a:r>
        </a:p>
      </dgm:t>
    </dgm:pt>
    <dgm:pt modelId="{1F726745-462F-4377-B15C-0BCD6D264BD0}" type="parTrans" cxnId="{6CB6CEC2-62FA-4F70-A060-9CBEC2F121C6}">
      <dgm:prSet/>
      <dgm:spPr/>
      <dgm:t>
        <a:bodyPr/>
        <a:lstStyle/>
        <a:p>
          <a:endParaRPr lang="ru-RU" sz="2000"/>
        </a:p>
      </dgm:t>
    </dgm:pt>
    <dgm:pt modelId="{0E52C3CE-9632-42EA-BA5C-5C51F9FE32EF}" type="sibTrans" cxnId="{6CB6CEC2-62FA-4F70-A060-9CBEC2F121C6}">
      <dgm:prSet/>
      <dgm:spPr/>
      <dgm:t>
        <a:bodyPr/>
        <a:lstStyle/>
        <a:p>
          <a:endParaRPr lang="ru-RU" sz="2000"/>
        </a:p>
      </dgm:t>
    </dgm:pt>
    <dgm:pt modelId="{12D7CA84-3F05-4F18-818C-271593B83136}">
      <dgm:prSet phldrT="[Текст]" custT="1"/>
      <dgm:spPr/>
      <dgm:t>
        <a:bodyPr/>
        <a:lstStyle/>
        <a:p>
          <a:r>
            <a:rPr lang="ru-RU" sz="1600" dirty="0">
              <a:latin typeface="+mj-lt"/>
            </a:rPr>
            <a:t>Расходы- </a:t>
          </a:r>
        </a:p>
        <a:p>
          <a:r>
            <a:rPr lang="ru-RU" sz="1600" dirty="0">
              <a:latin typeface="+mj-lt"/>
            </a:rPr>
            <a:t>123 395,1</a:t>
          </a:r>
        </a:p>
        <a:p>
          <a:r>
            <a:rPr lang="ru-RU" sz="1600" dirty="0">
              <a:latin typeface="+mj-lt"/>
            </a:rPr>
            <a:t>млн.</a:t>
          </a:r>
        </a:p>
      </dgm:t>
    </dgm:pt>
    <dgm:pt modelId="{F5881E47-F7ED-45EB-BB7F-2917E93B360A}" type="parTrans" cxnId="{24968AFC-9C95-4D91-B386-2791D6563839}">
      <dgm:prSet/>
      <dgm:spPr/>
      <dgm:t>
        <a:bodyPr/>
        <a:lstStyle/>
        <a:p>
          <a:endParaRPr lang="ru-RU" sz="2000"/>
        </a:p>
      </dgm:t>
    </dgm:pt>
    <dgm:pt modelId="{A01F22E7-88D2-42FB-A481-8CDDDE7A6F1E}" type="sibTrans" cxnId="{24968AFC-9C95-4D91-B386-2791D6563839}">
      <dgm:prSet/>
      <dgm:spPr/>
      <dgm:t>
        <a:bodyPr/>
        <a:lstStyle/>
        <a:p>
          <a:endParaRPr lang="ru-RU" sz="2000"/>
        </a:p>
      </dgm:t>
    </dgm:pt>
    <dgm:pt modelId="{44197C89-5AA7-49B0-94EA-B182E5227419}">
      <dgm:prSet phldrT="[Текст]" custT="1"/>
      <dgm:spPr/>
      <dgm:t>
        <a:bodyPr/>
        <a:lstStyle/>
        <a:p>
          <a:r>
            <a:rPr lang="en-US" sz="2000" dirty="0">
              <a:latin typeface="+mj-lt"/>
            </a:rPr>
            <a:t>201</a:t>
          </a:r>
          <a:r>
            <a:rPr lang="ru-RU" sz="2000" dirty="0">
              <a:latin typeface="+mj-lt"/>
            </a:rPr>
            <a:t>5 год</a:t>
          </a:r>
        </a:p>
      </dgm:t>
    </dgm:pt>
    <dgm:pt modelId="{8DA0412E-E413-4F98-BA69-465FB741CEC6}" type="parTrans" cxnId="{B77A8CE8-3DD3-419A-A022-0AB691F939C9}">
      <dgm:prSet/>
      <dgm:spPr/>
      <dgm:t>
        <a:bodyPr/>
        <a:lstStyle/>
        <a:p>
          <a:endParaRPr lang="ru-RU" sz="2000"/>
        </a:p>
      </dgm:t>
    </dgm:pt>
    <dgm:pt modelId="{A729CACD-BAB7-457D-A766-3D605059A97E}" type="sibTrans" cxnId="{B77A8CE8-3DD3-419A-A022-0AB691F939C9}">
      <dgm:prSet/>
      <dgm:spPr/>
      <dgm:t>
        <a:bodyPr/>
        <a:lstStyle/>
        <a:p>
          <a:endParaRPr lang="ru-RU" sz="2000"/>
        </a:p>
      </dgm:t>
    </dgm:pt>
    <dgm:pt modelId="{C934250A-9334-4D49-9E55-EBB6C368738E}">
      <dgm:prSet phldrT="[Текст]" custT="1"/>
      <dgm:spPr/>
      <dgm:t>
        <a:bodyPr/>
        <a:lstStyle/>
        <a:p>
          <a:endParaRPr lang="ru-RU" sz="2000" dirty="0">
            <a:latin typeface="+mj-lt"/>
          </a:endParaRPr>
        </a:p>
        <a:p>
          <a:r>
            <a:rPr lang="ru-RU" sz="1600" dirty="0">
              <a:latin typeface="+mj-lt"/>
            </a:rPr>
            <a:t>Расходы- </a:t>
          </a:r>
        </a:p>
        <a:p>
          <a:r>
            <a:rPr lang="ru-RU" sz="1600" dirty="0">
              <a:latin typeface="+mj-lt"/>
            </a:rPr>
            <a:t>109 436,8 млн.</a:t>
          </a:r>
        </a:p>
        <a:p>
          <a:endParaRPr lang="ru-RU" sz="2000" dirty="0">
            <a:latin typeface="+mj-lt"/>
          </a:endParaRPr>
        </a:p>
      </dgm:t>
    </dgm:pt>
    <dgm:pt modelId="{20761D54-097E-4563-A337-7C2F1BA67180}" type="parTrans" cxnId="{F97FCA69-CEBC-47C9-A72F-9F3C5083AEA4}">
      <dgm:prSet/>
      <dgm:spPr/>
      <dgm:t>
        <a:bodyPr/>
        <a:lstStyle/>
        <a:p>
          <a:endParaRPr lang="ru-RU" sz="2000"/>
        </a:p>
      </dgm:t>
    </dgm:pt>
    <dgm:pt modelId="{B3FEDF32-47D7-498F-97FA-5E82C9B12284}" type="sibTrans" cxnId="{F97FCA69-CEBC-47C9-A72F-9F3C5083AEA4}">
      <dgm:prSet/>
      <dgm:spPr/>
      <dgm:t>
        <a:bodyPr/>
        <a:lstStyle/>
        <a:p>
          <a:endParaRPr lang="ru-RU" sz="2000"/>
        </a:p>
      </dgm:t>
    </dgm:pt>
    <dgm:pt modelId="{30342ED1-7260-425B-AFFD-31E4ACA3E7C2}">
      <dgm:prSet phldrT="[Текст]" custT="1"/>
      <dgm:spPr/>
      <dgm:t>
        <a:bodyPr/>
        <a:lstStyle/>
        <a:p>
          <a:r>
            <a:rPr lang="en-US" sz="2000" dirty="0">
              <a:latin typeface="+mj-lt"/>
            </a:rPr>
            <a:t>2014</a:t>
          </a:r>
          <a:r>
            <a:rPr lang="ru-RU" sz="2000" dirty="0">
              <a:latin typeface="+mj-lt"/>
            </a:rPr>
            <a:t> год</a:t>
          </a:r>
        </a:p>
      </dgm:t>
    </dgm:pt>
    <dgm:pt modelId="{848B04DC-87B3-4131-8CC8-BF73262ED835}" type="parTrans" cxnId="{8FF857D3-AD4A-4836-85EC-515BE47F2B13}">
      <dgm:prSet/>
      <dgm:spPr/>
      <dgm:t>
        <a:bodyPr/>
        <a:lstStyle/>
        <a:p>
          <a:endParaRPr lang="ru-RU" sz="2000"/>
        </a:p>
      </dgm:t>
    </dgm:pt>
    <dgm:pt modelId="{43DB1B22-9051-4CB0-8BA2-1BE06D118E33}" type="sibTrans" cxnId="{8FF857D3-AD4A-4836-85EC-515BE47F2B13}">
      <dgm:prSet/>
      <dgm:spPr/>
      <dgm:t>
        <a:bodyPr/>
        <a:lstStyle/>
        <a:p>
          <a:endParaRPr lang="ru-RU" sz="2000"/>
        </a:p>
      </dgm:t>
    </dgm:pt>
    <dgm:pt modelId="{C0FEAECB-A959-4990-8A3B-6B36DF1A6BD8}">
      <dgm:prSet phldrT="[Текст]" custT="1"/>
      <dgm:spPr/>
      <dgm:t>
        <a:bodyPr/>
        <a:lstStyle/>
        <a:p>
          <a:r>
            <a:rPr lang="ru-RU" sz="1600" dirty="0">
              <a:latin typeface="+mj-lt"/>
            </a:rPr>
            <a:t>Расходы-</a:t>
          </a:r>
        </a:p>
        <a:p>
          <a:r>
            <a:rPr lang="ru-RU" sz="1600" dirty="0">
              <a:latin typeface="+mj-lt"/>
            </a:rPr>
            <a:t>95 424,0</a:t>
          </a:r>
        </a:p>
        <a:p>
          <a:r>
            <a:rPr lang="ru-RU" sz="1600" dirty="0">
              <a:latin typeface="+mj-lt"/>
            </a:rPr>
            <a:t>млн.</a:t>
          </a:r>
        </a:p>
      </dgm:t>
    </dgm:pt>
    <dgm:pt modelId="{479EB5BA-0FE6-47AD-9686-71E57ACCEB2E}" type="parTrans" cxnId="{7212E922-A971-4736-B0AB-D6D765647AF4}">
      <dgm:prSet/>
      <dgm:spPr/>
      <dgm:t>
        <a:bodyPr/>
        <a:lstStyle/>
        <a:p>
          <a:endParaRPr lang="ru-RU" sz="2000"/>
        </a:p>
      </dgm:t>
    </dgm:pt>
    <dgm:pt modelId="{3254FA99-E18E-4C93-B9B7-F3F6B8BF5004}" type="sibTrans" cxnId="{7212E922-A971-4736-B0AB-D6D765647AF4}">
      <dgm:prSet/>
      <dgm:spPr/>
      <dgm:t>
        <a:bodyPr/>
        <a:lstStyle/>
        <a:p>
          <a:endParaRPr lang="ru-RU" sz="2000"/>
        </a:p>
      </dgm:t>
    </dgm:pt>
    <dgm:pt modelId="{9E8AED56-C147-4769-B899-33ECC8B53CA4}">
      <dgm:prSet phldrT="[Текст]" custT="1"/>
      <dgm:spPr/>
      <dgm:t>
        <a:bodyPr/>
        <a:lstStyle/>
        <a:p>
          <a:r>
            <a:rPr lang="ru-RU" sz="1400" dirty="0">
              <a:latin typeface="+mj-lt"/>
            </a:rPr>
            <a:t>Кредиторская задолженность </a:t>
          </a:r>
        </a:p>
        <a:p>
          <a:r>
            <a:rPr lang="ru-RU" sz="1400" dirty="0">
              <a:latin typeface="+mj-lt"/>
            </a:rPr>
            <a:t> 4 369,1 млн.</a:t>
          </a:r>
        </a:p>
      </dgm:t>
    </dgm:pt>
    <dgm:pt modelId="{C382A9A6-5D23-485B-AA2D-27B1CC781AAB}" type="parTrans" cxnId="{4008B36D-1D91-4A80-8B48-614D165F9853}">
      <dgm:prSet/>
      <dgm:spPr/>
      <dgm:t>
        <a:bodyPr/>
        <a:lstStyle/>
        <a:p>
          <a:endParaRPr lang="ru-RU" sz="2000"/>
        </a:p>
      </dgm:t>
    </dgm:pt>
    <dgm:pt modelId="{8D0499B6-3EDA-4177-B296-8A351C02F648}" type="sibTrans" cxnId="{4008B36D-1D91-4A80-8B48-614D165F9853}">
      <dgm:prSet/>
      <dgm:spPr/>
      <dgm:t>
        <a:bodyPr/>
        <a:lstStyle/>
        <a:p>
          <a:endParaRPr lang="ru-RU" sz="2000"/>
        </a:p>
      </dgm:t>
    </dgm:pt>
    <dgm:pt modelId="{E8F72F90-46F8-45A9-A6B1-7EDBCC5C8239}">
      <dgm:prSet phldrT="[Текст]" custT="1"/>
      <dgm:spPr/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dirty="0">
              <a:latin typeface="+mj-lt"/>
            </a:rPr>
            <a:t>3,8%</a:t>
          </a:r>
        </a:p>
      </dgm:t>
    </dgm:pt>
    <dgm:pt modelId="{2610BDC3-8CA2-48B5-B553-EA961F8D7E9C}" type="parTrans" cxnId="{77D1BE9A-3668-4040-AD77-52840FCFD87D}">
      <dgm:prSet/>
      <dgm:spPr/>
      <dgm:t>
        <a:bodyPr/>
        <a:lstStyle/>
        <a:p>
          <a:endParaRPr lang="ru-RU" sz="2000"/>
        </a:p>
      </dgm:t>
    </dgm:pt>
    <dgm:pt modelId="{53247222-1582-4DFD-9461-2E0D20CFFC81}" type="sibTrans" cxnId="{77D1BE9A-3668-4040-AD77-52840FCFD87D}">
      <dgm:prSet/>
      <dgm:spPr/>
      <dgm:t>
        <a:bodyPr/>
        <a:lstStyle/>
        <a:p>
          <a:endParaRPr lang="ru-RU" sz="2000"/>
        </a:p>
      </dgm:t>
    </dgm:pt>
    <dgm:pt modelId="{4F187CEC-792C-4065-861A-9180129D591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+mj-lt"/>
            </a:rPr>
            <a:t>Кредиторская задолженность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+mj-lt"/>
            </a:rPr>
            <a:t>3 936,6 млн.</a:t>
          </a:r>
        </a:p>
      </dgm:t>
    </dgm:pt>
    <dgm:pt modelId="{C2E62EC9-77B5-449C-9520-5178A2ED117C}" type="parTrans" cxnId="{81A22A49-FAD9-42F4-9BAD-1F73CF3B1F30}">
      <dgm:prSet/>
      <dgm:spPr/>
      <dgm:t>
        <a:bodyPr/>
        <a:lstStyle/>
        <a:p>
          <a:endParaRPr lang="ru-RU" sz="2000"/>
        </a:p>
      </dgm:t>
    </dgm:pt>
    <dgm:pt modelId="{1F397118-5B7B-4A3B-A06A-97F2D00BECFD}" type="sibTrans" cxnId="{81A22A49-FAD9-42F4-9BAD-1F73CF3B1F30}">
      <dgm:prSet/>
      <dgm:spPr/>
      <dgm:t>
        <a:bodyPr/>
        <a:lstStyle/>
        <a:p>
          <a:endParaRPr lang="ru-RU" sz="2000"/>
        </a:p>
      </dgm:t>
    </dgm:pt>
    <dgm:pt modelId="{BB99F250-DE8C-4868-90DF-9D2C7667533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>
              <a:latin typeface="+mj-lt"/>
            </a:rPr>
            <a:t>4,1%</a:t>
          </a:r>
        </a:p>
      </dgm:t>
    </dgm:pt>
    <dgm:pt modelId="{16286608-54AF-4CE8-98B5-66CAC1247ECF}" type="parTrans" cxnId="{8175C209-7C08-4427-ABB3-93457E159FAD}">
      <dgm:prSet/>
      <dgm:spPr/>
      <dgm:t>
        <a:bodyPr/>
        <a:lstStyle/>
        <a:p>
          <a:endParaRPr lang="ru-RU" sz="2000"/>
        </a:p>
      </dgm:t>
    </dgm:pt>
    <dgm:pt modelId="{F1314C90-6A3B-4F2B-9B17-83C23E2D8336}" type="sibTrans" cxnId="{8175C209-7C08-4427-ABB3-93457E159FAD}">
      <dgm:prSet/>
      <dgm:spPr/>
      <dgm:t>
        <a:bodyPr/>
        <a:lstStyle/>
        <a:p>
          <a:endParaRPr lang="ru-RU" sz="2000"/>
        </a:p>
      </dgm:t>
    </dgm:pt>
    <dgm:pt modelId="{7E2C05C6-81C6-48BC-8A96-2BEED4A6B807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>
            <a:latin typeface="+mj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+mj-lt"/>
            </a:rPr>
            <a:t>Кредиторская задолженность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>
              <a:latin typeface="+mj-lt"/>
            </a:rPr>
            <a:t> 4 255,4 млн.</a:t>
          </a:r>
        </a:p>
        <a:p>
          <a:endParaRPr lang="ru-RU" sz="2000" dirty="0">
            <a:latin typeface="+mj-lt"/>
          </a:endParaRPr>
        </a:p>
      </dgm:t>
    </dgm:pt>
    <dgm:pt modelId="{01094CE8-C724-49A4-AD6A-260B12E906A2}" type="parTrans" cxnId="{C92454EC-1AEB-4666-8A38-3D283CB5FC5E}">
      <dgm:prSet/>
      <dgm:spPr/>
      <dgm:t>
        <a:bodyPr/>
        <a:lstStyle/>
        <a:p>
          <a:endParaRPr lang="ru-RU" sz="2000"/>
        </a:p>
      </dgm:t>
    </dgm:pt>
    <dgm:pt modelId="{6293E779-51BD-4239-B1EC-F8CF91F5D9CC}" type="sibTrans" cxnId="{C92454EC-1AEB-4666-8A38-3D283CB5FC5E}">
      <dgm:prSet/>
      <dgm:spPr/>
      <dgm:t>
        <a:bodyPr/>
        <a:lstStyle/>
        <a:p>
          <a:endParaRPr lang="ru-RU" sz="2000"/>
        </a:p>
      </dgm:t>
    </dgm:pt>
    <dgm:pt modelId="{4FFCC83E-F9AE-45D7-A6AA-9C89FF4BCFF9}">
      <dgm:prSet phldrT="[Текст]" custT="1"/>
      <dgm:spPr/>
      <dgm:t>
        <a:bodyPr/>
        <a:lstStyle/>
        <a:p>
          <a:r>
            <a:rPr lang="ru-RU" sz="2000" dirty="0">
              <a:latin typeface="+mj-lt"/>
            </a:rPr>
            <a:t> 3,5% </a:t>
          </a:r>
        </a:p>
      </dgm:t>
    </dgm:pt>
    <dgm:pt modelId="{E658014F-205C-450F-BA1B-59994645D842}" type="parTrans" cxnId="{8F682865-D927-424B-951C-1E78787F3136}">
      <dgm:prSet/>
      <dgm:spPr/>
      <dgm:t>
        <a:bodyPr/>
        <a:lstStyle/>
        <a:p>
          <a:endParaRPr lang="ru-RU" sz="2000"/>
        </a:p>
      </dgm:t>
    </dgm:pt>
    <dgm:pt modelId="{3A749DC2-CCE8-4A3D-8195-4A03B04CE6C6}" type="sibTrans" cxnId="{8F682865-D927-424B-951C-1E78787F3136}">
      <dgm:prSet/>
      <dgm:spPr/>
      <dgm:t>
        <a:bodyPr/>
        <a:lstStyle/>
        <a:p>
          <a:endParaRPr lang="ru-RU" sz="2000"/>
        </a:p>
      </dgm:t>
    </dgm:pt>
    <dgm:pt modelId="{EEBAD8C1-4066-4FE4-B711-5FD4DC9C1114}" type="pres">
      <dgm:prSet presAssocID="{B6FF600B-CA11-4D5C-BA32-724C4F3621E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0A2DCC-DD04-444E-9D5E-1AC72F2DF02D}" type="pres">
      <dgm:prSet presAssocID="{85BB4350-0D7D-4276-8958-936D2FCB7E37}" presName="horFlow" presStyleCnt="0"/>
      <dgm:spPr/>
    </dgm:pt>
    <dgm:pt modelId="{1E6D63F8-F5B9-4352-A0E8-3382A4CA9AEA}" type="pres">
      <dgm:prSet presAssocID="{85BB4350-0D7D-4276-8958-936D2FCB7E37}" presName="bigChev" presStyleLbl="node1" presStyleIdx="0" presStyleCnt="3" custLinFactNeighborX="-498" custLinFactNeighborY="3815"/>
      <dgm:spPr/>
    </dgm:pt>
    <dgm:pt modelId="{230F8D7B-6A20-4694-B986-7915822DDF31}" type="pres">
      <dgm:prSet presAssocID="{F5881E47-F7ED-45EB-BB7F-2917E93B360A}" presName="parTrans" presStyleCnt="0"/>
      <dgm:spPr/>
    </dgm:pt>
    <dgm:pt modelId="{30FB6A01-57D2-41CB-9C0F-06E26079273E}" type="pres">
      <dgm:prSet presAssocID="{12D7CA84-3F05-4F18-818C-271593B83136}" presName="node" presStyleLbl="alignAccFollowNode1" presStyleIdx="0" presStyleCnt="9">
        <dgm:presLayoutVars>
          <dgm:bulletEnabled val="1"/>
        </dgm:presLayoutVars>
      </dgm:prSet>
      <dgm:spPr/>
    </dgm:pt>
    <dgm:pt modelId="{B4443B5A-1A9D-4E07-9ADD-CD79415DE0D1}" type="pres">
      <dgm:prSet presAssocID="{A01F22E7-88D2-42FB-A481-8CDDDE7A6F1E}" presName="sibTrans" presStyleCnt="0"/>
      <dgm:spPr/>
    </dgm:pt>
    <dgm:pt modelId="{0866E97D-6284-4DE7-8D02-EE95307E6D66}" type="pres">
      <dgm:prSet presAssocID="{9E8AED56-C147-4769-B899-33ECC8B53CA4}" presName="node" presStyleLbl="alignAccFollowNode1" presStyleIdx="1" presStyleCnt="9">
        <dgm:presLayoutVars>
          <dgm:bulletEnabled val="1"/>
        </dgm:presLayoutVars>
      </dgm:prSet>
      <dgm:spPr/>
    </dgm:pt>
    <dgm:pt modelId="{2461BFEC-E4CC-4F95-8A15-4426A8670570}" type="pres">
      <dgm:prSet presAssocID="{8D0499B6-3EDA-4177-B296-8A351C02F648}" presName="sibTrans" presStyleCnt="0"/>
      <dgm:spPr/>
    </dgm:pt>
    <dgm:pt modelId="{C160EBAD-8239-4EDA-A30E-837A982AB99C}" type="pres">
      <dgm:prSet presAssocID="{4FFCC83E-F9AE-45D7-A6AA-9C89FF4BCFF9}" presName="node" presStyleLbl="alignAccFollowNode1" presStyleIdx="2" presStyleCnt="9">
        <dgm:presLayoutVars>
          <dgm:bulletEnabled val="1"/>
        </dgm:presLayoutVars>
      </dgm:prSet>
      <dgm:spPr/>
    </dgm:pt>
    <dgm:pt modelId="{0F2A0EDD-D057-44CB-AD82-B6A05774F763}" type="pres">
      <dgm:prSet presAssocID="{85BB4350-0D7D-4276-8958-936D2FCB7E37}" presName="vSp" presStyleCnt="0"/>
      <dgm:spPr/>
    </dgm:pt>
    <dgm:pt modelId="{99474622-D227-4B71-AE5F-A3A001268A38}" type="pres">
      <dgm:prSet presAssocID="{44197C89-5AA7-49B0-94EA-B182E5227419}" presName="horFlow" presStyleCnt="0"/>
      <dgm:spPr/>
    </dgm:pt>
    <dgm:pt modelId="{5A51ED1D-E2B4-404C-B71A-5E94929B1D0E}" type="pres">
      <dgm:prSet presAssocID="{44197C89-5AA7-49B0-94EA-B182E5227419}" presName="bigChev" presStyleLbl="node1" presStyleIdx="1" presStyleCnt="3"/>
      <dgm:spPr/>
    </dgm:pt>
    <dgm:pt modelId="{E6A8930A-A7CD-45C7-9295-D68AFEBA3A6D}" type="pres">
      <dgm:prSet presAssocID="{20761D54-097E-4563-A337-7C2F1BA67180}" presName="parTrans" presStyleCnt="0"/>
      <dgm:spPr/>
    </dgm:pt>
    <dgm:pt modelId="{06861973-233B-4DD2-B7F1-3BB8A98C989D}" type="pres">
      <dgm:prSet presAssocID="{C934250A-9334-4D49-9E55-EBB6C368738E}" presName="node" presStyleLbl="alignAccFollowNode1" presStyleIdx="3" presStyleCnt="9">
        <dgm:presLayoutVars>
          <dgm:bulletEnabled val="1"/>
        </dgm:presLayoutVars>
      </dgm:prSet>
      <dgm:spPr/>
    </dgm:pt>
    <dgm:pt modelId="{F1AE6BC8-4468-426D-8F30-B0F44F30F747}" type="pres">
      <dgm:prSet presAssocID="{B3FEDF32-47D7-498F-97FA-5E82C9B12284}" presName="sibTrans" presStyleCnt="0"/>
      <dgm:spPr/>
    </dgm:pt>
    <dgm:pt modelId="{D3FAC025-C0D4-46D6-9954-62A51E3F2F44}" type="pres">
      <dgm:prSet presAssocID="{7E2C05C6-81C6-48BC-8A96-2BEED4A6B807}" presName="node" presStyleLbl="alignAccFollowNode1" presStyleIdx="4" presStyleCnt="9">
        <dgm:presLayoutVars>
          <dgm:bulletEnabled val="1"/>
        </dgm:presLayoutVars>
      </dgm:prSet>
      <dgm:spPr/>
    </dgm:pt>
    <dgm:pt modelId="{2D906BE9-DC4A-4BCB-A31D-382F96641742}" type="pres">
      <dgm:prSet presAssocID="{6293E779-51BD-4239-B1EC-F8CF91F5D9CC}" presName="sibTrans" presStyleCnt="0"/>
      <dgm:spPr/>
    </dgm:pt>
    <dgm:pt modelId="{5406812D-E42F-40B2-9438-1B9D26D10276}" type="pres">
      <dgm:prSet presAssocID="{E8F72F90-46F8-45A9-A6B1-7EDBCC5C8239}" presName="node" presStyleLbl="alignAccFollowNode1" presStyleIdx="5" presStyleCnt="9">
        <dgm:presLayoutVars>
          <dgm:bulletEnabled val="1"/>
        </dgm:presLayoutVars>
      </dgm:prSet>
      <dgm:spPr/>
    </dgm:pt>
    <dgm:pt modelId="{61ED9D26-3A1D-4BCD-BC8E-D4ED06005C29}" type="pres">
      <dgm:prSet presAssocID="{44197C89-5AA7-49B0-94EA-B182E5227419}" presName="vSp" presStyleCnt="0"/>
      <dgm:spPr/>
    </dgm:pt>
    <dgm:pt modelId="{7999307A-8D3C-4E4C-AC89-F3891D75FDB7}" type="pres">
      <dgm:prSet presAssocID="{30342ED1-7260-425B-AFFD-31E4ACA3E7C2}" presName="horFlow" presStyleCnt="0"/>
      <dgm:spPr/>
    </dgm:pt>
    <dgm:pt modelId="{036FAC68-1910-43E3-A206-B71EF9D2B6D9}" type="pres">
      <dgm:prSet presAssocID="{30342ED1-7260-425B-AFFD-31E4ACA3E7C2}" presName="bigChev" presStyleLbl="node1" presStyleIdx="2" presStyleCnt="3"/>
      <dgm:spPr/>
    </dgm:pt>
    <dgm:pt modelId="{65BE3CCA-459D-48D0-BCEB-5CA2F76BE22D}" type="pres">
      <dgm:prSet presAssocID="{479EB5BA-0FE6-47AD-9686-71E57ACCEB2E}" presName="parTrans" presStyleCnt="0"/>
      <dgm:spPr/>
    </dgm:pt>
    <dgm:pt modelId="{DEAE74EB-FA5B-4F49-98D0-C9850A9C443C}" type="pres">
      <dgm:prSet presAssocID="{C0FEAECB-A959-4990-8A3B-6B36DF1A6BD8}" presName="node" presStyleLbl="alignAccFollowNode1" presStyleIdx="6" presStyleCnt="9">
        <dgm:presLayoutVars>
          <dgm:bulletEnabled val="1"/>
        </dgm:presLayoutVars>
      </dgm:prSet>
      <dgm:spPr/>
    </dgm:pt>
    <dgm:pt modelId="{5360F777-C403-4313-BAF3-0F64DEE63A06}" type="pres">
      <dgm:prSet presAssocID="{3254FA99-E18E-4C93-B9B7-F3F6B8BF5004}" presName="sibTrans" presStyleCnt="0"/>
      <dgm:spPr/>
    </dgm:pt>
    <dgm:pt modelId="{DDD2E28F-F3C6-4E6D-8D3B-664FF8E59860}" type="pres">
      <dgm:prSet presAssocID="{4F187CEC-792C-4065-861A-9180129D5916}" presName="node" presStyleLbl="alignAccFollowNode1" presStyleIdx="7" presStyleCnt="9">
        <dgm:presLayoutVars>
          <dgm:bulletEnabled val="1"/>
        </dgm:presLayoutVars>
      </dgm:prSet>
      <dgm:spPr/>
    </dgm:pt>
    <dgm:pt modelId="{A7A62287-E307-4B77-B6AA-4DF224184DB6}" type="pres">
      <dgm:prSet presAssocID="{1F397118-5B7B-4A3B-A06A-97F2D00BECFD}" presName="sibTrans" presStyleCnt="0"/>
      <dgm:spPr/>
    </dgm:pt>
    <dgm:pt modelId="{1F5F5721-5E74-4C02-9658-E9B36BF90FFE}" type="pres">
      <dgm:prSet presAssocID="{BB99F250-DE8C-4868-90DF-9D2C76675334}" presName="node" presStyleLbl="alignAccFollowNode1" presStyleIdx="8" presStyleCnt="9" custLinFactNeighborX="984" custLinFactNeighborY="-727">
        <dgm:presLayoutVars>
          <dgm:bulletEnabled val="1"/>
        </dgm:presLayoutVars>
      </dgm:prSet>
      <dgm:spPr/>
    </dgm:pt>
  </dgm:ptLst>
  <dgm:cxnLst>
    <dgm:cxn modelId="{8BFDDF07-1E0B-44AD-A6D4-0699AD7E4863}" type="presOf" srcId="{85BB4350-0D7D-4276-8958-936D2FCB7E37}" destId="{1E6D63F8-F5B9-4352-A0E8-3382A4CA9AEA}" srcOrd="0" destOrd="0" presId="urn:microsoft.com/office/officeart/2005/8/layout/lProcess3"/>
    <dgm:cxn modelId="{8175C209-7C08-4427-ABB3-93457E159FAD}" srcId="{30342ED1-7260-425B-AFFD-31E4ACA3E7C2}" destId="{BB99F250-DE8C-4868-90DF-9D2C76675334}" srcOrd="2" destOrd="0" parTransId="{16286608-54AF-4CE8-98B5-66CAC1247ECF}" sibTransId="{F1314C90-6A3B-4F2B-9B17-83C23E2D8336}"/>
    <dgm:cxn modelId="{7212E922-A971-4736-B0AB-D6D765647AF4}" srcId="{30342ED1-7260-425B-AFFD-31E4ACA3E7C2}" destId="{C0FEAECB-A959-4990-8A3B-6B36DF1A6BD8}" srcOrd="0" destOrd="0" parTransId="{479EB5BA-0FE6-47AD-9686-71E57ACCEB2E}" sibTransId="{3254FA99-E18E-4C93-B9B7-F3F6B8BF5004}"/>
    <dgm:cxn modelId="{AC96D228-A428-4641-8B37-7D1DD16CA4EF}" type="presOf" srcId="{30342ED1-7260-425B-AFFD-31E4ACA3E7C2}" destId="{036FAC68-1910-43E3-A206-B71EF9D2B6D9}" srcOrd="0" destOrd="0" presId="urn:microsoft.com/office/officeart/2005/8/layout/lProcess3"/>
    <dgm:cxn modelId="{82B40D3D-8383-4948-8600-3677365AEC0C}" type="presOf" srcId="{BB99F250-DE8C-4868-90DF-9D2C76675334}" destId="{1F5F5721-5E74-4C02-9658-E9B36BF90FFE}" srcOrd="0" destOrd="0" presId="urn:microsoft.com/office/officeart/2005/8/layout/lProcess3"/>
    <dgm:cxn modelId="{0A3E4F5D-EB34-447E-BD45-81462E2E931F}" type="presOf" srcId="{4F187CEC-792C-4065-861A-9180129D5916}" destId="{DDD2E28F-F3C6-4E6D-8D3B-664FF8E59860}" srcOrd="0" destOrd="0" presId="urn:microsoft.com/office/officeart/2005/8/layout/lProcess3"/>
    <dgm:cxn modelId="{339C7B42-A115-4C5E-9562-E4123FBEDCE3}" type="presOf" srcId="{44197C89-5AA7-49B0-94EA-B182E5227419}" destId="{5A51ED1D-E2B4-404C-B71A-5E94929B1D0E}" srcOrd="0" destOrd="0" presId="urn:microsoft.com/office/officeart/2005/8/layout/lProcess3"/>
    <dgm:cxn modelId="{8F682865-D927-424B-951C-1E78787F3136}" srcId="{85BB4350-0D7D-4276-8958-936D2FCB7E37}" destId="{4FFCC83E-F9AE-45D7-A6AA-9C89FF4BCFF9}" srcOrd="2" destOrd="0" parTransId="{E658014F-205C-450F-BA1B-59994645D842}" sibTransId="{3A749DC2-CCE8-4A3D-8195-4A03B04CE6C6}"/>
    <dgm:cxn modelId="{81A22A49-FAD9-42F4-9BAD-1F73CF3B1F30}" srcId="{30342ED1-7260-425B-AFFD-31E4ACA3E7C2}" destId="{4F187CEC-792C-4065-861A-9180129D5916}" srcOrd="1" destOrd="0" parTransId="{C2E62EC9-77B5-449C-9520-5178A2ED117C}" sibTransId="{1F397118-5B7B-4A3B-A06A-97F2D00BECFD}"/>
    <dgm:cxn modelId="{F97FCA69-CEBC-47C9-A72F-9F3C5083AEA4}" srcId="{44197C89-5AA7-49B0-94EA-B182E5227419}" destId="{C934250A-9334-4D49-9E55-EBB6C368738E}" srcOrd="0" destOrd="0" parTransId="{20761D54-097E-4563-A337-7C2F1BA67180}" sibTransId="{B3FEDF32-47D7-498F-97FA-5E82C9B12284}"/>
    <dgm:cxn modelId="{4008B36D-1D91-4A80-8B48-614D165F9853}" srcId="{85BB4350-0D7D-4276-8958-936D2FCB7E37}" destId="{9E8AED56-C147-4769-B899-33ECC8B53CA4}" srcOrd="1" destOrd="0" parTransId="{C382A9A6-5D23-485B-AA2D-27B1CC781AAB}" sibTransId="{8D0499B6-3EDA-4177-B296-8A351C02F648}"/>
    <dgm:cxn modelId="{2BB2F972-DD70-46D7-AA4F-9A9C060BB31F}" type="presOf" srcId="{C0FEAECB-A959-4990-8A3B-6B36DF1A6BD8}" destId="{DEAE74EB-FA5B-4F49-98D0-C9850A9C443C}" srcOrd="0" destOrd="0" presId="urn:microsoft.com/office/officeart/2005/8/layout/lProcess3"/>
    <dgm:cxn modelId="{2B538F58-9A6E-41C4-98FE-99C3311F73AF}" type="presOf" srcId="{C934250A-9334-4D49-9E55-EBB6C368738E}" destId="{06861973-233B-4DD2-B7F1-3BB8A98C989D}" srcOrd="0" destOrd="0" presId="urn:microsoft.com/office/officeart/2005/8/layout/lProcess3"/>
    <dgm:cxn modelId="{F3AB6C88-87AD-4F01-AA61-0CFB739D622D}" type="presOf" srcId="{12D7CA84-3F05-4F18-818C-271593B83136}" destId="{30FB6A01-57D2-41CB-9C0F-06E26079273E}" srcOrd="0" destOrd="0" presId="urn:microsoft.com/office/officeart/2005/8/layout/lProcess3"/>
    <dgm:cxn modelId="{7AEB648F-3E2D-40AE-9219-C69460FED823}" type="presOf" srcId="{9E8AED56-C147-4769-B899-33ECC8B53CA4}" destId="{0866E97D-6284-4DE7-8D02-EE95307E6D66}" srcOrd="0" destOrd="0" presId="urn:microsoft.com/office/officeart/2005/8/layout/lProcess3"/>
    <dgm:cxn modelId="{3DC9F399-D788-4D80-ACFB-5566888FBE99}" type="presOf" srcId="{B6FF600B-CA11-4D5C-BA32-724C4F3621E4}" destId="{EEBAD8C1-4066-4FE4-B711-5FD4DC9C1114}" srcOrd="0" destOrd="0" presId="urn:microsoft.com/office/officeart/2005/8/layout/lProcess3"/>
    <dgm:cxn modelId="{77D1BE9A-3668-4040-AD77-52840FCFD87D}" srcId="{44197C89-5AA7-49B0-94EA-B182E5227419}" destId="{E8F72F90-46F8-45A9-A6B1-7EDBCC5C8239}" srcOrd="2" destOrd="0" parTransId="{2610BDC3-8CA2-48B5-B553-EA961F8D7E9C}" sibTransId="{53247222-1582-4DFD-9461-2E0D20CFFC81}"/>
    <dgm:cxn modelId="{F86ADAA1-16D3-4CCB-AD15-03E3FD8A4549}" type="presOf" srcId="{4FFCC83E-F9AE-45D7-A6AA-9C89FF4BCFF9}" destId="{C160EBAD-8239-4EDA-A30E-837A982AB99C}" srcOrd="0" destOrd="0" presId="urn:microsoft.com/office/officeart/2005/8/layout/lProcess3"/>
    <dgm:cxn modelId="{6CB6CEC2-62FA-4F70-A060-9CBEC2F121C6}" srcId="{B6FF600B-CA11-4D5C-BA32-724C4F3621E4}" destId="{85BB4350-0D7D-4276-8958-936D2FCB7E37}" srcOrd="0" destOrd="0" parTransId="{1F726745-462F-4377-B15C-0BCD6D264BD0}" sibTransId="{0E52C3CE-9632-42EA-BA5C-5C51F9FE32EF}"/>
    <dgm:cxn modelId="{8FF857D3-AD4A-4836-85EC-515BE47F2B13}" srcId="{B6FF600B-CA11-4D5C-BA32-724C4F3621E4}" destId="{30342ED1-7260-425B-AFFD-31E4ACA3E7C2}" srcOrd="2" destOrd="0" parTransId="{848B04DC-87B3-4131-8CC8-BF73262ED835}" sibTransId="{43DB1B22-9051-4CB0-8BA2-1BE06D118E33}"/>
    <dgm:cxn modelId="{7B50B5DA-3908-4218-912F-078511B0329B}" type="presOf" srcId="{E8F72F90-46F8-45A9-A6B1-7EDBCC5C8239}" destId="{5406812D-E42F-40B2-9438-1B9D26D10276}" srcOrd="0" destOrd="0" presId="urn:microsoft.com/office/officeart/2005/8/layout/lProcess3"/>
    <dgm:cxn modelId="{D0BE69E4-CE15-4CEA-ADF0-1F5B00D1B155}" type="presOf" srcId="{7E2C05C6-81C6-48BC-8A96-2BEED4A6B807}" destId="{D3FAC025-C0D4-46D6-9954-62A51E3F2F44}" srcOrd="0" destOrd="0" presId="urn:microsoft.com/office/officeart/2005/8/layout/lProcess3"/>
    <dgm:cxn modelId="{B77A8CE8-3DD3-419A-A022-0AB691F939C9}" srcId="{B6FF600B-CA11-4D5C-BA32-724C4F3621E4}" destId="{44197C89-5AA7-49B0-94EA-B182E5227419}" srcOrd="1" destOrd="0" parTransId="{8DA0412E-E413-4F98-BA69-465FB741CEC6}" sibTransId="{A729CACD-BAB7-457D-A766-3D605059A97E}"/>
    <dgm:cxn modelId="{C92454EC-1AEB-4666-8A38-3D283CB5FC5E}" srcId="{44197C89-5AA7-49B0-94EA-B182E5227419}" destId="{7E2C05C6-81C6-48BC-8A96-2BEED4A6B807}" srcOrd="1" destOrd="0" parTransId="{01094CE8-C724-49A4-AD6A-260B12E906A2}" sibTransId="{6293E779-51BD-4239-B1EC-F8CF91F5D9CC}"/>
    <dgm:cxn modelId="{24968AFC-9C95-4D91-B386-2791D6563839}" srcId="{85BB4350-0D7D-4276-8958-936D2FCB7E37}" destId="{12D7CA84-3F05-4F18-818C-271593B83136}" srcOrd="0" destOrd="0" parTransId="{F5881E47-F7ED-45EB-BB7F-2917E93B360A}" sibTransId="{A01F22E7-88D2-42FB-A481-8CDDDE7A6F1E}"/>
    <dgm:cxn modelId="{9E7D34D3-CF36-4FDD-A6CF-06C47D3D6CF4}" type="presParOf" srcId="{EEBAD8C1-4066-4FE4-B711-5FD4DC9C1114}" destId="{3F0A2DCC-DD04-444E-9D5E-1AC72F2DF02D}" srcOrd="0" destOrd="0" presId="urn:microsoft.com/office/officeart/2005/8/layout/lProcess3"/>
    <dgm:cxn modelId="{46974C71-E610-4D96-BBE8-150CBB6A3025}" type="presParOf" srcId="{3F0A2DCC-DD04-444E-9D5E-1AC72F2DF02D}" destId="{1E6D63F8-F5B9-4352-A0E8-3382A4CA9AEA}" srcOrd="0" destOrd="0" presId="urn:microsoft.com/office/officeart/2005/8/layout/lProcess3"/>
    <dgm:cxn modelId="{CF859399-7AFA-45AC-968C-B8C0E745F584}" type="presParOf" srcId="{3F0A2DCC-DD04-444E-9D5E-1AC72F2DF02D}" destId="{230F8D7B-6A20-4694-B986-7915822DDF31}" srcOrd="1" destOrd="0" presId="urn:microsoft.com/office/officeart/2005/8/layout/lProcess3"/>
    <dgm:cxn modelId="{C7CBA38F-67A5-40F1-9913-7B81F7FCA9BE}" type="presParOf" srcId="{3F0A2DCC-DD04-444E-9D5E-1AC72F2DF02D}" destId="{30FB6A01-57D2-41CB-9C0F-06E26079273E}" srcOrd="2" destOrd="0" presId="urn:microsoft.com/office/officeart/2005/8/layout/lProcess3"/>
    <dgm:cxn modelId="{D3A5FEB9-6C0B-4CA2-8155-E79E92D087BE}" type="presParOf" srcId="{3F0A2DCC-DD04-444E-9D5E-1AC72F2DF02D}" destId="{B4443B5A-1A9D-4E07-9ADD-CD79415DE0D1}" srcOrd="3" destOrd="0" presId="urn:microsoft.com/office/officeart/2005/8/layout/lProcess3"/>
    <dgm:cxn modelId="{EB737E01-C531-4E64-9655-C9F0A4261677}" type="presParOf" srcId="{3F0A2DCC-DD04-444E-9D5E-1AC72F2DF02D}" destId="{0866E97D-6284-4DE7-8D02-EE95307E6D66}" srcOrd="4" destOrd="0" presId="urn:microsoft.com/office/officeart/2005/8/layout/lProcess3"/>
    <dgm:cxn modelId="{A8A01FEC-C257-4269-9D4A-15D813D60081}" type="presParOf" srcId="{3F0A2DCC-DD04-444E-9D5E-1AC72F2DF02D}" destId="{2461BFEC-E4CC-4F95-8A15-4426A8670570}" srcOrd="5" destOrd="0" presId="urn:microsoft.com/office/officeart/2005/8/layout/lProcess3"/>
    <dgm:cxn modelId="{89F6F324-E745-437C-908D-9FC8D013CDB8}" type="presParOf" srcId="{3F0A2DCC-DD04-444E-9D5E-1AC72F2DF02D}" destId="{C160EBAD-8239-4EDA-A30E-837A982AB99C}" srcOrd="6" destOrd="0" presId="urn:microsoft.com/office/officeart/2005/8/layout/lProcess3"/>
    <dgm:cxn modelId="{B5870418-7F26-4250-A7D4-D16B6FA5C829}" type="presParOf" srcId="{EEBAD8C1-4066-4FE4-B711-5FD4DC9C1114}" destId="{0F2A0EDD-D057-44CB-AD82-B6A05774F763}" srcOrd="1" destOrd="0" presId="urn:microsoft.com/office/officeart/2005/8/layout/lProcess3"/>
    <dgm:cxn modelId="{2671EF32-469A-451D-B5B5-4BA7488F9FB9}" type="presParOf" srcId="{EEBAD8C1-4066-4FE4-B711-5FD4DC9C1114}" destId="{99474622-D227-4B71-AE5F-A3A001268A38}" srcOrd="2" destOrd="0" presId="urn:microsoft.com/office/officeart/2005/8/layout/lProcess3"/>
    <dgm:cxn modelId="{4C2CD6AB-36DF-4F8D-85E2-FBC7F7DA9476}" type="presParOf" srcId="{99474622-D227-4B71-AE5F-A3A001268A38}" destId="{5A51ED1D-E2B4-404C-B71A-5E94929B1D0E}" srcOrd="0" destOrd="0" presId="urn:microsoft.com/office/officeart/2005/8/layout/lProcess3"/>
    <dgm:cxn modelId="{3CB4DB38-4B9C-46BB-B170-963256EA3B8D}" type="presParOf" srcId="{99474622-D227-4B71-AE5F-A3A001268A38}" destId="{E6A8930A-A7CD-45C7-9295-D68AFEBA3A6D}" srcOrd="1" destOrd="0" presId="urn:microsoft.com/office/officeart/2005/8/layout/lProcess3"/>
    <dgm:cxn modelId="{E39786F6-AB88-4F02-ADAB-9FFAF8DF6259}" type="presParOf" srcId="{99474622-D227-4B71-AE5F-A3A001268A38}" destId="{06861973-233B-4DD2-B7F1-3BB8A98C989D}" srcOrd="2" destOrd="0" presId="urn:microsoft.com/office/officeart/2005/8/layout/lProcess3"/>
    <dgm:cxn modelId="{5820F158-D783-4436-8035-510D0F90A8C1}" type="presParOf" srcId="{99474622-D227-4B71-AE5F-A3A001268A38}" destId="{F1AE6BC8-4468-426D-8F30-B0F44F30F747}" srcOrd="3" destOrd="0" presId="urn:microsoft.com/office/officeart/2005/8/layout/lProcess3"/>
    <dgm:cxn modelId="{B71EEB9E-2EA5-47AA-AB20-28E87C6D7D8E}" type="presParOf" srcId="{99474622-D227-4B71-AE5F-A3A001268A38}" destId="{D3FAC025-C0D4-46D6-9954-62A51E3F2F44}" srcOrd="4" destOrd="0" presId="urn:microsoft.com/office/officeart/2005/8/layout/lProcess3"/>
    <dgm:cxn modelId="{64C718E6-7BF5-4652-B27B-F12EA050777C}" type="presParOf" srcId="{99474622-D227-4B71-AE5F-A3A001268A38}" destId="{2D906BE9-DC4A-4BCB-A31D-382F96641742}" srcOrd="5" destOrd="0" presId="urn:microsoft.com/office/officeart/2005/8/layout/lProcess3"/>
    <dgm:cxn modelId="{294F2804-BF71-441B-98D8-B864B031D4FF}" type="presParOf" srcId="{99474622-D227-4B71-AE5F-A3A001268A38}" destId="{5406812D-E42F-40B2-9438-1B9D26D10276}" srcOrd="6" destOrd="0" presId="urn:microsoft.com/office/officeart/2005/8/layout/lProcess3"/>
    <dgm:cxn modelId="{E96ACED7-8CF7-45AF-8B02-7537C2945B37}" type="presParOf" srcId="{EEBAD8C1-4066-4FE4-B711-5FD4DC9C1114}" destId="{61ED9D26-3A1D-4BCD-BC8E-D4ED06005C29}" srcOrd="3" destOrd="0" presId="urn:microsoft.com/office/officeart/2005/8/layout/lProcess3"/>
    <dgm:cxn modelId="{3E4E5257-D5B6-4069-9FBB-E3612221561A}" type="presParOf" srcId="{EEBAD8C1-4066-4FE4-B711-5FD4DC9C1114}" destId="{7999307A-8D3C-4E4C-AC89-F3891D75FDB7}" srcOrd="4" destOrd="0" presId="urn:microsoft.com/office/officeart/2005/8/layout/lProcess3"/>
    <dgm:cxn modelId="{935A9821-ABF5-4121-BFDB-69032AEBEE9C}" type="presParOf" srcId="{7999307A-8D3C-4E4C-AC89-F3891D75FDB7}" destId="{036FAC68-1910-43E3-A206-B71EF9D2B6D9}" srcOrd="0" destOrd="0" presId="urn:microsoft.com/office/officeart/2005/8/layout/lProcess3"/>
    <dgm:cxn modelId="{A24EF078-42CD-4077-B759-D7CC661F58AF}" type="presParOf" srcId="{7999307A-8D3C-4E4C-AC89-F3891D75FDB7}" destId="{65BE3CCA-459D-48D0-BCEB-5CA2F76BE22D}" srcOrd="1" destOrd="0" presId="urn:microsoft.com/office/officeart/2005/8/layout/lProcess3"/>
    <dgm:cxn modelId="{B6545616-5596-4AE3-AC2C-147CF4A07421}" type="presParOf" srcId="{7999307A-8D3C-4E4C-AC89-F3891D75FDB7}" destId="{DEAE74EB-FA5B-4F49-98D0-C9850A9C443C}" srcOrd="2" destOrd="0" presId="urn:microsoft.com/office/officeart/2005/8/layout/lProcess3"/>
    <dgm:cxn modelId="{23C7E87C-2AC0-40D2-93A6-19690E87D883}" type="presParOf" srcId="{7999307A-8D3C-4E4C-AC89-F3891D75FDB7}" destId="{5360F777-C403-4313-BAF3-0F64DEE63A06}" srcOrd="3" destOrd="0" presId="urn:microsoft.com/office/officeart/2005/8/layout/lProcess3"/>
    <dgm:cxn modelId="{5594A576-8302-4353-8715-8BC223C4993E}" type="presParOf" srcId="{7999307A-8D3C-4E4C-AC89-F3891D75FDB7}" destId="{DDD2E28F-F3C6-4E6D-8D3B-664FF8E59860}" srcOrd="4" destOrd="0" presId="urn:microsoft.com/office/officeart/2005/8/layout/lProcess3"/>
    <dgm:cxn modelId="{F1CFA223-FA32-4E62-981C-8EAC8453E3C7}" type="presParOf" srcId="{7999307A-8D3C-4E4C-AC89-F3891D75FDB7}" destId="{A7A62287-E307-4B77-B6AA-4DF224184DB6}" srcOrd="5" destOrd="0" presId="urn:microsoft.com/office/officeart/2005/8/layout/lProcess3"/>
    <dgm:cxn modelId="{3A3C6BC3-B00A-41CD-ACC3-535104C389D5}" type="presParOf" srcId="{7999307A-8D3C-4E4C-AC89-F3891D75FDB7}" destId="{1F5F5721-5E74-4C02-9658-E9B36BF90FFE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C98738-D605-47E4-B745-AB51784BF1B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1D65732-7E1B-4646-A808-50358723B51E}" type="pres">
      <dgm:prSet presAssocID="{75C98738-D605-47E4-B745-AB51784BF1BA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3C9CBCD6-CDB5-4970-80E1-151CB28F869D}" type="presOf" srcId="{75C98738-D605-47E4-B745-AB51784BF1BA}" destId="{71D65732-7E1B-4646-A808-50358723B51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84EDF0-E491-4723-9594-B1C6BADBCC2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41215C-E014-489B-8977-3CE042743AD9}">
      <dgm:prSet phldrT="[Текст]" custT="1"/>
      <dgm:spPr/>
      <dgm:t>
        <a:bodyPr/>
        <a:lstStyle/>
        <a:p>
          <a:r>
            <a:rPr lang="ru-RU" sz="1400" dirty="0">
              <a:latin typeface="+mj-lt"/>
            </a:rPr>
            <a:t>Платежи по заработной плате,  социальные выплаты и платежи по обслуживанию государственного долга ежегодно осуществляются на 100%. В связи с чем, просроченная задолженность отсутствует по ним. Большая доля  задолженности отмечается по  оплате товаров и  услуг.</a:t>
          </a:r>
          <a:endParaRPr lang="ru-RU" sz="1400" dirty="0"/>
        </a:p>
      </dgm:t>
    </dgm:pt>
    <dgm:pt modelId="{4B3DFB6B-F3FF-4E9D-B5C3-50683DBEFC8B}" type="parTrans" cxnId="{128021AB-ECC2-4760-92B5-A8836E3F7736}">
      <dgm:prSet/>
      <dgm:spPr/>
      <dgm:t>
        <a:bodyPr/>
        <a:lstStyle/>
        <a:p>
          <a:endParaRPr lang="ru-RU" sz="2000"/>
        </a:p>
      </dgm:t>
    </dgm:pt>
    <dgm:pt modelId="{90AEE93A-53BE-4AEF-9DF5-E3C75DDA0AC6}" type="sibTrans" cxnId="{128021AB-ECC2-4760-92B5-A8836E3F7736}">
      <dgm:prSet/>
      <dgm:spPr/>
      <dgm:t>
        <a:bodyPr/>
        <a:lstStyle/>
        <a:p>
          <a:endParaRPr lang="ru-RU" sz="2000"/>
        </a:p>
      </dgm:t>
    </dgm:pt>
    <dgm:pt modelId="{57E71BF5-26AA-46E4-9569-592F696E0F85}">
      <dgm:prSet phldrT="[Текст]" custT="1"/>
      <dgm:spPr/>
      <dgm:t>
        <a:bodyPr/>
        <a:lstStyle/>
        <a:p>
          <a:r>
            <a:rPr lang="ru-RU" sz="1400" dirty="0">
              <a:latin typeface="+mj-lt"/>
            </a:rPr>
            <a:t>Ограничение лимитов денежных средств, ненадлежащий контроль за обязательствами главными распорядителями бюджетных средств и курирующими управлениями Министерства финансов ежегодно увеличивает объемы  задолженности</a:t>
          </a:r>
          <a:r>
            <a:rPr lang="ru-RU" sz="1050" dirty="0">
              <a:latin typeface="+mj-lt"/>
            </a:rPr>
            <a:t>.</a:t>
          </a:r>
          <a:endParaRPr lang="ru-RU" sz="1050" dirty="0"/>
        </a:p>
      </dgm:t>
    </dgm:pt>
    <dgm:pt modelId="{F73E348C-EE09-4F7D-B2D9-44AFB35E8551}" type="parTrans" cxnId="{4AC4DCE9-D5D2-43BA-B55C-5EEED9B2A891}">
      <dgm:prSet/>
      <dgm:spPr/>
      <dgm:t>
        <a:bodyPr/>
        <a:lstStyle/>
        <a:p>
          <a:endParaRPr lang="ru-RU" sz="2000"/>
        </a:p>
      </dgm:t>
    </dgm:pt>
    <dgm:pt modelId="{C7F4B087-DC43-4BE5-81E8-B227CF6AF5BF}" type="sibTrans" cxnId="{4AC4DCE9-D5D2-43BA-B55C-5EEED9B2A891}">
      <dgm:prSet/>
      <dgm:spPr/>
      <dgm:t>
        <a:bodyPr/>
        <a:lstStyle/>
        <a:p>
          <a:endParaRPr lang="ru-RU" sz="2000"/>
        </a:p>
      </dgm:t>
    </dgm:pt>
    <dgm:pt modelId="{8E017E84-03AB-4D9B-B8A1-C7784AA2AFB2}">
      <dgm:prSet phldrT="[Текст]" custT="1"/>
      <dgm:spPr/>
      <dgm:t>
        <a:bodyPr/>
        <a:lstStyle/>
        <a:p>
          <a:r>
            <a:rPr lang="ru-RU" sz="1400" dirty="0">
              <a:latin typeface="+mj-lt"/>
            </a:rPr>
            <a:t>- </a:t>
          </a:r>
          <a:r>
            <a:rPr lang="ru-RU" sz="1400" b="1" dirty="0">
              <a:latin typeface="+mj-lt"/>
            </a:rPr>
            <a:t>Оценка по компоненту 22.1  </a:t>
          </a:r>
          <a:r>
            <a:rPr lang="ru-RU" sz="1400" dirty="0">
              <a:latin typeface="+mj-lt"/>
            </a:rPr>
            <a:t>Накопленная задолженность по расходам  – «</a:t>
          </a:r>
          <a:r>
            <a:rPr lang="ru-RU" sz="1400" b="0" dirty="0">
              <a:latin typeface="+mj-lt"/>
            </a:rPr>
            <a:t>В</a:t>
          </a:r>
          <a:r>
            <a:rPr lang="ru-RU" sz="1400" dirty="0">
              <a:latin typeface="+mj-lt"/>
            </a:rPr>
            <a:t>»</a:t>
          </a:r>
        </a:p>
        <a:p>
          <a:r>
            <a:rPr lang="ru-RU" sz="1400" dirty="0">
              <a:latin typeface="+mj-lt"/>
            </a:rPr>
            <a:t>- </a:t>
          </a:r>
          <a:r>
            <a:rPr lang="ru-RU" sz="1400" b="1" dirty="0">
              <a:latin typeface="+mj-lt"/>
            </a:rPr>
            <a:t>Оценка по компоненту 22.2 </a:t>
          </a:r>
          <a:r>
            <a:rPr lang="ru-RU" sz="1400" b="0" dirty="0">
              <a:latin typeface="+mj-lt"/>
            </a:rPr>
            <a:t>Мониторинг просроченной задолженности по расходам </a:t>
          </a:r>
          <a:r>
            <a:rPr lang="ru-RU" sz="1400" dirty="0">
              <a:latin typeface="+mj-lt"/>
            </a:rPr>
            <a:t>–</a:t>
          </a:r>
          <a:r>
            <a:rPr lang="ru-RU" sz="1400" b="0" dirty="0">
              <a:latin typeface="+mj-lt"/>
            </a:rPr>
            <a:t> «В»</a:t>
          </a:r>
          <a:endParaRPr lang="ru-RU" sz="1400" dirty="0"/>
        </a:p>
      </dgm:t>
    </dgm:pt>
    <dgm:pt modelId="{EA7903DC-212F-42AB-B09F-4062465C4E9B}" type="parTrans" cxnId="{DA2845FE-5AEE-4388-A70C-929503056E64}">
      <dgm:prSet/>
      <dgm:spPr/>
      <dgm:t>
        <a:bodyPr/>
        <a:lstStyle/>
        <a:p>
          <a:endParaRPr lang="ru-RU" sz="2000"/>
        </a:p>
      </dgm:t>
    </dgm:pt>
    <dgm:pt modelId="{517E1531-2FB6-4515-90C4-E494B1B6AAD2}" type="sibTrans" cxnId="{DA2845FE-5AEE-4388-A70C-929503056E64}">
      <dgm:prSet/>
      <dgm:spPr/>
      <dgm:t>
        <a:bodyPr/>
        <a:lstStyle/>
        <a:p>
          <a:endParaRPr lang="ru-RU" sz="2000"/>
        </a:p>
      </dgm:t>
    </dgm:pt>
    <dgm:pt modelId="{4F2763C7-9247-4388-8B97-CFA7DEAD71AF}" type="pres">
      <dgm:prSet presAssocID="{D784EDF0-E491-4723-9594-B1C6BADBCC22}" presName="Name0" presStyleCnt="0">
        <dgm:presLayoutVars>
          <dgm:chMax val="7"/>
          <dgm:chPref val="7"/>
          <dgm:dir/>
        </dgm:presLayoutVars>
      </dgm:prSet>
      <dgm:spPr/>
    </dgm:pt>
    <dgm:pt modelId="{9080BF6B-C499-4156-BB8A-2022B34E04A6}" type="pres">
      <dgm:prSet presAssocID="{D784EDF0-E491-4723-9594-B1C6BADBCC22}" presName="Name1" presStyleCnt="0"/>
      <dgm:spPr/>
    </dgm:pt>
    <dgm:pt modelId="{E4097AD6-52AD-4598-A96F-A1C96E61AE72}" type="pres">
      <dgm:prSet presAssocID="{D784EDF0-E491-4723-9594-B1C6BADBCC22}" presName="cycle" presStyleCnt="0"/>
      <dgm:spPr/>
    </dgm:pt>
    <dgm:pt modelId="{656A0181-9C0E-4575-B6A3-520508A25D27}" type="pres">
      <dgm:prSet presAssocID="{D784EDF0-E491-4723-9594-B1C6BADBCC22}" presName="srcNode" presStyleLbl="node1" presStyleIdx="0" presStyleCnt="3"/>
      <dgm:spPr/>
    </dgm:pt>
    <dgm:pt modelId="{8E4AFD59-4330-41CA-B32D-CB467ADB3587}" type="pres">
      <dgm:prSet presAssocID="{D784EDF0-E491-4723-9594-B1C6BADBCC22}" presName="conn" presStyleLbl="parChTrans1D2" presStyleIdx="0" presStyleCnt="1"/>
      <dgm:spPr/>
    </dgm:pt>
    <dgm:pt modelId="{6740F0DC-4B6B-4C3C-84A7-FE2A742D0E35}" type="pres">
      <dgm:prSet presAssocID="{D784EDF0-E491-4723-9594-B1C6BADBCC22}" presName="extraNode" presStyleLbl="node1" presStyleIdx="0" presStyleCnt="3"/>
      <dgm:spPr/>
    </dgm:pt>
    <dgm:pt modelId="{298F00F5-A0BB-4ADF-902D-2AA5511E2305}" type="pres">
      <dgm:prSet presAssocID="{D784EDF0-E491-4723-9594-B1C6BADBCC22}" presName="dstNode" presStyleLbl="node1" presStyleIdx="0" presStyleCnt="3"/>
      <dgm:spPr/>
    </dgm:pt>
    <dgm:pt modelId="{9793DE09-B8ED-4308-AC97-6D688D94E2BC}" type="pres">
      <dgm:prSet presAssocID="{3041215C-E014-489B-8977-3CE042743AD9}" presName="text_1" presStyleLbl="node1" presStyleIdx="0" presStyleCnt="3" custScaleY="136652">
        <dgm:presLayoutVars>
          <dgm:bulletEnabled val="1"/>
        </dgm:presLayoutVars>
      </dgm:prSet>
      <dgm:spPr/>
    </dgm:pt>
    <dgm:pt modelId="{193759C4-D0E7-41A6-9C28-FB83F9753E9C}" type="pres">
      <dgm:prSet presAssocID="{3041215C-E014-489B-8977-3CE042743AD9}" presName="accent_1" presStyleCnt="0"/>
      <dgm:spPr/>
    </dgm:pt>
    <dgm:pt modelId="{A3C2D2F7-2823-4E18-946C-1769E011FF7A}" type="pres">
      <dgm:prSet presAssocID="{3041215C-E014-489B-8977-3CE042743AD9}" presName="accentRepeatNode" presStyleLbl="solidFgAcc1" presStyleIdx="0" presStyleCnt="3"/>
      <dgm:spPr/>
    </dgm:pt>
    <dgm:pt modelId="{9770620A-7AFA-47B3-B755-509913A2FEBD}" type="pres">
      <dgm:prSet presAssocID="{57E71BF5-26AA-46E4-9569-592F696E0F85}" presName="text_2" presStyleLbl="node1" presStyleIdx="1" presStyleCnt="3" custScaleY="137866">
        <dgm:presLayoutVars>
          <dgm:bulletEnabled val="1"/>
        </dgm:presLayoutVars>
      </dgm:prSet>
      <dgm:spPr/>
    </dgm:pt>
    <dgm:pt modelId="{DF9E6BEF-A32E-4D85-8F70-38CCF0FAAE71}" type="pres">
      <dgm:prSet presAssocID="{57E71BF5-26AA-46E4-9569-592F696E0F85}" presName="accent_2" presStyleCnt="0"/>
      <dgm:spPr/>
    </dgm:pt>
    <dgm:pt modelId="{E2C1A71A-F6B0-40A6-B3B8-381F68A8AE80}" type="pres">
      <dgm:prSet presAssocID="{57E71BF5-26AA-46E4-9569-592F696E0F85}" presName="accentRepeatNode" presStyleLbl="solidFgAcc1" presStyleIdx="1" presStyleCnt="3"/>
      <dgm:spPr/>
    </dgm:pt>
    <dgm:pt modelId="{5679193B-4BE5-4B2B-9DB8-3172A6266B82}" type="pres">
      <dgm:prSet presAssocID="{8E017E84-03AB-4D9B-B8A1-C7784AA2AFB2}" presName="text_3" presStyleLbl="node1" presStyleIdx="2" presStyleCnt="3" custLinFactNeighborX="202" custLinFactNeighborY="4370">
        <dgm:presLayoutVars>
          <dgm:bulletEnabled val="1"/>
        </dgm:presLayoutVars>
      </dgm:prSet>
      <dgm:spPr/>
    </dgm:pt>
    <dgm:pt modelId="{AB0DED41-2517-4D52-A875-E0DC88E29EDA}" type="pres">
      <dgm:prSet presAssocID="{8E017E84-03AB-4D9B-B8A1-C7784AA2AFB2}" presName="accent_3" presStyleCnt="0"/>
      <dgm:spPr/>
    </dgm:pt>
    <dgm:pt modelId="{69348597-38D3-4D01-8628-ED40576A2B0C}" type="pres">
      <dgm:prSet presAssocID="{8E017E84-03AB-4D9B-B8A1-C7784AA2AFB2}" presName="accentRepeatNode" presStyleLbl="solidFgAcc1" presStyleIdx="2" presStyleCnt="3" custLinFactNeighborX="-10366" custLinFactNeighborY="874"/>
      <dgm:spPr/>
    </dgm:pt>
  </dgm:ptLst>
  <dgm:cxnLst>
    <dgm:cxn modelId="{0A6FCD11-4EDD-4C34-ADAA-62E7CDAEA2C4}" type="presOf" srcId="{90AEE93A-53BE-4AEF-9DF5-E3C75DDA0AC6}" destId="{8E4AFD59-4330-41CA-B32D-CB467ADB3587}" srcOrd="0" destOrd="0" presId="urn:microsoft.com/office/officeart/2008/layout/VerticalCurvedList"/>
    <dgm:cxn modelId="{09AF9F42-868D-4650-B0DE-D582FA06BE27}" type="presOf" srcId="{8E017E84-03AB-4D9B-B8A1-C7784AA2AFB2}" destId="{5679193B-4BE5-4B2B-9DB8-3172A6266B82}" srcOrd="0" destOrd="0" presId="urn:microsoft.com/office/officeart/2008/layout/VerticalCurvedList"/>
    <dgm:cxn modelId="{052A679C-81EF-447F-B40F-4154BA3E4FE8}" type="presOf" srcId="{3041215C-E014-489B-8977-3CE042743AD9}" destId="{9793DE09-B8ED-4308-AC97-6D688D94E2BC}" srcOrd="0" destOrd="0" presId="urn:microsoft.com/office/officeart/2008/layout/VerticalCurvedList"/>
    <dgm:cxn modelId="{128021AB-ECC2-4760-92B5-A8836E3F7736}" srcId="{D784EDF0-E491-4723-9594-B1C6BADBCC22}" destId="{3041215C-E014-489B-8977-3CE042743AD9}" srcOrd="0" destOrd="0" parTransId="{4B3DFB6B-F3FF-4E9D-B5C3-50683DBEFC8B}" sibTransId="{90AEE93A-53BE-4AEF-9DF5-E3C75DDA0AC6}"/>
    <dgm:cxn modelId="{E72E7FD6-AB8D-4958-9BBC-B1C94F2B23C4}" type="presOf" srcId="{57E71BF5-26AA-46E4-9569-592F696E0F85}" destId="{9770620A-7AFA-47B3-B755-509913A2FEBD}" srcOrd="0" destOrd="0" presId="urn:microsoft.com/office/officeart/2008/layout/VerticalCurvedList"/>
    <dgm:cxn modelId="{0296BDE8-99ED-49BF-8F38-7910797D068A}" type="presOf" srcId="{D784EDF0-E491-4723-9594-B1C6BADBCC22}" destId="{4F2763C7-9247-4388-8B97-CFA7DEAD71AF}" srcOrd="0" destOrd="0" presId="urn:microsoft.com/office/officeart/2008/layout/VerticalCurvedList"/>
    <dgm:cxn modelId="{4AC4DCE9-D5D2-43BA-B55C-5EEED9B2A891}" srcId="{D784EDF0-E491-4723-9594-B1C6BADBCC22}" destId="{57E71BF5-26AA-46E4-9569-592F696E0F85}" srcOrd="1" destOrd="0" parTransId="{F73E348C-EE09-4F7D-B2D9-44AFB35E8551}" sibTransId="{C7F4B087-DC43-4BE5-81E8-B227CF6AF5BF}"/>
    <dgm:cxn modelId="{DA2845FE-5AEE-4388-A70C-929503056E64}" srcId="{D784EDF0-E491-4723-9594-B1C6BADBCC22}" destId="{8E017E84-03AB-4D9B-B8A1-C7784AA2AFB2}" srcOrd="2" destOrd="0" parTransId="{EA7903DC-212F-42AB-B09F-4062465C4E9B}" sibTransId="{517E1531-2FB6-4515-90C4-E494B1B6AAD2}"/>
    <dgm:cxn modelId="{E22C5F0C-231E-477F-9BC4-350859DA0651}" type="presParOf" srcId="{4F2763C7-9247-4388-8B97-CFA7DEAD71AF}" destId="{9080BF6B-C499-4156-BB8A-2022B34E04A6}" srcOrd="0" destOrd="0" presId="urn:microsoft.com/office/officeart/2008/layout/VerticalCurvedList"/>
    <dgm:cxn modelId="{93CF4C8A-7565-4F36-A6B6-0BC43DC247C0}" type="presParOf" srcId="{9080BF6B-C499-4156-BB8A-2022B34E04A6}" destId="{E4097AD6-52AD-4598-A96F-A1C96E61AE72}" srcOrd="0" destOrd="0" presId="urn:microsoft.com/office/officeart/2008/layout/VerticalCurvedList"/>
    <dgm:cxn modelId="{3EF9CA3A-640C-44C3-8539-93E5721C81A0}" type="presParOf" srcId="{E4097AD6-52AD-4598-A96F-A1C96E61AE72}" destId="{656A0181-9C0E-4575-B6A3-520508A25D27}" srcOrd="0" destOrd="0" presId="urn:microsoft.com/office/officeart/2008/layout/VerticalCurvedList"/>
    <dgm:cxn modelId="{5A0E7030-EABD-4ED9-B147-8C0DFB799311}" type="presParOf" srcId="{E4097AD6-52AD-4598-A96F-A1C96E61AE72}" destId="{8E4AFD59-4330-41CA-B32D-CB467ADB3587}" srcOrd="1" destOrd="0" presId="urn:microsoft.com/office/officeart/2008/layout/VerticalCurvedList"/>
    <dgm:cxn modelId="{EC63DB9E-E222-4BB6-AD9B-909B45222C04}" type="presParOf" srcId="{E4097AD6-52AD-4598-A96F-A1C96E61AE72}" destId="{6740F0DC-4B6B-4C3C-84A7-FE2A742D0E35}" srcOrd="2" destOrd="0" presId="urn:microsoft.com/office/officeart/2008/layout/VerticalCurvedList"/>
    <dgm:cxn modelId="{EDD7816F-5DEA-4BBA-819A-A5E0EAB892DF}" type="presParOf" srcId="{E4097AD6-52AD-4598-A96F-A1C96E61AE72}" destId="{298F00F5-A0BB-4ADF-902D-2AA5511E2305}" srcOrd="3" destOrd="0" presId="urn:microsoft.com/office/officeart/2008/layout/VerticalCurvedList"/>
    <dgm:cxn modelId="{9F4B5DF6-27A2-4865-A72D-D8E4F1E5B612}" type="presParOf" srcId="{9080BF6B-C499-4156-BB8A-2022B34E04A6}" destId="{9793DE09-B8ED-4308-AC97-6D688D94E2BC}" srcOrd="1" destOrd="0" presId="urn:microsoft.com/office/officeart/2008/layout/VerticalCurvedList"/>
    <dgm:cxn modelId="{D256B33A-A992-41B6-88F8-57DEBE8008E2}" type="presParOf" srcId="{9080BF6B-C499-4156-BB8A-2022B34E04A6}" destId="{193759C4-D0E7-41A6-9C28-FB83F9753E9C}" srcOrd="2" destOrd="0" presId="urn:microsoft.com/office/officeart/2008/layout/VerticalCurvedList"/>
    <dgm:cxn modelId="{128F4717-CCD1-4DE4-B7AF-2244BFA89531}" type="presParOf" srcId="{193759C4-D0E7-41A6-9C28-FB83F9753E9C}" destId="{A3C2D2F7-2823-4E18-946C-1769E011FF7A}" srcOrd="0" destOrd="0" presId="urn:microsoft.com/office/officeart/2008/layout/VerticalCurvedList"/>
    <dgm:cxn modelId="{5511E296-C5A6-408B-BBFC-F23B923783B9}" type="presParOf" srcId="{9080BF6B-C499-4156-BB8A-2022B34E04A6}" destId="{9770620A-7AFA-47B3-B755-509913A2FEBD}" srcOrd="3" destOrd="0" presId="urn:microsoft.com/office/officeart/2008/layout/VerticalCurvedList"/>
    <dgm:cxn modelId="{D15C642F-3CB7-4521-AA2E-149ED8927AF8}" type="presParOf" srcId="{9080BF6B-C499-4156-BB8A-2022B34E04A6}" destId="{DF9E6BEF-A32E-4D85-8F70-38CCF0FAAE71}" srcOrd="4" destOrd="0" presId="urn:microsoft.com/office/officeart/2008/layout/VerticalCurvedList"/>
    <dgm:cxn modelId="{8AC74057-7DBE-463D-8DB8-B36835A1B4E7}" type="presParOf" srcId="{DF9E6BEF-A32E-4D85-8F70-38CCF0FAAE71}" destId="{E2C1A71A-F6B0-40A6-B3B8-381F68A8AE80}" srcOrd="0" destOrd="0" presId="urn:microsoft.com/office/officeart/2008/layout/VerticalCurvedList"/>
    <dgm:cxn modelId="{6F2A06D2-9704-4235-B25C-C835C9C77037}" type="presParOf" srcId="{9080BF6B-C499-4156-BB8A-2022B34E04A6}" destId="{5679193B-4BE5-4B2B-9DB8-3172A6266B82}" srcOrd="5" destOrd="0" presId="urn:microsoft.com/office/officeart/2008/layout/VerticalCurvedList"/>
    <dgm:cxn modelId="{51CFE218-1549-4F69-AD1D-173255F18BBA}" type="presParOf" srcId="{9080BF6B-C499-4156-BB8A-2022B34E04A6}" destId="{AB0DED41-2517-4D52-A875-E0DC88E29EDA}" srcOrd="6" destOrd="0" presId="urn:microsoft.com/office/officeart/2008/layout/VerticalCurvedList"/>
    <dgm:cxn modelId="{DD6EE5E3-6605-412C-89DC-DB899FA08CC9}" type="presParOf" srcId="{AB0DED41-2517-4D52-A875-E0DC88E29EDA}" destId="{69348597-38D3-4D01-8628-ED40576A2B0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D63F8-F5B9-4352-A0E8-3382A4CA9AEA}">
      <dsp:nvSpPr>
        <dsp:cNvPr id="0" name=""/>
        <dsp:cNvSpPr/>
      </dsp:nvSpPr>
      <dsp:spPr>
        <a:xfrm>
          <a:off x="3233" y="641013"/>
          <a:ext cx="2483432" cy="9933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2016 </a:t>
          </a:r>
          <a:r>
            <a:rPr lang="ru-RU" sz="2400" kern="1200" dirty="0">
              <a:latin typeface="+mj-lt"/>
            </a:rPr>
            <a:t>год</a:t>
          </a:r>
          <a:r>
            <a:rPr lang="ru-RU" sz="2000" kern="1200" dirty="0">
              <a:latin typeface="+mj-lt"/>
            </a:rPr>
            <a:t> </a:t>
          </a:r>
        </a:p>
      </dsp:txBody>
      <dsp:txXfrm>
        <a:off x="499919" y="641013"/>
        <a:ext cx="1490060" cy="993372"/>
      </dsp:txXfrm>
    </dsp:sp>
    <dsp:sp modelId="{30FB6A01-57D2-41CB-9C0F-06E26079273E}">
      <dsp:nvSpPr>
        <dsp:cNvPr id="0" name=""/>
        <dsp:cNvSpPr/>
      </dsp:nvSpPr>
      <dsp:spPr>
        <a:xfrm>
          <a:off x="2165426" y="68755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Расходы-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123 395,1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млн.</a:t>
          </a:r>
        </a:p>
      </dsp:txBody>
      <dsp:txXfrm>
        <a:off x="2577676" y="687553"/>
        <a:ext cx="1236749" cy="824499"/>
      </dsp:txXfrm>
    </dsp:sp>
    <dsp:sp modelId="{0866E97D-6284-4DE7-8D02-EE95307E6D66}">
      <dsp:nvSpPr>
        <dsp:cNvPr id="0" name=""/>
        <dsp:cNvSpPr/>
      </dsp:nvSpPr>
      <dsp:spPr>
        <a:xfrm>
          <a:off x="3938100" y="68755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Кредиторская задолженность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 4 369,1 млн.</a:t>
          </a:r>
        </a:p>
      </dsp:txBody>
      <dsp:txXfrm>
        <a:off x="4350350" y="687553"/>
        <a:ext cx="1236749" cy="824499"/>
      </dsp:txXfrm>
    </dsp:sp>
    <dsp:sp modelId="{C160EBAD-8239-4EDA-A30E-837A982AB99C}">
      <dsp:nvSpPr>
        <dsp:cNvPr id="0" name=""/>
        <dsp:cNvSpPr/>
      </dsp:nvSpPr>
      <dsp:spPr>
        <a:xfrm>
          <a:off x="5710774" y="68755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 3,5% </a:t>
          </a:r>
        </a:p>
      </dsp:txBody>
      <dsp:txXfrm>
        <a:off x="6123024" y="687553"/>
        <a:ext cx="1236749" cy="824499"/>
      </dsp:txXfrm>
    </dsp:sp>
    <dsp:sp modelId="{5A51ED1D-E2B4-404C-B71A-5E94929B1D0E}">
      <dsp:nvSpPr>
        <dsp:cNvPr id="0" name=""/>
        <dsp:cNvSpPr/>
      </dsp:nvSpPr>
      <dsp:spPr>
        <a:xfrm>
          <a:off x="4840" y="1735561"/>
          <a:ext cx="2483432" cy="9933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201</a:t>
          </a:r>
          <a:r>
            <a:rPr lang="ru-RU" sz="2000" kern="1200" dirty="0">
              <a:latin typeface="+mj-lt"/>
            </a:rPr>
            <a:t>5 год</a:t>
          </a:r>
        </a:p>
      </dsp:txBody>
      <dsp:txXfrm>
        <a:off x="501526" y="1735561"/>
        <a:ext cx="1490060" cy="993372"/>
      </dsp:txXfrm>
    </dsp:sp>
    <dsp:sp modelId="{06861973-233B-4DD2-B7F1-3BB8A98C989D}">
      <dsp:nvSpPr>
        <dsp:cNvPr id="0" name=""/>
        <dsp:cNvSpPr/>
      </dsp:nvSpPr>
      <dsp:spPr>
        <a:xfrm>
          <a:off x="2165426" y="1819998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latin typeface="+mj-lt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Расходы-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109 436,8 млн.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latin typeface="+mj-lt"/>
          </a:endParaRPr>
        </a:p>
      </dsp:txBody>
      <dsp:txXfrm>
        <a:off x="2577676" y="1819998"/>
        <a:ext cx="1236749" cy="824499"/>
      </dsp:txXfrm>
    </dsp:sp>
    <dsp:sp modelId="{D3FAC025-C0D4-46D6-9954-62A51E3F2F44}">
      <dsp:nvSpPr>
        <dsp:cNvPr id="0" name=""/>
        <dsp:cNvSpPr/>
      </dsp:nvSpPr>
      <dsp:spPr>
        <a:xfrm>
          <a:off x="3938100" y="1819998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>
            <a:latin typeface="+mj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+mj-lt"/>
            </a:rPr>
            <a:t>Кредиторская задолженность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+mj-lt"/>
            </a:rPr>
            <a:t> 4 255,4 млн.</a:t>
          </a:r>
        </a:p>
        <a:p>
          <a:pPr lvl="0" algn="ctr">
            <a:spcBef>
              <a:spcPct val="0"/>
            </a:spcBef>
            <a:buNone/>
          </a:pPr>
          <a:endParaRPr lang="ru-RU" sz="2000" kern="1200" dirty="0">
            <a:latin typeface="+mj-lt"/>
          </a:endParaRPr>
        </a:p>
      </dsp:txBody>
      <dsp:txXfrm>
        <a:off x="4350350" y="1819998"/>
        <a:ext cx="1236749" cy="824499"/>
      </dsp:txXfrm>
    </dsp:sp>
    <dsp:sp modelId="{5406812D-E42F-40B2-9438-1B9D26D10276}">
      <dsp:nvSpPr>
        <dsp:cNvPr id="0" name=""/>
        <dsp:cNvSpPr/>
      </dsp:nvSpPr>
      <dsp:spPr>
        <a:xfrm>
          <a:off x="5710774" y="1819998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+mj-lt"/>
            </a:rPr>
            <a:t>3,8%</a:t>
          </a:r>
        </a:p>
      </dsp:txBody>
      <dsp:txXfrm>
        <a:off x="6123024" y="1819998"/>
        <a:ext cx="1236749" cy="824499"/>
      </dsp:txXfrm>
    </dsp:sp>
    <dsp:sp modelId="{036FAC68-1910-43E3-A206-B71EF9D2B6D9}">
      <dsp:nvSpPr>
        <dsp:cNvPr id="0" name=""/>
        <dsp:cNvSpPr/>
      </dsp:nvSpPr>
      <dsp:spPr>
        <a:xfrm>
          <a:off x="4840" y="2868006"/>
          <a:ext cx="2483432" cy="9933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j-lt"/>
            </a:rPr>
            <a:t>2014</a:t>
          </a:r>
          <a:r>
            <a:rPr lang="ru-RU" sz="2000" kern="1200" dirty="0">
              <a:latin typeface="+mj-lt"/>
            </a:rPr>
            <a:t> год</a:t>
          </a:r>
        </a:p>
      </dsp:txBody>
      <dsp:txXfrm>
        <a:off x="501526" y="2868006"/>
        <a:ext cx="1490060" cy="993372"/>
      </dsp:txXfrm>
    </dsp:sp>
    <dsp:sp modelId="{DEAE74EB-FA5B-4F49-98D0-C9850A9C443C}">
      <dsp:nvSpPr>
        <dsp:cNvPr id="0" name=""/>
        <dsp:cNvSpPr/>
      </dsp:nvSpPr>
      <dsp:spPr>
        <a:xfrm>
          <a:off x="2165426" y="295244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Расходы-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95 424,0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j-lt"/>
            </a:rPr>
            <a:t>млн.</a:t>
          </a:r>
        </a:p>
      </dsp:txBody>
      <dsp:txXfrm>
        <a:off x="2577676" y="2952443"/>
        <a:ext cx="1236749" cy="824499"/>
      </dsp:txXfrm>
    </dsp:sp>
    <dsp:sp modelId="{DDD2E28F-F3C6-4E6D-8D3B-664FF8E59860}">
      <dsp:nvSpPr>
        <dsp:cNvPr id="0" name=""/>
        <dsp:cNvSpPr/>
      </dsp:nvSpPr>
      <dsp:spPr>
        <a:xfrm>
          <a:off x="3938100" y="2952443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+mj-lt"/>
            </a:rPr>
            <a:t>Кредиторская задолженность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>
              <a:latin typeface="+mj-lt"/>
            </a:rPr>
            <a:t>3 936,6 млн.</a:t>
          </a:r>
        </a:p>
      </dsp:txBody>
      <dsp:txXfrm>
        <a:off x="4350350" y="2952443"/>
        <a:ext cx="1236749" cy="824499"/>
      </dsp:txXfrm>
    </dsp:sp>
    <dsp:sp modelId="{1F5F5721-5E74-4C02-9658-E9B36BF90FFE}">
      <dsp:nvSpPr>
        <dsp:cNvPr id="0" name=""/>
        <dsp:cNvSpPr/>
      </dsp:nvSpPr>
      <dsp:spPr>
        <a:xfrm>
          <a:off x="5713614" y="2946449"/>
          <a:ext cx="2061248" cy="82449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>
              <a:latin typeface="+mj-lt"/>
            </a:rPr>
            <a:t>4,1%</a:t>
          </a:r>
        </a:p>
      </dsp:txBody>
      <dsp:txXfrm>
        <a:off x="6125864" y="2946449"/>
        <a:ext cx="1236749" cy="824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AFD59-4330-41CA-B32D-CB467ADB3587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93DE09-B8ED-4308-AC97-6D688D94E2BC}">
      <dsp:nvSpPr>
        <dsp:cNvPr id="0" name=""/>
        <dsp:cNvSpPr/>
      </dsp:nvSpPr>
      <dsp:spPr>
        <a:xfrm>
          <a:off x="564979" y="257446"/>
          <a:ext cx="7156697" cy="11107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Платежи по заработной плате,  социальные выплаты и платежи по обслуживанию государственного долга ежегодно осуществляются на 100%. В связи с чем, просроченная задолженность отсутствует по ним. Большая доля  задолженности отмечается по  оплате товаров и  услуг.</a:t>
          </a:r>
          <a:endParaRPr lang="ru-RU" sz="1400" kern="1200" dirty="0"/>
        </a:p>
      </dsp:txBody>
      <dsp:txXfrm>
        <a:off x="564979" y="257446"/>
        <a:ext cx="7156697" cy="1110707"/>
      </dsp:txXfrm>
    </dsp:sp>
    <dsp:sp modelId="{A3C2D2F7-2823-4E18-946C-1769E011FF7A}">
      <dsp:nvSpPr>
        <dsp:cNvPr id="0" name=""/>
        <dsp:cNvSpPr/>
      </dsp:nvSpPr>
      <dsp:spPr>
        <a:xfrm>
          <a:off x="56979" y="304800"/>
          <a:ext cx="1015999" cy="10159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0620A-7AFA-47B3-B755-509913A2FEBD}">
      <dsp:nvSpPr>
        <dsp:cNvPr id="0" name=""/>
        <dsp:cNvSpPr/>
      </dsp:nvSpPr>
      <dsp:spPr>
        <a:xfrm>
          <a:off x="860432" y="1471712"/>
          <a:ext cx="6861244" cy="11205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Ограничение лимитов денежных средств, ненадлежащий контроль за обязательствами главными распорядителями бюджетных средств и курирующими управлениями Министерства финансов ежегодно увеличивает объемы  задолженности</a:t>
          </a:r>
          <a:r>
            <a:rPr lang="ru-RU" sz="1050" kern="1200" dirty="0">
              <a:latin typeface="+mj-lt"/>
            </a:rPr>
            <a:t>.</a:t>
          </a:r>
          <a:endParaRPr lang="ru-RU" sz="1050" kern="1200" dirty="0"/>
        </a:p>
      </dsp:txBody>
      <dsp:txXfrm>
        <a:off x="860432" y="1471712"/>
        <a:ext cx="6861244" cy="1120574"/>
      </dsp:txXfrm>
    </dsp:sp>
    <dsp:sp modelId="{E2C1A71A-F6B0-40A6-B3B8-381F68A8AE80}">
      <dsp:nvSpPr>
        <dsp:cNvPr id="0" name=""/>
        <dsp:cNvSpPr/>
      </dsp:nvSpPr>
      <dsp:spPr>
        <a:xfrm>
          <a:off x="352432" y="1523999"/>
          <a:ext cx="1015999" cy="10159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9193B-4BE5-4B2B-9DB8-3172A6266B82}">
      <dsp:nvSpPr>
        <dsp:cNvPr id="0" name=""/>
        <dsp:cNvSpPr/>
      </dsp:nvSpPr>
      <dsp:spPr>
        <a:xfrm>
          <a:off x="579436" y="2880319"/>
          <a:ext cx="7156697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- </a:t>
          </a:r>
          <a:r>
            <a:rPr lang="ru-RU" sz="1400" b="1" kern="1200" dirty="0">
              <a:latin typeface="+mj-lt"/>
            </a:rPr>
            <a:t>Оценка по компоненту 22.1  </a:t>
          </a:r>
          <a:r>
            <a:rPr lang="ru-RU" sz="1400" kern="1200" dirty="0">
              <a:latin typeface="+mj-lt"/>
            </a:rPr>
            <a:t>Накопленная задолженность по расходам  – «</a:t>
          </a:r>
          <a:r>
            <a:rPr lang="ru-RU" sz="1400" b="0" kern="1200" dirty="0">
              <a:latin typeface="+mj-lt"/>
            </a:rPr>
            <a:t>В</a:t>
          </a:r>
          <a:r>
            <a:rPr lang="ru-RU" sz="1400" kern="1200" dirty="0">
              <a:latin typeface="+mj-lt"/>
            </a:rPr>
            <a:t>»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+mj-lt"/>
            </a:rPr>
            <a:t>- </a:t>
          </a:r>
          <a:r>
            <a:rPr lang="ru-RU" sz="1400" b="1" kern="1200" dirty="0">
              <a:latin typeface="+mj-lt"/>
            </a:rPr>
            <a:t>Оценка по компоненту 22.2 </a:t>
          </a:r>
          <a:r>
            <a:rPr lang="ru-RU" sz="1400" b="0" kern="1200" dirty="0">
              <a:latin typeface="+mj-lt"/>
            </a:rPr>
            <a:t>Мониторинг просроченной задолженности по расходам </a:t>
          </a:r>
          <a:r>
            <a:rPr lang="ru-RU" sz="1400" kern="1200" dirty="0">
              <a:latin typeface="+mj-lt"/>
            </a:rPr>
            <a:t>–</a:t>
          </a:r>
          <a:r>
            <a:rPr lang="ru-RU" sz="1400" b="0" kern="1200" dirty="0">
              <a:latin typeface="+mj-lt"/>
            </a:rPr>
            <a:t> «В»</a:t>
          </a:r>
          <a:endParaRPr lang="ru-RU" sz="1400" kern="1200" dirty="0"/>
        </a:p>
      </dsp:txBody>
      <dsp:txXfrm>
        <a:off x="579436" y="2880319"/>
        <a:ext cx="7156697" cy="812800"/>
      </dsp:txXfrm>
    </dsp:sp>
    <dsp:sp modelId="{69348597-38D3-4D01-8628-ED40576A2B0C}">
      <dsp:nvSpPr>
        <dsp:cNvPr id="0" name=""/>
        <dsp:cNvSpPr/>
      </dsp:nvSpPr>
      <dsp:spPr>
        <a:xfrm>
          <a:off x="0" y="2752079"/>
          <a:ext cx="1015999" cy="10159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6EE05-18EC-4D26-9EE3-41E6D7F2322B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2217F-2D1D-432D-B663-972D2212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491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E722B-760B-467E-BF3B-90916A4B9095}" type="datetimeFigureOut">
              <a:rPr lang="ru-RU" smtClean="0"/>
              <a:t>22.05.2018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ED78B-2FE3-42B1-B89C-7EB7578579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25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ED78B-2FE3-42B1-B89C-7EB757857951}" type="slidenum">
              <a:rPr lang="ru-RU" smtClean="0"/>
              <a:t>3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30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1FA00-C1C1-4DFF-A995-701F9444F948}" type="datetime1">
              <a:rPr lang="ru-RU" smtClean="0"/>
              <a:t>22.05.2018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E17E-2A3F-4C44-9A85-F22C02177C4F}" type="datetime1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CA57-60F5-4AC6-B168-EB81A7E71194}" type="datetime1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0632-F449-4F42-9C4B-0F2FA6A4612A}" type="datetime1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2DCC-C666-4679-ADB0-B3924F0E11ED}" type="datetime1">
              <a:rPr lang="ru-RU" smtClean="0"/>
              <a:t>22.05.2018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166C-CCC9-4C3F-82FA-36C03BCD03B4}" type="datetime1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0A039-FB45-4C8B-9B25-B7B24C9054A1}" type="datetime1">
              <a:rPr lang="ru-RU" smtClean="0"/>
              <a:t>22.05.2018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8A89-4CD8-4275-ABA7-872A1B37B26D}" type="datetime1">
              <a:rPr lang="ru-RU" smtClean="0"/>
              <a:t>22.05.2018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41EF5-48D3-44C8-865C-934C4D7B30F8}" type="datetime1">
              <a:rPr lang="ru-RU" smtClean="0"/>
              <a:t>22.05.2018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AF80-D998-4A5E-B87B-D22C1A9A3B44}" type="datetime1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3A838-F03E-46AE-B40E-5D67DE696748}" type="datetime1">
              <a:rPr lang="ru-RU" smtClean="0"/>
              <a:t>22.05.2018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D2D5FD-2904-48E5-9E65-B2B15F957705}" type="datetime1">
              <a:rPr lang="ru-RU" smtClean="0"/>
              <a:t>22.05.2018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04864"/>
            <a:ext cx="7848872" cy="2324416"/>
          </a:xfrm>
        </p:spPr>
        <p:txBody>
          <a:bodyPr/>
          <a:lstStyle/>
          <a:p>
            <a:pPr algn="ctr"/>
            <a:r>
              <a:rPr lang="ru-RU" sz="3600" b="1" dirty="0"/>
              <a:t>Измерение и мониторинг эффективности работы Казначейства в </a:t>
            </a:r>
            <a:br>
              <a:rPr lang="ru-RU" sz="3600" b="1" dirty="0"/>
            </a:br>
            <a:r>
              <a:rPr lang="ru-RU" sz="3600" b="1" dirty="0"/>
              <a:t>Кыргызской Республике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018264"/>
            <a:ext cx="1530747" cy="1353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1800200" cy="163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747" y="249135"/>
            <a:ext cx="2880320" cy="155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1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143000"/>
          </a:xfrm>
        </p:spPr>
        <p:txBody>
          <a:bodyPr/>
          <a:lstStyle/>
          <a:p>
            <a:pPr algn="ctr"/>
            <a:r>
              <a:rPr lang="ru-RU" sz="2800" dirty="0"/>
              <a:t>Нормативно-правовые акты регулирующие деятельность казначейства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4"/>
            <a:ext cx="7776864" cy="4320480"/>
          </a:xfrm>
        </p:spPr>
        <p:txBody>
          <a:bodyPr>
            <a:noAutofit/>
          </a:bodyPr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Бюджетный кодекс Кыргызской Республики.</a:t>
            </a:r>
          </a:p>
          <a:p>
            <a:pPr marL="27432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Стратегия развития УГФ на 2017-2019 годы, утверждённая постановлением ПКР №696 от 22.12.2016г.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Инструкция «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</a:rPr>
              <a:t>О процедурах уполномоченного государственного органа по прогнозированию и исполнению бюджета по ведению учета и отчетности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» (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</a:rPr>
              <a:t>постановление Правительства Кыргызской Республики от 16 августа 2017 года № 488</a:t>
            </a: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).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Положение по организации бухгалтерского учета в бюджетных учреждениях (постановление Правительства Кыргызской Республики от 16 мая 2011 года № 224)</a:t>
            </a:r>
            <a:r>
              <a:rPr lang="ru-RU" sz="1600" dirty="0">
                <a:solidFill>
                  <a:srgbClr val="2F2B20"/>
                </a:solidFill>
                <a:latin typeface="+mj-lt"/>
                <a:ea typeface="Cambria Math" pitchFamily="18" charset="0"/>
              </a:rPr>
              <a:t> внесены дополнения и изменения приказом Министерства финансов Кыргызской Республики от 29 июня 2017 года   № 97-П «Об утверждении Положения по ведению бухгалтерского учета и финансовой отчетности».</a:t>
            </a:r>
            <a:endParaRPr lang="ru-RU" sz="1600" dirty="0">
              <a:solidFill>
                <a:prstClr val="black"/>
              </a:solidFill>
              <a:latin typeface="+mj-lt"/>
              <a:ea typeface="Cambria Math" pitchFamily="18" charset="0"/>
              <a:cs typeface="Calibri" pitchFamily="34" charset="0"/>
            </a:endParaRP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Приказ Министерства финансов Кыргызской Республики «О составлении отчета об итогах исполнения государственного бюджета Кыргызской Республики за соответствующий отчетный период».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Бюджетная классификация, составленная на основе СГФ  2001 года 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1600" dirty="0">
                <a:solidFill>
                  <a:prstClr val="black"/>
                </a:solidFill>
                <a:latin typeface="+mj-lt"/>
                <a:ea typeface="Cambria Math" pitchFamily="18" charset="0"/>
                <a:cs typeface="Calibri" pitchFamily="34" charset="0"/>
              </a:rPr>
              <a:t>Закон «О государственных закупках» от 03.04.2015г. №72</a:t>
            </a:r>
          </a:p>
          <a:p>
            <a:pPr marL="0" indent="0">
              <a:buNone/>
            </a:pPr>
            <a:endParaRPr lang="ru-RU" sz="1600" dirty="0">
              <a:latin typeface="+mj-lt"/>
            </a:endParaRPr>
          </a:p>
          <a:p>
            <a:endParaRPr lang="ru-RU" sz="1600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72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143000"/>
          </a:xfrm>
        </p:spPr>
        <p:txBody>
          <a:bodyPr/>
          <a:lstStyle/>
          <a:p>
            <a:pPr algn="ctr"/>
            <a:r>
              <a:rPr lang="ru-RU" sz="2400" dirty="0"/>
              <a:t>Среднесрочный план действий казначейства по реализации Стратегии развития УГФ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089851"/>
              </p:ext>
            </p:extLst>
          </p:nvPr>
        </p:nvGraphicFramePr>
        <p:xfrm>
          <a:off x="1005136" y="1844824"/>
          <a:ext cx="7632848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7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40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Направления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Мероприятия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4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Завершение внедрения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Единого казначейского счета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 (</a:t>
                      </a:r>
                      <a:r>
                        <a:rPr lang="en-US" sz="1200" dirty="0">
                          <a:latin typeface="+mj-lt"/>
                        </a:rPr>
                        <a:t>IV </a:t>
                      </a:r>
                      <a:r>
                        <a:rPr lang="ru-RU" sz="1200" dirty="0">
                          <a:latin typeface="+mj-lt"/>
                        </a:rPr>
                        <a:t>кв.2019 года)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dirty="0">
                          <a:latin typeface="+mj-lt"/>
                        </a:rPr>
                        <a:t>- Разработка нового более совершенного ПО ИСУГФ;</a:t>
                      </a:r>
                    </a:p>
                    <a:p>
                      <a:pPr lvl="0"/>
                      <a:r>
                        <a:rPr lang="ru-RU" sz="1200" dirty="0">
                          <a:latin typeface="+mj-lt"/>
                        </a:rPr>
                        <a:t>- Создание и использование ЕКС дает своевременный учет и контроль финансовых средств государства, полная прозрачность бюджетных процедур;</a:t>
                      </a:r>
                    </a:p>
                    <a:p>
                      <a:pPr lvl="0"/>
                      <a:r>
                        <a:rPr lang="ru-RU" sz="1200" dirty="0">
                          <a:latin typeface="+mj-lt"/>
                        </a:rPr>
                        <a:t>- Минимизация количества банковских счетов и операций с наличностью;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26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Внедрение управления обязательствами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IV 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F2B2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кв.2019 года) </a:t>
                      </a:r>
                      <a:endParaRPr lang="ru-RU" sz="1200" dirty="0"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Анализ системы управления обязательствами и описание бизнес-процессов;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Разработка и утверждение методики контроля за обязательствами;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Установление контроля и мониторинга просроченных платежей;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Проведение анализа влияния и оценки валютных рисков при формировании и исполнении бюджета;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8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Перевод операций  Социального фонда в систему Казначейства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</a:rPr>
                        <a:t>(</a:t>
                      </a:r>
                      <a:r>
                        <a:rPr lang="en-US" sz="1200" dirty="0">
                          <a:latin typeface="+mj-lt"/>
                        </a:rPr>
                        <a:t>IV </a:t>
                      </a:r>
                      <a:r>
                        <a:rPr lang="ru-RU" sz="1200" dirty="0">
                          <a:latin typeface="+mj-lt"/>
                        </a:rPr>
                        <a:t>кв.2019 года) 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Разработка  и утверждение правовой основы для перевода операций СФ;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Открытие счетов для учета операций СФ и его территориальных подразделений;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Кассовое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обслуживание счетов внебюджетных фондов, входящих в бюджетную систему СФ;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1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143000"/>
          </a:xfrm>
        </p:spPr>
        <p:txBody>
          <a:bodyPr/>
          <a:lstStyle/>
          <a:p>
            <a:pPr algn="ctr"/>
            <a:r>
              <a:rPr lang="ru-RU" sz="2400" dirty="0"/>
              <a:t>Среднесрочный план действий казначейства по реализации Стратегии развития УГФ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245308"/>
              </p:ext>
            </p:extLst>
          </p:nvPr>
        </p:nvGraphicFramePr>
        <p:xfrm>
          <a:off x="1043608" y="1844824"/>
          <a:ext cx="7488832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1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68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Направления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Мероприятия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4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Интегрирование средств государственных инвестиций,</a:t>
                      </a:r>
                      <a:r>
                        <a:rPr lang="ru-RU" sz="1200" baseline="0" dirty="0">
                          <a:latin typeface="+mj-lt"/>
                        </a:rPr>
                        <a:t> в части внешнего финансирования в систему Казначейства</a:t>
                      </a:r>
                      <a:endParaRPr lang="ru-RU" sz="1200" dirty="0"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 (до 2020 год)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ru-RU" sz="1200" dirty="0">
                          <a:latin typeface="+mj-lt"/>
                        </a:rPr>
                        <a:t>- Проведение бизнес-процессов для перевода транзакций в рамках внешнего финансирования государственных инвестиций в систему Казначейства; 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ru-RU" sz="1200" dirty="0">
                          <a:latin typeface="+mj-lt"/>
                        </a:rPr>
                        <a:t>- Перевод средств внешнего финансирования государственных  инвестиций в систему Казначейства;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+mj-lt"/>
                        </a:rPr>
                        <a:t>Автоматизация процесса исполнения бюджета в рамках ИСУФ (</a:t>
                      </a:r>
                      <a:r>
                        <a:rPr lang="en-US" sz="1200" dirty="0">
                          <a:latin typeface="+mj-lt"/>
                        </a:rPr>
                        <a:t>IV </a:t>
                      </a:r>
                      <a:r>
                        <a:rPr lang="ru-RU" sz="1200" dirty="0">
                          <a:latin typeface="+mj-lt"/>
                        </a:rPr>
                        <a:t>кв.2019 года)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Процедуры по автоматизации процесса исполнения бюджета при внедрении ИСУФ;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0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Улучшение управления денежными средствами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</a:rPr>
                        <a:t>(2018 год) 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Проведение анализа и описание бизнес-процессов управления денежными средствами;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- Разработка и утверждение НПА по управлению денежными</a:t>
                      </a:r>
                      <a:r>
                        <a:rPr lang="ru-RU" sz="1200" baseline="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 средствами;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Подготовка краткосрочных прогнозов поступлений денежных средств и расходов.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466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620000" cy="5669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Удельный вес расходов по основным разделам </a:t>
            </a:r>
            <a:br>
              <a:rPr lang="ru-RU" sz="2000" dirty="0"/>
            </a:br>
            <a:r>
              <a:rPr lang="ru-RU" sz="2000" dirty="0"/>
              <a:t>республиканского бюджета за 2014 -2016 годы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207721"/>
              </p:ext>
            </p:extLst>
          </p:nvPr>
        </p:nvGraphicFramePr>
        <p:xfrm>
          <a:off x="467544" y="1628800"/>
          <a:ext cx="8208913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7078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j-lt"/>
                      </a:endParaRPr>
                    </a:p>
                    <a:p>
                      <a:pPr algn="ctr"/>
                      <a:r>
                        <a:rPr lang="ru-RU" sz="1200" dirty="0">
                          <a:latin typeface="+mj-lt"/>
                        </a:rPr>
                        <a:t>Наименование разделов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err="1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Уд.вес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в % </a:t>
                      </a:r>
                    </a:p>
                    <a:p>
                      <a:pPr algn="ctr"/>
                      <a:r>
                        <a:rPr lang="ru-RU" sz="12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за 2014 г.</a:t>
                      </a:r>
                    </a:p>
                    <a:p>
                      <a:pPr algn="ctr"/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latin typeface="+mj-lt"/>
                        </a:rPr>
                        <a:t>Уд.вес</a:t>
                      </a:r>
                      <a:r>
                        <a:rPr lang="ru-RU" sz="12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dirty="0">
                          <a:latin typeface="+mj-lt"/>
                        </a:rPr>
                        <a:t>в % </a:t>
                      </a:r>
                    </a:p>
                    <a:p>
                      <a:pPr algn="ctr"/>
                      <a:r>
                        <a:rPr lang="ru-RU" sz="1200" dirty="0">
                          <a:latin typeface="+mj-lt"/>
                        </a:rPr>
                        <a:t>за 2015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latin typeface="+mj-lt"/>
                        </a:rPr>
                        <a:t>Уд.вес</a:t>
                      </a:r>
                      <a:r>
                        <a:rPr lang="ru-RU" sz="1200" dirty="0">
                          <a:latin typeface="+mj-lt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dirty="0">
                          <a:latin typeface="+mj-lt"/>
                        </a:rPr>
                        <a:t>в % </a:t>
                      </a:r>
                    </a:p>
                    <a:p>
                      <a:pPr algn="ctr"/>
                      <a:r>
                        <a:rPr lang="ru-RU" sz="1200" dirty="0">
                          <a:latin typeface="+mj-lt"/>
                        </a:rPr>
                        <a:t>за 2016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055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+mj-lt"/>
                        </a:rPr>
                        <a:t>Государственные службы общего назначения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13,5</a:t>
                      </a:r>
                    </a:p>
                    <a:p>
                      <a:pPr algn="ctr"/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374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+mj-lt"/>
                        </a:rPr>
                        <a:t>Оборона, общественный порядок и безопасность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15,8</a:t>
                      </a:r>
                    </a:p>
                    <a:p>
                      <a:pPr algn="ctr"/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032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+mj-lt"/>
                        </a:rPr>
                        <a:t>Экономические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10,5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</a:rPr>
                        <a:t>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Охрана окружающей среды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0,8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Жилищные и коммунальные услуги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1,3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Здравоохранение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11,8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11,2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11,0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Отдых, культура и религия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Tx/>
                        <a:buNone/>
                      </a:pPr>
                      <a:r>
                        <a:rPr lang="ru-RU" sz="1600" dirty="0">
                          <a:latin typeface="+mj-lt"/>
                        </a:rPr>
                        <a:t>4,0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Образование</a:t>
                      </a:r>
                      <a:r>
                        <a:rPr lang="ru-RU" sz="1600" baseline="0" dirty="0">
                          <a:latin typeface="+mj-lt"/>
                        </a:rPr>
                        <a:t> </a:t>
                      </a:r>
                      <a:endParaRPr lang="ru-RU" sz="1600" dirty="0"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21,8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21,8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Социальная защита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23,7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22,1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19,7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2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+mj-lt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5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6200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675E47"/>
                </a:solidFill>
              </a:rPr>
              <a:t>Кредиторская задолженность </a:t>
            </a:r>
            <a:br>
              <a:rPr lang="ru-RU" sz="3200" dirty="0">
                <a:solidFill>
                  <a:srgbClr val="675E47"/>
                </a:solidFill>
              </a:rPr>
            </a:br>
            <a:r>
              <a:rPr lang="ru-RU" sz="3200" dirty="0">
                <a:solidFill>
                  <a:srgbClr val="675E47"/>
                </a:solidFill>
              </a:rPr>
              <a:t>по республиканскому бюджету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530040"/>
              </p:ext>
            </p:extLst>
          </p:nvPr>
        </p:nvGraphicFramePr>
        <p:xfrm>
          <a:off x="539552" y="1772816"/>
          <a:ext cx="777686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69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012974"/>
          </a:xfrm>
        </p:spPr>
        <p:txBody>
          <a:bodyPr/>
          <a:lstStyle/>
          <a:p>
            <a:pPr algn="ctr"/>
            <a:r>
              <a:rPr lang="ru-RU" sz="2000" dirty="0"/>
              <a:t>Кредиторская  задолженность по бюджетным средствам </a:t>
            </a:r>
            <a:br>
              <a:rPr lang="ru-RU" sz="2000" dirty="0"/>
            </a:br>
            <a:r>
              <a:rPr lang="ru-RU" sz="2000" dirty="0"/>
              <a:t>причины и самооценка по Компонентам 22.1 и 22.2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98147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87376900"/>
              </p:ext>
            </p:extLst>
          </p:nvPr>
        </p:nvGraphicFramePr>
        <p:xfrm>
          <a:off x="683568" y="1844824"/>
          <a:ext cx="77768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09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32848" cy="1143000"/>
          </a:xfrm>
        </p:spPr>
        <p:txBody>
          <a:bodyPr/>
          <a:lstStyle/>
          <a:p>
            <a:r>
              <a:rPr lang="ru-RU" sz="2400" dirty="0">
                <a:solidFill>
                  <a:srgbClr val="4F271C">
                    <a:satMod val="130000"/>
                  </a:srgbClr>
                </a:solidFill>
              </a:rPr>
              <a:t>Реализация мер по повышению оценки показателя </a:t>
            </a:r>
            <a:r>
              <a:rPr lang="en-US" sz="2400" dirty="0">
                <a:solidFill>
                  <a:srgbClr val="4F271C">
                    <a:satMod val="130000"/>
                  </a:srgbClr>
                </a:solidFill>
              </a:rPr>
              <a:t>PI-22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672535"/>
              </p:ext>
            </p:extLst>
          </p:nvPr>
        </p:nvGraphicFramePr>
        <p:xfrm>
          <a:off x="1259632" y="1268760"/>
          <a:ext cx="7632850" cy="541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1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5063">
                <a:tc>
                  <a:txBody>
                    <a:bodyPr/>
                    <a:lstStyle/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Принятие Бюджетного Кодекса в 2016 году</a:t>
                      </a:r>
                    </a:p>
                    <a:p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Определение просроченной задолженности  (30дней)</a:t>
                      </a:r>
                    </a:p>
                    <a:p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Автоматизация учёта и отчётности по  исполнению госбюджета</a:t>
                      </a:r>
                    </a:p>
                    <a:p>
                      <a:endParaRPr lang="ru-RU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196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Принятие Закона «О государственных закупках»</a:t>
                      </a:r>
                    </a:p>
                    <a:p>
                      <a:pPr marL="0" algn="l" rtl="0" eaLnBrk="1" latinLnBrk="0" hangingPunct="1"/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 интернет - портала по государственным закупкам (2016г.)</a:t>
                      </a:r>
                    </a:p>
                    <a:p>
                      <a:pPr marL="0" algn="l" rtl="0" eaLnBrk="1" latinLnBrk="0" hangingPunct="1"/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Интеграция портала по </a:t>
                      </a:r>
                      <a:r>
                        <a:rPr kumimoji="0" lang="ru-RU" b="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госзакупкам</a:t>
                      </a:r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 ИС казначейства.</a:t>
                      </a:r>
                    </a:p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(контроль по обязательствам.) </a:t>
                      </a:r>
                    </a:p>
                    <a:p>
                      <a:pPr marL="0" algn="l" rtl="0" eaLnBrk="1" latinLnBrk="0" hangingPunct="1"/>
                      <a:endParaRPr kumimoji="0" lang="ru-RU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851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Переход на кассовое планирование исполнения республиканского бюджета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самостоятельности бюджетных учреждений при текущем распределении средств.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на увеличение кредиторской </a:t>
                      </a:r>
                    </a:p>
                    <a:p>
                      <a:pPr marL="0" algn="l" rtl="0" eaLnBrk="1" latinLnBrk="0" hangingPunct="1"/>
                      <a:r>
                        <a:rPr kumimoji="0" lang="ru-RU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задолженности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928" y="116632"/>
            <a:ext cx="1008112" cy="89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24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4324</TotalTime>
  <Words>761</Words>
  <Application>Microsoft Office PowerPoint</Application>
  <PresentationFormat>On-screen Show (4:3)</PresentationFormat>
  <Paragraphs>147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Cambria Math</vt:lpstr>
      <vt:lpstr>Corbel</vt:lpstr>
      <vt:lpstr>Gill Sans MT</vt:lpstr>
      <vt:lpstr>Times New Roman</vt:lpstr>
      <vt:lpstr>Verdana</vt:lpstr>
      <vt:lpstr>Wingdings 2</vt:lpstr>
      <vt:lpstr>Солнцестояние</vt:lpstr>
      <vt:lpstr>Измерение и мониторинг эффективности работы Казначейства в  Кыргызской Республике</vt:lpstr>
      <vt:lpstr>Нормативно-правовые акты регулирующие деятельность казначейства</vt:lpstr>
      <vt:lpstr>Среднесрочный план действий казначейства по реализации Стратегии развития УГФ</vt:lpstr>
      <vt:lpstr>Среднесрочный план действий казначейства по реализации Стратегии развития УГФ</vt:lpstr>
      <vt:lpstr>Удельный вес расходов по основным разделам  республиканского бюджета за 2014 -2016 годы   </vt:lpstr>
      <vt:lpstr>Кредиторская задолженность  по республиканскому бюджету </vt:lpstr>
      <vt:lpstr>Кредиторская  задолженность по бюджетным средствам  причины и самооценка по Компонентам 22.1 и 22.2</vt:lpstr>
      <vt:lpstr>Реализация мер по повышению оценки показателя PI-22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основными средствами</dc:title>
  <dc:creator>Кубанычбек Иманалиев</dc:creator>
  <cp:lastModifiedBy>Elena Nikulina</cp:lastModifiedBy>
  <cp:revision>192</cp:revision>
  <cp:lastPrinted>2018-05-17T11:01:48Z</cp:lastPrinted>
  <dcterms:created xsi:type="dcterms:W3CDTF">2017-07-31T03:58:23Z</dcterms:created>
  <dcterms:modified xsi:type="dcterms:W3CDTF">2018-05-22T07:45:56Z</dcterms:modified>
</cp:coreProperties>
</file>