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F348ADC-5202-43F4-A3B0-9F82A165C767}" type="datetimeFigureOut">
              <a:rPr lang="en-US" smtClean="0"/>
              <a:t>10/5/2015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095CAF-FB2D-4A7B-BC6B-D743A42C58A8}" type="slidenum">
              <a:rPr lang="en-US" smtClean="0"/>
              <a:t>‹#›</a:t>
            </a:fld>
            <a:endParaRPr lang="en-US"/>
          </a:p>
        </p:txBody>
      </p:sp>
    </p:spTree>
    <p:extLst>
      <p:ext uri="{BB962C8B-B14F-4D97-AF65-F5344CB8AC3E}">
        <p14:creationId xmlns:p14="http://schemas.microsoft.com/office/powerpoint/2010/main" val="36772567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095CAF-FB2D-4A7B-BC6B-D743A42C58A8}" type="slidenum">
              <a:rPr lang="en-US" smtClean="0"/>
              <a:t>1</a:t>
            </a:fld>
            <a:endParaRPr lang="en-US"/>
          </a:p>
        </p:txBody>
      </p:sp>
    </p:spTree>
    <p:extLst>
      <p:ext uri="{BB962C8B-B14F-4D97-AF65-F5344CB8AC3E}">
        <p14:creationId xmlns:p14="http://schemas.microsoft.com/office/powerpoint/2010/main" val="5237992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Isosceles Triangle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540544" y="776288"/>
            <a:ext cx="8062912" cy="1470025"/>
          </a:xfrm>
        </p:spPr>
        <p:txBody>
          <a:bodyPr anchor="b">
            <a:normAutofit/>
          </a:bodyPr>
          <a:lstStyle>
            <a:lvl1pPr algn="r">
              <a:defRPr sz="4400"/>
            </a:lvl1pPr>
          </a:lstStyle>
          <a:p>
            <a:r>
              <a:rPr kumimoji="0" lang="en-US" smtClean="0"/>
              <a:t>Click to edit Master title style</a:t>
            </a:r>
            <a:endParaRPr kumimoji="0" lang="en-US"/>
          </a:p>
        </p:txBody>
      </p:sp>
      <p:sp>
        <p:nvSpPr>
          <p:cNvPr id="9" name="Subtitle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1371600" y="6012656"/>
            <a:ext cx="5791200" cy="365125"/>
          </a:xfrm>
        </p:spPr>
        <p:txBody>
          <a:bodyPr tIns="0" bIns="0" anchor="t"/>
          <a:lstStyle>
            <a:lvl1pPr algn="r">
              <a:defRPr sz="1000"/>
            </a:lvl1pPr>
          </a:lstStyle>
          <a:p>
            <a:fld id="{3905EE85-5180-4CA9-843F-BFA0364D9530}" type="datetimeFigureOut">
              <a:rPr lang="en-US" smtClean="0"/>
              <a:t>10/5/2015</a:t>
            </a:fld>
            <a:endParaRPr lang="en-US"/>
          </a:p>
        </p:txBody>
      </p:sp>
      <p:sp>
        <p:nvSpPr>
          <p:cNvPr id="17" name="Footer Placeholder 16"/>
          <p:cNvSpPr>
            <a:spLocks noGrp="1"/>
          </p:cNvSpPr>
          <p:nvPr>
            <p:ph type="ftr" sz="quarter" idx="11"/>
          </p:nvPr>
        </p:nvSpPr>
        <p:spPr>
          <a:xfrm>
            <a:off x="1371600" y="5650704"/>
            <a:ext cx="5791200" cy="365125"/>
          </a:xfrm>
        </p:spPr>
        <p:txBody>
          <a:bodyPr tIns="0" bIns="0" anchor="b"/>
          <a:lstStyle>
            <a:lvl1pPr algn="r">
              <a:defRPr sz="1100"/>
            </a:lvl1pPr>
          </a:lstStyle>
          <a:p>
            <a:endParaRPr lang="en-US"/>
          </a:p>
        </p:txBody>
      </p:sp>
      <p:sp>
        <p:nvSpPr>
          <p:cNvPr id="29" name="Slide Number Placeholder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C422DBE9-5F1A-46C7-8CD0-96F4EA1FE1F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05EE85-5180-4CA9-843F-BFA0364D9530}" type="datetimeFigureOut">
              <a:rPr lang="en-US" smtClean="0"/>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2DBE9-5F1A-46C7-8CD0-96F4EA1FE1F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381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381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905EE85-5180-4CA9-843F-BFA0364D9530}" type="datetimeFigureOut">
              <a:rPr lang="en-US" smtClean="0"/>
              <a:t>10/5/2015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2DBE9-5F1A-46C7-8CD0-96F4EA1FE1F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7494"/>
            <a:ext cx="8229600" cy="1399032"/>
          </a:xfrm>
        </p:spPr>
        <p:txBody>
          <a:bodyPr/>
          <a:lstStyle/>
          <a:p>
            <a:r>
              <a:rPr kumimoji="0" lang="en-US" smtClean="0"/>
              <a:t>Click to edit Master title style</a:t>
            </a:r>
            <a:endParaRPr kumimoji="0" lang="en-US"/>
          </a:p>
        </p:txBody>
      </p:sp>
      <p:sp>
        <p:nvSpPr>
          <p:cNvPr id="3" name="Content Placeholder 2"/>
          <p:cNvSpPr>
            <a:spLocks noGrp="1"/>
          </p:cNvSpPr>
          <p:nvPr>
            <p:ph idx="1"/>
          </p:nvPr>
        </p:nvSpPr>
        <p:spPr>
          <a:xfrm>
            <a:off x="457200" y="1882808"/>
            <a:ext cx="82296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791456" y="6480048"/>
            <a:ext cx="2133600" cy="301752"/>
          </a:xfrm>
        </p:spPr>
        <p:txBody>
          <a:bodyPr/>
          <a:lstStyle/>
          <a:p>
            <a:fld id="{3905EE85-5180-4CA9-843F-BFA0364D9530}" type="datetimeFigureOut">
              <a:rPr lang="en-US" smtClean="0"/>
              <a:t>10/5/2015</a:t>
            </a:fld>
            <a:endParaRPr lang="en-US"/>
          </a:p>
        </p:txBody>
      </p:sp>
      <p:sp>
        <p:nvSpPr>
          <p:cNvPr id="5" name="Footer Placeholder 4"/>
          <p:cNvSpPr>
            <a:spLocks noGrp="1"/>
          </p:cNvSpPr>
          <p:nvPr>
            <p:ph type="ftr" sz="quarter" idx="11"/>
          </p:nvPr>
        </p:nvSpPr>
        <p:spPr>
          <a:xfrm>
            <a:off x="457200" y="6480969"/>
            <a:ext cx="4260056" cy="300831"/>
          </a:xfrm>
        </p:spPr>
        <p:txBody>
          <a:bodyPr/>
          <a:lstStyle/>
          <a:p>
            <a:endParaRPr lang="en-US"/>
          </a:p>
        </p:txBody>
      </p:sp>
      <p:sp>
        <p:nvSpPr>
          <p:cNvPr id="6" name="Slide Number Placeholder 5"/>
          <p:cNvSpPr>
            <a:spLocks noGrp="1"/>
          </p:cNvSpPr>
          <p:nvPr>
            <p:ph type="sldNum" sz="quarter" idx="12"/>
          </p:nvPr>
        </p:nvSpPr>
        <p:spPr/>
        <p:txBody>
          <a:bodyPr/>
          <a:lstStyle/>
          <a:p>
            <a:fld id="{C422DBE9-5F1A-46C7-8CD0-96F4EA1FE1F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1"/>
      </p:bgRef>
    </p:bg>
    <p:spTree>
      <p:nvGrpSpPr>
        <p:cNvPr id="1" name=""/>
        <p:cNvGrpSpPr/>
        <p:nvPr/>
      </p:nvGrpSpPr>
      <p:grpSpPr>
        <a:xfrm>
          <a:off x="0" y="0"/>
          <a:ext cx="0" cy="0"/>
          <a:chOff x="0" y="0"/>
          <a:chExt cx="0" cy="0"/>
        </a:xfrm>
      </p:grpSpPr>
      <p:sp>
        <p:nvSpPr>
          <p:cNvPr id="9" name="Right Triangle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a:solidFill>
                <a:schemeClr val="lt1"/>
              </a:solidFill>
              <a:latin typeface="+mn-lt"/>
              <a:ea typeface="+mn-ea"/>
              <a:cs typeface="+mn-cs"/>
            </a:endParaRPr>
          </a:p>
        </p:txBody>
      </p:sp>
      <p:sp>
        <p:nvSpPr>
          <p:cNvPr id="8" name="Isosceles Triangle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 name="Date Placeholder 3"/>
          <p:cNvSpPr>
            <a:spLocks noGrp="1"/>
          </p:cNvSpPr>
          <p:nvPr>
            <p:ph type="dt" sz="half" idx="10"/>
          </p:nvPr>
        </p:nvSpPr>
        <p:spPr>
          <a:xfrm>
            <a:off x="6955632" y="6477000"/>
            <a:ext cx="2133600" cy="304800"/>
          </a:xfrm>
        </p:spPr>
        <p:txBody>
          <a:bodyPr/>
          <a:lstStyle/>
          <a:p>
            <a:fld id="{3905EE85-5180-4CA9-843F-BFA0364D9530}" type="datetimeFigureOut">
              <a:rPr lang="en-US" smtClean="0"/>
              <a:t>10/5/2015</a:t>
            </a:fld>
            <a:endParaRPr lang="en-US"/>
          </a:p>
        </p:txBody>
      </p:sp>
      <p:sp>
        <p:nvSpPr>
          <p:cNvPr id="5" name="Footer Placeholder 4"/>
          <p:cNvSpPr>
            <a:spLocks noGrp="1"/>
          </p:cNvSpPr>
          <p:nvPr>
            <p:ph type="ftr" sz="quarter" idx="11"/>
          </p:nvPr>
        </p:nvSpPr>
        <p:spPr>
          <a:xfrm>
            <a:off x="2619376" y="6480969"/>
            <a:ext cx="4260056" cy="300831"/>
          </a:xfrm>
        </p:spPr>
        <p:txBody>
          <a:bodyPr/>
          <a:lstStyle/>
          <a:p>
            <a:endParaRPr lang="en-US"/>
          </a:p>
        </p:txBody>
      </p:sp>
      <p:sp>
        <p:nvSpPr>
          <p:cNvPr id="6" name="Slide Number Placeholder 5"/>
          <p:cNvSpPr>
            <a:spLocks noGrp="1"/>
          </p:cNvSpPr>
          <p:nvPr>
            <p:ph type="sldNum" sz="quarter" idx="12"/>
          </p:nvPr>
        </p:nvSpPr>
        <p:spPr>
          <a:xfrm>
            <a:off x="8451056" y="809624"/>
            <a:ext cx="502920" cy="300831"/>
          </a:xfrm>
        </p:spPr>
        <p:txBody>
          <a:bodyPr/>
          <a:lstStyle/>
          <a:p>
            <a:fld id="{C422DBE9-5F1A-46C7-8CD0-96F4EA1FE1F7}" type="slidenum">
              <a:rPr lang="en-US" smtClean="0"/>
              <a:t>‹#›</a:t>
            </a:fld>
            <a:endParaRPr lang="en-US"/>
          </a:p>
        </p:txBody>
      </p:sp>
      <p:cxnSp>
        <p:nvCxnSpPr>
          <p:cNvPr id="11" name="Straight Connector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lgn="l">
              <a:defRPr/>
            </a:lvl1p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4791456" y="6480969"/>
            <a:ext cx="2133600" cy="301752"/>
          </a:xfrm>
        </p:spPr>
        <p:txBody>
          <a:bodyPr/>
          <a:lstStyle/>
          <a:p>
            <a:fld id="{3905EE85-5180-4CA9-843F-BFA0364D9530}" type="datetimeFigureOut">
              <a:rPr lang="en-US" smtClean="0"/>
              <a:t>10/5/2015</a:t>
            </a:fld>
            <a:endParaRPr lang="en-US"/>
          </a:p>
        </p:txBody>
      </p:sp>
      <p:sp>
        <p:nvSpPr>
          <p:cNvPr id="6" name="Footer Placeholder 5"/>
          <p:cNvSpPr>
            <a:spLocks noGrp="1"/>
          </p:cNvSpPr>
          <p:nvPr>
            <p:ph type="ftr" sz="quarter" idx="11"/>
          </p:nvPr>
        </p:nvSpPr>
        <p:spPr>
          <a:xfrm>
            <a:off x="457200" y="6480969"/>
            <a:ext cx="4260056" cy="301752"/>
          </a:xfrm>
        </p:spPr>
        <p:txBody>
          <a:bodyPr/>
          <a:lstStyle/>
          <a:p>
            <a:endParaRPr lang="en-US"/>
          </a:p>
        </p:txBody>
      </p:sp>
      <p:sp>
        <p:nvSpPr>
          <p:cNvPr id="7" name="Slide Number Placeholder 6"/>
          <p:cNvSpPr>
            <a:spLocks noGrp="1"/>
          </p:cNvSpPr>
          <p:nvPr>
            <p:ph type="sldNum" sz="quarter" idx="12"/>
          </p:nvPr>
        </p:nvSpPr>
        <p:spPr>
          <a:xfrm>
            <a:off x="7589520" y="6480969"/>
            <a:ext cx="502920" cy="301752"/>
          </a:xfrm>
        </p:spPr>
        <p:txBody>
          <a:bodyPr/>
          <a:lstStyle/>
          <a:p>
            <a:fld id="{C422DBE9-5F1A-46C7-8CD0-96F4EA1FE1F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a:xfrm>
            <a:off x="4791456" y="6480969"/>
            <a:ext cx="2130552" cy="301752"/>
          </a:xfrm>
        </p:spPr>
        <p:txBody>
          <a:bodyPr/>
          <a:lstStyle/>
          <a:p>
            <a:fld id="{3905EE85-5180-4CA9-843F-BFA0364D9530}" type="datetimeFigureOut">
              <a:rPr lang="en-US" smtClean="0"/>
              <a:t>10/5/2015</a:t>
            </a:fld>
            <a:endParaRPr lang="en-US"/>
          </a:p>
        </p:txBody>
      </p:sp>
      <p:sp>
        <p:nvSpPr>
          <p:cNvPr id="8" name="Footer Placeholder 7"/>
          <p:cNvSpPr>
            <a:spLocks noGrp="1"/>
          </p:cNvSpPr>
          <p:nvPr>
            <p:ph type="ftr" sz="quarter" idx="11"/>
          </p:nvPr>
        </p:nvSpPr>
        <p:spPr>
          <a:xfrm>
            <a:off x="457200" y="6480969"/>
            <a:ext cx="4261104" cy="301752"/>
          </a:xfrm>
        </p:spPr>
        <p:txBody>
          <a:bodyPr/>
          <a:lstStyle/>
          <a:p>
            <a:endParaRPr lang="en-US"/>
          </a:p>
        </p:txBody>
      </p:sp>
      <p:sp>
        <p:nvSpPr>
          <p:cNvPr id="9" name="Slide Number Placeholder 8"/>
          <p:cNvSpPr>
            <a:spLocks noGrp="1"/>
          </p:cNvSpPr>
          <p:nvPr>
            <p:ph type="sldNum" sz="quarter" idx="12"/>
          </p:nvPr>
        </p:nvSpPr>
        <p:spPr>
          <a:xfrm>
            <a:off x="7589520" y="6483096"/>
            <a:ext cx="502920" cy="301752"/>
          </a:xfrm>
        </p:spPr>
        <p:txBody>
          <a:bodyPr/>
          <a:lstStyle>
            <a:lvl1pPr algn="ctr">
              <a:defRPr/>
            </a:lvl1pPr>
          </a:lstStyle>
          <a:p>
            <a:fld id="{C422DBE9-5F1A-46C7-8CD0-96F4EA1FE1F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0"/>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905EE85-5180-4CA9-843F-BFA0364D9530}" type="datetimeFigureOut">
              <a:rPr lang="en-US" smtClean="0"/>
              <a:t>10/5/2015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22DBE9-5F1A-46C7-8CD0-96F4EA1FE1F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791456" y="6480969"/>
            <a:ext cx="2133600" cy="301752"/>
          </a:xfrm>
        </p:spPr>
        <p:txBody>
          <a:bodyPr/>
          <a:lstStyle/>
          <a:p>
            <a:fld id="{3905EE85-5180-4CA9-843F-BFA0364D9530}" type="datetimeFigureOut">
              <a:rPr lang="en-US" smtClean="0"/>
              <a:t>10/5/2015</a:t>
            </a:fld>
            <a:endParaRPr lang="en-US"/>
          </a:p>
        </p:txBody>
      </p:sp>
      <p:sp>
        <p:nvSpPr>
          <p:cNvPr id="3" name="Footer Placeholder 2"/>
          <p:cNvSpPr>
            <a:spLocks noGrp="1"/>
          </p:cNvSpPr>
          <p:nvPr>
            <p:ph type="ftr" sz="quarter" idx="11"/>
          </p:nvPr>
        </p:nvSpPr>
        <p:spPr>
          <a:xfrm>
            <a:off x="457200" y="6481890"/>
            <a:ext cx="4260056" cy="300831"/>
          </a:xfrm>
        </p:spPr>
        <p:txBody>
          <a:bodyPr/>
          <a:lstStyle/>
          <a:p>
            <a:endParaRPr lang="en-US"/>
          </a:p>
        </p:txBody>
      </p:sp>
      <p:sp>
        <p:nvSpPr>
          <p:cNvPr id="4" name="Slide Number Placeholder 3"/>
          <p:cNvSpPr>
            <a:spLocks noGrp="1"/>
          </p:cNvSpPr>
          <p:nvPr>
            <p:ph type="sldNum" sz="quarter" idx="12"/>
          </p:nvPr>
        </p:nvSpPr>
        <p:spPr>
          <a:xfrm>
            <a:off x="7589520" y="6480969"/>
            <a:ext cx="502920" cy="301752"/>
          </a:xfrm>
        </p:spPr>
        <p:txBody>
          <a:bodyPr/>
          <a:lstStyle/>
          <a:p>
            <a:fld id="{C422DBE9-5F1A-46C7-8CD0-96F4EA1FE1F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278976" y="6556248"/>
            <a:ext cx="2133600" cy="301752"/>
          </a:xfrm>
        </p:spPr>
        <p:txBody>
          <a:bodyPr/>
          <a:lstStyle>
            <a:lvl1pPr>
              <a:defRPr sz="900"/>
            </a:lvl1pPr>
          </a:lstStyle>
          <a:p>
            <a:fld id="{3905EE85-5180-4CA9-843F-BFA0364D9530}" type="datetimeFigureOut">
              <a:rPr lang="en-US" smtClean="0"/>
              <a:t>10/5/2015</a:t>
            </a:fld>
            <a:endParaRPr lang="en-US"/>
          </a:p>
        </p:txBody>
      </p:sp>
      <p:sp>
        <p:nvSpPr>
          <p:cNvPr id="6" name="Footer Placeholder 5"/>
          <p:cNvSpPr>
            <a:spLocks noGrp="1"/>
          </p:cNvSpPr>
          <p:nvPr>
            <p:ph type="ftr" sz="quarter" idx="11"/>
          </p:nvPr>
        </p:nvSpPr>
        <p:spPr>
          <a:xfrm>
            <a:off x="1135856" y="6556248"/>
            <a:ext cx="5143120"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410576" y="6556248"/>
            <a:ext cx="502920" cy="301752"/>
          </a:xfrm>
        </p:spPr>
        <p:txBody>
          <a:bodyPr/>
          <a:lstStyle>
            <a:lvl1pPr>
              <a:defRPr sz="900"/>
            </a:lvl1pPr>
          </a:lstStyle>
          <a:p>
            <a:fld id="{C422DBE9-5F1A-46C7-8CD0-96F4EA1FE1F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6108192" y="6556248"/>
            <a:ext cx="2103120" cy="301752"/>
          </a:xfrm>
        </p:spPr>
        <p:txBody>
          <a:bodyPr/>
          <a:lstStyle>
            <a:lvl1pPr>
              <a:defRPr sz="900"/>
            </a:lvl1pPr>
          </a:lstStyle>
          <a:p>
            <a:fld id="{3905EE85-5180-4CA9-843F-BFA0364D9530}" type="datetimeFigureOut">
              <a:rPr lang="en-US" smtClean="0"/>
              <a:t>10/5/2015</a:t>
            </a:fld>
            <a:endParaRPr lang="en-US"/>
          </a:p>
        </p:txBody>
      </p:sp>
      <p:sp>
        <p:nvSpPr>
          <p:cNvPr id="6" name="Footer Placeholder 5"/>
          <p:cNvSpPr>
            <a:spLocks noGrp="1"/>
          </p:cNvSpPr>
          <p:nvPr>
            <p:ph type="ftr" sz="quarter" idx="11"/>
          </p:nvPr>
        </p:nvSpPr>
        <p:spPr>
          <a:xfrm>
            <a:off x="1170432" y="6557169"/>
            <a:ext cx="4948072" cy="301752"/>
          </a:xfrm>
        </p:spPr>
        <p:txBody>
          <a:bodyPr/>
          <a:lstStyle>
            <a:lvl1pPr>
              <a:defRPr sz="900"/>
            </a:lvl1pPr>
          </a:lstStyle>
          <a:p>
            <a:endParaRPr lang="en-US"/>
          </a:p>
        </p:txBody>
      </p:sp>
      <p:sp>
        <p:nvSpPr>
          <p:cNvPr id="7" name="Slide Number Placeholder 6"/>
          <p:cNvSpPr>
            <a:spLocks noGrp="1"/>
          </p:cNvSpPr>
          <p:nvPr>
            <p:ph type="sldNum" sz="quarter" idx="12"/>
          </p:nvPr>
        </p:nvSpPr>
        <p:spPr>
          <a:xfrm>
            <a:off x="8217192" y="6556248"/>
            <a:ext cx="365760" cy="301752"/>
          </a:xfrm>
        </p:spPr>
        <p:txBody>
          <a:bodyPr/>
          <a:lstStyle>
            <a:lvl1pPr algn="ctr">
              <a:defRPr sz="900"/>
            </a:lvl1pPr>
          </a:lstStyle>
          <a:p>
            <a:fld id="{C422DBE9-5F1A-46C7-8CD0-96F4EA1FE1F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Right Triangle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cxnSp>
        <p:nvCxnSpPr>
          <p:cNvPr id="8" name="Straight Connector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Title Placeholder 21"/>
          <p:cNvSpPr>
            <a:spLocks noGrp="1"/>
          </p:cNvSpPr>
          <p:nvPr>
            <p:ph type="title"/>
          </p:nvPr>
        </p:nvSpPr>
        <p:spPr>
          <a:xfrm>
            <a:off x="457200" y="267494"/>
            <a:ext cx="8229600" cy="1399032"/>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3905EE85-5180-4CA9-843F-BFA0364D9530}" type="datetimeFigureOut">
              <a:rPr lang="en-US" smtClean="0"/>
              <a:t>10/5/2015</a:t>
            </a:fld>
            <a:endParaRPr lang="en-US"/>
          </a:p>
        </p:txBody>
      </p:sp>
      <p:sp>
        <p:nvSpPr>
          <p:cNvPr id="3" name="Footer Placeholder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en-US"/>
          </a:p>
        </p:txBody>
      </p:sp>
      <p:sp>
        <p:nvSpPr>
          <p:cNvPr id="23" name="Slide Number Placeholder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C422DBE9-5F1A-46C7-8CD0-96F4EA1FE1F7}"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600" b="1" dirty="0" smtClean="0"/>
              <a:t>Use of IT in Treasury operations</a:t>
            </a:r>
            <a:endParaRPr lang="en-US" sz="3600" b="1" dirty="0"/>
          </a:p>
        </p:txBody>
      </p:sp>
      <p:sp>
        <p:nvSpPr>
          <p:cNvPr id="3" name="Subtitle 2"/>
          <p:cNvSpPr>
            <a:spLocks noGrp="1"/>
          </p:cNvSpPr>
          <p:nvPr>
            <p:ph type="subTitle" idx="1"/>
          </p:nvPr>
        </p:nvSpPr>
        <p:spPr/>
        <p:txBody>
          <a:bodyPr/>
          <a:lstStyle/>
          <a:p>
            <a:r>
              <a:rPr lang="en-US" b="1" dirty="0" smtClean="0"/>
              <a:t>MONTENEGRO</a:t>
            </a:r>
            <a:endParaRPr lang="en-US" b="1" dirty="0"/>
          </a:p>
        </p:txBody>
      </p:sp>
    </p:spTree>
    <p:extLst>
      <p:ext uri="{BB962C8B-B14F-4D97-AF65-F5344CB8AC3E}">
        <p14:creationId xmlns:p14="http://schemas.microsoft.com/office/powerpoint/2010/main" val="6593321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smtClean="0"/>
              <a:t>Financial Management Information System used by </a:t>
            </a:r>
            <a:r>
              <a:rPr lang="en-US" sz="3200" b="1" dirty="0" err="1" smtClean="0"/>
              <a:t>MoF</a:t>
            </a:r>
            <a:endParaRPr lang="en-US" sz="3200" b="1" dirty="0"/>
          </a:p>
        </p:txBody>
      </p:sp>
      <p:sp>
        <p:nvSpPr>
          <p:cNvPr id="3" name="Content Placeholder 2"/>
          <p:cNvSpPr>
            <a:spLocks noGrp="1"/>
          </p:cNvSpPr>
          <p:nvPr>
            <p:ph idx="1"/>
          </p:nvPr>
        </p:nvSpPr>
        <p:spPr/>
        <p:txBody>
          <a:bodyPr/>
          <a:lstStyle/>
          <a:p>
            <a:pPr marL="0" indent="0">
              <a:buNone/>
            </a:pPr>
            <a:r>
              <a:rPr lang="en-US" dirty="0" smtClean="0"/>
              <a:t>Daily treasury operations, like payments and budget executions are completely supported by FMIS. </a:t>
            </a:r>
          </a:p>
          <a:p>
            <a:pPr marL="0" indent="0">
              <a:buNone/>
            </a:pPr>
            <a:r>
              <a:rPr lang="en-US" dirty="0" smtClean="0"/>
              <a:t>We use SAP system which represent centralized database. All budget units have access to SAP for entering data, using GUI (Graphical </a:t>
            </a:r>
            <a:r>
              <a:rPr lang="en-US" dirty="0" smtClean="0"/>
              <a:t>User </a:t>
            </a:r>
            <a:r>
              <a:rPr lang="en-US" dirty="0"/>
              <a:t>I</a:t>
            </a:r>
            <a:r>
              <a:rPr lang="en-US" dirty="0" smtClean="0"/>
              <a:t>nterface</a:t>
            </a:r>
            <a:r>
              <a:rPr lang="en-US" dirty="0" smtClean="0"/>
              <a:t>) installed on their own computers and own locations.</a:t>
            </a:r>
            <a:endParaRPr lang="en-US" dirty="0"/>
          </a:p>
        </p:txBody>
      </p:sp>
    </p:spTree>
    <p:extLst>
      <p:ext uri="{BB962C8B-B14F-4D97-AF65-F5344CB8AC3E}">
        <p14:creationId xmlns:p14="http://schemas.microsoft.com/office/powerpoint/2010/main" val="18859297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marL="0" indent="0">
              <a:buNone/>
            </a:pPr>
            <a:r>
              <a:rPr lang="en-US" dirty="0" err="1" smtClean="0"/>
              <a:t>MoF</a:t>
            </a:r>
            <a:r>
              <a:rPr lang="en-US" dirty="0" smtClean="0"/>
              <a:t> is recognized need of implementing standards, especially Business Continuity Plan (BCP) and Disaster Recovery Plan (DRP), but these projects are in the preparations.</a:t>
            </a:r>
          </a:p>
          <a:p>
            <a:pPr marL="0" indent="0">
              <a:buNone/>
            </a:pPr>
            <a:endParaRPr lang="en-US" dirty="0"/>
          </a:p>
        </p:txBody>
      </p:sp>
    </p:spTree>
    <p:extLst>
      <p:ext uri="{BB962C8B-B14F-4D97-AF65-F5344CB8AC3E}">
        <p14:creationId xmlns:p14="http://schemas.microsoft.com/office/powerpoint/2010/main" val="30688638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l"/>
            <a:r>
              <a:rPr lang="en-US" sz="3200" b="1" dirty="0" smtClean="0"/>
              <a:t>Organization of IT support</a:t>
            </a:r>
            <a:endParaRPr lang="en-US" sz="3200" b="1" dirty="0"/>
          </a:p>
        </p:txBody>
      </p:sp>
      <p:sp>
        <p:nvSpPr>
          <p:cNvPr id="3" name="Content Placeholder 2"/>
          <p:cNvSpPr>
            <a:spLocks noGrp="1"/>
          </p:cNvSpPr>
          <p:nvPr>
            <p:ph idx="1"/>
          </p:nvPr>
        </p:nvSpPr>
        <p:spPr/>
        <p:txBody>
          <a:bodyPr>
            <a:normAutofit fontScale="92500"/>
          </a:bodyPr>
          <a:lstStyle/>
          <a:p>
            <a:pPr marL="0" indent="0">
              <a:buNone/>
            </a:pPr>
            <a:r>
              <a:rPr lang="en-US" dirty="0" smtClean="0"/>
              <a:t>IT </a:t>
            </a:r>
            <a:r>
              <a:rPr lang="en-US" dirty="0" err="1" smtClean="0"/>
              <a:t>depratment</a:t>
            </a:r>
            <a:r>
              <a:rPr lang="en-US" dirty="0" smtClean="0"/>
              <a:t> is part of State Treasury. It is very small organization unit and consists only of five employee.</a:t>
            </a:r>
          </a:p>
          <a:p>
            <a:pPr marL="0" indent="0">
              <a:buNone/>
            </a:pPr>
            <a:r>
              <a:rPr lang="en-US" dirty="0" smtClean="0"/>
              <a:t>In addition, we establish outsourcing maintenance of FMIS to avoid breakdown of daily operations.</a:t>
            </a:r>
          </a:p>
          <a:p>
            <a:pPr marL="0" indent="0">
              <a:buNone/>
            </a:pPr>
            <a:r>
              <a:rPr lang="en-US" dirty="0" smtClean="0"/>
              <a:t>Basic responsibility </a:t>
            </a:r>
            <a:r>
              <a:rPr lang="en-US" dirty="0" smtClean="0"/>
              <a:t>of </a:t>
            </a:r>
            <a:r>
              <a:rPr lang="en-US" dirty="0" smtClean="0"/>
              <a:t>IT officers is support of SAP users, something like call center, and RTGS operations, such as payments conducting and Revenue system operations.</a:t>
            </a:r>
            <a:endParaRPr lang="en-US" dirty="0"/>
          </a:p>
        </p:txBody>
      </p:sp>
    </p:spTree>
    <p:extLst>
      <p:ext uri="{BB962C8B-B14F-4D97-AF65-F5344CB8AC3E}">
        <p14:creationId xmlns:p14="http://schemas.microsoft.com/office/powerpoint/2010/main" val="256526112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n-US" dirty="0" smtClean="0"/>
              <a:t>Revenue institutions, such as Tax Administration, Customs </a:t>
            </a:r>
            <a:r>
              <a:rPr lang="en-US" dirty="0"/>
              <a:t>A</a:t>
            </a:r>
            <a:r>
              <a:rPr lang="en-US" dirty="0" smtClean="0"/>
              <a:t>dministration, Ministry of Interior Affairs and others, transfer daily incomes to Treasury. Revenue system distributes these incomes in accordance with allocation rules, and forwards  money to bank accounts of budget users (Treasury Single account and municipal accounts).</a:t>
            </a:r>
            <a:endParaRPr lang="en-US" dirty="0"/>
          </a:p>
        </p:txBody>
      </p:sp>
    </p:spTree>
    <p:extLst>
      <p:ext uri="{BB962C8B-B14F-4D97-AF65-F5344CB8AC3E}">
        <p14:creationId xmlns:p14="http://schemas.microsoft.com/office/powerpoint/2010/main" val="358789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pPr marL="0" indent="0">
              <a:buNone/>
            </a:pPr>
            <a:r>
              <a:rPr lang="en-US" smtClean="0"/>
              <a:t>As </a:t>
            </a:r>
            <a:r>
              <a:rPr lang="en-US" smtClean="0"/>
              <a:t>a conclusion</a:t>
            </a:r>
            <a:r>
              <a:rPr lang="en-US" dirty="0" smtClean="0"/>
              <a:t>, responsibility of IT staffs is:</a:t>
            </a:r>
          </a:p>
          <a:p>
            <a:pPr>
              <a:buFontTx/>
              <a:buChar char="-"/>
            </a:pPr>
            <a:r>
              <a:rPr lang="en-US" dirty="0" smtClean="0"/>
              <a:t>Technical/Functional support</a:t>
            </a:r>
          </a:p>
          <a:p>
            <a:pPr>
              <a:buFontTx/>
              <a:buChar char="-"/>
            </a:pPr>
            <a:r>
              <a:rPr lang="en-US" dirty="0" smtClean="0"/>
              <a:t>Data protection/ security</a:t>
            </a:r>
          </a:p>
          <a:p>
            <a:pPr>
              <a:buFontTx/>
              <a:buChar char="-"/>
            </a:pPr>
            <a:endParaRPr lang="en-US" dirty="0"/>
          </a:p>
          <a:p>
            <a:pPr marL="0" indent="0">
              <a:buNone/>
            </a:pPr>
            <a:r>
              <a:rPr lang="en-US" dirty="0" smtClean="0"/>
              <a:t>Major challenges are in area of </a:t>
            </a:r>
            <a:r>
              <a:rPr lang="en-US" dirty="0" err="1" smtClean="0"/>
              <a:t>tehnical</a:t>
            </a:r>
            <a:r>
              <a:rPr lang="en-US" dirty="0" smtClean="0"/>
              <a:t> enhancement (use of modern </a:t>
            </a:r>
            <a:r>
              <a:rPr lang="en-US" dirty="0" err="1" smtClean="0"/>
              <a:t>tehnologies</a:t>
            </a:r>
            <a:r>
              <a:rPr lang="en-US" dirty="0" smtClean="0"/>
              <a:t> like virtualization and security standards), and implementation of new SAP </a:t>
            </a:r>
            <a:r>
              <a:rPr lang="en-US" dirty="0" err="1" smtClean="0"/>
              <a:t>moduls</a:t>
            </a:r>
            <a:r>
              <a:rPr lang="en-US" dirty="0" smtClean="0"/>
              <a:t> to cover as many as possible business </a:t>
            </a:r>
            <a:r>
              <a:rPr lang="en-US" dirty="0" err="1" smtClean="0"/>
              <a:t>proceses</a:t>
            </a:r>
            <a:r>
              <a:rPr lang="en-US" dirty="0" smtClean="0"/>
              <a:t>.</a:t>
            </a:r>
            <a:endParaRPr lang="en-US" dirty="0"/>
          </a:p>
        </p:txBody>
      </p:sp>
    </p:spTree>
    <p:extLst>
      <p:ext uri="{BB962C8B-B14F-4D97-AF65-F5344CB8AC3E}">
        <p14:creationId xmlns:p14="http://schemas.microsoft.com/office/powerpoint/2010/main" val="366510166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ve">
  <a:themeElements>
    <a:clrScheme name="Verve">
      <a:dk1>
        <a:sysClr val="windowText" lastClr="000000"/>
      </a:dk1>
      <a:lt1>
        <a:sysClr val="window" lastClr="FFFFFF"/>
      </a:lt1>
      <a:dk2>
        <a:srgbClr val="666666"/>
      </a:dk2>
      <a:lt2>
        <a:srgbClr val="D2D2D2"/>
      </a:lt2>
      <a:accent1>
        <a:srgbClr val="FF388C"/>
      </a:accent1>
      <a:accent2>
        <a:srgbClr val="E40059"/>
      </a:accent2>
      <a:accent3>
        <a:srgbClr val="9C007F"/>
      </a:accent3>
      <a:accent4>
        <a:srgbClr val="68007F"/>
      </a:accent4>
      <a:accent5>
        <a:srgbClr val="005BD3"/>
      </a:accent5>
      <a:accent6>
        <a:srgbClr val="00349E"/>
      </a:accent6>
      <a:hlink>
        <a:srgbClr val="17BBFD"/>
      </a:hlink>
      <a:folHlink>
        <a:srgbClr val="FF79C2"/>
      </a:folHlink>
    </a:clrScheme>
    <a:fontScheme name="Verve">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Verve">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79</TotalTime>
  <Words>268</Words>
  <Application>Microsoft Office PowerPoint</Application>
  <PresentationFormat>On-screen Show (4:3)</PresentationFormat>
  <Paragraphs>17</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Verve</vt:lpstr>
      <vt:lpstr>Use of IT in Treasury operations</vt:lpstr>
      <vt:lpstr>Financial Management Information System used by MoF</vt:lpstr>
      <vt:lpstr>PowerPoint Presentation</vt:lpstr>
      <vt:lpstr>Organization of IT support</vt:lpstr>
      <vt:lpstr>PowerPoint Presentation</vt:lpstr>
      <vt:lpstr>PowerPoint Presentation</vt:lpstr>
    </vt:vector>
  </TitlesOfParts>
  <Company>The World Bank Group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Use of IT in Treasury operations</dc:title>
  <dc:creator>Ekaterina A Zaleeva</dc:creator>
  <cp:lastModifiedBy>Ekaterina A Zaleeva</cp:lastModifiedBy>
  <cp:revision>11</cp:revision>
  <dcterms:created xsi:type="dcterms:W3CDTF">2015-10-05T15:02:04Z</dcterms:created>
  <dcterms:modified xsi:type="dcterms:W3CDTF">2015-10-05T19:01:33Z</dcterms:modified>
</cp:coreProperties>
</file>