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0"/>
  </p:notesMasterIdLst>
  <p:handoutMasterIdLst>
    <p:handoutMasterId r:id="rId11"/>
  </p:handoutMasterIdLst>
  <p:sldIdLst>
    <p:sldId id="256" r:id="rId2"/>
    <p:sldId id="280" r:id="rId3"/>
    <p:sldId id="281" r:id="rId4"/>
    <p:sldId id="265" r:id="rId5"/>
    <p:sldId id="261" r:id="rId6"/>
    <p:sldId id="276" r:id="rId7"/>
    <p:sldId id="279" r:id="rId8"/>
    <p:sldId id="268" r:id="rId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ica Tadic" initials="ZT" lastIdx="1" clrIdx="0">
    <p:extLst>
      <p:ext uri="{19B8F6BF-5375-455C-9EA6-DF929625EA0E}">
        <p15:presenceInfo xmlns:p15="http://schemas.microsoft.com/office/powerpoint/2012/main" userId="S-1-5-21-3530176030-4113171763-13993460-202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8" d="100"/>
          <a:sy n="58" d="100"/>
        </p:scale>
        <p:origin x="9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EC31EE-0BB8-4D14-81C1-F6FA24D8C8E3}" type="doc">
      <dgm:prSet loTypeId="urn:microsoft.com/office/officeart/2005/8/layout/hierarchy4" loCatId="hierarchy" qsTypeId="urn:microsoft.com/office/officeart/2005/8/quickstyle/simple3" qsCatId="simple" csTypeId="urn:microsoft.com/office/officeart/2005/8/colors/accent1_2" csCatId="accent1" phldr="1"/>
      <dgm:spPr/>
      <dgm:t>
        <a:bodyPr/>
        <a:lstStyle/>
        <a:p>
          <a:endParaRPr lang="en-US"/>
        </a:p>
      </dgm:t>
    </dgm:pt>
    <dgm:pt modelId="{28FFE7CF-3A22-4126-A170-BF5B3D521237}">
      <dgm:prSet phldrT="[Text]" custT="1"/>
      <dgm:spPr/>
      <dgm:t>
        <a:bodyPr/>
        <a:lstStyle/>
        <a:p>
          <a:r>
            <a:rPr lang="en-GB" sz="2000" b="1">
              <a:latin typeface="Arial" panose="020B0604020202020204" pitchFamily="34" charset="0"/>
              <a:cs typeface="Arial" panose="020B0604020202020204" pitchFamily="34" charset="0"/>
            </a:rPr>
            <a:t>Organisation of the State Treasury Directorate</a:t>
          </a:r>
        </a:p>
      </dgm:t>
    </dgm:pt>
    <dgm:pt modelId="{D1B265FE-A4A9-4284-B9C5-4BF4B7419B7E}" type="parTrans" cxnId="{186AEAA7-58A0-4595-A447-9A342C468C01}">
      <dgm:prSet/>
      <dgm:spPr/>
      <dgm:t>
        <a:bodyPr/>
        <a:lstStyle/>
        <a:p>
          <a:endParaRPr lang="en-US"/>
        </a:p>
      </dgm:t>
    </dgm:pt>
    <dgm:pt modelId="{65FDFCCB-9DE6-42A5-A2DF-54049C373EC5}" type="sibTrans" cxnId="{186AEAA7-58A0-4595-A447-9A342C468C01}">
      <dgm:prSet/>
      <dgm:spPr/>
      <dgm:t>
        <a:bodyPr/>
        <a:lstStyle/>
        <a:p>
          <a:endParaRPr lang="en-US"/>
        </a:p>
      </dgm:t>
    </dgm:pt>
    <dgm:pt modelId="{544E055F-B427-47EF-82C3-AB1D351DC125}">
      <dgm:prSet phldrT="[Text]" custT="1"/>
      <dgm:spPr/>
      <dgm:t>
        <a:bodyPr/>
        <a:lstStyle/>
        <a:p>
          <a:r>
            <a:rPr lang="en-GB" sz="1800" dirty="0">
              <a:latin typeface="Arial" panose="020B0604020202020204" pitchFamily="34" charset="0"/>
              <a:cs typeface="Arial" panose="020B0604020202020204" pitchFamily="34" charset="0"/>
            </a:rPr>
            <a:t>Accounting Services and Budget Execution Directorate</a:t>
          </a:r>
        </a:p>
      </dgm:t>
    </dgm:pt>
    <dgm:pt modelId="{4906B4BB-72CE-47BE-94D9-EE6D71F971D5}" type="parTrans" cxnId="{E4B74A53-A4AA-45E1-B697-0CA23CFCE1F1}">
      <dgm:prSet/>
      <dgm:spPr/>
      <dgm:t>
        <a:bodyPr/>
        <a:lstStyle/>
        <a:p>
          <a:endParaRPr lang="en-US"/>
        </a:p>
      </dgm:t>
    </dgm:pt>
    <dgm:pt modelId="{6E9ABE69-33A9-4AC3-8206-43055CED23BC}" type="sibTrans" cxnId="{E4B74A53-A4AA-45E1-B697-0CA23CFCE1F1}">
      <dgm:prSet/>
      <dgm:spPr/>
      <dgm:t>
        <a:bodyPr/>
        <a:lstStyle/>
        <a:p>
          <a:endParaRPr lang="en-US"/>
        </a:p>
      </dgm:t>
    </dgm:pt>
    <dgm:pt modelId="{9CDB661B-7426-450A-8749-EE70BB0D361D}">
      <dgm:prSet phldrT="[Text]" custT="1"/>
      <dgm:spPr/>
      <dgm:t>
        <a:bodyPr/>
        <a:lstStyle/>
        <a:p>
          <a:r>
            <a:rPr lang="en-GB" sz="1800">
              <a:latin typeface="Arial" panose="020B0604020202020204" pitchFamily="34" charset="0"/>
              <a:cs typeface="Arial" panose="020B0604020202020204" pitchFamily="34" charset="0"/>
            </a:rPr>
            <a:t>Budget Accounting and Reporting Directorate</a:t>
          </a:r>
        </a:p>
      </dgm:t>
    </dgm:pt>
    <dgm:pt modelId="{3B251A44-D3CE-4A4D-99D9-49100DC8F6AE}" type="parTrans" cxnId="{4D4F609B-2B78-4B07-8B78-CF870D06818A}">
      <dgm:prSet/>
      <dgm:spPr/>
      <dgm:t>
        <a:bodyPr/>
        <a:lstStyle/>
        <a:p>
          <a:endParaRPr lang="en-US"/>
        </a:p>
      </dgm:t>
    </dgm:pt>
    <dgm:pt modelId="{FBD143C2-2F51-49A4-965C-FA9CACD3B22E}" type="sibTrans" cxnId="{4D4F609B-2B78-4B07-8B78-CF870D06818A}">
      <dgm:prSet/>
      <dgm:spPr/>
      <dgm:t>
        <a:bodyPr/>
        <a:lstStyle/>
        <a:p>
          <a:endParaRPr lang="en-US"/>
        </a:p>
      </dgm:t>
    </dgm:pt>
    <dgm:pt modelId="{377CCDF6-6101-417D-80B4-1635C228E91D}">
      <dgm:prSet phldrT="[Text]" custT="1"/>
      <dgm:spPr/>
      <dgm:t>
        <a:bodyPr/>
        <a:lstStyle/>
        <a:p>
          <a:r>
            <a:rPr lang="en-GB" sz="1800">
              <a:latin typeface="Arial" panose="020B0604020202020204" pitchFamily="34" charset="0"/>
              <a:cs typeface="Arial" panose="020B0604020202020204" pitchFamily="34" charset="0"/>
            </a:rPr>
            <a:t>Debt Management Analysis, Indebtedness and Foreign Relations Directorate (Front Office)</a:t>
          </a:r>
        </a:p>
      </dgm:t>
    </dgm:pt>
    <dgm:pt modelId="{B55D0D43-B799-462F-A6E2-522AD91CC9B4}" type="parTrans" cxnId="{10DBF899-F0B3-4C31-9187-D3CC28A78E45}">
      <dgm:prSet/>
      <dgm:spPr/>
      <dgm:t>
        <a:bodyPr/>
        <a:lstStyle/>
        <a:p>
          <a:endParaRPr lang="en-US"/>
        </a:p>
      </dgm:t>
    </dgm:pt>
    <dgm:pt modelId="{EB2ECE21-977D-4168-96B7-B311D1A6D925}" type="sibTrans" cxnId="{10DBF899-F0B3-4C31-9187-D3CC28A78E45}">
      <dgm:prSet/>
      <dgm:spPr/>
      <dgm:t>
        <a:bodyPr/>
        <a:lstStyle/>
        <a:p>
          <a:endParaRPr lang="en-US"/>
        </a:p>
      </dgm:t>
    </dgm:pt>
    <dgm:pt modelId="{71976C4F-6E99-4E4B-88CB-10B7B531A8B9}">
      <dgm:prSet phldrT="[Text]" custT="1"/>
      <dgm:spPr/>
      <dgm:t>
        <a:bodyPr/>
        <a:lstStyle/>
        <a:p>
          <a:r>
            <a:rPr lang="en-GB" sz="1800">
              <a:latin typeface="Arial" panose="020B0604020202020204" pitchFamily="34" charset="0"/>
              <a:cs typeface="Arial" panose="020B0604020202020204" pitchFamily="34" charset="0"/>
            </a:rPr>
            <a:t>Cash Management, Debt Servicing, Government and Public Debt Records Directorate (Back Office)</a:t>
          </a:r>
        </a:p>
      </dgm:t>
    </dgm:pt>
    <dgm:pt modelId="{B9224CB9-7271-421D-87B2-0E6D46DC936E}" type="parTrans" cxnId="{8A0BFF68-6195-440B-8F1D-D951D152A889}">
      <dgm:prSet/>
      <dgm:spPr/>
      <dgm:t>
        <a:bodyPr/>
        <a:lstStyle/>
        <a:p>
          <a:endParaRPr lang="en-US"/>
        </a:p>
      </dgm:t>
    </dgm:pt>
    <dgm:pt modelId="{C189BE4E-FD18-4842-BECC-CA4AF62C3A84}" type="sibTrans" cxnId="{8A0BFF68-6195-440B-8F1D-D951D152A889}">
      <dgm:prSet/>
      <dgm:spPr/>
      <dgm:t>
        <a:bodyPr/>
        <a:lstStyle/>
        <a:p>
          <a:endParaRPr lang="en-US"/>
        </a:p>
      </dgm:t>
    </dgm:pt>
    <dgm:pt modelId="{3ED7EBDF-E261-4C65-A776-66B270120F0C}">
      <dgm:prSet phldrT="[Text]" custT="1"/>
      <dgm:spPr/>
      <dgm:t>
        <a:bodyPr/>
        <a:lstStyle/>
        <a:p>
          <a:r>
            <a:rPr lang="en-GB" sz="1800">
              <a:latin typeface="Arial" panose="020B0604020202020204" pitchFamily="34" charset="0"/>
              <a:cs typeface="Arial" panose="020B0604020202020204" pitchFamily="34" charset="0"/>
            </a:rPr>
            <a:t>Directorate for the Maintenance of SAP and Other State Treasury Information Systems</a:t>
          </a:r>
        </a:p>
      </dgm:t>
    </dgm:pt>
    <dgm:pt modelId="{B3A14C13-BE87-4091-A779-6FCB38E9FDE6}" type="parTrans" cxnId="{451BCCAA-DFAC-463C-9B7A-A14B81F0EA5D}">
      <dgm:prSet/>
      <dgm:spPr/>
      <dgm:t>
        <a:bodyPr/>
        <a:lstStyle/>
        <a:p>
          <a:endParaRPr lang="en-US"/>
        </a:p>
      </dgm:t>
    </dgm:pt>
    <dgm:pt modelId="{DE72321F-A1B5-40EA-83BF-5DA4A0946B2A}" type="sibTrans" cxnId="{451BCCAA-DFAC-463C-9B7A-A14B81F0EA5D}">
      <dgm:prSet/>
      <dgm:spPr/>
      <dgm:t>
        <a:bodyPr/>
        <a:lstStyle/>
        <a:p>
          <a:endParaRPr lang="en-US"/>
        </a:p>
      </dgm:t>
    </dgm:pt>
    <dgm:pt modelId="{F55F512E-2D7A-4E42-97D9-FE9B3F7A7909}">
      <dgm:prSet phldrT="[Text]" custT="1"/>
      <dgm:spPr/>
      <dgm:t>
        <a:bodyPr/>
        <a:lstStyle/>
        <a:p>
          <a:r>
            <a:rPr lang="en-GB" sz="1800">
              <a:latin typeface="Arial" panose="020B0604020202020204" pitchFamily="34" charset="0"/>
              <a:cs typeface="Arial" panose="020B0604020202020204" pitchFamily="34" charset="0"/>
            </a:rPr>
            <a:t>Payroll and Wage Control Directorate</a:t>
          </a:r>
        </a:p>
      </dgm:t>
    </dgm:pt>
    <dgm:pt modelId="{493E62B2-E6FF-40C8-9227-5B1E888B57FC}" type="parTrans" cxnId="{119CA8FF-4F4C-4774-BA0E-B7140D8E5EBA}">
      <dgm:prSet/>
      <dgm:spPr/>
      <dgm:t>
        <a:bodyPr/>
        <a:lstStyle/>
        <a:p>
          <a:endParaRPr lang="en-US"/>
        </a:p>
      </dgm:t>
    </dgm:pt>
    <dgm:pt modelId="{8F90A36E-4433-41E2-B4D2-92951D2E217C}" type="sibTrans" cxnId="{119CA8FF-4F4C-4774-BA0E-B7140D8E5EBA}">
      <dgm:prSet/>
      <dgm:spPr/>
      <dgm:t>
        <a:bodyPr/>
        <a:lstStyle/>
        <a:p>
          <a:endParaRPr lang="en-US"/>
        </a:p>
      </dgm:t>
    </dgm:pt>
    <dgm:pt modelId="{81212304-F070-4515-A3FB-CF07B294D2C2}" type="pres">
      <dgm:prSet presAssocID="{55EC31EE-0BB8-4D14-81C1-F6FA24D8C8E3}" presName="Name0" presStyleCnt="0">
        <dgm:presLayoutVars>
          <dgm:chPref val="1"/>
          <dgm:dir/>
          <dgm:animOne val="branch"/>
          <dgm:animLvl val="lvl"/>
          <dgm:resizeHandles/>
        </dgm:presLayoutVars>
      </dgm:prSet>
      <dgm:spPr/>
    </dgm:pt>
    <dgm:pt modelId="{0691C14E-7A1A-44A1-9B1B-2A96163DDC84}" type="pres">
      <dgm:prSet presAssocID="{28FFE7CF-3A22-4126-A170-BF5B3D521237}" presName="vertOne" presStyleCnt="0"/>
      <dgm:spPr/>
    </dgm:pt>
    <dgm:pt modelId="{507DD27D-6275-462F-B6B1-6E82E7734E13}" type="pres">
      <dgm:prSet presAssocID="{28FFE7CF-3A22-4126-A170-BF5B3D521237}" presName="txOne" presStyleLbl="node0" presStyleIdx="0" presStyleCnt="1" custScaleY="24593" custLinFactNeighborX="-785" custLinFactNeighborY="4837">
        <dgm:presLayoutVars>
          <dgm:chPref val="3"/>
        </dgm:presLayoutVars>
      </dgm:prSet>
      <dgm:spPr/>
    </dgm:pt>
    <dgm:pt modelId="{0C45C167-F81B-49FB-8C4F-DB3EE2603A33}" type="pres">
      <dgm:prSet presAssocID="{28FFE7CF-3A22-4126-A170-BF5B3D521237}" presName="parTransOne" presStyleCnt="0"/>
      <dgm:spPr/>
    </dgm:pt>
    <dgm:pt modelId="{10CC2ACC-872F-423F-80A6-6DA44C8CD9FA}" type="pres">
      <dgm:prSet presAssocID="{28FFE7CF-3A22-4126-A170-BF5B3D521237}" presName="horzOne" presStyleCnt="0"/>
      <dgm:spPr/>
    </dgm:pt>
    <dgm:pt modelId="{5C366909-DE06-49CA-9F8D-C571053A01A1}" type="pres">
      <dgm:prSet presAssocID="{544E055F-B427-47EF-82C3-AB1D351DC125}" presName="vertTwo" presStyleCnt="0"/>
      <dgm:spPr/>
    </dgm:pt>
    <dgm:pt modelId="{90798C5A-4449-420D-B098-AB8A1EC70618}" type="pres">
      <dgm:prSet presAssocID="{544E055F-B427-47EF-82C3-AB1D351DC125}" presName="txTwo" presStyleLbl="node2" presStyleIdx="0" presStyleCnt="6">
        <dgm:presLayoutVars>
          <dgm:chPref val="3"/>
        </dgm:presLayoutVars>
      </dgm:prSet>
      <dgm:spPr/>
    </dgm:pt>
    <dgm:pt modelId="{839291CC-FD4D-4A66-A907-9BECDBC35980}" type="pres">
      <dgm:prSet presAssocID="{544E055F-B427-47EF-82C3-AB1D351DC125}" presName="horzTwo" presStyleCnt="0"/>
      <dgm:spPr/>
    </dgm:pt>
    <dgm:pt modelId="{2A854689-EB1A-4629-B3B1-2F443DBD3F6D}" type="pres">
      <dgm:prSet presAssocID="{6E9ABE69-33A9-4AC3-8206-43055CED23BC}" presName="sibSpaceTwo" presStyleCnt="0"/>
      <dgm:spPr/>
    </dgm:pt>
    <dgm:pt modelId="{C9960908-20A0-4EC6-A716-4D4D26B368E3}" type="pres">
      <dgm:prSet presAssocID="{9CDB661B-7426-450A-8749-EE70BB0D361D}" presName="vertTwo" presStyleCnt="0"/>
      <dgm:spPr/>
    </dgm:pt>
    <dgm:pt modelId="{BCF7BDE5-46D7-4A5E-8AC8-6D2F6F49FD8D}" type="pres">
      <dgm:prSet presAssocID="{9CDB661B-7426-450A-8749-EE70BB0D361D}" presName="txTwo" presStyleLbl="node2" presStyleIdx="1" presStyleCnt="6">
        <dgm:presLayoutVars>
          <dgm:chPref val="3"/>
        </dgm:presLayoutVars>
      </dgm:prSet>
      <dgm:spPr/>
    </dgm:pt>
    <dgm:pt modelId="{FD360573-C45F-4EF8-99B4-B4431A87AB81}" type="pres">
      <dgm:prSet presAssocID="{9CDB661B-7426-450A-8749-EE70BB0D361D}" presName="horzTwo" presStyleCnt="0"/>
      <dgm:spPr/>
    </dgm:pt>
    <dgm:pt modelId="{EE981883-BAD0-4D49-B067-B97FA22C12B5}" type="pres">
      <dgm:prSet presAssocID="{FBD143C2-2F51-49A4-965C-FA9CACD3B22E}" presName="sibSpaceTwo" presStyleCnt="0"/>
      <dgm:spPr/>
    </dgm:pt>
    <dgm:pt modelId="{7F57DA27-7720-4423-80EF-BB4698AC34B8}" type="pres">
      <dgm:prSet presAssocID="{377CCDF6-6101-417D-80B4-1635C228E91D}" presName="vertTwo" presStyleCnt="0"/>
      <dgm:spPr/>
    </dgm:pt>
    <dgm:pt modelId="{EEC14B6F-FADB-4C41-B78A-0BCFE9EB7EAA}" type="pres">
      <dgm:prSet presAssocID="{377CCDF6-6101-417D-80B4-1635C228E91D}" presName="txTwo" presStyleLbl="node2" presStyleIdx="2" presStyleCnt="6">
        <dgm:presLayoutVars>
          <dgm:chPref val="3"/>
        </dgm:presLayoutVars>
      </dgm:prSet>
      <dgm:spPr/>
    </dgm:pt>
    <dgm:pt modelId="{8F300E3E-4E5B-4396-AC2F-1AA760D52A78}" type="pres">
      <dgm:prSet presAssocID="{377CCDF6-6101-417D-80B4-1635C228E91D}" presName="horzTwo" presStyleCnt="0"/>
      <dgm:spPr/>
    </dgm:pt>
    <dgm:pt modelId="{AEE29500-5477-4075-BCE9-DEEEDF048798}" type="pres">
      <dgm:prSet presAssocID="{EB2ECE21-977D-4168-96B7-B311D1A6D925}" presName="sibSpaceTwo" presStyleCnt="0"/>
      <dgm:spPr/>
    </dgm:pt>
    <dgm:pt modelId="{1617E4FE-17F5-4A7E-B6CA-10FBE1879AAB}" type="pres">
      <dgm:prSet presAssocID="{71976C4F-6E99-4E4B-88CB-10B7B531A8B9}" presName="vertTwo" presStyleCnt="0"/>
      <dgm:spPr/>
    </dgm:pt>
    <dgm:pt modelId="{4539BF80-DF8B-43B7-AA99-332857F4A480}" type="pres">
      <dgm:prSet presAssocID="{71976C4F-6E99-4E4B-88CB-10B7B531A8B9}" presName="txTwo" presStyleLbl="node2" presStyleIdx="3" presStyleCnt="6">
        <dgm:presLayoutVars>
          <dgm:chPref val="3"/>
        </dgm:presLayoutVars>
      </dgm:prSet>
      <dgm:spPr/>
    </dgm:pt>
    <dgm:pt modelId="{A378896B-2741-42BA-BB16-EE0B70D6A5B1}" type="pres">
      <dgm:prSet presAssocID="{71976C4F-6E99-4E4B-88CB-10B7B531A8B9}" presName="horzTwo" presStyleCnt="0"/>
      <dgm:spPr/>
    </dgm:pt>
    <dgm:pt modelId="{CAE7218B-D3EA-4DB9-B36E-73ED67D48815}" type="pres">
      <dgm:prSet presAssocID="{C189BE4E-FD18-4842-BECC-CA4AF62C3A84}" presName="sibSpaceTwo" presStyleCnt="0"/>
      <dgm:spPr/>
    </dgm:pt>
    <dgm:pt modelId="{1E837FAC-48A1-460C-A79D-2B2CF97EDE1F}" type="pres">
      <dgm:prSet presAssocID="{3ED7EBDF-E261-4C65-A776-66B270120F0C}" presName="vertTwo" presStyleCnt="0"/>
      <dgm:spPr/>
    </dgm:pt>
    <dgm:pt modelId="{6CBBDD31-C8FE-4416-9196-FC1FD8A0B413}" type="pres">
      <dgm:prSet presAssocID="{3ED7EBDF-E261-4C65-A776-66B270120F0C}" presName="txTwo" presStyleLbl="node2" presStyleIdx="4" presStyleCnt="6">
        <dgm:presLayoutVars>
          <dgm:chPref val="3"/>
        </dgm:presLayoutVars>
      </dgm:prSet>
      <dgm:spPr/>
    </dgm:pt>
    <dgm:pt modelId="{65B63B50-ED1F-4699-8C8D-40441CF13AE1}" type="pres">
      <dgm:prSet presAssocID="{3ED7EBDF-E261-4C65-A776-66B270120F0C}" presName="horzTwo" presStyleCnt="0"/>
      <dgm:spPr/>
    </dgm:pt>
    <dgm:pt modelId="{0612DB90-43B8-4EC2-8A44-908B4947927F}" type="pres">
      <dgm:prSet presAssocID="{DE72321F-A1B5-40EA-83BF-5DA4A0946B2A}" presName="sibSpaceTwo" presStyleCnt="0"/>
      <dgm:spPr/>
    </dgm:pt>
    <dgm:pt modelId="{C4F4CCFC-42B0-4849-8719-0FC16A5D5669}" type="pres">
      <dgm:prSet presAssocID="{F55F512E-2D7A-4E42-97D9-FE9B3F7A7909}" presName="vertTwo" presStyleCnt="0"/>
      <dgm:spPr/>
    </dgm:pt>
    <dgm:pt modelId="{6AEF8F50-71A4-4370-96C9-1708F47D8CD3}" type="pres">
      <dgm:prSet presAssocID="{F55F512E-2D7A-4E42-97D9-FE9B3F7A7909}" presName="txTwo" presStyleLbl="node2" presStyleIdx="5" presStyleCnt="6" custLinFactNeighborY="938">
        <dgm:presLayoutVars>
          <dgm:chPref val="3"/>
        </dgm:presLayoutVars>
      </dgm:prSet>
      <dgm:spPr/>
    </dgm:pt>
    <dgm:pt modelId="{C7562562-9811-4F1A-8CC0-9435412DF955}" type="pres">
      <dgm:prSet presAssocID="{F55F512E-2D7A-4E42-97D9-FE9B3F7A7909}" presName="horzTwo" presStyleCnt="0"/>
      <dgm:spPr/>
    </dgm:pt>
  </dgm:ptLst>
  <dgm:cxnLst>
    <dgm:cxn modelId="{8A0BFF68-6195-440B-8F1D-D951D152A889}" srcId="{28FFE7CF-3A22-4126-A170-BF5B3D521237}" destId="{71976C4F-6E99-4E4B-88CB-10B7B531A8B9}" srcOrd="3" destOrd="0" parTransId="{B9224CB9-7271-421D-87B2-0E6D46DC936E}" sibTransId="{C189BE4E-FD18-4842-BECC-CA4AF62C3A84}"/>
    <dgm:cxn modelId="{B2B9EC52-1BB9-4726-9368-417BEF36C05D}" type="presOf" srcId="{28FFE7CF-3A22-4126-A170-BF5B3D521237}" destId="{507DD27D-6275-462F-B6B1-6E82E7734E13}" srcOrd="0" destOrd="0" presId="urn:microsoft.com/office/officeart/2005/8/layout/hierarchy4"/>
    <dgm:cxn modelId="{E4B74A53-A4AA-45E1-B697-0CA23CFCE1F1}" srcId="{28FFE7CF-3A22-4126-A170-BF5B3D521237}" destId="{544E055F-B427-47EF-82C3-AB1D351DC125}" srcOrd="0" destOrd="0" parTransId="{4906B4BB-72CE-47BE-94D9-EE6D71F971D5}" sibTransId="{6E9ABE69-33A9-4AC3-8206-43055CED23BC}"/>
    <dgm:cxn modelId="{944A6879-CB4F-434E-905E-140565986CD1}" type="presOf" srcId="{55EC31EE-0BB8-4D14-81C1-F6FA24D8C8E3}" destId="{81212304-F070-4515-A3FB-CF07B294D2C2}" srcOrd="0" destOrd="0" presId="urn:microsoft.com/office/officeart/2005/8/layout/hierarchy4"/>
    <dgm:cxn modelId="{777B2A95-D636-4342-83B9-0A5AF7706C45}" type="presOf" srcId="{377CCDF6-6101-417D-80B4-1635C228E91D}" destId="{EEC14B6F-FADB-4C41-B78A-0BCFE9EB7EAA}" srcOrd="0" destOrd="0" presId="urn:microsoft.com/office/officeart/2005/8/layout/hierarchy4"/>
    <dgm:cxn modelId="{10DBF899-F0B3-4C31-9187-D3CC28A78E45}" srcId="{28FFE7CF-3A22-4126-A170-BF5B3D521237}" destId="{377CCDF6-6101-417D-80B4-1635C228E91D}" srcOrd="2" destOrd="0" parTransId="{B55D0D43-B799-462F-A6E2-522AD91CC9B4}" sibTransId="{EB2ECE21-977D-4168-96B7-B311D1A6D925}"/>
    <dgm:cxn modelId="{C72E959A-B471-4379-AC5F-AFEA71F7D0F8}" type="presOf" srcId="{544E055F-B427-47EF-82C3-AB1D351DC125}" destId="{90798C5A-4449-420D-B098-AB8A1EC70618}" srcOrd="0" destOrd="0" presId="urn:microsoft.com/office/officeart/2005/8/layout/hierarchy4"/>
    <dgm:cxn modelId="{4D4F609B-2B78-4B07-8B78-CF870D06818A}" srcId="{28FFE7CF-3A22-4126-A170-BF5B3D521237}" destId="{9CDB661B-7426-450A-8749-EE70BB0D361D}" srcOrd="1" destOrd="0" parTransId="{3B251A44-D3CE-4A4D-99D9-49100DC8F6AE}" sibTransId="{FBD143C2-2F51-49A4-965C-FA9CACD3B22E}"/>
    <dgm:cxn modelId="{FDCCC99C-FD5E-4D00-B357-6BEB2763F3A4}" type="presOf" srcId="{9CDB661B-7426-450A-8749-EE70BB0D361D}" destId="{BCF7BDE5-46D7-4A5E-8AC8-6D2F6F49FD8D}" srcOrd="0" destOrd="0" presId="urn:microsoft.com/office/officeart/2005/8/layout/hierarchy4"/>
    <dgm:cxn modelId="{186AEAA7-58A0-4595-A447-9A342C468C01}" srcId="{55EC31EE-0BB8-4D14-81C1-F6FA24D8C8E3}" destId="{28FFE7CF-3A22-4126-A170-BF5B3D521237}" srcOrd="0" destOrd="0" parTransId="{D1B265FE-A4A9-4284-B9C5-4BF4B7419B7E}" sibTransId="{65FDFCCB-9DE6-42A5-A2DF-54049C373EC5}"/>
    <dgm:cxn modelId="{451BCCAA-DFAC-463C-9B7A-A14B81F0EA5D}" srcId="{28FFE7CF-3A22-4126-A170-BF5B3D521237}" destId="{3ED7EBDF-E261-4C65-A776-66B270120F0C}" srcOrd="4" destOrd="0" parTransId="{B3A14C13-BE87-4091-A779-6FCB38E9FDE6}" sibTransId="{DE72321F-A1B5-40EA-83BF-5DA4A0946B2A}"/>
    <dgm:cxn modelId="{01CF67AC-B32B-40FE-9E1D-8A4E5DD6C6F9}" type="presOf" srcId="{3ED7EBDF-E261-4C65-A776-66B270120F0C}" destId="{6CBBDD31-C8FE-4416-9196-FC1FD8A0B413}" srcOrd="0" destOrd="0" presId="urn:microsoft.com/office/officeart/2005/8/layout/hierarchy4"/>
    <dgm:cxn modelId="{2CC8B8D8-3322-4ED2-B345-C13342013A21}" type="presOf" srcId="{71976C4F-6E99-4E4B-88CB-10B7B531A8B9}" destId="{4539BF80-DF8B-43B7-AA99-332857F4A480}" srcOrd="0" destOrd="0" presId="urn:microsoft.com/office/officeart/2005/8/layout/hierarchy4"/>
    <dgm:cxn modelId="{3E2304EB-5B87-49C9-BC34-E65AE19EBF82}" type="presOf" srcId="{F55F512E-2D7A-4E42-97D9-FE9B3F7A7909}" destId="{6AEF8F50-71A4-4370-96C9-1708F47D8CD3}" srcOrd="0" destOrd="0" presId="urn:microsoft.com/office/officeart/2005/8/layout/hierarchy4"/>
    <dgm:cxn modelId="{119CA8FF-4F4C-4774-BA0E-B7140D8E5EBA}" srcId="{28FFE7CF-3A22-4126-A170-BF5B3D521237}" destId="{F55F512E-2D7A-4E42-97D9-FE9B3F7A7909}" srcOrd="5" destOrd="0" parTransId="{493E62B2-E6FF-40C8-9227-5B1E888B57FC}" sibTransId="{8F90A36E-4433-41E2-B4D2-92951D2E217C}"/>
    <dgm:cxn modelId="{B3C39A45-1E1A-455F-BD5F-BC34B15EEE72}" type="presParOf" srcId="{81212304-F070-4515-A3FB-CF07B294D2C2}" destId="{0691C14E-7A1A-44A1-9B1B-2A96163DDC84}" srcOrd="0" destOrd="0" presId="urn:microsoft.com/office/officeart/2005/8/layout/hierarchy4"/>
    <dgm:cxn modelId="{91F3C8A3-619C-43A5-8CA9-1F11050CCE73}" type="presParOf" srcId="{0691C14E-7A1A-44A1-9B1B-2A96163DDC84}" destId="{507DD27D-6275-462F-B6B1-6E82E7734E13}" srcOrd="0" destOrd="0" presId="urn:microsoft.com/office/officeart/2005/8/layout/hierarchy4"/>
    <dgm:cxn modelId="{BA343B6B-24F0-47AD-AA94-83BF7409F475}" type="presParOf" srcId="{0691C14E-7A1A-44A1-9B1B-2A96163DDC84}" destId="{0C45C167-F81B-49FB-8C4F-DB3EE2603A33}" srcOrd="1" destOrd="0" presId="urn:microsoft.com/office/officeart/2005/8/layout/hierarchy4"/>
    <dgm:cxn modelId="{2736405C-03BE-4197-946F-C16103855382}" type="presParOf" srcId="{0691C14E-7A1A-44A1-9B1B-2A96163DDC84}" destId="{10CC2ACC-872F-423F-80A6-6DA44C8CD9FA}" srcOrd="2" destOrd="0" presId="urn:microsoft.com/office/officeart/2005/8/layout/hierarchy4"/>
    <dgm:cxn modelId="{6DDF54C1-6FD3-44E8-8497-506993005736}" type="presParOf" srcId="{10CC2ACC-872F-423F-80A6-6DA44C8CD9FA}" destId="{5C366909-DE06-49CA-9F8D-C571053A01A1}" srcOrd="0" destOrd="0" presId="urn:microsoft.com/office/officeart/2005/8/layout/hierarchy4"/>
    <dgm:cxn modelId="{938E43B3-5998-49AD-9A3D-183BCB889B71}" type="presParOf" srcId="{5C366909-DE06-49CA-9F8D-C571053A01A1}" destId="{90798C5A-4449-420D-B098-AB8A1EC70618}" srcOrd="0" destOrd="0" presId="urn:microsoft.com/office/officeart/2005/8/layout/hierarchy4"/>
    <dgm:cxn modelId="{1610C7D4-83AB-43D9-969B-BF526FF915CA}" type="presParOf" srcId="{5C366909-DE06-49CA-9F8D-C571053A01A1}" destId="{839291CC-FD4D-4A66-A907-9BECDBC35980}" srcOrd="1" destOrd="0" presId="urn:microsoft.com/office/officeart/2005/8/layout/hierarchy4"/>
    <dgm:cxn modelId="{DBBF931A-95E9-45F2-BC05-F59C4DDDABF2}" type="presParOf" srcId="{10CC2ACC-872F-423F-80A6-6DA44C8CD9FA}" destId="{2A854689-EB1A-4629-B3B1-2F443DBD3F6D}" srcOrd="1" destOrd="0" presId="urn:microsoft.com/office/officeart/2005/8/layout/hierarchy4"/>
    <dgm:cxn modelId="{2E4EC839-4F46-404C-B503-C50BEBDA35B0}" type="presParOf" srcId="{10CC2ACC-872F-423F-80A6-6DA44C8CD9FA}" destId="{C9960908-20A0-4EC6-A716-4D4D26B368E3}" srcOrd="2" destOrd="0" presId="urn:microsoft.com/office/officeart/2005/8/layout/hierarchy4"/>
    <dgm:cxn modelId="{FFA08C8E-2EC9-458F-BB13-A3C00230001C}" type="presParOf" srcId="{C9960908-20A0-4EC6-A716-4D4D26B368E3}" destId="{BCF7BDE5-46D7-4A5E-8AC8-6D2F6F49FD8D}" srcOrd="0" destOrd="0" presId="urn:microsoft.com/office/officeart/2005/8/layout/hierarchy4"/>
    <dgm:cxn modelId="{D8E7905F-E707-4FA9-9976-034DDBD03CB6}" type="presParOf" srcId="{C9960908-20A0-4EC6-A716-4D4D26B368E3}" destId="{FD360573-C45F-4EF8-99B4-B4431A87AB81}" srcOrd="1" destOrd="0" presId="urn:microsoft.com/office/officeart/2005/8/layout/hierarchy4"/>
    <dgm:cxn modelId="{D68C9508-1FAE-4BCA-86A2-1EF896F4A6DD}" type="presParOf" srcId="{10CC2ACC-872F-423F-80A6-6DA44C8CD9FA}" destId="{EE981883-BAD0-4D49-B067-B97FA22C12B5}" srcOrd="3" destOrd="0" presId="urn:microsoft.com/office/officeart/2005/8/layout/hierarchy4"/>
    <dgm:cxn modelId="{6FDBDFA8-C93A-4BCB-A6BE-A9542554E968}" type="presParOf" srcId="{10CC2ACC-872F-423F-80A6-6DA44C8CD9FA}" destId="{7F57DA27-7720-4423-80EF-BB4698AC34B8}" srcOrd="4" destOrd="0" presId="urn:microsoft.com/office/officeart/2005/8/layout/hierarchy4"/>
    <dgm:cxn modelId="{0AD96718-4D5E-462E-B42C-789626D8793B}" type="presParOf" srcId="{7F57DA27-7720-4423-80EF-BB4698AC34B8}" destId="{EEC14B6F-FADB-4C41-B78A-0BCFE9EB7EAA}" srcOrd="0" destOrd="0" presId="urn:microsoft.com/office/officeart/2005/8/layout/hierarchy4"/>
    <dgm:cxn modelId="{FD5C257C-D557-46DE-8E06-51C8694281BF}" type="presParOf" srcId="{7F57DA27-7720-4423-80EF-BB4698AC34B8}" destId="{8F300E3E-4E5B-4396-AC2F-1AA760D52A78}" srcOrd="1" destOrd="0" presId="urn:microsoft.com/office/officeart/2005/8/layout/hierarchy4"/>
    <dgm:cxn modelId="{675C6784-7EF4-408C-AE04-17143DDD7DAF}" type="presParOf" srcId="{10CC2ACC-872F-423F-80A6-6DA44C8CD9FA}" destId="{AEE29500-5477-4075-BCE9-DEEEDF048798}" srcOrd="5" destOrd="0" presId="urn:microsoft.com/office/officeart/2005/8/layout/hierarchy4"/>
    <dgm:cxn modelId="{826F3FC3-119E-4647-B12D-02504AE441B9}" type="presParOf" srcId="{10CC2ACC-872F-423F-80A6-6DA44C8CD9FA}" destId="{1617E4FE-17F5-4A7E-B6CA-10FBE1879AAB}" srcOrd="6" destOrd="0" presId="urn:microsoft.com/office/officeart/2005/8/layout/hierarchy4"/>
    <dgm:cxn modelId="{2E983A99-BB15-4CC3-A773-8055BC879065}" type="presParOf" srcId="{1617E4FE-17F5-4A7E-B6CA-10FBE1879AAB}" destId="{4539BF80-DF8B-43B7-AA99-332857F4A480}" srcOrd="0" destOrd="0" presId="urn:microsoft.com/office/officeart/2005/8/layout/hierarchy4"/>
    <dgm:cxn modelId="{117487CC-2592-4ACC-89B5-644FEA48D895}" type="presParOf" srcId="{1617E4FE-17F5-4A7E-B6CA-10FBE1879AAB}" destId="{A378896B-2741-42BA-BB16-EE0B70D6A5B1}" srcOrd="1" destOrd="0" presId="urn:microsoft.com/office/officeart/2005/8/layout/hierarchy4"/>
    <dgm:cxn modelId="{6ABECBF1-ACDF-4C3F-98BD-F247E16389BC}" type="presParOf" srcId="{10CC2ACC-872F-423F-80A6-6DA44C8CD9FA}" destId="{CAE7218B-D3EA-4DB9-B36E-73ED67D48815}" srcOrd="7" destOrd="0" presId="urn:microsoft.com/office/officeart/2005/8/layout/hierarchy4"/>
    <dgm:cxn modelId="{2845AFA8-F7C7-40A4-B1E8-F5263E8F2BB3}" type="presParOf" srcId="{10CC2ACC-872F-423F-80A6-6DA44C8CD9FA}" destId="{1E837FAC-48A1-460C-A79D-2B2CF97EDE1F}" srcOrd="8" destOrd="0" presId="urn:microsoft.com/office/officeart/2005/8/layout/hierarchy4"/>
    <dgm:cxn modelId="{6BB93C1D-BD3E-4544-8460-1996FC833FC3}" type="presParOf" srcId="{1E837FAC-48A1-460C-A79D-2B2CF97EDE1F}" destId="{6CBBDD31-C8FE-4416-9196-FC1FD8A0B413}" srcOrd="0" destOrd="0" presId="urn:microsoft.com/office/officeart/2005/8/layout/hierarchy4"/>
    <dgm:cxn modelId="{A85E6C66-7918-4411-AB0D-8CF42AD66967}" type="presParOf" srcId="{1E837FAC-48A1-460C-A79D-2B2CF97EDE1F}" destId="{65B63B50-ED1F-4699-8C8D-40441CF13AE1}" srcOrd="1" destOrd="0" presId="urn:microsoft.com/office/officeart/2005/8/layout/hierarchy4"/>
    <dgm:cxn modelId="{47031ADA-00F3-45A6-A6C6-CAAEF6CD83F0}" type="presParOf" srcId="{10CC2ACC-872F-423F-80A6-6DA44C8CD9FA}" destId="{0612DB90-43B8-4EC2-8A44-908B4947927F}" srcOrd="9" destOrd="0" presId="urn:microsoft.com/office/officeart/2005/8/layout/hierarchy4"/>
    <dgm:cxn modelId="{E99D820F-3B5E-4369-B3B1-452C0A12E75F}" type="presParOf" srcId="{10CC2ACC-872F-423F-80A6-6DA44C8CD9FA}" destId="{C4F4CCFC-42B0-4849-8719-0FC16A5D5669}" srcOrd="10" destOrd="0" presId="urn:microsoft.com/office/officeart/2005/8/layout/hierarchy4"/>
    <dgm:cxn modelId="{E158BADE-BE60-4213-B3CC-21A01AA05BE0}" type="presParOf" srcId="{C4F4CCFC-42B0-4849-8719-0FC16A5D5669}" destId="{6AEF8F50-71A4-4370-96C9-1708F47D8CD3}" srcOrd="0" destOrd="0" presId="urn:microsoft.com/office/officeart/2005/8/layout/hierarchy4"/>
    <dgm:cxn modelId="{1F40C496-4C9B-4B08-ACDF-125D13D1C421}" type="presParOf" srcId="{C4F4CCFC-42B0-4849-8719-0FC16A5D5669}" destId="{C7562562-9811-4F1A-8CC0-9435412DF95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22C9AC-BB11-44AB-A262-A7A95C1F4344}"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13413C7A-EC27-4947-8FE9-15D095CFF44C}">
      <dgm:prSet phldrT="[Text]" custT="1"/>
      <dgm:spPr/>
      <dgm:t>
        <a:bodyPr/>
        <a:lstStyle/>
        <a:p>
          <a:r>
            <a:rPr lang="en-GB" sz="2000">
              <a:latin typeface="Arial" panose="020B0604020202020204" pitchFamily="34" charset="0"/>
              <a:cs typeface="Arial" panose="020B0604020202020204" pitchFamily="34" charset="0"/>
            </a:rPr>
            <a:t>Budget planning (BMIS)</a:t>
          </a:r>
        </a:p>
      </dgm:t>
    </dgm:pt>
    <dgm:pt modelId="{A013322A-D1F1-43C2-9EE9-053AB4BCE418}" type="parTrans" cxnId="{58CEECA4-7068-4ADB-856B-5E04BE24A413}">
      <dgm:prSet/>
      <dgm:spPr/>
      <dgm:t>
        <a:bodyPr/>
        <a:lstStyle/>
        <a:p>
          <a:endParaRPr lang="en-US"/>
        </a:p>
      </dgm:t>
    </dgm:pt>
    <dgm:pt modelId="{EDCE4467-1B08-43EC-935C-88A672D1544F}" type="sibTrans" cxnId="{58CEECA4-7068-4ADB-856B-5E04BE24A413}">
      <dgm:prSet/>
      <dgm:spPr/>
      <dgm:t>
        <a:bodyPr/>
        <a:lstStyle/>
        <a:p>
          <a:endParaRPr lang="en-US"/>
        </a:p>
      </dgm:t>
    </dgm:pt>
    <dgm:pt modelId="{9CBF063E-F746-4AEC-A8D1-172DD0C21D32}">
      <dgm:prSet phldrT="[Text]" custT="1"/>
      <dgm:spPr/>
      <dgm:t>
        <a:bodyPr/>
        <a:lstStyle/>
        <a:p>
          <a:r>
            <a:rPr lang="en-GB" sz="2000">
              <a:latin typeface="Arial" panose="020B0604020202020204" pitchFamily="34" charset="0"/>
              <a:cs typeface="Arial" panose="020B0604020202020204" pitchFamily="34" charset="0"/>
            </a:rPr>
            <a:t>Central Payroll (COZ)</a:t>
          </a:r>
        </a:p>
      </dgm:t>
    </dgm:pt>
    <dgm:pt modelId="{94B1DBF0-E6E8-490B-BA58-9649779816AE}" type="parTrans" cxnId="{6DCD3724-D621-49A9-A3BE-4C07BBACBAE1}">
      <dgm:prSet/>
      <dgm:spPr/>
      <dgm:t>
        <a:bodyPr/>
        <a:lstStyle/>
        <a:p>
          <a:endParaRPr lang="en-US"/>
        </a:p>
      </dgm:t>
    </dgm:pt>
    <dgm:pt modelId="{A2489EA7-25DD-4DAB-9FD6-B80938005761}" type="sibTrans" cxnId="{6DCD3724-D621-49A9-A3BE-4C07BBACBAE1}">
      <dgm:prSet/>
      <dgm:spPr/>
      <dgm:t>
        <a:bodyPr/>
        <a:lstStyle/>
        <a:p>
          <a:endParaRPr lang="en-US"/>
        </a:p>
      </dgm:t>
    </dgm:pt>
    <dgm:pt modelId="{FA334F21-2AD1-44C3-82E9-3DBA4B2C6727}">
      <dgm:prSet phldrT="[Text]" custT="1"/>
      <dgm:spPr/>
      <dgm:t>
        <a:bodyPr/>
        <a:lstStyle/>
        <a:p>
          <a:r>
            <a:rPr lang="en-GB" sz="2000">
              <a:latin typeface="Arial" panose="020B0604020202020204" pitchFamily="34" charset="0"/>
              <a:cs typeface="Arial" panose="020B0604020202020204" pitchFamily="34" charset="0"/>
            </a:rPr>
            <a:t>Revenue and Customs Administration, Ministry of Interior and Police Directorate</a:t>
          </a:r>
        </a:p>
      </dgm:t>
    </dgm:pt>
    <dgm:pt modelId="{31F28735-BE5E-47D5-87B4-52E69B0E047D}" type="parTrans" cxnId="{9E52B4E4-AF5F-462C-8793-5C3D75FC77F1}">
      <dgm:prSet/>
      <dgm:spPr/>
      <dgm:t>
        <a:bodyPr/>
        <a:lstStyle/>
        <a:p>
          <a:endParaRPr lang="en-US"/>
        </a:p>
      </dgm:t>
    </dgm:pt>
    <dgm:pt modelId="{6DB9ACB0-5BF0-4DC7-B089-F99D6B31D80C}" type="sibTrans" cxnId="{9E52B4E4-AF5F-462C-8793-5C3D75FC77F1}">
      <dgm:prSet/>
      <dgm:spPr/>
      <dgm:t>
        <a:bodyPr/>
        <a:lstStyle/>
        <a:p>
          <a:endParaRPr lang="en-US"/>
        </a:p>
      </dgm:t>
    </dgm:pt>
    <dgm:pt modelId="{755589A3-E8CF-4D2B-B24F-5A99502697CA}">
      <dgm:prSet phldrT="[Text]" custT="1"/>
      <dgm:spPr/>
      <dgm:t>
        <a:bodyPr/>
        <a:lstStyle/>
        <a:p>
          <a:r>
            <a:rPr lang="en-GB" sz="2000" b="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Application solutions in the </a:t>
          </a:r>
          <a:r>
            <a:rPr lang="en-GB" sz="2000" b="1">
              <a:latin typeface="Arial" panose="020B0604020202020204" pitchFamily="34" charset="0"/>
              <a:cs typeface="Arial" panose="020B0604020202020204" pitchFamily="34" charset="0"/>
            </a:rPr>
            <a:t>State Treasury Directorate </a:t>
          </a:r>
        </a:p>
      </dgm:t>
    </dgm:pt>
    <dgm:pt modelId="{CADBB443-6B05-45CD-B509-349A748A2184}" type="parTrans" cxnId="{A6766B0C-BBD2-4A98-A8DB-5A0E67649E99}">
      <dgm:prSet/>
      <dgm:spPr/>
      <dgm:t>
        <a:bodyPr/>
        <a:lstStyle/>
        <a:p>
          <a:endParaRPr lang="en-US"/>
        </a:p>
      </dgm:t>
    </dgm:pt>
    <dgm:pt modelId="{8696B9D3-A24B-4666-9225-74C0B282982D}" type="sibTrans" cxnId="{A6766B0C-BBD2-4A98-A8DB-5A0E67649E99}">
      <dgm:prSet/>
      <dgm:spPr/>
      <dgm:t>
        <a:bodyPr/>
        <a:lstStyle/>
        <a:p>
          <a:endParaRPr lang="en-US"/>
        </a:p>
      </dgm:t>
    </dgm:pt>
    <dgm:pt modelId="{05561C4A-B46D-4DBC-A1A5-A693342914F3}">
      <dgm:prSet phldrT="[Text]" custT="1"/>
      <dgm:spPr/>
      <dgm:t>
        <a:bodyPr/>
        <a:lstStyle/>
        <a:p>
          <a:r>
            <a:rPr lang="en-GB" sz="2000">
              <a:latin typeface="Arial" panose="020B0604020202020204" pitchFamily="34" charset="0"/>
              <a:cs typeface="Arial" panose="020B0604020202020204" pitchFamily="34" charset="0"/>
            </a:rPr>
            <a:t>SAP system for budget execution and public debt</a:t>
          </a:r>
        </a:p>
      </dgm:t>
    </dgm:pt>
    <dgm:pt modelId="{2B030090-D4DB-498B-BD62-700B81FF9772}" type="parTrans" cxnId="{399B7113-44BC-44B1-91BF-17EA5C2A0445}">
      <dgm:prSet/>
      <dgm:spPr/>
      <dgm:t>
        <a:bodyPr/>
        <a:lstStyle/>
        <a:p>
          <a:endParaRPr lang="en-US"/>
        </a:p>
      </dgm:t>
    </dgm:pt>
    <dgm:pt modelId="{4CAD0CE5-A15F-4FC8-A03B-BDD0E3B6C2D0}" type="sibTrans" cxnId="{399B7113-44BC-44B1-91BF-17EA5C2A0445}">
      <dgm:prSet/>
      <dgm:spPr/>
      <dgm:t>
        <a:bodyPr/>
        <a:lstStyle/>
        <a:p>
          <a:endParaRPr lang="en-US"/>
        </a:p>
      </dgm:t>
    </dgm:pt>
    <dgm:pt modelId="{AD66FC9C-939D-4B79-8214-CFD7975EC3F0}">
      <dgm:prSet phldrT="[Text]" custT="1"/>
      <dgm:spPr/>
      <dgm:t>
        <a:bodyPr/>
        <a:lstStyle/>
        <a:p>
          <a:r>
            <a:rPr lang="en-GB" sz="2000">
              <a:latin typeface="Arial" panose="020B0604020202020204" pitchFamily="34" charset="0"/>
              <a:cs typeface="Arial" panose="020B0604020202020204" pitchFamily="34" charset="0"/>
            </a:rPr>
            <a:t>SAP system for monitoring IPA funds </a:t>
          </a:r>
        </a:p>
      </dgm:t>
    </dgm:pt>
    <dgm:pt modelId="{077385CA-37E3-497B-B6CA-D5A88DC2A384}" type="parTrans" cxnId="{78882B57-8A2F-4A88-8237-D9DA1DE6EB39}">
      <dgm:prSet/>
      <dgm:spPr/>
      <dgm:t>
        <a:bodyPr/>
        <a:lstStyle/>
        <a:p>
          <a:endParaRPr lang="en-US"/>
        </a:p>
      </dgm:t>
    </dgm:pt>
    <dgm:pt modelId="{7D431800-5670-4E2D-A698-38CA5488A34D}" type="sibTrans" cxnId="{78882B57-8A2F-4A88-8237-D9DA1DE6EB39}">
      <dgm:prSet/>
      <dgm:spPr/>
      <dgm:t>
        <a:bodyPr/>
        <a:lstStyle/>
        <a:p>
          <a:endParaRPr lang="en-US"/>
        </a:p>
      </dgm:t>
    </dgm:pt>
    <dgm:pt modelId="{5BA8040B-B389-48E2-8D6B-5235B20510A0}">
      <dgm:prSet phldrT="[Text]" custT="1"/>
      <dgm:spPr/>
      <dgm:t>
        <a:bodyPr/>
        <a:lstStyle/>
        <a:p>
          <a:r>
            <a:rPr lang="en-GB" sz="2000">
              <a:latin typeface="Arial" panose="020B0604020202020204" pitchFamily="34" charset="0"/>
              <a:cs typeface="Arial" panose="020B0604020202020204" pitchFamily="34" charset="0"/>
            </a:rPr>
            <a:t>Income processing Income module</a:t>
          </a:r>
        </a:p>
      </dgm:t>
    </dgm:pt>
    <dgm:pt modelId="{53F571EA-FDE6-4509-82CE-3AB604D1CC99}" type="parTrans" cxnId="{C39CCDA5-788E-48DA-90CB-7E194C003826}">
      <dgm:prSet/>
      <dgm:spPr/>
      <dgm:t>
        <a:bodyPr/>
        <a:lstStyle/>
        <a:p>
          <a:endParaRPr lang="en-US"/>
        </a:p>
      </dgm:t>
    </dgm:pt>
    <dgm:pt modelId="{E38BBCA6-FAB8-4A30-801C-71FF5F344499}" type="sibTrans" cxnId="{C39CCDA5-788E-48DA-90CB-7E194C003826}">
      <dgm:prSet/>
      <dgm:spPr/>
      <dgm:t>
        <a:bodyPr/>
        <a:lstStyle/>
        <a:p>
          <a:endParaRPr lang="en-US"/>
        </a:p>
      </dgm:t>
    </dgm:pt>
    <dgm:pt modelId="{DB0030E9-E536-4EBB-8C95-4774BB159FE0}">
      <dgm:prSet phldrT="[Text]" custT="1"/>
      <dgm:spPr/>
      <dgm:t>
        <a:bodyPr/>
        <a:lstStyle/>
        <a:p>
          <a:r>
            <a:rPr lang="en-GB" sz="2000">
              <a:latin typeface="Arial" panose="020B0604020202020204" pitchFamily="34" charset="0"/>
              <a:cs typeface="Arial" panose="020B0604020202020204" pitchFamily="34" charset="0"/>
            </a:rPr>
            <a:t>Central Bank (RTGS system)</a:t>
          </a:r>
        </a:p>
      </dgm:t>
    </dgm:pt>
    <dgm:pt modelId="{C10326DD-8812-4C0F-BBC1-7A18C205D50E}" type="parTrans" cxnId="{B5377E68-FA9B-4A07-B201-C589C459D27B}">
      <dgm:prSet/>
      <dgm:spPr/>
      <dgm:t>
        <a:bodyPr/>
        <a:lstStyle/>
        <a:p>
          <a:endParaRPr lang="en-US"/>
        </a:p>
      </dgm:t>
    </dgm:pt>
    <dgm:pt modelId="{C560A441-5F2C-4049-A8A0-4CD32D2EF2CD}" type="sibTrans" cxnId="{B5377E68-FA9B-4A07-B201-C589C459D27B}">
      <dgm:prSet/>
      <dgm:spPr/>
      <dgm:t>
        <a:bodyPr/>
        <a:lstStyle/>
        <a:p>
          <a:endParaRPr lang="en-US"/>
        </a:p>
      </dgm:t>
    </dgm:pt>
    <dgm:pt modelId="{649190C9-9990-4895-AD89-0C8FED9D47A6}">
      <dgm:prSet phldrT="[Text]" custT="1"/>
      <dgm:spPr/>
      <dgm:t>
        <a:bodyPr/>
        <a:lstStyle/>
        <a:p>
          <a:endParaRPr lang="en-US" sz="2000" dirty="0">
            <a:latin typeface="Arial" panose="020B0604020202020204" pitchFamily="34" charset="0"/>
            <a:cs typeface="Arial" panose="020B0604020202020204" pitchFamily="34" charset="0"/>
          </a:endParaRPr>
        </a:p>
      </dgm:t>
    </dgm:pt>
    <dgm:pt modelId="{AA1FE594-AA7D-49A6-A99F-695B78016C2B}" type="parTrans" cxnId="{B516ADF7-E899-47EE-B72A-9912FD7A9E8E}">
      <dgm:prSet/>
      <dgm:spPr/>
      <dgm:t>
        <a:bodyPr/>
        <a:lstStyle/>
        <a:p>
          <a:endParaRPr lang="en-US"/>
        </a:p>
      </dgm:t>
    </dgm:pt>
    <dgm:pt modelId="{26198C9F-B5A9-4085-BA7B-9B3117975F18}" type="sibTrans" cxnId="{B516ADF7-E899-47EE-B72A-9912FD7A9E8E}">
      <dgm:prSet/>
      <dgm:spPr/>
      <dgm:t>
        <a:bodyPr/>
        <a:lstStyle/>
        <a:p>
          <a:endParaRPr lang="en-US"/>
        </a:p>
      </dgm:t>
    </dgm:pt>
    <dgm:pt modelId="{6FBF560F-7F26-4230-940E-0A50A9EF7940}">
      <dgm:prSet phldrT="[Text]" custT="1"/>
      <dgm:spPr/>
      <dgm:t>
        <a:bodyPr/>
        <a:lstStyle/>
        <a:p>
          <a:r>
            <a:rPr lang="en-GB" sz="2000">
              <a:latin typeface="Arial" panose="020B0604020202020204" pitchFamily="34" charset="0"/>
              <a:cs typeface="Arial" panose="020B0604020202020204" pitchFamily="34" charset="0"/>
            </a:rPr>
            <a:t>Transfers from SAP</a:t>
          </a:r>
        </a:p>
      </dgm:t>
    </dgm:pt>
    <dgm:pt modelId="{A13C5336-D1BF-49AC-90CC-5FA40A7ABCB6}" type="parTrans" cxnId="{19BE5618-A8F6-4980-B2C3-A62B07610CBA}">
      <dgm:prSet/>
      <dgm:spPr/>
      <dgm:t>
        <a:bodyPr/>
        <a:lstStyle/>
        <a:p>
          <a:endParaRPr lang="en-US"/>
        </a:p>
      </dgm:t>
    </dgm:pt>
    <dgm:pt modelId="{6418AE33-5A3D-4258-9B25-CDACA8303EF7}" type="sibTrans" cxnId="{19BE5618-A8F6-4980-B2C3-A62B07610CBA}">
      <dgm:prSet/>
      <dgm:spPr/>
      <dgm:t>
        <a:bodyPr/>
        <a:lstStyle/>
        <a:p>
          <a:endParaRPr lang="en-US"/>
        </a:p>
      </dgm:t>
    </dgm:pt>
    <dgm:pt modelId="{61D0138A-88AD-451B-A9FC-B15372F2DE20}">
      <dgm:prSet phldrT="[Text]" custT="1"/>
      <dgm:spPr/>
      <dgm:t>
        <a:bodyPr/>
        <a:lstStyle/>
        <a:p>
          <a:r>
            <a:rPr lang="en-GB" sz="2000">
              <a:latin typeface="Arial" panose="020B0604020202020204" pitchFamily="34" charset="0"/>
              <a:cs typeface="Arial" panose="020B0604020202020204" pitchFamily="34" charset="0"/>
            </a:rPr>
            <a:t>Transfers from the Ministry of Finance account with the Central Bank</a:t>
          </a:r>
        </a:p>
      </dgm:t>
    </dgm:pt>
    <dgm:pt modelId="{0417E556-18B4-408E-B32C-B6E92436A796}" type="parTrans" cxnId="{06DC72FD-2E3A-4851-9E7E-409E5091DB56}">
      <dgm:prSet/>
      <dgm:spPr/>
      <dgm:t>
        <a:bodyPr/>
        <a:lstStyle/>
        <a:p>
          <a:endParaRPr lang="en-US"/>
        </a:p>
      </dgm:t>
    </dgm:pt>
    <dgm:pt modelId="{1A26C1C7-5109-4507-A5AB-FAED497305BE}" type="sibTrans" cxnId="{06DC72FD-2E3A-4851-9E7E-409E5091DB56}">
      <dgm:prSet/>
      <dgm:spPr/>
      <dgm:t>
        <a:bodyPr/>
        <a:lstStyle/>
        <a:p>
          <a:endParaRPr lang="en-US"/>
        </a:p>
      </dgm:t>
    </dgm:pt>
    <dgm:pt modelId="{6309097E-64BC-4D44-A9C4-3CCBAAFAA3E9}">
      <dgm:prSet phldrT="[Text]" custT="1"/>
      <dgm:spPr/>
      <dgm:t>
        <a:bodyPr/>
        <a:lstStyle/>
        <a:p>
          <a:r>
            <a:rPr lang="en-GB" sz="2000">
              <a:latin typeface="Arial" panose="020B0604020202020204" pitchFamily="34" charset="0"/>
              <a:cs typeface="Arial" panose="020B0604020202020204" pitchFamily="34" charset="0"/>
            </a:rPr>
            <a:t>Reporting on distributed revenue – municipalities, equalization fund, etc.</a:t>
          </a:r>
        </a:p>
      </dgm:t>
    </dgm:pt>
    <dgm:pt modelId="{DE1F103A-0614-43E8-A468-24C15ADF9E72}" type="parTrans" cxnId="{78ADABE2-8DEC-4C46-A8A8-235D0F19E87F}">
      <dgm:prSet/>
      <dgm:spPr/>
      <dgm:t>
        <a:bodyPr/>
        <a:lstStyle/>
        <a:p>
          <a:endParaRPr lang="en-US"/>
        </a:p>
      </dgm:t>
    </dgm:pt>
    <dgm:pt modelId="{4BB72E73-B321-4564-BCCC-AE68257F1842}" type="sibTrans" cxnId="{78ADABE2-8DEC-4C46-A8A8-235D0F19E87F}">
      <dgm:prSet/>
      <dgm:spPr/>
      <dgm:t>
        <a:bodyPr/>
        <a:lstStyle/>
        <a:p>
          <a:endParaRPr lang="en-US"/>
        </a:p>
      </dgm:t>
    </dgm:pt>
    <dgm:pt modelId="{C17C0566-BE37-4ED7-A1BA-5089C28DF63D}">
      <dgm:prSet phldrT="[Text]" custT="1"/>
      <dgm:spPr/>
      <dgm:t>
        <a:bodyPr/>
        <a:lstStyle/>
        <a:p>
          <a:r>
            <a:rPr lang="en-GB" sz="2000">
              <a:latin typeface="Arial" panose="020B0604020202020204" pitchFamily="34" charset="0"/>
              <a:cs typeface="Arial" panose="020B0604020202020204" pitchFamily="34" charset="0"/>
            </a:rPr>
            <a:t>Processing of daily statements and transfers to the accounts of the Ministry </a:t>
          </a:r>
        </a:p>
      </dgm:t>
    </dgm:pt>
    <dgm:pt modelId="{57460492-31DE-4DB2-AB79-04E07CBCFED8}" type="parTrans" cxnId="{970E7415-405D-4A0E-9EF9-58A7EFAD9162}">
      <dgm:prSet/>
      <dgm:spPr/>
      <dgm:t>
        <a:bodyPr/>
        <a:lstStyle/>
        <a:p>
          <a:endParaRPr lang="en-US"/>
        </a:p>
      </dgm:t>
    </dgm:pt>
    <dgm:pt modelId="{5E3DB268-8156-4404-8F95-D468D6ABEB98}" type="sibTrans" cxnId="{970E7415-405D-4A0E-9EF9-58A7EFAD9162}">
      <dgm:prSet/>
      <dgm:spPr/>
      <dgm:t>
        <a:bodyPr/>
        <a:lstStyle/>
        <a:p>
          <a:endParaRPr lang="en-US"/>
        </a:p>
      </dgm:t>
    </dgm:pt>
    <dgm:pt modelId="{366EAB26-8D64-4340-ACD0-BD9C57822524}">
      <dgm:prSet phldrT="[Text]" custT="1"/>
      <dgm:spPr/>
      <dgm:t>
        <a:bodyPr/>
        <a:lstStyle/>
        <a:p>
          <a:endParaRPr lang="en-US" sz="2000" dirty="0">
            <a:latin typeface="Arial" panose="020B0604020202020204" pitchFamily="34" charset="0"/>
            <a:cs typeface="Arial" panose="020B0604020202020204" pitchFamily="34" charset="0"/>
          </a:endParaRPr>
        </a:p>
      </dgm:t>
    </dgm:pt>
    <dgm:pt modelId="{A6D4400D-F85A-4934-8F28-B2FCD8A09A66}" type="parTrans" cxnId="{8EC5F84C-5D55-4E11-AC47-6CBE6ABFB99B}">
      <dgm:prSet/>
      <dgm:spPr/>
      <dgm:t>
        <a:bodyPr/>
        <a:lstStyle/>
        <a:p>
          <a:endParaRPr lang="en-US"/>
        </a:p>
      </dgm:t>
    </dgm:pt>
    <dgm:pt modelId="{B4B8EAF5-5537-46DD-BDDB-49AFE792BD8F}" type="sibTrans" cxnId="{8EC5F84C-5D55-4E11-AC47-6CBE6ABFB99B}">
      <dgm:prSet/>
      <dgm:spPr/>
      <dgm:t>
        <a:bodyPr/>
        <a:lstStyle/>
        <a:p>
          <a:endParaRPr lang="en-US"/>
        </a:p>
      </dgm:t>
    </dgm:pt>
    <dgm:pt modelId="{3EEFFD81-1824-48B0-BB38-EF6960750C27}">
      <dgm:prSet phldrT="[Text]" custT="1"/>
      <dgm:spPr/>
      <dgm:t>
        <a:bodyPr/>
        <a:lstStyle/>
        <a:p>
          <a:r>
            <a:rPr lang="en-GB" sz="2000">
              <a:latin typeface="Arial" panose="020B0604020202020204" pitchFamily="34" charset="0"/>
              <a:cs typeface="Arial" panose="020B0604020202020204" pitchFamily="34" charset="0"/>
            </a:rPr>
            <a:t>Reporting on payments to recording sub-accounts</a:t>
          </a:r>
        </a:p>
      </dgm:t>
    </dgm:pt>
    <dgm:pt modelId="{210D5DDC-E8F6-495A-B396-31997FD1DB37}" type="parTrans" cxnId="{4CF45FA7-3353-4D8D-BC03-3DFFD58B3C42}">
      <dgm:prSet/>
      <dgm:spPr/>
      <dgm:t>
        <a:bodyPr/>
        <a:lstStyle/>
        <a:p>
          <a:endParaRPr lang="en-US"/>
        </a:p>
      </dgm:t>
    </dgm:pt>
    <dgm:pt modelId="{5DA48571-B428-469F-B36A-1B2AF7794FB3}" type="sibTrans" cxnId="{4CF45FA7-3353-4D8D-BC03-3DFFD58B3C42}">
      <dgm:prSet/>
      <dgm:spPr/>
      <dgm:t>
        <a:bodyPr/>
        <a:lstStyle/>
        <a:p>
          <a:endParaRPr lang="en-US"/>
        </a:p>
      </dgm:t>
    </dgm:pt>
    <dgm:pt modelId="{1124D4AF-EF6C-4584-9B4D-05D5A0F6ECE8}" type="pres">
      <dgm:prSet presAssocID="{D222C9AC-BB11-44AB-A262-A7A95C1F4344}" presName="layout" presStyleCnt="0">
        <dgm:presLayoutVars>
          <dgm:chMax/>
          <dgm:chPref/>
          <dgm:dir/>
          <dgm:resizeHandles/>
        </dgm:presLayoutVars>
      </dgm:prSet>
      <dgm:spPr/>
    </dgm:pt>
    <dgm:pt modelId="{EE0493A9-EC63-46FE-94C0-1550E7105B62}" type="pres">
      <dgm:prSet presAssocID="{366EAB26-8D64-4340-ACD0-BD9C57822524}" presName="root" presStyleCnt="0">
        <dgm:presLayoutVars>
          <dgm:chMax/>
          <dgm:chPref/>
        </dgm:presLayoutVars>
      </dgm:prSet>
      <dgm:spPr/>
    </dgm:pt>
    <dgm:pt modelId="{AB47054F-E525-4A0E-A7C0-B2F0764DE463}" type="pres">
      <dgm:prSet presAssocID="{366EAB26-8D64-4340-ACD0-BD9C57822524}" presName="rootComposite" presStyleCnt="0">
        <dgm:presLayoutVars/>
      </dgm:prSet>
      <dgm:spPr/>
    </dgm:pt>
    <dgm:pt modelId="{CE7EAADB-53E1-48BF-A1F8-85E9EAB88111}" type="pres">
      <dgm:prSet presAssocID="{366EAB26-8D64-4340-ACD0-BD9C57822524}" presName="ParentAccent" presStyleLbl="alignNode1" presStyleIdx="0" presStyleCnt="3"/>
      <dgm:spPr/>
    </dgm:pt>
    <dgm:pt modelId="{331E5984-6683-423F-A51A-C7B1A0D1C1BD}" type="pres">
      <dgm:prSet presAssocID="{366EAB26-8D64-4340-ACD0-BD9C57822524}" presName="ParentSmallAccent" presStyleLbl="fgAcc1" presStyleIdx="0" presStyleCnt="3"/>
      <dgm:spPr/>
    </dgm:pt>
    <dgm:pt modelId="{14F7B74A-3DFE-4C05-BECA-54FC4DA4188B}" type="pres">
      <dgm:prSet presAssocID="{366EAB26-8D64-4340-ACD0-BD9C57822524}" presName="Parent" presStyleLbl="revTx" presStyleIdx="0" presStyleCnt="15">
        <dgm:presLayoutVars>
          <dgm:chMax/>
          <dgm:chPref val="4"/>
          <dgm:bulletEnabled val="1"/>
        </dgm:presLayoutVars>
      </dgm:prSet>
      <dgm:spPr/>
    </dgm:pt>
    <dgm:pt modelId="{BA6BD8D9-D34F-4D0E-8917-E2E5DCFC6CBF}" type="pres">
      <dgm:prSet presAssocID="{366EAB26-8D64-4340-ACD0-BD9C57822524}" presName="childShape" presStyleCnt="0">
        <dgm:presLayoutVars>
          <dgm:chMax val="0"/>
          <dgm:chPref val="0"/>
        </dgm:presLayoutVars>
      </dgm:prSet>
      <dgm:spPr/>
    </dgm:pt>
    <dgm:pt modelId="{03E444C4-EB5D-4426-9B9C-98317CA492A1}" type="pres">
      <dgm:prSet presAssocID="{13413C7A-EC27-4947-8FE9-15D095CFF44C}" presName="childComposite" presStyleCnt="0">
        <dgm:presLayoutVars>
          <dgm:chMax val="0"/>
          <dgm:chPref val="0"/>
        </dgm:presLayoutVars>
      </dgm:prSet>
      <dgm:spPr/>
    </dgm:pt>
    <dgm:pt modelId="{88C10D93-9E96-4420-B558-05711925AE7F}" type="pres">
      <dgm:prSet presAssocID="{13413C7A-EC27-4947-8FE9-15D095CFF44C}" presName="ChildAccent" presStyleLbl="solidFgAcc1" presStyleIdx="0" presStyleCnt="12"/>
      <dgm:spPr/>
    </dgm:pt>
    <dgm:pt modelId="{17EFCA35-B970-4332-8115-E76D14B75383}" type="pres">
      <dgm:prSet presAssocID="{13413C7A-EC27-4947-8FE9-15D095CFF44C}" presName="Child" presStyleLbl="revTx" presStyleIdx="1" presStyleCnt="15">
        <dgm:presLayoutVars>
          <dgm:chMax val="0"/>
          <dgm:chPref val="0"/>
          <dgm:bulletEnabled val="1"/>
        </dgm:presLayoutVars>
      </dgm:prSet>
      <dgm:spPr/>
    </dgm:pt>
    <dgm:pt modelId="{C9F625D9-58ED-486C-B9AA-0EF04A402B37}" type="pres">
      <dgm:prSet presAssocID="{9CBF063E-F746-4AEC-A8D1-172DD0C21D32}" presName="childComposite" presStyleCnt="0">
        <dgm:presLayoutVars>
          <dgm:chMax val="0"/>
          <dgm:chPref val="0"/>
        </dgm:presLayoutVars>
      </dgm:prSet>
      <dgm:spPr/>
    </dgm:pt>
    <dgm:pt modelId="{1CA19B9F-EB08-4FA8-B69F-DC0C1DAC6B1E}" type="pres">
      <dgm:prSet presAssocID="{9CBF063E-F746-4AEC-A8D1-172DD0C21D32}" presName="ChildAccent" presStyleLbl="solidFgAcc1" presStyleIdx="1" presStyleCnt="12"/>
      <dgm:spPr/>
    </dgm:pt>
    <dgm:pt modelId="{F9136735-405C-4FA7-ACE7-8600B4008764}" type="pres">
      <dgm:prSet presAssocID="{9CBF063E-F746-4AEC-A8D1-172DD0C21D32}" presName="Child" presStyleLbl="revTx" presStyleIdx="2" presStyleCnt="15">
        <dgm:presLayoutVars>
          <dgm:chMax val="0"/>
          <dgm:chPref val="0"/>
          <dgm:bulletEnabled val="1"/>
        </dgm:presLayoutVars>
      </dgm:prSet>
      <dgm:spPr/>
    </dgm:pt>
    <dgm:pt modelId="{F9866484-23EF-4CF0-B83B-83565E922622}" type="pres">
      <dgm:prSet presAssocID="{FA334F21-2AD1-44C3-82E9-3DBA4B2C6727}" presName="childComposite" presStyleCnt="0">
        <dgm:presLayoutVars>
          <dgm:chMax val="0"/>
          <dgm:chPref val="0"/>
        </dgm:presLayoutVars>
      </dgm:prSet>
      <dgm:spPr/>
    </dgm:pt>
    <dgm:pt modelId="{53ACD445-7C31-4B37-8BB7-3E380EDCB099}" type="pres">
      <dgm:prSet presAssocID="{FA334F21-2AD1-44C3-82E9-3DBA4B2C6727}" presName="ChildAccent" presStyleLbl="solidFgAcc1" presStyleIdx="2" presStyleCnt="12"/>
      <dgm:spPr/>
    </dgm:pt>
    <dgm:pt modelId="{692432B6-C3AB-4722-BA91-DA6D7D0CE5EE}" type="pres">
      <dgm:prSet presAssocID="{FA334F21-2AD1-44C3-82E9-3DBA4B2C6727}" presName="Child" presStyleLbl="revTx" presStyleIdx="3" presStyleCnt="15" custScaleY="181173">
        <dgm:presLayoutVars>
          <dgm:chMax val="0"/>
          <dgm:chPref val="0"/>
          <dgm:bulletEnabled val="1"/>
        </dgm:presLayoutVars>
      </dgm:prSet>
      <dgm:spPr/>
    </dgm:pt>
    <dgm:pt modelId="{605E0AF2-1E4E-4949-AF99-4587029A6877}" type="pres">
      <dgm:prSet presAssocID="{755589A3-E8CF-4D2B-B24F-5A99502697CA}" presName="root" presStyleCnt="0">
        <dgm:presLayoutVars>
          <dgm:chMax/>
          <dgm:chPref/>
        </dgm:presLayoutVars>
      </dgm:prSet>
      <dgm:spPr/>
    </dgm:pt>
    <dgm:pt modelId="{9221975E-ABA4-4866-BD44-339A5266EF9F}" type="pres">
      <dgm:prSet presAssocID="{755589A3-E8CF-4D2B-B24F-5A99502697CA}" presName="rootComposite" presStyleCnt="0">
        <dgm:presLayoutVars/>
      </dgm:prSet>
      <dgm:spPr/>
    </dgm:pt>
    <dgm:pt modelId="{AF4C0EF3-39F6-402A-BA6C-060E32463206}" type="pres">
      <dgm:prSet presAssocID="{755589A3-E8CF-4D2B-B24F-5A99502697CA}" presName="ParentAccent" presStyleLbl="alignNode1" presStyleIdx="1" presStyleCnt="3"/>
      <dgm:spPr/>
    </dgm:pt>
    <dgm:pt modelId="{B47560D8-91AA-4141-8179-0C1E1BE2D84A}" type="pres">
      <dgm:prSet presAssocID="{755589A3-E8CF-4D2B-B24F-5A99502697CA}" presName="ParentSmallAccent" presStyleLbl="fgAcc1" presStyleIdx="1" presStyleCnt="3"/>
      <dgm:spPr/>
    </dgm:pt>
    <dgm:pt modelId="{183BFDC7-B5A1-4BCB-9C15-1F31D8A5C010}" type="pres">
      <dgm:prSet presAssocID="{755589A3-E8CF-4D2B-B24F-5A99502697CA}" presName="Parent" presStyleLbl="revTx" presStyleIdx="4" presStyleCnt="15" custScaleX="131006">
        <dgm:presLayoutVars>
          <dgm:chMax/>
          <dgm:chPref val="4"/>
          <dgm:bulletEnabled val="1"/>
        </dgm:presLayoutVars>
      </dgm:prSet>
      <dgm:spPr/>
    </dgm:pt>
    <dgm:pt modelId="{0BC6F803-F8FD-43E1-B735-8A02D4632840}" type="pres">
      <dgm:prSet presAssocID="{755589A3-E8CF-4D2B-B24F-5A99502697CA}" presName="childShape" presStyleCnt="0">
        <dgm:presLayoutVars>
          <dgm:chMax val="0"/>
          <dgm:chPref val="0"/>
        </dgm:presLayoutVars>
      </dgm:prSet>
      <dgm:spPr/>
    </dgm:pt>
    <dgm:pt modelId="{6820CF8D-EB9D-48AA-97E1-C11CC4B4512D}" type="pres">
      <dgm:prSet presAssocID="{05561C4A-B46D-4DBC-A1A5-A693342914F3}" presName="childComposite" presStyleCnt="0">
        <dgm:presLayoutVars>
          <dgm:chMax val="0"/>
          <dgm:chPref val="0"/>
        </dgm:presLayoutVars>
      </dgm:prSet>
      <dgm:spPr/>
    </dgm:pt>
    <dgm:pt modelId="{02CD9947-3562-490C-A94B-C81423FAF7B5}" type="pres">
      <dgm:prSet presAssocID="{05561C4A-B46D-4DBC-A1A5-A693342914F3}" presName="ChildAccent" presStyleLbl="solidFgAcc1" presStyleIdx="3" presStyleCnt="12"/>
      <dgm:spPr/>
    </dgm:pt>
    <dgm:pt modelId="{D22DBB16-0186-44D4-B555-D9784D865EFC}" type="pres">
      <dgm:prSet presAssocID="{05561C4A-B46D-4DBC-A1A5-A693342914F3}" presName="Child" presStyleLbl="revTx" presStyleIdx="5" presStyleCnt="15">
        <dgm:presLayoutVars>
          <dgm:chMax val="0"/>
          <dgm:chPref val="0"/>
          <dgm:bulletEnabled val="1"/>
        </dgm:presLayoutVars>
      </dgm:prSet>
      <dgm:spPr/>
    </dgm:pt>
    <dgm:pt modelId="{2296C2AF-1A76-4CEA-A75C-2B74703666F1}" type="pres">
      <dgm:prSet presAssocID="{AD66FC9C-939D-4B79-8214-CFD7975EC3F0}" presName="childComposite" presStyleCnt="0">
        <dgm:presLayoutVars>
          <dgm:chMax val="0"/>
          <dgm:chPref val="0"/>
        </dgm:presLayoutVars>
      </dgm:prSet>
      <dgm:spPr/>
    </dgm:pt>
    <dgm:pt modelId="{36280426-996A-40AE-A2F3-9CB9947E5FA5}" type="pres">
      <dgm:prSet presAssocID="{AD66FC9C-939D-4B79-8214-CFD7975EC3F0}" presName="ChildAccent" presStyleLbl="solidFgAcc1" presStyleIdx="4" presStyleCnt="12"/>
      <dgm:spPr/>
    </dgm:pt>
    <dgm:pt modelId="{E31CB58F-F03F-4A30-822E-DAF1A57880DD}" type="pres">
      <dgm:prSet presAssocID="{AD66FC9C-939D-4B79-8214-CFD7975EC3F0}" presName="Child" presStyleLbl="revTx" presStyleIdx="6" presStyleCnt="15">
        <dgm:presLayoutVars>
          <dgm:chMax val="0"/>
          <dgm:chPref val="0"/>
          <dgm:bulletEnabled val="1"/>
        </dgm:presLayoutVars>
      </dgm:prSet>
      <dgm:spPr/>
    </dgm:pt>
    <dgm:pt modelId="{E4859ACF-D936-494A-AD64-CAB9A02A64F5}" type="pres">
      <dgm:prSet presAssocID="{5BA8040B-B389-48E2-8D6B-5235B20510A0}" presName="childComposite" presStyleCnt="0">
        <dgm:presLayoutVars>
          <dgm:chMax val="0"/>
          <dgm:chPref val="0"/>
        </dgm:presLayoutVars>
      </dgm:prSet>
      <dgm:spPr/>
    </dgm:pt>
    <dgm:pt modelId="{119F5171-8E2A-43FA-BEE2-B1B028B1F797}" type="pres">
      <dgm:prSet presAssocID="{5BA8040B-B389-48E2-8D6B-5235B20510A0}" presName="ChildAccent" presStyleLbl="solidFgAcc1" presStyleIdx="5" presStyleCnt="12"/>
      <dgm:spPr/>
    </dgm:pt>
    <dgm:pt modelId="{A176FA20-D22D-4385-A0AE-6F7D99EDA9D2}" type="pres">
      <dgm:prSet presAssocID="{5BA8040B-B389-48E2-8D6B-5235B20510A0}" presName="Child" presStyleLbl="revTx" presStyleIdx="7" presStyleCnt="15">
        <dgm:presLayoutVars>
          <dgm:chMax val="0"/>
          <dgm:chPref val="0"/>
          <dgm:bulletEnabled val="1"/>
        </dgm:presLayoutVars>
      </dgm:prSet>
      <dgm:spPr/>
    </dgm:pt>
    <dgm:pt modelId="{2316A852-D6E3-4835-A2ED-E25B0BA54D20}" type="pres">
      <dgm:prSet presAssocID="{6FBF560F-7F26-4230-940E-0A50A9EF7940}" presName="childComposite" presStyleCnt="0">
        <dgm:presLayoutVars>
          <dgm:chMax val="0"/>
          <dgm:chPref val="0"/>
        </dgm:presLayoutVars>
      </dgm:prSet>
      <dgm:spPr/>
    </dgm:pt>
    <dgm:pt modelId="{A662CDDC-02A5-4DF1-9A61-38040CE68E9A}" type="pres">
      <dgm:prSet presAssocID="{6FBF560F-7F26-4230-940E-0A50A9EF7940}" presName="ChildAccent" presStyleLbl="solidFgAcc1" presStyleIdx="6" presStyleCnt="12"/>
      <dgm:spPr/>
    </dgm:pt>
    <dgm:pt modelId="{A6116876-9E30-46A2-9A67-EA9797744539}" type="pres">
      <dgm:prSet presAssocID="{6FBF560F-7F26-4230-940E-0A50A9EF7940}" presName="Child" presStyleLbl="revTx" presStyleIdx="8" presStyleCnt="15">
        <dgm:presLayoutVars>
          <dgm:chMax val="0"/>
          <dgm:chPref val="0"/>
          <dgm:bulletEnabled val="1"/>
        </dgm:presLayoutVars>
      </dgm:prSet>
      <dgm:spPr/>
    </dgm:pt>
    <dgm:pt modelId="{B0B8994C-3EC7-4716-B7DC-CECBB137BDB3}" type="pres">
      <dgm:prSet presAssocID="{61D0138A-88AD-451B-A9FC-B15372F2DE20}" presName="childComposite" presStyleCnt="0">
        <dgm:presLayoutVars>
          <dgm:chMax val="0"/>
          <dgm:chPref val="0"/>
        </dgm:presLayoutVars>
      </dgm:prSet>
      <dgm:spPr/>
    </dgm:pt>
    <dgm:pt modelId="{EAB44BB5-2456-40A5-9B7D-C6F05E592B0B}" type="pres">
      <dgm:prSet presAssocID="{61D0138A-88AD-451B-A9FC-B15372F2DE20}" presName="ChildAccent" presStyleLbl="solidFgAcc1" presStyleIdx="7" presStyleCnt="12"/>
      <dgm:spPr/>
    </dgm:pt>
    <dgm:pt modelId="{BD1E62D2-239F-4F01-B7C2-E46FD70D3C15}" type="pres">
      <dgm:prSet presAssocID="{61D0138A-88AD-451B-A9FC-B15372F2DE20}" presName="Child" presStyleLbl="revTx" presStyleIdx="9" presStyleCnt="15">
        <dgm:presLayoutVars>
          <dgm:chMax val="0"/>
          <dgm:chPref val="0"/>
          <dgm:bulletEnabled val="1"/>
        </dgm:presLayoutVars>
      </dgm:prSet>
      <dgm:spPr/>
    </dgm:pt>
    <dgm:pt modelId="{F625B5BE-4CEC-4325-9831-8398E7EB25FC}" type="pres">
      <dgm:prSet presAssocID="{C17C0566-BE37-4ED7-A1BA-5089C28DF63D}" presName="childComposite" presStyleCnt="0">
        <dgm:presLayoutVars>
          <dgm:chMax val="0"/>
          <dgm:chPref val="0"/>
        </dgm:presLayoutVars>
      </dgm:prSet>
      <dgm:spPr/>
    </dgm:pt>
    <dgm:pt modelId="{CBA78360-4FB6-4687-8130-AF25BE2F5D06}" type="pres">
      <dgm:prSet presAssocID="{C17C0566-BE37-4ED7-A1BA-5089C28DF63D}" presName="ChildAccent" presStyleLbl="solidFgAcc1" presStyleIdx="8" presStyleCnt="12"/>
      <dgm:spPr/>
    </dgm:pt>
    <dgm:pt modelId="{62CDEE12-AE0A-4AA4-9AE0-A66C05C6101C}" type="pres">
      <dgm:prSet presAssocID="{C17C0566-BE37-4ED7-A1BA-5089C28DF63D}" presName="Child" presStyleLbl="revTx" presStyleIdx="10" presStyleCnt="15" custScaleY="211387">
        <dgm:presLayoutVars>
          <dgm:chMax val="0"/>
          <dgm:chPref val="0"/>
          <dgm:bulletEnabled val="1"/>
        </dgm:presLayoutVars>
      </dgm:prSet>
      <dgm:spPr/>
    </dgm:pt>
    <dgm:pt modelId="{0527467E-3FF8-49E2-AEBF-43F6F59423D2}" type="pres">
      <dgm:prSet presAssocID="{649190C9-9990-4895-AD89-0C8FED9D47A6}" presName="root" presStyleCnt="0">
        <dgm:presLayoutVars>
          <dgm:chMax/>
          <dgm:chPref/>
        </dgm:presLayoutVars>
      </dgm:prSet>
      <dgm:spPr/>
    </dgm:pt>
    <dgm:pt modelId="{E0C1D035-2EF1-400E-9F0E-903F6E2EE236}" type="pres">
      <dgm:prSet presAssocID="{649190C9-9990-4895-AD89-0C8FED9D47A6}" presName="rootComposite" presStyleCnt="0">
        <dgm:presLayoutVars/>
      </dgm:prSet>
      <dgm:spPr/>
    </dgm:pt>
    <dgm:pt modelId="{0AFFE318-7FA7-4168-956B-C7426CE66DC7}" type="pres">
      <dgm:prSet presAssocID="{649190C9-9990-4895-AD89-0C8FED9D47A6}" presName="ParentAccent" presStyleLbl="alignNode1" presStyleIdx="2" presStyleCnt="3"/>
      <dgm:spPr/>
    </dgm:pt>
    <dgm:pt modelId="{81EBCD2C-1034-4076-86A4-6445B74831E8}" type="pres">
      <dgm:prSet presAssocID="{649190C9-9990-4895-AD89-0C8FED9D47A6}" presName="ParentSmallAccent" presStyleLbl="fgAcc1" presStyleIdx="2" presStyleCnt="3"/>
      <dgm:spPr/>
    </dgm:pt>
    <dgm:pt modelId="{1CF23BF4-98F2-424D-86A2-0494B1545456}" type="pres">
      <dgm:prSet presAssocID="{649190C9-9990-4895-AD89-0C8FED9D47A6}" presName="Parent" presStyleLbl="revTx" presStyleIdx="11" presStyleCnt="15">
        <dgm:presLayoutVars>
          <dgm:chMax/>
          <dgm:chPref val="4"/>
          <dgm:bulletEnabled val="1"/>
        </dgm:presLayoutVars>
      </dgm:prSet>
      <dgm:spPr/>
    </dgm:pt>
    <dgm:pt modelId="{E9EAA783-262B-4A33-99CF-6519554BB744}" type="pres">
      <dgm:prSet presAssocID="{649190C9-9990-4895-AD89-0C8FED9D47A6}" presName="childShape" presStyleCnt="0">
        <dgm:presLayoutVars>
          <dgm:chMax val="0"/>
          <dgm:chPref val="0"/>
        </dgm:presLayoutVars>
      </dgm:prSet>
      <dgm:spPr/>
    </dgm:pt>
    <dgm:pt modelId="{3E24760D-93E8-4DED-B3F6-6B9E227CCED4}" type="pres">
      <dgm:prSet presAssocID="{DB0030E9-E536-4EBB-8C95-4774BB159FE0}" presName="childComposite" presStyleCnt="0">
        <dgm:presLayoutVars>
          <dgm:chMax val="0"/>
          <dgm:chPref val="0"/>
        </dgm:presLayoutVars>
      </dgm:prSet>
      <dgm:spPr/>
    </dgm:pt>
    <dgm:pt modelId="{215A2CA3-405D-43AA-AE43-FD5EE1CFB3C7}" type="pres">
      <dgm:prSet presAssocID="{DB0030E9-E536-4EBB-8C95-4774BB159FE0}" presName="ChildAccent" presStyleLbl="solidFgAcc1" presStyleIdx="9" presStyleCnt="12"/>
      <dgm:spPr/>
    </dgm:pt>
    <dgm:pt modelId="{DF91C26C-0EF6-4F3A-B5AB-387634027114}" type="pres">
      <dgm:prSet presAssocID="{DB0030E9-E536-4EBB-8C95-4774BB159FE0}" presName="Child" presStyleLbl="revTx" presStyleIdx="12" presStyleCnt="15">
        <dgm:presLayoutVars>
          <dgm:chMax val="0"/>
          <dgm:chPref val="0"/>
          <dgm:bulletEnabled val="1"/>
        </dgm:presLayoutVars>
      </dgm:prSet>
      <dgm:spPr/>
    </dgm:pt>
    <dgm:pt modelId="{60A82B0B-999C-49DC-AE50-FCDA8329B786}" type="pres">
      <dgm:prSet presAssocID="{6309097E-64BC-4D44-A9C4-3CCBAAFAA3E9}" presName="childComposite" presStyleCnt="0">
        <dgm:presLayoutVars>
          <dgm:chMax val="0"/>
          <dgm:chPref val="0"/>
        </dgm:presLayoutVars>
      </dgm:prSet>
      <dgm:spPr/>
    </dgm:pt>
    <dgm:pt modelId="{34CBF2C4-BD61-4800-A7FA-7996B45F0667}" type="pres">
      <dgm:prSet presAssocID="{6309097E-64BC-4D44-A9C4-3CCBAAFAA3E9}" presName="ChildAccent" presStyleLbl="solidFgAcc1" presStyleIdx="10" presStyleCnt="12"/>
      <dgm:spPr/>
    </dgm:pt>
    <dgm:pt modelId="{C57E7FC6-1799-4709-9858-4524E0004A23}" type="pres">
      <dgm:prSet presAssocID="{6309097E-64BC-4D44-A9C4-3CCBAAFAA3E9}" presName="Child" presStyleLbl="revTx" presStyleIdx="13" presStyleCnt="15" custScaleY="227696">
        <dgm:presLayoutVars>
          <dgm:chMax val="0"/>
          <dgm:chPref val="0"/>
          <dgm:bulletEnabled val="1"/>
        </dgm:presLayoutVars>
      </dgm:prSet>
      <dgm:spPr/>
    </dgm:pt>
    <dgm:pt modelId="{D96BA015-AD85-4BCE-8852-AB5CCD16D244}" type="pres">
      <dgm:prSet presAssocID="{3EEFFD81-1824-48B0-BB38-EF6960750C27}" presName="childComposite" presStyleCnt="0">
        <dgm:presLayoutVars>
          <dgm:chMax val="0"/>
          <dgm:chPref val="0"/>
        </dgm:presLayoutVars>
      </dgm:prSet>
      <dgm:spPr/>
    </dgm:pt>
    <dgm:pt modelId="{1C4620BE-461F-4C59-AA1D-233406CA9C1C}" type="pres">
      <dgm:prSet presAssocID="{3EEFFD81-1824-48B0-BB38-EF6960750C27}" presName="ChildAccent" presStyleLbl="solidFgAcc1" presStyleIdx="11" presStyleCnt="12"/>
      <dgm:spPr/>
    </dgm:pt>
    <dgm:pt modelId="{8D5E8971-F932-44A5-BE13-4A712C50C6EC}" type="pres">
      <dgm:prSet presAssocID="{3EEFFD81-1824-48B0-BB38-EF6960750C27}" presName="Child" presStyleLbl="revTx" presStyleIdx="14" presStyleCnt="15" custScaleY="191750">
        <dgm:presLayoutVars>
          <dgm:chMax val="0"/>
          <dgm:chPref val="0"/>
          <dgm:bulletEnabled val="1"/>
        </dgm:presLayoutVars>
      </dgm:prSet>
      <dgm:spPr/>
    </dgm:pt>
  </dgm:ptLst>
  <dgm:cxnLst>
    <dgm:cxn modelId="{A6766B0C-BBD2-4A98-A8DB-5A0E67649E99}" srcId="{D222C9AC-BB11-44AB-A262-A7A95C1F4344}" destId="{755589A3-E8CF-4D2B-B24F-5A99502697CA}" srcOrd="1" destOrd="0" parTransId="{CADBB443-6B05-45CD-B509-349A748A2184}" sibTransId="{8696B9D3-A24B-4666-9225-74C0B282982D}"/>
    <dgm:cxn modelId="{399B7113-44BC-44B1-91BF-17EA5C2A0445}" srcId="{755589A3-E8CF-4D2B-B24F-5A99502697CA}" destId="{05561C4A-B46D-4DBC-A1A5-A693342914F3}" srcOrd="0" destOrd="0" parTransId="{2B030090-D4DB-498B-BD62-700B81FF9772}" sibTransId="{4CAD0CE5-A15F-4FC8-A03B-BDD0E3B6C2D0}"/>
    <dgm:cxn modelId="{970E7415-405D-4A0E-9EF9-58A7EFAD9162}" srcId="{755589A3-E8CF-4D2B-B24F-5A99502697CA}" destId="{C17C0566-BE37-4ED7-A1BA-5089C28DF63D}" srcOrd="5" destOrd="0" parTransId="{57460492-31DE-4DB2-AB79-04E07CBCFED8}" sibTransId="{5E3DB268-8156-4404-8F95-D468D6ABEB98}"/>
    <dgm:cxn modelId="{19BE5618-A8F6-4980-B2C3-A62B07610CBA}" srcId="{755589A3-E8CF-4D2B-B24F-5A99502697CA}" destId="{6FBF560F-7F26-4230-940E-0A50A9EF7940}" srcOrd="3" destOrd="0" parTransId="{A13C5336-D1BF-49AC-90CC-5FA40A7ABCB6}" sibTransId="{6418AE33-5A3D-4258-9B25-CDACA8303EF7}"/>
    <dgm:cxn modelId="{A94F4A21-745F-43D3-957E-BBEF3FDA7A9B}" type="presOf" srcId="{C17C0566-BE37-4ED7-A1BA-5089C28DF63D}" destId="{62CDEE12-AE0A-4AA4-9AE0-A66C05C6101C}" srcOrd="0" destOrd="0" presId="urn:microsoft.com/office/officeart/2008/layout/SquareAccentList"/>
    <dgm:cxn modelId="{6DCD3724-D621-49A9-A3BE-4C07BBACBAE1}" srcId="{366EAB26-8D64-4340-ACD0-BD9C57822524}" destId="{9CBF063E-F746-4AEC-A8D1-172DD0C21D32}" srcOrd="1" destOrd="0" parTransId="{94B1DBF0-E6E8-490B-BA58-9649779816AE}" sibTransId="{A2489EA7-25DD-4DAB-9FD6-B80938005761}"/>
    <dgm:cxn modelId="{84C2672C-5162-4403-8FD3-8E573B5DA9E1}" type="presOf" srcId="{D222C9AC-BB11-44AB-A262-A7A95C1F4344}" destId="{1124D4AF-EF6C-4584-9B4D-05D5A0F6ECE8}" srcOrd="0" destOrd="0" presId="urn:microsoft.com/office/officeart/2008/layout/SquareAccentList"/>
    <dgm:cxn modelId="{ABA8C735-17E4-44F1-A5E4-9301C099DD66}" type="presOf" srcId="{3EEFFD81-1824-48B0-BB38-EF6960750C27}" destId="{8D5E8971-F932-44A5-BE13-4A712C50C6EC}" srcOrd="0" destOrd="0" presId="urn:microsoft.com/office/officeart/2008/layout/SquareAccentList"/>
    <dgm:cxn modelId="{CB2CFE36-CE0B-4B15-B57E-62261AB5D511}" type="presOf" srcId="{755589A3-E8CF-4D2B-B24F-5A99502697CA}" destId="{183BFDC7-B5A1-4BCB-9C15-1F31D8A5C010}" srcOrd="0" destOrd="0" presId="urn:microsoft.com/office/officeart/2008/layout/SquareAccentList"/>
    <dgm:cxn modelId="{5F6E4D5F-341D-4C0E-A305-D3C8999782C7}" type="presOf" srcId="{6FBF560F-7F26-4230-940E-0A50A9EF7940}" destId="{A6116876-9E30-46A2-9A67-EA9797744539}" srcOrd="0" destOrd="0" presId="urn:microsoft.com/office/officeart/2008/layout/SquareAccentList"/>
    <dgm:cxn modelId="{B5377E68-FA9B-4A07-B201-C589C459D27B}" srcId="{649190C9-9990-4895-AD89-0C8FED9D47A6}" destId="{DB0030E9-E536-4EBB-8C95-4774BB159FE0}" srcOrd="0" destOrd="0" parTransId="{C10326DD-8812-4C0F-BBC1-7A18C205D50E}" sibTransId="{C560A441-5F2C-4049-A8A0-4CD32D2EF2CD}"/>
    <dgm:cxn modelId="{8EC5F84C-5D55-4E11-AC47-6CBE6ABFB99B}" srcId="{D222C9AC-BB11-44AB-A262-A7A95C1F4344}" destId="{366EAB26-8D64-4340-ACD0-BD9C57822524}" srcOrd="0" destOrd="0" parTransId="{A6D4400D-F85A-4934-8F28-B2FCD8A09A66}" sibTransId="{B4B8EAF5-5537-46DD-BDDB-49AFE792BD8F}"/>
    <dgm:cxn modelId="{78882B57-8A2F-4A88-8237-D9DA1DE6EB39}" srcId="{755589A3-E8CF-4D2B-B24F-5A99502697CA}" destId="{AD66FC9C-939D-4B79-8214-CFD7975EC3F0}" srcOrd="1" destOrd="0" parTransId="{077385CA-37E3-497B-B6CA-D5A88DC2A384}" sibTransId="{7D431800-5670-4E2D-A698-38CA5488A34D}"/>
    <dgm:cxn modelId="{E88A6C89-BA59-4CCD-9EFA-36D48E8EC38C}" type="presOf" srcId="{13413C7A-EC27-4947-8FE9-15D095CFF44C}" destId="{17EFCA35-B970-4332-8115-E76D14B75383}" srcOrd="0" destOrd="0" presId="urn:microsoft.com/office/officeart/2008/layout/SquareAccentList"/>
    <dgm:cxn modelId="{1899A78A-CFB9-414E-BA3E-E337701D1454}" type="presOf" srcId="{FA334F21-2AD1-44C3-82E9-3DBA4B2C6727}" destId="{692432B6-C3AB-4722-BA91-DA6D7D0CE5EE}" srcOrd="0" destOrd="0" presId="urn:microsoft.com/office/officeart/2008/layout/SquareAccentList"/>
    <dgm:cxn modelId="{1F21A28E-FEA5-4AB4-B587-6BD947C875EF}" type="presOf" srcId="{366EAB26-8D64-4340-ACD0-BD9C57822524}" destId="{14F7B74A-3DFE-4C05-BECA-54FC4DA4188B}" srcOrd="0" destOrd="0" presId="urn:microsoft.com/office/officeart/2008/layout/SquareAccentList"/>
    <dgm:cxn modelId="{0592AFA3-5DA4-4D72-ABC7-49920BF2F6AE}" type="presOf" srcId="{6309097E-64BC-4D44-A9C4-3CCBAAFAA3E9}" destId="{C57E7FC6-1799-4709-9858-4524E0004A23}" srcOrd="0" destOrd="0" presId="urn:microsoft.com/office/officeart/2008/layout/SquareAccentList"/>
    <dgm:cxn modelId="{58CEECA4-7068-4ADB-856B-5E04BE24A413}" srcId="{366EAB26-8D64-4340-ACD0-BD9C57822524}" destId="{13413C7A-EC27-4947-8FE9-15D095CFF44C}" srcOrd="0" destOrd="0" parTransId="{A013322A-D1F1-43C2-9EE9-053AB4BCE418}" sibTransId="{EDCE4467-1B08-43EC-935C-88A672D1544F}"/>
    <dgm:cxn modelId="{C39CCDA5-788E-48DA-90CB-7E194C003826}" srcId="{755589A3-E8CF-4D2B-B24F-5A99502697CA}" destId="{5BA8040B-B389-48E2-8D6B-5235B20510A0}" srcOrd="2" destOrd="0" parTransId="{53F571EA-FDE6-4509-82CE-3AB604D1CC99}" sibTransId="{E38BBCA6-FAB8-4A30-801C-71FF5F344499}"/>
    <dgm:cxn modelId="{4CF45FA7-3353-4D8D-BC03-3DFFD58B3C42}" srcId="{649190C9-9990-4895-AD89-0C8FED9D47A6}" destId="{3EEFFD81-1824-48B0-BB38-EF6960750C27}" srcOrd="2" destOrd="0" parTransId="{210D5DDC-E8F6-495A-B396-31997FD1DB37}" sibTransId="{5DA48571-B428-469F-B36A-1B2AF7794FB3}"/>
    <dgm:cxn modelId="{B7AD1AB3-ED86-4C2A-9F97-2872A9E6CE6D}" type="presOf" srcId="{DB0030E9-E536-4EBB-8C95-4774BB159FE0}" destId="{DF91C26C-0EF6-4F3A-B5AB-387634027114}" srcOrd="0" destOrd="0" presId="urn:microsoft.com/office/officeart/2008/layout/SquareAccentList"/>
    <dgm:cxn modelId="{14E8A2BA-7EE7-4997-9BD0-A32C3C8C7614}" type="presOf" srcId="{5BA8040B-B389-48E2-8D6B-5235B20510A0}" destId="{A176FA20-D22D-4385-A0AE-6F7D99EDA9D2}" srcOrd="0" destOrd="0" presId="urn:microsoft.com/office/officeart/2008/layout/SquareAccentList"/>
    <dgm:cxn modelId="{2E19B0D9-F49D-4000-ACE7-3C994FE4119D}" type="presOf" srcId="{61D0138A-88AD-451B-A9FC-B15372F2DE20}" destId="{BD1E62D2-239F-4F01-B7C2-E46FD70D3C15}" srcOrd="0" destOrd="0" presId="urn:microsoft.com/office/officeart/2008/layout/SquareAccentList"/>
    <dgm:cxn modelId="{8943CCDA-3128-45F1-B202-785E69998E16}" type="presOf" srcId="{9CBF063E-F746-4AEC-A8D1-172DD0C21D32}" destId="{F9136735-405C-4FA7-ACE7-8600B4008764}" srcOrd="0" destOrd="0" presId="urn:microsoft.com/office/officeart/2008/layout/SquareAccentList"/>
    <dgm:cxn modelId="{B6231CDD-1753-4444-BF92-6522EA42190E}" type="presOf" srcId="{AD66FC9C-939D-4B79-8214-CFD7975EC3F0}" destId="{E31CB58F-F03F-4A30-822E-DAF1A57880DD}" srcOrd="0" destOrd="0" presId="urn:microsoft.com/office/officeart/2008/layout/SquareAccentList"/>
    <dgm:cxn modelId="{78ADABE2-8DEC-4C46-A8A8-235D0F19E87F}" srcId="{649190C9-9990-4895-AD89-0C8FED9D47A6}" destId="{6309097E-64BC-4D44-A9C4-3CCBAAFAA3E9}" srcOrd="1" destOrd="0" parTransId="{DE1F103A-0614-43E8-A468-24C15ADF9E72}" sibTransId="{4BB72E73-B321-4564-BCCC-AE68257F1842}"/>
    <dgm:cxn modelId="{9E52B4E4-AF5F-462C-8793-5C3D75FC77F1}" srcId="{366EAB26-8D64-4340-ACD0-BD9C57822524}" destId="{FA334F21-2AD1-44C3-82E9-3DBA4B2C6727}" srcOrd="2" destOrd="0" parTransId="{31F28735-BE5E-47D5-87B4-52E69B0E047D}" sibTransId="{6DB9ACB0-5BF0-4DC7-B089-F99D6B31D80C}"/>
    <dgm:cxn modelId="{AB3C95F3-A24F-45EF-B420-0666026F2B6A}" type="presOf" srcId="{649190C9-9990-4895-AD89-0C8FED9D47A6}" destId="{1CF23BF4-98F2-424D-86A2-0494B1545456}" srcOrd="0" destOrd="0" presId="urn:microsoft.com/office/officeart/2008/layout/SquareAccentList"/>
    <dgm:cxn modelId="{75454EF6-A642-48E5-B6A5-76E1E0641A27}" type="presOf" srcId="{05561C4A-B46D-4DBC-A1A5-A693342914F3}" destId="{D22DBB16-0186-44D4-B555-D9784D865EFC}" srcOrd="0" destOrd="0" presId="urn:microsoft.com/office/officeart/2008/layout/SquareAccentList"/>
    <dgm:cxn modelId="{B516ADF7-E899-47EE-B72A-9912FD7A9E8E}" srcId="{D222C9AC-BB11-44AB-A262-A7A95C1F4344}" destId="{649190C9-9990-4895-AD89-0C8FED9D47A6}" srcOrd="2" destOrd="0" parTransId="{AA1FE594-AA7D-49A6-A99F-695B78016C2B}" sibTransId="{26198C9F-B5A9-4085-BA7B-9B3117975F18}"/>
    <dgm:cxn modelId="{06DC72FD-2E3A-4851-9E7E-409E5091DB56}" srcId="{755589A3-E8CF-4D2B-B24F-5A99502697CA}" destId="{61D0138A-88AD-451B-A9FC-B15372F2DE20}" srcOrd="4" destOrd="0" parTransId="{0417E556-18B4-408E-B32C-B6E92436A796}" sibTransId="{1A26C1C7-5109-4507-A5AB-FAED497305BE}"/>
    <dgm:cxn modelId="{CCBF3EF2-F667-4942-84BE-4C870A4D2F48}" type="presParOf" srcId="{1124D4AF-EF6C-4584-9B4D-05D5A0F6ECE8}" destId="{EE0493A9-EC63-46FE-94C0-1550E7105B62}" srcOrd="0" destOrd="0" presId="urn:microsoft.com/office/officeart/2008/layout/SquareAccentList"/>
    <dgm:cxn modelId="{B5BF472E-E776-40E7-888A-F7B0F072786C}" type="presParOf" srcId="{EE0493A9-EC63-46FE-94C0-1550E7105B62}" destId="{AB47054F-E525-4A0E-A7C0-B2F0764DE463}" srcOrd="0" destOrd="0" presId="urn:microsoft.com/office/officeart/2008/layout/SquareAccentList"/>
    <dgm:cxn modelId="{201768C8-AECB-4407-A709-DAEA7C5F8ADD}" type="presParOf" srcId="{AB47054F-E525-4A0E-A7C0-B2F0764DE463}" destId="{CE7EAADB-53E1-48BF-A1F8-85E9EAB88111}" srcOrd="0" destOrd="0" presId="urn:microsoft.com/office/officeart/2008/layout/SquareAccentList"/>
    <dgm:cxn modelId="{CB3943EE-1EE0-4735-98E6-7BFECA109EDE}" type="presParOf" srcId="{AB47054F-E525-4A0E-A7C0-B2F0764DE463}" destId="{331E5984-6683-423F-A51A-C7B1A0D1C1BD}" srcOrd="1" destOrd="0" presId="urn:microsoft.com/office/officeart/2008/layout/SquareAccentList"/>
    <dgm:cxn modelId="{FF827FC6-BAAA-47B0-ADC2-CF3D67E682A1}" type="presParOf" srcId="{AB47054F-E525-4A0E-A7C0-B2F0764DE463}" destId="{14F7B74A-3DFE-4C05-BECA-54FC4DA4188B}" srcOrd="2" destOrd="0" presId="urn:microsoft.com/office/officeart/2008/layout/SquareAccentList"/>
    <dgm:cxn modelId="{F43DAF7E-3BB0-49F3-B04B-56BFA1E413C2}" type="presParOf" srcId="{EE0493A9-EC63-46FE-94C0-1550E7105B62}" destId="{BA6BD8D9-D34F-4D0E-8917-E2E5DCFC6CBF}" srcOrd="1" destOrd="0" presId="urn:microsoft.com/office/officeart/2008/layout/SquareAccentList"/>
    <dgm:cxn modelId="{7F8A13A5-8684-40B1-B7AC-380885493998}" type="presParOf" srcId="{BA6BD8D9-D34F-4D0E-8917-E2E5DCFC6CBF}" destId="{03E444C4-EB5D-4426-9B9C-98317CA492A1}" srcOrd="0" destOrd="0" presId="urn:microsoft.com/office/officeart/2008/layout/SquareAccentList"/>
    <dgm:cxn modelId="{4DC485D3-EA45-411C-9932-2AF48F243A06}" type="presParOf" srcId="{03E444C4-EB5D-4426-9B9C-98317CA492A1}" destId="{88C10D93-9E96-4420-B558-05711925AE7F}" srcOrd="0" destOrd="0" presId="urn:microsoft.com/office/officeart/2008/layout/SquareAccentList"/>
    <dgm:cxn modelId="{7317CF6C-AE7E-4E4F-95C0-6318BDAC9C97}" type="presParOf" srcId="{03E444C4-EB5D-4426-9B9C-98317CA492A1}" destId="{17EFCA35-B970-4332-8115-E76D14B75383}" srcOrd="1" destOrd="0" presId="urn:microsoft.com/office/officeart/2008/layout/SquareAccentList"/>
    <dgm:cxn modelId="{F5A2E3B6-B4F0-4721-946D-06D4D06EDA06}" type="presParOf" srcId="{BA6BD8D9-D34F-4D0E-8917-E2E5DCFC6CBF}" destId="{C9F625D9-58ED-486C-B9AA-0EF04A402B37}" srcOrd="1" destOrd="0" presId="urn:microsoft.com/office/officeart/2008/layout/SquareAccentList"/>
    <dgm:cxn modelId="{BA161A52-13B1-47D8-94B2-B541350AEC5F}" type="presParOf" srcId="{C9F625D9-58ED-486C-B9AA-0EF04A402B37}" destId="{1CA19B9F-EB08-4FA8-B69F-DC0C1DAC6B1E}" srcOrd="0" destOrd="0" presId="urn:microsoft.com/office/officeart/2008/layout/SquareAccentList"/>
    <dgm:cxn modelId="{815C1E8B-5F72-42DF-B922-EF794B2ADB55}" type="presParOf" srcId="{C9F625D9-58ED-486C-B9AA-0EF04A402B37}" destId="{F9136735-405C-4FA7-ACE7-8600B4008764}" srcOrd="1" destOrd="0" presId="urn:microsoft.com/office/officeart/2008/layout/SquareAccentList"/>
    <dgm:cxn modelId="{540D8F01-146D-4F84-8C17-DC0817435CF0}" type="presParOf" srcId="{BA6BD8D9-D34F-4D0E-8917-E2E5DCFC6CBF}" destId="{F9866484-23EF-4CF0-B83B-83565E922622}" srcOrd="2" destOrd="0" presId="urn:microsoft.com/office/officeart/2008/layout/SquareAccentList"/>
    <dgm:cxn modelId="{6DA26670-102B-4118-A42E-23BF8D28BFB4}" type="presParOf" srcId="{F9866484-23EF-4CF0-B83B-83565E922622}" destId="{53ACD445-7C31-4B37-8BB7-3E380EDCB099}" srcOrd="0" destOrd="0" presId="urn:microsoft.com/office/officeart/2008/layout/SquareAccentList"/>
    <dgm:cxn modelId="{D7A06E61-4436-44F8-A36B-46515B074C6F}" type="presParOf" srcId="{F9866484-23EF-4CF0-B83B-83565E922622}" destId="{692432B6-C3AB-4722-BA91-DA6D7D0CE5EE}" srcOrd="1" destOrd="0" presId="urn:microsoft.com/office/officeart/2008/layout/SquareAccentList"/>
    <dgm:cxn modelId="{6BCFADD9-5B97-456B-BDBC-FA40C3D7CEC4}" type="presParOf" srcId="{1124D4AF-EF6C-4584-9B4D-05D5A0F6ECE8}" destId="{605E0AF2-1E4E-4949-AF99-4587029A6877}" srcOrd="1" destOrd="0" presId="urn:microsoft.com/office/officeart/2008/layout/SquareAccentList"/>
    <dgm:cxn modelId="{6CACC494-8391-432F-B261-4E38A4583F7D}" type="presParOf" srcId="{605E0AF2-1E4E-4949-AF99-4587029A6877}" destId="{9221975E-ABA4-4866-BD44-339A5266EF9F}" srcOrd="0" destOrd="0" presId="urn:microsoft.com/office/officeart/2008/layout/SquareAccentList"/>
    <dgm:cxn modelId="{7D947435-80B7-407A-8810-4A7F54C60B35}" type="presParOf" srcId="{9221975E-ABA4-4866-BD44-339A5266EF9F}" destId="{AF4C0EF3-39F6-402A-BA6C-060E32463206}" srcOrd="0" destOrd="0" presId="urn:microsoft.com/office/officeart/2008/layout/SquareAccentList"/>
    <dgm:cxn modelId="{D2C683CA-DBAF-4C9A-9816-F6FC2C1FB634}" type="presParOf" srcId="{9221975E-ABA4-4866-BD44-339A5266EF9F}" destId="{B47560D8-91AA-4141-8179-0C1E1BE2D84A}" srcOrd="1" destOrd="0" presId="urn:microsoft.com/office/officeart/2008/layout/SquareAccentList"/>
    <dgm:cxn modelId="{D209E29B-0B43-41B8-93DF-2BF57A7A6BB0}" type="presParOf" srcId="{9221975E-ABA4-4866-BD44-339A5266EF9F}" destId="{183BFDC7-B5A1-4BCB-9C15-1F31D8A5C010}" srcOrd="2" destOrd="0" presId="urn:microsoft.com/office/officeart/2008/layout/SquareAccentList"/>
    <dgm:cxn modelId="{B13A0E13-165A-40EF-853A-440F18C72E1F}" type="presParOf" srcId="{605E0AF2-1E4E-4949-AF99-4587029A6877}" destId="{0BC6F803-F8FD-43E1-B735-8A02D4632840}" srcOrd="1" destOrd="0" presId="urn:microsoft.com/office/officeart/2008/layout/SquareAccentList"/>
    <dgm:cxn modelId="{3991ED62-CB97-4972-8C4D-BEE6B38E9AD2}" type="presParOf" srcId="{0BC6F803-F8FD-43E1-B735-8A02D4632840}" destId="{6820CF8D-EB9D-48AA-97E1-C11CC4B4512D}" srcOrd="0" destOrd="0" presId="urn:microsoft.com/office/officeart/2008/layout/SquareAccentList"/>
    <dgm:cxn modelId="{CCCEBA1B-C1D9-4818-9240-04230C38805E}" type="presParOf" srcId="{6820CF8D-EB9D-48AA-97E1-C11CC4B4512D}" destId="{02CD9947-3562-490C-A94B-C81423FAF7B5}" srcOrd="0" destOrd="0" presId="urn:microsoft.com/office/officeart/2008/layout/SquareAccentList"/>
    <dgm:cxn modelId="{D40B64DF-5752-454B-A397-3A9528166081}" type="presParOf" srcId="{6820CF8D-EB9D-48AA-97E1-C11CC4B4512D}" destId="{D22DBB16-0186-44D4-B555-D9784D865EFC}" srcOrd="1" destOrd="0" presId="urn:microsoft.com/office/officeart/2008/layout/SquareAccentList"/>
    <dgm:cxn modelId="{8D36D105-65DA-4EF9-91D8-D1D9C81D3E9C}" type="presParOf" srcId="{0BC6F803-F8FD-43E1-B735-8A02D4632840}" destId="{2296C2AF-1A76-4CEA-A75C-2B74703666F1}" srcOrd="1" destOrd="0" presId="urn:microsoft.com/office/officeart/2008/layout/SquareAccentList"/>
    <dgm:cxn modelId="{371680FA-170B-48F4-8B1D-40CAA2986328}" type="presParOf" srcId="{2296C2AF-1A76-4CEA-A75C-2B74703666F1}" destId="{36280426-996A-40AE-A2F3-9CB9947E5FA5}" srcOrd="0" destOrd="0" presId="urn:microsoft.com/office/officeart/2008/layout/SquareAccentList"/>
    <dgm:cxn modelId="{F65F29F3-9709-49FB-9044-E7D2F13F5BF7}" type="presParOf" srcId="{2296C2AF-1A76-4CEA-A75C-2B74703666F1}" destId="{E31CB58F-F03F-4A30-822E-DAF1A57880DD}" srcOrd="1" destOrd="0" presId="urn:microsoft.com/office/officeart/2008/layout/SquareAccentList"/>
    <dgm:cxn modelId="{4C94D9CD-73E8-434E-A816-5E2026A9C96B}" type="presParOf" srcId="{0BC6F803-F8FD-43E1-B735-8A02D4632840}" destId="{E4859ACF-D936-494A-AD64-CAB9A02A64F5}" srcOrd="2" destOrd="0" presId="urn:microsoft.com/office/officeart/2008/layout/SquareAccentList"/>
    <dgm:cxn modelId="{A3E7FBB0-18F9-4826-B697-96FBB101A041}" type="presParOf" srcId="{E4859ACF-D936-494A-AD64-CAB9A02A64F5}" destId="{119F5171-8E2A-43FA-BEE2-B1B028B1F797}" srcOrd="0" destOrd="0" presId="urn:microsoft.com/office/officeart/2008/layout/SquareAccentList"/>
    <dgm:cxn modelId="{F82B0243-A546-46B2-931F-7642C140E321}" type="presParOf" srcId="{E4859ACF-D936-494A-AD64-CAB9A02A64F5}" destId="{A176FA20-D22D-4385-A0AE-6F7D99EDA9D2}" srcOrd="1" destOrd="0" presId="urn:microsoft.com/office/officeart/2008/layout/SquareAccentList"/>
    <dgm:cxn modelId="{ED78763B-200E-4222-99AC-83E36DB9AA4C}" type="presParOf" srcId="{0BC6F803-F8FD-43E1-B735-8A02D4632840}" destId="{2316A852-D6E3-4835-A2ED-E25B0BA54D20}" srcOrd="3" destOrd="0" presId="urn:microsoft.com/office/officeart/2008/layout/SquareAccentList"/>
    <dgm:cxn modelId="{85260C6F-A2FE-4372-BFDE-99E9B025FABB}" type="presParOf" srcId="{2316A852-D6E3-4835-A2ED-E25B0BA54D20}" destId="{A662CDDC-02A5-4DF1-9A61-38040CE68E9A}" srcOrd="0" destOrd="0" presId="urn:microsoft.com/office/officeart/2008/layout/SquareAccentList"/>
    <dgm:cxn modelId="{E3E11B8B-D35E-44AC-AB8F-BC32C1EF117B}" type="presParOf" srcId="{2316A852-D6E3-4835-A2ED-E25B0BA54D20}" destId="{A6116876-9E30-46A2-9A67-EA9797744539}" srcOrd="1" destOrd="0" presId="urn:microsoft.com/office/officeart/2008/layout/SquareAccentList"/>
    <dgm:cxn modelId="{1947A476-2F45-4F1E-886A-E1F272090F71}" type="presParOf" srcId="{0BC6F803-F8FD-43E1-B735-8A02D4632840}" destId="{B0B8994C-3EC7-4716-B7DC-CECBB137BDB3}" srcOrd="4" destOrd="0" presId="urn:microsoft.com/office/officeart/2008/layout/SquareAccentList"/>
    <dgm:cxn modelId="{7250626F-7515-466D-97A9-1AEAC9542137}" type="presParOf" srcId="{B0B8994C-3EC7-4716-B7DC-CECBB137BDB3}" destId="{EAB44BB5-2456-40A5-9B7D-C6F05E592B0B}" srcOrd="0" destOrd="0" presId="urn:microsoft.com/office/officeart/2008/layout/SquareAccentList"/>
    <dgm:cxn modelId="{4860BB5F-69A2-4D4B-A982-EA0EECC58EB1}" type="presParOf" srcId="{B0B8994C-3EC7-4716-B7DC-CECBB137BDB3}" destId="{BD1E62D2-239F-4F01-B7C2-E46FD70D3C15}" srcOrd="1" destOrd="0" presId="urn:microsoft.com/office/officeart/2008/layout/SquareAccentList"/>
    <dgm:cxn modelId="{DD30D46C-FD68-4844-87A9-A463AEE7B5F6}" type="presParOf" srcId="{0BC6F803-F8FD-43E1-B735-8A02D4632840}" destId="{F625B5BE-4CEC-4325-9831-8398E7EB25FC}" srcOrd="5" destOrd="0" presId="urn:microsoft.com/office/officeart/2008/layout/SquareAccentList"/>
    <dgm:cxn modelId="{9EE804A4-4D4B-49C7-A50A-DD96372C50F3}" type="presParOf" srcId="{F625B5BE-4CEC-4325-9831-8398E7EB25FC}" destId="{CBA78360-4FB6-4687-8130-AF25BE2F5D06}" srcOrd="0" destOrd="0" presId="urn:microsoft.com/office/officeart/2008/layout/SquareAccentList"/>
    <dgm:cxn modelId="{A546F57C-1769-4450-9EDB-E31F01BD8018}" type="presParOf" srcId="{F625B5BE-4CEC-4325-9831-8398E7EB25FC}" destId="{62CDEE12-AE0A-4AA4-9AE0-A66C05C6101C}" srcOrd="1" destOrd="0" presId="urn:microsoft.com/office/officeart/2008/layout/SquareAccentList"/>
    <dgm:cxn modelId="{AC66860C-7BE7-48AF-986A-2CE1C18C8B69}" type="presParOf" srcId="{1124D4AF-EF6C-4584-9B4D-05D5A0F6ECE8}" destId="{0527467E-3FF8-49E2-AEBF-43F6F59423D2}" srcOrd="2" destOrd="0" presId="urn:microsoft.com/office/officeart/2008/layout/SquareAccentList"/>
    <dgm:cxn modelId="{F8CBB7F7-9942-4B48-B19B-A1D51E42F5A9}" type="presParOf" srcId="{0527467E-3FF8-49E2-AEBF-43F6F59423D2}" destId="{E0C1D035-2EF1-400E-9F0E-903F6E2EE236}" srcOrd="0" destOrd="0" presId="urn:microsoft.com/office/officeart/2008/layout/SquareAccentList"/>
    <dgm:cxn modelId="{A0B2D117-FD3C-4B2C-BA05-191FD52900FF}" type="presParOf" srcId="{E0C1D035-2EF1-400E-9F0E-903F6E2EE236}" destId="{0AFFE318-7FA7-4168-956B-C7426CE66DC7}" srcOrd="0" destOrd="0" presId="urn:microsoft.com/office/officeart/2008/layout/SquareAccentList"/>
    <dgm:cxn modelId="{6E6DCBD7-483C-44F6-9D9B-B3EB3368F0E5}" type="presParOf" srcId="{E0C1D035-2EF1-400E-9F0E-903F6E2EE236}" destId="{81EBCD2C-1034-4076-86A4-6445B74831E8}" srcOrd="1" destOrd="0" presId="urn:microsoft.com/office/officeart/2008/layout/SquareAccentList"/>
    <dgm:cxn modelId="{5B771F88-6D6B-4951-91B1-0A149E483EA9}" type="presParOf" srcId="{E0C1D035-2EF1-400E-9F0E-903F6E2EE236}" destId="{1CF23BF4-98F2-424D-86A2-0494B1545456}" srcOrd="2" destOrd="0" presId="urn:microsoft.com/office/officeart/2008/layout/SquareAccentList"/>
    <dgm:cxn modelId="{13F75FFD-42CC-46B5-AA4F-11EC7219F83C}" type="presParOf" srcId="{0527467E-3FF8-49E2-AEBF-43F6F59423D2}" destId="{E9EAA783-262B-4A33-99CF-6519554BB744}" srcOrd="1" destOrd="0" presId="urn:microsoft.com/office/officeart/2008/layout/SquareAccentList"/>
    <dgm:cxn modelId="{F4D92A92-01B0-4CAC-8360-4047C0127CE9}" type="presParOf" srcId="{E9EAA783-262B-4A33-99CF-6519554BB744}" destId="{3E24760D-93E8-4DED-B3F6-6B9E227CCED4}" srcOrd="0" destOrd="0" presId="urn:microsoft.com/office/officeart/2008/layout/SquareAccentList"/>
    <dgm:cxn modelId="{5508393F-D39D-4282-A4E9-03BBBB7EA784}" type="presParOf" srcId="{3E24760D-93E8-4DED-B3F6-6B9E227CCED4}" destId="{215A2CA3-405D-43AA-AE43-FD5EE1CFB3C7}" srcOrd="0" destOrd="0" presId="urn:microsoft.com/office/officeart/2008/layout/SquareAccentList"/>
    <dgm:cxn modelId="{B0FAFB86-0C0D-480E-8AD9-66159FE75C90}" type="presParOf" srcId="{3E24760D-93E8-4DED-B3F6-6B9E227CCED4}" destId="{DF91C26C-0EF6-4F3A-B5AB-387634027114}" srcOrd="1" destOrd="0" presId="urn:microsoft.com/office/officeart/2008/layout/SquareAccentList"/>
    <dgm:cxn modelId="{729329E7-69D3-4346-8FCD-E370DD6CB567}" type="presParOf" srcId="{E9EAA783-262B-4A33-99CF-6519554BB744}" destId="{60A82B0B-999C-49DC-AE50-FCDA8329B786}" srcOrd="1" destOrd="0" presId="urn:microsoft.com/office/officeart/2008/layout/SquareAccentList"/>
    <dgm:cxn modelId="{F7EBF8E4-B8F2-4D5A-9957-A121930EEC8A}" type="presParOf" srcId="{60A82B0B-999C-49DC-AE50-FCDA8329B786}" destId="{34CBF2C4-BD61-4800-A7FA-7996B45F0667}" srcOrd="0" destOrd="0" presId="urn:microsoft.com/office/officeart/2008/layout/SquareAccentList"/>
    <dgm:cxn modelId="{8F5B1CEC-21C0-4D08-9102-886ACF822EE2}" type="presParOf" srcId="{60A82B0B-999C-49DC-AE50-FCDA8329B786}" destId="{C57E7FC6-1799-4709-9858-4524E0004A23}" srcOrd="1" destOrd="0" presId="urn:microsoft.com/office/officeart/2008/layout/SquareAccentList"/>
    <dgm:cxn modelId="{C2AC11E2-4B5E-46E9-A6C3-A04DDCB44277}" type="presParOf" srcId="{E9EAA783-262B-4A33-99CF-6519554BB744}" destId="{D96BA015-AD85-4BCE-8852-AB5CCD16D244}" srcOrd="2" destOrd="0" presId="urn:microsoft.com/office/officeart/2008/layout/SquareAccentList"/>
    <dgm:cxn modelId="{385914E5-CA6B-4674-A3E9-5199AEC2266F}" type="presParOf" srcId="{D96BA015-AD85-4BCE-8852-AB5CCD16D244}" destId="{1C4620BE-461F-4C59-AA1D-233406CA9C1C}" srcOrd="0" destOrd="0" presId="urn:microsoft.com/office/officeart/2008/layout/SquareAccentList"/>
    <dgm:cxn modelId="{E3502BF3-43EF-4B1B-8250-542FE73D5E8D}" type="presParOf" srcId="{D96BA015-AD85-4BCE-8852-AB5CCD16D244}" destId="{8D5E8971-F932-44A5-BE13-4A712C50C6EC}"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DD27D-6275-462F-B6B1-6E82E7734E13}">
      <dsp:nvSpPr>
        <dsp:cNvPr id="0" name=""/>
        <dsp:cNvSpPr/>
      </dsp:nvSpPr>
      <dsp:spPr>
        <a:xfrm>
          <a:off x="0" y="24256"/>
          <a:ext cx="11127913" cy="889958"/>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latin typeface="Arial" panose="020B0604020202020204" pitchFamily="34" charset="0"/>
              <a:cs typeface="Arial" panose="020B0604020202020204" pitchFamily="34" charset="0"/>
            </a:rPr>
            <a:t>Organisation of the State Treasury Directorate</a:t>
          </a:r>
        </a:p>
      </dsp:txBody>
      <dsp:txXfrm>
        <a:off x="26066" y="50322"/>
        <a:ext cx="11075781" cy="837826"/>
      </dsp:txXfrm>
    </dsp:sp>
    <dsp:sp modelId="{90798C5A-4449-420D-B098-AB8A1EC70618}">
      <dsp:nvSpPr>
        <dsp:cNvPr id="0" name=""/>
        <dsp:cNvSpPr/>
      </dsp:nvSpPr>
      <dsp:spPr>
        <a:xfrm>
          <a:off x="54"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Accounting Services and Budget Execution Directorate</a:t>
          </a:r>
        </a:p>
      </dsp:txBody>
      <dsp:txXfrm>
        <a:off x="50821" y="1397010"/>
        <a:ext cx="1631785" cy="3517212"/>
      </dsp:txXfrm>
    </dsp:sp>
    <dsp:sp modelId="{BCF7BDE5-46D7-4A5E-8AC8-6D2F6F49FD8D}">
      <dsp:nvSpPr>
        <dsp:cNvPr id="0" name=""/>
        <dsp:cNvSpPr/>
      </dsp:nvSpPr>
      <dsp:spPr>
        <a:xfrm>
          <a:off x="1878973"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Budget Accounting and Reporting Directorate</a:t>
          </a:r>
        </a:p>
      </dsp:txBody>
      <dsp:txXfrm>
        <a:off x="1929740" y="1397010"/>
        <a:ext cx="1631785" cy="3517212"/>
      </dsp:txXfrm>
    </dsp:sp>
    <dsp:sp modelId="{EEC14B6F-FADB-4C41-B78A-0BCFE9EB7EAA}">
      <dsp:nvSpPr>
        <dsp:cNvPr id="0" name=""/>
        <dsp:cNvSpPr/>
      </dsp:nvSpPr>
      <dsp:spPr>
        <a:xfrm>
          <a:off x="3757891"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Debt Management Analysis, Indebtedness and Foreign Relations Directorate (Front Office)</a:t>
          </a:r>
        </a:p>
      </dsp:txBody>
      <dsp:txXfrm>
        <a:off x="3808658" y="1397010"/>
        <a:ext cx="1631785" cy="3517212"/>
      </dsp:txXfrm>
    </dsp:sp>
    <dsp:sp modelId="{4539BF80-DF8B-43B7-AA99-332857F4A480}">
      <dsp:nvSpPr>
        <dsp:cNvPr id="0" name=""/>
        <dsp:cNvSpPr/>
      </dsp:nvSpPr>
      <dsp:spPr>
        <a:xfrm>
          <a:off x="5636810"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Cash Management, Debt Servicing, Government and Public Debt Records Directorate (Back Office)</a:t>
          </a:r>
        </a:p>
      </dsp:txBody>
      <dsp:txXfrm>
        <a:off x="5687577" y="1397010"/>
        <a:ext cx="1631785" cy="3517212"/>
      </dsp:txXfrm>
    </dsp:sp>
    <dsp:sp modelId="{6CBBDD31-C8FE-4416-9196-FC1FD8A0B413}">
      <dsp:nvSpPr>
        <dsp:cNvPr id="0" name=""/>
        <dsp:cNvSpPr/>
      </dsp:nvSpPr>
      <dsp:spPr>
        <a:xfrm>
          <a:off x="7515729"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Directorate for the Maintenance of SAP and Other State Treasury Information Systems</a:t>
          </a:r>
        </a:p>
      </dsp:txBody>
      <dsp:txXfrm>
        <a:off x="7566496" y="1397010"/>
        <a:ext cx="1631785" cy="3517212"/>
      </dsp:txXfrm>
    </dsp:sp>
    <dsp:sp modelId="{6AEF8F50-71A4-4370-96C9-1708F47D8CD3}">
      <dsp:nvSpPr>
        <dsp:cNvPr id="0" name=""/>
        <dsp:cNvSpPr/>
      </dsp:nvSpPr>
      <dsp:spPr>
        <a:xfrm>
          <a:off x="9394647" y="1348540"/>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Payroll and Wage Control Directorate</a:t>
          </a:r>
        </a:p>
      </dsp:txBody>
      <dsp:txXfrm>
        <a:off x="9445414" y="1399307"/>
        <a:ext cx="1631785" cy="35172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EAADB-53E1-48BF-A1F8-85E9EAB88111}">
      <dsp:nvSpPr>
        <dsp:cNvPr id="0" name=""/>
        <dsp:cNvSpPr/>
      </dsp:nvSpPr>
      <dsp:spPr>
        <a:xfrm>
          <a:off x="5438"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E5984-6683-423F-A51A-C7B1A0D1C1BD}">
      <dsp:nvSpPr>
        <dsp:cNvPr id="0" name=""/>
        <dsp:cNvSpPr/>
      </dsp:nvSpPr>
      <dsp:spPr>
        <a:xfrm>
          <a:off x="5438"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F7B74A-3DFE-4C05-BECA-54FC4DA4188B}">
      <dsp:nvSpPr>
        <dsp:cNvPr id="0" name=""/>
        <dsp:cNvSpPr/>
      </dsp:nvSpPr>
      <dsp:spPr>
        <a:xfrm>
          <a:off x="5438" y="0"/>
          <a:ext cx="3470110"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endParaRPr lang="en-US" sz="2000" kern="1200" dirty="0">
            <a:latin typeface="Arial" panose="020B0604020202020204" pitchFamily="34" charset="0"/>
            <a:cs typeface="Arial" panose="020B0604020202020204" pitchFamily="34" charset="0"/>
          </a:endParaRPr>
        </a:p>
      </dsp:txBody>
      <dsp:txXfrm>
        <a:off x="5438" y="0"/>
        <a:ext cx="3470110" cy="733385"/>
      </dsp:txXfrm>
    </dsp:sp>
    <dsp:sp modelId="{88C10D93-9E96-4420-B558-05711925AE7F}">
      <dsp:nvSpPr>
        <dsp:cNvPr id="0" name=""/>
        <dsp:cNvSpPr/>
      </dsp:nvSpPr>
      <dsp:spPr>
        <a:xfrm>
          <a:off x="5438"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EFCA35-B970-4332-8115-E76D14B75383}">
      <dsp:nvSpPr>
        <dsp:cNvPr id="0" name=""/>
        <dsp:cNvSpPr/>
      </dsp:nvSpPr>
      <dsp:spPr>
        <a:xfrm>
          <a:off x="248346"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Budget planning (BMIS)</a:t>
          </a:r>
        </a:p>
      </dsp:txBody>
      <dsp:txXfrm>
        <a:off x="248346" y="1311283"/>
        <a:ext cx="3227202" cy="594220"/>
      </dsp:txXfrm>
    </dsp:sp>
    <dsp:sp modelId="{1CA19B9F-EB08-4FA8-B69F-DC0C1DAC6B1E}">
      <dsp:nvSpPr>
        <dsp:cNvPr id="0" name=""/>
        <dsp:cNvSpPr/>
      </dsp:nvSpPr>
      <dsp:spPr>
        <a:xfrm>
          <a:off x="5438" y="207515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136735-405C-4FA7-ACE7-8600B4008764}">
      <dsp:nvSpPr>
        <dsp:cNvPr id="0" name=""/>
        <dsp:cNvSpPr/>
      </dsp:nvSpPr>
      <dsp:spPr>
        <a:xfrm>
          <a:off x="248346" y="190550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Central Payroll (COZ)</a:t>
          </a:r>
        </a:p>
      </dsp:txBody>
      <dsp:txXfrm>
        <a:off x="248346" y="1905504"/>
        <a:ext cx="3227202" cy="594220"/>
      </dsp:txXfrm>
    </dsp:sp>
    <dsp:sp modelId="{53ACD445-7C31-4B37-8BB7-3E380EDCB099}">
      <dsp:nvSpPr>
        <dsp:cNvPr id="0" name=""/>
        <dsp:cNvSpPr/>
      </dsp:nvSpPr>
      <dsp:spPr>
        <a:xfrm>
          <a:off x="5438" y="2910547"/>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432B6-C3AB-4722-BA91-DA6D7D0CE5EE}">
      <dsp:nvSpPr>
        <dsp:cNvPr id="0" name=""/>
        <dsp:cNvSpPr/>
      </dsp:nvSpPr>
      <dsp:spPr>
        <a:xfrm>
          <a:off x="248346" y="2499724"/>
          <a:ext cx="3227202" cy="107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Revenue and Customs Administration, Ministry of Interior and Police Directorate</a:t>
          </a:r>
        </a:p>
      </dsp:txBody>
      <dsp:txXfrm>
        <a:off x="248346" y="2499724"/>
        <a:ext cx="3227202" cy="1076566"/>
      </dsp:txXfrm>
    </dsp:sp>
    <dsp:sp modelId="{AF4C0EF3-39F6-402A-BA6C-060E32463206}">
      <dsp:nvSpPr>
        <dsp:cNvPr id="0" name=""/>
        <dsp:cNvSpPr/>
      </dsp:nvSpPr>
      <dsp:spPr>
        <a:xfrm>
          <a:off x="4187025"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7560D8-91AA-4141-8179-0C1E1BE2D84A}">
      <dsp:nvSpPr>
        <dsp:cNvPr id="0" name=""/>
        <dsp:cNvSpPr/>
      </dsp:nvSpPr>
      <dsp:spPr>
        <a:xfrm>
          <a:off x="4187025"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3BFDC7-B5A1-4BCB-9C15-1F31D8A5C010}">
      <dsp:nvSpPr>
        <dsp:cNvPr id="0" name=""/>
        <dsp:cNvSpPr/>
      </dsp:nvSpPr>
      <dsp:spPr>
        <a:xfrm>
          <a:off x="3649054" y="0"/>
          <a:ext cx="4546052"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GB" sz="2000" b="1" kern="120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Application solutions in the </a:t>
          </a:r>
          <a:r>
            <a:rPr lang="en-GB" sz="2000" b="1" kern="1200">
              <a:latin typeface="Arial" panose="020B0604020202020204" pitchFamily="34" charset="0"/>
              <a:cs typeface="Arial" panose="020B0604020202020204" pitchFamily="34" charset="0"/>
            </a:rPr>
            <a:t>State Treasury Directorate </a:t>
          </a:r>
        </a:p>
      </dsp:txBody>
      <dsp:txXfrm>
        <a:off x="3649054" y="0"/>
        <a:ext cx="4546052" cy="733385"/>
      </dsp:txXfrm>
    </dsp:sp>
    <dsp:sp modelId="{02CD9947-3562-490C-A94B-C81423FAF7B5}">
      <dsp:nvSpPr>
        <dsp:cNvPr id="0" name=""/>
        <dsp:cNvSpPr/>
      </dsp:nvSpPr>
      <dsp:spPr>
        <a:xfrm>
          <a:off x="3649054"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2DBB16-0186-44D4-B555-D9784D865EFC}">
      <dsp:nvSpPr>
        <dsp:cNvPr id="0" name=""/>
        <dsp:cNvSpPr/>
      </dsp:nvSpPr>
      <dsp:spPr>
        <a:xfrm>
          <a:off x="3891961"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SAP system for budget execution and public debt</a:t>
          </a:r>
        </a:p>
      </dsp:txBody>
      <dsp:txXfrm>
        <a:off x="3891961" y="1311283"/>
        <a:ext cx="3227202" cy="594220"/>
      </dsp:txXfrm>
    </dsp:sp>
    <dsp:sp modelId="{36280426-996A-40AE-A2F3-9CB9947E5FA5}">
      <dsp:nvSpPr>
        <dsp:cNvPr id="0" name=""/>
        <dsp:cNvSpPr/>
      </dsp:nvSpPr>
      <dsp:spPr>
        <a:xfrm>
          <a:off x="3649054" y="207515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1CB58F-F03F-4A30-822E-DAF1A57880DD}">
      <dsp:nvSpPr>
        <dsp:cNvPr id="0" name=""/>
        <dsp:cNvSpPr/>
      </dsp:nvSpPr>
      <dsp:spPr>
        <a:xfrm>
          <a:off x="3891961" y="190550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SAP system for monitoring IPA funds </a:t>
          </a:r>
        </a:p>
      </dsp:txBody>
      <dsp:txXfrm>
        <a:off x="3891961" y="1905504"/>
        <a:ext cx="3227202" cy="594220"/>
      </dsp:txXfrm>
    </dsp:sp>
    <dsp:sp modelId="{119F5171-8E2A-43FA-BEE2-B1B028B1F797}">
      <dsp:nvSpPr>
        <dsp:cNvPr id="0" name=""/>
        <dsp:cNvSpPr/>
      </dsp:nvSpPr>
      <dsp:spPr>
        <a:xfrm>
          <a:off x="3649054" y="266937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76FA20-D22D-4385-A0AE-6F7D99EDA9D2}">
      <dsp:nvSpPr>
        <dsp:cNvPr id="0" name=""/>
        <dsp:cNvSpPr/>
      </dsp:nvSpPr>
      <dsp:spPr>
        <a:xfrm>
          <a:off x="3891961" y="249972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Income processing Income module</a:t>
          </a:r>
        </a:p>
      </dsp:txBody>
      <dsp:txXfrm>
        <a:off x="3891961" y="2499724"/>
        <a:ext cx="3227202" cy="594220"/>
      </dsp:txXfrm>
    </dsp:sp>
    <dsp:sp modelId="{A662CDDC-02A5-4DF1-9A61-38040CE68E9A}">
      <dsp:nvSpPr>
        <dsp:cNvPr id="0" name=""/>
        <dsp:cNvSpPr/>
      </dsp:nvSpPr>
      <dsp:spPr>
        <a:xfrm>
          <a:off x="3649054" y="3263595"/>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116876-9E30-46A2-9A67-EA9797744539}">
      <dsp:nvSpPr>
        <dsp:cNvPr id="0" name=""/>
        <dsp:cNvSpPr/>
      </dsp:nvSpPr>
      <dsp:spPr>
        <a:xfrm>
          <a:off x="3891961" y="3093945"/>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Transfers from SAP</a:t>
          </a:r>
        </a:p>
      </dsp:txBody>
      <dsp:txXfrm>
        <a:off x="3891961" y="3093945"/>
        <a:ext cx="3227202" cy="594220"/>
      </dsp:txXfrm>
    </dsp:sp>
    <dsp:sp modelId="{EAB44BB5-2456-40A5-9B7D-C6F05E592B0B}">
      <dsp:nvSpPr>
        <dsp:cNvPr id="0" name=""/>
        <dsp:cNvSpPr/>
      </dsp:nvSpPr>
      <dsp:spPr>
        <a:xfrm>
          <a:off x="3649054" y="3857815"/>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E62D2-239F-4F01-B7C2-E46FD70D3C15}">
      <dsp:nvSpPr>
        <dsp:cNvPr id="0" name=""/>
        <dsp:cNvSpPr/>
      </dsp:nvSpPr>
      <dsp:spPr>
        <a:xfrm>
          <a:off x="3891961" y="3688165"/>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Transfers from the Ministry of Finance account with the Central Bank</a:t>
          </a:r>
        </a:p>
      </dsp:txBody>
      <dsp:txXfrm>
        <a:off x="3891961" y="3688165"/>
        <a:ext cx="3227202" cy="594220"/>
      </dsp:txXfrm>
    </dsp:sp>
    <dsp:sp modelId="{CBA78360-4FB6-4687-8130-AF25BE2F5D06}">
      <dsp:nvSpPr>
        <dsp:cNvPr id="0" name=""/>
        <dsp:cNvSpPr/>
      </dsp:nvSpPr>
      <dsp:spPr>
        <a:xfrm>
          <a:off x="3649054" y="4782978"/>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CDEE12-AE0A-4AA4-9AE0-A66C05C6101C}">
      <dsp:nvSpPr>
        <dsp:cNvPr id="0" name=""/>
        <dsp:cNvSpPr/>
      </dsp:nvSpPr>
      <dsp:spPr>
        <a:xfrm>
          <a:off x="3891961" y="4282385"/>
          <a:ext cx="3227202" cy="1256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Processing of daily statements and transfers to the accounts of the Ministry </a:t>
          </a:r>
        </a:p>
      </dsp:txBody>
      <dsp:txXfrm>
        <a:off x="3891961" y="4282385"/>
        <a:ext cx="3227202" cy="1256104"/>
      </dsp:txXfrm>
    </dsp:sp>
    <dsp:sp modelId="{0AFFE318-7FA7-4168-956B-C7426CE66DC7}">
      <dsp:nvSpPr>
        <dsp:cNvPr id="0" name=""/>
        <dsp:cNvSpPr/>
      </dsp:nvSpPr>
      <dsp:spPr>
        <a:xfrm>
          <a:off x="8368612"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BCD2C-1034-4076-86A4-6445B74831E8}">
      <dsp:nvSpPr>
        <dsp:cNvPr id="0" name=""/>
        <dsp:cNvSpPr/>
      </dsp:nvSpPr>
      <dsp:spPr>
        <a:xfrm>
          <a:off x="8368612"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F23BF4-98F2-424D-86A2-0494B1545456}">
      <dsp:nvSpPr>
        <dsp:cNvPr id="0" name=""/>
        <dsp:cNvSpPr/>
      </dsp:nvSpPr>
      <dsp:spPr>
        <a:xfrm>
          <a:off x="8368612" y="0"/>
          <a:ext cx="3470110"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endParaRPr lang="en-US" sz="2000" kern="1200" dirty="0">
            <a:latin typeface="Arial" panose="020B0604020202020204" pitchFamily="34" charset="0"/>
            <a:cs typeface="Arial" panose="020B0604020202020204" pitchFamily="34" charset="0"/>
          </a:endParaRPr>
        </a:p>
      </dsp:txBody>
      <dsp:txXfrm>
        <a:off x="8368612" y="0"/>
        <a:ext cx="3470110" cy="733385"/>
      </dsp:txXfrm>
    </dsp:sp>
    <dsp:sp modelId="{215A2CA3-405D-43AA-AE43-FD5EE1CFB3C7}">
      <dsp:nvSpPr>
        <dsp:cNvPr id="0" name=""/>
        <dsp:cNvSpPr/>
      </dsp:nvSpPr>
      <dsp:spPr>
        <a:xfrm>
          <a:off x="8368612"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91C26C-0EF6-4F3A-B5AB-387634027114}">
      <dsp:nvSpPr>
        <dsp:cNvPr id="0" name=""/>
        <dsp:cNvSpPr/>
      </dsp:nvSpPr>
      <dsp:spPr>
        <a:xfrm>
          <a:off x="8611520"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Central Bank (RTGS system)</a:t>
          </a:r>
        </a:p>
      </dsp:txBody>
      <dsp:txXfrm>
        <a:off x="8611520" y="1311283"/>
        <a:ext cx="3227202" cy="594220"/>
      </dsp:txXfrm>
    </dsp:sp>
    <dsp:sp modelId="{34CBF2C4-BD61-4800-A7FA-7996B45F0667}">
      <dsp:nvSpPr>
        <dsp:cNvPr id="0" name=""/>
        <dsp:cNvSpPr/>
      </dsp:nvSpPr>
      <dsp:spPr>
        <a:xfrm>
          <a:off x="8368612" y="2454552"/>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E7FC6-1799-4709-9858-4524E0004A23}">
      <dsp:nvSpPr>
        <dsp:cNvPr id="0" name=""/>
        <dsp:cNvSpPr/>
      </dsp:nvSpPr>
      <dsp:spPr>
        <a:xfrm>
          <a:off x="8611520" y="1905504"/>
          <a:ext cx="3227202" cy="1353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Reporting on distributed revenue – municipalities, equalization fund, etc.</a:t>
          </a:r>
        </a:p>
      </dsp:txBody>
      <dsp:txXfrm>
        <a:off x="8611520" y="1905504"/>
        <a:ext cx="3227202" cy="1353016"/>
      </dsp:txXfrm>
    </dsp:sp>
    <dsp:sp modelId="{1C4620BE-461F-4C59-AA1D-233406CA9C1C}">
      <dsp:nvSpPr>
        <dsp:cNvPr id="0" name=""/>
        <dsp:cNvSpPr/>
      </dsp:nvSpPr>
      <dsp:spPr>
        <a:xfrm>
          <a:off x="8368612" y="3700768"/>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5E8971-F932-44A5-BE13-4A712C50C6EC}">
      <dsp:nvSpPr>
        <dsp:cNvPr id="0" name=""/>
        <dsp:cNvSpPr/>
      </dsp:nvSpPr>
      <dsp:spPr>
        <a:xfrm>
          <a:off x="8611520" y="3258520"/>
          <a:ext cx="3227202" cy="1139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Reporting on payments to recording sub-accounts</a:t>
          </a:r>
        </a:p>
      </dsp:txBody>
      <dsp:txXfrm>
        <a:off x="8611520" y="3258520"/>
        <a:ext cx="3227202" cy="11394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sr-Latn-ME"/>
              <a:t>Ministarstvo finansija i socijalnog staranja Crne Gore</a:t>
            </a:r>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474C0C81-AB92-424B-976A-1D51F8521E29}" type="datetimeFigureOut">
              <a:rPr lang="sr-Latn-ME" smtClean="0"/>
              <a:t>8.5.2023.</a:t>
            </a:fld>
            <a:endParaRPr lang="sr-Latn-ME"/>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r>
              <a:rPr lang="sr-Latn-ME"/>
              <a:t>Autor- Zorica Tadic</a:t>
            </a:r>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7AA1AFA-E9B5-4F32-80A3-08DB4923C8E3}" type="slidenum">
              <a:rPr lang="sr-Latn-ME" smtClean="0"/>
              <a:t>‹#›</a:t>
            </a:fld>
            <a:endParaRPr lang="sr-Latn-ME"/>
          </a:p>
        </p:txBody>
      </p:sp>
    </p:spTree>
    <p:extLst>
      <p:ext uri="{BB962C8B-B14F-4D97-AF65-F5344CB8AC3E}">
        <p14:creationId xmlns:p14="http://schemas.microsoft.com/office/powerpoint/2010/main" val="39640208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sr-Latn-ME"/>
              <a:t>Ministarstvo finansija i socijalnog staranja Crne Gore</a:t>
            </a:r>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113CD84-8FFB-47D9-AED8-62B97B591A99}" type="datetimeFigureOut">
              <a:rPr lang="sr-Latn-ME" smtClean="0"/>
              <a:t>8.5.2023.</a:t>
            </a:fld>
            <a:endParaRPr lang="sr-Latn-M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r>
              <a:rPr lang="sr-Latn-ME"/>
              <a:t>Autor- Zorica Tadic</a:t>
            </a:r>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26E586D-9AFB-415E-8BCE-FB856FD0B730}" type="slidenum">
              <a:rPr lang="sr-Latn-ME" smtClean="0"/>
              <a:t>‹#›</a:t>
            </a:fld>
            <a:endParaRPr lang="sr-Latn-ME"/>
          </a:p>
        </p:txBody>
      </p:sp>
    </p:spTree>
    <p:extLst>
      <p:ext uri="{BB962C8B-B14F-4D97-AF65-F5344CB8AC3E}">
        <p14:creationId xmlns:p14="http://schemas.microsoft.com/office/powerpoint/2010/main" val="251197677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75514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8946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230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500712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1262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211747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189424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415537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84708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51677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45863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77071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585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26263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73BE67-B0EC-4427-B737-4A31AB7534A8}" type="datetimeFigureOut">
              <a:rPr lang="sr-Latn-ME" smtClean="0"/>
              <a:t>8.5.2023.</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87619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
        <p:nvSpPr>
          <p:cNvPr id="5" name="Date Placeholder 4"/>
          <p:cNvSpPr>
            <a:spLocks noGrp="1"/>
          </p:cNvSpPr>
          <p:nvPr>
            <p:ph type="dt" sz="half" idx="10"/>
          </p:nvPr>
        </p:nvSpPr>
        <p:spPr/>
        <p:txBody>
          <a:bodyPr/>
          <a:lstStyle/>
          <a:p>
            <a:fld id="{E773BE67-B0EC-4427-B737-4A31AB7534A8}" type="datetimeFigureOut">
              <a:rPr lang="sr-Latn-ME" smtClean="0"/>
              <a:t>8.5.2023.</a:t>
            </a:fld>
            <a:endParaRPr lang="sr-Latn-ME"/>
          </a:p>
        </p:txBody>
      </p:sp>
    </p:spTree>
    <p:extLst>
      <p:ext uri="{BB962C8B-B14F-4D97-AF65-F5344CB8AC3E}">
        <p14:creationId xmlns:p14="http://schemas.microsoft.com/office/powerpoint/2010/main" val="71988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73BE67-B0EC-4427-B737-4A31AB7534A8}" type="datetimeFigureOut">
              <a:rPr lang="sr-Latn-ME" smtClean="0"/>
              <a:t>8.5.2023.</a:t>
            </a:fld>
            <a:endParaRPr lang="sr-Latn-M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C06C0E-5538-4ABF-88FD-FCCCC62F76DF}" type="slidenum">
              <a:rPr lang="sr-Latn-ME" smtClean="0"/>
              <a:t>‹#›</a:t>
            </a:fld>
            <a:endParaRPr lang="sr-Latn-ME"/>
          </a:p>
        </p:txBody>
      </p:sp>
    </p:spTree>
    <p:extLst>
      <p:ext uri="{BB962C8B-B14F-4D97-AF65-F5344CB8AC3E}">
        <p14:creationId xmlns:p14="http://schemas.microsoft.com/office/powerpoint/2010/main" val="289289562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52907"/>
            <a:ext cx="8763000" cy="1483112"/>
          </a:xfrm>
        </p:spPr>
        <p:txBody>
          <a:bodyPr>
            <a:normAutofit/>
          </a:bodyPr>
          <a:lstStyle/>
          <a:p>
            <a:pPr algn="ctr"/>
            <a:r>
              <a:rPr lang="en-GB" sz="2800" b="1" dirty="0"/>
              <a:t>Information System of the </a:t>
            </a:r>
            <a:r>
              <a:rPr lang="en-GB" sz="2800" b="1" dirty="0">
                <a:ea typeface="Times New Roman" panose="02020603050405020304" pitchFamily="18" charset="0"/>
                <a:cs typeface="Cambria,Bold"/>
              </a:rPr>
              <a:t>State Treasury Directorate </a:t>
            </a:r>
            <a:r>
              <a:rPr lang="en-GB" sz="2800" b="1" dirty="0"/>
              <a:t>of the Montenegro MoF</a:t>
            </a:r>
            <a:br>
              <a:rPr lang="en-GB" sz="2800" b="1" dirty="0"/>
            </a:br>
            <a:endParaRPr lang="en-GB" sz="2800" b="1"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02527" y="100360"/>
            <a:ext cx="821473" cy="858645"/>
          </a:xfrm>
          <a:prstGeom prst="rect">
            <a:avLst/>
          </a:prstGeom>
          <a:effectLst>
            <a:glow rad="127000">
              <a:srgbClr val="FF0000"/>
            </a:glow>
          </a:effectLst>
        </p:spPr>
      </p:pic>
      <p:sp>
        <p:nvSpPr>
          <p:cNvPr id="5" name="TextBox 4"/>
          <p:cNvSpPr txBox="1"/>
          <p:nvPr/>
        </p:nvSpPr>
        <p:spPr>
          <a:xfrm>
            <a:off x="1984917" y="100361"/>
            <a:ext cx="6779942"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Tree>
    <p:extLst>
      <p:ext uri="{BB962C8B-B14F-4D97-AF65-F5344CB8AC3E}">
        <p14:creationId xmlns:p14="http://schemas.microsoft.com/office/powerpoint/2010/main" val="4222608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B03A5A14-EEDC-455D-804E-BAA779A841A6}"/>
              </a:ext>
            </a:extLst>
          </p:cNvPr>
          <p:cNvGraphicFramePr>
            <a:graphicFrameLocks noGrp="1"/>
          </p:cNvGraphicFramePr>
          <p:nvPr>
            <p:ph idx="1"/>
            <p:extLst>
              <p:ext uri="{D42A27DB-BD31-4B8C-83A1-F6EECF244321}">
                <p14:modId xmlns:p14="http://schemas.microsoft.com/office/powerpoint/2010/main" val="3050480230"/>
              </p:ext>
            </p:extLst>
          </p:nvPr>
        </p:nvGraphicFramePr>
        <p:xfrm>
          <a:off x="838201" y="1655763"/>
          <a:ext cx="11128022"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p:nvPr/>
        </p:nvPicPr>
        <p:blipFill>
          <a:blip r:embed="rId7"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461665"/>
          </a:xfrm>
          <a:prstGeom prst="rect">
            <a:avLst/>
          </a:prstGeom>
          <a:noFill/>
        </p:spPr>
        <p:txBody>
          <a:bodyPr wrap="square" rtlCol="0">
            <a:spAutoFit/>
          </a:bodyPr>
          <a:lstStyle/>
          <a:p>
            <a:r>
              <a:rPr lang="en-GB" sz="1200" i="1">
                <a:latin typeface="Arial" panose="020B0604020202020204" pitchFamily="34" charset="0"/>
                <a:cs typeface="Arial" panose="020B0604020202020204" pitchFamily="34" charset="0"/>
              </a:rPr>
              <a:t>Ministry of Finance </a:t>
            </a:r>
          </a:p>
          <a:p>
            <a:r>
              <a:rPr lang="en-GB" sz="1200" i="1">
                <a:latin typeface="Arial" panose="020B0604020202020204" pitchFamily="34" charset="0"/>
                <a:cs typeface="Arial" panose="020B0604020202020204" pitchFamily="34" charset="0"/>
              </a:rPr>
              <a:t>Montenegro</a:t>
            </a:r>
          </a:p>
        </p:txBody>
      </p:sp>
    </p:spTree>
    <p:extLst>
      <p:ext uri="{BB962C8B-B14F-4D97-AF65-F5344CB8AC3E}">
        <p14:creationId xmlns:p14="http://schemas.microsoft.com/office/powerpoint/2010/main" val="2582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type="body" sz="half" idx="2"/>
          </p:nvPr>
        </p:nvSpPr>
        <p:spPr>
          <a:xfrm>
            <a:off x="361244" y="1577455"/>
            <a:ext cx="6028267" cy="4994794"/>
          </a:xfrm>
        </p:spPr>
        <p:txBody>
          <a:bodyPr>
            <a:normAutofit fontScale="62500" lnSpcReduction="20000"/>
          </a:bodyPr>
          <a:lstStyle/>
          <a:p>
            <a:pPr marL="0" lvl="0" indent="0">
              <a:buNone/>
            </a:pPr>
            <a:r>
              <a:rPr lang="en-GB" sz="2400">
                <a:latin typeface="Arial" panose="020B0604020202020204" pitchFamily="34" charset="0"/>
                <a:cs typeface="Arial" panose="020B0604020202020204" pitchFamily="34" charset="0"/>
              </a:rPr>
              <a:t>The hardware infrastructure is located in the Data Centre in the premises of the Ministry of Finance, i.e. the State Treasury Directorate. </a:t>
            </a:r>
          </a:p>
          <a:p>
            <a:pPr lvl="0"/>
            <a:r>
              <a:rPr lang="en-GB" sz="2400">
                <a:latin typeface="Arial" panose="020B0604020202020204" pitchFamily="34" charset="0"/>
                <a:cs typeface="Arial" panose="020B0604020202020204" pitchFamily="34" charset="0"/>
              </a:rPr>
              <a:t>Access switches by the network of state authorities – HP 2920 48 port x 2</a:t>
            </a:r>
          </a:p>
          <a:p>
            <a:pPr lvl="0"/>
            <a:r>
              <a:rPr lang="en-GB" sz="2400" i="1">
                <a:latin typeface="Arial" panose="020B0604020202020204" pitchFamily="34" charset="0"/>
                <a:cs typeface="Arial" panose="020B0604020202020204" pitchFamily="34" charset="0"/>
              </a:rPr>
              <a:t>Firewall</a:t>
            </a:r>
            <a:r>
              <a:rPr lang="en-GB" sz="2400">
                <a:latin typeface="Arial" panose="020B0604020202020204" pitchFamily="34" charset="0"/>
                <a:cs typeface="Arial" panose="020B0604020202020204" pitchFamily="34" charset="0"/>
              </a:rPr>
              <a:t> – Forti Gate 100E </a:t>
            </a:r>
            <a:r>
              <a:rPr lang="en-GB" sz="2400" i="1">
                <a:latin typeface="Arial" panose="020B0604020202020204" pitchFamily="34" charset="0"/>
                <a:cs typeface="Arial" panose="020B0604020202020204" pitchFamily="34" charset="0"/>
              </a:rPr>
              <a:t>Unified Threat Protection</a:t>
            </a:r>
            <a:r>
              <a:rPr lang="en-GB" sz="2400">
                <a:latin typeface="Arial" panose="020B0604020202020204" pitchFamily="34" charset="0"/>
                <a:cs typeface="Arial" panose="020B0604020202020204" pitchFamily="34" charset="0"/>
              </a:rPr>
              <a:t> HA Cluster</a:t>
            </a:r>
          </a:p>
          <a:p>
            <a:pPr lvl="0"/>
            <a:r>
              <a:rPr lang="en-GB" sz="2400">
                <a:latin typeface="Arial" panose="020B0604020202020204" pitchFamily="34" charset="0"/>
                <a:cs typeface="Arial" panose="020B0604020202020204" pitchFamily="34" charset="0"/>
              </a:rPr>
              <a:t>Server switches – Aruba 2920-24G X 2</a:t>
            </a:r>
          </a:p>
          <a:p>
            <a:pPr lvl="0"/>
            <a:r>
              <a:rPr lang="en-GB" sz="2400">
                <a:latin typeface="Arial" panose="020B0604020202020204" pitchFamily="34" charset="0"/>
                <a:cs typeface="Arial" panose="020B0604020202020204" pitchFamily="34" charset="0"/>
              </a:rPr>
              <a:t>Rack cabinet </a:t>
            </a:r>
          </a:p>
          <a:p>
            <a:pPr lvl="1"/>
            <a:r>
              <a:rPr lang="en-GB" sz="2400">
                <a:latin typeface="Arial" panose="020B0604020202020204" pitchFamily="34" charset="0"/>
                <a:cs typeface="Arial" panose="020B0604020202020204" pitchFamily="34" charset="0"/>
              </a:rPr>
              <a:t>3 </a:t>
            </a:r>
            <a:r>
              <a:rPr lang="en-GB" sz="2400" i="1">
                <a:latin typeface="Arial" panose="020B0604020202020204" pitchFamily="34" charset="0"/>
                <a:cs typeface="Arial" panose="020B0604020202020204" pitchFamily="34" charset="0"/>
              </a:rPr>
              <a:t>Fujitsu Primergy RX2530 M4</a:t>
            </a:r>
            <a:r>
              <a:rPr lang="en-GB" sz="2400">
                <a:latin typeface="Arial" panose="020B0604020202020204" pitchFamily="34" charset="0"/>
                <a:cs typeface="Arial" panose="020B0604020202020204" pitchFamily="34" charset="0"/>
              </a:rPr>
              <a:t> servers</a:t>
            </a:r>
          </a:p>
          <a:p>
            <a:pPr lvl="1"/>
            <a:r>
              <a:rPr lang="en-GB" sz="2400" i="1">
                <a:latin typeface="Arial" panose="020B0604020202020204" pitchFamily="34" charset="0"/>
                <a:cs typeface="Arial" panose="020B0604020202020204" pitchFamily="34" charset="0"/>
              </a:rPr>
              <a:t>Fujitsu Eternus DX200 S4</a:t>
            </a:r>
            <a:r>
              <a:rPr lang="en-GB" sz="2400">
                <a:latin typeface="Arial" panose="020B0604020202020204" pitchFamily="34" charset="0"/>
                <a:cs typeface="Arial" panose="020B0604020202020204" pitchFamily="34" charset="0"/>
              </a:rPr>
              <a:t> </a:t>
            </a:r>
          </a:p>
          <a:p>
            <a:pPr lvl="1"/>
            <a:r>
              <a:rPr lang="en-GB" sz="2400" i="1">
                <a:latin typeface="Arial" panose="020B0604020202020204" pitchFamily="34" charset="0"/>
                <a:cs typeface="Arial" panose="020B0604020202020204" pitchFamily="34" charset="0"/>
              </a:rPr>
              <a:t>VMware vSphere 6.5</a:t>
            </a:r>
            <a:r>
              <a:rPr lang="en-GB" sz="2400">
                <a:latin typeface="Arial" panose="020B0604020202020204" pitchFamily="34" charset="0"/>
                <a:cs typeface="Arial" panose="020B0604020202020204" pitchFamily="34" charset="0"/>
              </a:rPr>
              <a:t> virtualisation platform</a:t>
            </a:r>
          </a:p>
          <a:p>
            <a:pPr lvl="1"/>
            <a:r>
              <a:rPr lang="en-GB" sz="2400">
                <a:latin typeface="Arial" panose="020B0604020202020204" pitchFamily="34" charset="0"/>
                <a:cs typeface="Arial" panose="020B0604020202020204" pitchFamily="34" charset="0"/>
              </a:rPr>
              <a:t>UPS APC Smart-UPS 3000</a:t>
            </a:r>
          </a:p>
          <a:p>
            <a:pPr lvl="1"/>
            <a:r>
              <a:rPr lang="en-GB" sz="2400">
                <a:latin typeface="Arial" panose="020B0604020202020204" pitchFamily="34" charset="0"/>
                <a:cs typeface="Arial" panose="020B0604020202020204" pitchFamily="34" charset="0"/>
              </a:rPr>
              <a:t>UPS HP R3000 XR</a:t>
            </a:r>
          </a:p>
          <a:p>
            <a:r>
              <a:rPr lang="en-GB" sz="2400">
                <a:latin typeface="Arial" panose="020B0604020202020204" pitchFamily="34" charset="0"/>
                <a:cs typeface="Arial" panose="020B0604020202020204" pitchFamily="34" charset="0"/>
              </a:rPr>
              <a:t>Rack cabinet </a:t>
            </a:r>
          </a:p>
          <a:p>
            <a:pPr lvl="1"/>
            <a:r>
              <a:rPr lang="en-GB" sz="2400">
                <a:latin typeface="Arial" panose="020B0604020202020204" pitchFamily="34" charset="0"/>
                <a:cs typeface="Arial" panose="020B0604020202020204" pitchFamily="34" charset="0"/>
              </a:rPr>
              <a:t>HP ProLiant DL380p G8 servers</a:t>
            </a:r>
          </a:p>
          <a:p>
            <a:pPr lvl="1"/>
            <a:r>
              <a:rPr lang="en-GB" sz="2400">
                <a:latin typeface="Arial" panose="020B0604020202020204" pitchFamily="34" charset="0"/>
                <a:cs typeface="Arial" panose="020B0604020202020204" pitchFamily="34" charset="0"/>
              </a:rPr>
              <a:t>SAN storage system HP 3PAR 7200</a:t>
            </a:r>
          </a:p>
          <a:p>
            <a:pPr lvl="1"/>
            <a:endParaRPr lang="sr-Latn-R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
        <p:nvSpPr>
          <p:cNvPr id="2" name="TextBox 1"/>
          <p:cNvSpPr txBox="1"/>
          <p:nvPr/>
        </p:nvSpPr>
        <p:spPr>
          <a:xfrm>
            <a:off x="988695" y="1054235"/>
            <a:ext cx="4678327" cy="523220"/>
          </a:xfrm>
          <a:prstGeom prst="rect">
            <a:avLst/>
          </a:prstGeom>
          <a:noFill/>
        </p:spPr>
        <p:txBody>
          <a:bodyPr wrap="square" rtlCol="0">
            <a:spAutoFit/>
          </a:bodyPr>
          <a:lstStyle/>
          <a:p>
            <a:r>
              <a:rPr lang="en-GB" sz="2800" b="1"/>
              <a:t>Hardware Infrastructure</a:t>
            </a:r>
          </a:p>
        </p:txBody>
      </p:sp>
      <p:pic>
        <p:nvPicPr>
          <p:cNvPr id="8" name="Picture Placeholder 7">
            <a:extLst>
              <a:ext uri="{FF2B5EF4-FFF2-40B4-BE49-F238E27FC236}">
                <a16:creationId xmlns:a16="http://schemas.microsoft.com/office/drawing/2014/main" id="{AC69510B-FA3A-4666-A22F-D0187783B38D}"/>
              </a:ext>
            </a:extLst>
          </p:cNvPr>
          <p:cNvPicPr>
            <a:picLocks noGrp="1"/>
          </p:cNvPicPr>
          <p:nvPr>
            <p:ph type="pic" idx="1"/>
          </p:nvPr>
        </p:nvPicPr>
        <p:blipFill>
          <a:blip r:embed="rId3">
            <a:extLst>
              <a:ext uri="{28A0092B-C50C-407E-A947-70E740481C1C}">
                <a14:useLocalDpi xmlns:a14="http://schemas.microsoft.com/office/drawing/2010/main" val="0"/>
              </a:ext>
            </a:extLst>
          </a:blip>
          <a:srcRect l="8959" r="8959"/>
          <a:stretch>
            <a:fillRect/>
          </a:stretch>
        </p:blipFill>
        <p:spPr bwMode="auto">
          <a:xfrm>
            <a:off x="5780088" y="1577975"/>
            <a:ext cx="5802312" cy="4765675"/>
          </a:xfrm>
          <a:prstGeom prst="rect">
            <a:avLst/>
          </a:prstGeom>
          <a:noFill/>
          <a:ln>
            <a:noFill/>
          </a:ln>
        </p:spPr>
      </p:pic>
    </p:spTree>
    <p:extLst>
      <p:ext uri="{BB962C8B-B14F-4D97-AF65-F5344CB8AC3E}">
        <p14:creationId xmlns:p14="http://schemas.microsoft.com/office/powerpoint/2010/main" val="289977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2FB08B49-2353-41B4-88B6-0CBDB1601562}"/>
              </a:ext>
            </a:extLst>
          </p:cNvPr>
          <p:cNvGraphicFramePr>
            <a:graphicFrameLocks noGrp="1"/>
          </p:cNvGraphicFramePr>
          <p:nvPr>
            <p:ph idx="1"/>
            <p:extLst>
              <p:ext uri="{D42A27DB-BD31-4B8C-83A1-F6EECF244321}">
                <p14:modId xmlns:p14="http://schemas.microsoft.com/office/powerpoint/2010/main" val="1118339657"/>
              </p:ext>
            </p:extLst>
          </p:nvPr>
        </p:nvGraphicFramePr>
        <p:xfrm>
          <a:off x="234950" y="932082"/>
          <a:ext cx="11844161" cy="5852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p:nvPr/>
        </p:nvPicPr>
        <p:blipFill>
          <a:blip r:embed="rId7"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Tree>
    <p:extLst>
      <p:ext uri="{BB962C8B-B14F-4D97-AF65-F5344CB8AC3E}">
        <p14:creationId xmlns:p14="http://schemas.microsoft.com/office/powerpoint/2010/main" val="19646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847850"/>
            <a:ext cx="10515600" cy="4381501"/>
          </a:xfrm>
        </p:spPr>
        <p:txBody>
          <a:bodyPr>
            <a:normAutofit/>
          </a:bodyPr>
          <a:lstStyle/>
          <a:p>
            <a:pPr marL="0" indent="0">
              <a:buNone/>
            </a:pPr>
            <a:r>
              <a:rPr lang="en-GB" sz="2000">
                <a:latin typeface="Arial" panose="020B0604020202020204" pitchFamily="34" charset="0"/>
                <a:cs typeface="Arial" panose="020B0604020202020204" pitchFamily="34" charset="0"/>
              </a:rPr>
              <a:t>SAP solution for monitoring the realisation of budget funds </a:t>
            </a:r>
          </a:p>
          <a:p>
            <a:r>
              <a:rPr lang="en-GB" sz="2000" b="1">
                <a:latin typeface="Arial" panose="020B0604020202020204" pitchFamily="34" charset="0"/>
                <a:cs typeface="Arial" panose="020B0604020202020204" pitchFamily="34" charset="0"/>
              </a:rPr>
              <a:t>Financial Accounting (FA) module</a:t>
            </a:r>
            <a:r>
              <a:rPr lang="en-GB" sz="2000">
                <a:latin typeface="Arial" panose="020B0604020202020204" pitchFamily="34" charset="0"/>
                <a:cs typeface="Arial" panose="020B0604020202020204" pitchFamily="34" charset="0"/>
              </a:rPr>
              <a:t> for the general ledger and vendor accounting </a:t>
            </a:r>
          </a:p>
          <a:p>
            <a:r>
              <a:rPr lang="en-GB" sz="2000" b="1">
                <a:latin typeface="Arial" panose="020B0604020202020204" pitchFamily="34" charset="0"/>
                <a:cs typeface="Arial" panose="020B0604020202020204" pitchFamily="34" charset="0"/>
              </a:rPr>
              <a:t>Fund Management (FM) module</a:t>
            </a:r>
            <a:r>
              <a:rPr lang="en-GB" sz="2000">
                <a:latin typeface="Arial" panose="020B0604020202020204" pitchFamily="34" charset="0"/>
                <a:cs typeface="Arial" panose="020B0604020202020204" pitchFamily="34" charset="0"/>
              </a:rPr>
              <a:t> for creating and executing budgets and budget control according to the source of funds, purpose and area of accountability.  The functionalities of this module enable controls preventing the budget funds from being exceeded. </a:t>
            </a:r>
          </a:p>
          <a:p>
            <a:r>
              <a:rPr lang="en-GB" sz="2000">
                <a:latin typeface="Arial" panose="020B0604020202020204" pitchFamily="34" charset="0"/>
                <a:cs typeface="Arial" panose="020B0604020202020204" pitchFamily="34" charset="0"/>
              </a:rPr>
              <a:t>Functionalities of the </a:t>
            </a:r>
            <a:r>
              <a:rPr lang="en-GB" sz="2000" b="1">
                <a:latin typeface="Arial" panose="020B0604020202020204" pitchFamily="34" charset="0"/>
                <a:cs typeface="Arial" panose="020B0604020202020204" pitchFamily="34" charset="0"/>
              </a:rPr>
              <a:t>Material Management (MM)</a:t>
            </a:r>
            <a:r>
              <a:rPr lang="en-GB" sz="2000">
                <a:latin typeface="Arial" panose="020B0604020202020204" pitchFamily="34" charset="0"/>
                <a:cs typeface="Arial" panose="020B0604020202020204" pitchFamily="34" charset="0"/>
              </a:rPr>
              <a:t> and </a:t>
            </a:r>
            <a:r>
              <a:rPr lang="en-GB" sz="2000" b="1">
                <a:latin typeface="Arial" panose="020B0604020202020204" pitchFamily="34" charset="0"/>
                <a:cs typeface="Arial" panose="020B0604020202020204" pitchFamily="34" charset="0"/>
              </a:rPr>
              <a:t>Project System (PS) and Controlling (CO) </a:t>
            </a:r>
            <a:r>
              <a:rPr lang="en-GB" sz="2000">
                <a:latin typeface="Arial" panose="020B0604020202020204" pitchFamily="34" charset="0"/>
                <a:cs typeface="Arial" panose="020B0604020202020204" pitchFamily="34" charset="0"/>
              </a:rPr>
              <a:t>modules for capital budget tracking </a:t>
            </a:r>
          </a:p>
          <a:p>
            <a:pPr marL="0" indent="0">
              <a:buNone/>
            </a:pPr>
            <a:r>
              <a:rPr lang="en-GB" sz="2000">
                <a:latin typeface="Arial" panose="020B0604020202020204" pitchFamily="34" charset="0"/>
                <a:cs typeface="Arial" panose="020B0604020202020204" pitchFamily="34" charset="0"/>
              </a:rPr>
              <a:t>The </a:t>
            </a:r>
            <a:r>
              <a:rPr lang="en-GB" sz="2000" b="1">
                <a:latin typeface="Arial" panose="020B0604020202020204" pitchFamily="34" charset="0"/>
                <a:cs typeface="Arial" panose="020B0604020202020204" pitchFamily="34" charset="0"/>
              </a:rPr>
              <a:t>Treasury and Risk Management (TRM) </a:t>
            </a:r>
            <a:r>
              <a:rPr lang="en-GB" sz="2000">
                <a:latin typeface="Arial" panose="020B0604020202020204" pitchFamily="34" charset="0"/>
                <a:cs typeface="Arial" panose="020B0604020202020204" pitchFamily="34" charset="0"/>
              </a:rPr>
              <a:t>SAP module for debt management is used to monitor the state of debt, loan credit records, foreign and domestic bonds, government records, guarantees as well as repayment of the aforementioned loans. Also, said module contains data on transfer loans with data on the terms of the Agreement, as well as on the repayment of liabilities. </a:t>
            </a:r>
          </a:p>
          <a:p>
            <a:pPr marL="0" indent="0">
              <a:buNone/>
            </a:pPr>
            <a:endParaRPr lang="sr-Latn-ME"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
        <p:nvSpPr>
          <p:cNvPr id="2" name="TextBox 1"/>
          <p:cNvSpPr txBox="1"/>
          <p:nvPr/>
        </p:nvSpPr>
        <p:spPr>
          <a:xfrm>
            <a:off x="838200" y="1245591"/>
            <a:ext cx="10214610" cy="677108"/>
          </a:xfrm>
          <a:prstGeom prst="rect">
            <a:avLst/>
          </a:prstGeom>
          <a:noFill/>
        </p:spPr>
        <p:txBody>
          <a:bodyPr wrap="square" rtlCol="0">
            <a:spAutoFit/>
          </a:bodyPr>
          <a:lstStyle/>
          <a:p>
            <a:r>
              <a:rPr lang="en-GB" sz="2000" b="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Implemented SAP modules in the budget execution and public debt system</a:t>
            </a:r>
          </a:p>
          <a:p>
            <a:endParaRPr lang="sr-Latn-ME" dirty="0"/>
          </a:p>
        </p:txBody>
      </p:sp>
    </p:spTree>
    <p:extLst>
      <p:ext uri="{BB962C8B-B14F-4D97-AF65-F5344CB8AC3E}">
        <p14:creationId xmlns:p14="http://schemas.microsoft.com/office/powerpoint/2010/main" val="120567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399822"/>
            <a:ext cx="11631930" cy="6287911"/>
          </a:xfrm>
        </p:spPr>
        <p:txBody>
          <a:bodyPr>
            <a:noAutofit/>
          </a:bodyPr>
          <a:lstStyle/>
          <a:p>
            <a:r>
              <a:rPr lang="en-GB" dirty="0">
                <a:latin typeface="Arial" panose="020B0604020202020204" pitchFamily="34" charset="0"/>
                <a:cs typeface="Arial" panose="020B0604020202020204" pitchFamily="34" charset="0"/>
              </a:rPr>
              <a:t>Budget and Fiscal Responsibility Act</a:t>
            </a:r>
          </a:p>
          <a:p>
            <a:r>
              <a:rPr lang="en-GB" dirty="0">
                <a:latin typeface="Arial" panose="020B0604020202020204" pitchFamily="34" charset="0"/>
                <a:cs typeface="Arial" panose="020B0604020202020204" pitchFamily="34" charset="0"/>
              </a:rPr>
              <a:t>Instructions on the Work of the State Treasury</a:t>
            </a:r>
          </a:p>
          <a:p>
            <a:r>
              <a:rPr lang="en-GB" dirty="0">
                <a:latin typeface="Arial" panose="020B0604020202020204" pitchFamily="34" charset="0"/>
                <a:cs typeface="Arial" panose="020B0604020202020204" pitchFamily="34" charset="0"/>
              </a:rPr>
              <a:t>Decision on the Electronic Payment of National Transactions</a:t>
            </a:r>
          </a:p>
          <a:p>
            <a:r>
              <a:rPr lang="en-GB" dirty="0">
                <a:latin typeface="Arial" panose="020B0604020202020204" pitchFamily="34" charset="0"/>
                <a:cs typeface="Arial" panose="020B0604020202020204" pitchFamily="34" charset="0"/>
              </a:rPr>
              <a:t>Order on the Method of payment of Public Revenue</a:t>
            </a:r>
          </a:p>
          <a:p>
            <a:pPr marL="0" indent="0">
              <a:buNone/>
            </a:pPr>
            <a:r>
              <a:rPr lang="en-GB" dirty="0">
                <a:latin typeface="Arial" panose="020B0604020202020204" pitchFamily="34" charset="0"/>
                <a:cs typeface="Arial" panose="020B0604020202020204" pitchFamily="34" charset="0"/>
              </a:rPr>
              <a:t>State funds are entered into the SAP system on the basis of the annual Budget Act at the beginning of the year as per the classifications determined by said Act. During the year, all budget plan positions are susceptible to rebalancing. The Government prepares the Draft Act on Amendments to the Budget Act for both the rebalancing and the regular budget. It is adopted at the Assembly.</a:t>
            </a:r>
          </a:p>
          <a:p>
            <a:pPr marL="0" indent="0">
              <a:buNone/>
            </a:pPr>
            <a:r>
              <a:rPr lang="en-GB" dirty="0">
                <a:latin typeface="Arial" panose="020B0604020202020204" pitchFamily="34" charset="0"/>
                <a:cs typeface="Arial" panose="020B0604020202020204" pitchFamily="34" charset="0"/>
              </a:rPr>
              <a:t>Up to 10% of the total amount of the annual budget or rebalancing may be redirected. The funds are redirected to the decisions of the Government and the decisions of the heads of spending units.</a:t>
            </a:r>
          </a:p>
          <a:p>
            <a:pPr marL="0" indent="0">
              <a:buNone/>
            </a:pPr>
            <a:r>
              <a:rPr lang="en-GB" dirty="0">
                <a:latin typeface="Arial" panose="020B0604020202020204" pitchFamily="34" charset="0"/>
                <a:cs typeface="Arial" panose="020B0604020202020204" pitchFamily="34" charset="0"/>
              </a:rPr>
              <a:t>SAP system users are budget beneficiaries – public sector entities that are financed from the state budget and that use the system to keep records of budget payments and liabilities. Other budget users (mainly public institutions) are not directly connected to the State Treasury system and have their own payment accounts with commercial banks.</a:t>
            </a:r>
          </a:p>
          <a:p>
            <a:pPr marL="0" indent="0">
              <a:buNone/>
            </a:pPr>
            <a:r>
              <a:rPr lang="en-GB" dirty="0">
                <a:latin typeface="Arial" panose="020B0604020202020204" pitchFamily="34" charset="0"/>
                <a:cs typeface="Arial" panose="020B0604020202020204" pitchFamily="34" charset="0"/>
              </a:rPr>
              <a:t>Users of the system for monitoring transfers to recording sub-accounts </a:t>
            </a:r>
          </a:p>
          <a:p>
            <a:pPr marL="0" indent="0">
              <a:buNone/>
            </a:pPr>
            <a:endParaRPr lang="sr-Latn-ME" dirty="0">
              <a:latin typeface="Arial" panose="020B0604020202020204" pitchFamily="34" charset="0"/>
              <a:cs typeface="Arial" panose="020B0604020202020204" pitchFamily="34" charset="0"/>
            </a:endParaRPr>
          </a:p>
          <a:p>
            <a:pPr marL="0" indent="0">
              <a:buNone/>
            </a:pPr>
            <a:endParaRPr lang="sr-Latn-ME" dirty="0">
              <a:latin typeface="Arial" panose="020B0604020202020204" pitchFamily="34" charset="0"/>
              <a:cs typeface="Arial" panose="020B0604020202020204" pitchFamily="34" charset="0"/>
            </a:endParaRPr>
          </a:p>
          <a:p>
            <a:pPr marL="0" indent="0">
              <a:buNone/>
            </a:pPr>
            <a:endParaRPr lang="sr-Latn-ME" dirty="0">
              <a:latin typeface="Arial" panose="020B0604020202020204" pitchFamily="34" charset="0"/>
              <a:cs typeface="Arial" panose="020B06040202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
        <p:nvSpPr>
          <p:cNvPr id="2" name="TextBox 1"/>
          <p:cNvSpPr txBox="1"/>
          <p:nvPr/>
        </p:nvSpPr>
        <p:spPr>
          <a:xfrm>
            <a:off x="838200" y="1017807"/>
            <a:ext cx="11238570" cy="400110"/>
          </a:xfrm>
          <a:prstGeom prst="rect">
            <a:avLst/>
          </a:prstGeom>
          <a:noFill/>
        </p:spPr>
        <p:txBody>
          <a:bodyPr wrap="square" rtlCol="0">
            <a:spAutoFit/>
          </a:bodyPr>
          <a:lstStyle/>
          <a:p>
            <a:r>
              <a:rPr lang="en-GB" sz="2000" b="1">
                <a:effectLst>
                  <a:glow>
                    <a:srgbClr val="000000"/>
                  </a:glow>
                  <a:outerShdw sx="0" sy="0">
                    <a:srgbClr val="000000"/>
                  </a:outerShdw>
                  <a:reflection stA="0" endPos="0" fadeDir="0" sx="0" sy="0"/>
                </a:effectLst>
              </a:rPr>
              <a:t>Legal basis for the establishment of the State Treasury Information System</a:t>
            </a:r>
          </a:p>
        </p:txBody>
      </p:sp>
    </p:spTree>
    <p:extLst>
      <p:ext uri="{BB962C8B-B14F-4D97-AF65-F5344CB8AC3E}">
        <p14:creationId xmlns:p14="http://schemas.microsoft.com/office/powerpoint/2010/main" val="347342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332192"/>
            <a:ext cx="11353800" cy="5291631"/>
          </a:xfrm>
        </p:spPr>
        <p:txBody>
          <a:bodyPr>
            <a:noAutofit/>
          </a:bodyPr>
          <a:lstStyle/>
          <a:p>
            <a:r>
              <a:rPr lang="en-GB" sz="1600" dirty="0">
                <a:latin typeface="Arial" panose="020B0604020202020204" pitchFamily="34" charset="0"/>
                <a:cs typeface="Arial" panose="020B0604020202020204" pitchFamily="34" charset="0"/>
              </a:rPr>
              <a:t>spending framework is defined by entering budget values according to the defined classification </a:t>
            </a:r>
          </a:p>
          <a:p>
            <a:r>
              <a:rPr lang="en-GB" sz="1600" dirty="0">
                <a:latin typeface="Arial" panose="020B0604020202020204" pitchFamily="34" charset="0"/>
                <a:cs typeface="Arial" panose="020B0604020202020204" pitchFamily="34" charset="0"/>
              </a:rPr>
              <a:t>release of budget funds in accordance with the monthly spending plan prepared by the State Budget Directorate</a:t>
            </a:r>
          </a:p>
          <a:p>
            <a:r>
              <a:rPr lang="en-GB" sz="1600" dirty="0">
                <a:latin typeface="Arial" panose="020B0604020202020204" pitchFamily="34" charset="0"/>
                <a:cs typeface="Arial" panose="020B0604020202020204" pitchFamily="34" charset="0"/>
              </a:rPr>
              <a:t>the spending unit requests spending from the current budget by reserving funds</a:t>
            </a:r>
          </a:p>
          <a:p>
            <a:r>
              <a:rPr lang="en-GB" sz="1600" dirty="0">
                <a:latin typeface="Arial" panose="020B0604020202020204" pitchFamily="34" charset="0"/>
                <a:cs typeface="Arial" panose="020B0604020202020204" pitchFamily="34" charset="0"/>
              </a:rPr>
              <a:t>procurement of services for capital investments begins in the SAP system by creating a contract with a foreign or domestic supplier. Upon creating the contract, it is mandatory to enter the allocation of the capital investment project.</a:t>
            </a:r>
          </a:p>
          <a:p>
            <a:r>
              <a:rPr lang="en-GB" sz="1600" dirty="0">
                <a:latin typeface="Arial" panose="020B0604020202020204" pitchFamily="34" charset="0"/>
                <a:cs typeface="Arial" panose="020B0604020202020204" pitchFamily="34" charset="0"/>
              </a:rPr>
              <a:t>purchase order with reference to the created contract and the previously created reservation. When creating the purchase order, potential liabilities are recorded  </a:t>
            </a:r>
          </a:p>
          <a:p>
            <a:r>
              <a:rPr lang="en-GB" sz="1600" dirty="0">
                <a:latin typeface="Arial" panose="020B0604020202020204" pitchFamily="34" charset="0"/>
                <a:cs typeface="Arial" panose="020B0604020202020204" pitchFamily="34" charset="0"/>
              </a:rPr>
              <a:t>service verification or automatic creation of payment request is entered; the cost, as well as the liability towards to the supplier, is recorded for the account defined in the purchase order </a:t>
            </a:r>
          </a:p>
          <a:p>
            <a:r>
              <a:rPr lang="en-GB" sz="1600" dirty="0">
                <a:latin typeface="Arial" panose="020B0604020202020204" pitchFamily="34" charset="0"/>
                <a:cs typeface="Arial" panose="020B0604020202020204" pitchFamily="34" charset="0"/>
              </a:rPr>
              <a:t>in case of spending from the current budget, a payment request is directly entered with a reference to the created reservation, recording the cost and liability towards the supplier. The payment request is approved by the spending unit, a direct budget beneficiary</a:t>
            </a:r>
          </a:p>
          <a:p>
            <a:r>
              <a:rPr lang="en-GB" sz="1600" dirty="0">
                <a:latin typeface="Arial" panose="020B0604020202020204" pitchFamily="34" charset="0"/>
                <a:cs typeface="Arial" panose="020B0604020202020204" pitchFamily="34" charset="0"/>
              </a:rPr>
              <a:t>The payment is made on the basis of an approved payment request in the State Treasury Directorate by an automatic payment procedure in which a payment file is formed and the payment document is entered in the system. </a:t>
            </a:r>
          </a:p>
          <a:p>
            <a:r>
              <a:rPr lang="en-GB" sz="1600" dirty="0">
                <a:latin typeface="Arial" panose="020B0604020202020204" pitchFamily="34" charset="0"/>
                <a:cs typeface="Arial" panose="020B0604020202020204" pitchFamily="34" charset="0"/>
              </a:rPr>
              <a:t>The payment file is converted into a swift message format sent to the Central Bank, which realizes payments from the Main Account of the State Treasury opened with the Central Bank of Montenegro </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  </a:t>
            </a:r>
          </a:p>
          <a:p>
            <a:r>
              <a:rPr lang="en-GB" sz="1400" i="1">
                <a:latin typeface="Arial" panose="020B0604020202020204" pitchFamily="34" charset="0"/>
                <a:cs typeface="Arial" panose="020B0604020202020204" pitchFamily="34" charset="0"/>
              </a:rPr>
              <a:t>Montenegro</a:t>
            </a:r>
          </a:p>
        </p:txBody>
      </p:sp>
      <p:sp>
        <p:nvSpPr>
          <p:cNvPr id="2" name="TextBox 1"/>
          <p:cNvSpPr txBox="1"/>
          <p:nvPr/>
        </p:nvSpPr>
        <p:spPr>
          <a:xfrm>
            <a:off x="838200" y="932082"/>
            <a:ext cx="11003844" cy="400110"/>
          </a:xfrm>
          <a:prstGeom prst="rect">
            <a:avLst/>
          </a:prstGeom>
          <a:noFill/>
        </p:spPr>
        <p:txBody>
          <a:bodyPr wrap="square" rtlCol="0">
            <a:spAutoFit/>
          </a:bodyPr>
          <a:lstStyle/>
          <a:p>
            <a:r>
              <a:rPr lang="en-GB" sz="2000" b="1">
                <a:effectLst>
                  <a:glow>
                    <a:srgbClr val="000000"/>
                  </a:glow>
                  <a:outerShdw sx="0" sy="0">
                    <a:srgbClr val="000000"/>
                  </a:outerShdw>
                  <a:reflection stA="0" endPos="0" fadeDir="0" sx="0" sy="0"/>
                </a:effectLst>
              </a:rPr>
              <a:t>Realisation of budget spending  </a:t>
            </a:r>
          </a:p>
        </p:txBody>
      </p:sp>
    </p:spTree>
    <p:extLst>
      <p:ext uri="{BB962C8B-B14F-4D97-AF65-F5344CB8AC3E}">
        <p14:creationId xmlns:p14="http://schemas.microsoft.com/office/powerpoint/2010/main" val="1632517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79023" y="1544556"/>
            <a:ext cx="12259734" cy="5240007"/>
          </a:xfrm>
        </p:spPr>
        <p:txBody>
          <a:bodyPr>
            <a:noAutofit/>
          </a:bodyPr>
          <a:lstStyle/>
          <a:p>
            <a:r>
              <a:rPr lang="en-GB" sz="1600" dirty="0">
                <a:latin typeface="Arial" panose="020B0604020202020204" pitchFamily="34" charset="0"/>
                <a:cs typeface="Arial" panose="020B0604020202020204" pitchFamily="34" charset="0"/>
              </a:rPr>
              <a:t>The Ministry of Finance concludes a contract with the Central Bank for the performance of banking operations. The accounts of the collection institutions and ministries, and other administrative and judicial bodies to which the payment of public revenue is made by budget beneficiaries by performing their activities, are opened with the Central Bank of Montenegro. Recording accounts are defined by the Order on the Method of Payment of Public Revenue. </a:t>
            </a:r>
          </a:p>
          <a:p>
            <a:r>
              <a:rPr lang="en-GB" sz="1600" dirty="0">
                <a:latin typeface="Arial" panose="020B0604020202020204" pitchFamily="34" charset="0"/>
                <a:cs typeface="Arial" panose="020B0604020202020204" pitchFamily="34" charset="0"/>
              </a:rPr>
              <a:t>Collection institutions are: Revenue and Customs Administration, Ministry of Interior and Police Directorate</a:t>
            </a:r>
          </a:p>
          <a:p>
            <a:r>
              <a:rPr lang="en-GB" sz="1600" dirty="0">
                <a:latin typeface="Arial" panose="020B0604020202020204" pitchFamily="34" charset="0"/>
                <a:cs typeface="Arial" panose="020B0604020202020204" pitchFamily="34" charset="0"/>
              </a:rPr>
              <a:t>Collection institutions identify revenue on a daily basis and prepare a statement of the recipient for the revenue whose collection is under its jurisdiction, and transfer the total amount of net revenue recorded in the statement from their account to the Central Account of the State Treasury. Revenue collected by the institutions is processed in the Information System managed by these institutions. </a:t>
            </a:r>
          </a:p>
          <a:p>
            <a:r>
              <a:rPr lang="en-GB" sz="1600" dirty="0">
                <a:latin typeface="Arial" panose="020B0604020202020204" pitchFamily="34" charset="0"/>
                <a:cs typeface="Arial" panose="020B0604020202020204" pitchFamily="34" charset="0"/>
              </a:rPr>
              <a:t>The Ministry of Finance prepares the recipient’s statement for ministries and other administrative and judicial bodies according to the defined economic classification and in the format defined in the Instructions on the Work of the State Treasury.</a:t>
            </a:r>
          </a:p>
          <a:p>
            <a:r>
              <a:rPr lang="en-GB" sz="1600" dirty="0">
                <a:latin typeface="Arial" panose="020B0604020202020204" pitchFamily="34" charset="0"/>
                <a:cs typeface="Arial" panose="020B0604020202020204" pitchFamily="34" charset="0"/>
              </a:rPr>
              <a:t>Upon processing the data from the collected statements of the recipient on the basis of the defined distribution rules (Revenue Module), the amounts of funds transferred from the Central Account of the State Treasury to the Main Account of the State Treasury, the Account of the Execution Fund, municipalities, and the rest according to the rules on the distribution of funds, are determined.</a:t>
            </a:r>
          </a:p>
          <a:p>
            <a:r>
              <a:rPr lang="en-GB" sz="1600" dirty="0">
                <a:latin typeface="Arial" panose="020B0604020202020204" pitchFamily="34" charset="0"/>
                <a:cs typeface="Arial" panose="020B0604020202020204" pitchFamily="34" charset="0"/>
              </a:rPr>
              <a:t>The amount of apportioned funds paid to the Treasury Main Account as well as transfers of funds to the Treasury Main Account from other accounts, except from the Central Account, are recorded in the SAP system, aggregated according to the economic classification</a:t>
            </a:r>
          </a:p>
          <a:p>
            <a:endParaRPr lang="sr-Latn-ME" sz="3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37292" y="285751"/>
            <a:ext cx="6747603" cy="523220"/>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Ministry of Finance</a:t>
            </a:r>
          </a:p>
          <a:p>
            <a:r>
              <a:rPr lang="en-GB" sz="1400" i="1">
                <a:latin typeface="Arial" panose="020B0604020202020204" pitchFamily="34" charset="0"/>
                <a:cs typeface="Arial" panose="020B0604020202020204" pitchFamily="34" charset="0"/>
              </a:rPr>
              <a:t>Montenegro</a:t>
            </a:r>
          </a:p>
        </p:txBody>
      </p:sp>
      <p:sp>
        <p:nvSpPr>
          <p:cNvPr id="2" name="TextBox 1"/>
          <p:cNvSpPr txBox="1"/>
          <p:nvPr/>
        </p:nvSpPr>
        <p:spPr>
          <a:xfrm>
            <a:off x="838199" y="1144446"/>
            <a:ext cx="10913533" cy="400110"/>
          </a:xfrm>
          <a:prstGeom prst="rect">
            <a:avLst/>
          </a:prstGeom>
          <a:noFill/>
        </p:spPr>
        <p:txBody>
          <a:bodyPr wrap="square" rtlCol="0">
            <a:spAutoFit/>
          </a:bodyPr>
          <a:lstStyle/>
          <a:p>
            <a:r>
              <a:rPr lang="en-GB" sz="2000" b="1">
                <a:effectLst>
                  <a:glow>
                    <a:srgbClr val="000000"/>
                  </a:glow>
                  <a:outerShdw sx="0" sy="0">
                    <a:srgbClr val="000000"/>
                  </a:outerShdw>
                  <a:reflection stA="0" endPos="0" fadeDir="0" sx="0" sy="0"/>
                </a:effectLst>
              </a:rPr>
              <a:t>Collection and processing of public revenue</a:t>
            </a:r>
          </a:p>
        </p:txBody>
      </p:sp>
    </p:spTree>
    <p:extLst>
      <p:ext uri="{BB962C8B-B14F-4D97-AF65-F5344CB8AC3E}">
        <p14:creationId xmlns:p14="http://schemas.microsoft.com/office/powerpoint/2010/main" val="22283613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3237</TotalTime>
  <Words>1268</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Information System of the State Treasury Directorate of the Montenegro MoF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rješenje Drzavni Trezor</dc:title>
  <dc:creator>Zorica Tadic</dc:creator>
  <cp:lastModifiedBy>Tetiana Shalkivska</cp:lastModifiedBy>
  <cp:revision>371</cp:revision>
  <cp:lastPrinted>2022-04-13T08:01:54Z</cp:lastPrinted>
  <dcterms:created xsi:type="dcterms:W3CDTF">2022-03-23T09:43:31Z</dcterms:created>
  <dcterms:modified xsi:type="dcterms:W3CDTF">2023-05-08T13:02:48Z</dcterms:modified>
</cp:coreProperties>
</file>