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diagrams/quickStyle1.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366" r:id="rId2"/>
    <p:sldId id="402" r:id="rId3"/>
    <p:sldId id="379" r:id="rId4"/>
    <p:sldId id="375" r:id="rId5"/>
    <p:sldId id="380" r:id="rId6"/>
    <p:sldId id="404" r:id="rId7"/>
    <p:sldId id="405" r:id="rId8"/>
    <p:sldId id="395" r:id="rId9"/>
    <p:sldId id="398" r:id="rId10"/>
    <p:sldId id="399" r:id="rId11"/>
    <p:sldId id="396" r:id="rId12"/>
    <p:sldId id="400" r:id="rId13"/>
    <p:sldId id="401" r:id="rId14"/>
    <p:sldId id="406" r:id="rId15"/>
    <p:sldId id="407" r:id="rId16"/>
    <p:sldId id="381" r:id="rId17"/>
    <p:sldId id="383" r:id="rId18"/>
    <p:sldId id="385" r:id="rId19"/>
    <p:sldId id="386" r:id="rId20"/>
    <p:sldId id="387" r:id="rId21"/>
    <p:sldId id="388" r:id="rId22"/>
    <p:sldId id="408" r:id="rId23"/>
    <p:sldId id="403" r:id="rId24"/>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647" autoAdjust="0"/>
    <p:restoredTop sz="67771" autoAdjust="0"/>
  </p:normalViewPr>
  <p:slideViewPr>
    <p:cSldViewPr>
      <p:cViewPr varScale="1">
        <p:scale>
          <a:sx n="73" d="100"/>
          <a:sy n="73" d="100"/>
        </p:scale>
        <p:origin x="-1212" y="-102"/>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81EB005-E4CC-4982-96FF-E7339FF18516}" type="doc">
      <dgm:prSet loTypeId="urn:microsoft.com/office/officeart/2005/8/layout/pyramid2" loCatId="list" qsTypeId="urn:microsoft.com/office/officeart/2005/8/quickstyle/simple1" qsCatId="simple" csTypeId="urn:microsoft.com/office/officeart/2005/8/colors/colorful1#1" csCatId="colorful" phldr="1"/>
      <dgm:spPr/>
    </dgm:pt>
    <dgm:pt modelId="{3D8CE2B0-3145-4971-B6B6-0BC9ABF835E8}">
      <dgm:prSet custT="1"/>
      <dgm:spPr/>
      <dgm:t>
        <a:bodyPr/>
        <a:lstStyle/>
        <a:p>
          <a:pPr algn="just"/>
          <a:r>
            <a:rPr lang="en-US" sz="1800" b="0" dirty="0"/>
            <a:t>Objective 4</a:t>
          </a:r>
          <a:r>
            <a:rPr lang="en-US" sz="1800" dirty="0"/>
            <a:t>: Awareness of high </a:t>
          </a:r>
          <a:r>
            <a:rPr lang="en-US" sz="1800" dirty="0" smtClean="0"/>
            <a:t>government </a:t>
          </a:r>
          <a:r>
            <a:rPr lang="en-US" sz="1800" dirty="0"/>
            <a:t>and political levels </a:t>
          </a:r>
          <a:r>
            <a:rPr lang="bs-Latn-BA" sz="1800" dirty="0"/>
            <a:t>is</a:t>
          </a:r>
          <a:r>
            <a:rPr lang="en-US" sz="1800" dirty="0"/>
            <a:t> raised regarding the benefits and value of engaging through PEMPAL</a:t>
          </a:r>
        </a:p>
      </dgm:t>
    </dgm:pt>
    <dgm:pt modelId="{3E5E9307-394A-41FC-9F0D-45D7D92F4E37}">
      <dgm:prSet phldrT="[Text]" custT="1"/>
      <dgm:spPr/>
      <dgm:t>
        <a:bodyPr/>
        <a:lstStyle/>
        <a:p>
          <a:pPr algn="l"/>
          <a:r>
            <a:rPr lang="en-US" sz="1200" b="1" dirty="0"/>
            <a:t>IMPACT </a:t>
          </a:r>
        </a:p>
      </dgm:t>
    </dgm:pt>
    <dgm:pt modelId="{920A1B1C-6892-44A1-93F3-402036AE3697}" type="sibTrans" cxnId="{62E06D3C-AF9D-4DE1-8254-99DE8D064ADE}">
      <dgm:prSet/>
      <dgm:spPr/>
      <dgm:t>
        <a:bodyPr/>
        <a:lstStyle/>
        <a:p>
          <a:endParaRPr lang="en-US"/>
        </a:p>
      </dgm:t>
    </dgm:pt>
    <dgm:pt modelId="{2E091FB0-5BED-4A35-AE60-32E4079AF7F2}" type="parTrans" cxnId="{62E06D3C-AF9D-4DE1-8254-99DE8D064ADE}">
      <dgm:prSet/>
      <dgm:spPr/>
      <dgm:t>
        <a:bodyPr/>
        <a:lstStyle/>
        <a:p>
          <a:endParaRPr lang="en-US"/>
        </a:p>
      </dgm:t>
    </dgm:pt>
    <dgm:pt modelId="{768C9E36-656E-497A-9C52-2C11B46C7450}" type="sibTrans" cxnId="{A9EA2AD2-5B40-481C-BA13-4B4D77713376}">
      <dgm:prSet/>
      <dgm:spPr/>
      <dgm:t>
        <a:bodyPr/>
        <a:lstStyle/>
        <a:p>
          <a:endParaRPr lang="en-US"/>
        </a:p>
      </dgm:t>
    </dgm:pt>
    <dgm:pt modelId="{F45DA43C-19FA-4916-BF95-E6E8A430A82B}" type="parTrans" cxnId="{A9EA2AD2-5B40-481C-BA13-4B4D77713376}">
      <dgm:prSet/>
      <dgm:spPr/>
      <dgm:t>
        <a:bodyPr/>
        <a:lstStyle/>
        <a:p>
          <a:endParaRPr lang="en-US"/>
        </a:p>
      </dgm:t>
    </dgm:pt>
    <dgm:pt modelId="{4ABCDCE8-C60E-42FE-A985-622F03703AE9}">
      <dgm:prSet custT="1"/>
      <dgm:spPr/>
      <dgm:t>
        <a:bodyPr/>
        <a:lstStyle/>
        <a:p>
          <a:pPr algn="just"/>
          <a:r>
            <a:rPr lang="bs-Latn-BA" sz="1800" b="0" dirty="0" smtClean="0"/>
            <a:t>Obje</a:t>
          </a:r>
          <a:r>
            <a:rPr lang="en-US" sz="1800" b="0" dirty="0" smtClean="0"/>
            <a:t>c</a:t>
          </a:r>
          <a:r>
            <a:rPr lang="bs-Latn-BA" sz="1800" b="0" dirty="0" smtClean="0"/>
            <a:t>tive </a:t>
          </a:r>
          <a:r>
            <a:rPr lang="en-US" sz="1800" b="0" dirty="0"/>
            <a:t>2:</a:t>
          </a:r>
          <a:r>
            <a:rPr lang="bs-Latn-BA" sz="1800" b="0" dirty="0"/>
            <a:t> </a:t>
          </a:r>
          <a:r>
            <a:rPr lang="en-US" sz="1800" dirty="0"/>
            <a:t>Quality resources and network services, supporting relevant PFM practices</a:t>
          </a:r>
          <a:r>
            <a:rPr lang="bs-Latn-BA" sz="1800" dirty="0"/>
            <a:t>, are provided to members</a:t>
          </a:r>
          <a:endParaRPr lang="en-US" sz="1800" b="0" dirty="0"/>
        </a:p>
      </dgm:t>
    </dgm:pt>
    <dgm:pt modelId="{7D027C76-35BE-442B-AD46-42305CACF496}">
      <dgm:prSet custT="1"/>
      <dgm:spPr/>
      <dgm:t>
        <a:bodyPr/>
        <a:lstStyle/>
        <a:p>
          <a:pPr algn="just"/>
          <a:endParaRPr lang="en-US" sz="1800" b="0" dirty="0"/>
        </a:p>
      </dgm:t>
    </dgm:pt>
    <dgm:pt modelId="{5E20366B-AE5E-4A64-9104-8C4A032910D5}">
      <dgm:prSet custT="1"/>
      <dgm:spPr/>
      <dgm:t>
        <a:bodyPr/>
        <a:lstStyle/>
        <a:p>
          <a:pPr algn="just"/>
          <a:r>
            <a:rPr lang="en-US" sz="1800" b="0" dirty="0"/>
            <a:t>Objective 3:</a:t>
          </a:r>
          <a:r>
            <a:rPr lang="bs-Latn-BA" sz="1800" b="0" dirty="0"/>
            <a:t> </a:t>
          </a:r>
          <a:r>
            <a:rPr lang="en-US" sz="1800" dirty="0"/>
            <a:t>A financially-viable network of public financial management professionals, committed to improving PFM practices</a:t>
          </a:r>
          <a:r>
            <a:rPr lang="bs-Latn-BA" sz="1800" dirty="0"/>
            <a:t>, is built and maintained</a:t>
          </a:r>
          <a:endParaRPr lang="en-US" sz="1800" b="0" dirty="0"/>
        </a:p>
      </dgm:t>
    </dgm:pt>
    <dgm:pt modelId="{6230B75E-809D-43E3-82BA-A2BC4137A063}">
      <dgm:prSet phldrT="[Text]" custT="1"/>
      <dgm:spPr/>
      <dgm:t>
        <a:bodyPr/>
        <a:lstStyle/>
        <a:p>
          <a:pPr algn="l"/>
          <a:r>
            <a:rPr lang="en-US" sz="1200" b="1" dirty="0"/>
            <a:t>QUALITY</a:t>
          </a:r>
        </a:p>
      </dgm:t>
    </dgm:pt>
    <dgm:pt modelId="{0871BD56-5EA1-4474-8579-6D179437C6E8}" type="sibTrans" cxnId="{CC93BB5B-2775-4C78-892E-AC6A8C077736}">
      <dgm:prSet/>
      <dgm:spPr/>
      <dgm:t>
        <a:bodyPr/>
        <a:lstStyle/>
        <a:p>
          <a:endParaRPr lang="en-US"/>
        </a:p>
      </dgm:t>
    </dgm:pt>
    <dgm:pt modelId="{9C42AD0F-4D42-428E-B7E2-F965A8E1B31A}" type="parTrans" cxnId="{CC93BB5B-2775-4C78-892E-AC6A8C077736}">
      <dgm:prSet/>
      <dgm:spPr/>
      <dgm:t>
        <a:bodyPr/>
        <a:lstStyle/>
        <a:p>
          <a:endParaRPr lang="en-US"/>
        </a:p>
      </dgm:t>
    </dgm:pt>
    <dgm:pt modelId="{DC1EB96F-A947-4DED-8321-BCD277F910B3}" type="sibTrans" cxnId="{02BCF3A3-C698-4FDB-9D9A-8D05E90EAC27}">
      <dgm:prSet/>
      <dgm:spPr/>
      <dgm:t>
        <a:bodyPr/>
        <a:lstStyle/>
        <a:p>
          <a:endParaRPr lang="en-US"/>
        </a:p>
      </dgm:t>
    </dgm:pt>
    <dgm:pt modelId="{0622AC93-27BE-45B9-9FD0-A28EDE542C2F}" type="parTrans" cxnId="{02BCF3A3-C698-4FDB-9D9A-8D05E90EAC27}">
      <dgm:prSet/>
      <dgm:spPr/>
      <dgm:t>
        <a:bodyPr/>
        <a:lstStyle/>
        <a:p>
          <a:endParaRPr lang="en-US"/>
        </a:p>
      </dgm:t>
    </dgm:pt>
    <dgm:pt modelId="{BC7A2DB4-3EBE-4D6B-AA41-0D70EEC3C653}" type="sibTrans" cxnId="{565D3689-A8F1-4B94-AA73-9D8E17AE4B0F}">
      <dgm:prSet/>
      <dgm:spPr/>
      <dgm:t>
        <a:bodyPr/>
        <a:lstStyle/>
        <a:p>
          <a:endParaRPr lang="hu-HU"/>
        </a:p>
      </dgm:t>
    </dgm:pt>
    <dgm:pt modelId="{5C0C31EF-D2C0-4D08-9A20-F2458FB6C919}" type="parTrans" cxnId="{565D3689-A8F1-4B94-AA73-9D8E17AE4B0F}">
      <dgm:prSet/>
      <dgm:spPr/>
      <dgm:t>
        <a:bodyPr/>
        <a:lstStyle/>
        <a:p>
          <a:endParaRPr lang="hu-HU"/>
        </a:p>
      </dgm:t>
    </dgm:pt>
    <dgm:pt modelId="{04470E66-0AB9-491B-B2D5-EFF256E91F68}" type="sibTrans" cxnId="{932FF725-535F-4B65-85F5-B7A896A293AC}">
      <dgm:prSet/>
      <dgm:spPr/>
      <dgm:t>
        <a:bodyPr/>
        <a:lstStyle/>
        <a:p>
          <a:endParaRPr lang="en-US"/>
        </a:p>
      </dgm:t>
    </dgm:pt>
    <dgm:pt modelId="{348D600B-91CE-438F-842F-55E7BFC2C746}" type="parTrans" cxnId="{932FF725-535F-4B65-85F5-B7A896A293AC}">
      <dgm:prSet/>
      <dgm:spPr/>
      <dgm:t>
        <a:bodyPr/>
        <a:lstStyle/>
        <a:p>
          <a:endParaRPr lang="en-US"/>
        </a:p>
      </dgm:t>
    </dgm:pt>
    <dgm:pt modelId="{B1B66CA7-3413-40F8-BA96-7ECBC55E0C09}">
      <dgm:prSet custT="1"/>
      <dgm:spPr/>
      <dgm:t>
        <a:bodyPr/>
        <a:lstStyle/>
        <a:p>
          <a:pPr algn="just"/>
          <a:r>
            <a:rPr lang="en-US" sz="1800" b="0" dirty="0"/>
            <a:t>Objective 1: </a:t>
          </a:r>
          <a:r>
            <a:rPr lang="en-US" sz="1800" dirty="0"/>
            <a:t>PFM </a:t>
          </a:r>
          <a:r>
            <a:rPr lang="en-US" sz="1800" dirty="0" err="1"/>
            <a:t>priorit</a:t>
          </a:r>
          <a:r>
            <a:rPr lang="bs-Latn-BA" sz="1800" dirty="0"/>
            <a:t>ies</a:t>
          </a:r>
          <a:r>
            <a:rPr lang="en-US" sz="1800" dirty="0"/>
            <a:t> of member governments are addressed by the PFM network platform</a:t>
          </a:r>
          <a:r>
            <a:rPr lang="en-US" sz="1800" b="1" dirty="0"/>
            <a:t> </a:t>
          </a:r>
          <a:endParaRPr lang="en-US" sz="1800" dirty="0"/>
        </a:p>
      </dgm:t>
    </dgm:pt>
    <dgm:pt modelId="{26040911-C236-4419-9D75-552E3D029C6D}">
      <dgm:prSet phldrT="[Text]" custT="1"/>
      <dgm:spPr/>
      <dgm:t>
        <a:bodyPr/>
        <a:lstStyle/>
        <a:p>
          <a:pPr algn="l"/>
          <a:r>
            <a:rPr lang="en-US" sz="1200" b="1" dirty="0"/>
            <a:t>DEPTH AND RELEVANCE</a:t>
          </a:r>
        </a:p>
      </dgm:t>
    </dgm:pt>
    <dgm:pt modelId="{EF680FCE-A367-4520-B5FD-67EA18E7DC2C}" type="sibTrans" cxnId="{3E250AA8-3E0C-4193-91E0-A483960A3449}">
      <dgm:prSet/>
      <dgm:spPr/>
      <dgm:t>
        <a:bodyPr/>
        <a:lstStyle/>
        <a:p>
          <a:endParaRPr lang="en-US"/>
        </a:p>
      </dgm:t>
    </dgm:pt>
    <dgm:pt modelId="{2AA8BA84-87FF-4638-8871-153093E2AF45}" type="parTrans" cxnId="{3E250AA8-3E0C-4193-91E0-A483960A3449}">
      <dgm:prSet/>
      <dgm:spPr/>
      <dgm:t>
        <a:bodyPr/>
        <a:lstStyle/>
        <a:p>
          <a:endParaRPr lang="en-US"/>
        </a:p>
      </dgm:t>
    </dgm:pt>
    <dgm:pt modelId="{309F1DF4-5854-4B0E-A124-540D507AC155}" type="sibTrans" cxnId="{A57C7BFD-6D28-4723-8027-F9EC6A38111E}">
      <dgm:prSet/>
      <dgm:spPr/>
      <dgm:t>
        <a:bodyPr/>
        <a:lstStyle/>
        <a:p>
          <a:endParaRPr lang="en-US"/>
        </a:p>
      </dgm:t>
    </dgm:pt>
    <dgm:pt modelId="{D460ED38-06FD-4DD8-AA69-E00E953DC72C}" type="parTrans" cxnId="{A57C7BFD-6D28-4723-8027-F9EC6A38111E}">
      <dgm:prSet/>
      <dgm:spPr/>
      <dgm:t>
        <a:bodyPr/>
        <a:lstStyle/>
        <a:p>
          <a:endParaRPr lang="en-US"/>
        </a:p>
      </dgm:t>
    </dgm:pt>
    <dgm:pt modelId="{3FC5D54D-3FA4-44B6-AC6E-6163E51C4437}" type="pres">
      <dgm:prSet presAssocID="{F81EB005-E4CC-4982-96FF-E7339FF18516}" presName="compositeShape" presStyleCnt="0">
        <dgm:presLayoutVars>
          <dgm:dir/>
          <dgm:resizeHandles/>
        </dgm:presLayoutVars>
      </dgm:prSet>
      <dgm:spPr/>
    </dgm:pt>
    <dgm:pt modelId="{0F1BBC3F-E82A-4544-9BB1-385302DB41E7}" type="pres">
      <dgm:prSet presAssocID="{F81EB005-E4CC-4982-96FF-E7339FF18516}" presName="pyramid" presStyleLbl="node1" presStyleIdx="0" presStyleCnt="1"/>
      <dgm:spPr/>
      <dgm:t>
        <a:bodyPr/>
        <a:lstStyle/>
        <a:p>
          <a:endParaRPr lang="en-US"/>
        </a:p>
      </dgm:t>
    </dgm:pt>
    <dgm:pt modelId="{F1D1E40D-4F5C-484C-9F89-645143443D80}" type="pres">
      <dgm:prSet presAssocID="{F81EB005-E4CC-4982-96FF-E7339FF18516}" presName="theList" presStyleCnt="0"/>
      <dgm:spPr/>
    </dgm:pt>
    <dgm:pt modelId="{DC415831-17CC-41B6-830D-12DCBA00840E}" type="pres">
      <dgm:prSet presAssocID="{26040911-C236-4419-9D75-552E3D029C6D}" presName="aNode" presStyleLbl="fgAcc1" presStyleIdx="0" presStyleCnt="3" custScaleX="196202" custScaleY="117178" custLinFactY="400000" custLinFactNeighborX="-8344" custLinFactNeighborY="421463">
        <dgm:presLayoutVars>
          <dgm:bulletEnabled val="1"/>
        </dgm:presLayoutVars>
      </dgm:prSet>
      <dgm:spPr/>
      <dgm:t>
        <a:bodyPr/>
        <a:lstStyle/>
        <a:p>
          <a:endParaRPr lang="en-US"/>
        </a:p>
      </dgm:t>
    </dgm:pt>
    <dgm:pt modelId="{AE80257C-0F8E-402F-BEC5-B3D9728137C1}" type="pres">
      <dgm:prSet presAssocID="{26040911-C236-4419-9D75-552E3D029C6D}" presName="aSpace" presStyleCnt="0"/>
      <dgm:spPr/>
    </dgm:pt>
    <dgm:pt modelId="{D77215B8-CA8E-4BD9-9894-57C945721220}" type="pres">
      <dgm:prSet presAssocID="{6230B75E-809D-43E3-82BA-A2BC4137A063}" presName="aNode" presStyleLbl="fgAcc1" presStyleIdx="1" presStyleCnt="3" custScaleX="193115" custScaleY="241902" custLinFactY="22325" custLinFactNeighborX="-9173" custLinFactNeighborY="100000">
        <dgm:presLayoutVars>
          <dgm:bulletEnabled val="1"/>
        </dgm:presLayoutVars>
      </dgm:prSet>
      <dgm:spPr/>
      <dgm:t>
        <a:bodyPr/>
        <a:lstStyle/>
        <a:p>
          <a:endParaRPr lang="en-US"/>
        </a:p>
      </dgm:t>
    </dgm:pt>
    <dgm:pt modelId="{FEB58834-2BBE-4E79-BF37-A8B0F3A504C6}" type="pres">
      <dgm:prSet presAssocID="{6230B75E-809D-43E3-82BA-A2BC4137A063}" presName="aSpace" presStyleCnt="0"/>
      <dgm:spPr/>
    </dgm:pt>
    <dgm:pt modelId="{8C406122-ADCC-4513-AFA1-0ECDA99643A9}" type="pres">
      <dgm:prSet presAssocID="{3E5E9307-394A-41FC-9F0D-45D7D92F4E37}" presName="aNode" presStyleLbl="fgAcc1" presStyleIdx="2" presStyleCnt="3" custScaleX="193079" custScaleY="122513" custLinFactY="-325052" custLinFactNeighborX="-14288" custLinFactNeighborY="-400000">
        <dgm:presLayoutVars>
          <dgm:bulletEnabled val="1"/>
        </dgm:presLayoutVars>
      </dgm:prSet>
      <dgm:spPr/>
      <dgm:t>
        <a:bodyPr/>
        <a:lstStyle/>
        <a:p>
          <a:endParaRPr lang="en-US"/>
        </a:p>
      </dgm:t>
    </dgm:pt>
    <dgm:pt modelId="{507D41DA-345C-4E76-AE03-031A5F00765D}" type="pres">
      <dgm:prSet presAssocID="{3E5E9307-394A-41FC-9F0D-45D7D92F4E37}" presName="aSpace" presStyleCnt="0"/>
      <dgm:spPr/>
    </dgm:pt>
  </dgm:ptLst>
  <dgm:cxnLst>
    <dgm:cxn modelId="{A57C7BFD-6D28-4723-8027-F9EC6A38111E}" srcId="{26040911-C236-4419-9D75-552E3D029C6D}" destId="{B1B66CA7-3413-40F8-BA96-7ECBC55E0C09}" srcOrd="0" destOrd="0" parTransId="{D460ED38-06FD-4DD8-AA69-E00E953DC72C}" sibTransId="{309F1DF4-5854-4B0E-A124-540D507AC155}"/>
    <dgm:cxn modelId="{A9EA2AD2-5B40-481C-BA13-4B4D77713376}" srcId="{3E5E9307-394A-41FC-9F0D-45D7D92F4E37}" destId="{3D8CE2B0-3145-4971-B6B6-0BC9ABF835E8}" srcOrd="0" destOrd="0" parTransId="{F45DA43C-19FA-4916-BF95-E6E8A430A82B}" sibTransId="{768C9E36-656E-497A-9C52-2C11B46C7450}"/>
    <dgm:cxn modelId="{4C2676F5-38EB-407B-A7FE-9567F9A40061}" type="presOf" srcId="{3E5E9307-394A-41FC-9F0D-45D7D92F4E37}" destId="{8C406122-ADCC-4513-AFA1-0ECDA99643A9}" srcOrd="0" destOrd="0" presId="urn:microsoft.com/office/officeart/2005/8/layout/pyramid2"/>
    <dgm:cxn modelId="{683A59DC-ABAE-4989-86B5-4B0C8FC3B1E9}" type="presOf" srcId="{6230B75E-809D-43E3-82BA-A2BC4137A063}" destId="{D77215B8-CA8E-4BD9-9894-57C945721220}" srcOrd="0" destOrd="0" presId="urn:microsoft.com/office/officeart/2005/8/layout/pyramid2"/>
    <dgm:cxn modelId="{932FF725-535F-4B65-85F5-B7A896A293AC}" srcId="{6230B75E-809D-43E3-82BA-A2BC4137A063}" destId="{5E20366B-AE5E-4A64-9104-8C4A032910D5}" srcOrd="0" destOrd="0" parTransId="{348D600B-91CE-438F-842F-55E7BFC2C746}" sibTransId="{04470E66-0AB9-491B-B2D5-EFF256E91F68}"/>
    <dgm:cxn modelId="{FD725E67-A182-417F-87AA-F58522BA8887}" type="presOf" srcId="{26040911-C236-4419-9D75-552E3D029C6D}" destId="{DC415831-17CC-41B6-830D-12DCBA00840E}" srcOrd="0" destOrd="0" presId="urn:microsoft.com/office/officeart/2005/8/layout/pyramid2"/>
    <dgm:cxn modelId="{8DA34CA9-7333-4725-8803-727C8E49B249}" type="presOf" srcId="{4ABCDCE8-C60E-42FE-A985-622F03703AE9}" destId="{D77215B8-CA8E-4BD9-9894-57C945721220}" srcOrd="0" destOrd="3" presId="urn:microsoft.com/office/officeart/2005/8/layout/pyramid2"/>
    <dgm:cxn modelId="{A2F84FA1-2432-4065-9AEE-D07A10B98E9B}" type="presOf" srcId="{5E20366B-AE5E-4A64-9104-8C4A032910D5}" destId="{D77215B8-CA8E-4BD9-9894-57C945721220}" srcOrd="0" destOrd="1" presId="urn:microsoft.com/office/officeart/2005/8/layout/pyramid2"/>
    <dgm:cxn modelId="{BB97B526-2651-4E72-93A2-A53A1D1754BE}" type="presOf" srcId="{B1B66CA7-3413-40F8-BA96-7ECBC55E0C09}" destId="{DC415831-17CC-41B6-830D-12DCBA00840E}" srcOrd="0" destOrd="1" presId="urn:microsoft.com/office/officeart/2005/8/layout/pyramid2"/>
    <dgm:cxn modelId="{3E3C1F60-DD38-4F56-B8B1-A997683C12BC}" type="presOf" srcId="{3D8CE2B0-3145-4971-B6B6-0BC9ABF835E8}" destId="{8C406122-ADCC-4513-AFA1-0ECDA99643A9}" srcOrd="0" destOrd="1" presId="urn:microsoft.com/office/officeart/2005/8/layout/pyramid2"/>
    <dgm:cxn modelId="{02BCF3A3-C698-4FDB-9D9A-8D05E90EAC27}" srcId="{6230B75E-809D-43E3-82BA-A2BC4137A063}" destId="{4ABCDCE8-C60E-42FE-A985-622F03703AE9}" srcOrd="2" destOrd="0" parTransId="{0622AC93-27BE-45B9-9FD0-A28EDE542C2F}" sibTransId="{DC1EB96F-A947-4DED-8321-BCD277F910B3}"/>
    <dgm:cxn modelId="{62B37414-6EA8-42E4-9B07-D1909F01A19F}" type="presOf" srcId="{7D027C76-35BE-442B-AD46-42305CACF496}" destId="{D77215B8-CA8E-4BD9-9894-57C945721220}" srcOrd="0" destOrd="2" presId="urn:microsoft.com/office/officeart/2005/8/layout/pyramid2"/>
    <dgm:cxn modelId="{62E06D3C-AF9D-4DE1-8254-99DE8D064ADE}" srcId="{F81EB005-E4CC-4982-96FF-E7339FF18516}" destId="{3E5E9307-394A-41FC-9F0D-45D7D92F4E37}" srcOrd="2" destOrd="0" parTransId="{2E091FB0-5BED-4A35-AE60-32E4079AF7F2}" sibTransId="{920A1B1C-6892-44A1-93F3-402036AE3697}"/>
    <dgm:cxn modelId="{1778BDF2-8719-4579-BC77-DC74F53EB9A0}" type="presOf" srcId="{F81EB005-E4CC-4982-96FF-E7339FF18516}" destId="{3FC5D54D-3FA4-44B6-AC6E-6163E51C4437}" srcOrd="0" destOrd="0" presId="urn:microsoft.com/office/officeart/2005/8/layout/pyramid2"/>
    <dgm:cxn modelId="{565D3689-A8F1-4B94-AA73-9D8E17AE4B0F}" srcId="{6230B75E-809D-43E3-82BA-A2BC4137A063}" destId="{7D027C76-35BE-442B-AD46-42305CACF496}" srcOrd="1" destOrd="0" parTransId="{5C0C31EF-D2C0-4D08-9A20-F2458FB6C919}" sibTransId="{BC7A2DB4-3EBE-4D6B-AA41-0D70EEC3C653}"/>
    <dgm:cxn modelId="{CC93BB5B-2775-4C78-892E-AC6A8C077736}" srcId="{F81EB005-E4CC-4982-96FF-E7339FF18516}" destId="{6230B75E-809D-43E3-82BA-A2BC4137A063}" srcOrd="1" destOrd="0" parTransId="{9C42AD0F-4D42-428E-B7E2-F965A8E1B31A}" sibTransId="{0871BD56-5EA1-4474-8579-6D179437C6E8}"/>
    <dgm:cxn modelId="{3E250AA8-3E0C-4193-91E0-A483960A3449}" srcId="{F81EB005-E4CC-4982-96FF-E7339FF18516}" destId="{26040911-C236-4419-9D75-552E3D029C6D}" srcOrd="0" destOrd="0" parTransId="{2AA8BA84-87FF-4638-8871-153093E2AF45}" sibTransId="{EF680FCE-A367-4520-B5FD-67EA18E7DC2C}"/>
    <dgm:cxn modelId="{5B11DDBC-6DAB-4BCC-9064-C42E415EC17F}" type="presParOf" srcId="{3FC5D54D-3FA4-44B6-AC6E-6163E51C4437}" destId="{0F1BBC3F-E82A-4544-9BB1-385302DB41E7}" srcOrd="0" destOrd="0" presId="urn:microsoft.com/office/officeart/2005/8/layout/pyramid2"/>
    <dgm:cxn modelId="{93E57CA6-283E-4A79-A2DA-3D4B92FCCA61}" type="presParOf" srcId="{3FC5D54D-3FA4-44B6-AC6E-6163E51C4437}" destId="{F1D1E40D-4F5C-484C-9F89-645143443D80}" srcOrd="1" destOrd="0" presId="urn:microsoft.com/office/officeart/2005/8/layout/pyramid2"/>
    <dgm:cxn modelId="{763166ED-8D2E-4BBA-AE3C-7DAEC0BB4B6C}" type="presParOf" srcId="{F1D1E40D-4F5C-484C-9F89-645143443D80}" destId="{DC415831-17CC-41B6-830D-12DCBA00840E}" srcOrd="0" destOrd="0" presId="urn:microsoft.com/office/officeart/2005/8/layout/pyramid2"/>
    <dgm:cxn modelId="{A97B6B30-4400-412A-B8F6-A150995C706E}" type="presParOf" srcId="{F1D1E40D-4F5C-484C-9F89-645143443D80}" destId="{AE80257C-0F8E-402F-BEC5-B3D9728137C1}" srcOrd="1" destOrd="0" presId="urn:microsoft.com/office/officeart/2005/8/layout/pyramid2"/>
    <dgm:cxn modelId="{AB9025AE-6EEF-4E26-A38A-ADAB6B746CEC}" type="presParOf" srcId="{F1D1E40D-4F5C-484C-9F89-645143443D80}" destId="{D77215B8-CA8E-4BD9-9894-57C945721220}" srcOrd="2" destOrd="0" presId="urn:microsoft.com/office/officeart/2005/8/layout/pyramid2"/>
    <dgm:cxn modelId="{F994331C-369A-45C7-9B06-E987B4752878}" type="presParOf" srcId="{F1D1E40D-4F5C-484C-9F89-645143443D80}" destId="{FEB58834-2BBE-4E79-BF37-A8B0F3A504C6}" srcOrd="3" destOrd="0" presId="urn:microsoft.com/office/officeart/2005/8/layout/pyramid2"/>
    <dgm:cxn modelId="{F4C479C5-30A2-4E7F-BAF0-01452DD5B841}" type="presParOf" srcId="{F1D1E40D-4F5C-484C-9F89-645143443D80}" destId="{8C406122-ADCC-4513-AFA1-0ECDA99643A9}" srcOrd="4" destOrd="0" presId="urn:microsoft.com/office/officeart/2005/8/layout/pyramid2"/>
    <dgm:cxn modelId="{58195503-6D50-4B46-BDBC-3CC0261F49FD}" type="presParOf" srcId="{F1D1E40D-4F5C-484C-9F89-645143443D80}" destId="{507D41DA-345C-4E76-AE03-031A5F00765D}" srcOrd="5" destOrd="0" presId="urn:microsoft.com/office/officeart/2005/8/layout/pyramid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F1BBC3F-E82A-4544-9BB1-385302DB41E7}">
      <dsp:nvSpPr>
        <dsp:cNvPr id="0" name=""/>
        <dsp:cNvSpPr/>
      </dsp:nvSpPr>
      <dsp:spPr>
        <a:xfrm>
          <a:off x="49885" y="0"/>
          <a:ext cx="5349875" cy="5349875"/>
        </a:xfrm>
        <a:prstGeom prst="triangl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C415831-17CC-41B6-830D-12DCBA00840E}">
      <dsp:nvSpPr>
        <dsp:cNvPr id="0" name=""/>
        <dsp:cNvSpPr/>
      </dsp:nvSpPr>
      <dsp:spPr>
        <a:xfrm>
          <a:off x="761993" y="4267200"/>
          <a:ext cx="6822765" cy="966043"/>
        </a:xfrm>
        <a:prstGeom prst="round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n-US" sz="1200" b="1" kern="1200" dirty="0"/>
            <a:t>DEPTH AND RELEVANCE</a:t>
          </a:r>
        </a:p>
        <a:p>
          <a:pPr marL="171450" lvl="1" indent="-171450" algn="just" defTabSz="800100">
            <a:lnSpc>
              <a:spcPct val="90000"/>
            </a:lnSpc>
            <a:spcBef>
              <a:spcPct val="0"/>
            </a:spcBef>
            <a:spcAft>
              <a:spcPct val="15000"/>
            </a:spcAft>
            <a:buChar char="••"/>
          </a:pPr>
          <a:r>
            <a:rPr lang="en-US" sz="1800" b="0" kern="1200" dirty="0"/>
            <a:t>Objective 1: </a:t>
          </a:r>
          <a:r>
            <a:rPr lang="en-US" sz="1800" kern="1200" dirty="0"/>
            <a:t>PFM </a:t>
          </a:r>
          <a:r>
            <a:rPr lang="en-US" sz="1800" kern="1200" dirty="0" err="1"/>
            <a:t>priorit</a:t>
          </a:r>
          <a:r>
            <a:rPr lang="bs-Latn-BA" sz="1800" kern="1200" dirty="0"/>
            <a:t>ies</a:t>
          </a:r>
          <a:r>
            <a:rPr lang="en-US" sz="1800" kern="1200" dirty="0"/>
            <a:t> of member governments are addressed by the PFM network platform</a:t>
          </a:r>
          <a:r>
            <a:rPr lang="en-US" sz="1800" b="1" kern="1200" dirty="0"/>
            <a:t> </a:t>
          </a:r>
          <a:endParaRPr lang="en-US" sz="1800" kern="1200" dirty="0"/>
        </a:p>
      </dsp:txBody>
      <dsp:txXfrm>
        <a:off x="761993" y="4267200"/>
        <a:ext cx="6822765" cy="966043"/>
      </dsp:txXfrm>
    </dsp:sp>
    <dsp:sp modelId="{D77215B8-CA8E-4BD9-9894-57C945721220}">
      <dsp:nvSpPr>
        <dsp:cNvPr id="0" name=""/>
        <dsp:cNvSpPr/>
      </dsp:nvSpPr>
      <dsp:spPr>
        <a:xfrm>
          <a:off x="786839" y="1891375"/>
          <a:ext cx="6715417" cy="1994298"/>
        </a:xfrm>
        <a:prstGeom prst="round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n-US" sz="1200" b="1" kern="1200" dirty="0"/>
            <a:t>QUALITY</a:t>
          </a:r>
        </a:p>
        <a:p>
          <a:pPr marL="171450" lvl="1" indent="-171450" algn="just" defTabSz="800100">
            <a:lnSpc>
              <a:spcPct val="90000"/>
            </a:lnSpc>
            <a:spcBef>
              <a:spcPct val="0"/>
            </a:spcBef>
            <a:spcAft>
              <a:spcPct val="15000"/>
            </a:spcAft>
            <a:buChar char="••"/>
          </a:pPr>
          <a:r>
            <a:rPr lang="en-US" sz="1800" b="0" kern="1200" dirty="0"/>
            <a:t>Objective 3:</a:t>
          </a:r>
          <a:r>
            <a:rPr lang="bs-Latn-BA" sz="1800" b="0" kern="1200" dirty="0"/>
            <a:t> </a:t>
          </a:r>
          <a:r>
            <a:rPr lang="en-US" sz="1800" kern="1200" dirty="0"/>
            <a:t>A financially-viable network of public financial management professionals, committed to improving PFM practices</a:t>
          </a:r>
          <a:r>
            <a:rPr lang="bs-Latn-BA" sz="1800" kern="1200" dirty="0"/>
            <a:t>, is built and maintained</a:t>
          </a:r>
          <a:endParaRPr lang="en-US" sz="1800" b="0" kern="1200" dirty="0"/>
        </a:p>
        <a:p>
          <a:pPr marL="171450" lvl="1" indent="-171450" algn="just" defTabSz="800100">
            <a:lnSpc>
              <a:spcPct val="90000"/>
            </a:lnSpc>
            <a:spcBef>
              <a:spcPct val="0"/>
            </a:spcBef>
            <a:spcAft>
              <a:spcPct val="15000"/>
            </a:spcAft>
            <a:buChar char="••"/>
          </a:pPr>
          <a:endParaRPr lang="en-US" sz="1800" b="0" kern="1200" dirty="0"/>
        </a:p>
        <a:p>
          <a:pPr marL="171450" lvl="1" indent="-171450" algn="just" defTabSz="800100">
            <a:lnSpc>
              <a:spcPct val="90000"/>
            </a:lnSpc>
            <a:spcBef>
              <a:spcPct val="0"/>
            </a:spcBef>
            <a:spcAft>
              <a:spcPct val="15000"/>
            </a:spcAft>
            <a:buChar char="••"/>
          </a:pPr>
          <a:r>
            <a:rPr lang="bs-Latn-BA" sz="1800" b="0" kern="1200" dirty="0" smtClean="0"/>
            <a:t>Obje</a:t>
          </a:r>
          <a:r>
            <a:rPr lang="en-US" sz="1800" b="0" kern="1200" dirty="0" smtClean="0"/>
            <a:t>c</a:t>
          </a:r>
          <a:r>
            <a:rPr lang="bs-Latn-BA" sz="1800" b="0" kern="1200" dirty="0" smtClean="0"/>
            <a:t>tive </a:t>
          </a:r>
          <a:r>
            <a:rPr lang="en-US" sz="1800" b="0" kern="1200" dirty="0"/>
            <a:t>2:</a:t>
          </a:r>
          <a:r>
            <a:rPr lang="bs-Latn-BA" sz="1800" b="0" kern="1200" dirty="0"/>
            <a:t> </a:t>
          </a:r>
          <a:r>
            <a:rPr lang="en-US" sz="1800" kern="1200" dirty="0"/>
            <a:t>Quality resources and network services, supporting relevant PFM practices</a:t>
          </a:r>
          <a:r>
            <a:rPr lang="bs-Latn-BA" sz="1800" kern="1200" dirty="0"/>
            <a:t>, are provided to members</a:t>
          </a:r>
          <a:endParaRPr lang="en-US" sz="1800" b="0" kern="1200" dirty="0"/>
        </a:p>
      </dsp:txBody>
      <dsp:txXfrm>
        <a:off x="786839" y="1891375"/>
        <a:ext cx="6715417" cy="1994298"/>
      </dsp:txXfrm>
    </dsp:sp>
    <dsp:sp modelId="{8C406122-ADCC-4513-AFA1-0ECDA99643A9}">
      <dsp:nvSpPr>
        <dsp:cNvPr id="0" name=""/>
        <dsp:cNvSpPr/>
      </dsp:nvSpPr>
      <dsp:spPr>
        <a:xfrm>
          <a:off x="609595" y="609602"/>
          <a:ext cx="6714165" cy="1010026"/>
        </a:xfrm>
        <a:prstGeom prst="round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n-US" sz="1200" b="1" kern="1200" dirty="0"/>
            <a:t>IMPACT </a:t>
          </a:r>
        </a:p>
        <a:p>
          <a:pPr marL="171450" lvl="1" indent="-171450" algn="just" defTabSz="800100">
            <a:lnSpc>
              <a:spcPct val="90000"/>
            </a:lnSpc>
            <a:spcBef>
              <a:spcPct val="0"/>
            </a:spcBef>
            <a:spcAft>
              <a:spcPct val="15000"/>
            </a:spcAft>
            <a:buChar char="••"/>
          </a:pPr>
          <a:r>
            <a:rPr lang="en-US" sz="1800" b="0" kern="1200" dirty="0"/>
            <a:t>Objective 4</a:t>
          </a:r>
          <a:r>
            <a:rPr lang="en-US" sz="1800" kern="1200" dirty="0"/>
            <a:t>: Awareness of high </a:t>
          </a:r>
          <a:r>
            <a:rPr lang="en-US" sz="1800" kern="1200" dirty="0" smtClean="0"/>
            <a:t>government </a:t>
          </a:r>
          <a:r>
            <a:rPr lang="en-US" sz="1800" kern="1200" dirty="0"/>
            <a:t>and political levels </a:t>
          </a:r>
          <a:r>
            <a:rPr lang="bs-Latn-BA" sz="1800" kern="1200" dirty="0"/>
            <a:t>is</a:t>
          </a:r>
          <a:r>
            <a:rPr lang="en-US" sz="1800" kern="1200" dirty="0"/>
            <a:t> raised regarding the benefits and value of engaging through PEMPAL</a:t>
          </a:r>
        </a:p>
      </dsp:txBody>
      <dsp:txXfrm>
        <a:off x="609595" y="609602"/>
        <a:ext cx="6714165" cy="1010026"/>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72421"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027" y="0"/>
            <a:ext cx="2972421" cy="465138"/>
          </a:xfrm>
          <a:prstGeom prst="rect">
            <a:avLst/>
          </a:prstGeom>
        </p:spPr>
        <p:txBody>
          <a:bodyPr vert="horz" lIns="91440" tIns="45720" rIns="91440" bIns="45720" rtlCol="0"/>
          <a:lstStyle>
            <a:lvl1pPr algn="r">
              <a:defRPr sz="1200"/>
            </a:lvl1pPr>
          </a:lstStyle>
          <a:p>
            <a:fld id="{2F69F348-2C7F-401C-92D7-DC4CE7899B6F}" type="datetimeFigureOut">
              <a:rPr lang="en-US" smtClean="0"/>
              <a:pPr/>
              <a:t>11/25/2014</a:t>
            </a:fld>
            <a:endParaRPr lang="en-US" dirty="0"/>
          </a:p>
        </p:txBody>
      </p:sp>
      <p:sp>
        <p:nvSpPr>
          <p:cNvPr id="4" name="Footer Placeholder 3"/>
          <p:cNvSpPr>
            <a:spLocks noGrp="1"/>
          </p:cNvSpPr>
          <p:nvPr>
            <p:ph type="ftr" sz="quarter" idx="2"/>
          </p:nvPr>
        </p:nvSpPr>
        <p:spPr>
          <a:xfrm>
            <a:off x="1" y="8829675"/>
            <a:ext cx="2972421"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027" y="8829675"/>
            <a:ext cx="2972421" cy="465138"/>
          </a:xfrm>
          <a:prstGeom prst="rect">
            <a:avLst/>
          </a:prstGeom>
        </p:spPr>
        <p:txBody>
          <a:bodyPr vert="horz" lIns="91440" tIns="45720" rIns="91440" bIns="45720" rtlCol="0" anchor="b"/>
          <a:lstStyle>
            <a:lvl1pPr algn="r">
              <a:defRPr sz="1200"/>
            </a:lvl1pPr>
          </a:lstStyle>
          <a:p>
            <a:fld id="{EDDAE607-FF26-4835-9EAD-DBB3FB491D1B}" type="slidenum">
              <a:rPr lang="en-US" smtClean="0"/>
              <a:pPr/>
              <a:t>‹#›</a:t>
            </a:fld>
            <a:endParaRPr lang="en-US" dirty="0"/>
          </a:p>
        </p:txBody>
      </p:sp>
    </p:spTree>
    <p:extLst>
      <p:ext uri="{BB962C8B-B14F-4D97-AF65-F5344CB8AC3E}">
        <p14:creationId xmlns:p14="http://schemas.microsoft.com/office/powerpoint/2010/main" xmlns="" val="1102294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884613" y="0"/>
            <a:ext cx="2971800" cy="464820"/>
          </a:xfrm>
          <a:prstGeom prst="rect">
            <a:avLst/>
          </a:prstGeom>
        </p:spPr>
        <p:txBody>
          <a:bodyPr vert="horz" lIns="93177" tIns="46589" rIns="93177" bIns="46589" rtlCol="0"/>
          <a:lstStyle>
            <a:lvl1pPr algn="r">
              <a:defRPr sz="1200"/>
            </a:lvl1pPr>
          </a:lstStyle>
          <a:p>
            <a:fld id="{3907AD67-7C60-4008-9560-6C146AAB157C}" type="datetimeFigureOut">
              <a:rPr lang="en-US" smtClean="0"/>
              <a:pPr/>
              <a:t>11/25/2014</a:t>
            </a:fld>
            <a:endParaRPr lang="en-US" dirty="0"/>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3177" tIns="46589" rIns="93177" bIns="46589" rtlCol="0" anchor="b"/>
          <a:lstStyle>
            <a:lvl1pPr algn="r">
              <a:defRPr sz="1200"/>
            </a:lvl1pPr>
          </a:lstStyle>
          <a:p>
            <a:fld id="{E66FA965-B4FE-420C-8A3C-83B71E304D16}" type="slidenum">
              <a:rPr lang="en-US" smtClean="0"/>
              <a:pPr/>
              <a:t>‹#›</a:t>
            </a:fld>
            <a:endParaRPr lang="en-US" dirty="0"/>
          </a:p>
        </p:txBody>
      </p:sp>
    </p:spTree>
    <p:extLst>
      <p:ext uri="{BB962C8B-B14F-4D97-AF65-F5344CB8AC3E}">
        <p14:creationId xmlns:p14="http://schemas.microsoft.com/office/powerpoint/2010/main" xmlns="" val="42161750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baseline="0" dirty="0" smtClean="0"/>
          </a:p>
        </p:txBody>
      </p:sp>
      <p:sp>
        <p:nvSpPr>
          <p:cNvPr id="4" name="Slide Number Placeholder 3"/>
          <p:cNvSpPr>
            <a:spLocks noGrp="1"/>
          </p:cNvSpPr>
          <p:nvPr>
            <p:ph type="sldNum" sz="quarter" idx="10"/>
          </p:nvPr>
        </p:nvSpPr>
        <p:spPr/>
        <p:txBody>
          <a:bodyPr/>
          <a:lstStyle/>
          <a:p>
            <a:fld id="{E66FA965-B4FE-420C-8A3C-83B71E304D16}" type="slidenum">
              <a:rPr lang="en-US" smtClean="0"/>
              <a:pPr/>
              <a:t>1</a:t>
            </a:fld>
            <a:endParaRPr lang="en-US" dirty="0"/>
          </a:p>
        </p:txBody>
      </p:sp>
    </p:spTree>
    <p:extLst>
      <p:ext uri="{BB962C8B-B14F-4D97-AF65-F5344CB8AC3E}">
        <p14:creationId xmlns:p14="http://schemas.microsoft.com/office/powerpoint/2010/main" xmlns="" val="1940890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1" baseline="0" dirty="0" smtClean="0"/>
              <a:t>More input from political level </a:t>
            </a:r>
            <a:r>
              <a:rPr lang="en-US" baseline="0" dirty="0" smtClean="0"/>
              <a:t>-Deputy Ministers and Ministers often open the meetings and sometimes get involved.  However, the target beneficiaries to the network are those at the middle management and technical levels as these people are the ones who implement PFM reform.</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baseline="0" dirty="0" smtClean="0"/>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t>However, the evaluation did recommend that investigations should be made to strengthen input from the political level and to develop a more ministry to ministry network.</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baseline="0" dirty="0" smtClean="0"/>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t>Therefore we propose to consult Ministers and Deputy Ministers to determine the feasibility of such a network.  The bank is also undertaking research and consultations on PFM in the ECA region and plan to consult and promote PEMPAL at its annual meetings.  Views and input from the political level will be gained and fed into the PEMPAL COP action plans from these initiatives.</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baseline="0" dirty="0" smtClean="0"/>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1" baseline="0" dirty="0" smtClean="0"/>
              <a:t>Sustainability.</a:t>
            </a:r>
            <a:r>
              <a:rPr lang="en-US" baseline="0" dirty="0" smtClean="0"/>
              <a:t> From those consulted during the evaluation, there appeared to be </a:t>
            </a:r>
            <a:r>
              <a:rPr lang="en-US" b="1" baseline="0" dirty="0" smtClean="0"/>
              <a:t>legal impediments for countries to provide membership subscriptions </a:t>
            </a:r>
            <a:r>
              <a:rPr lang="en-US" baseline="0" dirty="0" smtClean="0"/>
              <a:t>to the network.  However, countries have shown some willingness to host meetings and provide financial and in-kind support including financing attendance of members to meetings.    </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baseline="0" dirty="0" smtClean="0"/>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1" baseline="0" dirty="0" smtClean="0"/>
              <a:t>Membership Quality </a:t>
            </a:r>
            <a:r>
              <a:rPr lang="en-US" baseline="0" dirty="0" smtClean="0"/>
              <a:t>- The evaluator did find that there was a risk with the network growth, that quality would be sacrificed for quantity (ie more members that only attend once and don’t stay to form a network as measured in the Network Analysis Map). Thus, it was recommended to examine membership and come up with strategies to ensure targeted and quality membership.  Some COPs have already done this.  For example IACOP, has Platinum, Gold and Green membership which involves incentives and benefits at each level (eg Executive Committee members volunteer a lot of their time to develop, drive and implement agendas, so they are platinum and therefore automatically get nominated to the Minister as preferred representatives to attend the specified meeting).</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baseline="0" dirty="0" smtClean="0"/>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1" baseline="0" dirty="0" smtClean="0"/>
              <a:t>More knowledge products </a:t>
            </a:r>
            <a:r>
              <a:rPr lang="en-US" baseline="0" dirty="0" smtClean="0"/>
              <a:t>– we have started already with the development of the virtual library and the current study of PFM related assessments across the region.  </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baseline="0" dirty="0" smtClean="0"/>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1" baseline="0" dirty="0" smtClean="0"/>
              <a:t>Dependable financing</a:t>
            </a:r>
            <a:r>
              <a:rPr lang="en-US" baseline="0" dirty="0" smtClean="0"/>
              <a:t>. The evaluator found that lack of certainty in funding was a serious impediment to planning and network effectiveness.  Developing and costing a five year strategy is part of the approach to this issue.</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baseline="0" dirty="0" smtClean="0"/>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t>The evaluator also recommended that the </a:t>
            </a:r>
            <a:r>
              <a:rPr lang="en-US" b="1" baseline="0" dirty="0" smtClean="0"/>
              <a:t>Secretariat set up be changed</a:t>
            </a:r>
            <a:r>
              <a:rPr lang="en-US" baseline="0" dirty="0" smtClean="0"/>
              <a:t>.  Currently there are only 4 part time staff assigned within an existing PFM training institute which core aim is to provide training to the Balkans region.  Given the growth of the network, this set up needs reviewing.  The evaluator also highlighted that other networks such as the OECD SBO network, the CABRI network of African budget officials, the various INTOSAI networks have permanent Secretariats that drive network formation, and content under the guidance of member country based governance structures.</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baseline="0" dirty="0" smtClean="0"/>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1" baseline="0" dirty="0" smtClean="0"/>
              <a:t>Stronger shared vision</a:t>
            </a:r>
            <a:r>
              <a:rPr lang="en-US" baseline="0" dirty="0" smtClean="0"/>
              <a:t>. The network currently has a results framework and various performance information that is regularly collected and reported.  However, there is no ownership of this framework which was established with the initial evaluation back in 2008.  Thus, we plan to have meeting in 2013 and review and revise this framework including acknowledging the value of fostering professional competency as advised by the evaluator.</a:t>
            </a:r>
          </a:p>
        </p:txBody>
      </p:sp>
      <p:sp>
        <p:nvSpPr>
          <p:cNvPr id="4" name="Slide Number Placeholder 3"/>
          <p:cNvSpPr>
            <a:spLocks noGrp="1"/>
          </p:cNvSpPr>
          <p:nvPr>
            <p:ph type="sldNum" sz="quarter" idx="10"/>
          </p:nvPr>
        </p:nvSpPr>
        <p:spPr/>
        <p:txBody>
          <a:bodyPr/>
          <a:lstStyle/>
          <a:p>
            <a:fld id="{E66FA965-B4FE-420C-8A3C-83B71E304D16}" type="slidenum">
              <a:rPr lang="en-US" smtClean="0"/>
              <a:pPr/>
              <a:t>2</a:t>
            </a:fld>
            <a:endParaRPr lang="en-US" dirty="0"/>
          </a:p>
        </p:txBody>
      </p:sp>
    </p:spTree>
    <p:extLst>
      <p:ext uri="{BB962C8B-B14F-4D97-AF65-F5344CB8AC3E}">
        <p14:creationId xmlns:p14="http://schemas.microsoft.com/office/powerpoint/2010/main" xmlns="" val="17652035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pPr marL="174708" indent="-174708">
              <a:buFont typeface="Arial" pitchFamily="34" charset="0"/>
              <a:buChar char="•"/>
            </a:pPr>
            <a:endParaRPr lang="en-US" baseline="0" dirty="0" smtClean="0"/>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baseline="0" dirty="0" smtClean="0"/>
          </a:p>
        </p:txBody>
      </p:sp>
      <p:sp>
        <p:nvSpPr>
          <p:cNvPr id="4" name="Slide Number Placeholder 3"/>
          <p:cNvSpPr>
            <a:spLocks noGrp="1"/>
          </p:cNvSpPr>
          <p:nvPr>
            <p:ph type="sldNum" sz="quarter" idx="10"/>
          </p:nvPr>
        </p:nvSpPr>
        <p:spPr/>
        <p:txBody>
          <a:bodyPr/>
          <a:lstStyle/>
          <a:p>
            <a:fld id="{E66FA965-B4FE-420C-8A3C-83B71E304D16}" type="slidenum">
              <a:rPr lang="en-US" smtClean="0"/>
              <a:pPr/>
              <a:t>4</a:t>
            </a:fld>
            <a:endParaRPr lang="en-US" dirty="0"/>
          </a:p>
        </p:txBody>
      </p:sp>
    </p:spTree>
    <p:extLst>
      <p:ext uri="{BB962C8B-B14F-4D97-AF65-F5344CB8AC3E}">
        <p14:creationId xmlns:p14="http://schemas.microsoft.com/office/powerpoint/2010/main" xmlns="" val="16049079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smtClean="0"/>
          </a:p>
        </p:txBody>
      </p:sp>
      <p:sp>
        <p:nvSpPr>
          <p:cNvPr id="235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C14F5A5-1692-4718-B3FB-746958959488}" type="slidenum">
              <a:rPr lang="en-US" smtClean="0">
                <a:cs typeface="Arial" charset="0"/>
              </a:rPr>
              <a:pPr fontAlgn="base">
                <a:spcBef>
                  <a:spcPct val="0"/>
                </a:spcBef>
                <a:spcAft>
                  <a:spcPct val="0"/>
                </a:spcAft>
                <a:defRPr/>
              </a:pPr>
              <a:t>15</a:t>
            </a:fld>
            <a:endParaRPr lang="en-US" smtClean="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DBF2E64-0A67-474B-A639-17E615330E46}" type="datetime1">
              <a:rPr lang="en-US" smtClean="0"/>
              <a:pPr/>
              <a:t>11/25/2014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B9792E3-0ED1-4636-9AD2-0933D53E70C7}" type="slidenum">
              <a:rPr lang="en-US" smtClean="0"/>
              <a:pPr/>
              <a:t>‹#›</a:t>
            </a:fld>
            <a:endParaRPr lang="en-US" dirty="0"/>
          </a:p>
        </p:txBody>
      </p:sp>
    </p:spTree>
    <p:extLst>
      <p:ext uri="{BB962C8B-B14F-4D97-AF65-F5344CB8AC3E}">
        <p14:creationId xmlns:p14="http://schemas.microsoft.com/office/powerpoint/2010/main" xmlns="" val="41572771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02589C-FC03-4259-8BBC-0BD281CB6FD4}" type="datetime1">
              <a:rPr lang="en-US" smtClean="0"/>
              <a:pPr/>
              <a:t>11/25/2014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B9792E3-0ED1-4636-9AD2-0933D53E70C7}" type="slidenum">
              <a:rPr lang="en-US" smtClean="0"/>
              <a:pPr/>
              <a:t>‹#›</a:t>
            </a:fld>
            <a:endParaRPr lang="en-US" dirty="0"/>
          </a:p>
        </p:txBody>
      </p:sp>
    </p:spTree>
    <p:extLst>
      <p:ext uri="{BB962C8B-B14F-4D97-AF65-F5344CB8AC3E}">
        <p14:creationId xmlns:p14="http://schemas.microsoft.com/office/powerpoint/2010/main" xmlns="" val="7646088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10EECDC-4F87-4C25-B3AD-A2774A9FCBD3}" type="datetime1">
              <a:rPr lang="en-US" smtClean="0"/>
              <a:pPr/>
              <a:t>11/25/2014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B9792E3-0ED1-4636-9AD2-0933D53E70C7}" type="slidenum">
              <a:rPr lang="en-US" smtClean="0"/>
              <a:pPr/>
              <a:t>‹#›</a:t>
            </a:fld>
            <a:endParaRPr lang="en-US" dirty="0"/>
          </a:p>
        </p:txBody>
      </p:sp>
    </p:spTree>
    <p:extLst>
      <p:ext uri="{BB962C8B-B14F-4D97-AF65-F5344CB8AC3E}">
        <p14:creationId xmlns:p14="http://schemas.microsoft.com/office/powerpoint/2010/main" xmlns="" val="36622171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9EF2C02-1F7B-454E-8A54-3041221DBA6F}" type="datetime1">
              <a:rPr lang="en-US" smtClean="0"/>
              <a:pPr/>
              <a:t>11/25/2014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B9792E3-0ED1-4636-9AD2-0933D53E70C7}"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C76936-CDE1-44C9-8756-609327187BEC}" type="datetime1">
              <a:rPr lang="en-US" smtClean="0"/>
              <a:pPr/>
              <a:t>11/25/2014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B9792E3-0ED1-4636-9AD2-0933D53E70C7}" type="slidenum">
              <a:rPr lang="en-US" smtClean="0"/>
              <a:pPr/>
              <a:t>‹#›</a:t>
            </a:fld>
            <a:endParaRPr lang="en-US" dirty="0"/>
          </a:p>
        </p:txBody>
      </p:sp>
    </p:spTree>
    <p:extLst>
      <p:ext uri="{BB962C8B-B14F-4D97-AF65-F5344CB8AC3E}">
        <p14:creationId xmlns:p14="http://schemas.microsoft.com/office/powerpoint/2010/main" xmlns="" val="26135931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DEDC727-D177-4367-A10D-85F66D20A87B}" type="datetime1">
              <a:rPr lang="en-US" smtClean="0"/>
              <a:pPr/>
              <a:t>11/25/2014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B9792E3-0ED1-4636-9AD2-0933D53E70C7}" type="slidenum">
              <a:rPr lang="en-US" smtClean="0"/>
              <a:pPr/>
              <a:t>‹#›</a:t>
            </a:fld>
            <a:endParaRPr lang="en-US" dirty="0"/>
          </a:p>
        </p:txBody>
      </p:sp>
    </p:spTree>
    <p:extLst>
      <p:ext uri="{BB962C8B-B14F-4D97-AF65-F5344CB8AC3E}">
        <p14:creationId xmlns:p14="http://schemas.microsoft.com/office/powerpoint/2010/main" xmlns="" val="15102959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1327EE1-2D06-409D-94E9-C88BA720C917}" type="datetime1">
              <a:rPr lang="en-US" smtClean="0"/>
              <a:pPr/>
              <a:t>11/25/2014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B9792E3-0ED1-4636-9AD2-0933D53E70C7}" type="slidenum">
              <a:rPr lang="en-US" smtClean="0"/>
              <a:pPr/>
              <a:t>‹#›</a:t>
            </a:fld>
            <a:endParaRPr lang="en-US" dirty="0"/>
          </a:p>
        </p:txBody>
      </p:sp>
    </p:spTree>
    <p:extLst>
      <p:ext uri="{BB962C8B-B14F-4D97-AF65-F5344CB8AC3E}">
        <p14:creationId xmlns:p14="http://schemas.microsoft.com/office/powerpoint/2010/main" xmlns="" val="7489278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1672D95-2A0A-4837-AE48-53DD1A2E57A4}" type="datetime1">
              <a:rPr lang="en-US" smtClean="0"/>
              <a:pPr/>
              <a:t>11/25/2014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B9792E3-0ED1-4636-9AD2-0933D53E70C7}" type="slidenum">
              <a:rPr lang="en-US" smtClean="0"/>
              <a:pPr/>
              <a:t>‹#›</a:t>
            </a:fld>
            <a:endParaRPr lang="en-US" dirty="0"/>
          </a:p>
        </p:txBody>
      </p:sp>
    </p:spTree>
    <p:extLst>
      <p:ext uri="{BB962C8B-B14F-4D97-AF65-F5344CB8AC3E}">
        <p14:creationId xmlns:p14="http://schemas.microsoft.com/office/powerpoint/2010/main" xmlns="" val="18292014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518A60B-CE01-4442-B45E-2835CD8C19AA}" type="datetime1">
              <a:rPr lang="en-US" smtClean="0"/>
              <a:pPr/>
              <a:t>11/25/2014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B9792E3-0ED1-4636-9AD2-0933D53E70C7}" type="slidenum">
              <a:rPr lang="en-US" smtClean="0"/>
              <a:pPr/>
              <a:t>‹#›</a:t>
            </a:fld>
            <a:endParaRPr lang="en-US" dirty="0"/>
          </a:p>
        </p:txBody>
      </p:sp>
    </p:spTree>
    <p:extLst>
      <p:ext uri="{BB962C8B-B14F-4D97-AF65-F5344CB8AC3E}">
        <p14:creationId xmlns:p14="http://schemas.microsoft.com/office/powerpoint/2010/main" xmlns="" val="12685100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001E71-AD02-4FB2-A70E-7F4274975F0E}" type="datetime1">
              <a:rPr lang="en-US" smtClean="0"/>
              <a:pPr/>
              <a:t>11/25/2014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B9792E3-0ED1-4636-9AD2-0933D53E70C7}" type="slidenum">
              <a:rPr lang="en-US" smtClean="0"/>
              <a:pPr/>
              <a:t>‹#›</a:t>
            </a:fld>
            <a:endParaRPr lang="en-US" dirty="0"/>
          </a:p>
        </p:txBody>
      </p:sp>
    </p:spTree>
    <p:extLst>
      <p:ext uri="{BB962C8B-B14F-4D97-AF65-F5344CB8AC3E}">
        <p14:creationId xmlns:p14="http://schemas.microsoft.com/office/powerpoint/2010/main" xmlns="" val="16327126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DC8F447-F262-404B-9C87-E9F53C2B0C74}" type="datetime1">
              <a:rPr lang="en-US" smtClean="0"/>
              <a:pPr/>
              <a:t>11/25/2014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B9792E3-0ED1-4636-9AD2-0933D53E70C7}" type="slidenum">
              <a:rPr lang="en-US" smtClean="0"/>
              <a:pPr/>
              <a:t>‹#›</a:t>
            </a:fld>
            <a:endParaRPr lang="en-US" dirty="0"/>
          </a:p>
        </p:txBody>
      </p:sp>
    </p:spTree>
    <p:extLst>
      <p:ext uri="{BB962C8B-B14F-4D97-AF65-F5344CB8AC3E}">
        <p14:creationId xmlns:p14="http://schemas.microsoft.com/office/powerpoint/2010/main" xmlns="" val="2185982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1495E1-C638-4617-8F56-1143B3659993}" type="datetime1">
              <a:rPr lang="en-US" smtClean="0"/>
              <a:pPr/>
              <a:t>11/25/2014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B9792E3-0ED1-4636-9AD2-0933D53E70C7}" type="slidenum">
              <a:rPr lang="en-US" smtClean="0"/>
              <a:pPr/>
              <a:t>‹#›</a:t>
            </a:fld>
            <a:endParaRPr lang="en-US" dirty="0"/>
          </a:p>
        </p:txBody>
      </p:sp>
    </p:spTree>
    <p:extLst>
      <p:ext uri="{BB962C8B-B14F-4D97-AF65-F5344CB8AC3E}">
        <p14:creationId xmlns:p14="http://schemas.microsoft.com/office/powerpoint/2010/main" xmlns="" val="16748380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EF2C02-1F7B-454E-8A54-3041221DBA6F}" type="datetime1">
              <a:rPr lang="en-US" smtClean="0"/>
              <a:pPr/>
              <a:t>11/25/2014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9792E3-0ED1-4636-9AD2-0933D53E70C7}" type="slidenum">
              <a:rPr lang="en-US" smtClean="0"/>
              <a:pPr/>
              <a:t>‹#›</a:t>
            </a:fld>
            <a:endParaRPr lang="en-US" dirty="0"/>
          </a:p>
        </p:txBody>
      </p:sp>
    </p:spTree>
    <p:extLst>
      <p:ext uri="{BB962C8B-B14F-4D97-AF65-F5344CB8AC3E}">
        <p14:creationId xmlns:p14="http://schemas.microsoft.com/office/powerpoint/2010/main" xmlns="" val="24611114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gif"/><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www.pempal.org/rules/"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image" Target="../media/image5.jpeg"/></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Users\Home\Desktop\pempal-flags.jpg"/>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405128" y="694715"/>
            <a:ext cx="7315199" cy="5468566"/>
          </a:xfrm>
          <a:prstGeom prst="rect">
            <a:avLst/>
          </a:prstGeom>
          <a:noFill/>
          <a:ln>
            <a:noFill/>
          </a:ln>
        </p:spPr>
      </p:pic>
      <p:sp>
        <p:nvSpPr>
          <p:cNvPr id="3" name="Subtitle 2"/>
          <p:cNvSpPr>
            <a:spLocks noGrp="1"/>
          </p:cNvSpPr>
          <p:nvPr>
            <p:ph type="subTitle" idx="1"/>
          </p:nvPr>
        </p:nvSpPr>
        <p:spPr>
          <a:xfrm>
            <a:off x="2743200" y="1981200"/>
            <a:ext cx="4114800" cy="3429000"/>
          </a:xfrm>
        </p:spPr>
        <p:txBody>
          <a:bodyPr>
            <a:normAutofit fontScale="77500" lnSpcReduction="20000"/>
          </a:bodyPr>
          <a:lstStyle/>
          <a:p>
            <a:pPr lvl="1"/>
            <a:r>
              <a:rPr lang="bs-Latn-BA" sz="4400" b="1" dirty="0" smtClean="0"/>
              <a:t> </a:t>
            </a:r>
            <a:r>
              <a:rPr lang="en-US" sz="4400" b="1" dirty="0" smtClean="0"/>
              <a:t>IA COP</a:t>
            </a:r>
          </a:p>
          <a:p>
            <a:pPr lvl="1"/>
            <a:r>
              <a:rPr lang="en-US" sz="4400" b="1" dirty="0" smtClean="0"/>
              <a:t>2015-2017</a:t>
            </a:r>
          </a:p>
          <a:p>
            <a:pPr lvl="1"/>
            <a:r>
              <a:rPr lang="en-US" sz="4400" b="1" dirty="0" smtClean="0"/>
              <a:t>Strategy &amp; action plan to be align to</a:t>
            </a:r>
          </a:p>
          <a:p>
            <a:pPr lvl="1"/>
            <a:r>
              <a:rPr lang="en-US" sz="4400" b="1" dirty="0" smtClean="0"/>
              <a:t> </a:t>
            </a:r>
            <a:r>
              <a:rPr lang="bs-Latn-BA" sz="4400" b="1" dirty="0" smtClean="0"/>
              <a:t>PEMPAL</a:t>
            </a:r>
            <a:endParaRPr lang="en-US" sz="4400" b="1" dirty="0" smtClean="0"/>
          </a:p>
          <a:p>
            <a:pPr lvl="1"/>
            <a:r>
              <a:rPr lang="en-US" sz="4400" b="1" dirty="0" smtClean="0"/>
              <a:t>Strategy</a:t>
            </a:r>
            <a:endParaRPr lang="en-US" dirty="0"/>
          </a:p>
        </p:txBody>
      </p:sp>
      <p:pic>
        <p:nvPicPr>
          <p:cNvPr id="4" name="Picture 3"/>
          <p:cNvPicPr/>
          <p:nvPr/>
        </p:nvPicPr>
        <p:blipFill>
          <a:blip r:embed="rId4" cstate="print"/>
          <a:srcRect/>
          <a:stretch>
            <a:fillRect/>
          </a:stretch>
        </p:blipFill>
        <p:spPr bwMode="auto">
          <a:xfrm rot="16200000">
            <a:off x="-2933700" y="2933699"/>
            <a:ext cx="6858002" cy="990599"/>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fld id="{7B9792E3-0ED1-4636-9AD2-0933D53E70C7}" type="slidenum">
              <a:rPr lang="en-US" smtClean="0"/>
              <a:pPr/>
              <a:t>1</a:t>
            </a:fld>
            <a:endParaRPr lang="en-US" dirty="0"/>
          </a:p>
        </p:txBody>
      </p:sp>
      <p:sp>
        <p:nvSpPr>
          <p:cNvPr id="2" name="AutoShape 2" descr="data:image/png;base64,iVBORw0KGgoAAAANSUhEUgAAAQMAAACsCAMAAABIMjl2AAAAElBMVEX/AAD///8AmQD/y8vL48sAkwCC2vJSAAAAw0lEQVR4nO3QQQGAMAwAsVLAv2V2JnglEjIDAAAAAAAAAAAAAAAAAMDvbubCgYM4cBAHDuLAQRw4iAMHceAgDhzEgYM4cBAHDuLAQRw4iAMHceAgDhzEgYM4cBAHDuLAQRw4iAMHceAgDhzEgYM4cBAHDuLgHDzMyywOHMSBgzhwEAcO4sBBHDiIAwdx4CAOHMSBgzhwEAcO4sBBHDiIAwdx4CAOHMSBgzhwEAcO4sBBHDiIAwdx4CAOHMSBgzhwEAe7HzYDth1+HiaNAAAAAElFTkSuQmC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7" name="AutoShape 4" descr="data:image/png;base64,iVBORw0KGgoAAAANSUhEUgAAAQMAAACsCAMAAABIMjl2AAAAElBMVEX/AAD///8AmQD/y8vL48sAkwCC2vJSAAAAw0lEQVR4nO3QQQGAMAwAsVLAv2V2JnglEjIDAAAAAAAAAAAAAAAAAMDvbubCgYM4cBAHDuLAQRw4iAMHceAgDhzEgYM4cBAHDuLAQRw4iAMHceAgDhzEgYM4cBAHDuLAQRw4iAMHceAgDhzEgYM4cBAHDuLgHDzMyywOHMSBgzhwEAcO4sBBHDiIAwdx4CAOHMSBgzhwEAcO4sBBHDiIAwdx4CAOHMSBgzhwEAcO4sBBHDiIAwdx4CAOHMSBgzhwEAe7HzYDth1+HiaNAAAAAElFTkSuQmCC"/>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pic>
        <p:nvPicPr>
          <p:cNvPr id="1030" name="Picture 6" descr="http://www.crwflags.com/fotw/images/h/hu-var23.gif"/>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365493" y="1481329"/>
            <a:ext cx="864107" cy="576072"/>
          </a:xfrm>
          <a:prstGeom prst="rect">
            <a:avLst/>
          </a:prstGeom>
          <a:noFill/>
          <a:extLst>
            <a:ext uri="{909E8E84-426E-40DD-AFC4-6F175D3DCCD1}">
              <a14:hiddenFill xmlns:a14="http://schemas.microsoft.com/office/drawing/2010/main" xmlns="">
                <a:solidFill>
                  <a:srgbClr val="FFFFFF"/>
                </a:solidFill>
              </a14:hiddenFill>
            </a:ext>
          </a:extLst>
        </p:spPr>
      </p:pic>
      <p:pic>
        <p:nvPicPr>
          <p:cNvPr id="1032" name="Picture 8" descr="http://upload.wikimedia.org/wikipedia/commons/thumb/c/cb/Flag_of_the_Czech_Republic.svg/2000px-Flag_of_the_Czech_Republic.svg.pn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1981200" y="5181600"/>
            <a:ext cx="903176" cy="60196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3558650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381000"/>
            <a:ext cx="9144000" cy="1143000"/>
          </a:xfrm>
        </p:spPr>
        <p:txBody>
          <a:bodyPr>
            <a:noAutofit/>
          </a:bodyPr>
          <a:lstStyle/>
          <a:p>
            <a:r>
              <a:rPr lang="en-US" sz="4000" b="1" dirty="0" smtClean="0">
                <a:solidFill>
                  <a:schemeClr val="tx2">
                    <a:lumMod val="50000"/>
                  </a:schemeClr>
                </a:solidFill>
                <a:latin typeface="+mn-lt"/>
              </a:rPr>
              <a:t>Action 2 : </a:t>
            </a:r>
            <a:r>
              <a:rPr lang="en-US" sz="4000" b="1" dirty="0" smtClean="0">
                <a:latin typeface="+mn-lt"/>
                <a:cs typeface="Aharoni" pitchFamily="2" charset="-79"/>
              </a:rPr>
              <a:t>Implement IA COP 2012-2014 Action Plans that address priorities</a:t>
            </a:r>
            <a:r>
              <a:rPr lang="en-US" sz="4000" b="1" dirty="0" smtClean="0">
                <a:latin typeface="+mn-lt"/>
              </a:rPr>
              <a:t> </a:t>
            </a:r>
            <a:br>
              <a:rPr lang="en-US" sz="4000" b="1" dirty="0" smtClean="0">
                <a:latin typeface="+mn-lt"/>
              </a:rPr>
            </a:br>
            <a:endParaRPr lang="ru-RU" sz="4000" b="1" dirty="0">
              <a:latin typeface="+mn-lt"/>
            </a:endParaRPr>
          </a:p>
        </p:txBody>
      </p:sp>
      <p:sp>
        <p:nvSpPr>
          <p:cNvPr id="3" name="Содержимое 2"/>
          <p:cNvSpPr>
            <a:spLocks noGrp="1"/>
          </p:cNvSpPr>
          <p:nvPr>
            <p:ph idx="1"/>
          </p:nvPr>
        </p:nvSpPr>
        <p:spPr>
          <a:xfrm>
            <a:off x="228600" y="1371600"/>
            <a:ext cx="8839200" cy="5257800"/>
          </a:xfrm>
        </p:spPr>
        <p:txBody>
          <a:bodyPr>
            <a:normAutofit/>
          </a:bodyPr>
          <a:lstStyle/>
          <a:p>
            <a:r>
              <a:rPr lang="en-US" sz="2400" dirty="0" smtClean="0"/>
              <a:t>Risk Assessment  (April 2012-March 2014)             </a:t>
            </a:r>
          </a:p>
          <a:p>
            <a:r>
              <a:rPr lang="en-US" sz="2400" dirty="0" smtClean="0"/>
              <a:t>Quality Assurance  (June 2012 – December 2014)</a:t>
            </a:r>
          </a:p>
          <a:p>
            <a:r>
              <a:rPr lang="en-US" sz="2400" dirty="0" smtClean="0"/>
              <a:t>RIFIX (ongoing)  </a:t>
            </a:r>
          </a:p>
          <a:p>
            <a:pPr>
              <a:buNone/>
            </a:pPr>
            <a:r>
              <a:rPr lang="en-US" sz="800" dirty="0" smtClean="0"/>
              <a:t>                     </a:t>
            </a:r>
          </a:p>
          <a:p>
            <a:r>
              <a:rPr lang="en-US" sz="2400" dirty="0" smtClean="0"/>
              <a:t>Finalizing Knowledge </a:t>
            </a:r>
            <a:r>
              <a:rPr lang="hu-HU" sz="2400" dirty="0" smtClean="0"/>
              <a:t>Products</a:t>
            </a:r>
            <a:r>
              <a:rPr lang="en-US" sz="2400" dirty="0" smtClean="0"/>
              <a:t> for use by member countries:</a:t>
            </a:r>
          </a:p>
          <a:p>
            <a:pPr>
              <a:buNone/>
            </a:pPr>
            <a:r>
              <a:rPr lang="en-US" sz="2400" dirty="0" smtClean="0"/>
              <a:t>               Training and certification (March 2009- October </a:t>
            </a:r>
            <a:r>
              <a:rPr lang="hu-HU" sz="2400" dirty="0" smtClean="0"/>
              <a:t>2</a:t>
            </a:r>
            <a:r>
              <a:rPr lang="en-US" sz="2400" dirty="0" smtClean="0"/>
              <a:t>012)</a:t>
            </a:r>
          </a:p>
          <a:p>
            <a:pPr>
              <a:buNone/>
            </a:pPr>
            <a:r>
              <a:rPr lang="en-US" sz="2400" dirty="0" smtClean="0"/>
              <a:t>               Body of knowledge (2009-2011)</a:t>
            </a:r>
          </a:p>
          <a:p>
            <a:pPr>
              <a:buNone/>
            </a:pPr>
            <a:r>
              <a:rPr lang="en-US" sz="2400" dirty="0" smtClean="0"/>
              <a:t>               Internal audit manual template (2010-2011)</a:t>
            </a:r>
          </a:p>
          <a:p>
            <a:pPr>
              <a:buNone/>
            </a:pPr>
            <a:r>
              <a:rPr lang="en-US" sz="2400" dirty="0" smtClean="0"/>
              <a:t>               Continuous professional development  (2012)</a:t>
            </a:r>
          </a:p>
          <a:p>
            <a:pPr>
              <a:buNone/>
            </a:pPr>
            <a:endParaRPr lang="en-US" sz="800" dirty="0" smtClean="0"/>
          </a:p>
          <a:p>
            <a:r>
              <a:rPr lang="en-US" sz="2400" dirty="0" smtClean="0"/>
              <a:t>Benchmarking of Internal Audit systems (Not addressed)</a:t>
            </a:r>
          </a:p>
          <a:p>
            <a:pPr>
              <a:buNone/>
            </a:pPr>
            <a:endParaRPr lang="en-US" sz="2400" dirty="0" smtClean="0"/>
          </a:p>
          <a:p>
            <a:pPr>
              <a:buNone/>
            </a:pPr>
            <a:endParaRPr lang="en-US" sz="2400" dirty="0" smtClean="0"/>
          </a:p>
          <a:p>
            <a:endParaRPr lang="ru-RU" sz="2400" dirty="0"/>
          </a:p>
        </p:txBody>
      </p:sp>
      <p:sp>
        <p:nvSpPr>
          <p:cNvPr id="4" name="Номер слайда 3"/>
          <p:cNvSpPr>
            <a:spLocks noGrp="1"/>
          </p:cNvSpPr>
          <p:nvPr>
            <p:ph type="sldNum" sz="quarter" idx="12"/>
          </p:nvPr>
        </p:nvSpPr>
        <p:spPr/>
        <p:txBody>
          <a:bodyPr/>
          <a:lstStyle/>
          <a:p>
            <a:fld id="{7B9792E3-0ED1-4636-9AD2-0933D53E70C7}" type="slidenum">
              <a:rPr lang="en-US" smtClean="0"/>
              <a:pPr/>
              <a:t>10</a:t>
            </a:fld>
            <a:endParaRPr lang="en-US" dirty="0"/>
          </a:p>
        </p:txBody>
      </p:sp>
      <p:pic>
        <p:nvPicPr>
          <p:cNvPr id="5" name="Picture 3"/>
          <p:cNvPicPr/>
          <p:nvPr/>
        </p:nvPicPr>
        <p:blipFill>
          <a:blip r:embed="rId2" cstate="print"/>
          <a:srcRect/>
          <a:stretch>
            <a:fillRect/>
          </a:stretch>
        </p:blipFill>
        <p:spPr bwMode="auto">
          <a:xfrm>
            <a:off x="0" y="5943601"/>
            <a:ext cx="9144000" cy="10667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685800"/>
            <a:ext cx="9144000" cy="1143000"/>
          </a:xfrm>
        </p:spPr>
        <p:txBody>
          <a:bodyPr>
            <a:noAutofit/>
          </a:bodyPr>
          <a:lstStyle/>
          <a:p>
            <a:r>
              <a:rPr lang="en-US" sz="3200" b="1" dirty="0" smtClean="0">
                <a:latin typeface="+mn-lt"/>
                <a:cs typeface="Aharoni" pitchFamily="2" charset="-79"/>
              </a:rPr>
              <a:t>Action 2. Implement COP Action  plans, in accordance with budget management guidelines, that address IA </a:t>
            </a:r>
            <a:r>
              <a:rPr lang="en-US" sz="3200" b="1" dirty="0" err="1" smtClean="0">
                <a:latin typeface="+mn-lt"/>
                <a:cs typeface="Aharoni" pitchFamily="2" charset="-79"/>
              </a:rPr>
              <a:t>CoP</a:t>
            </a:r>
            <a:r>
              <a:rPr lang="en-US" sz="3200" b="1" dirty="0" smtClean="0">
                <a:latin typeface="+mn-lt"/>
                <a:cs typeface="Aharoni" pitchFamily="2" charset="-79"/>
              </a:rPr>
              <a:t> priorities.</a:t>
            </a:r>
            <a:br>
              <a:rPr lang="en-US" sz="3200" b="1" dirty="0" smtClean="0">
                <a:latin typeface="+mn-lt"/>
                <a:cs typeface="Aharoni" pitchFamily="2" charset="-79"/>
              </a:rPr>
            </a:br>
            <a:r>
              <a:rPr lang="en-US" sz="3200" b="1" dirty="0" smtClean="0">
                <a:latin typeface="+mn-lt"/>
                <a:cs typeface="Aharoni" pitchFamily="2" charset="-79"/>
              </a:rPr>
              <a:t>Proposals</a:t>
            </a:r>
            <a:r>
              <a:rPr lang="hu-HU" sz="3200" b="1" dirty="0" smtClean="0">
                <a:latin typeface="+mn-lt"/>
                <a:cs typeface="Aharoni" pitchFamily="2" charset="-79"/>
              </a:rPr>
              <a:t>:</a:t>
            </a:r>
            <a:r>
              <a:rPr lang="en-US" sz="3200" b="1" dirty="0" smtClean="0">
                <a:latin typeface="+mn-lt"/>
                <a:cs typeface="Aharoni" pitchFamily="2" charset="-79"/>
              </a:rPr>
              <a:t> </a:t>
            </a:r>
            <a:r>
              <a:rPr lang="ru-RU" sz="3200" b="1" dirty="0" smtClean="0">
                <a:latin typeface="+mn-lt"/>
              </a:rPr>
              <a:t/>
            </a:r>
            <a:br>
              <a:rPr lang="ru-RU" sz="3200" b="1" dirty="0" smtClean="0">
                <a:latin typeface="+mn-lt"/>
              </a:rPr>
            </a:br>
            <a:endParaRPr lang="ru-RU" sz="3200" b="1" dirty="0">
              <a:latin typeface="+mn-lt"/>
            </a:endParaRPr>
          </a:p>
        </p:txBody>
      </p:sp>
      <p:sp>
        <p:nvSpPr>
          <p:cNvPr id="3" name="Содержимое 2"/>
          <p:cNvSpPr>
            <a:spLocks noGrp="1"/>
          </p:cNvSpPr>
          <p:nvPr>
            <p:ph idx="1"/>
          </p:nvPr>
        </p:nvSpPr>
        <p:spPr>
          <a:xfrm>
            <a:off x="457200" y="2027237"/>
            <a:ext cx="8229600" cy="4525963"/>
          </a:xfrm>
        </p:spPr>
        <p:txBody>
          <a:bodyPr>
            <a:normAutofit fontScale="77500" lnSpcReduction="20000"/>
          </a:bodyPr>
          <a:lstStyle/>
          <a:p>
            <a:r>
              <a:rPr lang="en-US" dirty="0" smtClean="0"/>
              <a:t>Ministers/Heads of Organizations assign appropriate participants in line with Rule of Operation  membership eligibility guidelines</a:t>
            </a:r>
          </a:p>
          <a:p>
            <a:r>
              <a:rPr lang="en-GB" i="1" dirty="0" smtClean="0"/>
              <a:t>To fulfil</a:t>
            </a:r>
            <a:r>
              <a:rPr lang="hu-HU" i="1" dirty="0" smtClean="0"/>
              <a:t>l</a:t>
            </a:r>
            <a:r>
              <a:rPr lang="en-GB" i="1" dirty="0" smtClean="0"/>
              <a:t> eligibility: Members of the COP</a:t>
            </a:r>
            <a:r>
              <a:rPr lang="en-GB" dirty="0" smtClean="0"/>
              <a:t> are public finance officials in the PEMPAL member countries, who have been nominated by public administration institutions that provide services to the governments in these countries’ existing functional areas of IA </a:t>
            </a:r>
            <a:r>
              <a:rPr lang="en-GB" dirty="0" err="1" smtClean="0"/>
              <a:t>CoP</a:t>
            </a:r>
            <a:r>
              <a:rPr lang="en-GB" dirty="0" smtClean="0"/>
              <a:t>, as interpreted by the Executive Committee. </a:t>
            </a:r>
            <a:r>
              <a:rPr lang="en-GB" dirty="0" smtClean="0">
                <a:hlinkClick r:id="rId2"/>
              </a:rPr>
              <a:t>http://www.pempal.org/rules/</a:t>
            </a:r>
            <a:endParaRPr lang="en-GB" dirty="0" smtClean="0"/>
          </a:p>
          <a:p>
            <a:r>
              <a:rPr lang="en-GB" dirty="0" smtClean="0"/>
              <a:t>To approve definition of functional area of IA </a:t>
            </a:r>
            <a:r>
              <a:rPr lang="en-GB" dirty="0" err="1" smtClean="0"/>
              <a:t>CoP</a:t>
            </a:r>
            <a:endParaRPr lang="en-GB" dirty="0" smtClean="0"/>
          </a:p>
          <a:p>
            <a:r>
              <a:rPr lang="en-GB" dirty="0" smtClean="0"/>
              <a:t>To propose  additional selection criteria for events to face budget constraints</a:t>
            </a:r>
            <a:endParaRPr lang="ru-RU" dirty="0" smtClean="0"/>
          </a:p>
          <a:p>
            <a:r>
              <a:rPr lang="en-US" dirty="0" smtClean="0"/>
              <a:t>To propose new cost effective format of events </a:t>
            </a:r>
            <a:endParaRPr lang="ru-RU" dirty="0"/>
          </a:p>
        </p:txBody>
      </p:sp>
      <p:sp>
        <p:nvSpPr>
          <p:cNvPr id="4" name="Номер слайда 3"/>
          <p:cNvSpPr>
            <a:spLocks noGrp="1"/>
          </p:cNvSpPr>
          <p:nvPr>
            <p:ph type="sldNum" sz="quarter" idx="12"/>
          </p:nvPr>
        </p:nvSpPr>
        <p:spPr/>
        <p:txBody>
          <a:bodyPr/>
          <a:lstStyle/>
          <a:p>
            <a:fld id="{7B9792E3-0ED1-4636-9AD2-0933D53E70C7}" type="slidenum">
              <a:rPr lang="en-US" smtClean="0"/>
              <a:pPr/>
              <a:t>11</a:t>
            </a:fld>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74638"/>
            <a:ext cx="9144000" cy="1143000"/>
          </a:xfrm>
        </p:spPr>
        <p:txBody>
          <a:bodyPr>
            <a:normAutofit fontScale="90000"/>
          </a:bodyPr>
          <a:lstStyle/>
          <a:p>
            <a:r>
              <a:rPr lang="en-US" b="1" dirty="0" smtClean="0"/>
              <a:t>Action 2: Alternative format of events?</a:t>
            </a:r>
            <a:endParaRPr lang="ru-RU" b="1" dirty="0"/>
          </a:p>
        </p:txBody>
      </p:sp>
      <p:sp>
        <p:nvSpPr>
          <p:cNvPr id="3" name="Содержимое 2"/>
          <p:cNvSpPr>
            <a:spLocks noGrp="1"/>
          </p:cNvSpPr>
          <p:nvPr>
            <p:ph idx="1"/>
          </p:nvPr>
        </p:nvSpPr>
        <p:spPr>
          <a:xfrm>
            <a:off x="457200" y="1371600"/>
            <a:ext cx="8229600" cy="4525963"/>
          </a:xfrm>
        </p:spPr>
        <p:txBody>
          <a:bodyPr/>
          <a:lstStyle/>
          <a:p>
            <a:pPr marL="457200" indent="-457200"/>
            <a:r>
              <a:rPr lang="en-US" dirty="0" smtClean="0"/>
              <a:t>Small thematic group meetings (face-to-face and virtual)?</a:t>
            </a:r>
          </a:p>
          <a:p>
            <a:pPr marL="457200" indent="-457200"/>
            <a:r>
              <a:rPr lang="en-US" dirty="0" smtClean="0"/>
              <a:t>Reverse study visit (few </a:t>
            </a:r>
            <a:r>
              <a:rPr lang="en-US" dirty="0" err="1" smtClean="0"/>
              <a:t>PEMPALists</a:t>
            </a:r>
            <a:r>
              <a:rPr lang="en-US" dirty="0" smtClean="0"/>
              <a:t> and more host country’s participants)</a:t>
            </a:r>
          </a:p>
          <a:p>
            <a:pPr marL="457200" indent="-457200"/>
            <a:r>
              <a:rPr lang="en-US" dirty="0" smtClean="0"/>
              <a:t>Common pilot projects on practical issues </a:t>
            </a:r>
          </a:p>
          <a:p>
            <a:pPr marL="457200" indent="-457200"/>
            <a:r>
              <a:rPr lang="en-US" dirty="0" smtClean="0"/>
              <a:t>Learning sessions in the countries promoting knowledge products (paper versions and e format)</a:t>
            </a:r>
          </a:p>
          <a:p>
            <a:pPr marL="457200" indent="-457200"/>
            <a:endParaRPr lang="en-US" dirty="0" smtClean="0"/>
          </a:p>
          <a:p>
            <a:endParaRPr lang="ru-RU" dirty="0"/>
          </a:p>
        </p:txBody>
      </p:sp>
      <p:sp>
        <p:nvSpPr>
          <p:cNvPr id="4" name="Номер слайда 3"/>
          <p:cNvSpPr>
            <a:spLocks noGrp="1"/>
          </p:cNvSpPr>
          <p:nvPr>
            <p:ph type="sldNum" sz="quarter" idx="12"/>
          </p:nvPr>
        </p:nvSpPr>
        <p:spPr/>
        <p:txBody>
          <a:bodyPr/>
          <a:lstStyle/>
          <a:p>
            <a:fld id="{7B9792E3-0ED1-4636-9AD2-0933D53E70C7}" type="slidenum">
              <a:rPr lang="en-US" smtClean="0"/>
              <a:pPr/>
              <a:t>12</a:t>
            </a:fld>
            <a:endParaRPr lang="en-US" dirty="0"/>
          </a:p>
        </p:txBody>
      </p:sp>
      <p:pic>
        <p:nvPicPr>
          <p:cNvPr id="5" name="Picture 3"/>
          <p:cNvPicPr/>
          <p:nvPr/>
        </p:nvPicPr>
        <p:blipFill>
          <a:blip r:embed="rId2" cstate="print"/>
          <a:srcRect/>
          <a:stretch>
            <a:fillRect/>
          </a:stretch>
        </p:blipFill>
        <p:spPr bwMode="auto">
          <a:xfrm>
            <a:off x="0" y="5791201"/>
            <a:ext cx="9144000" cy="10667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762000"/>
            <a:ext cx="9144000" cy="1143000"/>
          </a:xfrm>
        </p:spPr>
        <p:txBody>
          <a:bodyPr>
            <a:normAutofit fontScale="90000"/>
          </a:bodyPr>
          <a:lstStyle/>
          <a:p>
            <a:r>
              <a:rPr lang="en-US" b="1" dirty="0" smtClean="0"/>
              <a:t>Action 3. Identify synergies and working projects between COPs</a:t>
            </a:r>
            <a:r>
              <a:rPr lang="ru-RU" b="1" dirty="0" smtClean="0"/>
              <a:t/>
            </a:r>
            <a:br>
              <a:rPr lang="ru-RU" b="1" dirty="0" smtClean="0"/>
            </a:br>
            <a:endParaRPr lang="ru-RU" b="1" dirty="0"/>
          </a:p>
        </p:txBody>
      </p:sp>
      <p:sp>
        <p:nvSpPr>
          <p:cNvPr id="3" name="Содержимое 2"/>
          <p:cNvSpPr>
            <a:spLocks noGrp="1"/>
          </p:cNvSpPr>
          <p:nvPr>
            <p:ph idx="1"/>
          </p:nvPr>
        </p:nvSpPr>
        <p:spPr>
          <a:xfrm>
            <a:off x="457200" y="1828800"/>
            <a:ext cx="8229600" cy="4525963"/>
          </a:xfrm>
        </p:spPr>
        <p:txBody>
          <a:bodyPr/>
          <a:lstStyle/>
          <a:p>
            <a:r>
              <a:rPr lang="en-US" dirty="0" smtClean="0"/>
              <a:t>Priority areas have sufficient commonalities to generate interest in cross-COP exchanges</a:t>
            </a:r>
          </a:p>
          <a:p>
            <a:r>
              <a:rPr lang="en-US" dirty="0" smtClean="0"/>
              <a:t>To do:</a:t>
            </a:r>
          </a:p>
          <a:p>
            <a:r>
              <a:rPr lang="en-US" dirty="0" smtClean="0"/>
              <a:t>To review </a:t>
            </a:r>
            <a:r>
              <a:rPr lang="en-US" dirty="0" err="1" smtClean="0"/>
              <a:t>TCoP</a:t>
            </a:r>
            <a:r>
              <a:rPr lang="en-US" dirty="0" smtClean="0"/>
              <a:t> and </a:t>
            </a:r>
            <a:r>
              <a:rPr lang="en-US" dirty="0" err="1" smtClean="0"/>
              <a:t>BCoP</a:t>
            </a:r>
            <a:r>
              <a:rPr lang="en-US" dirty="0" smtClean="0"/>
              <a:t> plans and to see events for delegating IA representatives</a:t>
            </a:r>
          </a:p>
          <a:p>
            <a:r>
              <a:rPr lang="en-US" dirty="0" smtClean="0"/>
              <a:t>To include in our </a:t>
            </a:r>
            <a:r>
              <a:rPr lang="en-US" dirty="0" err="1" smtClean="0"/>
              <a:t>CoP</a:t>
            </a:r>
            <a:r>
              <a:rPr lang="en-US" dirty="0" smtClean="0"/>
              <a:t> plan common interest topics identified in Moscow Cross </a:t>
            </a:r>
            <a:r>
              <a:rPr lang="en-US" dirty="0" err="1" smtClean="0"/>
              <a:t>CoP</a:t>
            </a:r>
            <a:r>
              <a:rPr lang="en-US" dirty="0" smtClean="0"/>
              <a:t> plenary</a:t>
            </a:r>
            <a:endParaRPr lang="ru-RU" dirty="0"/>
          </a:p>
        </p:txBody>
      </p:sp>
      <p:sp>
        <p:nvSpPr>
          <p:cNvPr id="4" name="Номер слайда 3"/>
          <p:cNvSpPr>
            <a:spLocks noGrp="1"/>
          </p:cNvSpPr>
          <p:nvPr>
            <p:ph type="sldNum" sz="quarter" idx="12"/>
          </p:nvPr>
        </p:nvSpPr>
        <p:spPr/>
        <p:txBody>
          <a:bodyPr/>
          <a:lstStyle/>
          <a:p>
            <a:fld id="{7B9792E3-0ED1-4636-9AD2-0933D53E70C7}" type="slidenum">
              <a:rPr lang="en-US" smtClean="0"/>
              <a:pPr/>
              <a:t>13</a:t>
            </a:fld>
            <a:endParaRPr lang="en-US" dirty="0"/>
          </a:p>
        </p:txBody>
      </p:sp>
      <p:pic>
        <p:nvPicPr>
          <p:cNvPr id="5" name="Picture 3"/>
          <p:cNvPicPr/>
          <p:nvPr/>
        </p:nvPicPr>
        <p:blipFill>
          <a:blip r:embed="rId2" cstate="print"/>
          <a:srcRect/>
          <a:stretch>
            <a:fillRect/>
          </a:stretch>
        </p:blipFill>
        <p:spPr bwMode="auto">
          <a:xfrm>
            <a:off x="0" y="5791200"/>
            <a:ext cx="9144000" cy="1066799"/>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Kép 8"/>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rot="16200000">
            <a:off x="5188632" y="2263685"/>
            <a:ext cx="4941169" cy="3294112"/>
          </a:xfrm>
          <a:prstGeom prst="rect">
            <a:avLst/>
          </a:prstGeom>
        </p:spPr>
      </p:pic>
      <p:sp>
        <p:nvSpPr>
          <p:cNvPr id="4" name="Cím 3"/>
          <p:cNvSpPr>
            <a:spLocks noGrp="1"/>
          </p:cNvSpPr>
          <p:nvPr>
            <p:ph type="title"/>
          </p:nvPr>
        </p:nvSpPr>
        <p:spPr/>
        <p:txBody>
          <a:bodyPr>
            <a:normAutofit/>
          </a:bodyPr>
          <a:lstStyle/>
          <a:p>
            <a:r>
              <a:rPr lang="hu-HU" sz="4000" b="1" dirty="0" smtClean="0"/>
              <a:t>AGENDA ACTIVIST IN MOSCOW</a:t>
            </a:r>
            <a:endParaRPr lang="hu-HU" sz="4000" b="1" dirty="0"/>
          </a:p>
        </p:txBody>
      </p:sp>
      <p:pic>
        <p:nvPicPr>
          <p:cNvPr id="8" name="Kép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rot="16200000">
            <a:off x="2199792" y="2263687"/>
            <a:ext cx="4941169" cy="3294113"/>
          </a:xfrm>
          <a:prstGeom prst="rect">
            <a:avLst/>
          </a:prstGeom>
        </p:spPr>
      </p:pic>
      <p:pic>
        <p:nvPicPr>
          <p:cNvPr id="7" name="Kép 6"/>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rot="16200000">
            <a:off x="-860039" y="2263687"/>
            <a:ext cx="4941166" cy="3294111"/>
          </a:xfrm>
          <a:prstGeom prst="rect">
            <a:avLst/>
          </a:prstGeom>
        </p:spPr>
      </p:pic>
    </p:spTree>
    <p:extLst>
      <p:ext uri="{BB962C8B-B14F-4D97-AF65-F5344CB8AC3E}">
        <p14:creationId xmlns:p14="http://schemas.microsoft.com/office/powerpoint/2010/main" xmlns="" val="13678861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300192" y="1268760"/>
            <a:ext cx="2627784" cy="2627784"/>
          </a:xfrm>
          <a:prstGeom prst="rect">
            <a:avLst/>
          </a:prstGeom>
        </p:spPr>
      </p:pic>
      <p:sp>
        <p:nvSpPr>
          <p:cNvPr id="10242" name="Title 1"/>
          <p:cNvSpPr>
            <a:spLocks noGrp="1"/>
          </p:cNvSpPr>
          <p:nvPr>
            <p:ph type="ctrTitle"/>
          </p:nvPr>
        </p:nvSpPr>
        <p:spPr>
          <a:xfrm>
            <a:off x="27384" y="97947"/>
            <a:ext cx="8001000" cy="1371600"/>
          </a:xfrm>
        </p:spPr>
        <p:txBody>
          <a:bodyPr>
            <a:normAutofit/>
          </a:bodyPr>
          <a:lstStyle/>
          <a:p>
            <a:pPr eaLnBrk="1" hangingPunct="1"/>
            <a:r>
              <a:rPr lang="hu-HU" sz="4000" b="1" dirty="0" smtClean="0">
                <a:solidFill>
                  <a:schemeClr val="accent6">
                    <a:lumMod val="75000"/>
                  </a:schemeClr>
                </a:solidFill>
                <a:latin typeface="+mn-lt"/>
              </a:rPr>
              <a:t>AGENDA ACTIVISTS OF </a:t>
            </a:r>
            <a:r>
              <a:rPr lang="hu-HU" sz="4000" b="1" dirty="0" smtClean="0">
                <a:solidFill>
                  <a:schemeClr val="accent6">
                    <a:lumMod val="75000"/>
                  </a:schemeClr>
                </a:solidFill>
                <a:latin typeface="+mn-lt"/>
              </a:rPr>
              <a:t>IACOP</a:t>
            </a:r>
            <a:r>
              <a:rPr lang="en-US" sz="4000" b="1" dirty="0" smtClean="0">
                <a:solidFill>
                  <a:schemeClr val="accent6">
                    <a:lumMod val="75000"/>
                  </a:schemeClr>
                </a:solidFill>
                <a:latin typeface="+mn-lt"/>
              </a:rPr>
              <a:t/>
            </a:r>
            <a:br>
              <a:rPr lang="en-US" sz="4000" b="1" dirty="0" smtClean="0">
                <a:solidFill>
                  <a:schemeClr val="accent6">
                    <a:lumMod val="75000"/>
                  </a:schemeClr>
                </a:solidFill>
                <a:latin typeface="+mn-lt"/>
              </a:rPr>
            </a:br>
            <a:r>
              <a:rPr lang="en-US" sz="4000" b="1" dirty="0" smtClean="0">
                <a:solidFill>
                  <a:schemeClr val="accent6">
                    <a:lumMod val="75000"/>
                  </a:schemeClr>
                </a:solidFill>
                <a:latin typeface="+mn-lt"/>
              </a:rPr>
              <a:t>(</a:t>
            </a:r>
            <a:r>
              <a:rPr lang="en-US" sz="4000" b="1" dirty="0" smtClean="0">
                <a:solidFill>
                  <a:schemeClr val="accent6">
                    <a:lumMod val="75000"/>
                  </a:schemeClr>
                </a:solidFill>
                <a:latin typeface="+mn-lt"/>
              </a:rPr>
              <a:t>M</a:t>
            </a:r>
            <a:r>
              <a:rPr lang="en-US" sz="4000" b="1" dirty="0" smtClean="0">
                <a:solidFill>
                  <a:schemeClr val="accent6">
                    <a:lumMod val="75000"/>
                  </a:schemeClr>
                </a:solidFill>
                <a:latin typeface="+mn-lt"/>
              </a:rPr>
              <a:t>oscow</a:t>
            </a:r>
            <a:r>
              <a:rPr lang="en-US" sz="4000" b="1" dirty="0" smtClean="0">
                <a:solidFill>
                  <a:schemeClr val="accent6">
                    <a:lumMod val="75000"/>
                  </a:schemeClr>
                </a:solidFill>
                <a:latin typeface="+mn-lt"/>
              </a:rPr>
              <a:t>)</a:t>
            </a:r>
            <a:endParaRPr lang="en-US" sz="4000" b="1" dirty="0" smtClean="0">
              <a:solidFill>
                <a:schemeClr val="accent6">
                  <a:lumMod val="75000"/>
                </a:schemeClr>
              </a:solidFill>
              <a:latin typeface="+mn-lt"/>
            </a:endParaRPr>
          </a:p>
        </p:txBody>
      </p:sp>
      <p:pic>
        <p:nvPicPr>
          <p:cNvPr id="10243" name="Рисунок 11" descr="pempal-logo.jpg"/>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0" y="0"/>
            <a:ext cx="70485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44" name="Picture 9"/>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281863" y="115888"/>
            <a:ext cx="1789112" cy="722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Rezervirano mjesto sadržaja 2"/>
          <p:cNvSpPr txBox="1">
            <a:spLocks/>
          </p:cNvSpPr>
          <p:nvPr/>
        </p:nvSpPr>
        <p:spPr bwMode="auto">
          <a:xfrm>
            <a:off x="905449" y="1371600"/>
            <a:ext cx="5610767" cy="2993504"/>
          </a:xfrm>
          <a:prstGeom prst="rect">
            <a:avLst/>
          </a:prstGeom>
          <a:noFill/>
          <a:ln w="9525">
            <a:noFill/>
            <a:miter lim="800000"/>
            <a:headEnd/>
            <a:tailEnd/>
          </a:ln>
        </p:spPr>
        <p:txBody>
          <a:bodyPr/>
          <a:lstStyle/>
          <a:p>
            <a:pPr marL="514350" indent="-514350" eaLnBrk="0" hangingPunct="0">
              <a:spcBef>
                <a:spcPct val="20000"/>
              </a:spcBef>
              <a:buFont typeface="Wingdings" panose="05000000000000000000" pitchFamily="2" charset="2"/>
              <a:buChar char="Ø"/>
              <a:defRPr/>
            </a:pPr>
            <a:r>
              <a:rPr lang="en-GB" sz="3200" b="1" dirty="0" smtClean="0">
                <a:solidFill>
                  <a:schemeClr val="tx2">
                    <a:lumMod val="50000"/>
                  </a:schemeClr>
                </a:solidFill>
              </a:rPr>
              <a:t>Financial </a:t>
            </a:r>
            <a:r>
              <a:rPr lang="hu-HU" sz="3200" b="1" dirty="0" smtClean="0">
                <a:solidFill>
                  <a:schemeClr val="tx2">
                    <a:lumMod val="50000"/>
                  </a:schemeClr>
                </a:solidFill>
              </a:rPr>
              <a:t> </a:t>
            </a:r>
            <a:r>
              <a:rPr lang="en-GB" sz="3200" b="1" dirty="0" smtClean="0">
                <a:solidFill>
                  <a:schemeClr val="tx2">
                    <a:lumMod val="50000"/>
                  </a:schemeClr>
                </a:solidFill>
              </a:rPr>
              <a:t>and Control – FMC WG</a:t>
            </a:r>
            <a:endParaRPr lang="hu-HU" sz="3200" b="1" dirty="0" smtClean="0">
              <a:solidFill>
                <a:schemeClr val="tx2">
                  <a:lumMod val="50000"/>
                </a:schemeClr>
              </a:solidFill>
            </a:endParaRPr>
          </a:p>
          <a:p>
            <a:pPr marL="514350" indent="-514350" eaLnBrk="0" hangingPunct="0">
              <a:spcBef>
                <a:spcPct val="20000"/>
              </a:spcBef>
              <a:buFont typeface="Wingdings" panose="05000000000000000000" pitchFamily="2" charset="2"/>
              <a:buChar char="Ø"/>
              <a:defRPr/>
            </a:pPr>
            <a:endParaRPr lang="hu-HU" sz="800" b="1" dirty="0" smtClean="0">
              <a:solidFill>
                <a:schemeClr val="tx2">
                  <a:lumMod val="50000"/>
                </a:schemeClr>
              </a:solidFill>
            </a:endParaRPr>
          </a:p>
          <a:p>
            <a:pPr marL="514350" indent="-514350" eaLnBrk="0" hangingPunct="0">
              <a:spcBef>
                <a:spcPct val="20000"/>
              </a:spcBef>
              <a:buFont typeface="Wingdings" panose="05000000000000000000" pitchFamily="2" charset="2"/>
              <a:buChar char="Ø"/>
              <a:defRPr/>
            </a:pPr>
            <a:r>
              <a:rPr lang="en-GB" sz="3200" b="1" dirty="0">
                <a:solidFill>
                  <a:schemeClr val="tx2">
                    <a:lumMod val="50000"/>
                  </a:schemeClr>
                </a:solidFill>
              </a:rPr>
              <a:t>Challenges of objectivity &amp; transparency &amp; accountability of internal audit (incl. Audit committee)</a:t>
            </a:r>
            <a:r>
              <a:rPr lang="hu-HU" sz="3200" b="1" dirty="0">
                <a:solidFill>
                  <a:schemeClr val="tx2">
                    <a:lumMod val="50000"/>
                  </a:schemeClr>
                </a:solidFill>
              </a:rPr>
              <a:t>  </a:t>
            </a:r>
            <a:endParaRPr lang="en-GB" sz="3200" b="1" dirty="0">
              <a:solidFill>
                <a:schemeClr val="tx2">
                  <a:lumMod val="50000"/>
                </a:schemeClr>
              </a:solidFill>
            </a:endParaRPr>
          </a:p>
        </p:txBody>
      </p:sp>
      <p:sp>
        <p:nvSpPr>
          <p:cNvPr id="3" name="Szövegdoboz 2"/>
          <p:cNvSpPr txBox="1"/>
          <p:nvPr/>
        </p:nvSpPr>
        <p:spPr>
          <a:xfrm>
            <a:off x="905449" y="4724400"/>
            <a:ext cx="8022527" cy="2406813"/>
          </a:xfrm>
          <a:prstGeom prst="rect">
            <a:avLst/>
          </a:prstGeom>
          <a:noFill/>
        </p:spPr>
        <p:txBody>
          <a:bodyPr wrap="square" rtlCol="0">
            <a:spAutoFit/>
          </a:bodyPr>
          <a:lstStyle/>
          <a:p>
            <a:pPr marL="514350" indent="-514350" eaLnBrk="0" hangingPunct="0">
              <a:spcBef>
                <a:spcPct val="20000"/>
              </a:spcBef>
              <a:buFont typeface="Wingdings" panose="05000000000000000000" pitchFamily="2" charset="2"/>
              <a:buChar char="Ø"/>
              <a:defRPr/>
            </a:pPr>
            <a:r>
              <a:rPr lang="en-GB" sz="3200" b="1" dirty="0">
                <a:solidFill>
                  <a:schemeClr val="tx2">
                    <a:lumMod val="50000"/>
                  </a:schemeClr>
                </a:solidFill>
              </a:rPr>
              <a:t>Case clinic on internal audit engagement of transparency </a:t>
            </a:r>
            <a:r>
              <a:rPr lang="en-GB" sz="3200" b="1" dirty="0" smtClean="0">
                <a:solidFill>
                  <a:schemeClr val="tx2">
                    <a:lumMod val="50000"/>
                  </a:schemeClr>
                </a:solidFill>
              </a:rPr>
              <a:t>processes</a:t>
            </a:r>
            <a:endParaRPr lang="hu-HU" sz="3200" b="1" dirty="0" smtClean="0">
              <a:solidFill>
                <a:schemeClr val="tx2">
                  <a:lumMod val="50000"/>
                </a:schemeClr>
              </a:solidFill>
            </a:endParaRPr>
          </a:p>
          <a:p>
            <a:pPr marL="514350" indent="-514350" eaLnBrk="0" hangingPunct="0">
              <a:spcBef>
                <a:spcPct val="20000"/>
              </a:spcBef>
              <a:buFont typeface="Wingdings" panose="05000000000000000000" pitchFamily="2" charset="2"/>
              <a:buChar char="Ø"/>
              <a:defRPr/>
            </a:pPr>
            <a:endParaRPr lang="en-GB" sz="800" b="1" dirty="0">
              <a:solidFill>
                <a:schemeClr val="tx2">
                  <a:lumMod val="50000"/>
                </a:schemeClr>
              </a:solidFill>
            </a:endParaRPr>
          </a:p>
          <a:p>
            <a:pPr marL="514350" indent="-514350" eaLnBrk="0" hangingPunct="0">
              <a:spcBef>
                <a:spcPct val="20000"/>
              </a:spcBef>
              <a:buFont typeface="Wingdings" panose="05000000000000000000" pitchFamily="2" charset="2"/>
              <a:buChar char="Ø"/>
              <a:defRPr/>
            </a:pPr>
            <a:r>
              <a:rPr lang="en-GB" sz="3200" b="1" dirty="0">
                <a:solidFill>
                  <a:schemeClr val="tx2">
                    <a:lumMod val="50000"/>
                  </a:schemeClr>
                </a:solidFill>
              </a:rPr>
              <a:t>Internal audit of financial statements</a:t>
            </a:r>
          </a:p>
          <a:p>
            <a:pPr marL="514350" indent="-514350" eaLnBrk="0" hangingPunct="0">
              <a:spcBef>
                <a:spcPct val="20000"/>
              </a:spcBef>
              <a:buFont typeface="Wingdings" panose="05000000000000000000" pitchFamily="2" charset="2"/>
              <a:buChar char="Ø"/>
              <a:defRPr/>
            </a:pPr>
            <a:endParaRPr lang="hu-HU" sz="3200" b="1" dirty="0">
              <a:solidFill>
                <a:schemeClr val="tx2">
                  <a:lumMod val="50000"/>
                </a:schemeClr>
              </a:solidFill>
            </a:endParaRPr>
          </a:p>
        </p:txBody>
      </p:sp>
    </p:spTree>
    <p:extLst>
      <p:ext uri="{BB962C8B-B14F-4D97-AF65-F5344CB8AC3E}">
        <p14:creationId xmlns:p14="http://schemas.microsoft.com/office/powerpoint/2010/main" xmlns="" val="8576284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533400"/>
            <a:ext cx="9144000" cy="990600"/>
          </a:xfrm>
        </p:spPr>
        <p:txBody>
          <a:bodyPr>
            <a:noAutofit/>
          </a:bodyPr>
          <a:lstStyle/>
          <a:p>
            <a:pPr lvl="0"/>
            <a:r>
              <a:rPr lang="en-US" sz="2400" b="1" dirty="0" smtClean="0"/>
              <a:t>         </a:t>
            </a:r>
            <a:r>
              <a:rPr lang="bs-Latn-BA" sz="2400" b="1" dirty="0" smtClean="0"/>
              <a:t>Obje</a:t>
            </a:r>
            <a:r>
              <a:rPr lang="en-US" sz="2400" b="1" dirty="0" smtClean="0"/>
              <a:t>c</a:t>
            </a:r>
            <a:r>
              <a:rPr lang="bs-Latn-BA" sz="2400" b="1" dirty="0" smtClean="0"/>
              <a:t>tive </a:t>
            </a:r>
            <a:r>
              <a:rPr lang="en-US" sz="2400" b="1" dirty="0" smtClean="0"/>
              <a:t>2:</a:t>
            </a:r>
            <a:r>
              <a:rPr lang="bs-Latn-BA" sz="2400" b="1" dirty="0" smtClean="0"/>
              <a:t> </a:t>
            </a:r>
            <a:r>
              <a:rPr lang="en-US" sz="2400" b="1" dirty="0" smtClean="0"/>
              <a:t>Quality resources and network services, </a:t>
            </a:r>
            <a:r>
              <a:rPr lang="en-US" sz="2400" b="1" dirty="0" smtClean="0"/>
              <a:t/>
            </a:r>
            <a:br>
              <a:rPr lang="en-US" sz="2400" b="1" dirty="0" smtClean="0"/>
            </a:br>
            <a:r>
              <a:rPr lang="en-US" sz="2400" b="1" dirty="0" smtClean="0"/>
              <a:t>supporting </a:t>
            </a:r>
            <a:r>
              <a:rPr lang="en-US" sz="2400" b="1" dirty="0" smtClean="0"/>
              <a:t>relevant PFM practices</a:t>
            </a:r>
            <a:r>
              <a:rPr lang="bs-Latn-BA" sz="2400" b="1" dirty="0" smtClean="0"/>
              <a:t>, </a:t>
            </a:r>
            <a:r>
              <a:rPr lang="en-US" sz="2400" b="1" dirty="0" smtClean="0"/>
              <a:t/>
            </a:r>
            <a:br>
              <a:rPr lang="en-US" sz="2400" b="1" dirty="0" smtClean="0"/>
            </a:br>
            <a:r>
              <a:rPr lang="bs-Latn-BA" sz="2400" b="1" dirty="0" smtClean="0"/>
              <a:t>are </a:t>
            </a:r>
            <a:r>
              <a:rPr lang="bs-Latn-BA" sz="2400" b="1" dirty="0" smtClean="0"/>
              <a:t>provided to members</a:t>
            </a:r>
            <a:r>
              <a:rPr lang="en-US" sz="3200" b="1" dirty="0" smtClean="0"/>
              <a:t/>
            </a:r>
            <a:br>
              <a:rPr lang="en-US" sz="3200" b="1" dirty="0" smtClean="0"/>
            </a:br>
            <a:endParaRPr lang="ru-RU" sz="3200" b="1" dirty="0"/>
          </a:p>
        </p:txBody>
      </p:sp>
      <p:sp>
        <p:nvSpPr>
          <p:cNvPr id="3" name="Содержимое 2"/>
          <p:cNvSpPr>
            <a:spLocks noGrp="1"/>
          </p:cNvSpPr>
          <p:nvPr>
            <p:ph idx="1"/>
          </p:nvPr>
        </p:nvSpPr>
        <p:spPr>
          <a:xfrm>
            <a:off x="381000" y="1371600"/>
            <a:ext cx="8458200" cy="5059363"/>
          </a:xfrm>
        </p:spPr>
        <p:txBody>
          <a:bodyPr>
            <a:noAutofit/>
          </a:bodyPr>
          <a:lstStyle/>
          <a:p>
            <a:r>
              <a:rPr lang="en-US" sz="2400" b="1" dirty="0" smtClean="0">
                <a:cs typeface="Aharoni" pitchFamily="2" charset="-79"/>
              </a:rPr>
              <a:t>Action 4: Ensure the Secretariat addresses members’ needs in an efficient and effective way</a:t>
            </a:r>
            <a:r>
              <a:rPr lang="en-US" sz="2400" dirty="0" smtClean="0">
                <a:cs typeface="Aharoni" pitchFamily="2" charset="-79"/>
              </a:rPr>
              <a:t>.</a:t>
            </a:r>
          </a:p>
          <a:p>
            <a:endParaRPr lang="en-US" sz="2400" dirty="0" smtClean="0">
              <a:cs typeface="Aharoni" pitchFamily="2" charset="-79"/>
            </a:endParaRPr>
          </a:p>
          <a:p>
            <a:r>
              <a:rPr lang="en-US" sz="2400" b="1" dirty="0" smtClean="0">
                <a:cs typeface="Aharoni" pitchFamily="2" charset="-79"/>
              </a:rPr>
              <a:t>Action 5: Develop</a:t>
            </a:r>
            <a:r>
              <a:rPr lang="en-US" sz="2400" dirty="0" smtClean="0">
                <a:cs typeface="Aharoni" pitchFamily="2" charset="-79"/>
              </a:rPr>
              <a:t> </a:t>
            </a:r>
            <a:r>
              <a:rPr lang="en-US" sz="2400" b="1" dirty="0" smtClean="0">
                <a:cs typeface="Aharoni" pitchFamily="2" charset="-79"/>
              </a:rPr>
              <a:t>and share knowledge resources and products</a:t>
            </a:r>
            <a:r>
              <a:rPr lang="en-US" sz="2400" dirty="0" smtClean="0">
                <a:cs typeface="Aharoni" pitchFamily="2" charset="-79"/>
              </a:rPr>
              <a:t>.  </a:t>
            </a:r>
            <a:r>
              <a:rPr lang="en-US" sz="2400" dirty="0" smtClean="0"/>
              <a:t>Committed membership ensure the network provides valuable knowledge resources (e.g. knowledge products, library, PFM research: survey, reports etc</a:t>
            </a:r>
            <a:r>
              <a:rPr lang="en-US" sz="2400" dirty="0" smtClean="0"/>
              <a:t>)</a:t>
            </a:r>
          </a:p>
          <a:p>
            <a:endParaRPr lang="en-US" sz="2400" dirty="0" smtClean="0"/>
          </a:p>
          <a:p>
            <a:r>
              <a:rPr lang="en-US" sz="2400" b="1" dirty="0" smtClean="0">
                <a:cs typeface="Aharoni" pitchFamily="2" charset="-79"/>
              </a:rPr>
              <a:t>Action 6a: Facilitate access to PFM experts. PFM experts are identified from within and outside Ministries of Finance where required in accordance with the priority PFM themes identified by COPs. </a:t>
            </a:r>
            <a:r>
              <a:rPr lang="en-US" sz="2400" dirty="0" err="1" smtClean="0"/>
              <a:t>Eg</a:t>
            </a:r>
            <a:r>
              <a:rPr lang="en-US" sz="2400" dirty="0" smtClean="0"/>
              <a:t> FMIS professionals, non-MOF ministries and additional representatives above two members per country rule if active participation to support event agendas is required. </a:t>
            </a:r>
            <a:endParaRPr lang="ru-RU" sz="2400" dirty="0" smtClean="0"/>
          </a:p>
        </p:txBody>
      </p:sp>
      <p:sp>
        <p:nvSpPr>
          <p:cNvPr id="4" name="Номер слайда 3"/>
          <p:cNvSpPr>
            <a:spLocks noGrp="1"/>
          </p:cNvSpPr>
          <p:nvPr>
            <p:ph type="sldNum" sz="quarter" idx="12"/>
          </p:nvPr>
        </p:nvSpPr>
        <p:spPr/>
        <p:txBody>
          <a:bodyPr/>
          <a:lstStyle/>
          <a:p>
            <a:fld id="{7B9792E3-0ED1-4636-9AD2-0933D53E70C7}" type="slidenum">
              <a:rPr lang="en-US" smtClean="0"/>
              <a:pPr/>
              <a:t>16</a:t>
            </a:fld>
            <a:endParaRPr lang="en-US" dirty="0"/>
          </a:p>
        </p:txBody>
      </p:sp>
      <p:pic>
        <p:nvPicPr>
          <p:cNvPr id="5" name="Рисунок 11" descr="pempal-logo.jpg"/>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70485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579437"/>
            <a:ext cx="8229600" cy="4525963"/>
          </a:xfrm>
        </p:spPr>
        <p:txBody>
          <a:bodyPr vert="horz" lIns="91440" tIns="45720" rIns="91440" bIns="45720" rtlCol="0">
            <a:noAutofit/>
          </a:bodyPr>
          <a:lstStyle/>
          <a:p>
            <a:r>
              <a:rPr lang="en-US" sz="2400" b="1" dirty="0">
                <a:cs typeface="Aharoni" pitchFamily="2" charset="-79"/>
              </a:rPr>
              <a:t>Action 6b: </a:t>
            </a:r>
            <a:r>
              <a:rPr lang="en-US" sz="2400" dirty="0">
                <a:cs typeface="Aharoni" pitchFamily="2" charset="-79"/>
              </a:rPr>
              <a:t>Provide the Executive Committees with sufficient and effective support (COP technical Resource Teams). </a:t>
            </a:r>
          </a:p>
          <a:p>
            <a:endParaRPr lang="en-US" sz="2400" b="1" dirty="0">
              <a:cs typeface="Aharoni" pitchFamily="2" charset="-79"/>
            </a:endParaRPr>
          </a:p>
          <a:p>
            <a:r>
              <a:rPr lang="en-US" sz="2400" b="1" dirty="0">
                <a:cs typeface="Aharoni" pitchFamily="2" charset="-79"/>
              </a:rPr>
              <a:t>Action 7: </a:t>
            </a:r>
            <a:r>
              <a:rPr lang="en-US" sz="2400" dirty="0">
                <a:cs typeface="Aharoni" pitchFamily="2" charset="-79"/>
              </a:rPr>
              <a:t>Differentiated services will be provided as part of the strategy to cater for countries at different levels of reform progress.  This will ensure that members from more advanced countries will not lose interest and that the additional needs of countries just starting out on specific reform paths are met!!! </a:t>
            </a:r>
            <a:endParaRPr lang="hu-HU" sz="2400" dirty="0" smtClean="0">
              <a:cs typeface="Aharoni" pitchFamily="2" charset="-79"/>
            </a:endParaRPr>
          </a:p>
          <a:p>
            <a:r>
              <a:rPr lang="en-US" sz="2400" b="1" dirty="0"/>
              <a:t>Action 8: Roles and responsibilities of key network actors as specified in the Rules of Operation are understood and followed.</a:t>
            </a:r>
            <a:r>
              <a:rPr lang="en-US" sz="2400" dirty="0"/>
              <a:t> Clearer assignment of roles and responsibilities between the Steering Committee, Executive Committees, Secretariat, Resource Teams, and PFM Adviser will be implemented. </a:t>
            </a:r>
            <a:endParaRPr lang="ru-RU" sz="2400" dirty="0"/>
          </a:p>
          <a:p>
            <a:endParaRPr lang="ru-RU" sz="2400" dirty="0">
              <a:cs typeface="Aharoni" pitchFamily="2" charset="-79"/>
            </a:endParaRPr>
          </a:p>
        </p:txBody>
      </p:sp>
      <p:sp>
        <p:nvSpPr>
          <p:cNvPr id="4" name="Номер слайда 3"/>
          <p:cNvSpPr>
            <a:spLocks noGrp="1"/>
          </p:cNvSpPr>
          <p:nvPr>
            <p:ph type="sldNum" sz="quarter" idx="12"/>
          </p:nvPr>
        </p:nvSpPr>
        <p:spPr/>
        <p:txBody>
          <a:bodyPr/>
          <a:lstStyle/>
          <a:p>
            <a:fld id="{7B9792E3-0ED1-4636-9AD2-0933D53E70C7}" type="slidenum">
              <a:rPr lang="en-US" smtClean="0"/>
              <a:pPr/>
              <a:t>17</a:t>
            </a:fld>
            <a:endParaRPr lang="en-US" dirty="0"/>
          </a:p>
        </p:txBody>
      </p:sp>
      <p:pic>
        <p:nvPicPr>
          <p:cNvPr id="5" name="Рисунок 11" descr="pempal-logo.jpg"/>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70485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b="1" dirty="0" smtClean="0"/>
              <a:t>Action 9</a:t>
            </a:r>
            <a:r>
              <a:rPr lang="en-US" dirty="0" smtClean="0"/>
              <a:t>: </a:t>
            </a:r>
            <a:r>
              <a:rPr lang="en-US" b="1" dirty="0" smtClean="0"/>
              <a:t>Facilitate access to PFM training institutes </a:t>
            </a:r>
            <a:endParaRPr lang="ru-RU" dirty="0"/>
          </a:p>
        </p:txBody>
      </p:sp>
      <p:sp>
        <p:nvSpPr>
          <p:cNvPr id="3" name="Содержимое 2"/>
          <p:cNvSpPr>
            <a:spLocks noGrp="1"/>
          </p:cNvSpPr>
          <p:nvPr>
            <p:ph idx="1"/>
          </p:nvPr>
        </p:nvSpPr>
        <p:spPr>
          <a:xfrm>
            <a:off x="457200" y="1646237"/>
            <a:ext cx="8382000" cy="4525963"/>
          </a:xfrm>
        </p:spPr>
        <p:txBody>
          <a:bodyPr>
            <a:noAutofit/>
          </a:bodyPr>
          <a:lstStyle/>
          <a:p>
            <a:r>
              <a:rPr lang="en-US" sz="2000" b="1" dirty="0" smtClean="0">
                <a:cs typeface="Aharoni" pitchFamily="2" charset="-79"/>
              </a:rPr>
              <a:t>a) showcasing institutes at COP plenaries </a:t>
            </a:r>
            <a:r>
              <a:rPr lang="en-US" sz="2000" dirty="0" smtClean="0">
                <a:cs typeface="Aharoni" pitchFamily="2" charset="-79"/>
              </a:rPr>
              <a:t>(e</a:t>
            </a:r>
            <a:r>
              <a:rPr lang="hu-HU" sz="2000" dirty="0" smtClean="0">
                <a:cs typeface="Aharoni" pitchFamily="2" charset="-79"/>
              </a:rPr>
              <a:t>.</a:t>
            </a:r>
            <a:r>
              <a:rPr lang="en-US" sz="2000" dirty="0" smtClean="0">
                <a:cs typeface="Aharoni" pitchFamily="2" charset="-79"/>
              </a:rPr>
              <a:t>g</a:t>
            </a:r>
            <a:r>
              <a:rPr lang="hu-HU" sz="2000" dirty="0" smtClean="0">
                <a:cs typeface="Aharoni" pitchFamily="2" charset="-79"/>
              </a:rPr>
              <a:t>.</a:t>
            </a:r>
            <a:r>
              <a:rPr lang="en-US" sz="2000" dirty="0" smtClean="0">
                <a:cs typeface="Aharoni" pitchFamily="2" charset="-79"/>
              </a:rPr>
              <a:t> Slovenia, Armenia, Kazakhstan, Russian Federation, Poland, Lithuania, UK) and</a:t>
            </a:r>
            <a:endParaRPr lang="hu-HU" sz="2000" dirty="0" smtClean="0">
              <a:cs typeface="Aharoni" pitchFamily="2" charset="-79"/>
            </a:endParaRPr>
          </a:p>
          <a:p>
            <a:endParaRPr lang="en-US" sz="1000" dirty="0" smtClean="0">
              <a:cs typeface="Aharoni" pitchFamily="2" charset="-79"/>
            </a:endParaRPr>
          </a:p>
          <a:p>
            <a:r>
              <a:rPr lang="en-US" sz="2000" b="1" dirty="0" smtClean="0">
                <a:cs typeface="Aharoni" pitchFamily="2" charset="-79"/>
              </a:rPr>
              <a:t>b) support study tours for those countries interested in establishing such institutes. </a:t>
            </a:r>
            <a:r>
              <a:rPr lang="en-US" sz="2000" dirty="0" smtClean="0"/>
              <a:t>A high priority need has been identified to access training and capacity building opportunities for government finance officials in existing regional PFM training institutes.</a:t>
            </a:r>
            <a:r>
              <a:rPr lang="en-US" sz="2000" baseline="30000" dirty="0" smtClean="0"/>
              <a:t> </a:t>
            </a:r>
            <a:r>
              <a:rPr lang="en-US" sz="2000" dirty="0" smtClean="0"/>
              <a:t> Funds will be made available to visit established PFM institutes (e.g. CIPFA in the UK; Center of Excellence in Finance in Slovenia; Financial Research Institute of the State University of the Ministry of Finance of the Russian Federation</a:t>
            </a:r>
            <a:r>
              <a:rPr lang="bs-Latn-BA" sz="2000" dirty="0" smtClean="0"/>
              <a:t>; </a:t>
            </a:r>
            <a:r>
              <a:rPr lang="en-US" sz="2000" dirty="0" smtClean="0"/>
              <a:t>Centre for Training, Retraining and Professional Development of Financial System in Kazakhstan) Several PEMPAL countries are also investigating options to establish such an institute to enable local language international certified modules of accounting and internal audit courses to be provided, in addition to national modules targeted at the policy and legislative frameworks established within the member country.   </a:t>
            </a:r>
            <a:endParaRPr lang="ru-RU" sz="2000" dirty="0" smtClean="0"/>
          </a:p>
          <a:p>
            <a:endParaRPr lang="ru-RU" sz="2000" dirty="0"/>
          </a:p>
        </p:txBody>
      </p:sp>
      <p:sp>
        <p:nvSpPr>
          <p:cNvPr id="4" name="Номер слайда 3"/>
          <p:cNvSpPr>
            <a:spLocks noGrp="1"/>
          </p:cNvSpPr>
          <p:nvPr>
            <p:ph type="sldNum" sz="quarter" idx="12"/>
          </p:nvPr>
        </p:nvSpPr>
        <p:spPr/>
        <p:txBody>
          <a:bodyPr/>
          <a:lstStyle/>
          <a:p>
            <a:fld id="{7B9792E3-0ED1-4636-9AD2-0933D53E70C7}" type="slidenum">
              <a:rPr lang="en-US" smtClean="0"/>
              <a:pPr/>
              <a:t>18</a:t>
            </a:fld>
            <a:endParaRPr lang="en-US" dirty="0"/>
          </a:p>
        </p:txBody>
      </p:sp>
      <p:pic>
        <p:nvPicPr>
          <p:cNvPr id="5" name="Рисунок 11" descr="pempal-logo.jpg"/>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70485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1905000"/>
          </a:xfrm>
        </p:spPr>
        <p:txBody>
          <a:bodyPr>
            <a:noAutofit/>
          </a:bodyPr>
          <a:lstStyle/>
          <a:p>
            <a:r>
              <a:rPr lang="en-US" sz="3200" b="1" dirty="0" smtClean="0"/>
              <a:t> </a:t>
            </a:r>
            <a:r>
              <a:rPr lang="en-US" sz="3200" b="1" dirty="0" smtClean="0"/>
              <a:t>10:  Facilitate members working together in a geographically dispersed environment by </a:t>
            </a:r>
            <a:r>
              <a:rPr lang="en-US" sz="3200" b="1" dirty="0" smtClean="0"/>
              <a:t/>
            </a:r>
            <a:br>
              <a:rPr lang="en-US" sz="3200" b="1" dirty="0" smtClean="0"/>
            </a:br>
            <a:r>
              <a:rPr lang="en-US" sz="3200" b="1" dirty="0" smtClean="0"/>
              <a:t>adopting </a:t>
            </a:r>
            <a:r>
              <a:rPr lang="en-US" sz="3200" b="1" dirty="0" smtClean="0"/>
              <a:t>suitable technology solutions. </a:t>
            </a:r>
            <a:endParaRPr lang="ru-RU" sz="3200" dirty="0"/>
          </a:p>
        </p:txBody>
      </p:sp>
      <p:sp>
        <p:nvSpPr>
          <p:cNvPr id="3" name="Содержимое 2"/>
          <p:cNvSpPr>
            <a:spLocks noGrp="1"/>
          </p:cNvSpPr>
          <p:nvPr>
            <p:ph idx="1"/>
          </p:nvPr>
        </p:nvSpPr>
        <p:spPr>
          <a:xfrm>
            <a:off x="457200" y="2027237"/>
            <a:ext cx="8229600" cy="4525963"/>
          </a:xfrm>
        </p:spPr>
        <p:txBody>
          <a:bodyPr>
            <a:normAutofit/>
          </a:bodyPr>
          <a:lstStyle/>
          <a:p>
            <a:r>
              <a:rPr lang="en-US" sz="2800" dirty="0" smtClean="0"/>
              <a:t>Adobe Connect and wiki are key technology platforms that are used regularly to facilitate communication and to work on reforms. </a:t>
            </a:r>
          </a:p>
          <a:p>
            <a:pPr lvl="0"/>
            <a:r>
              <a:rPr lang="en-US" sz="2800" dirty="0" smtClean="0"/>
              <a:t>The work undertaken within wiki will be periodically summarized on the website to ensure stakeholders are aware of the significant work being undertaken within these platforms. However, these platforms sometimes </a:t>
            </a:r>
            <a:r>
              <a:rPr lang="en-US" sz="2800" dirty="0" smtClean="0"/>
              <a:t>face difficulties.</a:t>
            </a:r>
          </a:p>
          <a:p>
            <a:pPr lvl="0"/>
            <a:r>
              <a:rPr lang="en-US" sz="2800" dirty="0" smtClean="0"/>
              <a:t>Options, solutions??</a:t>
            </a:r>
            <a:endParaRPr lang="ru-RU" sz="2800" dirty="0" smtClean="0"/>
          </a:p>
          <a:p>
            <a:endParaRPr lang="ru-RU" sz="2800" dirty="0"/>
          </a:p>
        </p:txBody>
      </p:sp>
      <p:sp>
        <p:nvSpPr>
          <p:cNvPr id="4" name="Номер слайда 3"/>
          <p:cNvSpPr>
            <a:spLocks noGrp="1"/>
          </p:cNvSpPr>
          <p:nvPr>
            <p:ph type="sldNum" sz="quarter" idx="12"/>
          </p:nvPr>
        </p:nvSpPr>
        <p:spPr/>
        <p:txBody>
          <a:bodyPr/>
          <a:lstStyle/>
          <a:p>
            <a:fld id="{7B9792E3-0ED1-4636-9AD2-0933D53E70C7}" type="slidenum">
              <a:rPr lang="en-US" smtClean="0"/>
              <a:pPr/>
              <a:t>19</a:t>
            </a:fld>
            <a:endParaRPr lang="en-US" dirty="0"/>
          </a:p>
        </p:txBody>
      </p:sp>
      <p:pic>
        <p:nvPicPr>
          <p:cNvPr id="5" name="Рисунок 11" descr="pempal-logo.jpg"/>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70485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81000" y="1600200"/>
            <a:ext cx="8229600" cy="5029200"/>
          </a:xfrm>
        </p:spPr>
        <p:txBody>
          <a:bodyPr>
            <a:normAutofit lnSpcReduction="10000"/>
          </a:bodyPr>
          <a:lstStyle/>
          <a:p>
            <a:pPr marL="457200" indent="-457200" algn="l">
              <a:buFont typeface="Arial" pitchFamily="34" charset="0"/>
              <a:buChar char="•"/>
            </a:pPr>
            <a:r>
              <a:rPr lang="en-US" sz="2800" b="1" dirty="0" smtClean="0">
                <a:solidFill>
                  <a:schemeClr val="tx1"/>
                </a:solidFill>
              </a:rPr>
              <a:t>PEMPAL independent  2012 evaluation recommended</a:t>
            </a:r>
            <a:r>
              <a:rPr lang="en-US" sz="2800" dirty="0" smtClean="0">
                <a:solidFill>
                  <a:schemeClr val="tx1"/>
                </a:solidFill>
              </a:rPr>
              <a:t>:</a:t>
            </a:r>
          </a:p>
          <a:p>
            <a:pPr marL="914400" lvl="1" indent="-457200" algn="l">
              <a:buFont typeface="Arial" pitchFamily="34" charset="0"/>
              <a:buChar char="•"/>
            </a:pPr>
            <a:r>
              <a:rPr lang="en-US" sz="2400" dirty="0" smtClean="0">
                <a:solidFill>
                  <a:schemeClr val="tx1"/>
                </a:solidFill>
              </a:rPr>
              <a:t>More top down input – engage political level</a:t>
            </a:r>
          </a:p>
          <a:p>
            <a:pPr marL="914400" lvl="1" indent="-457200" algn="l">
              <a:buFont typeface="Arial" pitchFamily="34" charset="0"/>
              <a:buChar char="•"/>
            </a:pPr>
            <a:r>
              <a:rPr lang="en-US" sz="2400" dirty="0" smtClean="0">
                <a:solidFill>
                  <a:schemeClr val="tx1"/>
                </a:solidFill>
              </a:rPr>
              <a:t>Explore sustainability options – eg member country contributions</a:t>
            </a:r>
          </a:p>
          <a:p>
            <a:pPr marL="914400" lvl="1" indent="-457200" algn="l">
              <a:buFont typeface="Arial" pitchFamily="34" charset="0"/>
              <a:buChar char="•"/>
            </a:pPr>
            <a:r>
              <a:rPr lang="en-US" sz="2400" dirty="0" smtClean="0">
                <a:solidFill>
                  <a:schemeClr val="tx1"/>
                </a:solidFill>
              </a:rPr>
              <a:t>Improve membership quality – membership definition, strategies</a:t>
            </a:r>
          </a:p>
          <a:p>
            <a:pPr marL="914400" lvl="1" indent="-457200" algn="l">
              <a:buFont typeface="Arial" pitchFamily="34" charset="0"/>
              <a:buChar char="•"/>
            </a:pPr>
            <a:r>
              <a:rPr lang="en-US" sz="2400" dirty="0" smtClean="0">
                <a:solidFill>
                  <a:schemeClr val="tx1"/>
                </a:solidFill>
              </a:rPr>
              <a:t>More knowledge products – engage between meetings</a:t>
            </a:r>
          </a:p>
          <a:p>
            <a:pPr marL="914400" lvl="1" indent="-457200" algn="l">
              <a:buFont typeface="Arial" pitchFamily="34" charset="0"/>
              <a:buChar char="•"/>
            </a:pPr>
            <a:r>
              <a:rPr lang="en-US" sz="2400" dirty="0" smtClean="0">
                <a:solidFill>
                  <a:schemeClr val="tx1"/>
                </a:solidFill>
              </a:rPr>
              <a:t>Increased and more dependable, longer term sources of financing</a:t>
            </a:r>
          </a:p>
          <a:p>
            <a:pPr marL="914400" lvl="1" indent="-457200" algn="l">
              <a:buFont typeface="Arial" pitchFamily="34" charset="0"/>
              <a:buChar char="•"/>
            </a:pPr>
            <a:r>
              <a:rPr lang="en-US" sz="2400" dirty="0" smtClean="0">
                <a:solidFill>
                  <a:schemeClr val="tx1"/>
                </a:solidFill>
              </a:rPr>
              <a:t>A </a:t>
            </a:r>
            <a:r>
              <a:rPr lang="en-US" sz="2400" dirty="0">
                <a:solidFill>
                  <a:schemeClr val="tx1"/>
                </a:solidFill>
              </a:rPr>
              <a:t>stronger shared vision – acknowledge value of fostering individual professional competency</a:t>
            </a:r>
          </a:p>
          <a:p>
            <a:pPr marL="914400" lvl="1" indent="-457200" algn="l">
              <a:buFont typeface="Arial" pitchFamily="34" charset="0"/>
              <a:buChar char="•"/>
            </a:pPr>
            <a:endParaRPr lang="en-US" sz="2400" dirty="0">
              <a:solidFill>
                <a:schemeClr val="tx1"/>
              </a:solidFill>
            </a:endParaRPr>
          </a:p>
        </p:txBody>
      </p:sp>
      <p:pic>
        <p:nvPicPr>
          <p:cNvPr id="4" name="Picture 3"/>
          <p:cNvPicPr/>
          <p:nvPr/>
        </p:nvPicPr>
        <p:blipFill>
          <a:blip r:embed="rId3" cstate="print"/>
          <a:srcRect/>
          <a:stretch>
            <a:fillRect/>
          </a:stretch>
        </p:blipFill>
        <p:spPr bwMode="auto">
          <a:xfrm>
            <a:off x="0" y="0"/>
            <a:ext cx="9144000" cy="1066799"/>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7B9792E3-0ED1-4636-9AD2-0933D53E70C7}" type="slidenum">
              <a:rPr lang="en-US" smtClean="0"/>
              <a:pPr/>
              <a:t>2</a:t>
            </a:fld>
            <a:endParaRPr lang="en-US" dirty="0"/>
          </a:p>
        </p:txBody>
      </p:sp>
    </p:spTree>
    <p:extLst>
      <p:ext uri="{BB962C8B-B14F-4D97-AF65-F5344CB8AC3E}">
        <p14:creationId xmlns:p14="http://schemas.microsoft.com/office/powerpoint/2010/main" xmlns="" val="10247968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066800"/>
            <a:ext cx="9144000" cy="1143000"/>
          </a:xfrm>
        </p:spPr>
        <p:txBody>
          <a:bodyPr>
            <a:noAutofit/>
          </a:bodyPr>
          <a:lstStyle/>
          <a:p>
            <a:pPr lvl="0"/>
            <a:r>
              <a:rPr lang="en-US" sz="3200" b="1" dirty="0" smtClean="0"/>
              <a:t/>
            </a:r>
            <a:br>
              <a:rPr lang="en-US" sz="3200" b="1" dirty="0" smtClean="0"/>
            </a:br>
            <a:r>
              <a:rPr lang="en-US" sz="2800" b="1" dirty="0" smtClean="0"/>
              <a:t>Objective 3:</a:t>
            </a:r>
            <a:r>
              <a:rPr lang="bs-Latn-BA" sz="2800" b="1" dirty="0" smtClean="0"/>
              <a:t> </a:t>
            </a:r>
            <a:r>
              <a:rPr lang="en-US" sz="2800" b="1" dirty="0" smtClean="0"/>
              <a:t>A financially-viable network of public financial management professionals, committed to improving PFM practices</a:t>
            </a:r>
            <a:r>
              <a:rPr lang="bs-Latn-BA" sz="2800" b="1" dirty="0" smtClean="0"/>
              <a:t>, is built and maintained</a:t>
            </a:r>
            <a:r>
              <a:rPr lang="en-US" sz="3200" b="1" dirty="0" smtClean="0"/>
              <a:t/>
            </a:r>
            <a:br>
              <a:rPr lang="en-US" sz="3200" b="1" dirty="0" smtClean="0"/>
            </a:br>
            <a:endParaRPr lang="ru-RU" sz="3200" b="1" dirty="0"/>
          </a:p>
        </p:txBody>
      </p:sp>
      <p:sp>
        <p:nvSpPr>
          <p:cNvPr id="3" name="Содержимое 2"/>
          <p:cNvSpPr>
            <a:spLocks noGrp="1"/>
          </p:cNvSpPr>
          <p:nvPr>
            <p:ph idx="1"/>
          </p:nvPr>
        </p:nvSpPr>
        <p:spPr>
          <a:xfrm>
            <a:off x="457200" y="2332037"/>
            <a:ext cx="8229600" cy="4525963"/>
          </a:xfrm>
        </p:spPr>
        <p:txBody>
          <a:bodyPr>
            <a:normAutofit fontScale="62500" lnSpcReduction="20000"/>
          </a:bodyPr>
          <a:lstStyle/>
          <a:p>
            <a:pPr lvl="0"/>
            <a:r>
              <a:rPr lang="en-US" b="1" dirty="0" smtClean="0"/>
              <a:t>Action 11</a:t>
            </a:r>
            <a:r>
              <a:rPr lang="en-US" dirty="0" smtClean="0"/>
              <a:t>: </a:t>
            </a:r>
            <a:r>
              <a:rPr lang="en-US" b="1" dirty="0" smtClean="0"/>
              <a:t>COPs to monitor and sustain quality membership</a:t>
            </a:r>
            <a:r>
              <a:rPr lang="en-US" dirty="0" smtClean="0"/>
              <a:t> including analysis of existing membership and provision of advice to COP Executive Committees.  This will ensure the appropriate target members are participating in the network to maximize the benefits of peer learning and to ensure value for money is achieved from donor investments. </a:t>
            </a:r>
            <a:endParaRPr lang="ru-RU" dirty="0" smtClean="0"/>
          </a:p>
          <a:p>
            <a:endParaRPr lang="ru-RU" dirty="0" smtClean="0"/>
          </a:p>
          <a:p>
            <a:pPr lvl="0"/>
            <a:r>
              <a:rPr lang="en-US" b="1" dirty="0" smtClean="0"/>
              <a:t>Action 12</a:t>
            </a:r>
            <a:r>
              <a:rPr lang="en-US" dirty="0" smtClean="0"/>
              <a:t>: </a:t>
            </a:r>
            <a:r>
              <a:rPr lang="en-US" b="1" dirty="0" smtClean="0"/>
              <a:t>Seek co-financing and in-kind contributions</a:t>
            </a:r>
            <a:r>
              <a:rPr lang="en-US" dirty="0" smtClean="0"/>
              <a:t> from members where possible.   This will contribute to the financial sustainability of the network over time. The Secretariat will also monitor the type and amount of co-financing and in-kind contributions and report to the Steering Committee on a quarterly and annual basis.</a:t>
            </a:r>
            <a:endParaRPr lang="ru-RU" dirty="0" smtClean="0"/>
          </a:p>
          <a:p>
            <a:endParaRPr lang="ru-RU" dirty="0" smtClean="0"/>
          </a:p>
          <a:p>
            <a:r>
              <a:rPr lang="en-US" b="1" dirty="0" smtClean="0"/>
              <a:t>Action 13</a:t>
            </a:r>
            <a:r>
              <a:rPr lang="en-US" dirty="0" smtClean="0"/>
              <a:t>: </a:t>
            </a:r>
            <a:r>
              <a:rPr lang="en-US" b="1" dirty="0" smtClean="0"/>
              <a:t>Implement</a:t>
            </a:r>
            <a:r>
              <a:rPr lang="en-US" dirty="0" smtClean="0"/>
              <a:t> </a:t>
            </a:r>
            <a:r>
              <a:rPr lang="en-US" b="1" dirty="0" smtClean="0"/>
              <a:t>targeted marketing of PEMPAL</a:t>
            </a:r>
            <a:r>
              <a:rPr lang="en-US" dirty="0" smtClean="0"/>
              <a:t> to promote program to potential donors and professional associations. A communication and marketing plan will be developed to ensure that information and benefits facilitated by PEMPAL are shared. </a:t>
            </a:r>
            <a:endParaRPr lang="ru-RU" dirty="0"/>
          </a:p>
        </p:txBody>
      </p:sp>
      <p:sp>
        <p:nvSpPr>
          <p:cNvPr id="4" name="Номер слайда 3"/>
          <p:cNvSpPr>
            <a:spLocks noGrp="1"/>
          </p:cNvSpPr>
          <p:nvPr>
            <p:ph type="sldNum" sz="quarter" idx="12"/>
          </p:nvPr>
        </p:nvSpPr>
        <p:spPr/>
        <p:txBody>
          <a:bodyPr/>
          <a:lstStyle/>
          <a:p>
            <a:fld id="{7B9792E3-0ED1-4636-9AD2-0933D53E70C7}" type="slidenum">
              <a:rPr lang="en-US" smtClean="0"/>
              <a:pPr/>
              <a:t>20</a:t>
            </a:fld>
            <a:endParaRPr lang="en-US" dirty="0"/>
          </a:p>
        </p:txBody>
      </p:sp>
      <p:pic>
        <p:nvPicPr>
          <p:cNvPr id="5" name="Picture 3"/>
          <p:cNvPicPr/>
          <p:nvPr/>
        </p:nvPicPr>
        <p:blipFill>
          <a:blip r:embed="rId2" cstate="print"/>
          <a:srcRect/>
          <a:stretch>
            <a:fillRect/>
          </a:stretch>
        </p:blipFill>
        <p:spPr bwMode="auto">
          <a:xfrm>
            <a:off x="0" y="0"/>
            <a:ext cx="9144000" cy="914399"/>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2400" y="1143000"/>
            <a:ext cx="9144000" cy="1143000"/>
          </a:xfrm>
        </p:spPr>
        <p:txBody>
          <a:bodyPr>
            <a:noAutofit/>
          </a:bodyPr>
          <a:lstStyle/>
          <a:p>
            <a:r>
              <a:rPr lang="en-US" sz="2800" b="1" dirty="0" smtClean="0"/>
              <a:t>Objective 4: Awareness of high government and political levels </a:t>
            </a:r>
            <a:r>
              <a:rPr lang="bs-Latn-BA" sz="2800" b="1" dirty="0" smtClean="0"/>
              <a:t>is</a:t>
            </a:r>
            <a:r>
              <a:rPr lang="en-US" sz="2800" b="1" dirty="0" smtClean="0"/>
              <a:t> raised regarding the benefits and value of engaging through PEMPAL</a:t>
            </a:r>
            <a:endParaRPr lang="ru-RU" sz="2800" b="1" dirty="0"/>
          </a:p>
        </p:txBody>
      </p:sp>
      <p:sp>
        <p:nvSpPr>
          <p:cNvPr id="3" name="Содержимое 2"/>
          <p:cNvSpPr>
            <a:spLocks noGrp="1"/>
          </p:cNvSpPr>
          <p:nvPr>
            <p:ph idx="1"/>
          </p:nvPr>
        </p:nvSpPr>
        <p:spPr>
          <a:xfrm>
            <a:off x="152400" y="2209800"/>
            <a:ext cx="8763000" cy="4419600"/>
          </a:xfrm>
        </p:spPr>
        <p:txBody>
          <a:bodyPr>
            <a:noAutofit/>
          </a:bodyPr>
          <a:lstStyle/>
          <a:p>
            <a:pPr lvl="0"/>
            <a:r>
              <a:rPr lang="en-US" sz="1800" b="1" dirty="0" smtClean="0"/>
              <a:t>Action 14</a:t>
            </a:r>
            <a:r>
              <a:rPr lang="en-US" sz="1800" dirty="0" smtClean="0"/>
              <a:t>: </a:t>
            </a:r>
            <a:r>
              <a:rPr lang="en-US" sz="1800" b="1" dirty="0" smtClean="0"/>
              <a:t>Investigate the feasibility of transforming PEMPAL into a more formal network of national PFM institutions.</a:t>
            </a:r>
            <a:r>
              <a:rPr lang="en-US" sz="1800" dirty="0" smtClean="0"/>
              <a:t> Increased engagement with Ministers is planned to more closely align member action plans to country PFM priorities.  Most Ministers of Finance across the ECA region currently attend the annual meetings in Washington. </a:t>
            </a:r>
            <a:r>
              <a:rPr lang="en-US" sz="1800" dirty="0" smtClean="0"/>
              <a:t>The interest </a:t>
            </a:r>
            <a:r>
              <a:rPr lang="en-US" sz="1800" dirty="0" smtClean="0"/>
              <a:t>in forming such a network will be </a:t>
            </a:r>
            <a:r>
              <a:rPr lang="en-US" sz="1800" dirty="0" smtClean="0"/>
              <a:t>explored there and </a:t>
            </a:r>
            <a:r>
              <a:rPr lang="en-US" sz="1800" dirty="0" smtClean="0"/>
              <a:t>a presentation given on the </a:t>
            </a:r>
            <a:r>
              <a:rPr lang="en-US" sz="1800" dirty="0" smtClean="0"/>
              <a:t>PEMPAL’s </a:t>
            </a:r>
            <a:r>
              <a:rPr lang="en-US" sz="1800" dirty="0" smtClean="0"/>
              <a:t>results </a:t>
            </a:r>
            <a:r>
              <a:rPr lang="en-US" sz="1800" dirty="0" smtClean="0"/>
              <a:t> and to see the </a:t>
            </a:r>
            <a:r>
              <a:rPr lang="en-US" sz="1800" dirty="0" smtClean="0"/>
              <a:t>areas of future focus.  </a:t>
            </a:r>
            <a:endParaRPr lang="ru-RU" sz="1800" dirty="0" smtClean="0"/>
          </a:p>
          <a:p>
            <a:r>
              <a:rPr lang="en-US" sz="1800" b="1" dirty="0" smtClean="0"/>
              <a:t>Action 15: Implement a revised approach to marketing at the</a:t>
            </a:r>
            <a:r>
              <a:rPr lang="en-US" sz="1800" dirty="0" smtClean="0"/>
              <a:t> </a:t>
            </a:r>
            <a:r>
              <a:rPr lang="en-US" sz="1800" b="1" dirty="0" smtClean="0"/>
              <a:t>senior management level including to the Minister and Deputy Minister levels. </a:t>
            </a:r>
            <a:r>
              <a:rPr lang="en-US" sz="1800" b="1" dirty="0" smtClean="0"/>
              <a:t> S</a:t>
            </a:r>
            <a:r>
              <a:rPr lang="en-US" sz="1800" dirty="0" smtClean="0"/>
              <a:t>ending </a:t>
            </a:r>
            <a:r>
              <a:rPr lang="en-US" sz="1800" dirty="0" smtClean="0"/>
              <a:t>thank you letters after every specific COP event is not effective.  A six monthly electronic and hard copy newsletter is proposed that summarizes attendance from all three COPs </a:t>
            </a:r>
            <a:r>
              <a:rPr lang="en-US" sz="1800" dirty="0" smtClean="0"/>
              <a:t>. </a:t>
            </a:r>
          </a:p>
          <a:p>
            <a:r>
              <a:rPr lang="en-US" sz="1800" dirty="0" smtClean="0"/>
              <a:t>PEMPAL  </a:t>
            </a:r>
            <a:r>
              <a:rPr lang="en-US" sz="1800" dirty="0" smtClean="0"/>
              <a:t>- part of an integrated package of services and products available to member countries to advance their reform priorities. </a:t>
            </a:r>
            <a:r>
              <a:rPr lang="en-US" sz="1800" dirty="0" smtClean="0"/>
              <a:t>This </a:t>
            </a:r>
            <a:r>
              <a:rPr lang="en-US" sz="1800" dirty="0" smtClean="0"/>
              <a:t>initiative would run in parallel to PEMPAL and offer an annual forum where Ministers and Deputy Ministers from the ECA region meet to discuss policy, institutional and administrative reform issues associated with PFM.</a:t>
            </a:r>
            <a:endParaRPr lang="ru-RU" sz="1800" dirty="0" smtClean="0"/>
          </a:p>
          <a:p>
            <a:endParaRPr lang="ru-RU" sz="1800" dirty="0" smtClean="0"/>
          </a:p>
          <a:p>
            <a:endParaRPr lang="ru-RU" sz="1800" dirty="0"/>
          </a:p>
        </p:txBody>
      </p:sp>
      <p:sp>
        <p:nvSpPr>
          <p:cNvPr id="4" name="Номер слайда 3"/>
          <p:cNvSpPr>
            <a:spLocks noGrp="1"/>
          </p:cNvSpPr>
          <p:nvPr>
            <p:ph type="sldNum" sz="quarter" idx="12"/>
          </p:nvPr>
        </p:nvSpPr>
        <p:spPr/>
        <p:txBody>
          <a:bodyPr/>
          <a:lstStyle/>
          <a:p>
            <a:fld id="{7B9792E3-0ED1-4636-9AD2-0933D53E70C7}" type="slidenum">
              <a:rPr lang="en-US" smtClean="0"/>
              <a:pPr/>
              <a:t>21</a:t>
            </a:fld>
            <a:endParaRPr lang="en-US" dirty="0"/>
          </a:p>
        </p:txBody>
      </p:sp>
      <p:pic>
        <p:nvPicPr>
          <p:cNvPr id="5" name="Picture 3"/>
          <p:cNvPicPr/>
          <p:nvPr/>
        </p:nvPicPr>
        <p:blipFill>
          <a:blip r:embed="rId2" cstate="print"/>
          <a:srcRect/>
          <a:stretch>
            <a:fillRect/>
          </a:stretch>
        </p:blipFill>
        <p:spPr bwMode="auto">
          <a:xfrm>
            <a:off x="0" y="0"/>
            <a:ext cx="9144000" cy="914399"/>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533400" y="1066800"/>
            <a:ext cx="8229600" cy="1676400"/>
          </a:xfrm>
        </p:spPr>
        <p:txBody>
          <a:bodyPr vert="horz" lIns="91440" tIns="45720" rIns="91440" bIns="45720" rtlCol="0" anchor="ctr">
            <a:noAutofit/>
          </a:bodyPr>
          <a:lstStyle/>
          <a:p>
            <a:r>
              <a:rPr lang="hu-HU" sz="2800" b="1" dirty="0" err="1"/>
              <a:t>Mid-term</a:t>
            </a:r>
            <a:r>
              <a:rPr lang="hu-HU" sz="2800" b="1" dirty="0"/>
              <a:t> </a:t>
            </a:r>
            <a:r>
              <a:rPr lang="hu-HU" sz="2800" b="1" dirty="0" err="1"/>
              <a:t>review</a:t>
            </a:r>
            <a:r>
              <a:rPr lang="hu-HU" sz="2800" b="1" dirty="0"/>
              <a:t> of </a:t>
            </a:r>
            <a:r>
              <a:rPr lang="hu-HU" sz="2800" b="1" dirty="0" err="1"/>
              <a:t>implementation</a:t>
            </a:r>
            <a:r>
              <a:rPr lang="hu-HU" sz="2800" b="1" dirty="0"/>
              <a:t> </a:t>
            </a:r>
            <a:r>
              <a:rPr lang="hu-HU" sz="2800" b="1" dirty="0" err="1"/>
              <a:t>progress</a:t>
            </a:r>
            <a:r>
              <a:rPr lang="hu-HU" sz="2800" b="1" dirty="0"/>
              <a:t> </a:t>
            </a:r>
            <a:r>
              <a:rPr lang="hu-HU" sz="2800" b="1" dirty="0" err="1"/>
              <a:t>of</a:t>
            </a:r>
            <a:r>
              <a:rPr lang="hu-HU" sz="2800" b="1" dirty="0"/>
              <a:t> </a:t>
            </a:r>
            <a:r>
              <a:rPr lang="hu-HU" sz="2800" b="1" dirty="0" err="1"/>
              <a:t>Pempal</a:t>
            </a:r>
            <a:r>
              <a:rPr lang="hu-HU" sz="2800" b="1" dirty="0"/>
              <a:t> </a:t>
            </a:r>
            <a:r>
              <a:rPr lang="hu-HU" sz="2800" b="1" dirty="0" err="1"/>
              <a:t>Strategy</a:t>
            </a:r>
            <a:r>
              <a:rPr lang="hu-HU" sz="2800" b="1" dirty="0"/>
              <a:t> 2012-17</a:t>
            </a:r>
          </a:p>
        </p:txBody>
      </p:sp>
      <p:sp>
        <p:nvSpPr>
          <p:cNvPr id="3" name="Tartalom helye 2"/>
          <p:cNvSpPr>
            <a:spLocks noGrp="1"/>
          </p:cNvSpPr>
          <p:nvPr>
            <p:ph idx="1"/>
          </p:nvPr>
        </p:nvSpPr>
        <p:spPr>
          <a:xfrm>
            <a:off x="457200" y="2362200"/>
            <a:ext cx="8229600" cy="4495800"/>
          </a:xfrm>
        </p:spPr>
        <p:txBody>
          <a:bodyPr>
            <a:normAutofit fontScale="92500" lnSpcReduction="10000"/>
          </a:bodyPr>
          <a:lstStyle/>
          <a:p>
            <a:r>
              <a:rPr lang="hu-HU" dirty="0" smtClean="0"/>
              <a:t>Review </a:t>
            </a:r>
            <a:r>
              <a:rPr lang="hu-HU" dirty="0" smtClean="0"/>
              <a:t>the implementation progress at mid-point (strategy objectives)</a:t>
            </a:r>
          </a:p>
          <a:p>
            <a:r>
              <a:rPr lang="hu-HU" dirty="0" err="1" smtClean="0"/>
              <a:t>Assess</a:t>
            </a:r>
            <a:r>
              <a:rPr lang="hu-HU" dirty="0" smtClean="0"/>
              <a:t> </a:t>
            </a:r>
            <a:r>
              <a:rPr lang="hu-HU" dirty="0" err="1" smtClean="0"/>
              <a:t>the</a:t>
            </a:r>
            <a:r>
              <a:rPr lang="hu-HU" dirty="0" smtClean="0"/>
              <a:t> </a:t>
            </a:r>
            <a:r>
              <a:rPr lang="hu-HU" dirty="0" err="1" smtClean="0"/>
              <a:t>validity</a:t>
            </a:r>
            <a:r>
              <a:rPr lang="hu-HU" dirty="0" smtClean="0"/>
              <a:t> of </a:t>
            </a:r>
            <a:r>
              <a:rPr lang="hu-HU" dirty="0" err="1" smtClean="0"/>
              <a:t>the</a:t>
            </a:r>
            <a:r>
              <a:rPr lang="hu-HU" dirty="0" smtClean="0"/>
              <a:t> </a:t>
            </a:r>
            <a:r>
              <a:rPr lang="hu-HU" dirty="0" err="1" smtClean="0"/>
              <a:t>original</a:t>
            </a:r>
            <a:r>
              <a:rPr lang="hu-HU" dirty="0" smtClean="0"/>
              <a:t> design of </a:t>
            </a:r>
            <a:r>
              <a:rPr lang="hu-HU" dirty="0" err="1" smtClean="0"/>
              <a:t>operation</a:t>
            </a:r>
            <a:endParaRPr lang="hu-HU" dirty="0" smtClean="0"/>
          </a:p>
          <a:p>
            <a:r>
              <a:rPr lang="hu-HU" dirty="0" err="1"/>
              <a:t>Evaluate</a:t>
            </a:r>
            <a:r>
              <a:rPr lang="hu-HU" dirty="0"/>
              <a:t> </a:t>
            </a:r>
            <a:r>
              <a:rPr lang="hu-HU" dirty="0" err="1"/>
              <a:t>the</a:t>
            </a:r>
            <a:r>
              <a:rPr lang="hu-HU" dirty="0"/>
              <a:t> </a:t>
            </a:r>
            <a:r>
              <a:rPr lang="hu-HU" dirty="0" err="1"/>
              <a:t>results</a:t>
            </a:r>
            <a:r>
              <a:rPr lang="hu-HU" dirty="0"/>
              <a:t> </a:t>
            </a:r>
            <a:r>
              <a:rPr lang="hu-HU" dirty="0" smtClean="0"/>
              <a:t>(output, </a:t>
            </a:r>
            <a:r>
              <a:rPr lang="hu-HU" dirty="0" err="1" smtClean="0"/>
              <a:t>outcome</a:t>
            </a:r>
            <a:r>
              <a:rPr lang="hu-HU" dirty="0" smtClean="0"/>
              <a:t>, </a:t>
            </a:r>
            <a:r>
              <a:rPr lang="hu-HU" dirty="0" err="1" smtClean="0"/>
              <a:t>impact</a:t>
            </a:r>
            <a:r>
              <a:rPr lang="hu-HU" dirty="0" smtClean="0"/>
              <a:t>)</a:t>
            </a:r>
          </a:p>
          <a:p>
            <a:r>
              <a:rPr lang="hu-HU" dirty="0" smtClean="0"/>
              <a:t>Explore possible need of restructuring or other changes -&gt; revised strategy and costs </a:t>
            </a:r>
            <a:r>
              <a:rPr lang="hu-HU" dirty="0" smtClean="0"/>
              <a:t>table</a:t>
            </a:r>
            <a:endParaRPr lang="en-US" dirty="0" smtClean="0"/>
          </a:p>
          <a:p>
            <a:r>
              <a:rPr lang="en-US" dirty="0" smtClean="0"/>
              <a:t>An survey will be done in February 2015</a:t>
            </a:r>
          </a:p>
          <a:p>
            <a:r>
              <a:rPr lang="en-US" dirty="0" smtClean="0"/>
              <a:t> Please be active and provide your inputs for </a:t>
            </a:r>
          </a:p>
          <a:p>
            <a:endParaRPr lang="en-US" dirty="0" smtClean="0"/>
          </a:p>
          <a:p>
            <a:endParaRPr lang="hu-HU" dirty="0" smtClean="0"/>
          </a:p>
          <a:p>
            <a:endParaRPr lang="hu-HU" dirty="0"/>
          </a:p>
        </p:txBody>
      </p:sp>
      <p:sp>
        <p:nvSpPr>
          <p:cNvPr id="4" name="Dia számának helye 3"/>
          <p:cNvSpPr>
            <a:spLocks noGrp="1"/>
          </p:cNvSpPr>
          <p:nvPr>
            <p:ph type="sldNum" sz="quarter" idx="12"/>
          </p:nvPr>
        </p:nvSpPr>
        <p:spPr>
          <a:xfrm>
            <a:off x="6477000" y="6356350"/>
            <a:ext cx="2209800" cy="365125"/>
          </a:xfrm>
        </p:spPr>
        <p:txBody>
          <a:bodyPr/>
          <a:lstStyle/>
          <a:p>
            <a:fld id="{7B9792E3-0ED1-4636-9AD2-0933D53E70C7}" type="slidenum">
              <a:rPr lang="en-US" smtClean="0"/>
              <a:pPr/>
              <a:t>22</a:t>
            </a:fld>
            <a:endParaRPr lang="en-US" dirty="0"/>
          </a:p>
        </p:txBody>
      </p:sp>
      <p:pic>
        <p:nvPicPr>
          <p:cNvPr id="6" name="Picture 3"/>
          <p:cNvPicPr/>
          <p:nvPr/>
        </p:nvPicPr>
        <p:blipFill>
          <a:blip r:embed="rId2" cstate="print"/>
          <a:srcRect/>
          <a:stretch>
            <a:fillRect/>
          </a:stretch>
        </p:blipFill>
        <p:spPr bwMode="auto">
          <a:xfrm>
            <a:off x="0" y="0"/>
            <a:ext cx="9144000" cy="1066799"/>
          </a:xfrm>
          <a:prstGeom prst="rect">
            <a:avLst/>
          </a:prstGeom>
          <a:noFill/>
          <a:ln w="9525">
            <a:noFill/>
            <a:miter lim="800000"/>
            <a:headEnd/>
            <a:tailEnd/>
          </a:ln>
        </p:spPr>
      </p:pic>
    </p:spTree>
    <p:extLst>
      <p:ext uri="{BB962C8B-B14F-4D97-AF65-F5344CB8AC3E}">
        <p14:creationId xmlns:p14="http://schemas.microsoft.com/office/powerpoint/2010/main" xmlns="" val="20776209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1752599"/>
            <a:ext cx="8229600" cy="4572001"/>
          </a:xfrm>
        </p:spPr>
        <p:txBody>
          <a:bodyPr>
            <a:normAutofit fontScale="70000" lnSpcReduction="20000"/>
          </a:bodyPr>
          <a:lstStyle/>
          <a:p>
            <a:pPr algn="ctr">
              <a:buNone/>
            </a:pPr>
            <a:r>
              <a:rPr lang="en-US" sz="3600" dirty="0" smtClean="0"/>
              <a:t>Please be active and provide your inputs </a:t>
            </a:r>
            <a:r>
              <a:rPr lang="en-US" sz="3600" dirty="0" smtClean="0"/>
              <a:t>for:</a:t>
            </a:r>
          </a:p>
          <a:p>
            <a:pPr algn="ctr">
              <a:buNone/>
            </a:pPr>
            <a:endParaRPr lang="en-US" sz="3600" dirty="0" smtClean="0"/>
          </a:p>
          <a:p>
            <a:pPr algn="ctr">
              <a:buNone/>
            </a:pPr>
            <a:r>
              <a:rPr lang="en-US" sz="3600" dirty="0" smtClean="0"/>
              <a:t> 1.Reviewing the results of Strategy implementation in IA </a:t>
            </a:r>
            <a:r>
              <a:rPr lang="en-US" sz="3600" dirty="0" err="1" smtClean="0"/>
              <a:t>CoP</a:t>
            </a:r>
            <a:endParaRPr lang="en-US" sz="3600" dirty="0" smtClean="0"/>
          </a:p>
          <a:p>
            <a:pPr algn="ctr">
              <a:buNone/>
            </a:pPr>
            <a:endParaRPr lang="en-US" sz="3600" dirty="0" smtClean="0"/>
          </a:p>
          <a:p>
            <a:pPr algn="ctr">
              <a:buNone/>
            </a:pPr>
            <a:r>
              <a:rPr lang="en-US" sz="3600" dirty="0" smtClean="0"/>
              <a:t>2.And for Strategy update and IA </a:t>
            </a:r>
            <a:r>
              <a:rPr lang="en-US" sz="3600" dirty="0" err="1" smtClean="0"/>
              <a:t>CoP</a:t>
            </a:r>
            <a:r>
              <a:rPr lang="en-US" sz="3600" dirty="0" smtClean="0"/>
              <a:t> </a:t>
            </a:r>
            <a:r>
              <a:rPr lang="en-US" sz="3600" dirty="0" smtClean="0"/>
              <a:t>action </a:t>
            </a:r>
            <a:r>
              <a:rPr lang="en-US" sz="3600" dirty="0" smtClean="0"/>
              <a:t>plan for next 2 years</a:t>
            </a:r>
          </a:p>
          <a:p>
            <a:pPr algn="ctr">
              <a:buNone/>
            </a:pPr>
            <a:endParaRPr lang="en-US" sz="3600" b="1" dirty="0" smtClean="0">
              <a:solidFill>
                <a:srgbClr val="FF0000"/>
              </a:solidFill>
              <a:latin typeface="Bradley Hand ITC" pitchFamily="66" charset="0"/>
            </a:endParaRPr>
          </a:p>
          <a:p>
            <a:pPr algn="ctr">
              <a:buNone/>
            </a:pPr>
            <a:endParaRPr lang="en-US" sz="3600" b="1" dirty="0" smtClean="0">
              <a:solidFill>
                <a:srgbClr val="FF0000"/>
              </a:solidFill>
              <a:latin typeface="Bradley Hand ITC" pitchFamily="66" charset="0"/>
            </a:endParaRPr>
          </a:p>
          <a:p>
            <a:pPr algn="ctr">
              <a:buNone/>
            </a:pPr>
            <a:r>
              <a:rPr lang="en-US" sz="9600" b="1" dirty="0" smtClean="0">
                <a:solidFill>
                  <a:srgbClr val="FF0000"/>
                </a:solidFill>
                <a:latin typeface="Bradley Hand ITC" pitchFamily="66" charset="0"/>
              </a:rPr>
              <a:t>Thank </a:t>
            </a:r>
            <a:r>
              <a:rPr lang="en-US" sz="9600" b="1" dirty="0" smtClean="0">
                <a:solidFill>
                  <a:srgbClr val="FF0000"/>
                </a:solidFill>
                <a:latin typeface="Bradley Hand ITC" pitchFamily="66" charset="0"/>
              </a:rPr>
              <a:t>you</a:t>
            </a:r>
            <a:endParaRPr lang="ru-RU" sz="9600" b="1" dirty="0">
              <a:solidFill>
                <a:srgbClr val="FF0000"/>
              </a:solidFill>
            </a:endParaRPr>
          </a:p>
        </p:txBody>
      </p:sp>
      <p:sp>
        <p:nvSpPr>
          <p:cNvPr id="4" name="Номер слайда 3"/>
          <p:cNvSpPr>
            <a:spLocks noGrp="1"/>
          </p:cNvSpPr>
          <p:nvPr>
            <p:ph type="sldNum" sz="quarter" idx="12"/>
          </p:nvPr>
        </p:nvSpPr>
        <p:spPr/>
        <p:txBody>
          <a:bodyPr/>
          <a:lstStyle/>
          <a:p>
            <a:fld id="{7B9792E3-0ED1-4636-9AD2-0933D53E70C7}" type="slidenum">
              <a:rPr lang="en-US" smtClean="0"/>
              <a:pPr/>
              <a:t>23</a:t>
            </a:fld>
            <a:endParaRPr lang="en-US" dirty="0"/>
          </a:p>
        </p:txBody>
      </p:sp>
      <p:pic>
        <p:nvPicPr>
          <p:cNvPr id="5" name="Picture 3"/>
          <p:cNvPicPr/>
          <p:nvPr/>
        </p:nvPicPr>
        <p:blipFill>
          <a:blip r:embed="rId2" cstate="print"/>
          <a:srcRect/>
          <a:stretch>
            <a:fillRect/>
          </a:stretch>
        </p:blipFill>
        <p:spPr bwMode="auto">
          <a:xfrm>
            <a:off x="0" y="0"/>
            <a:ext cx="9144000" cy="1066799"/>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p:nvPr/>
        </p:nvPicPr>
        <p:blipFill>
          <a:blip r:embed="rId2" cstate="print"/>
          <a:srcRect/>
          <a:stretch>
            <a:fillRect/>
          </a:stretch>
        </p:blipFill>
        <p:spPr bwMode="auto">
          <a:xfrm>
            <a:off x="0" y="0"/>
            <a:ext cx="9144000" cy="1066799"/>
          </a:xfrm>
          <a:prstGeom prst="rect">
            <a:avLst/>
          </a:prstGeom>
          <a:noFill/>
          <a:ln w="9525">
            <a:noFill/>
            <a:miter lim="800000"/>
            <a:headEnd/>
            <a:tailEnd/>
          </a:ln>
        </p:spPr>
      </p:pic>
      <p:sp>
        <p:nvSpPr>
          <p:cNvPr id="2" name="Заголовок 1"/>
          <p:cNvSpPr>
            <a:spLocks noGrp="1"/>
          </p:cNvSpPr>
          <p:nvPr>
            <p:ph type="title"/>
          </p:nvPr>
        </p:nvSpPr>
        <p:spPr>
          <a:xfrm>
            <a:off x="457200" y="1447800"/>
            <a:ext cx="8229600" cy="1143000"/>
          </a:xfrm>
        </p:spPr>
        <p:txBody>
          <a:bodyPr>
            <a:normAutofit fontScale="90000"/>
          </a:bodyPr>
          <a:lstStyle/>
          <a:p>
            <a:r>
              <a:rPr lang="en-US" b="1" i="1" dirty="0" smtClean="0"/>
              <a:t>PEMPAL STRATEGY 2012-17</a:t>
            </a:r>
            <a:br>
              <a:rPr lang="en-US" b="1" i="1" dirty="0" smtClean="0"/>
            </a:br>
            <a:endParaRPr lang="ru-RU" dirty="0"/>
          </a:p>
        </p:txBody>
      </p:sp>
      <p:sp>
        <p:nvSpPr>
          <p:cNvPr id="3" name="Содержимое 2"/>
          <p:cNvSpPr>
            <a:spLocks noGrp="1"/>
          </p:cNvSpPr>
          <p:nvPr>
            <p:ph idx="1"/>
          </p:nvPr>
        </p:nvSpPr>
        <p:spPr>
          <a:xfrm>
            <a:off x="457200" y="2255837"/>
            <a:ext cx="8229600" cy="4525963"/>
          </a:xfrm>
        </p:spPr>
        <p:txBody>
          <a:bodyPr>
            <a:normAutofit fontScale="92500"/>
          </a:bodyPr>
          <a:lstStyle/>
          <a:p>
            <a:r>
              <a:rPr lang="en-US" b="1" i="1" dirty="0" smtClean="0"/>
              <a:t>Goal:</a:t>
            </a:r>
            <a:r>
              <a:rPr lang="en-US" i="1" dirty="0" smtClean="0"/>
              <a:t>  </a:t>
            </a:r>
            <a:r>
              <a:rPr lang="en-US" dirty="0" smtClean="0"/>
              <a:t> </a:t>
            </a:r>
            <a:r>
              <a:rPr lang="en-US" i="1" dirty="0" smtClean="0"/>
              <a:t>PEMPAL member Governments from Europe and Central Asia more efficiently and effectively use public monies resulting from applying new PFM practices</a:t>
            </a:r>
            <a:r>
              <a:rPr lang="en-US" dirty="0" smtClean="0"/>
              <a:t> </a:t>
            </a:r>
          </a:p>
          <a:p>
            <a:r>
              <a:rPr lang="en-US" b="1" i="1" dirty="0" smtClean="0"/>
              <a:t>Outcome: </a:t>
            </a:r>
            <a:r>
              <a:rPr lang="en-US" i="1" dirty="0" smtClean="0"/>
              <a:t>A sustainable, professional public financial management platform through which individual members are networked to strengthen their capacities and to enable them to share </a:t>
            </a:r>
            <a:r>
              <a:rPr lang="en-US" i="1" dirty="0" err="1" smtClean="0"/>
              <a:t>learnings</a:t>
            </a:r>
            <a:r>
              <a:rPr lang="en-US" i="1" dirty="0" smtClean="0"/>
              <a:t> and benchmarking between countries </a:t>
            </a:r>
            <a:endParaRPr lang="en-US" sz="5400" dirty="0" smtClean="0"/>
          </a:p>
          <a:p>
            <a:endParaRPr lang="ru-RU" dirty="0"/>
          </a:p>
        </p:txBody>
      </p:sp>
      <p:sp>
        <p:nvSpPr>
          <p:cNvPr id="4" name="Номер слайда 3"/>
          <p:cNvSpPr>
            <a:spLocks noGrp="1"/>
          </p:cNvSpPr>
          <p:nvPr>
            <p:ph type="sldNum" sz="quarter" idx="12"/>
          </p:nvPr>
        </p:nvSpPr>
        <p:spPr/>
        <p:txBody>
          <a:bodyPr/>
          <a:lstStyle/>
          <a:p>
            <a:fld id="{7B9792E3-0ED1-4636-9AD2-0933D53E70C7}" type="slidenum">
              <a:rPr lang="en-US" smtClean="0"/>
              <a:pPr/>
              <a:t>3</a:t>
            </a:fld>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228600"/>
            <a:ext cx="8229600" cy="6477000"/>
          </a:xfrm>
          <a:ln>
            <a:solidFill>
              <a:schemeClr val="tx1"/>
            </a:solidFill>
          </a:ln>
        </p:spPr>
        <p:txBody>
          <a:bodyPr>
            <a:normAutofit/>
          </a:bodyPr>
          <a:lstStyle/>
          <a:p>
            <a:endParaRPr lang="hu-HU" sz="900" i="1" dirty="0" smtClean="0">
              <a:solidFill>
                <a:schemeClr val="tx1"/>
              </a:solidFill>
            </a:endParaRPr>
          </a:p>
          <a:p>
            <a:r>
              <a:rPr lang="en-US" sz="4000" i="1" dirty="0" smtClean="0">
                <a:solidFill>
                  <a:schemeClr val="tx1"/>
                </a:solidFill>
              </a:rPr>
              <a:t>PEMPAL objectives</a:t>
            </a:r>
            <a:endParaRPr lang="en-US" sz="4000" i="1" dirty="0">
              <a:solidFill>
                <a:schemeClr val="tx1"/>
              </a:solidFill>
            </a:endParaRPr>
          </a:p>
        </p:txBody>
      </p:sp>
      <p:sp>
        <p:nvSpPr>
          <p:cNvPr id="5" name="Slide Number Placeholder 4"/>
          <p:cNvSpPr>
            <a:spLocks noGrp="1"/>
          </p:cNvSpPr>
          <p:nvPr>
            <p:ph type="sldNum" sz="quarter" idx="12"/>
          </p:nvPr>
        </p:nvSpPr>
        <p:spPr/>
        <p:txBody>
          <a:bodyPr/>
          <a:lstStyle/>
          <a:p>
            <a:fld id="{7B9792E3-0ED1-4636-9AD2-0933D53E70C7}" type="slidenum">
              <a:rPr lang="en-US" smtClean="0"/>
              <a:pPr/>
              <a:t>4</a:t>
            </a:fld>
            <a:endParaRPr lang="en-US" dirty="0"/>
          </a:p>
        </p:txBody>
      </p:sp>
      <p:graphicFrame>
        <p:nvGraphicFramePr>
          <p:cNvPr id="9" name="Diagram 8"/>
          <p:cNvGraphicFramePr/>
          <p:nvPr>
            <p:extLst>
              <p:ext uri="{D42A27DB-BD31-4B8C-83A1-F6EECF244321}">
                <p14:modId xmlns:p14="http://schemas.microsoft.com/office/powerpoint/2010/main" xmlns="" val="3905741132"/>
              </p:ext>
            </p:extLst>
          </p:nvPr>
        </p:nvGraphicFramePr>
        <p:xfrm>
          <a:off x="533400" y="1219200"/>
          <a:ext cx="7924800" cy="53498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Рисунок 11" descr="pempal-logo.jpg"/>
          <p:cNvPicPr>
            <a:picLocks noChangeAspect="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0" y="0"/>
            <a:ext cx="70485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3729714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3400" y="609600"/>
            <a:ext cx="8229600" cy="960438"/>
          </a:xfrm>
        </p:spPr>
        <p:txBody>
          <a:bodyPr>
            <a:normAutofit fontScale="90000"/>
          </a:bodyPr>
          <a:lstStyle/>
          <a:p>
            <a:pPr lvl="0"/>
            <a:r>
              <a:rPr lang="en-US" sz="3100" b="1" dirty="0" smtClean="0"/>
              <a:t>Objective 1: PFM </a:t>
            </a:r>
            <a:r>
              <a:rPr lang="en-US" sz="3100" b="1" dirty="0" err="1" smtClean="0"/>
              <a:t>priorit</a:t>
            </a:r>
            <a:r>
              <a:rPr lang="bs-Latn-BA" sz="3100" b="1" dirty="0" smtClean="0"/>
              <a:t>ies</a:t>
            </a:r>
            <a:r>
              <a:rPr lang="en-US" sz="3100" b="1" dirty="0" smtClean="0"/>
              <a:t> of member governments are addressed by the PFM network platform (2012-2014 implementation) </a:t>
            </a:r>
            <a:r>
              <a:rPr lang="en-US" b="1" dirty="0" smtClean="0"/>
              <a:t/>
            </a:r>
            <a:br>
              <a:rPr lang="en-US" b="1" dirty="0" smtClean="0"/>
            </a:br>
            <a:endParaRPr lang="ru-RU" b="1" dirty="0"/>
          </a:p>
        </p:txBody>
      </p:sp>
      <p:sp>
        <p:nvSpPr>
          <p:cNvPr id="3" name="Содержимое 2"/>
          <p:cNvSpPr>
            <a:spLocks noGrp="1"/>
          </p:cNvSpPr>
          <p:nvPr>
            <p:ph idx="1"/>
          </p:nvPr>
        </p:nvSpPr>
        <p:spPr>
          <a:xfrm>
            <a:off x="457200" y="1447800"/>
            <a:ext cx="8229600" cy="4343400"/>
          </a:xfrm>
          <a:ln>
            <a:solidFill>
              <a:srgbClr val="FFFF00"/>
            </a:solidFill>
          </a:ln>
        </p:spPr>
        <p:txBody>
          <a:bodyPr>
            <a:normAutofit/>
          </a:bodyPr>
          <a:lstStyle/>
          <a:p>
            <a:r>
              <a:rPr lang="en-US" sz="2400" b="1" dirty="0" smtClean="0">
                <a:cs typeface="Aharoni" pitchFamily="2" charset="-79"/>
              </a:rPr>
              <a:t>Action 1: Develop two year, rolling COP strategic plans aligned with PEMPAL Strategy 2012-17 Results Framework</a:t>
            </a:r>
          </a:p>
          <a:p>
            <a:pPr>
              <a:buNone/>
            </a:pPr>
            <a:r>
              <a:rPr lang="en-US" sz="1800" dirty="0" smtClean="0"/>
              <a:t>        </a:t>
            </a:r>
          </a:p>
          <a:p>
            <a:pPr>
              <a:buNone/>
            </a:pPr>
            <a:r>
              <a:rPr lang="en-US" sz="1800" dirty="0" smtClean="0"/>
              <a:t>        </a:t>
            </a:r>
            <a:r>
              <a:rPr lang="en-US" sz="2500" dirty="0" smtClean="0"/>
              <a:t>IA  </a:t>
            </a:r>
            <a:r>
              <a:rPr lang="en-US" sz="2500" dirty="0" err="1" smtClean="0"/>
              <a:t>CoP</a:t>
            </a:r>
            <a:r>
              <a:rPr lang="en-US" sz="2500" dirty="0" smtClean="0"/>
              <a:t> 2012-2014 action plan was developed </a:t>
            </a:r>
          </a:p>
          <a:p>
            <a:pPr>
              <a:buNone/>
            </a:pPr>
            <a:r>
              <a:rPr lang="en-US" sz="2500" dirty="0" smtClean="0"/>
              <a:t>      </a:t>
            </a:r>
            <a:r>
              <a:rPr lang="hu-HU" sz="2500" dirty="0" smtClean="0"/>
              <a:t>h</a:t>
            </a:r>
            <a:r>
              <a:rPr lang="en-US" sz="2500" dirty="0" smtClean="0"/>
              <a:t>ttp://www.pempal.org/about/action-plans/iacop</a:t>
            </a:r>
          </a:p>
          <a:p>
            <a:pPr>
              <a:buNone/>
            </a:pPr>
            <a:endParaRPr lang="en-US" sz="2400" dirty="0" smtClean="0">
              <a:cs typeface="Aharoni" pitchFamily="2" charset="-79"/>
            </a:endParaRPr>
          </a:p>
          <a:p>
            <a:pPr>
              <a:buNone/>
            </a:pPr>
            <a:r>
              <a:rPr lang="en-US" sz="2400" dirty="0" smtClean="0"/>
              <a:t>     The IA </a:t>
            </a:r>
            <a:r>
              <a:rPr lang="en-US" sz="2400" dirty="0" err="1" smtClean="0"/>
              <a:t>CoP</a:t>
            </a:r>
            <a:r>
              <a:rPr lang="en-US" sz="2400" dirty="0" smtClean="0"/>
              <a:t> was drafted but not finished</a:t>
            </a:r>
          </a:p>
          <a:p>
            <a:pPr>
              <a:buNone/>
            </a:pPr>
            <a:r>
              <a:rPr lang="en-US" sz="2400" dirty="0" smtClean="0"/>
              <a:t>                http://www.pempal.org/data/upload/files/2013/03/2012-2014-ia-cop-activity-plan_dec2012_eng.pdf</a:t>
            </a:r>
          </a:p>
          <a:p>
            <a:pPr>
              <a:buNone/>
            </a:pPr>
            <a:endParaRPr lang="en-US" sz="2400" dirty="0" smtClean="0"/>
          </a:p>
          <a:p>
            <a:endParaRPr lang="en-US" sz="2400" dirty="0" smtClean="0"/>
          </a:p>
          <a:p>
            <a:endParaRPr lang="en-US" sz="2400" dirty="0" smtClean="0"/>
          </a:p>
          <a:p>
            <a:endParaRPr lang="en-US" sz="2400" dirty="0" smtClean="0"/>
          </a:p>
          <a:p>
            <a:endParaRPr lang="ru-RU" sz="2400" dirty="0"/>
          </a:p>
        </p:txBody>
      </p:sp>
      <p:sp>
        <p:nvSpPr>
          <p:cNvPr id="4" name="Номер слайда 3"/>
          <p:cNvSpPr>
            <a:spLocks noGrp="1"/>
          </p:cNvSpPr>
          <p:nvPr>
            <p:ph type="sldNum" sz="quarter" idx="12"/>
          </p:nvPr>
        </p:nvSpPr>
        <p:spPr/>
        <p:txBody>
          <a:bodyPr/>
          <a:lstStyle/>
          <a:p>
            <a:fld id="{7B9792E3-0ED1-4636-9AD2-0933D53E70C7}" type="slidenum">
              <a:rPr lang="en-US" smtClean="0"/>
              <a:pPr/>
              <a:t>5</a:t>
            </a:fld>
            <a:endParaRPr lang="en-US" dirty="0"/>
          </a:p>
        </p:txBody>
      </p:sp>
      <p:pic>
        <p:nvPicPr>
          <p:cNvPr id="5" name="Picture 3"/>
          <p:cNvPicPr/>
          <p:nvPr/>
        </p:nvPicPr>
        <p:blipFill>
          <a:blip r:embed="rId2" cstate="print"/>
          <a:srcRect/>
          <a:stretch>
            <a:fillRect/>
          </a:stretch>
        </p:blipFill>
        <p:spPr bwMode="auto">
          <a:xfrm>
            <a:off x="0" y="5867401"/>
            <a:ext cx="9144000" cy="10667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p:nvPr/>
        </p:nvPicPr>
        <p:blipFill>
          <a:blip r:embed="rId2" cstate="print"/>
          <a:srcRect/>
          <a:stretch>
            <a:fillRect/>
          </a:stretch>
        </p:blipFill>
        <p:spPr bwMode="auto">
          <a:xfrm>
            <a:off x="0" y="0"/>
            <a:ext cx="9144000" cy="1066799"/>
          </a:xfrm>
          <a:prstGeom prst="rect">
            <a:avLst/>
          </a:prstGeom>
          <a:noFill/>
          <a:ln w="9525">
            <a:noFill/>
            <a:miter lim="800000"/>
            <a:headEnd/>
            <a:tailEnd/>
          </a:ln>
        </p:spPr>
      </p:pic>
      <p:sp>
        <p:nvSpPr>
          <p:cNvPr id="2" name="Заголовок 1"/>
          <p:cNvSpPr>
            <a:spLocks noGrp="1"/>
          </p:cNvSpPr>
          <p:nvPr>
            <p:ph type="title"/>
          </p:nvPr>
        </p:nvSpPr>
        <p:spPr>
          <a:xfrm>
            <a:off x="0" y="762000"/>
            <a:ext cx="9144000" cy="1143000"/>
          </a:xfrm>
        </p:spPr>
        <p:txBody>
          <a:bodyPr>
            <a:normAutofit/>
          </a:bodyPr>
          <a:lstStyle/>
          <a:p>
            <a:r>
              <a:rPr lang="en-US" b="1" dirty="0" smtClean="0"/>
              <a:t>IA </a:t>
            </a:r>
            <a:r>
              <a:rPr lang="en-US" b="1" dirty="0" err="1" smtClean="0"/>
              <a:t>CoP</a:t>
            </a:r>
            <a:r>
              <a:rPr lang="en-US" b="1" dirty="0" smtClean="0"/>
              <a:t> draft strategy for 2012- 2014</a:t>
            </a:r>
            <a:endParaRPr lang="ru-RU" b="1" dirty="0"/>
          </a:p>
        </p:txBody>
      </p:sp>
      <p:sp>
        <p:nvSpPr>
          <p:cNvPr id="3" name="Содержимое 2"/>
          <p:cNvSpPr>
            <a:spLocks noGrp="1"/>
          </p:cNvSpPr>
          <p:nvPr>
            <p:ph idx="1"/>
          </p:nvPr>
        </p:nvSpPr>
        <p:spPr>
          <a:xfrm>
            <a:off x="304800" y="1752600"/>
            <a:ext cx="8458200" cy="5715000"/>
          </a:xfrm>
        </p:spPr>
        <p:txBody>
          <a:bodyPr>
            <a:normAutofit fontScale="70000" lnSpcReduction="20000"/>
          </a:bodyPr>
          <a:lstStyle/>
          <a:p>
            <a:pPr>
              <a:buNone/>
            </a:pPr>
            <a:r>
              <a:rPr lang="en-US" b="1" dirty="0" smtClean="0"/>
              <a:t>     GOAL : To contribute to improved PFM systems by supporting members to establish a modern and effective Internal Audit service in their Governments that meets international and EU standards and facilitates good governance in the public sector by:</a:t>
            </a:r>
            <a:endParaRPr lang="hu-HU" b="1" dirty="0" smtClean="0"/>
          </a:p>
          <a:p>
            <a:pPr>
              <a:buNone/>
            </a:pPr>
            <a:endParaRPr lang="en-US" sz="1100" b="1" dirty="0" smtClean="0"/>
          </a:p>
          <a:p>
            <a:r>
              <a:rPr lang="en-US" dirty="0" smtClean="0"/>
              <a:t>Maintaining and developing a volunteer network of internal audit professionals through peer learning, knowledge management, and providing</a:t>
            </a:r>
          </a:p>
          <a:p>
            <a:r>
              <a:rPr lang="en-US" dirty="0" smtClean="0"/>
              <a:t>a range of relevant activities (internal processes)</a:t>
            </a:r>
          </a:p>
          <a:p>
            <a:r>
              <a:rPr lang="en-US" dirty="0" smtClean="0"/>
              <a:t>Serving member Governments and accomplishing sponsor needs (customer)</a:t>
            </a:r>
          </a:p>
          <a:p>
            <a:r>
              <a:rPr lang="en-US" dirty="0" smtClean="0"/>
              <a:t> Achieving best value for money with the help of the PEMPAL Secretariat (financial)</a:t>
            </a:r>
          </a:p>
          <a:p>
            <a:r>
              <a:rPr lang="en-US" dirty="0" smtClean="0"/>
              <a:t>Encouraging volunteers, strengthening Executive Committee leadership, promoting sustainability of IACOP, and ensuring effective coordination</a:t>
            </a:r>
          </a:p>
          <a:p>
            <a:r>
              <a:rPr lang="en-US" dirty="0" smtClean="0"/>
              <a:t>with other COPs and the Steering Committee (Learning and Growth).</a:t>
            </a:r>
            <a:endParaRPr lang="ru-RU" dirty="0"/>
          </a:p>
        </p:txBody>
      </p:sp>
      <p:sp>
        <p:nvSpPr>
          <p:cNvPr id="4" name="Номер слайда 3"/>
          <p:cNvSpPr>
            <a:spLocks noGrp="1"/>
          </p:cNvSpPr>
          <p:nvPr>
            <p:ph type="sldNum" sz="quarter" idx="12"/>
          </p:nvPr>
        </p:nvSpPr>
        <p:spPr/>
        <p:txBody>
          <a:bodyPr/>
          <a:lstStyle/>
          <a:p>
            <a:fld id="{7B9792E3-0ED1-4636-9AD2-0933D53E70C7}" type="slidenum">
              <a:rPr lang="en-US" smtClean="0"/>
              <a:pPr/>
              <a:t>6</a:t>
            </a:fld>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b="1" dirty="0" smtClean="0"/>
              <a:t>IA </a:t>
            </a:r>
            <a:r>
              <a:rPr lang="en-US" b="1" dirty="0" err="1" smtClean="0"/>
              <a:t>CoP</a:t>
            </a:r>
            <a:r>
              <a:rPr lang="en-US" b="1" dirty="0" smtClean="0"/>
              <a:t> draft strategy for 2012- 2014</a:t>
            </a:r>
            <a:endParaRPr lang="ru-RU" b="1" dirty="0"/>
          </a:p>
        </p:txBody>
      </p:sp>
      <p:sp>
        <p:nvSpPr>
          <p:cNvPr id="3" name="Содержимое 2"/>
          <p:cNvSpPr>
            <a:spLocks noGrp="1"/>
          </p:cNvSpPr>
          <p:nvPr>
            <p:ph idx="1"/>
          </p:nvPr>
        </p:nvSpPr>
        <p:spPr>
          <a:xfrm>
            <a:off x="457200" y="1265237"/>
            <a:ext cx="8229600" cy="4525963"/>
          </a:xfrm>
        </p:spPr>
        <p:txBody>
          <a:bodyPr>
            <a:normAutofit fontScale="85000" lnSpcReduction="10000"/>
          </a:bodyPr>
          <a:lstStyle/>
          <a:p>
            <a:pPr>
              <a:buNone/>
            </a:pPr>
            <a:r>
              <a:rPr lang="en-US" b="1" dirty="0" smtClean="0"/>
              <a:t>Purpose: To facilitate PEMPAL members learning from each other by:</a:t>
            </a:r>
          </a:p>
          <a:p>
            <a:r>
              <a:rPr lang="en-US" dirty="0" smtClean="0"/>
              <a:t>Helping each other solve problems</a:t>
            </a:r>
          </a:p>
          <a:p>
            <a:r>
              <a:rPr lang="en-US" dirty="0" smtClean="0"/>
              <a:t>Developing networking in the profession</a:t>
            </a:r>
          </a:p>
          <a:p>
            <a:r>
              <a:rPr lang="en-US" dirty="0" smtClean="0"/>
              <a:t>Supporting transition to modern internal audit management</a:t>
            </a:r>
          </a:p>
          <a:p>
            <a:r>
              <a:rPr lang="en-US" dirty="0" smtClean="0"/>
              <a:t>Increasing exposure of internal auditors to best practices</a:t>
            </a:r>
          </a:p>
          <a:p>
            <a:r>
              <a:rPr lang="en-US" dirty="0" smtClean="0"/>
              <a:t>Achieving international standards in internal audit</a:t>
            </a:r>
          </a:p>
          <a:p>
            <a:r>
              <a:rPr lang="en-US" dirty="0" smtClean="0"/>
              <a:t>Finding a voice and gaining influence</a:t>
            </a:r>
          </a:p>
          <a:p>
            <a:pPr>
              <a:buNone/>
            </a:pPr>
            <a:endParaRPr lang="ru-RU" dirty="0"/>
          </a:p>
        </p:txBody>
      </p:sp>
      <p:sp>
        <p:nvSpPr>
          <p:cNvPr id="4" name="Номер слайда 3"/>
          <p:cNvSpPr>
            <a:spLocks noGrp="1"/>
          </p:cNvSpPr>
          <p:nvPr>
            <p:ph type="sldNum" sz="quarter" idx="12"/>
          </p:nvPr>
        </p:nvSpPr>
        <p:spPr/>
        <p:txBody>
          <a:bodyPr/>
          <a:lstStyle/>
          <a:p>
            <a:fld id="{7B9792E3-0ED1-4636-9AD2-0933D53E70C7}" type="slidenum">
              <a:rPr lang="en-US" smtClean="0"/>
              <a:pPr/>
              <a:t>7</a:t>
            </a:fld>
            <a:endParaRPr lang="en-US" dirty="0"/>
          </a:p>
        </p:txBody>
      </p:sp>
      <p:pic>
        <p:nvPicPr>
          <p:cNvPr id="5" name="Picture 3"/>
          <p:cNvPicPr/>
          <p:nvPr/>
        </p:nvPicPr>
        <p:blipFill>
          <a:blip r:embed="rId2" cstate="print"/>
          <a:srcRect/>
          <a:stretch>
            <a:fillRect/>
          </a:stretch>
        </p:blipFill>
        <p:spPr bwMode="auto">
          <a:xfrm>
            <a:off x="0" y="5791201"/>
            <a:ext cx="9144000" cy="10667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b="1" dirty="0" smtClean="0"/>
              <a:t>Revised IA </a:t>
            </a:r>
            <a:r>
              <a:rPr lang="en-US" b="1" dirty="0" err="1" smtClean="0"/>
              <a:t>CoP</a:t>
            </a:r>
            <a:r>
              <a:rPr lang="en-US" b="1" dirty="0" smtClean="0"/>
              <a:t> Strategy for 2015-201</a:t>
            </a:r>
            <a:r>
              <a:rPr lang="hu-HU" b="1" dirty="0" smtClean="0"/>
              <a:t>7</a:t>
            </a:r>
            <a:r>
              <a:rPr lang="en-US" b="1" dirty="0" smtClean="0"/>
              <a:t> aligned to PEMPAL is needed</a:t>
            </a:r>
            <a:endParaRPr lang="ru-RU" b="1" dirty="0"/>
          </a:p>
        </p:txBody>
      </p:sp>
      <p:sp>
        <p:nvSpPr>
          <p:cNvPr id="3" name="Содержимое 2"/>
          <p:cNvSpPr>
            <a:spLocks noGrp="1"/>
          </p:cNvSpPr>
          <p:nvPr>
            <p:ph idx="1"/>
          </p:nvPr>
        </p:nvSpPr>
        <p:spPr>
          <a:xfrm>
            <a:off x="457200" y="1722437"/>
            <a:ext cx="8229600" cy="4525963"/>
          </a:xfrm>
        </p:spPr>
        <p:txBody>
          <a:bodyPr>
            <a:noAutofit/>
          </a:bodyPr>
          <a:lstStyle/>
          <a:p>
            <a:r>
              <a:rPr lang="en-US" sz="2400" b="1" dirty="0" smtClean="0"/>
              <a:t>Action 1.</a:t>
            </a:r>
            <a:r>
              <a:rPr lang="en-US" sz="2400" dirty="0" smtClean="0"/>
              <a:t> Develop</a:t>
            </a:r>
            <a:r>
              <a:rPr lang="en-US" sz="2400" b="1" dirty="0" smtClean="0"/>
              <a:t> 2015-2017 </a:t>
            </a:r>
            <a:r>
              <a:rPr lang="en-US" sz="2400" dirty="0" smtClean="0"/>
              <a:t>IA COP action plans aligned  with COP specific strategic plans and the PEMPAL Strategy 2012-17 results framework</a:t>
            </a:r>
            <a:endParaRPr lang="ru-RU" sz="2400" dirty="0" smtClean="0"/>
          </a:p>
          <a:p>
            <a:pPr marL="0" indent="0">
              <a:buNone/>
            </a:pPr>
            <a:r>
              <a:rPr lang="en-US" sz="2400" dirty="0" smtClean="0"/>
              <a:t>TO do: </a:t>
            </a:r>
          </a:p>
          <a:p>
            <a:pPr>
              <a:buNone/>
            </a:pPr>
            <a:r>
              <a:rPr lang="en-US" sz="2400" dirty="0" smtClean="0"/>
              <a:t>    To collect priorities of each country and choose the thematic areas to be addressed using a transparent and fair prioritization process.  These priorities sufficiently address the priorities of the member governments.</a:t>
            </a:r>
          </a:p>
          <a:p>
            <a:r>
              <a:rPr lang="en-US" sz="2400" dirty="0" smtClean="0"/>
              <a:t>How to confirm the areas identified are aligned with respective Government priority areas?</a:t>
            </a:r>
            <a:endParaRPr lang="ru-RU" sz="2400" dirty="0"/>
          </a:p>
        </p:txBody>
      </p:sp>
      <p:sp>
        <p:nvSpPr>
          <p:cNvPr id="4" name="Номер слайда 3"/>
          <p:cNvSpPr>
            <a:spLocks noGrp="1"/>
          </p:cNvSpPr>
          <p:nvPr>
            <p:ph type="sldNum" sz="quarter" idx="12"/>
          </p:nvPr>
        </p:nvSpPr>
        <p:spPr/>
        <p:txBody>
          <a:bodyPr/>
          <a:lstStyle/>
          <a:p>
            <a:fld id="{7B9792E3-0ED1-4636-9AD2-0933D53E70C7}" type="slidenum">
              <a:rPr lang="en-US" smtClean="0"/>
              <a:pPr/>
              <a:t>8</a:t>
            </a:fld>
            <a:endParaRPr lang="en-US" dirty="0"/>
          </a:p>
        </p:txBody>
      </p:sp>
      <p:pic>
        <p:nvPicPr>
          <p:cNvPr id="5" name="Picture 3"/>
          <p:cNvPicPr/>
          <p:nvPr/>
        </p:nvPicPr>
        <p:blipFill>
          <a:blip r:embed="rId2" cstate="print"/>
          <a:srcRect/>
          <a:stretch>
            <a:fillRect/>
          </a:stretch>
        </p:blipFill>
        <p:spPr bwMode="auto">
          <a:xfrm>
            <a:off x="0" y="5791201"/>
            <a:ext cx="9144000" cy="10667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685800"/>
            <a:ext cx="9144000" cy="1143000"/>
          </a:xfrm>
        </p:spPr>
        <p:txBody>
          <a:bodyPr>
            <a:noAutofit/>
          </a:bodyPr>
          <a:lstStyle/>
          <a:p>
            <a:r>
              <a:rPr lang="en-US" sz="3600" b="1" dirty="0" smtClean="0">
                <a:latin typeface="+mn-lt"/>
                <a:cs typeface="Aharoni" pitchFamily="2" charset="-79"/>
              </a:rPr>
              <a:t/>
            </a:r>
            <a:br>
              <a:rPr lang="en-US" sz="3600" b="1" dirty="0" smtClean="0">
                <a:latin typeface="+mn-lt"/>
                <a:cs typeface="Aharoni" pitchFamily="2" charset="-79"/>
              </a:rPr>
            </a:br>
            <a:r>
              <a:rPr lang="en-US" sz="3600" b="1" dirty="0" smtClean="0">
                <a:latin typeface="+mn-lt"/>
                <a:cs typeface="Aharoni" pitchFamily="2" charset="-79"/>
              </a:rPr>
              <a:t/>
            </a:r>
            <a:br>
              <a:rPr lang="en-US" sz="3600" b="1" dirty="0" smtClean="0">
                <a:latin typeface="+mn-lt"/>
                <a:cs typeface="Aharoni" pitchFamily="2" charset="-79"/>
              </a:rPr>
            </a:br>
            <a:r>
              <a:rPr lang="en-US" sz="3600" b="1" dirty="0" smtClean="0">
                <a:latin typeface="+mn-lt"/>
                <a:cs typeface="Aharoni" pitchFamily="2" charset="-79"/>
              </a:rPr>
              <a:t/>
            </a:r>
            <a:br>
              <a:rPr lang="en-US" sz="3600" b="1" dirty="0" smtClean="0">
                <a:latin typeface="+mn-lt"/>
                <a:cs typeface="Aharoni" pitchFamily="2" charset="-79"/>
              </a:rPr>
            </a:br>
            <a:r>
              <a:rPr lang="en-US" sz="3600" b="1" dirty="0" smtClean="0">
                <a:latin typeface="+mn-lt"/>
                <a:cs typeface="Aharoni" pitchFamily="2" charset="-79"/>
              </a:rPr>
              <a:t>Action 2: Implement IA COP 2012-2014 Action Plans that address priorities</a:t>
            </a:r>
            <a:r>
              <a:rPr lang="en-US" sz="3600" b="1" dirty="0" smtClean="0">
                <a:latin typeface="+mn-lt"/>
              </a:rPr>
              <a:t>  </a:t>
            </a:r>
            <a:br>
              <a:rPr lang="en-US" sz="3600" b="1" dirty="0" smtClean="0">
                <a:latin typeface="+mn-lt"/>
              </a:rPr>
            </a:br>
            <a:r>
              <a:rPr lang="en-US" sz="3600" b="1" dirty="0" smtClean="0">
                <a:latin typeface="+mn-lt"/>
                <a:cs typeface="Aharoni" pitchFamily="2" charset="-79"/>
              </a:rPr>
              <a:t/>
            </a:r>
            <a:br>
              <a:rPr lang="en-US" sz="3600" b="1" dirty="0" smtClean="0">
                <a:latin typeface="+mn-lt"/>
                <a:cs typeface="Aharoni" pitchFamily="2" charset="-79"/>
              </a:rPr>
            </a:br>
            <a:endParaRPr lang="ru-RU" sz="3600" b="1" dirty="0">
              <a:latin typeface="+mn-lt"/>
            </a:endParaRPr>
          </a:p>
        </p:txBody>
      </p:sp>
      <p:sp>
        <p:nvSpPr>
          <p:cNvPr id="3" name="Содержимое 2"/>
          <p:cNvSpPr>
            <a:spLocks noGrp="1"/>
          </p:cNvSpPr>
          <p:nvPr>
            <p:ph idx="1"/>
          </p:nvPr>
        </p:nvSpPr>
        <p:spPr>
          <a:xfrm>
            <a:off x="304800" y="1981200"/>
            <a:ext cx="8686800" cy="5257800"/>
          </a:xfrm>
        </p:spPr>
        <p:txBody>
          <a:bodyPr>
            <a:noAutofit/>
          </a:bodyPr>
          <a:lstStyle/>
          <a:p>
            <a:r>
              <a:rPr lang="en-US" sz="2400" dirty="0" smtClean="0"/>
              <a:t>Full COP annual plenary meetings. More than 70 participants per event. Two participants per country paid from IA </a:t>
            </a:r>
            <a:r>
              <a:rPr lang="en-US" sz="2400" dirty="0" err="1" smtClean="0"/>
              <a:t>CoP</a:t>
            </a:r>
            <a:r>
              <a:rPr lang="en-US" sz="2400" dirty="0" smtClean="0"/>
              <a:t> budget + Ex com member</a:t>
            </a:r>
          </a:p>
          <a:p>
            <a:r>
              <a:rPr lang="en-US" sz="2400" dirty="0" smtClean="0"/>
              <a:t>Working groups twice per year face-to-face meetings. More then 40 participants per event. Many participants are members of more then one WG (selection and budget challenges)</a:t>
            </a:r>
          </a:p>
          <a:p>
            <a:r>
              <a:rPr lang="en-US" sz="2400" dirty="0" smtClean="0"/>
              <a:t>Study </a:t>
            </a:r>
            <a:r>
              <a:rPr lang="en-US" sz="2400" dirty="0"/>
              <a:t>visits. Maximum  15 participants from few countries</a:t>
            </a:r>
          </a:p>
          <a:p>
            <a:r>
              <a:rPr lang="bs-Latn-BA" sz="2400" dirty="0" smtClean="0"/>
              <a:t>Executive </a:t>
            </a:r>
            <a:r>
              <a:rPr lang="bs-Latn-BA" sz="2400" dirty="0"/>
              <a:t>Committee </a:t>
            </a:r>
            <a:r>
              <a:rPr lang="en-US" sz="2400" dirty="0"/>
              <a:t>meetings in different formats (face-to-face, audio, video, web)</a:t>
            </a:r>
          </a:p>
          <a:p>
            <a:r>
              <a:rPr lang="en-US" sz="2400" dirty="0" smtClean="0"/>
              <a:t>Virtual </a:t>
            </a:r>
            <a:r>
              <a:rPr lang="en-US" sz="2400" dirty="0"/>
              <a:t>communication through web based forum (wiki page, </a:t>
            </a:r>
            <a:r>
              <a:rPr lang="en-US" sz="2400" dirty="0" err="1" smtClean="0"/>
              <a:t>facebook</a:t>
            </a:r>
            <a:r>
              <a:rPr lang="hu-HU" sz="2400" dirty="0" smtClean="0"/>
              <a:t>, </a:t>
            </a:r>
            <a:r>
              <a:rPr lang="hu-HU" sz="2400" dirty="0" err="1" smtClean="0"/>
              <a:t>skype</a:t>
            </a:r>
            <a:r>
              <a:rPr lang="hu-HU" sz="2400" dirty="0" smtClean="0"/>
              <a:t>)</a:t>
            </a:r>
            <a:r>
              <a:rPr lang="en-US" sz="2400" dirty="0" smtClean="0"/>
              <a:t> </a:t>
            </a:r>
            <a:endParaRPr lang="en-US" sz="2400" dirty="0"/>
          </a:p>
          <a:p>
            <a:r>
              <a:rPr lang="en-US" sz="2400" dirty="0" smtClean="0"/>
              <a:t>COP </a:t>
            </a:r>
            <a:r>
              <a:rPr lang="en-US" sz="2400" dirty="0"/>
              <a:t>surveys (web based, using survey monkey)</a:t>
            </a:r>
          </a:p>
          <a:p>
            <a:endParaRPr lang="en-US" sz="2400" dirty="0"/>
          </a:p>
        </p:txBody>
      </p:sp>
      <p:sp>
        <p:nvSpPr>
          <p:cNvPr id="4" name="Номер слайда 3"/>
          <p:cNvSpPr>
            <a:spLocks noGrp="1"/>
          </p:cNvSpPr>
          <p:nvPr>
            <p:ph type="sldNum" sz="quarter" idx="12"/>
          </p:nvPr>
        </p:nvSpPr>
        <p:spPr/>
        <p:txBody>
          <a:bodyPr/>
          <a:lstStyle/>
          <a:p>
            <a:fld id="{7B9792E3-0ED1-4636-9AD2-0933D53E70C7}" type="slidenum">
              <a:rPr lang="en-US" smtClean="0"/>
              <a:pPr/>
              <a:t>9</a:t>
            </a:fld>
            <a:endParaRPr lang="en-US" dirty="0"/>
          </a:p>
        </p:txBody>
      </p:sp>
      <p:pic>
        <p:nvPicPr>
          <p:cNvPr id="5" name="Picture 3"/>
          <p:cNvPicPr/>
          <p:nvPr/>
        </p:nvPicPr>
        <p:blipFill>
          <a:blip r:embed="rId2" cstate="print"/>
          <a:srcRect/>
          <a:stretch>
            <a:fillRect/>
          </a:stretch>
        </p:blipFill>
        <p:spPr bwMode="auto">
          <a:xfrm>
            <a:off x="0" y="-76200"/>
            <a:ext cx="9144000" cy="10667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4980</TotalTime>
  <Words>2547</Words>
  <Application>Microsoft Office PowerPoint</Application>
  <PresentationFormat>Экран (4:3)</PresentationFormat>
  <Paragraphs>188</Paragraphs>
  <Slides>23</Slides>
  <Notes>4</Notes>
  <HiddenSlides>0</HiddenSlides>
  <MMClips>0</MMClips>
  <ScaleCrop>false</ScaleCrop>
  <HeadingPairs>
    <vt:vector size="4" baseType="variant">
      <vt:variant>
        <vt:lpstr>Тема</vt:lpstr>
      </vt:variant>
      <vt:variant>
        <vt:i4>1</vt:i4>
      </vt:variant>
      <vt:variant>
        <vt:lpstr>Заголовки слайдов</vt:lpstr>
      </vt:variant>
      <vt:variant>
        <vt:i4>23</vt:i4>
      </vt:variant>
    </vt:vector>
  </HeadingPairs>
  <TitlesOfParts>
    <vt:vector size="24" baseType="lpstr">
      <vt:lpstr>Office Theme</vt:lpstr>
      <vt:lpstr>Слайд 1</vt:lpstr>
      <vt:lpstr>Слайд 2</vt:lpstr>
      <vt:lpstr>PEMPAL STRATEGY 2012-17 </vt:lpstr>
      <vt:lpstr>Слайд 4</vt:lpstr>
      <vt:lpstr>Objective 1: PFM priorities of member governments are addressed by the PFM network platform (2012-2014 implementation)  </vt:lpstr>
      <vt:lpstr>IA CoP draft strategy for 2012- 2014</vt:lpstr>
      <vt:lpstr>IA CoP draft strategy for 2012- 2014</vt:lpstr>
      <vt:lpstr>Revised IA CoP Strategy for 2015-2017 aligned to PEMPAL is needed</vt:lpstr>
      <vt:lpstr>   Action 2: Implement IA COP 2012-2014 Action Plans that address priorities    </vt:lpstr>
      <vt:lpstr>Action 2 : Implement IA COP 2012-2014 Action Plans that address priorities  </vt:lpstr>
      <vt:lpstr>Action 2. Implement COP Action  plans, in accordance with budget management guidelines, that address IA CoP priorities. Proposals:  </vt:lpstr>
      <vt:lpstr>Action 2: Alternative format of events?</vt:lpstr>
      <vt:lpstr>Action 3. Identify synergies and working projects between COPs </vt:lpstr>
      <vt:lpstr>AGENDA ACTIVIST IN MOSCOW</vt:lpstr>
      <vt:lpstr>AGENDA ACTIVISTS OF IACOP (Moscow)</vt:lpstr>
      <vt:lpstr>         Objective 2: Quality resources and network services,  supporting relevant PFM practices,  are provided to members </vt:lpstr>
      <vt:lpstr>Слайд 17</vt:lpstr>
      <vt:lpstr>Action 9: Facilitate access to PFM training institutes </vt:lpstr>
      <vt:lpstr> 10:  Facilitate members working together in a geographically dispersed environment by  adopting suitable technology solutions. </vt:lpstr>
      <vt:lpstr> Objective 3: A financially-viable network of public financial management professionals, committed to improving PFM practices, is built and maintained </vt:lpstr>
      <vt:lpstr>Objective 4: Awareness of high government and political levels is raised regarding the benefits and value of engaging through PEMPAL</vt:lpstr>
      <vt:lpstr>Mid-term review of implementation progress of Pempal Strategy 2012-17</vt:lpstr>
      <vt:lpstr>Слайд 23</vt:lpstr>
    </vt:vector>
  </TitlesOfParts>
  <Company>CEF</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Deanna Aubrey</dc:creator>
  <cp:lastModifiedBy>user</cp:lastModifiedBy>
  <cp:revision>503</cp:revision>
  <cp:lastPrinted>2013-05-24T11:14:55Z</cp:lastPrinted>
  <dcterms:created xsi:type="dcterms:W3CDTF">2012-02-13T09:14:10Z</dcterms:created>
  <dcterms:modified xsi:type="dcterms:W3CDTF">2014-11-25T20:48:23Z</dcterms:modified>
</cp:coreProperties>
</file>