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 bookmarkIdSeed="3">
  <p:sldMasterIdLst>
    <p:sldMasterId id="2147483648" r:id="rId1"/>
  </p:sldMasterIdLst>
  <p:notesMasterIdLst>
    <p:notesMasterId r:id="rId39"/>
  </p:notesMasterIdLst>
  <p:sldIdLst>
    <p:sldId id="256" r:id="rId2"/>
    <p:sldId id="588" r:id="rId3"/>
    <p:sldId id="659" r:id="rId4"/>
    <p:sldId id="662" r:id="rId5"/>
    <p:sldId id="660" r:id="rId6"/>
    <p:sldId id="625" r:id="rId7"/>
    <p:sldId id="615" r:id="rId8"/>
    <p:sldId id="587" r:id="rId9"/>
    <p:sldId id="576" r:id="rId10"/>
    <p:sldId id="586" r:id="rId11"/>
    <p:sldId id="581" r:id="rId12"/>
    <p:sldId id="591" r:id="rId13"/>
    <p:sldId id="585" r:id="rId14"/>
    <p:sldId id="582" r:id="rId15"/>
    <p:sldId id="592" r:id="rId16"/>
    <p:sldId id="594" r:id="rId17"/>
    <p:sldId id="590" r:id="rId18"/>
    <p:sldId id="595" r:id="rId19"/>
    <p:sldId id="593" r:id="rId20"/>
    <p:sldId id="629" r:id="rId21"/>
    <p:sldId id="589" r:id="rId22"/>
    <p:sldId id="635" r:id="rId23"/>
    <p:sldId id="619" r:id="rId24"/>
    <p:sldId id="630" r:id="rId25"/>
    <p:sldId id="634" r:id="rId26"/>
    <p:sldId id="580" r:id="rId27"/>
    <p:sldId id="617" r:id="rId28"/>
    <p:sldId id="661" r:id="rId29"/>
    <p:sldId id="612" r:id="rId30"/>
    <p:sldId id="663" r:id="rId31"/>
    <p:sldId id="633" r:id="rId32"/>
    <p:sldId id="623" r:id="rId33"/>
    <p:sldId id="622" r:id="rId34"/>
    <p:sldId id="664" r:id="rId35"/>
    <p:sldId id="631" r:id="rId36"/>
    <p:sldId id="632" r:id="rId37"/>
    <p:sldId id="566" r:id="rId3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788C727B-B0C3-44E5-BE9D-76AD265BF978}">
          <p14:sldIdLst>
            <p14:sldId id="256"/>
            <p14:sldId id="588"/>
            <p14:sldId id="659"/>
            <p14:sldId id="662"/>
            <p14:sldId id="660"/>
            <p14:sldId id="625"/>
            <p14:sldId id="615"/>
            <p14:sldId id="587"/>
            <p14:sldId id="576"/>
            <p14:sldId id="586"/>
            <p14:sldId id="581"/>
            <p14:sldId id="591"/>
            <p14:sldId id="585"/>
            <p14:sldId id="582"/>
            <p14:sldId id="592"/>
            <p14:sldId id="594"/>
            <p14:sldId id="590"/>
            <p14:sldId id="595"/>
            <p14:sldId id="593"/>
            <p14:sldId id="629"/>
            <p14:sldId id="589"/>
            <p14:sldId id="635"/>
            <p14:sldId id="619"/>
            <p14:sldId id="630"/>
            <p14:sldId id="634"/>
            <p14:sldId id="580"/>
            <p14:sldId id="617"/>
            <p14:sldId id="661"/>
            <p14:sldId id="612"/>
            <p14:sldId id="663"/>
            <p14:sldId id="633"/>
            <p14:sldId id="623"/>
            <p14:sldId id="622"/>
            <p14:sldId id="664"/>
            <p14:sldId id="631"/>
            <p14:sldId id="632"/>
            <p14:sldId id="566"/>
          </p14:sldIdLst>
        </p14:section>
        <p14:section name="Sección sin título" id="{33B42E0F-CA76-4738-A474-8C79504BE888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9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nia Sanchez Andrade" initials="TSA" lastIdx="1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900"/>
    <a:srgbClr val="FB5308"/>
    <a:srgbClr val="F93707"/>
    <a:srgbClr val="3C4648"/>
    <a:srgbClr val="8E9D9E"/>
    <a:srgbClr val="97BBD1"/>
    <a:srgbClr val="6AC1BD"/>
    <a:srgbClr val="77C390"/>
    <a:srgbClr val="B594C4"/>
    <a:srgbClr val="74B5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9B50D37-EF9E-BD61-6583-633B9555DD79}" v="1" dt="2019-03-12T15:48:19.702"/>
  </p1510:revLst>
</p1510:revInfo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119" autoAdjust="0"/>
    <p:restoredTop sz="94316" autoAdjust="0"/>
  </p:normalViewPr>
  <p:slideViewPr>
    <p:cSldViewPr snapToGrid="0" snapToObjects="1">
      <p:cViewPr varScale="1">
        <p:scale>
          <a:sx n="68" d="100"/>
          <a:sy n="68" d="100"/>
        </p:scale>
        <p:origin x="1824" y="60"/>
      </p:cViewPr>
      <p:guideLst>
        <p:guide orient="horz" pos="2191"/>
        <p:guide pos="2880"/>
      </p:guideLst>
    </p:cSldViewPr>
  </p:slideViewPr>
  <p:outlineViewPr>
    <p:cViewPr>
      <p:scale>
        <a:sx n="33" d="100"/>
        <a:sy n="33" d="100"/>
      </p:scale>
      <p:origin x="0" y="-137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52" d="100"/>
          <a:sy n="52" d="100"/>
        </p:scale>
        <p:origin x="2862" y="3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45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5/10/relationships/revisionInfo" Target="revisionInfo.xml"/><Relationship Id="rId20" Type="http://schemas.openxmlformats.org/officeDocument/2006/relationships/slide" Target="slides/slide19.xml"/><Relationship Id="rId4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ida Carsimamovic" userId="S::naidacar_gmail.com#ext#@worldbankgroup.onmicrosoft.com::53931ab3-ae2f-4940-ab2f-79ca65fd9f5d" providerId="AD" clId="Web-{69B50D37-EF9E-BD61-6583-633B9555DD79}"/>
    <pc:docChg chg="addSld delSld modSld modSection">
      <pc:chgData name="Naida Carsimamovic" userId="S::naidacar_gmail.com#ext#@worldbankgroup.onmicrosoft.com::53931ab3-ae2f-4940-ab2f-79ca65fd9f5d" providerId="AD" clId="Web-{69B50D37-EF9E-BD61-6583-633B9555DD79}" dt="2019-03-12T15:48:22.405" v="585"/>
      <pc:docMkLst>
        <pc:docMk/>
      </pc:docMkLst>
      <pc:sldChg chg="addSp delSp modSp">
        <pc:chgData name="Naida Carsimamovic" userId="S::naidacar_gmail.com#ext#@worldbankgroup.onmicrosoft.com::53931ab3-ae2f-4940-ab2f-79ca65fd9f5d" providerId="AD" clId="Web-{69B50D37-EF9E-BD61-6583-633B9555DD79}" dt="2019-03-12T15:13:04.549" v="5" actId="1076"/>
        <pc:sldMkLst>
          <pc:docMk/>
          <pc:sldMk cId="0" sldId="256"/>
        </pc:sldMkLst>
        <pc:spChg chg="mod">
          <ac:chgData name="Naida Carsimamovic" userId="S::naidacar_gmail.com#ext#@worldbankgroup.onmicrosoft.com::53931ab3-ae2f-4940-ab2f-79ca65fd9f5d" providerId="AD" clId="Web-{69B50D37-EF9E-BD61-6583-633B9555DD79}" dt="2019-03-12T15:08:24.188" v="0" actId="1076"/>
          <ac:spMkLst>
            <pc:docMk/>
            <pc:sldMk cId="0" sldId="256"/>
            <ac:spMk id="5" creationId="{00000000-0000-0000-0000-000000000000}"/>
          </ac:spMkLst>
        </pc:spChg>
        <pc:grpChg chg="del">
          <ac:chgData name="Naida Carsimamovic" userId="S::naidacar_gmail.com#ext#@worldbankgroup.onmicrosoft.com::53931ab3-ae2f-4940-ab2f-79ca65fd9f5d" providerId="AD" clId="Web-{69B50D37-EF9E-BD61-6583-633B9555DD79}" dt="2019-03-12T15:12:53.596" v="1"/>
          <ac:grpSpMkLst>
            <pc:docMk/>
            <pc:sldMk cId="0" sldId="256"/>
            <ac:grpSpMk id="13" creationId="{00000000-0000-0000-0000-000000000000}"/>
          </ac:grpSpMkLst>
        </pc:grpChg>
        <pc:picChg chg="add mod">
          <ac:chgData name="Naida Carsimamovic" userId="S::naidacar_gmail.com#ext#@worldbankgroup.onmicrosoft.com::53931ab3-ae2f-4940-ab2f-79ca65fd9f5d" providerId="AD" clId="Web-{69B50D37-EF9E-BD61-6583-633B9555DD79}" dt="2019-03-12T15:13:04.549" v="5" actId="1076"/>
          <ac:picMkLst>
            <pc:docMk/>
            <pc:sldMk cId="0" sldId="256"/>
            <ac:picMk id="3" creationId="{C2889A4C-B918-4E65-941F-CE99FA4A8160}"/>
          </ac:picMkLst>
        </pc:picChg>
      </pc:sldChg>
      <pc:sldChg chg="modSp">
        <pc:chgData name="Naida Carsimamovic" userId="S::naidacar_gmail.com#ext#@worldbankgroup.onmicrosoft.com::53931ab3-ae2f-4940-ab2f-79ca65fd9f5d" providerId="AD" clId="Web-{69B50D37-EF9E-BD61-6583-633B9555DD79}" dt="2019-03-12T15:30:13.696" v="205" actId="20577"/>
        <pc:sldMkLst>
          <pc:docMk/>
          <pc:sldMk cId="0" sldId="576"/>
        </pc:sldMkLst>
        <pc:spChg chg="mod">
          <ac:chgData name="Naida Carsimamovic" userId="S::naidacar_gmail.com#ext#@worldbankgroup.onmicrosoft.com::53931ab3-ae2f-4940-ab2f-79ca65fd9f5d" providerId="AD" clId="Web-{69B50D37-EF9E-BD61-6583-633B9555DD79}" dt="2019-03-12T15:30:13.696" v="205" actId="20577"/>
          <ac:spMkLst>
            <pc:docMk/>
            <pc:sldMk cId="0" sldId="576"/>
            <ac:spMk id="2" creationId="{00000000-0000-0000-0000-000000000000}"/>
          </ac:spMkLst>
        </pc:spChg>
        <pc:spChg chg="mod">
          <ac:chgData name="Naida Carsimamovic" userId="S::naidacar_gmail.com#ext#@worldbankgroup.onmicrosoft.com::53931ab3-ae2f-4940-ab2f-79ca65fd9f5d" providerId="AD" clId="Web-{69B50D37-EF9E-BD61-6583-633B9555DD79}" dt="2019-03-12T15:29:23.633" v="155" actId="20577"/>
          <ac:spMkLst>
            <pc:docMk/>
            <pc:sldMk cId="0" sldId="576"/>
            <ac:spMk id="5" creationId="{00000000-0000-0000-0000-000000000000}"/>
          </ac:spMkLst>
        </pc:spChg>
      </pc:sldChg>
      <pc:sldChg chg="addSp modSp">
        <pc:chgData name="Naida Carsimamovic" userId="S::naidacar_gmail.com#ext#@worldbankgroup.onmicrosoft.com::53931ab3-ae2f-4940-ab2f-79ca65fd9f5d" providerId="AD" clId="Web-{69B50D37-EF9E-BD61-6583-633B9555DD79}" dt="2019-03-12T15:43:08.075" v="356" actId="1076"/>
        <pc:sldMkLst>
          <pc:docMk/>
          <pc:sldMk cId="0" sldId="580"/>
        </pc:sldMkLst>
        <pc:spChg chg="mod">
          <ac:chgData name="Naida Carsimamovic" userId="S::naidacar_gmail.com#ext#@worldbankgroup.onmicrosoft.com::53931ab3-ae2f-4940-ab2f-79ca65fd9f5d" providerId="AD" clId="Web-{69B50D37-EF9E-BD61-6583-633B9555DD79}" dt="2019-03-12T15:43:07.997" v="354" actId="20577"/>
          <ac:spMkLst>
            <pc:docMk/>
            <pc:sldMk cId="0" sldId="580"/>
            <ac:spMk id="2" creationId="{00000000-0000-0000-0000-000000000000}"/>
          </ac:spMkLst>
        </pc:spChg>
        <pc:picChg chg="add mod">
          <ac:chgData name="Naida Carsimamovic" userId="S::naidacar_gmail.com#ext#@worldbankgroup.onmicrosoft.com::53931ab3-ae2f-4940-ab2f-79ca65fd9f5d" providerId="AD" clId="Web-{69B50D37-EF9E-BD61-6583-633B9555DD79}" dt="2019-03-12T15:43:08.075" v="356" actId="1076"/>
          <ac:picMkLst>
            <pc:docMk/>
            <pc:sldMk cId="0" sldId="580"/>
            <ac:picMk id="6" creationId="{5E95298C-62EC-42DD-AEFB-397AA5524751}"/>
          </ac:picMkLst>
        </pc:picChg>
      </pc:sldChg>
      <pc:sldChg chg="modSp">
        <pc:chgData name="Naida Carsimamovic" userId="S::naidacar_gmail.com#ext#@worldbankgroup.onmicrosoft.com::53931ab3-ae2f-4940-ab2f-79ca65fd9f5d" providerId="AD" clId="Web-{69B50D37-EF9E-BD61-6583-633B9555DD79}" dt="2019-03-12T15:29:19.727" v="150"/>
        <pc:sldMkLst>
          <pc:docMk/>
          <pc:sldMk cId="0" sldId="587"/>
        </pc:sldMkLst>
        <pc:graphicFrameChg chg="mod modGraphic">
          <ac:chgData name="Naida Carsimamovic" userId="S::naidacar_gmail.com#ext#@worldbankgroup.onmicrosoft.com::53931ab3-ae2f-4940-ab2f-79ca65fd9f5d" providerId="AD" clId="Web-{69B50D37-EF9E-BD61-6583-633B9555DD79}" dt="2019-03-12T15:29:19.727" v="150"/>
          <ac:graphicFrameMkLst>
            <pc:docMk/>
            <pc:sldMk cId="0" sldId="587"/>
            <ac:graphicFrameMk id="6" creationId="{00000000-0000-0000-0000-000000000000}"/>
          </ac:graphicFrameMkLst>
        </pc:graphicFrameChg>
      </pc:sldChg>
      <pc:sldChg chg="modSp">
        <pc:chgData name="Naida Carsimamovic" userId="S::naidacar_gmail.com#ext#@worldbankgroup.onmicrosoft.com::53931ab3-ae2f-4940-ab2f-79ca65fd9f5d" providerId="AD" clId="Web-{69B50D37-EF9E-BD61-6583-633B9555DD79}" dt="2019-03-12T15:13:58.097" v="58" actId="20577"/>
        <pc:sldMkLst>
          <pc:docMk/>
          <pc:sldMk cId="0" sldId="588"/>
        </pc:sldMkLst>
        <pc:spChg chg="mod">
          <ac:chgData name="Naida Carsimamovic" userId="S::naidacar_gmail.com#ext#@worldbankgroup.onmicrosoft.com::53931ab3-ae2f-4940-ab2f-79ca65fd9f5d" providerId="AD" clId="Web-{69B50D37-EF9E-BD61-6583-633B9555DD79}" dt="2019-03-12T15:13:58.097" v="58" actId="20577"/>
          <ac:spMkLst>
            <pc:docMk/>
            <pc:sldMk cId="0" sldId="588"/>
            <ac:spMk id="2" creationId="{00000000-0000-0000-0000-000000000000}"/>
          </ac:spMkLst>
        </pc:spChg>
      </pc:sldChg>
      <pc:sldChg chg="modSp">
        <pc:chgData name="Naida Carsimamovic" userId="S::naidacar_gmail.com#ext#@worldbankgroup.onmicrosoft.com::53931ab3-ae2f-4940-ab2f-79ca65fd9f5d" providerId="AD" clId="Web-{69B50D37-EF9E-BD61-6583-633B9555DD79}" dt="2019-03-12T15:39:20.105" v="325" actId="20577"/>
        <pc:sldMkLst>
          <pc:docMk/>
          <pc:sldMk cId="0" sldId="589"/>
        </pc:sldMkLst>
        <pc:spChg chg="mod">
          <ac:chgData name="Naida Carsimamovic" userId="S::naidacar_gmail.com#ext#@worldbankgroup.onmicrosoft.com::53931ab3-ae2f-4940-ab2f-79ca65fd9f5d" providerId="AD" clId="Web-{69B50D37-EF9E-BD61-6583-633B9555DD79}" dt="2019-03-12T15:39:20.105" v="325" actId="20577"/>
          <ac:spMkLst>
            <pc:docMk/>
            <pc:sldMk cId="0" sldId="589"/>
            <ac:spMk id="2" creationId="{00000000-0000-0000-0000-000000000000}"/>
          </ac:spMkLst>
        </pc:spChg>
      </pc:sldChg>
      <pc:sldChg chg="modSp">
        <pc:chgData name="Naida Carsimamovic" userId="S::naidacar_gmail.com#ext#@worldbankgroup.onmicrosoft.com::53931ab3-ae2f-4940-ab2f-79ca65fd9f5d" providerId="AD" clId="Web-{69B50D37-EF9E-BD61-6583-633B9555DD79}" dt="2019-03-12T15:36:48.901" v="307" actId="20577"/>
        <pc:sldMkLst>
          <pc:docMk/>
          <pc:sldMk cId="0" sldId="590"/>
        </pc:sldMkLst>
        <pc:spChg chg="mod">
          <ac:chgData name="Naida Carsimamovic" userId="S::naidacar_gmail.com#ext#@worldbankgroup.onmicrosoft.com::53931ab3-ae2f-4940-ab2f-79ca65fd9f5d" providerId="AD" clId="Web-{69B50D37-EF9E-BD61-6583-633B9555DD79}" dt="2019-03-12T15:36:48.901" v="307" actId="20577"/>
          <ac:spMkLst>
            <pc:docMk/>
            <pc:sldMk cId="0" sldId="590"/>
            <ac:spMk id="2" creationId="{00000000-0000-0000-0000-000000000000}"/>
          </ac:spMkLst>
        </pc:spChg>
      </pc:sldChg>
      <pc:sldChg chg="addSp modSp">
        <pc:chgData name="Naida Carsimamovic" userId="S::naidacar_gmail.com#ext#@worldbankgroup.onmicrosoft.com::53931ab3-ae2f-4940-ab2f-79ca65fd9f5d" providerId="AD" clId="Web-{69B50D37-EF9E-BD61-6583-633B9555DD79}" dt="2019-03-12T15:35:40.463" v="241" actId="1076"/>
        <pc:sldMkLst>
          <pc:docMk/>
          <pc:sldMk cId="0" sldId="594"/>
        </pc:sldMkLst>
        <pc:spChg chg="mod">
          <ac:chgData name="Naida Carsimamovic" userId="S::naidacar_gmail.com#ext#@worldbankgroup.onmicrosoft.com::53931ab3-ae2f-4940-ab2f-79ca65fd9f5d" providerId="AD" clId="Web-{69B50D37-EF9E-BD61-6583-633B9555DD79}" dt="2019-03-12T15:35:40.463" v="241" actId="1076"/>
          <ac:spMkLst>
            <pc:docMk/>
            <pc:sldMk cId="0" sldId="594"/>
            <ac:spMk id="2" creationId="{00000000-0000-0000-0000-000000000000}"/>
          </ac:spMkLst>
        </pc:spChg>
        <pc:picChg chg="add mod">
          <ac:chgData name="Naida Carsimamovic" userId="S::naidacar_gmail.com#ext#@worldbankgroup.onmicrosoft.com::53931ab3-ae2f-4940-ab2f-79ca65fd9f5d" providerId="AD" clId="Web-{69B50D37-EF9E-BD61-6583-633B9555DD79}" dt="2019-03-12T15:35:37.635" v="240" actId="1076"/>
          <ac:picMkLst>
            <pc:docMk/>
            <pc:sldMk cId="0" sldId="594"/>
            <ac:picMk id="6" creationId="{8C20F856-4DC8-480B-83B9-8E5B8687BC66}"/>
          </ac:picMkLst>
        </pc:picChg>
      </pc:sldChg>
      <pc:sldChg chg="modSp">
        <pc:chgData name="Naida Carsimamovic" userId="S::naidacar_gmail.com#ext#@worldbankgroup.onmicrosoft.com::53931ab3-ae2f-4940-ab2f-79ca65fd9f5d" providerId="AD" clId="Web-{69B50D37-EF9E-BD61-6583-633B9555DD79}" dt="2019-03-12T15:38:02.230" v="316" actId="20577"/>
        <pc:sldMkLst>
          <pc:docMk/>
          <pc:sldMk cId="0" sldId="595"/>
        </pc:sldMkLst>
        <pc:spChg chg="mod">
          <ac:chgData name="Naida Carsimamovic" userId="S::naidacar_gmail.com#ext#@worldbankgroup.onmicrosoft.com::53931ab3-ae2f-4940-ab2f-79ca65fd9f5d" providerId="AD" clId="Web-{69B50D37-EF9E-BD61-6583-633B9555DD79}" dt="2019-03-12T15:38:02.230" v="316" actId="20577"/>
          <ac:spMkLst>
            <pc:docMk/>
            <pc:sldMk cId="0" sldId="595"/>
            <ac:spMk id="2" creationId="{00000000-0000-0000-0000-000000000000}"/>
          </ac:spMkLst>
        </pc:spChg>
      </pc:sldChg>
      <pc:sldChg chg="modSp">
        <pc:chgData name="Naida Carsimamovic" userId="S::naidacar_gmail.com#ext#@worldbankgroup.onmicrosoft.com::53931ab3-ae2f-4940-ab2f-79ca65fd9f5d" providerId="AD" clId="Web-{69B50D37-EF9E-BD61-6583-633B9555DD79}" dt="2019-03-12T15:43:46.544" v="361" actId="20577"/>
        <pc:sldMkLst>
          <pc:docMk/>
          <pc:sldMk cId="0" sldId="617"/>
        </pc:sldMkLst>
        <pc:spChg chg="mod">
          <ac:chgData name="Naida Carsimamovic" userId="S::naidacar_gmail.com#ext#@worldbankgroup.onmicrosoft.com::53931ab3-ae2f-4940-ab2f-79ca65fd9f5d" providerId="AD" clId="Web-{69B50D37-EF9E-BD61-6583-633B9555DD79}" dt="2019-03-12T15:43:46.544" v="361" actId="20577"/>
          <ac:spMkLst>
            <pc:docMk/>
            <pc:sldMk cId="0" sldId="617"/>
            <ac:spMk id="2" creationId="{00000000-0000-0000-0000-000000000000}"/>
          </ac:spMkLst>
        </pc:spChg>
      </pc:sldChg>
      <pc:sldChg chg="modSp">
        <pc:chgData name="Naida Carsimamovic" userId="S::naidacar_gmail.com#ext#@worldbankgroup.onmicrosoft.com::53931ab3-ae2f-4940-ab2f-79ca65fd9f5d" providerId="AD" clId="Web-{69B50D37-EF9E-BD61-6583-633B9555DD79}" dt="2019-03-12T15:41:03.277" v="331" actId="20577"/>
        <pc:sldMkLst>
          <pc:docMk/>
          <pc:sldMk cId="0" sldId="619"/>
        </pc:sldMkLst>
        <pc:spChg chg="mod">
          <ac:chgData name="Naida Carsimamovic" userId="S::naidacar_gmail.com#ext#@worldbankgroup.onmicrosoft.com::53931ab3-ae2f-4940-ab2f-79ca65fd9f5d" providerId="AD" clId="Web-{69B50D37-EF9E-BD61-6583-633B9555DD79}" dt="2019-03-12T15:41:03.277" v="331" actId="20577"/>
          <ac:spMkLst>
            <pc:docMk/>
            <pc:sldMk cId="0" sldId="619"/>
            <ac:spMk id="2" creationId="{00000000-0000-0000-0000-000000000000}"/>
          </ac:spMkLst>
        </pc:spChg>
      </pc:sldChg>
      <pc:sldChg chg="modSp">
        <pc:chgData name="Naida Carsimamovic" userId="S::naidacar_gmail.com#ext#@worldbankgroup.onmicrosoft.com::53931ab3-ae2f-4940-ab2f-79ca65fd9f5d" providerId="AD" clId="Web-{69B50D37-EF9E-BD61-6583-633B9555DD79}" dt="2019-03-12T15:48:19.702" v="584" actId="1076"/>
        <pc:sldMkLst>
          <pc:docMk/>
          <pc:sldMk cId="0" sldId="623"/>
        </pc:sldMkLst>
        <pc:spChg chg="mod">
          <ac:chgData name="Naida Carsimamovic" userId="S::naidacar_gmail.com#ext#@worldbankgroup.onmicrosoft.com::53931ab3-ae2f-4940-ab2f-79ca65fd9f5d" providerId="AD" clId="Web-{69B50D37-EF9E-BD61-6583-633B9555DD79}" dt="2019-03-12T15:48:19.702" v="584" actId="1076"/>
          <ac:spMkLst>
            <pc:docMk/>
            <pc:sldMk cId="0" sldId="623"/>
            <ac:spMk id="5" creationId="{00000000-0000-0000-0000-000000000000}"/>
          </ac:spMkLst>
        </pc:spChg>
      </pc:sldChg>
      <pc:sldChg chg="modSp">
        <pc:chgData name="Naida Carsimamovic" userId="S::naidacar_gmail.com#ext#@worldbankgroup.onmicrosoft.com::53931ab3-ae2f-4940-ab2f-79ca65fd9f5d" providerId="AD" clId="Web-{69B50D37-EF9E-BD61-6583-633B9555DD79}" dt="2019-03-12T15:26:23.491" v="135" actId="14100"/>
        <pc:sldMkLst>
          <pc:docMk/>
          <pc:sldMk cId="0" sldId="625"/>
        </pc:sldMkLst>
        <pc:spChg chg="mod">
          <ac:chgData name="Naida Carsimamovic" userId="S::naidacar_gmail.com#ext#@worldbankgroup.onmicrosoft.com::53931ab3-ae2f-4940-ab2f-79ca65fd9f5d" providerId="AD" clId="Web-{69B50D37-EF9E-BD61-6583-633B9555DD79}" dt="2019-03-12T15:25:04.428" v="131" actId="20577"/>
          <ac:spMkLst>
            <pc:docMk/>
            <pc:sldMk cId="0" sldId="625"/>
            <ac:spMk id="5" creationId="{00000000-0000-0000-0000-000000000000}"/>
          </ac:spMkLst>
        </pc:spChg>
        <pc:graphicFrameChg chg="mod">
          <ac:chgData name="Naida Carsimamovic" userId="S::naidacar_gmail.com#ext#@worldbankgroup.onmicrosoft.com::53931ab3-ae2f-4940-ab2f-79ca65fd9f5d" providerId="AD" clId="Web-{69B50D37-EF9E-BD61-6583-633B9555DD79}" dt="2019-03-12T15:26:23.491" v="135" actId="14100"/>
          <ac:graphicFrameMkLst>
            <pc:docMk/>
            <pc:sldMk cId="0" sldId="625"/>
            <ac:graphicFrameMk id="6" creationId="{00000000-0000-0000-0000-000000000000}"/>
          </ac:graphicFrameMkLst>
        </pc:graphicFrameChg>
      </pc:sldChg>
      <pc:sldChg chg="addSp modSp">
        <pc:chgData name="Naida Carsimamovic" userId="S::naidacar_gmail.com#ext#@worldbankgroup.onmicrosoft.com::53931ab3-ae2f-4940-ab2f-79ca65fd9f5d" providerId="AD" clId="Web-{69B50D37-EF9E-BD61-6583-633B9555DD79}" dt="2019-03-12T15:38:44.792" v="322" actId="1076"/>
        <pc:sldMkLst>
          <pc:docMk/>
          <pc:sldMk cId="0" sldId="629"/>
        </pc:sldMkLst>
        <pc:picChg chg="add mod">
          <ac:chgData name="Naida Carsimamovic" userId="S::naidacar_gmail.com#ext#@worldbankgroup.onmicrosoft.com::53931ab3-ae2f-4940-ab2f-79ca65fd9f5d" providerId="AD" clId="Web-{69B50D37-EF9E-BD61-6583-633B9555DD79}" dt="2019-03-12T15:38:44.792" v="322" actId="1076"/>
          <ac:picMkLst>
            <pc:docMk/>
            <pc:sldMk cId="0" sldId="629"/>
            <ac:picMk id="6" creationId="{4DF66FDF-19B7-442C-99CC-4D98B35F45A9}"/>
          </ac:picMkLst>
        </pc:picChg>
      </pc:sldChg>
      <pc:sldChg chg="addSp modSp">
        <pc:chgData name="Naida Carsimamovic" userId="S::naidacar_gmail.com#ext#@worldbankgroup.onmicrosoft.com::53931ab3-ae2f-4940-ab2f-79ca65fd9f5d" providerId="AD" clId="Web-{69B50D37-EF9E-BD61-6583-633B9555DD79}" dt="2019-03-12T15:47:47.733" v="580" actId="1076"/>
        <pc:sldMkLst>
          <pc:docMk/>
          <pc:sldMk cId="0" sldId="633"/>
        </pc:sldMkLst>
        <pc:spChg chg="mod">
          <ac:chgData name="Naida Carsimamovic" userId="S::naidacar_gmail.com#ext#@worldbankgroup.onmicrosoft.com::53931ab3-ae2f-4940-ab2f-79ca65fd9f5d" providerId="AD" clId="Web-{69B50D37-EF9E-BD61-6583-633B9555DD79}" dt="2019-03-12T15:47:36.061" v="577" actId="20577"/>
          <ac:spMkLst>
            <pc:docMk/>
            <pc:sldMk cId="0" sldId="633"/>
            <ac:spMk id="2" creationId="{00000000-0000-0000-0000-000000000000}"/>
          </ac:spMkLst>
        </pc:spChg>
        <pc:spChg chg="mod">
          <ac:chgData name="Naida Carsimamovic" userId="S::naidacar_gmail.com#ext#@worldbankgroup.onmicrosoft.com::53931ab3-ae2f-4940-ab2f-79ca65fd9f5d" providerId="AD" clId="Web-{69B50D37-EF9E-BD61-6583-633B9555DD79}" dt="2019-03-12T15:47:47.733" v="580" actId="1076"/>
          <ac:spMkLst>
            <pc:docMk/>
            <pc:sldMk cId="0" sldId="633"/>
            <ac:spMk id="5" creationId="{00000000-0000-0000-0000-000000000000}"/>
          </ac:spMkLst>
        </pc:spChg>
        <pc:picChg chg="add mod">
          <ac:chgData name="Naida Carsimamovic" userId="S::naidacar_gmail.com#ext#@worldbankgroup.onmicrosoft.com::53931ab3-ae2f-4940-ab2f-79ca65fd9f5d" providerId="AD" clId="Web-{69B50D37-EF9E-BD61-6583-633B9555DD79}" dt="2019-03-12T15:47:17.405" v="556" actId="1076"/>
          <ac:picMkLst>
            <pc:docMk/>
            <pc:sldMk cId="0" sldId="633"/>
            <ac:picMk id="6" creationId="{17351248-8181-4DA2-88D4-D90AE53ED1EC}"/>
          </ac:picMkLst>
        </pc:picChg>
      </pc:sldChg>
      <pc:sldChg chg="modSp">
        <pc:chgData name="Naida Carsimamovic" userId="S::naidacar_gmail.com#ext#@worldbankgroup.onmicrosoft.com::53931ab3-ae2f-4940-ab2f-79ca65fd9f5d" providerId="AD" clId="Web-{69B50D37-EF9E-BD61-6583-633B9555DD79}" dt="2019-03-12T15:42:36.012" v="342" actId="20577"/>
        <pc:sldMkLst>
          <pc:docMk/>
          <pc:sldMk cId="0" sldId="634"/>
        </pc:sldMkLst>
        <pc:spChg chg="mod">
          <ac:chgData name="Naida Carsimamovic" userId="S::naidacar_gmail.com#ext#@worldbankgroup.onmicrosoft.com::53931ab3-ae2f-4940-ab2f-79ca65fd9f5d" providerId="AD" clId="Web-{69B50D37-EF9E-BD61-6583-633B9555DD79}" dt="2019-03-12T15:42:36.012" v="342" actId="20577"/>
          <ac:spMkLst>
            <pc:docMk/>
            <pc:sldMk cId="0" sldId="634"/>
            <ac:spMk id="2" creationId="{00000000-0000-0000-0000-000000000000}"/>
          </ac:spMkLst>
        </pc:spChg>
      </pc:sldChg>
      <pc:sldChg chg="modSp">
        <pc:chgData name="Naida Carsimamovic" userId="S::naidacar_gmail.com#ext#@worldbankgroup.onmicrosoft.com::53931ab3-ae2f-4940-ab2f-79ca65fd9f5d" providerId="AD" clId="Web-{69B50D37-EF9E-BD61-6583-633B9555DD79}" dt="2019-03-12T15:40:53.434" v="329" actId="20577"/>
        <pc:sldMkLst>
          <pc:docMk/>
          <pc:sldMk cId="0" sldId="635"/>
        </pc:sldMkLst>
        <pc:spChg chg="mod">
          <ac:chgData name="Naida Carsimamovic" userId="S::naidacar_gmail.com#ext#@worldbankgroup.onmicrosoft.com::53931ab3-ae2f-4940-ab2f-79ca65fd9f5d" providerId="AD" clId="Web-{69B50D37-EF9E-BD61-6583-633B9555DD79}" dt="2019-03-12T15:40:53.434" v="329" actId="20577"/>
          <ac:spMkLst>
            <pc:docMk/>
            <pc:sldMk cId="0" sldId="635"/>
            <ac:spMk id="2" creationId="{00000000-0000-0000-0000-000000000000}"/>
          </ac:spMkLst>
        </pc:spChg>
      </pc:sldChg>
      <pc:sldChg chg="modSp">
        <pc:chgData name="Naida Carsimamovic" userId="S::naidacar_gmail.com#ext#@worldbankgroup.onmicrosoft.com::53931ab3-ae2f-4940-ab2f-79ca65fd9f5d" providerId="AD" clId="Web-{69B50D37-EF9E-BD61-6583-633B9555DD79}" dt="2019-03-12T15:15:35.066" v="115" actId="20577"/>
        <pc:sldMkLst>
          <pc:docMk/>
          <pc:sldMk cId="0" sldId="659"/>
        </pc:sldMkLst>
        <pc:spChg chg="mod">
          <ac:chgData name="Naida Carsimamovic" userId="S::naidacar_gmail.com#ext#@worldbankgroup.onmicrosoft.com::53931ab3-ae2f-4940-ab2f-79ca65fd9f5d" providerId="AD" clId="Web-{69B50D37-EF9E-BD61-6583-633B9555DD79}" dt="2019-03-12T15:15:35.066" v="115" actId="20577"/>
          <ac:spMkLst>
            <pc:docMk/>
            <pc:sldMk cId="0" sldId="659"/>
            <ac:spMk id="2" creationId="{00000000-0000-0000-0000-000000000000}"/>
          </ac:spMkLst>
        </pc:spChg>
      </pc:sldChg>
      <pc:sldChg chg="modSp">
        <pc:chgData name="Naida Carsimamovic" userId="S::naidacar_gmail.com#ext#@worldbankgroup.onmicrosoft.com::53931ab3-ae2f-4940-ab2f-79ca65fd9f5d" providerId="AD" clId="Web-{69B50D37-EF9E-BD61-6583-633B9555DD79}" dt="2019-03-12T15:47:10.295" v="553" actId="20577"/>
        <pc:sldMkLst>
          <pc:docMk/>
          <pc:sldMk cId="0" sldId="663"/>
        </pc:sldMkLst>
        <pc:spChg chg="mod">
          <ac:chgData name="Naida Carsimamovic" userId="S::naidacar_gmail.com#ext#@worldbankgroup.onmicrosoft.com::53931ab3-ae2f-4940-ab2f-79ca65fd9f5d" providerId="AD" clId="Web-{69B50D37-EF9E-BD61-6583-633B9555DD79}" dt="2019-03-12T15:47:10.295" v="553" actId="20577"/>
          <ac:spMkLst>
            <pc:docMk/>
            <pc:sldMk cId="0" sldId="663"/>
            <ac:spMk id="2" creationId="{00000000-0000-0000-0000-000000000000}"/>
          </ac:spMkLst>
        </pc:spChg>
        <pc:spChg chg="mod">
          <ac:chgData name="Naida Carsimamovic" userId="S::naidacar_gmail.com#ext#@worldbankgroup.onmicrosoft.com::53931ab3-ae2f-4940-ab2f-79ca65fd9f5d" providerId="AD" clId="Web-{69B50D37-EF9E-BD61-6583-633B9555DD79}" dt="2019-03-12T15:45:33.107" v="369" actId="20577"/>
          <ac:spMkLst>
            <pc:docMk/>
            <pc:sldMk cId="0" sldId="663"/>
            <ac:spMk id="5" creationId="{00000000-0000-0000-0000-000000000000}"/>
          </ac:spMkLst>
        </pc:spChg>
      </pc:sldChg>
      <pc:sldChg chg="new del">
        <pc:chgData name="Naida Carsimamovic" userId="S::naidacar_gmail.com#ext#@worldbankgroup.onmicrosoft.com::53931ab3-ae2f-4940-ab2f-79ca65fd9f5d" providerId="AD" clId="Web-{69B50D37-EF9E-BD61-6583-633B9555DD79}" dt="2019-03-12T15:48:22.405" v="585"/>
        <pc:sldMkLst>
          <pc:docMk/>
          <pc:sldMk cId="3701531618" sldId="665"/>
        </pc:sldMkLst>
      </pc:sldChg>
    </pc:docChg>
  </pc:docChgLst>
  <pc:docChgLst>
    <pc:chgData name="Ksenia Malafeeva" userId="fe71a550-e733-4641-acd1-a03f0d78ccea" providerId="ADAL" clId="{A965887C-72A7-438C-950C-A3FC42BEC098}"/>
    <pc:docChg chg="modSld">
      <pc:chgData name="Ksenia Malafeeva" userId="fe71a550-e733-4641-acd1-a03f0d78ccea" providerId="ADAL" clId="{A965887C-72A7-438C-950C-A3FC42BEC098}" dt="2019-02-25T10:17:29.110" v="21" actId="1076"/>
      <pc:docMkLst>
        <pc:docMk/>
      </pc:docMkLst>
      <pc:sldChg chg="modSp">
        <pc:chgData name="Ksenia Malafeeva" userId="fe71a550-e733-4641-acd1-a03f0d78ccea" providerId="ADAL" clId="{A965887C-72A7-438C-950C-A3FC42BEC098}" dt="2019-02-25T10:17:29.110" v="21" actId="1076"/>
        <pc:sldMkLst>
          <pc:docMk/>
          <pc:sldMk cId="0" sldId="580"/>
        </pc:sldMkLst>
        <pc:spChg chg="mod">
          <ac:chgData name="Ksenia Malafeeva" userId="fe71a550-e733-4641-acd1-a03f0d78ccea" providerId="ADAL" clId="{A965887C-72A7-438C-950C-A3FC42BEC098}" dt="2019-02-25T10:17:29.110" v="21" actId="1076"/>
          <ac:spMkLst>
            <pc:docMk/>
            <pc:sldMk cId="0" sldId="580"/>
            <ac:spMk id="2" creationId="{00000000-0000-0000-0000-000000000000}"/>
          </ac:spMkLst>
        </pc:spChg>
      </pc:sldChg>
      <pc:sldChg chg="modSp">
        <pc:chgData name="Ksenia Malafeeva" userId="fe71a550-e733-4641-acd1-a03f0d78ccea" providerId="ADAL" clId="{A965887C-72A7-438C-950C-A3FC42BEC098}" dt="2019-02-25T10:17:12.301" v="20"/>
        <pc:sldMkLst>
          <pc:docMk/>
          <pc:sldMk cId="0" sldId="625"/>
        </pc:sldMkLst>
        <pc:graphicFrameChg chg="mod">
          <ac:chgData name="Ksenia Malafeeva" userId="fe71a550-e733-4641-acd1-a03f0d78ccea" providerId="ADAL" clId="{A965887C-72A7-438C-950C-A3FC42BEC098}" dt="2019-02-25T10:17:12.301" v="20"/>
          <ac:graphicFrameMkLst>
            <pc:docMk/>
            <pc:sldMk cId="0" sldId="625"/>
            <ac:graphicFrameMk id="6" creationId="{00000000-0000-0000-0000-000000000000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06D191-F7AC-4CA1-836B-A39567A4C669}" type="doc">
      <dgm:prSet loTypeId="urn:microsoft.com/office/officeart/2005/8/layout/cycle4#1" loCatId="cycle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en-US"/>
        </a:p>
      </dgm:t>
    </dgm:pt>
    <dgm:pt modelId="{CE8D4C6D-E1C2-4BFF-A6A0-CCC76B3134DB}">
      <dgm:prSet phldrT="[Text]"/>
      <dgm:spPr>
        <a:xfrm>
          <a:off x="912431" y="242506"/>
          <a:ext cx="1842198" cy="1842198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dirty="0" err="1">
              <a:solidFill>
                <a:sysClr val="window" lastClr="FFFFFF"/>
              </a:solidFill>
              <a:latin typeface="Calibri" panose="020F0502020204030204"/>
            </a:rPr>
            <a:t>Revizija</a:t>
          </a:r>
          <a:r>
            <a:rPr lang="en-US" dirty="0">
              <a:solidFill>
                <a:sysClr val="window" lastClr="FFFFFF"/>
              </a:solidFill>
              <a:latin typeface="Calibri" panose="020F0502020204030204"/>
            </a:rPr>
            <a:t> </a:t>
          </a:r>
          <a:r>
            <a:rPr lang="en-US" dirty="0" err="1">
              <a:solidFill>
                <a:sysClr val="window" lastClr="FFFFFF"/>
              </a:solidFill>
              <a:latin typeface="Calibri" panose="020F0502020204030204"/>
            </a:rPr>
            <a:t>i</a:t>
          </a:r>
          <a:r>
            <a:rPr lang="en-US" dirty="0">
              <a:solidFill>
                <a:sysClr val="window" lastClr="FFFFFF"/>
              </a:solidFill>
              <a:latin typeface="Calibri" panose="020F0502020204030204"/>
            </a:rPr>
            <a:t> </a:t>
          </a:r>
          <a:r>
            <a:rPr lang="en-US" dirty="0" err="1">
              <a:solidFill>
                <a:sysClr val="window" lastClr="FFFFFF"/>
              </a:solidFill>
              <a:latin typeface="Calibri" panose="020F0502020204030204"/>
            </a:rPr>
            <a:t>nadzor</a:t>
          </a:r>
        </a:p>
      </dgm:t>
    </dgm:pt>
    <dgm:pt modelId="{22238D34-7CCA-410E-833B-4270B5C98198}" type="parTrans" cxnId="{EA635E0A-7068-416C-92C8-2BA7ADD05390}">
      <dgm:prSet/>
      <dgm:spPr/>
      <dgm:t>
        <a:bodyPr/>
        <a:lstStyle/>
        <a:p>
          <a:endParaRPr lang="en-US"/>
        </a:p>
      </dgm:t>
    </dgm:pt>
    <dgm:pt modelId="{DE119ED9-2AD6-4C19-BA5B-2147C4ABAF5B}" type="sibTrans" cxnId="{EA635E0A-7068-416C-92C8-2BA7ADD05390}">
      <dgm:prSet/>
      <dgm:spPr/>
      <dgm:t>
        <a:bodyPr/>
        <a:lstStyle/>
        <a:p>
          <a:endParaRPr lang="en-US"/>
        </a:p>
      </dgm:t>
    </dgm:pt>
    <dgm:pt modelId="{4ABAF0DC-F3ED-4FBC-8676-99C3FC7506A8}">
      <dgm:prSet phldrT="[Text]" custT="1"/>
      <dgm:spPr>
        <a:xfrm>
          <a:off x="31749" y="0"/>
          <a:ext cx="2101723" cy="1361440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Char char="•"/>
          </a:pPr>
          <a:r>
            <a:rPr lang="en-US" sz="1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</a:rPr>
            <a:t> Uključenost VRI-ja u planiranje revizije te provođenje revizija</a:t>
          </a:r>
        </a:p>
      </dgm:t>
    </dgm:pt>
    <dgm:pt modelId="{6410BE6F-56E4-4D3B-97A5-DB0C7786C01B}" type="parTrans" cxnId="{817F7D67-B3C1-4412-B880-EFF5F82A84DB}">
      <dgm:prSet/>
      <dgm:spPr/>
      <dgm:t>
        <a:bodyPr/>
        <a:lstStyle/>
        <a:p>
          <a:endParaRPr lang="en-US"/>
        </a:p>
      </dgm:t>
    </dgm:pt>
    <dgm:pt modelId="{E0BF134B-7A3A-4E8A-BC70-A569AAA9AE11}" type="sibTrans" cxnId="{817F7D67-B3C1-4412-B880-EFF5F82A84DB}">
      <dgm:prSet/>
      <dgm:spPr/>
      <dgm:t>
        <a:bodyPr/>
        <a:lstStyle/>
        <a:p>
          <a:endParaRPr lang="en-US"/>
        </a:p>
      </dgm:t>
    </dgm:pt>
    <dgm:pt modelId="{4E97F0F3-9CC5-429A-A936-56B914641B43}">
      <dgm:prSet phldrT="[Text]"/>
      <dgm:spPr>
        <a:xfrm rot="5400000">
          <a:off x="2789096" y="242506"/>
          <a:ext cx="1842198" cy="1842198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dirty="0" err="1">
              <a:solidFill>
                <a:sysClr val="window" lastClr="FFFFFF"/>
              </a:solidFill>
              <a:latin typeface="Calibri" panose="020F0502020204030204"/>
            </a:rPr>
            <a:t>Priprema</a:t>
          </a:r>
          <a:r>
            <a:rPr lang="en-US" dirty="0">
              <a:solidFill>
                <a:sysClr val="window" lastClr="FFFFFF"/>
              </a:solidFill>
              <a:latin typeface="Calibri" panose="020F0502020204030204"/>
            </a:rPr>
            <a:t> </a:t>
          </a:r>
          <a:r>
            <a:rPr lang="en-US" dirty="0" err="1">
              <a:solidFill>
                <a:sysClr val="window" lastClr="FFFFFF"/>
              </a:solidFill>
              <a:latin typeface="Calibri" panose="020F0502020204030204"/>
            </a:rPr>
            <a:t>proračuna</a:t>
          </a:r>
          <a:r>
            <a:rPr lang="en-US" dirty="0">
              <a:solidFill>
                <a:sysClr val="window" lastClr="FFFFFF"/>
              </a:solidFill>
              <a:latin typeface="Calibri" panose="020F0502020204030204"/>
            </a:rPr>
            <a:t> </a:t>
          </a:r>
          <a:r>
            <a:rPr lang="en-US" dirty="0" err="1">
              <a:solidFill>
                <a:sysClr val="window" lastClr="FFFFFF"/>
              </a:solidFill>
              <a:latin typeface="Calibri" panose="020F0502020204030204"/>
            </a:rPr>
            <a:t>izvršne</a:t>
          </a:r>
          <a:r>
            <a:rPr lang="en-US" dirty="0">
              <a:solidFill>
                <a:sysClr val="window" lastClr="FFFFFF"/>
              </a:solidFill>
              <a:latin typeface="Calibri" panose="020F0502020204030204"/>
            </a:rPr>
            <a:t> </a:t>
          </a:r>
          <a:r>
            <a:rPr lang="en-US" dirty="0" err="1">
              <a:solidFill>
                <a:sysClr val="window" lastClr="FFFFFF"/>
              </a:solidFill>
              <a:latin typeface="Calibri" panose="020F0502020204030204"/>
            </a:rPr>
            <a:t>vlasti</a:t>
          </a:r>
        </a:p>
      </dgm:t>
    </dgm:pt>
    <dgm:pt modelId="{B2581139-1A69-4D71-8E1B-F520EA444A0F}" type="parTrans" cxnId="{162BAA01-186B-4D2D-9FC2-732F96AAFA3E}">
      <dgm:prSet/>
      <dgm:spPr/>
      <dgm:t>
        <a:bodyPr/>
        <a:lstStyle/>
        <a:p>
          <a:endParaRPr lang="en-US"/>
        </a:p>
      </dgm:t>
    </dgm:pt>
    <dgm:pt modelId="{6548B08A-1713-4CF5-AE90-918D2EFFCBF8}" type="sibTrans" cxnId="{162BAA01-186B-4D2D-9FC2-732F96AAFA3E}">
      <dgm:prSet/>
      <dgm:spPr/>
      <dgm:t>
        <a:bodyPr/>
        <a:lstStyle/>
        <a:p>
          <a:endParaRPr lang="en-US"/>
        </a:p>
      </dgm:t>
    </dgm:pt>
    <dgm:pt modelId="{0597FB5C-96FD-4733-8BA9-748423CDC95F}">
      <dgm:prSet phldrT="[Text]" custT="1"/>
      <dgm:spPr>
        <a:xfrm>
          <a:off x="3460877" y="0"/>
          <a:ext cx="2101723" cy="1361440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Char char="•"/>
          </a:pPr>
          <a:r>
            <a:rPr lang="en-US" dirty="0">
              <a:cs typeface="Calibri"/>
            </a:rPr>
            <a:t> </a:t>
          </a:r>
          <a:r>
            <a:rPr lang="en-US" sz="9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</a:rPr>
            <a:t>Savjetovanje o nacionalnom planiranju</a:t>
          </a:r>
        </a:p>
      </dgm:t>
    </dgm:pt>
    <dgm:pt modelId="{00BA657D-22C7-4DBE-8660-5B3B64EFBC6E}" type="parTrans" cxnId="{239E82DB-4437-4183-8546-78B46F118706}">
      <dgm:prSet/>
      <dgm:spPr/>
      <dgm:t>
        <a:bodyPr/>
        <a:lstStyle/>
        <a:p>
          <a:endParaRPr lang="en-US"/>
        </a:p>
      </dgm:t>
    </dgm:pt>
    <dgm:pt modelId="{8D591078-79EA-4484-8585-9E5E072EA537}" type="sibTrans" cxnId="{239E82DB-4437-4183-8546-78B46F118706}">
      <dgm:prSet/>
      <dgm:spPr/>
      <dgm:t>
        <a:bodyPr/>
        <a:lstStyle/>
        <a:p>
          <a:endParaRPr lang="en-US"/>
        </a:p>
      </dgm:t>
    </dgm:pt>
    <dgm:pt modelId="{A2E5443E-111C-45DF-9DD4-AC464F9A630D}">
      <dgm:prSet phldrT="[Text]"/>
      <dgm:spPr>
        <a:xfrm rot="10800000">
          <a:off x="2839720" y="2169795"/>
          <a:ext cx="1842198" cy="1842198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dirty="0" err="1">
              <a:solidFill>
                <a:sysClr val="window" lastClr="FFFFFF"/>
              </a:solidFill>
              <a:latin typeface="Calibri" panose="020F0502020204030204"/>
            </a:rPr>
            <a:t>Odobrenje</a:t>
          </a:r>
        </a:p>
        <a:p>
          <a:pPr>
            <a:buNone/>
          </a:pPr>
          <a:r>
            <a:rPr lang="en-US" dirty="0" err="1">
              <a:solidFill>
                <a:sysClr val="window" lastClr="FFFFFF"/>
              </a:solidFill>
              <a:latin typeface="Calibri" panose="020F0502020204030204"/>
            </a:rPr>
            <a:t>zakonodavstva</a:t>
          </a:r>
        </a:p>
      </dgm:t>
    </dgm:pt>
    <dgm:pt modelId="{FC3C6F06-531D-49FF-9A49-ABC3FFBCE023}" type="parTrans" cxnId="{30BF8C82-DA5F-4301-97F8-5282B8D125C7}">
      <dgm:prSet/>
      <dgm:spPr/>
      <dgm:t>
        <a:bodyPr/>
        <a:lstStyle/>
        <a:p>
          <a:endParaRPr lang="en-US"/>
        </a:p>
      </dgm:t>
    </dgm:pt>
    <dgm:pt modelId="{FF2ECBFC-85B9-42B9-ADB5-04A94FF6989C}" type="sibTrans" cxnId="{30BF8C82-DA5F-4301-97F8-5282B8D125C7}">
      <dgm:prSet/>
      <dgm:spPr/>
      <dgm:t>
        <a:bodyPr/>
        <a:lstStyle/>
        <a:p>
          <a:endParaRPr lang="en-US"/>
        </a:p>
      </dgm:t>
    </dgm:pt>
    <dgm:pt modelId="{FFC6E00A-1EF6-44E7-9391-82E79841D686}">
      <dgm:prSet phldrT="[Text]"/>
      <dgm:spPr>
        <a:xfrm>
          <a:off x="3460877" y="2893060"/>
          <a:ext cx="2101723" cy="1361440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Char char="•"/>
          </a:pP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</a:rPr>
            <a:t> Savjetovanje o izvještaju o proračunskoj politici te prijedlog godišnjeg proračuna</a:t>
          </a:r>
        </a:p>
      </dgm:t>
    </dgm:pt>
    <dgm:pt modelId="{C21B4098-08E8-4D15-928E-972B3F232293}" type="parTrans" cxnId="{37EBABC3-2146-488A-8FA3-274486769CF9}">
      <dgm:prSet/>
      <dgm:spPr/>
      <dgm:t>
        <a:bodyPr/>
        <a:lstStyle/>
        <a:p>
          <a:endParaRPr lang="en-US"/>
        </a:p>
      </dgm:t>
    </dgm:pt>
    <dgm:pt modelId="{A71B945C-DEDE-4B18-BFA4-48BD857CE3D7}" type="sibTrans" cxnId="{37EBABC3-2146-488A-8FA3-274486769CF9}">
      <dgm:prSet/>
      <dgm:spPr/>
      <dgm:t>
        <a:bodyPr/>
        <a:lstStyle/>
        <a:p>
          <a:endParaRPr lang="en-US"/>
        </a:p>
      </dgm:t>
    </dgm:pt>
    <dgm:pt modelId="{5547AF0A-8A7B-4736-8AC1-60BF420E71DA}">
      <dgm:prSet phldrT="[Text]"/>
      <dgm:spPr>
        <a:xfrm rot="16200000">
          <a:off x="912431" y="2169795"/>
          <a:ext cx="1842198" cy="1842198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dirty="0" err="1">
              <a:solidFill>
                <a:sysClr val="window" lastClr="FFFFFF"/>
              </a:solidFill>
              <a:latin typeface="Calibri" panose="020F0502020204030204"/>
              <a:cs typeface="Calibri"/>
            </a:rPr>
            <a:t>Izvršenje</a:t>
          </a:r>
          <a:r>
            <a:rPr lang="en-US" dirty="0">
              <a:solidFill>
                <a:sysClr val="window" lastClr="FFFFFF"/>
              </a:solidFill>
              <a:latin typeface="Calibri" panose="020F0502020204030204"/>
              <a:cs typeface="Calibri"/>
            </a:rPr>
            <a:t> </a:t>
          </a:r>
          <a:r>
            <a:rPr lang="en-US" dirty="0" err="1">
              <a:solidFill>
                <a:sysClr val="window" lastClr="FFFFFF"/>
              </a:solidFill>
              <a:latin typeface="Calibri" panose="020F0502020204030204"/>
            </a:rPr>
            <a:t>proračuna</a:t>
          </a:r>
        </a:p>
      </dgm:t>
    </dgm:pt>
    <dgm:pt modelId="{BF5FD782-21CB-469F-8F63-61A21891A217}" type="parTrans" cxnId="{FD3E136C-2F2E-4101-B67C-B048BC5349A7}">
      <dgm:prSet/>
      <dgm:spPr/>
      <dgm:t>
        <a:bodyPr/>
        <a:lstStyle/>
        <a:p>
          <a:endParaRPr lang="en-US"/>
        </a:p>
      </dgm:t>
    </dgm:pt>
    <dgm:pt modelId="{4F28A984-5B23-4E4D-B348-7DE1BB13FE93}" type="sibTrans" cxnId="{FD3E136C-2F2E-4101-B67C-B048BC5349A7}">
      <dgm:prSet/>
      <dgm:spPr/>
      <dgm:t>
        <a:bodyPr/>
        <a:lstStyle/>
        <a:p>
          <a:endParaRPr lang="en-US"/>
        </a:p>
      </dgm:t>
    </dgm:pt>
    <dgm:pt modelId="{CF3FCDE8-691E-43B0-9E2B-F7C3F11DF003}">
      <dgm:prSet phldrT="[Text]" custT="1"/>
      <dgm:spPr>
        <a:xfrm>
          <a:off x="31749" y="0"/>
          <a:ext cx="2101723" cy="1361440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Char char="•"/>
          </a:pPr>
          <a:r>
            <a:rPr lang="en-US" sz="10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cs typeface="Calibri"/>
            </a:rPr>
            <a:t>Društvene</a:t>
          </a:r>
          <a:r>
            <a:rPr lang="en-US" sz="1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cs typeface="Calibri"/>
            </a:rPr>
            <a:t> </a:t>
          </a:r>
          <a:r>
            <a:rPr lang="en-US" sz="10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cs typeface="Calibri"/>
            </a:rPr>
            <a:t>revizije</a:t>
          </a:r>
          <a:r>
            <a:rPr lang="en-US" sz="1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cs typeface="Calibri"/>
            </a:rPr>
            <a:t> </a:t>
          </a:r>
          <a:r>
            <a:rPr lang="en-US" sz="10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</a:rPr>
            <a:t>prihoda</a:t>
          </a:r>
          <a:r>
            <a:rPr lang="en-US" sz="1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</a:rPr>
            <a:t> </a:t>
          </a:r>
          <a:r>
            <a:rPr lang="en-US" sz="10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</a:rPr>
            <a:t>i</a:t>
          </a:r>
          <a:r>
            <a:rPr lang="en-US" sz="1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</a:rPr>
            <a:t> </a:t>
          </a:r>
          <a:r>
            <a:rPr lang="en-US" sz="10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</a:rPr>
            <a:t>rashoda</a:t>
          </a:r>
        </a:p>
      </dgm:t>
    </dgm:pt>
    <dgm:pt modelId="{ACD2C0F0-2692-4BA5-B202-75ADC8F1E9B1}" type="parTrans" cxnId="{793D06E6-1C5C-417E-BF9B-3FE0E50C563E}">
      <dgm:prSet/>
      <dgm:spPr/>
      <dgm:t>
        <a:bodyPr/>
        <a:lstStyle/>
        <a:p>
          <a:endParaRPr lang="en-US"/>
        </a:p>
      </dgm:t>
    </dgm:pt>
    <dgm:pt modelId="{2F0C8934-D1C4-4ED2-AC15-A30CE6D4990C}" type="sibTrans" cxnId="{793D06E6-1C5C-417E-BF9B-3FE0E50C563E}">
      <dgm:prSet/>
      <dgm:spPr/>
      <dgm:t>
        <a:bodyPr/>
        <a:lstStyle/>
        <a:p>
          <a:endParaRPr lang="en-US"/>
        </a:p>
      </dgm:t>
    </dgm:pt>
    <dgm:pt modelId="{0FA5306A-9FF6-4DCA-B95C-6B4D5A907466}">
      <dgm:prSet phldrT="[Text]" custT="1"/>
      <dgm:spPr>
        <a:xfrm>
          <a:off x="31749" y="0"/>
          <a:ext cx="2101723" cy="1361440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Char char="•"/>
          </a:pPr>
          <a:r>
            <a:rPr lang="en-US" sz="1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</a:rPr>
            <a:t>Zakonodavno savjetovanje o revizijama po odjelima</a:t>
          </a:r>
        </a:p>
      </dgm:t>
    </dgm:pt>
    <dgm:pt modelId="{C77236EC-B73F-4C10-8BB7-EFAB5F4A0D44}" type="parTrans" cxnId="{C3230793-B9E4-4FC9-8FDD-EBE70400C08C}">
      <dgm:prSet/>
      <dgm:spPr/>
      <dgm:t>
        <a:bodyPr/>
        <a:lstStyle/>
        <a:p>
          <a:endParaRPr lang="en-US"/>
        </a:p>
      </dgm:t>
    </dgm:pt>
    <dgm:pt modelId="{2FB43CF9-6B59-4B8E-BCF5-B2389FAE5A87}" type="sibTrans" cxnId="{C3230793-B9E4-4FC9-8FDD-EBE70400C08C}">
      <dgm:prSet/>
      <dgm:spPr/>
      <dgm:t>
        <a:bodyPr/>
        <a:lstStyle/>
        <a:p>
          <a:endParaRPr lang="en-US"/>
        </a:p>
      </dgm:t>
    </dgm:pt>
    <dgm:pt modelId="{667497FC-FED1-47A3-8BA6-49F0E3EA7216}">
      <dgm:prSet phldrT="[Text]" custT="1"/>
      <dgm:spPr>
        <a:xfrm>
          <a:off x="3460877" y="0"/>
          <a:ext cx="2101723" cy="1361440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Char char="•"/>
          </a:pPr>
          <a:r>
            <a:rPr lang="en-US" dirty="0">
              <a:cs typeface="Calibri"/>
            </a:rPr>
            <a:t> </a:t>
          </a:r>
          <a:r>
            <a:rPr lang="en-US" sz="9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</a:rPr>
            <a:t>Savjetovanje o godišnjem proračunu</a:t>
          </a:r>
        </a:p>
      </dgm:t>
    </dgm:pt>
    <dgm:pt modelId="{FE704767-79A7-4FC4-A7F4-B7EBEF7DE2C9}" type="parTrans" cxnId="{189E5E86-2462-418B-8611-70079DEC0B85}">
      <dgm:prSet/>
      <dgm:spPr/>
      <dgm:t>
        <a:bodyPr/>
        <a:lstStyle/>
        <a:p>
          <a:endParaRPr lang="en-US"/>
        </a:p>
      </dgm:t>
    </dgm:pt>
    <dgm:pt modelId="{ACEBF4C1-5852-41C6-9BC3-C190434BF965}" type="sibTrans" cxnId="{189E5E86-2462-418B-8611-70079DEC0B85}">
      <dgm:prSet/>
      <dgm:spPr/>
      <dgm:t>
        <a:bodyPr/>
        <a:lstStyle/>
        <a:p>
          <a:endParaRPr lang="en-US"/>
        </a:p>
      </dgm:t>
    </dgm:pt>
    <dgm:pt modelId="{332EC548-830A-4AA7-B008-4CFD9213ADD0}">
      <dgm:prSet phldrT="[Text]"/>
      <dgm:spPr>
        <a:xfrm>
          <a:off x="3460877" y="2893060"/>
          <a:ext cx="2101723" cy="1361440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Char char="•"/>
          </a:pP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</a:rPr>
            <a:t>Prijedlozi za nacrt financijskog zakona</a:t>
          </a:r>
        </a:p>
      </dgm:t>
    </dgm:pt>
    <dgm:pt modelId="{1D5CFB80-29B0-4EB2-B4B4-5BCDED282CFC}" type="parTrans" cxnId="{FCFDEBB3-6EDB-44A3-A906-264ACE0733B6}">
      <dgm:prSet/>
      <dgm:spPr/>
      <dgm:t>
        <a:bodyPr/>
        <a:lstStyle/>
        <a:p>
          <a:endParaRPr lang="en-US"/>
        </a:p>
      </dgm:t>
    </dgm:pt>
    <dgm:pt modelId="{B9D8F7C9-69A0-4C5C-9CE5-C192DE2C3123}" type="sibTrans" cxnId="{FCFDEBB3-6EDB-44A3-A906-264ACE0733B6}">
      <dgm:prSet/>
      <dgm:spPr/>
      <dgm:t>
        <a:bodyPr/>
        <a:lstStyle/>
        <a:p>
          <a:endParaRPr lang="en-US"/>
        </a:p>
      </dgm:t>
    </dgm:pt>
    <dgm:pt modelId="{A025AC72-E96A-43FC-BB98-316647D7B51D}">
      <dgm:prSet phldrT="[Text]" custT="1"/>
      <dgm:spPr>
        <a:xfrm>
          <a:off x="3460877" y="0"/>
          <a:ext cx="2101723" cy="1361440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Char char="•"/>
          </a:pPr>
          <a:r>
            <a:rPr lang="en-US" sz="9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</a:rPr>
            <a:t>Sudjelovanje javnosti u pogledu potreba za javnim uslugama te ocjenjivanju investicijskih projekata</a:t>
          </a:r>
        </a:p>
      </dgm:t>
    </dgm:pt>
    <dgm:pt modelId="{91DDA90B-F667-41EB-911F-283FC06BE96A}" type="parTrans" cxnId="{AF1AC730-B131-4298-93AF-4A00FEBB00E3}">
      <dgm:prSet/>
      <dgm:spPr/>
      <dgm:t>
        <a:bodyPr/>
        <a:lstStyle/>
        <a:p>
          <a:endParaRPr lang="en-US"/>
        </a:p>
      </dgm:t>
    </dgm:pt>
    <dgm:pt modelId="{E775672C-0845-437C-8815-79F7109F5E01}" type="sibTrans" cxnId="{AF1AC730-B131-4298-93AF-4A00FEBB00E3}">
      <dgm:prSet/>
      <dgm:spPr/>
      <dgm:t>
        <a:bodyPr/>
        <a:lstStyle/>
        <a:p>
          <a:endParaRPr lang="en-US"/>
        </a:p>
      </dgm:t>
    </dgm:pt>
    <dgm:pt modelId="{959C112C-0CFE-4862-B1F8-B14C2A71EEF4}">
      <dgm:prSet phldrT="[Text]" custT="1"/>
      <dgm:spPr>
        <a:xfrm>
          <a:off x="3460877" y="0"/>
          <a:ext cx="2101723" cy="1361440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Char char="•"/>
          </a:pPr>
          <a:r>
            <a:rPr lang="en-US" sz="9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</a:rPr>
            <a:t>Revizija i savjetovanje o poreznoj politici i politici rashoda</a:t>
          </a:r>
        </a:p>
      </dgm:t>
    </dgm:pt>
    <dgm:pt modelId="{56002034-5F18-431D-81FC-D4F471D988B1}" type="parTrans" cxnId="{BE7B2F61-314B-4D02-82FC-86DEDC12B168}">
      <dgm:prSet/>
      <dgm:spPr/>
      <dgm:t>
        <a:bodyPr/>
        <a:lstStyle/>
        <a:p>
          <a:endParaRPr lang="en-US"/>
        </a:p>
      </dgm:t>
    </dgm:pt>
    <dgm:pt modelId="{942939F1-1EAE-4666-8030-7C24037ED04C}" type="sibTrans" cxnId="{BE7B2F61-314B-4D02-82FC-86DEDC12B168}">
      <dgm:prSet/>
      <dgm:spPr/>
      <dgm:t>
        <a:bodyPr/>
        <a:lstStyle/>
        <a:p>
          <a:endParaRPr lang="en-US"/>
        </a:p>
      </dgm:t>
    </dgm:pt>
    <dgm:pt modelId="{70DA6CC8-9E42-4003-827E-C99AF6BDEB02}">
      <dgm:prSet phldrT="[Text]"/>
      <dgm:spPr>
        <a:xfrm>
          <a:off x="3460877" y="2893060"/>
          <a:ext cx="2101723" cy="1361440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Char char="•"/>
          </a:pP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</a:rPr>
            <a:t>Neovisne fiskalne institucije</a:t>
          </a:r>
        </a:p>
      </dgm:t>
    </dgm:pt>
    <dgm:pt modelId="{A1CFA957-7CE3-44F5-B362-D6DD13561889}" type="parTrans" cxnId="{982FB6BA-3469-4CB9-99AB-4F3558CC7764}">
      <dgm:prSet/>
      <dgm:spPr/>
      <dgm:t>
        <a:bodyPr/>
        <a:lstStyle/>
        <a:p>
          <a:endParaRPr lang="en-US"/>
        </a:p>
      </dgm:t>
    </dgm:pt>
    <dgm:pt modelId="{0409FF19-A4DC-4703-864C-10A916B51F2D}" type="sibTrans" cxnId="{982FB6BA-3469-4CB9-99AB-4F3558CC7764}">
      <dgm:prSet/>
      <dgm:spPr/>
      <dgm:t>
        <a:bodyPr/>
        <a:lstStyle/>
        <a:p>
          <a:endParaRPr lang="en-US"/>
        </a:p>
      </dgm:t>
    </dgm:pt>
    <dgm:pt modelId="{8D1CCD64-E584-4E39-BE4A-4A67D33BA71A}" type="pres">
      <dgm:prSet presAssocID="{DA06D191-F7AC-4CA1-836B-A39567A4C669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A7793C6E-2077-49B2-9E7C-D506159561F5}" type="pres">
      <dgm:prSet presAssocID="{DA06D191-F7AC-4CA1-836B-A39567A4C669}" presName="children" presStyleCnt="0"/>
      <dgm:spPr/>
    </dgm:pt>
    <dgm:pt modelId="{753D5173-EC48-43E6-97E2-E8D85264BF53}" type="pres">
      <dgm:prSet presAssocID="{DA06D191-F7AC-4CA1-836B-A39567A4C669}" presName="child1group" presStyleCnt="0"/>
      <dgm:spPr/>
    </dgm:pt>
    <dgm:pt modelId="{BC3CED0C-C7FD-4ED1-98DA-93F983AD8804}" type="pres">
      <dgm:prSet presAssocID="{DA06D191-F7AC-4CA1-836B-A39567A4C669}" presName="child1" presStyleLbl="bgAcc1" presStyleIdx="0" presStyleCnt="3" custLinFactNeighborX="-1511" custLinFactNeighborY="-4583"/>
      <dgm:spPr>
        <a:prstGeom prst="roundRect">
          <a:avLst>
            <a:gd name="adj" fmla="val 10000"/>
          </a:avLst>
        </a:prstGeom>
      </dgm:spPr>
    </dgm:pt>
    <dgm:pt modelId="{FFFE291B-DF2C-4CDA-9AA7-424F68291551}" type="pres">
      <dgm:prSet presAssocID="{DA06D191-F7AC-4CA1-836B-A39567A4C669}" presName="child1Text" presStyleLbl="bgAcc1" presStyleIdx="0" presStyleCnt="3">
        <dgm:presLayoutVars>
          <dgm:bulletEnabled val="1"/>
        </dgm:presLayoutVars>
      </dgm:prSet>
      <dgm:spPr/>
    </dgm:pt>
    <dgm:pt modelId="{0D610EB5-7079-45A3-88BC-D46AE212747D}" type="pres">
      <dgm:prSet presAssocID="{DA06D191-F7AC-4CA1-836B-A39567A4C669}" presName="child2group" presStyleCnt="0"/>
      <dgm:spPr/>
    </dgm:pt>
    <dgm:pt modelId="{841AF87A-6A08-494C-9497-1A80CED7700D}" type="pres">
      <dgm:prSet presAssocID="{DA06D191-F7AC-4CA1-836B-A39567A4C669}" presName="child2" presStyleLbl="bgAcc1" presStyleIdx="1" presStyleCnt="3" custScaleY="110731" custLinFactNeighborX="21727" custLinFactNeighborY="-2967"/>
      <dgm:spPr>
        <a:prstGeom prst="roundRect">
          <a:avLst>
            <a:gd name="adj" fmla="val 10000"/>
          </a:avLst>
        </a:prstGeom>
      </dgm:spPr>
    </dgm:pt>
    <dgm:pt modelId="{F05B5450-5494-4FBA-84AF-E754E9C5C986}" type="pres">
      <dgm:prSet presAssocID="{DA06D191-F7AC-4CA1-836B-A39567A4C669}" presName="child2Text" presStyleLbl="bgAcc1" presStyleIdx="1" presStyleCnt="3">
        <dgm:presLayoutVars>
          <dgm:bulletEnabled val="1"/>
        </dgm:presLayoutVars>
      </dgm:prSet>
      <dgm:spPr/>
    </dgm:pt>
    <dgm:pt modelId="{FCEAFF85-8FBD-4E47-919C-A53490A9DA11}" type="pres">
      <dgm:prSet presAssocID="{DA06D191-F7AC-4CA1-836B-A39567A4C669}" presName="child4group" presStyleCnt="0"/>
      <dgm:spPr/>
    </dgm:pt>
    <dgm:pt modelId="{1F250CCE-6473-40DA-9EFD-7318CA96212D}" type="pres">
      <dgm:prSet presAssocID="{DA06D191-F7AC-4CA1-836B-A39567A4C669}" presName="child4" presStyleLbl="bgAcc1" presStyleIdx="2" presStyleCnt="3" custScaleY="121224" custLinFactNeighborX="-4362" custLinFactNeighborY="-7938"/>
      <dgm:spPr>
        <a:prstGeom prst="roundRect">
          <a:avLst>
            <a:gd name="adj" fmla="val 10000"/>
          </a:avLst>
        </a:prstGeom>
      </dgm:spPr>
    </dgm:pt>
    <dgm:pt modelId="{5C12EF8D-FFFA-4854-92E3-F906BB8D505C}" type="pres">
      <dgm:prSet presAssocID="{DA06D191-F7AC-4CA1-836B-A39567A4C669}" presName="child4Text" presStyleLbl="bgAcc1" presStyleIdx="2" presStyleCnt="3">
        <dgm:presLayoutVars>
          <dgm:bulletEnabled val="1"/>
        </dgm:presLayoutVars>
      </dgm:prSet>
      <dgm:spPr/>
    </dgm:pt>
    <dgm:pt modelId="{3ED99203-7CF3-455E-AC18-5DD4DC732001}" type="pres">
      <dgm:prSet presAssocID="{DA06D191-F7AC-4CA1-836B-A39567A4C669}" presName="childPlaceholder" presStyleCnt="0"/>
      <dgm:spPr/>
    </dgm:pt>
    <dgm:pt modelId="{A037AD45-D0DC-4A9D-95C6-49F37F503511}" type="pres">
      <dgm:prSet presAssocID="{DA06D191-F7AC-4CA1-836B-A39567A4C669}" presName="circle" presStyleCnt="0"/>
      <dgm:spPr/>
    </dgm:pt>
    <dgm:pt modelId="{BCCC1D97-8F47-43EF-9A34-509686FCCFCB}" type="pres">
      <dgm:prSet presAssocID="{DA06D191-F7AC-4CA1-836B-A39567A4C669}" presName="quadrant1" presStyleLbl="node1" presStyleIdx="0" presStyleCnt="4">
        <dgm:presLayoutVars>
          <dgm:chMax val="1"/>
          <dgm:bulletEnabled val="1"/>
        </dgm:presLayoutVars>
      </dgm:prSet>
      <dgm:spPr>
        <a:prstGeom prst="pieWedge">
          <a:avLst/>
        </a:prstGeom>
      </dgm:spPr>
    </dgm:pt>
    <dgm:pt modelId="{646996FA-ED0B-4942-825E-E4A5F6C84460}" type="pres">
      <dgm:prSet presAssocID="{DA06D191-F7AC-4CA1-836B-A39567A4C669}" presName="quadrant2" presStyleLbl="node1" presStyleIdx="1" presStyleCnt="4" custLinFactNeighborX="-2748">
        <dgm:presLayoutVars>
          <dgm:chMax val="1"/>
          <dgm:bulletEnabled val="1"/>
        </dgm:presLayoutVars>
      </dgm:prSet>
      <dgm:spPr>
        <a:prstGeom prst="pieWedge">
          <a:avLst/>
        </a:prstGeom>
      </dgm:spPr>
    </dgm:pt>
    <dgm:pt modelId="{1142F58D-266C-4806-A5E0-A469571C4F24}" type="pres">
      <dgm:prSet presAssocID="{DA06D191-F7AC-4CA1-836B-A39567A4C669}" presName="quadrant3" presStyleLbl="node1" presStyleIdx="2" presStyleCnt="4">
        <dgm:presLayoutVars>
          <dgm:chMax val="1"/>
          <dgm:bulletEnabled val="1"/>
        </dgm:presLayoutVars>
      </dgm:prSet>
      <dgm:spPr>
        <a:prstGeom prst="pieWedge">
          <a:avLst/>
        </a:prstGeom>
      </dgm:spPr>
    </dgm:pt>
    <dgm:pt modelId="{797FAB98-536B-42F9-B8E7-71B0BA2E92C2}" type="pres">
      <dgm:prSet presAssocID="{DA06D191-F7AC-4CA1-836B-A39567A4C669}" presName="quadrant4" presStyleLbl="node1" presStyleIdx="3" presStyleCnt="4">
        <dgm:presLayoutVars>
          <dgm:chMax val="1"/>
          <dgm:bulletEnabled val="1"/>
        </dgm:presLayoutVars>
      </dgm:prSet>
      <dgm:spPr>
        <a:prstGeom prst="pieWedge">
          <a:avLst/>
        </a:prstGeom>
      </dgm:spPr>
    </dgm:pt>
    <dgm:pt modelId="{BED26B3B-7944-4754-B74B-2C85D60451EA}" type="pres">
      <dgm:prSet presAssocID="{DA06D191-F7AC-4CA1-836B-A39567A4C669}" presName="quadrantPlaceholder" presStyleCnt="0"/>
      <dgm:spPr/>
    </dgm:pt>
    <dgm:pt modelId="{01E7A100-8D38-4D5D-B1C3-55C61F6C81B8}" type="pres">
      <dgm:prSet presAssocID="{DA06D191-F7AC-4CA1-836B-A39567A4C669}" presName="center1" presStyleLbl="fgShp" presStyleIdx="0" presStyleCnt="2"/>
      <dgm:spPr>
        <a:xfrm>
          <a:off x="2479151" y="1744345"/>
          <a:ext cx="636047" cy="553085"/>
        </a:xfrm>
        <a:prstGeom prst="circularArrow">
          <a:avLst/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45FB82D4-57F2-41AF-B178-AF9152BE72ED}" type="pres">
      <dgm:prSet presAssocID="{DA06D191-F7AC-4CA1-836B-A39567A4C669}" presName="center2" presStyleLbl="fgShp" presStyleIdx="1" presStyleCnt="2"/>
      <dgm:spPr>
        <a:xfrm rot="10800000">
          <a:off x="2479151" y="1957070"/>
          <a:ext cx="636047" cy="553085"/>
        </a:xfrm>
        <a:prstGeom prst="circularArrow">
          <a:avLst/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</dgm:ptLst>
  <dgm:cxnLst>
    <dgm:cxn modelId="{162BAA01-186B-4D2D-9FC2-732F96AAFA3E}" srcId="{DA06D191-F7AC-4CA1-836B-A39567A4C669}" destId="{4E97F0F3-9CC5-429A-A936-56B914641B43}" srcOrd="1" destOrd="0" parTransId="{B2581139-1A69-4D71-8E1B-F520EA444A0F}" sibTransId="{6548B08A-1713-4CF5-AE90-918D2EFFCBF8}"/>
    <dgm:cxn modelId="{4EB51707-A66D-7248-9B58-2ED597469D8A}" type="presOf" srcId="{4ABAF0DC-F3ED-4FBC-8676-99C3FC7506A8}" destId="{FFFE291B-DF2C-4CDA-9AA7-424F68291551}" srcOrd="1" destOrd="0" presId="urn:microsoft.com/office/officeart/2005/8/layout/cycle4#1"/>
    <dgm:cxn modelId="{C2852208-C8D9-6548-AF3F-81742DAE4072}" type="presOf" srcId="{0FA5306A-9FF6-4DCA-B95C-6B4D5A907466}" destId="{FFFE291B-DF2C-4CDA-9AA7-424F68291551}" srcOrd="1" destOrd="1" presId="urn:microsoft.com/office/officeart/2005/8/layout/cycle4#1"/>
    <dgm:cxn modelId="{EA635E0A-7068-416C-92C8-2BA7ADD05390}" srcId="{DA06D191-F7AC-4CA1-836B-A39567A4C669}" destId="{CE8D4C6D-E1C2-4BFF-A6A0-CCC76B3134DB}" srcOrd="0" destOrd="0" parTransId="{22238D34-7CCA-410E-833B-4270B5C98198}" sibTransId="{DE119ED9-2AD6-4C19-BA5B-2147C4ABAF5B}"/>
    <dgm:cxn modelId="{FFB63B14-9B98-284B-B690-19C9C0A087BB}" type="presOf" srcId="{667497FC-FED1-47A3-8BA6-49F0E3EA7216}" destId="{F05B5450-5494-4FBA-84AF-E754E9C5C986}" srcOrd="1" destOrd="1" presId="urn:microsoft.com/office/officeart/2005/8/layout/cycle4#1"/>
    <dgm:cxn modelId="{063DEB18-C9C0-1B4B-9DF3-C5308E07BD32}" type="presOf" srcId="{CF3FCDE8-691E-43B0-9E2B-F7C3F11DF003}" destId="{FFFE291B-DF2C-4CDA-9AA7-424F68291551}" srcOrd="1" destOrd="2" presId="urn:microsoft.com/office/officeart/2005/8/layout/cycle4#1"/>
    <dgm:cxn modelId="{3AB0801A-BA38-8042-831F-09BD737610E8}" type="presOf" srcId="{A025AC72-E96A-43FC-BB98-316647D7B51D}" destId="{841AF87A-6A08-494C-9497-1A80CED7700D}" srcOrd="0" destOrd="3" presId="urn:microsoft.com/office/officeart/2005/8/layout/cycle4#1"/>
    <dgm:cxn modelId="{BBC4A41C-98E9-6944-B601-25CC74123E2C}" type="presOf" srcId="{DA06D191-F7AC-4CA1-836B-A39567A4C669}" destId="{8D1CCD64-E584-4E39-BE4A-4A67D33BA71A}" srcOrd="0" destOrd="0" presId="urn:microsoft.com/office/officeart/2005/8/layout/cycle4#1"/>
    <dgm:cxn modelId="{99BFB025-BA56-4FBA-9343-9E643D92E95A}" type="presOf" srcId="{332EC548-830A-4AA7-B008-4CFD9213ADD0}" destId="{1F250CCE-6473-40DA-9EFD-7318CA96212D}" srcOrd="0" destOrd="0" presId="urn:microsoft.com/office/officeart/2005/8/layout/cycle4#1"/>
    <dgm:cxn modelId="{92810F2B-2E57-424B-BDD0-4AAAB8B4901A}" type="presOf" srcId="{0597FB5C-96FD-4733-8BA9-748423CDC95F}" destId="{F05B5450-5494-4FBA-84AF-E754E9C5C986}" srcOrd="1" destOrd="0" presId="urn:microsoft.com/office/officeart/2005/8/layout/cycle4#1"/>
    <dgm:cxn modelId="{0ED3B82E-25D3-7B45-B1C7-F6DB70B6BA8D}" type="presOf" srcId="{A025AC72-E96A-43FC-BB98-316647D7B51D}" destId="{F05B5450-5494-4FBA-84AF-E754E9C5C986}" srcOrd="1" destOrd="3" presId="urn:microsoft.com/office/officeart/2005/8/layout/cycle4#1"/>
    <dgm:cxn modelId="{04224E2F-493B-A14B-AD34-5A908A9E4AE2}" type="presOf" srcId="{0FA5306A-9FF6-4DCA-B95C-6B4D5A907466}" destId="{BC3CED0C-C7FD-4ED1-98DA-93F983AD8804}" srcOrd="0" destOrd="1" presId="urn:microsoft.com/office/officeart/2005/8/layout/cycle4#1"/>
    <dgm:cxn modelId="{AF1AC730-B131-4298-93AF-4A00FEBB00E3}" srcId="{4E97F0F3-9CC5-429A-A936-56B914641B43}" destId="{A025AC72-E96A-43FC-BB98-316647D7B51D}" srcOrd="3" destOrd="0" parTransId="{91DDA90B-F667-41EB-911F-283FC06BE96A}" sibTransId="{E775672C-0845-437C-8815-79F7109F5E01}"/>
    <dgm:cxn modelId="{6FC5715C-FF71-8345-8E8E-566F711531AC}" type="presOf" srcId="{959C112C-0CFE-4862-B1F8-B14C2A71EEF4}" destId="{841AF87A-6A08-494C-9497-1A80CED7700D}" srcOrd="0" destOrd="2" presId="urn:microsoft.com/office/officeart/2005/8/layout/cycle4#1"/>
    <dgm:cxn modelId="{2A05475D-9472-D446-8DF4-74A149190463}" type="presOf" srcId="{4ABAF0DC-F3ED-4FBC-8676-99C3FC7506A8}" destId="{BC3CED0C-C7FD-4ED1-98DA-93F983AD8804}" srcOrd="0" destOrd="0" presId="urn:microsoft.com/office/officeart/2005/8/layout/cycle4#1"/>
    <dgm:cxn modelId="{BE7B2F61-314B-4D02-82FC-86DEDC12B168}" srcId="{4E97F0F3-9CC5-429A-A936-56B914641B43}" destId="{959C112C-0CFE-4862-B1F8-B14C2A71EEF4}" srcOrd="2" destOrd="0" parTransId="{56002034-5F18-431D-81FC-D4F471D988B1}" sibTransId="{942939F1-1EAE-4666-8030-7C24037ED04C}"/>
    <dgm:cxn modelId="{FD2FA042-0E7B-E648-8F51-B4E42916DDB9}" type="presOf" srcId="{4E97F0F3-9CC5-429A-A936-56B914641B43}" destId="{646996FA-ED0B-4942-825E-E4A5F6C84460}" srcOrd="0" destOrd="0" presId="urn:microsoft.com/office/officeart/2005/8/layout/cycle4#1"/>
    <dgm:cxn modelId="{817F7D67-B3C1-4412-B880-EFF5F82A84DB}" srcId="{CE8D4C6D-E1C2-4BFF-A6A0-CCC76B3134DB}" destId="{4ABAF0DC-F3ED-4FBC-8676-99C3FC7506A8}" srcOrd="0" destOrd="0" parTransId="{6410BE6F-56E4-4D3B-97A5-DB0C7786C01B}" sibTransId="{E0BF134B-7A3A-4E8A-BC70-A569AAA9AE11}"/>
    <dgm:cxn modelId="{FD3E136C-2F2E-4101-B67C-B048BC5349A7}" srcId="{FFC6E00A-1EF6-44E7-9391-82E79841D686}" destId="{5547AF0A-8A7B-4736-8AC1-60BF420E71DA}" srcOrd="2" destOrd="0" parTransId="{BF5FD782-21CB-469F-8F63-61A21891A217}" sibTransId="{4F28A984-5B23-4E4D-B348-7DE1BB13FE93}"/>
    <dgm:cxn modelId="{B8B7EF4C-153A-426A-85F0-CD31DA097AEC}" type="presOf" srcId="{5547AF0A-8A7B-4736-8AC1-60BF420E71DA}" destId="{5C12EF8D-FFFA-4854-92E3-F906BB8D505C}" srcOrd="1" destOrd="2" presId="urn:microsoft.com/office/officeart/2005/8/layout/cycle4#1"/>
    <dgm:cxn modelId="{49DB2D6E-B467-4561-B6A8-AC5E3689BC25}" type="presOf" srcId="{FFC6E00A-1EF6-44E7-9391-82E79841D686}" destId="{797FAB98-536B-42F9-B8E7-71B0BA2E92C2}" srcOrd="0" destOrd="0" presId="urn:microsoft.com/office/officeart/2005/8/layout/cycle4#1"/>
    <dgm:cxn modelId="{1086CE4F-2399-5940-9971-013D5560BD2A}" type="presOf" srcId="{667497FC-FED1-47A3-8BA6-49F0E3EA7216}" destId="{841AF87A-6A08-494C-9497-1A80CED7700D}" srcOrd="0" destOrd="1" presId="urn:microsoft.com/office/officeart/2005/8/layout/cycle4#1"/>
    <dgm:cxn modelId="{30BF8C82-DA5F-4301-97F8-5282B8D125C7}" srcId="{DA06D191-F7AC-4CA1-836B-A39567A4C669}" destId="{A2E5443E-111C-45DF-9DD4-AC464F9A630D}" srcOrd="2" destOrd="0" parTransId="{FC3C6F06-531D-49FF-9A49-ABC3FFBCE023}" sibTransId="{FF2ECBFC-85B9-42B9-ADB5-04A94FF6989C}"/>
    <dgm:cxn modelId="{D1613586-E235-44B7-9692-CC3BE7E79DE7}" type="presOf" srcId="{332EC548-830A-4AA7-B008-4CFD9213ADD0}" destId="{5C12EF8D-FFFA-4854-92E3-F906BB8D505C}" srcOrd="1" destOrd="0" presId="urn:microsoft.com/office/officeart/2005/8/layout/cycle4#1"/>
    <dgm:cxn modelId="{189E5E86-2462-418B-8611-70079DEC0B85}" srcId="{4E97F0F3-9CC5-429A-A936-56B914641B43}" destId="{667497FC-FED1-47A3-8BA6-49F0E3EA7216}" srcOrd="1" destOrd="0" parTransId="{FE704767-79A7-4FC4-A7F4-B7EBEF7DE2C9}" sibTransId="{ACEBF4C1-5852-41C6-9BC3-C190434BF965}"/>
    <dgm:cxn modelId="{58E90A88-783C-5846-A8E8-F13688EC14AC}" type="presOf" srcId="{0597FB5C-96FD-4733-8BA9-748423CDC95F}" destId="{841AF87A-6A08-494C-9497-1A80CED7700D}" srcOrd="0" destOrd="0" presId="urn:microsoft.com/office/officeart/2005/8/layout/cycle4#1"/>
    <dgm:cxn modelId="{C3230793-B9E4-4FC9-8FDD-EBE70400C08C}" srcId="{CE8D4C6D-E1C2-4BFF-A6A0-CCC76B3134DB}" destId="{0FA5306A-9FF6-4DCA-B95C-6B4D5A907466}" srcOrd="1" destOrd="0" parTransId="{C77236EC-B73F-4C10-8BB7-EFAB5F4A0D44}" sibTransId="{2FB43CF9-6B59-4B8E-BCF5-B2389FAE5A87}"/>
    <dgm:cxn modelId="{F2110C93-41D9-483C-917A-42918010DFFB}" type="presOf" srcId="{70DA6CC8-9E42-4003-827E-C99AF6BDEB02}" destId="{1F250CCE-6473-40DA-9EFD-7318CA96212D}" srcOrd="0" destOrd="1" presId="urn:microsoft.com/office/officeart/2005/8/layout/cycle4#1"/>
    <dgm:cxn modelId="{36538898-084D-A044-9D87-2009D7D63E91}" type="presOf" srcId="{CF3FCDE8-691E-43B0-9E2B-F7C3F11DF003}" destId="{BC3CED0C-C7FD-4ED1-98DA-93F983AD8804}" srcOrd="0" destOrd="2" presId="urn:microsoft.com/office/officeart/2005/8/layout/cycle4#1"/>
    <dgm:cxn modelId="{FCFDEBB3-6EDB-44A3-A906-264ACE0733B6}" srcId="{FFC6E00A-1EF6-44E7-9391-82E79841D686}" destId="{332EC548-830A-4AA7-B008-4CFD9213ADD0}" srcOrd="0" destOrd="0" parTransId="{1D5CFB80-29B0-4EB2-B4B4-5BCDED282CFC}" sibTransId="{B9D8F7C9-69A0-4C5C-9CE5-C192DE2C3123}"/>
    <dgm:cxn modelId="{67B786B5-82A4-DC42-B4FA-BCEFC271437D}" type="presOf" srcId="{A2E5443E-111C-45DF-9DD4-AC464F9A630D}" destId="{1142F58D-266C-4806-A5E0-A469571C4F24}" srcOrd="0" destOrd="0" presId="urn:microsoft.com/office/officeart/2005/8/layout/cycle4#1"/>
    <dgm:cxn modelId="{982FB6BA-3469-4CB9-99AB-4F3558CC7764}" srcId="{FFC6E00A-1EF6-44E7-9391-82E79841D686}" destId="{70DA6CC8-9E42-4003-827E-C99AF6BDEB02}" srcOrd="1" destOrd="0" parTransId="{A1CFA957-7CE3-44F5-B362-D6DD13561889}" sibTransId="{0409FF19-A4DC-4703-864C-10A916B51F2D}"/>
    <dgm:cxn modelId="{37EBABC3-2146-488A-8FA3-274486769CF9}" srcId="{DA06D191-F7AC-4CA1-836B-A39567A4C669}" destId="{FFC6E00A-1EF6-44E7-9391-82E79841D686}" srcOrd="3" destOrd="0" parTransId="{C21B4098-08E8-4D15-928E-972B3F232293}" sibTransId="{A71B945C-DEDE-4B18-BFA4-48BD857CE3D7}"/>
    <dgm:cxn modelId="{9DD41BC9-938B-4645-ADCE-93D78D2CA9C7}" type="presOf" srcId="{70DA6CC8-9E42-4003-827E-C99AF6BDEB02}" destId="{5C12EF8D-FFFA-4854-92E3-F906BB8D505C}" srcOrd="1" destOrd="1" presId="urn:microsoft.com/office/officeart/2005/8/layout/cycle4#1"/>
    <dgm:cxn modelId="{13FF8ECA-5701-4DDF-A128-225BE790915B}" type="presOf" srcId="{5547AF0A-8A7B-4736-8AC1-60BF420E71DA}" destId="{1F250CCE-6473-40DA-9EFD-7318CA96212D}" srcOrd="0" destOrd="2" presId="urn:microsoft.com/office/officeart/2005/8/layout/cycle4#1"/>
    <dgm:cxn modelId="{239E82DB-4437-4183-8546-78B46F118706}" srcId="{4E97F0F3-9CC5-429A-A936-56B914641B43}" destId="{0597FB5C-96FD-4733-8BA9-748423CDC95F}" srcOrd="0" destOrd="0" parTransId="{00BA657D-22C7-4DBE-8660-5B3B64EFBC6E}" sibTransId="{8D591078-79EA-4484-8585-9E5E072EA537}"/>
    <dgm:cxn modelId="{793D06E6-1C5C-417E-BF9B-3FE0E50C563E}" srcId="{CE8D4C6D-E1C2-4BFF-A6A0-CCC76B3134DB}" destId="{CF3FCDE8-691E-43B0-9E2B-F7C3F11DF003}" srcOrd="2" destOrd="0" parTransId="{ACD2C0F0-2692-4BA5-B202-75ADC8F1E9B1}" sibTransId="{2F0C8934-D1C4-4ED2-AC15-A30CE6D4990C}"/>
    <dgm:cxn modelId="{58A7D8ED-CE17-7F42-9D0C-0A2089FA87F3}" type="presOf" srcId="{959C112C-0CFE-4862-B1F8-B14C2A71EEF4}" destId="{F05B5450-5494-4FBA-84AF-E754E9C5C986}" srcOrd="1" destOrd="2" presId="urn:microsoft.com/office/officeart/2005/8/layout/cycle4#1"/>
    <dgm:cxn modelId="{D47F7DFD-CEC2-C347-B0C1-C9791231C1B8}" type="presOf" srcId="{CE8D4C6D-E1C2-4BFF-A6A0-CCC76B3134DB}" destId="{BCCC1D97-8F47-43EF-9A34-509686FCCFCB}" srcOrd="0" destOrd="0" presId="urn:microsoft.com/office/officeart/2005/8/layout/cycle4#1"/>
    <dgm:cxn modelId="{40297CEF-AE03-6043-BA53-527F88F8EE61}" type="presParOf" srcId="{8D1CCD64-E584-4E39-BE4A-4A67D33BA71A}" destId="{A7793C6E-2077-49B2-9E7C-D506159561F5}" srcOrd="0" destOrd="0" presId="urn:microsoft.com/office/officeart/2005/8/layout/cycle4#1"/>
    <dgm:cxn modelId="{0F67A879-6126-8D4A-8121-4DC54CC49251}" type="presParOf" srcId="{A7793C6E-2077-49B2-9E7C-D506159561F5}" destId="{753D5173-EC48-43E6-97E2-E8D85264BF53}" srcOrd="0" destOrd="0" presId="urn:microsoft.com/office/officeart/2005/8/layout/cycle4#1"/>
    <dgm:cxn modelId="{F6CD00F5-27DE-FC45-A223-1DAB9E9903F1}" type="presParOf" srcId="{753D5173-EC48-43E6-97E2-E8D85264BF53}" destId="{BC3CED0C-C7FD-4ED1-98DA-93F983AD8804}" srcOrd="0" destOrd="0" presId="urn:microsoft.com/office/officeart/2005/8/layout/cycle4#1"/>
    <dgm:cxn modelId="{C1877B6B-2D30-DB41-8C1D-B85282E87159}" type="presParOf" srcId="{753D5173-EC48-43E6-97E2-E8D85264BF53}" destId="{FFFE291B-DF2C-4CDA-9AA7-424F68291551}" srcOrd="1" destOrd="0" presId="urn:microsoft.com/office/officeart/2005/8/layout/cycle4#1"/>
    <dgm:cxn modelId="{F3E4E54D-3D48-9E4D-AF55-CFA6A492DD47}" type="presParOf" srcId="{A7793C6E-2077-49B2-9E7C-D506159561F5}" destId="{0D610EB5-7079-45A3-88BC-D46AE212747D}" srcOrd="1" destOrd="0" presId="urn:microsoft.com/office/officeart/2005/8/layout/cycle4#1"/>
    <dgm:cxn modelId="{B710108F-D23F-C74B-9185-B21EF3E8E3B1}" type="presParOf" srcId="{0D610EB5-7079-45A3-88BC-D46AE212747D}" destId="{841AF87A-6A08-494C-9497-1A80CED7700D}" srcOrd="0" destOrd="0" presId="urn:microsoft.com/office/officeart/2005/8/layout/cycle4#1"/>
    <dgm:cxn modelId="{95AF9AAE-7B3D-4B4E-A252-8EDF5C665786}" type="presParOf" srcId="{0D610EB5-7079-45A3-88BC-D46AE212747D}" destId="{F05B5450-5494-4FBA-84AF-E754E9C5C986}" srcOrd="1" destOrd="0" presId="urn:microsoft.com/office/officeart/2005/8/layout/cycle4#1"/>
    <dgm:cxn modelId="{D73E3A5A-ECEB-FD45-B392-2AB8B29E09BB}" type="presParOf" srcId="{A7793C6E-2077-49B2-9E7C-D506159561F5}" destId="{FCEAFF85-8FBD-4E47-919C-A53490A9DA11}" srcOrd="2" destOrd="0" presId="urn:microsoft.com/office/officeart/2005/8/layout/cycle4#1"/>
    <dgm:cxn modelId="{8B803E19-7784-814A-8D94-8E37D87D2B5A}" type="presParOf" srcId="{FCEAFF85-8FBD-4E47-919C-A53490A9DA11}" destId="{1F250CCE-6473-40DA-9EFD-7318CA96212D}" srcOrd="0" destOrd="0" presId="urn:microsoft.com/office/officeart/2005/8/layout/cycle4#1"/>
    <dgm:cxn modelId="{02D2D3B5-9CCA-AD44-B958-8A9B56E39E4F}" type="presParOf" srcId="{FCEAFF85-8FBD-4E47-919C-A53490A9DA11}" destId="{5C12EF8D-FFFA-4854-92E3-F906BB8D505C}" srcOrd="1" destOrd="0" presId="urn:microsoft.com/office/officeart/2005/8/layout/cycle4#1"/>
    <dgm:cxn modelId="{147EFFBB-0D81-1642-93BB-0692C57A619C}" type="presParOf" srcId="{A7793C6E-2077-49B2-9E7C-D506159561F5}" destId="{3ED99203-7CF3-455E-AC18-5DD4DC732001}" srcOrd="3" destOrd="0" presId="urn:microsoft.com/office/officeart/2005/8/layout/cycle4#1"/>
    <dgm:cxn modelId="{6E54AA91-5010-3249-B485-C2A1A94E848F}" type="presParOf" srcId="{8D1CCD64-E584-4E39-BE4A-4A67D33BA71A}" destId="{A037AD45-D0DC-4A9D-95C6-49F37F503511}" srcOrd="1" destOrd="0" presId="urn:microsoft.com/office/officeart/2005/8/layout/cycle4#1"/>
    <dgm:cxn modelId="{3D4B319F-11CF-3343-8204-17AADA632C23}" type="presParOf" srcId="{A037AD45-D0DC-4A9D-95C6-49F37F503511}" destId="{BCCC1D97-8F47-43EF-9A34-509686FCCFCB}" srcOrd="0" destOrd="0" presId="urn:microsoft.com/office/officeart/2005/8/layout/cycle4#1"/>
    <dgm:cxn modelId="{07C306C5-F9A4-1349-91A1-B4469144C41B}" type="presParOf" srcId="{A037AD45-D0DC-4A9D-95C6-49F37F503511}" destId="{646996FA-ED0B-4942-825E-E4A5F6C84460}" srcOrd="1" destOrd="0" presId="urn:microsoft.com/office/officeart/2005/8/layout/cycle4#1"/>
    <dgm:cxn modelId="{1363B3E9-4286-5543-85F4-98B755C9D532}" type="presParOf" srcId="{A037AD45-D0DC-4A9D-95C6-49F37F503511}" destId="{1142F58D-266C-4806-A5E0-A469571C4F24}" srcOrd="2" destOrd="0" presId="urn:microsoft.com/office/officeart/2005/8/layout/cycle4#1"/>
    <dgm:cxn modelId="{0242946C-D436-AB4E-AAAC-27F7BD926C9D}" type="presParOf" srcId="{A037AD45-D0DC-4A9D-95C6-49F37F503511}" destId="{797FAB98-536B-42F9-B8E7-71B0BA2E92C2}" srcOrd="3" destOrd="0" presId="urn:microsoft.com/office/officeart/2005/8/layout/cycle4#1"/>
    <dgm:cxn modelId="{92F3B99C-9392-A64A-9BB8-92E7F4F849CA}" type="presParOf" srcId="{A037AD45-D0DC-4A9D-95C6-49F37F503511}" destId="{BED26B3B-7944-4754-B74B-2C85D60451EA}" srcOrd="4" destOrd="0" presId="urn:microsoft.com/office/officeart/2005/8/layout/cycle4#1"/>
    <dgm:cxn modelId="{D86151F6-A88C-0446-A80A-59C0E622BF47}" type="presParOf" srcId="{8D1CCD64-E584-4E39-BE4A-4A67D33BA71A}" destId="{01E7A100-8D38-4D5D-B1C3-55C61F6C81B8}" srcOrd="2" destOrd="0" presId="urn:microsoft.com/office/officeart/2005/8/layout/cycle4#1"/>
    <dgm:cxn modelId="{9573F266-F0C3-BB48-ACAB-7CB6EC01802D}" type="presParOf" srcId="{8D1CCD64-E584-4E39-BE4A-4A67D33BA71A}" destId="{45FB82D4-57F2-41AF-B178-AF9152BE72ED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250CCE-6473-40DA-9EFD-7318CA96212D}">
      <dsp:nvSpPr>
        <dsp:cNvPr id="0" name=""/>
        <dsp:cNvSpPr/>
      </dsp:nvSpPr>
      <dsp:spPr>
        <a:xfrm>
          <a:off x="626424" y="2955464"/>
          <a:ext cx="2368426" cy="1859822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</a:rPr>
            <a:t>Prijedlozi za nacrt financijskog zakona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</a:rPr>
            <a:t>Neovisne fiskalne institucije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300" kern="1200" dirty="0" err="1">
              <a:solidFill>
                <a:sysClr val="window" lastClr="FFFFFF"/>
              </a:solidFill>
              <a:latin typeface="Calibri" panose="020F0502020204030204"/>
              <a:cs typeface="Calibri"/>
            </a:rPr>
            <a:t>Izvršenje</a:t>
          </a:r>
          <a:r>
            <a:rPr lang="en-US" sz="1300" kern="1200" dirty="0">
              <a:solidFill>
                <a:sysClr val="window" lastClr="FFFFFF"/>
              </a:solidFill>
              <a:latin typeface="Calibri" panose="020F0502020204030204"/>
              <a:cs typeface="Calibri"/>
            </a:rPr>
            <a:t> </a:t>
          </a:r>
          <a:r>
            <a:rPr lang="en-US" sz="1300" kern="1200" dirty="0" err="1">
              <a:solidFill>
                <a:sysClr val="window" lastClr="FFFFFF"/>
              </a:solidFill>
              <a:latin typeface="Calibri" panose="020F0502020204030204"/>
            </a:rPr>
            <a:t>proračuna</a:t>
          </a:r>
        </a:p>
      </dsp:txBody>
      <dsp:txXfrm>
        <a:off x="667278" y="3461274"/>
        <a:ext cx="1576190" cy="1313159"/>
      </dsp:txXfrm>
    </dsp:sp>
    <dsp:sp modelId="{841AF87A-6A08-494C-9497-1A80CED7700D}">
      <dsp:nvSpPr>
        <dsp:cNvPr id="0" name=""/>
        <dsp:cNvSpPr/>
      </dsp:nvSpPr>
      <dsp:spPr>
        <a:xfrm>
          <a:off x="5108598" y="-102440"/>
          <a:ext cx="2368426" cy="1698838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kern="1200" dirty="0">
              <a:cs typeface="Calibri"/>
            </a:rPr>
            <a:t> </a:t>
          </a:r>
          <a:r>
            <a:rPr lang="en-US" sz="9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</a:rPr>
            <a:t>Savjetovanje o nacionalnom planiranju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kern="1200" dirty="0">
              <a:cs typeface="Calibri"/>
            </a:rPr>
            <a:t> </a:t>
          </a:r>
          <a:r>
            <a:rPr lang="en-US" sz="9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</a:rPr>
            <a:t>Savjetovanje o godišnjem proračunu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</a:rPr>
            <a:t>Revizija i savjetovanje o poreznoj politici i politici rashoda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</a:rPr>
            <a:t>Sudjelovanje javnosti u pogledu potreba za javnim uslugama te ocjenjivanju investicijskih projekata</a:t>
          </a:r>
        </a:p>
      </dsp:txBody>
      <dsp:txXfrm>
        <a:off x="5856444" y="-65122"/>
        <a:ext cx="1583262" cy="1199493"/>
      </dsp:txXfrm>
    </dsp:sp>
    <dsp:sp modelId="{BC3CED0C-C7FD-4ED1-98DA-93F983AD8804}">
      <dsp:nvSpPr>
        <dsp:cNvPr id="0" name=""/>
        <dsp:cNvSpPr/>
      </dsp:nvSpPr>
      <dsp:spPr>
        <a:xfrm>
          <a:off x="693948" y="-20122"/>
          <a:ext cx="2368426" cy="1534203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</a:rPr>
            <a:t> Uključenost VRI-ja u planiranje revizije te provođenje revizija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</a:rPr>
            <a:t>Zakonodavno savjetovanje o revizijama po odjelima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cs typeface="Calibri"/>
            </a:rPr>
            <a:t>Društvene</a:t>
          </a:r>
          <a:r>
            <a:rPr lang="en-US" sz="1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cs typeface="Calibri"/>
            </a:rPr>
            <a:t> </a:t>
          </a:r>
          <a:r>
            <a:rPr lang="en-US" sz="10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cs typeface="Calibri"/>
            </a:rPr>
            <a:t>revizije</a:t>
          </a:r>
          <a:r>
            <a:rPr lang="en-US" sz="1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cs typeface="Calibri"/>
            </a:rPr>
            <a:t> </a:t>
          </a:r>
          <a:r>
            <a:rPr lang="en-US" sz="10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</a:rPr>
            <a:t>prihoda</a:t>
          </a:r>
          <a:r>
            <a:rPr lang="en-US" sz="1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</a:rPr>
            <a:t> </a:t>
          </a:r>
          <a:r>
            <a:rPr lang="en-US" sz="10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</a:rPr>
            <a:t>i</a:t>
          </a:r>
          <a:r>
            <a:rPr lang="en-US" sz="1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</a:rPr>
            <a:t> </a:t>
          </a:r>
          <a:r>
            <a:rPr lang="en-US" sz="10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</a:rPr>
            <a:t>rashoda</a:t>
          </a:r>
        </a:p>
      </dsp:txBody>
      <dsp:txXfrm>
        <a:off x="727649" y="13579"/>
        <a:ext cx="1590496" cy="1083250"/>
      </dsp:txXfrm>
    </dsp:sp>
    <dsp:sp modelId="{BCCC1D97-8F47-43EF-9A34-509686FCCFCB}">
      <dsp:nvSpPr>
        <dsp:cNvPr id="0" name=""/>
        <dsp:cNvSpPr/>
      </dsp:nvSpPr>
      <dsp:spPr>
        <a:xfrm>
          <a:off x="1722173" y="293402"/>
          <a:ext cx="2075969" cy="2075969"/>
        </a:xfrm>
        <a:prstGeom prst="pieWedg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 err="1">
              <a:solidFill>
                <a:sysClr val="window" lastClr="FFFFFF"/>
              </a:solidFill>
              <a:latin typeface="Calibri" panose="020F0502020204030204"/>
            </a:rPr>
            <a:t>Revizija</a:t>
          </a:r>
          <a:r>
            <a:rPr lang="en-US" sz="1300" kern="1200" dirty="0">
              <a:solidFill>
                <a:sysClr val="window" lastClr="FFFFFF"/>
              </a:solidFill>
              <a:latin typeface="Calibri" panose="020F0502020204030204"/>
            </a:rPr>
            <a:t> </a:t>
          </a:r>
          <a:r>
            <a:rPr lang="en-US" sz="1300" kern="1200" dirty="0" err="1">
              <a:solidFill>
                <a:sysClr val="window" lastClr="FFFFFF"/>
              </a:solidFill>
              <a:latin typeface="Calibri" panose="020F0502020204030204"/>
            </a:rPr>
            <a:t>i</a:t>
          </a:r>
          <a:r>
            <a:rPr lang="en-US" sz="1300" kern="1200" dirty="0">
              <a:solidFill>
                <a:sysClr val="window" lastClr="FFFFFF"/>
              </a:solidFill>
              <a:latin typeface="Calibri" panose="020F0502020204030204"/>
            </a:rPr>
            <a:t> </a:t>
          </a:r>
          <a:r>
            <a:rPr lang="en-US" sz="1300" kern="1200" dirty="0" err="1">
              <a:solidFill>
                <a:sysClr val="window" lastClr="FFFFFF"/>
              </a:solidFill>
              <a:latin typeface="Calibri" panose="020F0502020204030204"/>
            </a:rPr>
            <a:t>nadzor</a:t>
          </a:r>
        </a:p>
      </dsp:txBody>
      <dsp:txXfrm>
        <a:off x="2330210" y="901439"/>
        <a:ext cx="1467932" cy="1467932"/>
      </dsp:txXfrm>
    </dsp:sp>
    <dsp:sp modelId="{646996FA-ED0B-4942-825E-E4A5F6C84460}">
      <dsp:nvSpPr>
        <dsp:cNvPr id="0" name=""/>
        <dsp:cNvSpPr/>
      </dsp:nvSpPr>
      <dsp:spPr>
        <a:xfrm rot="5400000">
          <a:off x="3836982" y="293402"/>
          <a:ext cx="2075969" cy="2075969"/>
        </a:xfrm>
        <a:prstGeom prst="pieWedg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 err="1">
              <a:solidFill>
                <a:sysClr val="window" lastClr="FFFFFF"/>
              </a:solidFill>
              <a:latin typeface="Calibri" panose="020F0502020204030204"/>
            </a:rPr>
            <a:t>Priprema</a:t>
          </a:r>
          <a:r>
            <a:rPr lang="en-US" sz="1300" kern="1200" dirty="0">
              <a:solidFill>
                <a:sysClr val="window" lastClr="FFFFFF"/>
              </a:solidFill>
              <a:latin typeface="Calibri" panose="020F0502020204030204"/>
            </a:rPr>
            <a:t> </a:t>
          </a:r>
          <a:r>
            <a:rPr lang="en-US" sz="1300" kern="1200" dirty="0" err="1">
              <a:solidFill>
                <a:sysClr val="window" lastClr="FFFFFF"/>
              </a:solidFill>
              <a:latin typeface="Calibri" panose="020F0502020204030204"/>
            </a:rPr>
            <a:t>proračuna</a:t>
          </a:r>
          <a:r>
            <a:rPr lang="en-US" sz="1300" kern="1200" dirty="0">
              <a:solidFill>
                <a:sysClr val="window" lastClr="FFFFFF"/>
              </a:solidFill>
              <a:latin typeface="Calibri" panose="020F0502020204030204"/>
            </a:rPr>
            <a:t> </a:t>
          </a:r>
          <a:r>
            <a:rPr lang="en-US" sz="1300" kern="1200" dirty="0" err="1">
              <a:solidFill>
                <a:sysClr val="window" lastClr="FFFFFF"/>
              </a:solidFill>
              <a:latin typeface="Calibri" panose="020F0502020204030204"/>
            </a:rPr>
            <a:t>izvršne</a:t>
          </a:r>
          <a:r>
            <a:rPr lang="en-US" sz="1300" kern="1200" dirty="0">
              <a:solidFill>
                <a:sysClr val="window" lastClr="FFFFFF"/>
              </a:solidFill>
              <a:latin typeface="Calibri" panose="020F0502020204030204"/>
            </a:rPr>
            <a:t> </a:t>
          </a:r>
          <a:r>
            <a:rPr lang="en-US" sz="1300" kern="1200" dirty="0" err="1">
              <a:solidFill>
                <a:sysClr val="window" lastClr="FFFFFF"/>
              </a:solidFill>
              <a:latin typeface="Calibri" panose="020F0502020204030204"/>
            </a:rPr>
            <a:t>vlasti</a:t>
          </a:r>
        </a:p>
      </dsp:txBody>
      <dsp:txXfrm rot="-5400000">
        <a:off x="3836982" y="901439"/>
        <a:ext cx="1467932" cy="1467932"/>
      </dsp:txXfrm>
    </dsp:sp>
    <dsp:sp modelId="{1142F58D-266C-4806-A5E0-A469571C4F24}">
      <dsp:nvSpPr>
        <dsp:cNvPr id="0" name=""/>
        <dsp:cNvSpPr/>
      </dsp:nvSpPr>
      <dsp:spPr>
        <a:xfrm rot="10800000">
          <a:off x="3894030" y="2465259"/>
          <a:ext cx="2075969" cy="2075969"/>
        </a:xfrm>
        <a:prstGeom prst="pieWedg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 err="1">
              <a:solidFill>
                <a:sysClr val="window" lastClr="FFFFFF"/>
              </a:solidFill>
              <a:latin typeface="Calibri" panose="020F0502020204030204"/>
            </a:rPr>
            <a:t>Odobrenje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 err="1">
              <a:solidFill>
                <a:sysClr val="window" lastClr="FFFFFF"/>
              </a:solidFill>
              <a:latin typeface="Calibri" panose="020F0502020204030204"/>
            </a:rPr>
            <a:t>zakonodavstva</a:t>
          </a:r>
        </a:p>
      </dsp:txBody>
      <dsp:txXfrm rot="10800000">
        <a:off x="3894030" y="2465259"/>
        <a:ext cx="1467932" cy="1467932"/>
      </dsp:txXfrm>
    </dsp:sp>
    <dsp:sp modelId="{797FAB98-536B-42F9-B8E7-71B0BA2E92C2}">
      <dsp:nvSpPr>
        <dsp:cNvPr id="0" name=""/>
        <dsp:cNvSpPr/>
      </dsp:nvSpPr>
      <dsp:spPr>
        <a:xfrm rot="16200000">
          <a:off x="1722173" y="2465259"/>
          <a:ext cx="2075969" cy="2075969"/>
        </a:xfrm>
        <a:prstGeom prst="pieWedge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</a:rPr>
            <a:t> Savjetovanje o izvještaju o proračunskoj politici te prijedlog godišnjeg proračuna</a:t>
          </a:r>
        </a:p>
      </dsp:txBody>
      <dsp:txXfrm rot="5400000">
        <a:off x="2330210" y="2465259"/>
        <a:ext cx="1467932" cy="1467932"/>
      </dsp:txXfrm>
    </dsp:sp>
    <dsp:sp modelId="{01E7A100-8D38-4D5D-B1C3-55C61F6C81B8}">
      <dsp:nvSpPr>
        <dsp:cNvPr id="0" name=""/>
        <dsp:cNvSpPr/>
      </dsp:nvSpPr>
      <dsp:spPr>
        <a:xfrm>
          <a:off x="3487706" y="1985821"/>
          <a:ext cx="716760" cy="623270"/>
        </a:xfrm>
        <a:prstGeom prst="circularArrow">
          <a:avLst/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FB82D4-57F2-41AF-B178-AF9152BE72ED}">
      <dsp:nvSpPr>
        <dsp:cNvPr id="0" name=""/>
        <dsp:cNvSpPr/>
      </dsp:nvSpPr>
      <dsp:spPr>
        <a:xfrm rot="10800000">
          <a:off x="3487706" y="2225540"/>
          <a:ext cx="716760" cy="623270"/>
        </a:xfrm>
        <a:prstGeom prst="circularArrow">
          <a:avLst/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9455DC-93FE-F04E-821C-247B57ED379E}" type="datetimeFigureOut">
              <a:rPr lang="en-US" smtClean="0"/>
              <a:t>3/12/2019</a:t>
            </a:fld>
            <a:endParaRPr lang="hr-HR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72A202-9FDB-4B49-B0DC-90E507511A6A}" type="slidenum">
              <a:rPr lang="en-US" smtClean="0"/>
              <a:t>‹#›</a:t>
            </a:fld>
            <a:endParaRPr lang="hr-H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 userDrawn="1"/>
        </p:nvSpPr>
        <p:spPr>
          <a:xfrm>
            <a:off x="-14710" y="-15239"/>
            <a:ext cx="9167024" cy="6217918"/>
          </a:xfrm>
          <a:custGeom>
            <a:avLst/>
            <a:gdLst>
              <a:gd name="connsiteX0" fmla="*/ 0 w 9144000"/>
              <a:gd name="connsiteY0" fmla="*/ 0 h 6233160"/>
              <a:gd name="connsiteX1" fmla="*/ 9144000 w 9144000"/>
              <a:gd name="connsiteY1" fmla="*/ 15240 h 6233160"/>
              <a:gd name="connsiteX2" fmla="*/ 9144000 w 9144000"/>
              <a:gd name="connsiteY2" fmla="*/ 5836920 h 6233160"/>
              <a:gd name="connsiteX3" fmla="*/ 0 w 9144000"/>
              <a:gd name="connsiteY3" fmla="*/ 6233160 h 6233160"/>
              <a:gd name="connsiteX4" fmla="*/ 0 w 9144000"/>
              <a:gd name="connsiteY4" fmla="*/ 441960 h 6233160"/>
              <a:gd name="connsiteX5" fmla="*/ 0 w 9144000"/>
              <a:gd name="connsiteY5" fmla="*/ 0 h 6233160"/>
              <a:gd name="connsiteX0-1" fmla="*/ 748146 w 9144000"/>
              <a:gd name="connsiteY0-2" fmla="*/ 483523 h 6217920"/>
              <a:gd name="connsiteX1-3" fmla="*/ 9144000 w 9144000"/>
              <a:gd name="connsiteY1-4" fmla="*/ 0 h 6217920"/>
              <a:gd name="connsiteX2-5" fmla="*/ 9144000 w 9144000"/>
              <a:gd name="connsiteY2-6" fmla="*/ 5821680 h 6217920"/>
              <a:gd name="connsiteX3-7" fmla="*/ 0 w 9144000"/>
              <a:gd name="connsiteY3-8" fmla="*/ 6217920 h 6217920"/>
              <a:gd name="connsiteX4-9" fmla="*/ 0 w 9144000"/>
              <a:gd name="connsiteY4-10" fmla="*/ 426720 h 6217920"/>
              <a:gd name="connsiteX5-11" fmla="*/ 748146 w 9144000"/>
              <a:gd name="connsiteY5-12" fmla="*/ 483523 h 6217920"/>
              <a:gd name="connsiteX0-13" fmla="*/ 748146 w 9144000"/>
              <a:gd name="connsiteY0-14" fmla="*/ 483523 h 6217920"/>
              <a:gd name="connsiteX1-15" fmla="*/ 9144000 w 9144000"/>
              <a:gd name="connsiteY1-16" fmla="*/ 0 h 6217920"/>
              <a:gd name="connsiteX2-17" fmla="*/ 9144000 w 9144000"/>
              <a:gd name="connsiteY2-18" fmla="*/ 5821680 h 6217920"/>
              <a:gd name="connsiteX3-19" fmla="*/ 0 w 9144000"/>
              <a:gd name="connsiteY3-20" fmla="*/ 6217920 h 6217920"/>
              <a:gd name="connsiteX4-21" fmla="*/ 864524 w 9144000"/>
              <a:gd name="connsiteY4-22" fmla="*/ 1540625 h 6217920"/>
              <a:gd name="connsiteX5-23" fmla="*/ 748146 w 9144000"/>
              <a:gd name="connsiteY5-24" fmla="*/ 483523 h 6217920"/>
              <a:gd name="connsiteX0-25" fmla="*/ 748146 w 9144000"/>
              <a:gd name="connsiteY0-26" fmla="*/ 483523 h 6217920"/>
              <a:gd name="connsiteX1-27" fmla="*/ 9144000 w 9144000"/>
              <a:gd name="connsiteY1-28" fmla="*/ 0 h 6217920"/>
              <a:gd name="connsiteX2-29" fmla="*/ 9144000 w 9144000"/>
              <a:gd name="connsiteY2-30" fmla="*/ 5821680 h 6217920"/>
              <a:gd name="connsiteX3-31" fmla="*/ 0 w 9144000"/>
              <a:gd name="connsiteY3-32" fmla="*/ 6217920 h 6217920"/>
              <a:gd name="connsiteX4-33" fmla="*/ 748146 w 9144000"/>
              <a:gd name="connsiteY4-34" fmla="*/ 483523 h 6217920"/>
              <a:gd name="connsiteX0-35" fmla="*/ 0 w 9160625"/>
              <a:gd name="connsiteY0-36" fmla="*/ 9697 h 6217920"/>
              <a:gd name="connsiteX1-37" fmla="*/ 9160625 w 9160625"/>
              <a:gd name="connsiteY1-38" fmla="*/ 0 h 6217920"/>
              <a:gd name="connsiteX2-39" fmla="*/ 9160625 w 9160625"/>
              <a:gd name="connsiteY2-40" fmla="*/ 5821680 h 6217920"/>
              <a:gd name="connsiteX3-41" fmla="*/ 16625 w 9160625"/>
              <a:gd name="connsiteY3-42" fmla="*/ 6217920 h 6217920"/>
              <a:gd name="connsiteX4-43" fmla="*/ 0 w 9160625"/>
              <a:gd name="connsiteY4-44" fmla="*/ 9697 h 6217920"/>
              <a:gd name="connsiteX0-45" fmla="*/ 0 w 9160625"/>
              <a:gd name="connsiteY0-46" fmla="*/ 9697 h 6201294"/>
              <a:gd name="connsiteX1-47" fmla="*/ 9160625 w 9160625"/>
              <a:gd name="connsiteY1-48" fmla="*/ 0 h 6201294"/>
              <a:gd name="connsiteX2-49" fmla="*/ 9160625 w 9160625"/>
              <a:gd name="connsiteY2-50" fmla="*/ 5821680 h 6201294"/>
              <a:gd name="connsiteX3-51" fmla="*/ 324196 w 9160625"/>
              <a:gd name="connsiteY3-52" fmla="*/ 6201294 h 6201294"/>
              <a:gd name="connsiteX4-53" fmla="*/ 0 w 9160625"/>
              <a:gd name="connsiteY4-54" fmla="*/ 9697 h 6201294"/>
              <a:gd name="connsiteX0-55" fmla="*/ 1599 w 9162224"/>
              <a:gd name="connsiteY0-56" fmla="*/ 9697 h 6209606"/>
              <a:gd name="connsiteX1-57" fmla="*/ 9162224 w 9162224"/>
              <a:gd name="connsiteY1-58" fmla="*/ 0 h 6209606"/>
              <a:gd name="connsiteX2-59" fmla="*/ 9162224 w 9162224"/>
              <a:gd name="connsiteY2-60" fmla="*/ 5821680 h 6209606"/>
              <a:gd name="connsiteX3-61" fmla="*/ 1599 w 9162224"/>
              <a:gd name="connsiteY3-62" fmla="*/ 6209606 h 6209606"/>
              <a:gd name="connsiteX4-63" fmla="*/ 1599 w 9162224"/>
              <a:gd name="connsiteY4-64" fmla="*/ 9697 h 6209606"/>
              <a:gd name="connsiteX0-65" fmla="*/ 1599 w 9162224"/>
              <a:gd name="connsiteY0-66" fmla="*/ 1384 h 6201293"/>
              <a:gd name="connsiteX1-67" fmla="*/ 8921155 w 9162224"/>
              <a:gd name="connsiteY1-68" fmla="*/ 0 h 6201293"/>
              <a:gd name="connsiteX2-69" fmla="*/ 9162224 w 9162224"/>
              <a:gd name="connsiteY2-70" fmla="*/ 5813367 h 6201293"/>
              <a:gd name="connsiteX3-71" fmla="*/ 1599 w 9162224"/>
              <a:gd name="connsiteY3-72" fmla="*/ 6201293 h 6201293"/>
              <a:gd name="connsiteX4-73" fmla="*/ 1599 w 9162224"/>
              <a:gd name="connsiteY4-74" fmla="*/ 1384 h 6201293"/>
              <a:gd name="connsiteX0-75" fmla="*/ 1599 w 9170537"/>
              <a:gd name="connsiteY0-76" fmla="*/ 1384 h 6201293"/>
              <a:gd name="connsiteX1-77" fmla="*/ 9170537 w 9170537"/>
              <a:gd name="connsiteY1-78" fmla="*/ 0 h 6201293"/>
              <a:gd name="connsiteX2-79" fmla="*/ 9162224 w 9170537"/>
              <a:gd name="connsiteY2-80" fmla="*/ 5813367 h 6201293"/>
              <a:gd name="connsiteX3-81" fmla="*/ 1599 w 9170537"/>
              <a:gd name="connsiteY3-82" fmla="*/ 6201293 h 6201293"/>
              <a:gd name="connsiteX4-83" fmla="*/ 1599 w 9170537"/>
              <a:gd name="connsiteY4-84" fmla="*/ 1384 h 6201293"/>
              <a:gd name="connsiteX0-85" fmla="*/ 1599 w 9170537"/>
              <a:gd name="connsiteY0-86" fmla="*/ 175952 h 6201293"/>
              <a:gd name="connsiteX1-87" fmla="*/ 9170537 w 9170537"/>
              <a:gd name="connsiteY1-88" fmla="*/ 0 h 6201293"/>
              <a:gd name="connsiteX2-89" fmla="*/ 9162224 w 9170537"/>
              <a:gd name="connsiteY2-90" fmla="*/ 5813367 h 6201293"/>
              <a:gd name="connsiteX3-91" fmla="*/ 1599 w 9170537"/>
              <a:gd name="connsiteY3-92" fmla="*/ 6201293 h 6201293"/>
              <a:gd name="connsiteX4-93" fmla="*/ 1599 w 9170537"/>
              <a:gd name="connsiteY4-94" fmla="*/ 175952 h 6201293"/>
              <a:gd name="connsiteX0-95" fmla="*/ 1599 w 9170537"/>
              <a:gd name="connsiteY0-96" fmla="*/ 0 h 6208221"/>
              <a:gd name="connsiteX1-97" fmla="*/ 9170537 w 9170537"/>
              <a:gd name="connsiteY1-98" fmla="*/ 6928 h 6208221"/>
              <a:gd name="connsiteX2-99" fmla="*/ 9162224 w 9170537"/>
              <a:gd name="connsiteY2-100" fmla="*/ 5820295 h 6208221"/>
              <a:gd name="connsiteX3-101" fmla="*/ 1599 w 9170537"/>
              <a:gd name="connsiteY3-102" fmla="*/ 6208221 h 6208221"/>
              <a:gd name="connsiteX4-103" fmla="*/ 1599 w 9170537"/>
              <a:gd name="connsiteY4-104" fmla="*/ 0 h 6208221"/>
              <a:gd name="connsiteX0-105" fmla="*/ 26 w 9168964"/>
              <a:gd name="connsiteY0-106" fmla="*/ 0 h 6208221"/>
              <a:gd name="connsiteX1-107" fmla="*/ 9168964 w 9168964"/>
              <a:gd name="connsiteY1-108" fmla="*/ 6928 h 6208221"/>
              <a:gd name="connsiteX2-109" fmla="*/ 9160651 w 9168964"/>
              <a:gd name="connsiteY2-110" fmla="*/ 5820295 h 6208221"/>
              <a:gd name="connsiteX3-111" fmla="*/ 26 w 9168964"/>
              <a:gd name="connsiteY3-112" fmla="*/ 6208221 h 6208221"/>
              <a:gd name="connsiteX4-113" fmla="*/ 26 w 9168964"/>
              <a:gd name="connsiteY4-114" fmla="*/ 0 h 6208221"/>
              <a:gd name="connsiteX0-115" fmla="*/ 6398 w 9175336"/>
              <a:gd name="connsiteY0-116" fmla="*/ 0 h 6208221"/>
              <a:gd name="connsiteX1-117" fmla="*/ 9175336 w 9175336"/>
              <a:gd name="connsiteY1-118" fmla="*/ 6928 h 6208221"/>
              <a:gd name="connsiteX2-119" fmla="*/ 9167023 w 9175336"/>
              <a:gd name="connsiteY2-120" fmla="*/ 5820295 h 6208221"/>
              <a:gd name="connsiteX3-121" fmla="*/ 6398 w 9175336"/>
              <a:gd name="connsiteY3-122" fmla="*/ 6208221 h 6208221"/>
              <a:gd name="connsiteX4-123" fmla="*/ 6398 w 9175336"/>
              <a:gd name="connsiteY4-124" fmla="*/ 0 h 6208221"/>
              <a:gd name="connsiteX0-125" fmla="*/ 6398 w 9233526"/>
              <a:gd name="connsiteY0-126" fmla="*/ 0 h 6208221"/>
              <a:gd name="connsiteX1-127" fmla="*/ 9233526 w 9233526"/>
              <a:gd name="connsiteY1-128" fmla="*/ 397626 h 6208221"/>
              <a:gd name="connsiteX2-129" fmla="*/ 9167023 w 9233526"/>
              <a:gd name="connsiteY2-130" fmla="*/ 5820295 h 6208221"/>
              <a:gd name="connsiteX3-131" fmla="*/ 6398 w 9233526"/>
              <a:gd name="connsiteY3-132" fmla="*/ 6208221 h 6208221"/>
              <a:gd name="connsiteX4-133" fmla="*/ 6398 w 9233526"/>
              <a:gd name="connsiteY4-134" fmla="*/ 0 h 6208221"/>
              <a:gd name="connsiteX0-135" fmla="*/ 6398 w 9167024"/>
              <a:gd name="connsiteY0-136" fmla="*/ 9697 h 6217918"/>
              <a:gd name="connsiteX1-137" fmla="*/ 9167024 w 9167024"/>
              <a:gd name="connsiteY1-138" fmla="*/ 0 h 6217918"/>
              <a:gd name="connsiteX2-139" fmla="*/ 9167023 w 9167024"/>
              <a:gd name="connsiteY2-140" fmla="*/ 5829992 h 6217918"/>
              <a:gd name="connsiteX3-141" fmla="*/ 6398 w 9167024"/>
              <a:gd name="connsiteY3-142" fmla="*/ 6217918 h 6217918"/>
              <a:gd name="connsiteX4-143" fmla="*/ 6398 w 9167024"/>
              <a:gd name="connsiteY4-144" fmla="*/ 9697 h 62179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167024" h="6217918">
                <a:moveTo>
                  <a:pt x="6398" y="9697"/>
                </a:moveTo>
                <a:lnTo>
                  <a:pt x="9167024" y="0"/>
                </a:lnTo>
                <a:cubicBezTo>
                  <a:pt x="9167024" y="1943331"/>
                  <a:pt x="9167023" y="3886661"/>
                  <a:pt x="9167023" y="5829992"/>
                </a:cubicBezTo>
                <a:lnTo>
                  <a:pt x="6398" y="6217918"/>
                </a:lnTo>
                <a:cubicBezTo>
                  <a:pt x="856" y="4148510"/>
                  <a:pt x="-4685" y="1505526"/>
                  <a:pt x="6398" y="9697"/>
                </a:cubicBezTo>
                <a:close/>
              </a:path>
            </a:pathLst>
          </a:custGeom>
          <a:gradFill flip="none" rotWithShape="0">
            <a:gsLst>
              <a:gs pos="100000">
                <a:srgbClr val="F12E50"/>
              </a:gs>
              <a:gs pos="20000">
                <a:srgbClr val="FF5000"/>
              </a:gs>
            </a:gsLst>
            <a:path path="circle">
              <a:fillToRect t="100000" r="10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53300" y="6156960"/>
            <a:ext cx="2595113" cy="45847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7210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026" y="6029012"/>
            <a:ext cx="768919" cy="51051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4074" y="3215474"/>
            <a:ext cx="768919" cy="51051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BA7F8-1D04-C145-B044-CD3CB70A7502}" type="datetime1">
              <a:rPr lang="en-US" smtClean="0"/>
              <a:t>3/12/2019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C9FEA870-E222-4DFC-932B-1EDBFF2F01D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 panose="020B0604020202020204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 panose="020B0604020202020204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 panose="020B0604020202020204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 panose="020B0604020202020204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s://treasury.govt.nz/publications/information-release/open-government-partnership-information-release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68029" y="4975962"/>
            <a:ext cx="1457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/>
              </a:rPr>
              <a:t>@fiscaltrans</a:t>
            </a:r>
            <a:endParaRPr lang="hr-HR" dirty="0">
              <a:solidFill>
                <a:schemeClr val="bg1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1212" y="347922"/>
            <a:ext cx="8328129" cy="4584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200" dirty="0">
                <a:solidFill>
                  <a:schemeClr val="bg1"/>
                </a:solidFill>
                <a:latin typeface="Arial" panose="020B0604020202020204"/>
                <a:sym typeface="+mn-ea"/>
              </a:rPr>
              <a:t>Sudjelovanje javnosti u fiskalnoj politici </a:t>
            </a:r>
          </a:p>
          <a:p>
            <a:pPr algn="ctr"/>
            <a:r>
              <a:rPr lang="en-NZ" sz="3200" dirty="0">
                <a:solidFill>
                  <a:schemeClr val="bg1"/>
                </a:solidFill>
                <a:latin typeface="Arial" panose="020B0604020202020204"/>
                <a:sym typeface="+mn-ea"/>
              </a:rPr>
              <a:t>na nacionalnoj razini: </a:t>
            </a:r>
          </a:p>
          <a:p>
            <a:pPr algn="ctr"/>
            <a:r>
              <a:rPr lang="en-NZ" sz="3200" dirty="0">
                <a:solidFill>
                  <a:schemeClr val="bg1"/>
                </a:solidFill>
                <a:latin typeface="Arial" panose="020B0604020202020204"/>
                <a:sym typeface="+mn-ea"/>
              </a:rPr>
              <a:t>odabrani primjeri zemalja</a:t>
            </a:r>
          </a:p>
          <a:p>
            <a:endParaRPr lang="hr-HR" sz="1600" b="1" dirty="0">
              <a:solidFill>
                <a:schemeClr val="bg1"/>
              </a:solidFill>
              <a:latin typeface="Arial" panose="020B0604020202020204"/>
              <a:cs typeface="Arial" panose="020B0604020202020204"/>
            </a:endParaRPr>
          </a:p>
          <a:p>
            <a:endParaRPr lang="hr-HR" sz="1600" dirty="0">
              <a:solidFill>
                <a:schemeClr val="bg1"/>
              </a:solidFill>
              <a:latin typeface="Arial" panose="020B0604020202020204"/>
              <a:cs typeface="Arial" panose="020B0604020202020204"/>
            </a:endParaRPr>
          </a:p>
          <a:p>
            <a:r>
              <a:rPr lang="en-NZ" b="1" i="1" dirty="0">
                <a:solidFill>
                  <a:schemeClr val="bg1"/>
                </a:solidFill>
                <a:latin typeface="Arial" panose="020B0604020202020204" pitchFamily="34" charset="0"/>
                <a:sym typeface="+mn-ea"/>
              </a:rPr>
              <a:t>PEMPAL-ova Radna skupina za proračunsku pismenost i transparentnost BCOP-a</a:t>
            </a:r>
          </a:p>
          <a:p>
            <a:r>
              <a:rPr lang="en-NZ" i="1" dirty="0">
                <a:solidFill>
                  <a:schemeClr val="bg1"/>
                </a:solidFill>
                <a:latin typeface="Arial" panose="020B0604020202020204" pitchFamily="34" charset="0"/>
                <a:sym typeface="+mn-ea"/>
              </a:rPr>
              <a:t>Taškent, 18. ožujka 2019.</a:t>
            </a:r>
            <a:endParaRPr lang="hr-HR" i="1" dirty="0">
              <a:solidFill>
                <a:schemeClr val="bg1"/>
              </a:solidFill>
              <a:latin typeface="Arial" panose="020B0604020202020204"/>
              <a:cs typeface="Arial" panose="020B0604020202020204"/>
            </a:endParaRPr>
          </a:p>
          <a:p>
            <a:endParaRPr lang="hr-HR" sz="1600" i="1" dirty="0">
              <a:solidFill>
                <a:schemeClr val="bg1"/>
              </a:solidFill>
              <a:latin typeface="Arial" panose="020B0604020202020204"/>
              <a:cs typeface="Arial" panose="020B0604020202020204"/>
            </a:endParaRPr>
          </a:p>
          <a:p>
            <a:endParaRPr lang="hr-HR" sz="1600" i="1" dirty="0">
              <a:solidFill>
                <a:schemeClr val="bg1"/>
              </a:solidFill>
              <a:latin typeface="Arial" panose="020B0604020202020204"/>
              <a:cs typeface="Arial" panose="020B0604020202020204"/>
            </a:endParaRPr>
          </a:p>
          <a:p>
            <a:endParaRPr lang="hr-HR" sz="1600" i="1" dirty="0">
              <a:solidFill>
                <a:schemeClr val="bg1"/>
              </a:solidFill>
              <a:latin typeface="Arial" panose="020B0604020202020204"/>
              <a:cs typeface="Arial" panose="020B0604020202020204"/>
            </a:endParaRPr>
          </a:p>
          <a:p>
            <a:r>
              <a:rPr lang="en-NZ" sz="1600" dirty="0">
                <a:solidFill>
                  <a:schemeClr val="bg1"/>
                </a:solidFill>
                <a:latin typeface="Arial" panose="020B0604020202020204"/>
                <a:sym typeface="+mn-ea"/>
              </a:rPr>
              <a:t>Murray Petrie</a:t>
            </a:r>
          </a:p>
          <a:p>
            <a:r>
              <a:rPr lang="en-NZ" sz="1600" dirty="0">
                <a:solidFill>
                  <a:schemeClr val="bg1"/>
                </a:solidFill>
                <a:latin typeface="Arial" panose="020B0604020202020204"/>
                <a:sym typeface="+mn-ea"/>
              </a:rPr>
              <a:t>Vodeći tehnički savjetnik</a:t>
            </a:r>
          </a:p>
          <a:p>
            <a:r>
              <a:rPr lang="en-NZ" sz="1600" dirty="0">
                <a:solidFill>
                  <a:schemeClr val="bg1"/>
                </a:solidFill>
                <a:latin typeface="Arial" panose="020B0604020202020204"/>
                <a:sym typeface="+mn-ea"/>
              </a:rPr>
              <a:t>Globalna inicijativa za </a:t>
            </a:r>
            <a:r>
              <a:rPr lang="en-NZ" sz="1600" dirty="0" err="1">
                <a:solidFill>
                  <a:schemeClr val="bg1"/>
                </a:solidFill>
                <a:latin typeface="Arial" panose="020B0604020202020204"/>
                <a:sym typeface="+mn-ea"/>
              </a:rPr>
              <a:t>fiskalnu</a:t>
            </a:r>
            <a:r>
              <a:rPr lang="en-NZ" sz="1600" dirty="0">
                <a:solidFill>
                  <a:schemeClr val="bg1"/>
                </a:solidFill>
                <a:latin typeface="Arial" panose="020B0604020202020204"/>
                <a:sym typeface="+mn-ea"/>
              </a:rPr>
              <a:t> </a:t>
            </a:r>
            <a:r>
              <a:rPr lang="en-NZ" sz="1600" dirty="0" err="1">
                <a:solidFill>
                  <a:schemeClr val="bg1"/>
                </a:solidFill>
                <a:latin typeface="Arial" panose="020B0604020202020204"/>
                <a:sym typeface="+mn-ea"/>
              </a:rPr>
              <a:t>transparentnost</a:t>
            </a:r>
            <a:endParaRPr lang="en-NZ" sz="1600" dirty="0">
              <a:solidFill>
                <a:schemeClr val="bg1"/>
              </a:solidFill>
              <a:latin typeface="Arial" panose="020B0604020202020204"/>
              <a:sym typeface="+mn-ea"/>
            </a:endParaRPr>
          </a:p>
          <a:p>
            <a:r>
              <a:rPr lang="en-NZ" sz="1600" dirty="0">
                <a:solidFill>
                  <a:schemeClr val="bg1"/>
                </a:solidFill>
                <a:latin typeface="Arial" panose="020B0604020202020204"/>
                <a:sym typeface="+mn-ea"/>
              </a:rPr>
              <a:t>petrie@fiscaltransparency.net</a:t>
            </a:r>
            <a:endParaRPr lang="hr-HR" sz="1600" dirty="0">
              <a:solidFill>
                <a:schemeClr val="bg1"/>
              </a:solidFill>
              <a:latin typeface="Arial" panose="020B0604020202020204"/>
              <a:cs typeface="Arial" panose="020B0604020202020204"/>
            </a:endParaRPr>
          </a:p>
          <a:p>
            <a:endParaRPr lang="hr-HR" sz="1600" dirty="0">
              <a:solidFill>
                <a:schemeClr val="bg1"/>
              </a:solidFill>
              <a:latin typeface="Arial" panose="020B0604020202020204"/>
              <a:cs typeface="Arial" panose="020B0604020202020204"/>
            </a:endParaRPr>
          </a:p>
        </p:txBody>
      </p:sp>
      <p:pic>
        <p:nvPicPr>
          <p:cNvPr id="3" name="Picture 3" descr="A close up of a flower&#10;&#10;Description generated with high confidence">
            <a:extLst>
              <a:ext uri="{FF2B5EF4-FFF2-40B4-BE49-F238E27FC236}">
                <a16:creationId xmlns:a16="http://schemas.microsoft.com/office/drawing/2014/main" id="{C2889A4C-B918-4E65-941F-CE99FA4A81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6966" y="3491944"/>
            <a:ext cx="3634596" cy="178630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12217" y="1770844"/>
            <a:ext cx="8138724" cy="42976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NZ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sym typeface="+mn-ea"/>
              </a:rPr>
              <a:t>Panel za kapitalne investicije:</a:t>
            </a:r>
            <a:endParaRPr lang="hr-HR" sz="1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NZ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sym typeface="+mn-ea"/>
              </a:rPr>
              <a:t>Od 2013. sastao se četiri puta tijekom godine kako bi pregledao i ocijenio nove kapitalne inicijative iz perspektive „cijele vlade”, s ciljem procjene njihove relativne vrijednosti</a:t>
            </a:r>
            <a:r>
              <a:rPr lang="en-NZ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. </a:t>
            </a: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NZ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Obvezno za nove prijedloge potrošnje, prema vlastitom nahođenju ako je u sklopu osnovnog scenarija.</a:t>
            </a: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NZ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Potpanel za manje ponude.</a:t>
            </a: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NZ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sym typeface="+mn-ea"/>
              </a:rPr>
              <a:t>Sazivaju visoki financijski dužnosnici (iz riznice, ministarstva i državnog poduzeća) te jedan predstavnik privatnog sektora.</a:t>
            </a: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NZ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sym typeface="+mn-ea"/>
              </a:rPr>
              <a:t>Sudionici potpisuju ugovore o povjerljivosti; pravila za slučaj sukoba interesa.</a:t>
            </a:r>
            <a:endParaRPr lang="hr-HR" sz="1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NZ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sym typeface="+mn-ea"/>
              </a:rPr>
              <a:t>Preporuke konsolidirane u izvještaj za vladine ministre i kabinet, odvojeno od savjeta riznice. Izvještaji na razini sustava i pojedinačnih projekata.</a:t>
            </a: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NZ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sym typeface="+mn-ea"/>
              </a:rPr>
              <a:t>Odabrane teme npr. IKT, obnova nakon potresa</a:t>
            </a: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NZ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sym typeface="+mn-ea"/>
              </a:rPr>
              <a:t>Ne donosi odluke, ali daje „vrijednu perspektivu treće strane o predloženim vladinim investicijama”, utjecajni savjeti koji doprinose proračunskom procesu riznice i „imaju ključnu ulogu u unaprjeđenju kvalitete i dosljednosti analize investicija i savjetovanja diljem državnog sektora”. Praktični operativni savjeti.</a:t>
            </a:r>
            <a:endParaRPr lang="hr-HR" sz="1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N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Nije se sastao od veljače 2018. nakon promjene vlade.</a:t>
            </a:r>
          </a:p>
        </p:txBody>
      </p:sp>
      <p:sp>
        <p:nvSpPr>
          <p:cNvPr id="3" name="Marcador de número de diapositiva 2"/>
          <p:cNvSpPr txBox="1"/>
          <p:nvPr/>
        </p:nvSpPr>
        <p:spPr>
          <a:xfrm>
            <a:off x="457200" y="6275178"/>
            <a:ext cx="685800" cy="365125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E7D98CA-1D08-404D-9717-662EFCF3D727}" type="slidenum">
              <a:rPr lang="en-US" sz="1100" smtClean="0">
                <a:solidFill>
                  <a:srgbClr val="7F7F7F"/>
                </a:solidFill>
                <a:latin typeface="Arial" panose="020B0604020202020204"/>
                <a:cs typeface="Arial" panose="020B0604020202020204"/>
              </a:rPr>
              <a:t>10</a:t>
            </a:fld>
            <a:endParaRPr lang="hr-HR" sz="1100" dirty="0">
              <a:solidFill>
                <a:srgbClr val="7F7F7F"/>
              </a:solidFill>
              <a:latin typeface="Arial" panose="020B0604020202020204"/>
              <a:cs typeface="Arial" panose="020B0604020202020204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512217" y="6407474"/>
            <a:ext cx="323328" cy="0"/>
          </a:xfrm>
          <a:prstGeom prst="line">
            <a:avLst/>
          </a:prstGeom>
          <a:ln>
            <a:solidFill>
              <a:srgbClr val="FB5308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188535" y="721618"/>
            <a:ext cx="476694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Z" altLang="en-US" sz="2800" dirty="0">
                <a:solidFill>
                  <a:srgbClr val="FF6900"/>
                </a:solidFill>
                <a:latin typeface="Arial" panose="020B0604020202020204" pitchFamily="34" charset="0"/>
              </a:rPr>
              <a:t>2.B Panel za kapitalne investicije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12217" y="1770844"/>
            <a:ext cx="8138724" cy="5217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N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sym typeface="+mn-ea"/>
              </a:rPr>
              <a:t>Inicijativa novog ministra infrastrukture: veliki infrastrukturni deficit, zahtijeva bolje informacije o potrebama, bolju koordinaciju.                   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N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sym typeface="+mn-ea"/>
              </a:rPr>
              <a:t>Savjetodavni dokument riznice objavljen 8. listopada 2018.</a:t>
            </a:r>
            <a:br>
              <a:rPr dirty="0"/>
            </a:br>
            <a:r>
              <a:rPr lang="en-N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sym typeface="+mn-ea"/>
              </a:rPr>
              <a:t>Podnesci se šalju do 26. listopada putem interneta i društvenih mreža</a:t>
            </a:r>
            <a:br>
              <a:rPr dirty="0"/>
            </a:br>
            <a:r>
              <a:rPr lang="en-N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sym typeface="+mn-ea"/>
              </a:rPr>
              <a:t>- odgovori putem </a:t>
            </a:r>
            <a:r>
              <a:rPr lang="en-NZ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sym typeface="+mn-ea"/>
              </a:rPr>
              <a:t>online</a:t>
            </a:r>
            <a:r>
              <a:rPr lang="en-N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sym typeface="+mn-ea"/>
              </a:rPr>
              <a:t> </a:t>
            </a:r>
            <a:r>
              <a:rPr lang="en-NZ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sym typeface="+mn-ea"/>
              </a:rPr>
              <a:t>ankete</a:t>
            </a:r>
            <a:r>
              <a:rPr lang="hr-H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sym typeface="+mn-ea"/>
              </a:rPr>
              <a:t> (40)</a:t>
            </a:r>
            <a:r>
              <a:rPr lang="en-N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sym typeface="+mn-ea"/>
              </a:rPr>
              <a:t> ili predloška na internetu ili u drugom pisanom obliku</a:t>
            </a:r>
            <a:br>
              <a:rPr dirty="0"/>
            </a:br>
            <a:r>
              <a:rPr lang="en-N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sym typeface="+mn-ea"/>
              </a:rPr>
              <a:t>- sastanci u listopadu u tri glavna grada </a:t>
            </a:r>
            <a:r>
              <a:rPr lang="en-NZ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sym typeface="+mn-ea"/>
              </a:rPr>
              <a:t>i</a:t>
            </a:r>
            <a:r>
              <a:rPr lang="en-N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sym typeface="+mn-ea"/>
              </a:rPr>
              <a:t> </a:t>
            </a:r>
            <a:r>
              <a:rPr lang="en-NZ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sym typeface="+mn-ea"/>
              </a:rPr>
              <a:t>Sydneyju</a:t>
            </a:r>
            <a:r>
              <a:rPr lang="hr-H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sym typeface="+mn-ea"/>
              </a:rPr>
              <a:t> i u riznici</a:t>
            </a:r>
            <a:endParaRPr lang="en-NZ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sym typeface="+mn-ea"/>
            </a:endParaRPr>
          </a:p>
          <a:p>
            <a:pPr lvl="1" indent="0">
              <a:lnSpc>
                <a:spcPct val="150000"/>
              </a:lnSpc>
              <a:buFont typeface="+mj-lt"/>
              <a:buNone/>
            </a:pPr>
            <a:r>
              <a:rPr lang="en-N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sym typeface="+mn-ea"/>
              </a:rPr>
              <a:t>- manje grupne rasprave raspoređene po industrijskim grupama na pojedinačnom skupu</a:t>
            </a:r>
          </a:p>
          <a:p>
            <a:pPr lvl="1" indent="0">
              <a:lnSpc>
                <a:spcPct val="150000"/>
              </a:lnSpc>
              <a:buFont typeface="+mj-lt"/>
              <a:buNone/>
            </a:pPr>
            <a:r>
              <a:rPr lang="en-N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sym typeface="+mn-ea"/>
              </a:rPr>
              <a:t>- sastanci se održavaju u pojedinačnim poslovnim prostorima </a:t>
            </a:r>
          </a:p>
          <a:p>
            <a:pPr marL="742950" lvl="1" indent="-285750">
              <a:lnSpc>
                <a:spcPct val="150000"/>
              </a:lnSpc>
              <a:buFontTx/>
              <a:buChar char="-"/>
            </a:pPr>
            <a:r>
              <a:rPr lang="en-NZ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sym typeface="+mn-ea"/>
              </a:rPr>
              <a:t>sudionici</a:t>
            </a:r>
            <a:r>
              <a:rPr lang="en-N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sym typeface="+mn-ea"/>
              </a:rPr>
              <a:t> se utvrđuju iz popisa </a:t>
            </a:r>
            <a:r>
              <a:rPr lang="en-NZ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sym typeface="+mn-ea"/>
              </a:rPr>
              <a:t>adresa</a:t>
            </a:r>
            <a:r>
              <a:rPr lang="en-N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sym typeface="+mn-ea"/>
              </a:rPr>
              <a:t> e-</a:t>
            </a:r>
            <a:r>
              <a:rPr lang="en-NZ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sym typeface="+mn-ea"/>
              </a:rPr>
              <a:t>pošte</a:t>
            </a:r>
            <a:r>
              <a:rPr lang="hr-H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sym typeface="+mn-ea"/>
              </a:rPr>
              <a:t>, zamoljeni da proslijede poziv</a:t>
            </a:r>
          </a:p>
          <a:p>
            <a:pPr marL="742950" lvl="1" indent="-285750">
              <a:lnSpc>
                <a:spcPct val="150000"/>
              </a:lnSpc>
              <a:buFontTx/>
              <a:buChar char="-"/>
            </a:pPr>
            <a:r>
              <a:rPr lang="hr-H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stručni panel za analizu podupire rad riznice tijekom cijelog procesa</a:t>
            </a:r>
            <a:endParaRPr lang="hr-HR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lnSpc>
                <a:spcPct val="150000"/>
              </a:lnSpc>
              <a:buFont typeface="+mj-lt"/>
              <a:buAutoNum type="arabicPeriod"/>
            </a:pPr>
            <a:endParaRPr lang="hr-HR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 algn="l">
              <a:lnSpc>
                <a:spcPct val="150000"/>
              </a:lnSpc>
              <a:buFont typeface="+mj-lt"/>
              <a:buNone/>
            </a:pPr>
            <a:endParaRPr lang="hr-HR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número de diapositiva 2"/>
          <p:cNvSpPr txBox="1"/>
          <p:nvPr/>
        </p:nvSpPr>
        <p:spPr>
          <a:xfrm>
            <a:off x="457200" y="6275178"/>
            <a:ext cx="685800" cy="365125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E7D98CA-1D08-404D-9717-662EFCF3D727}" type="slidenum">
              <a:rPr lang="en-US" sz="1100" smtClean="0">
                <a:solidFill>
                  <a:srgbClr val="7F7F7F"/>
                </a:solidFill>
                <a:latin typeface="Arial" panose="020B0604020202020204"/>
                <a:cs typeface="Arial" panose="020B0604020202020204"/>
              </a:rPr>
              <a:t>11</a:t>
            </a:fld>
            <a:endParaRPr lang="hr-HR" sz="1100" dirty="0">
              <a:solidFill>
                <a:srgbClr val="7F7F7F"/>
              </a:solidFill>
              <a:latin typeface="Arial" panose="020B0604020202020204"/>
              <a:cs typeface="Arial" panose="020B0604020202020204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512217" y="6407474"/>
            <a:ext cx="323328" cy="0"/>
          </a:xfrm>
          <a:prstGeom prst="line">
            <a:avLst/>
          </a:prstGeom>
          <a:ln>
            <a:solidFill>
              <a:srgbClr val="FB5308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993784" y="721618"/>
            <a:ext cx="715645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Z" altLang="en-US" sz="2800" dirty="0">
                <a:solidFill>
                  <a:srgbClr val="FF6900"/>
                </a:solidFill>
                <a:latin typeface="Arial" panose="020B0604020202020204" pitchFamily="34" charset="0"/>
              </a:rPr>
              <a:t>2.C Savjetovanja o novom infrastrukturnom tijelu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12217" y="1770844"/>
            <a:ext cx="8138724" cy="4109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N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sym typeface="+mn-ea"/>
              </a:rPr>
              <a:t>130 podnesaka koje pojedinačno ocjenjuje jedan analitičar, teme se prikupljaju te se zatim sastavlja sažetak koji se podnosi ministrima, uz određene savjete riznice na temelju dobivenih podnesaka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N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sym typeface="+mn-ea"/>
              </a:rPr>
              <a:t>Oblik upitnika je važan (upotreba Likertove ljestvice za neka pitanja)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hr-HR" sz="16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Podnesci i kratak sažetak objavljeni 20. veljače – ograničenja Zakona o službenim informacijama i Zakona o privatnosti (2. str. savjetodavnog dokumenta) u pogledu ranije objave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hr-HR" sz="16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Objavljen dokument Kabineta, upućuje na mišljenja podnositelja</a:t>
            </a:r>
            <a:endParaRPr lang="en-NZ" sz="1600" dirty="0">
              <a:latin typeface="Arial" panose="020B0604020202020204" pitchFamily="34" charset="0"/>
              <a:sym typeface="+mn-ea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N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sym typeface="+mn-ea"/>
              </a:rPr>
              <a:t>Kad bi bilo dovoljno vremena, stupilo bi se u kontakt s </a:t>
            </a:r>
            <a:r>
              <a:rPr lang="hr-H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sym typeface="+mn-ea"/>
              </a:rPr>
              <a:t>više </a:t>
            </a:r>
            <a:r>
              <a:rPr lang="en-NZ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sym typeface="+mn-ea"/>
              </a:rPr>
              <a:t>pojedinačni</a:t>
            </a:r>
            <a:r>
              <a:rPr lang="hr-H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sym typeface="+mn-ea"/>
              </a:rPr>
              <a:t>h</a:t>
            </a:r>
            <a:r>
              <a:rPr lang="en-N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sym typeface="+mn-ea"/>
              </a:rPr>
              <a:t> </a:t>
            </a:r>
            <a:r>
              <a:rPr lang="en-NZ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sym typeface="+mn-ea"/>
              </a:rPr>
              <a:t>podnositelja</a:t>
            </a:r>
            <a:r>
              <a:rPr lang="en-N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sym typeface="+mn-ea"/>
              </a:rPr>
              <a:t> kako bi se razradile zanimljive ideje.</a:t>
            </a:r>
            <a:endParaRPr lang="hr-HR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 algn="l">
              <a:lnSpc>
                <a:spcPct val="150000"/>
              </a:lnSpc>
              <a:buFont typeface="+mj-lt"/>
              <a:buNone/>
            </a:pPr>
            <a:endParaRPr lang="hr-HR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número de diapositiva 2"/>
          <p:cNvSpPr txBox="1"/>
          <p:nvPr/>
        </p:nvSpPr>
        <p:spPr>
          <a:xfrm>
            <a:off x="457200" y="6275178"/>
            <a:ext cx="685800" cy="365125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E7D98CA-1D08-404D-9717-662EFCF3D727}" type="slidenum">
              <a:rPr lang="en-US" sz="1100" smtClean="0">
                <a:solidFill>
                  <a:srgbClr val="7F7F7F"/>
                </a:solidFill>
                <a:latin typeface="Arial" panose="020B0604020202020204"/>
                <a:cs typeface="Arial" panose="020B0604020202020204"/>
              </a:rPr>
              <a:t>12</a:t>
            </a:fld>
            <a:endParaRPr lang="hr-HR" sz="1100" dirty="0">
              <a:solidFill>
                <a:srgbClr val="7F7F7F"/>
              </a:solidFill>
              <a:latin typeface="Arial" panose="020B0604020202020204"/>
              <a:cs typeface="Arial" panose="020B0604020202020204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512217" y="6407474"/>
            <a:ext cx="323328" cy="0"/>
          </a:xfrm>
          <a:prstGeom prst="line">
            <a:avLst/>
          </a:prstGeom>
          <a:ln>
            <a:solidFill>
              <a:srgbClr val="FB5308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993784" y="721618"/>
            <a:ext cx="715645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Z" altLang="en-US" sz="2800" dirty="0">
                <a:solidFill>
                  <a:srgbClr val="FF6900"/>
                </a:solidFill>
                <a:latin typeface="Arial" panose="020B0604020202020204" pitchFamily="34" charset="0"/>
              </a:rPr>
              <a:t>2.C Savjetovanja o novom infrastrukturnom tijelu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12217" y="1770844"/>
            <a:ext cx="8138724" cy="3415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N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sym typeface="+mn-ea"/>
              </a:rPr>
              <a:t>Obveza u sklopu novozelandskog Akcijskog plana Partnerstva za otvorenu vlast za razdoblje 2016. - 2018.:</a:t>
            </a:r>
            <a:br/>
            <a:r>
              <a:rPr lang="en-N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sym typeface="+mn-ea"/>
              </a:rPr>
              <a:t>- „učiniti proračun dostupnijim i otvorenijim”</a:t>
            </a:r>
          </a:p>
          <a:p>
            <a:pPr marL="457200" indent="-457200" algn="l">
              <a:lnSpc>
                <a:spcPct val="150000"/>
              </a:lnSpc>
              <a:buFont typeface="+mj-lt"/>
              <a:buAutoNum type="arabicPeriod"/>
            </a:pPr>
            <a:r>
              <a:rPr lang="en-N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sym typeface="+mn-ea"/>
              </a:rPr>
              <a:t>Zbog kratkog roka i potrebe za stručnim istraživačkim vještinama, riznica je unajmila poduzeće za anketna istraživanja koje prikuplja stajališta dionika.</a:t>
            </a:r>
          </a:p>
          <a:p>
            <a:pPr marL="457200" indent="-457200" algn="l">
              <a:lnSpc>
                <a:spcPct val="150000"/>
              </a:lnSpc>
              <a:buFont typeface="+mj-lt"/>
              <a:buAutoNum type="arabicPeriod"/>
            </a:pPr>
            <a:r>
              <a:rPr lang="en-N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sym typeface="+mn-ea"/>
              </a:rPr>
              <a:t>Proračun za ankete (unutar osnovnog scenarija): 60.000 NZD, natječaj za 42.000 dolara</a:t>
            </a:r>
          </a:p>
          <a:p>
            <a:pPr marL="457200" indent="-457200" algn="l">
              <a:lnSpc>
                <a:spcPct val="150000"/>
              </a:lnSpc>
              <a:buFont typeface="+mj-lt"/>
              <a:buAutoNum type="arabicPeriod"/>
            </a:pPr>
            <a:r>
              <a:rPr lang="en-N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sym typeface="+mn-ea"/>
              </a:rPr>
              <a:t>Izvještaj sadržava preporuke o kojima raspravlja više rukovodstvo riznice i koje se šalju ministru.  </a:t>
            </a:r>
          </a:p>
          <a:p>
            <a:pPr marL="457200" indent="-457200" algn="l">
              <a:lnSpc>
                <a:spcPct val="150000"/>
              </a:lnSpc>
              <a:buFont typeface="+mj-lt"/>
              <a:buAutoNum type="arabicPeriod"/>
            </a:pPr>
            <a:r>
              <a:rPr lang="en-N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sym typeface="+mn-ea"/>
              </a:rPr>
              <a:t>Izmjene proračunskih dokumenata za 2018.: nove „osnove EFU-a” i „sažeti proračun”, više podataka u formatima otvorenih podataka, više povijesnih podataka </a:t>
            </a:r>
            <a:endParaRPr lang="hr-HR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número de diapositiva 2"/>
          <p:cNvSpPr txBox="1"/>
          <p:nvPr/>
        </p:nvSpPr>
        <p:spPr>
          <a:xfrm>
            <a:off x="457200" y="6275178"/>
            <a:ext cx="685800" cy="365125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E7D98CA-1D08-404D-9717-662EFCF3D727}" type="slidenum">
              <a:rPr lang="en-US" sz="1100" smtClean="0">
                <a:solidFill>
                  <a:srgbClr val="7F7F7F"/>
                </a:solidFill>
                <a:latin typeface="Arial" panose="020B0604020202020204"/>
                <a:cs typeface="Arial" panose="020B0604020202020204"/>
              </a:rPr>
              <a:t>13</a:t>
            </a:fld>
            <a:endParaRPr lang="hr-HR" sz="1100" dirty="0">
              <a:solidFill>
                <a:srgbClr val="7F7F7F"/>
              </a:solidFill>
              <a:latin typeface="Arial" panose="020B0604020202020204"/>
              <a:cs typeface="Arial" panose="020B0604020202020204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512217" y="6407474"/>
            <a:ext cx="323328" cy="0"/>
          </a:xfrm>
          <a:prstGeom prst="line">
            <a:avLst/>
          </a:prstGeom>
          <a:ln>
            <a:solidFill>
              <a:srgbClr val="FB5308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734192" y="721618"/>
            <a:ext cx="567563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Z" altLang="en-US" sz="2800" dirty="0">
                <a:solidFill>
                  <a:srgbClr val="FF6900"/>
                </a:solidFill>
                <a:latin typeface="Arial" panose="020B0604020202020204" pitchFamily="34" charset="0"/>
              </a:rPr>
              <a:t>2.D Savjetovanje o otvorenim proračunima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12217" y="1770844"/>
            <a:ext cx="8138724" cy="5262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N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sym typeface="+mn-ea"/>
              </a:rPr>
              <a:t>Riznica je prikupila popis dionika nakon neslužbenih rasprava.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N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sym typeface="+mn-ea"/>
              </a:rPr>
              <a:t>Popis je finaliziran nakon rasprave s ugovarateljem. Uključeni su „uobičajeni glasovi” i „novi glasovi”. 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N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sym typeface="+mn-ea"/>
              </a:rPr>
              <a:t>35 kvalitativnih detaljnih intervjua:</a:t>
            </a:r>
          </a:p>
          <a:p>
            <a:pPr algn="l">
              <a:lnSpc>
                <a:spcPct val="150000"/>
              </a:lnSpc>
              <a:buFont typeface="+mj-lt"/>
              <a:buNone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sym typeface="+mn-ea"/>
              </a:rPr>
              <a:t>	</a:t>
            </a:r>
            <a:r>
              <a:rPr lang="en-N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sym typeface="+mn-ea"/>
              </a:rPr>
              <a:t>predstavnici medija (5), industrije (4), analitičari (3), financijske organizacije (3), akademici (3), međunarodne organizacije (2), autohtone zajednice (4), skupine predstavnika iz socijalnih i društvenih službi (6), profesionalne mrežne skupine (4)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N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sym typeface="+mn-ea"/>
              </a:rPr>
              <a:t>Ugovaratelj je pripremio pitanja za intervju, finalizirao raspravu s riznicom. 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N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sym typeface="+mn-ea"/>
              </a:rPr>
              <a:t>Intervjui su trajali do sat vremena i odvijali se tijekom dva mjeseca (travanj, svibanj 2017.).</a:t>
            </a:r>
          </a:p>
          <a:p>
            <a:pPr algn="l">
              <a:lnSpc>
                <a:spcPct val="150000"/>
              </a:lnSpc>
              <a:buFont typeface="+mj-lt"/>
            </a:pPr>
            <a:r>
              <a:rPr lang="en-N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sym typeface="+mn-ea"/>
              </a:rPr>
              <a:t>     Pola intervjua održano je uživo, a pola putem telefona. </a:t>
            </a:r>
            <a:br/>
            <a:endParaRPr lang="hr-HR" sz="1600" dirty="0">
              <a:sym typeface="+mn-ea"/>
            </a:endParaRPr>
          </a:p>
          <a:p>
            <a:pPr>
              <a:lnSpc>
                <a:spcPct val="150000"/>
              </a:lnSpc>
            </a:pPr>
            <a:endParaRPr lang="hr-HR" sz="1600" dirty="0">
              <a:sym typeface="+mn-ea"/>
            </a:endParaRPr>
          </a:p>
          <a:p>
            <a:pPr>
              <a:lnSpc>
                <a:spcPct val="150000"/>
              </a:lnSpc>
            </a:pPr>
            <a:endParaRPr lang="hr-HR" sz="1600" dirty="0"/>
          </a:p>
          <a:p>
            <a:pPr>
              <a:lnSpc>
                <a:spcPct val="150000"/>
              </a:lnSpc>
            </a:pPr>
            <a:endParaRPr lang="hr-HR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>
              <a:lnSpc>
                <a:spcPct val="150000"/>
              </a:lnSpc>
              <a:buFont typeface="+mj-lt"/>
              <a:buNone/>
            </a:pPr>
            <a:r>
              <a:rPr dirty="0"/>
              <a:t> </a:t>
            </a:r>
            <a:endParaRPr lang="hr-HR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número de diapositiva 2"/>
          <p:cNvSpPr txBox="1"/>
          <p:nvPr/>
        </p:nvSpPr>
        <p:spPr>
          <a:xfrm>
            <a:off x="457200" y="6275178"/>
            <a:ext cx="685800" cy="365125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E7D98CA-1D08-404D-9717-662EFCF3D727}" type="slidenum">
              <a:rPr lang="en-US" sz="1100" smtClean="0">
                <a:solidFill>
                  <a:srgbClr val="7F7F7F"/>
                </a:solidFill>
                <a:latin typeface="Arial" panose="020B0604020202020204"/>
                <a:cs typeface="Arial" panose="020B0604020202020204"/>
              </a:rPr>
              <a:t>14</a:t>
            </a:fld>
            <a:endParaRPr lang="hr-HR" sz="1100" dirty="0">
              <a:solidFill>
                <a:srgbClr val="7F7F7F"/>
              </a:solidFill>
              <a:latin typeface="Arial" panose="020B0604020202020204"/>
              <a:cs typeface="Arial" panose="020B0604020202020204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512217" y="6407474"/>
            <a:ext cx="323328" cy="0"/>
          </a:xfrm>
          <a:prstGeom prst="line">
            <a:avLst/>
          </a:prstGeom>
          <a:ln>
            <a:solidFill>
              <a:srgbClr val="FB5308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684662" y="721618"/>
            <a:ext cx="5774690" cy="9531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Z" altLang="en-US" sz="2800" dirty="0">
                <a:solidFill>
                  <a:srgbClr val="FF6900"/>
                </a:solidFill>
                <a:latin typeface="Arial" panose="020B0604020202020204" pitchFamily="34" charset="0"/>
              </a:rPr>
              <a:t>2.D Savjetovanje o otvorenim proračunima:</a:t>
            </a:r>
          </a:p>
          <a:p>
            <a:pPr algn="ctr"/>
            <a:r>
              <a:rPr lang="en-NZ" altLang="en-US" sz="2800" dirty="0">
                <a:solidFill>
                  <a:srgbClr val="FF6900"/>
                </a:solidFill>
                <a:latin typeface="Arial" panose="020B0604020202020204" pitchFamily="34" charset="0"/>
              </a:rPr>
              <a:t>metodologija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12217" y="658376"/>
            <a:ext cx="8138724" cy="89577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lnSpc>
                <a:spcPct val="150000"/>
              </a:lnSpc>
              <a:buFont typeface="+mj-lt"/>
              <a:buAutoNum type="arabicPeriod"/>
            </a:pPr>
            <a:r>
              <a:rPr lang="en-N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sym typeface="+mn-ea"/>
              </a:rPr>
              <a:t>Odbor za potrese je vladino tijelo koje kućevlasnicima pruža osiguranje od elementarnih nepogoda </a:t>
            </a:r>
          </a:p>
          <a:p>
            <a:pPr marL="342900" indent="-342900" algn="l">
              <a:lnSpc>
                <a:spcPct val="150000"/>
              </a:lnSpc>
              <a:buFont typeface="+mj-lt"/>
              <a:buAutoNum type="arabicPeriod"/>
            </a:pPr>
            <a:r>
              <a:rPr lang="en-N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sym typeface="+mn-ea"/>
              </a:rPr>
              <a:t>Nakon velikog potresa 2011. u Canterburyu, vlada je 2012. objavila analizu upravljanja odštetnim zahtjevima u Odboru i analizu problema u pokriću osiguranja</a:t>
            </a:r>
          </a:p>
          <a:p>
            <a:pPr marL="342900" indent="-342900" algn="l">
              <a:lnSpc>
                <a:spcPct val="150000"/>
              </a:lnSpc>
              <a:buFont typeface="+mj-lt"/>
              <a:buAutoNum type="arabicPeriod"/>
            </a:pPr>
            <a:r>
              <a:rPr lang="en-N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sym typeface="+mn-ea"/>
              </a:rPr>
              <a:t>Savjetodavni postupak vodila je riznica:</a:t>
            </a:r>
          </a:p>
          <a:p>
            <a:pPr indent="0" algn="l">
              <a:lnSpc>
                <a:spcPct val="150000"/>
              </a:lnSpc>
              <a:buFont typeface="+mj-lt"/>
              <a:buNone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sym typeface="+mn-ea"/>
              </a:rPr>
              <a:t>	</a:t>
            </a:r>
            <a:r>
              <a:rPr lang="en-N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sym typeface="+mn-ea"/>
              </a:rPr>
              <a:t>- preliminarno neslužbeno „meko” savjetovanje, slušanje kako bi se utvrdili i razumjeli problemi</a:t>
            </a:r>
          </a:p>
          <a:p>
            <a:pPr indent="0" algn="l">
              <a:lnSpc>
                <a:spcPct val="150000"/>
              </a:lnSpc>
              <a:buFont typeface="+mj-lt"/>
              <a:buNone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sym typeface="+mn-ea"/>
              </a:rPr>
              <a:t>	</a:t>
            </a:r>
            <a:r>
              <a:rPr lang="en-N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sym typeface="+mn-ea"/>
              </a:rPr>
              <a:t>- suradnja sa Savjetodavnom skupinom za zajednicu uspostavljenom za probleme nakon potresa</a:t>
            </a:r>
          </a:p>
          <a:p>
            <a:pPr indent="0" algn="l">
              <a:lnSpc>
                <a:spcPct val="150000"/>
              </a:lnSpc>
              <a:buFont typeface="+mj-lt"/>
              <a:buNone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sym typeface="+mn-ea"/>
              </a:rPr>
              <a:t>	</a:t>
            </a:r>
            <a:r>
              <a:rPr lang="en-N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sym typeface="+mn-ea"/>
              </a:rPr>
              <a:t>- savjetodavni dokument nije objavljen do 2015.; sadrži 22 konkretna prijedloga </a:t>
            </a:r>
          </a:p>
          <a:p>
            <a:pPr indent="0" algn="l">
              <a:lnSpc>
                <a:spcPct val="150000"/>
              </a:lnSpc>
              <a:buFont typeface="+mj-lt"/>
              <a:buNone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sym typeface="+mn-ea"/>
              </a:rPr>
              <a:t>	</a:t>
            </a:r>
            <a:r>
              <a:rPr lang="en-N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sym typeface="+mn-ea"/>
              </a:rPr>
              <a:t>- zaprimljena su 62 podneska</a:t>
            </a:r>
          </a:p>
          <a:p>
            <a:pPr indent="0" algn="l">
              <a:lnSpc>
                <a:spcPct val="150000"/>
              </a:lnSpc>
              <a:buFont typeface="+mj-lt"/>
              <a:buNone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sym typeface="+mn-ea"/>
              </a:rPr>
              <a:t>	</a:t>
            </a:r>
            <a:r>
              <a:rPr lang="en-N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sym typeface="+mn-ea"/>
              </a:rPr>
              <a:t>- dužnosnici su detaljno razgovarali s osiguravajućim društvima (nasamo i zajedno s Vijećem za osiguranje) kako bi razradili preliminarne ideje u povjerenju </a:t>
            </a:r>
          </a:p>
          <a:p>
            <a:pPr marL="342900" indent="-342900" algn="l">
              <a:lnSpc>
                <a:spcPct val="150000"/>
              </a:lnSpc>
              <a:buFont typeface="+mj-lt"/>
              <a:buAutoNum type="arabicPeriod" startAt="3"/>
            </a:pPr>
            <a:r>
              <a:rPr lang="en-N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sym typeface="+mn-ea"/>
              </a:rPr>
              <a:t>Podnesci su zadržani sukladno Zakonu o službenim informacijama (pitanje se još uvijek aktivno razmatra) i nisu objavljeni do 2017. zbog odgode analize</a:t>
            </a:r>
          </a:p>
          <a:p>
            <a:pPr marL="342900" indent="-342900" algn="l">
              <a:lnSpc>
                <a:spcPct val="150000"/>
              </a:lnSpc>
              <a:buFont typeface="+mj-lt"/>
              <a:buAutoNum type="arabicPeriod" startAt="3"/>
            </a:pPr>
            <a:r>
              <a:rPr lang="en-N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sym typeface="+mn-ea"/>
              </a:rPr>
              <a:t>Preliminarni zakoni 2018., ostali elementi analize u tijeku</a:t>
            </a:r>
          </a:p>
          <a:p>
            <a:pPr indent="0" algn="l">
              <a:lnSpc>
                <a:spcPct val="150000"/>
              </a:lnSpc>
              <a:buFont typeface="+mj-lt"/>
              <a:buNone/>
            </a:pPr>
            <a:endParaRPr lang="hr-HR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indent="0" algn="l">
              <a:lnSpc>
                <a:spcPct val="150000"/>
              </a:lnSpc>
              <a:buFont typeface="+mj-lt"/>
              <a:buNone/>
            </a:pPr>
            <a:br>
              <a:rPr lang="en-N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</a:br>
            <a:br>
              <a:rPr lang="en-NZ" sz="1600" dirty="0">
                <a:sym typeface="+mn-ea"/>
              </a:rPr>
            </a:br>
            <a:endParaRPr lang="hr-HR" sz="1600" dirty="0">
              <a:sym typeface="+mn-ea"/>
            </a:endParaRPr>
          </a:p>
          <a:p>
            <a:pPr>
              <a:lnSpc>
                <a:spcPct val="150000"/>
              </a:lnSpc>
            </a:pPr>
            <a:endParaRPr lang="hr-HR" sz="1600" dirty="0">
              <a:sym typeface="+mn-ea"/>
            </a:endParaRPr>
          </a:p>
          <a:p>
            <a:pPr>
              <a:lnSpc>
                <a:spcPct val="150000"/>
              </a:lnSpc>
            </a:pPr>
            <a:endParaRPr lang="hr-HR" sz="1600" dirty="0"/>
          </a:p>
          <a:p>
            <a:pPr>
              <a:lnSpc>
                <a:spcPct val="150000"/>
              </a:lnSpc>
            </a:pPr>
            <a:endParaRPr lang="hr-HR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>
              <a:lnSpc>
                <a:spcPct val="150000"/>
              </a:lnSpc>
              <a:buFont typeface="+mj-lt"/>
              <a:buNone/>
            </a:pPr>
            <a:r>
              <a:rPr dirty="0"/>
              <a:t> </a:t>
            </a:r>
            <a:endParaRPr lang="hr-HR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número de diapositiva 2"/>
          <p:cNvSpPr txBox="1"/>
          <p:nvPr/>
        </p:nvSpPr>
        <p:spPr>
          <a:xfrm>
            <a:off x="457200" y="6275178"/>
            <a:ext cx="685800" cy="365125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E7D98CA-1D08-404D-9717-662EFCF3D727}" type="slidenum">
              <a:rPr lang="en-US" sz="1100" smtClean="0">
                <a:solidFill>
                  <a:srgbClr val="7F7F7F"/>
                </a:solidFill>
                <a:latin typeface="Arial" panose="020B0604020202020204"/>
                <a:cs typeface="Arial" panose="020B0604020202020204"/>
              </a:rPr>
              <a:t>15</a:t>
            </a:fld>
            <a:endParaRPr lang="hr-HR" sz="1100" dirty="0">
              <a:solidFill>
                <a:srgbClr val="7F7F7F"/>
              </a:solidFill>
              <a:latin typeface="Arial" panose="020B0604020202020204"/>
              <a:cs typeface="Arial" panose="020B0604020202020204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512217" y="6407474"/>
            <a:ext cx="323328" cy="0"/>
          </a:xfrm>
          <a:prstGeom prst="line">
            <a:avLst/>
          </a:prstGeom>
          <a:ln>
            <a:solidFill>
              <a:srgbClr val="FB5308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597025" y="60436"/>
            <a:ext cx="594995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Z" altLang="en-US" sz="2800" dirty="0">
                <a:solidFill>
                  <a:srgbClr val="FF6900"/>
                </a:solidFill>
                <a:latin typeface="Arial" panose="020B0604020202020204" pitchFamily="34" charset="0"/>
              </a:rPr>
              <a:t>2.E Analiza Odbora za potrese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64304" y="726429"/>
            <a:ext cx="8138724" cy="7480381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342900" indent="-342900" algn="l">
              <a:lnSpc>
                <a:spcPct val="150000"/>
              </a:lnSpc>
              <a:buFont typeface="+mj-lt"/>
              <a:buAutoNum type="arabicPeriod"/>
            </a:pPr>
            <a:r>
              <a:rPr lang="en-NZ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  <a:sym typeface="+mn-ea"/>
              </a:rPr>
              <a:t>Velike</a:t>
            </a:r>
            <a:r>
              <a:rPr lang="en-N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  <a:sym typeface="+mn-ea"/>
              </a:rPr>
              <a:t>/</a:t>
            </a:r>
            <a:r>
              <a:rPr lang="en-NZ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  <a:sym typeface="+mn-ea"/>
              </a:rPr>
              <a:t>detaljne</a:t>
            </a:r>
            <a:r>
              <a:rPr lang="en-N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  <a:sym typeface="+mn-ea"/>
              </a:rPr>
              <a:t> </a:t>
            </a:r>
            <a:r>
              <a:rPr lang="en-NZ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  <a:sym typeface="+mn-ea"/>
              </a:rPr>
              <a:t>analize</a:t>
            </a:r>
            <a:r>
              <a:rPr lang="en-N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  <a:sym typeface="+mn-ea"/>
              </a:rPr>
              <a:t> </a:t>
            </a:r>
            <a:r>
              <a:rPr lang="en-NZ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  <a:sym typeface="+mn-ea"/>
              </a:rPr>
              <a:t>politike</a:t>
            </a:r>
            <a:r>
              <a:rPr lang="en-N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  <a:sym typeface="+mn-ea"/>
              </a:rPr>
              <a:t> </a:t>
            </a:r>
            <a:r>
              <a:rPr lang="en-NZ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  <a:sym typeface="+mn-ea"/>
              </a:rPr>
              <a:t>mogu</a:t>
            </a:r>
            <a:r>
              <a:rPr lang="en-N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  <a:sym typeface="+mn-ea"/>
              </a:rPr>
              <a:t> </a:t>
            </a:r>
            <a:r>
              <a:rPr lang="en-NZ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  <a:sym typeface="+mn-ea"/>
              </a:rPr>
              <a:t>dugo</a:t>
            </a:r>
            <a:r>
              <a:rPr lang="en-N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  <a:sym typeface="+mn-ea"/>
              </a:rPr>
              <a:t> </a:t>
            </a:r>
            <a:r>
              <a:rPr lang="en-NZ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  <a:sym typeface="+mn-ea"/>
              </a:rPr>
              <a:t>potrajati</a:t>
            </a:r>
            <a:r>
              <a:rPr lang="en-N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  <a:sym typeface="+mn-ea"/>
              </a:rPr>
              <a:t>.</a:t>
            </a:r>
          </a:p>
          <a:p>
            <a:pPr marL="342900" indent="-342900" algn="l">
              <a:lnSpc>
                <a:spcPct val="150000"/>
              </a:lnSpc>
              <a:buFont typeface="+mj-lt"/>
              <a:buAutoNum type="arabicPeriod"/>
            </a:pPr>
            <a:r>
              <a:rPr lang="en-N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sym typeface="+mn-ea"/>
              </a:rPr>
              <a:t>Osiguravajuća društva žalila su se zbog odgoda i htjela su čuti doprinos drugih strana.</a:t>
            </a:r>
          </a:p>
          <a:p>
            <a:pPr marL="342900" indent="-342900" algn="l">
              <a:lnSpc>
                <a:spcPct val="150000"/>
              </a:lnSpc>
              <a:buFont typeface="+mj-lt"/>
              <a:buAutoNum type="arabicPeriod"/>
            </a:pPr>
            <a:r>
              <a:rPr lang="en-N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sym typeface="+mn-ea"/>
              </a:rPr>
              <a:t>Potrebno je pažljivo upravljanje dionicima: nekoliko točaka angažmana s različitim interesima; za privatni sektor, radi se s oba industrijska tijela i putem izravnih savjetovanja samo s društvom; visoka razina otvorenosti, službene povratne informacije daju se svim sudionicima na grupnom sastanku kako bi se izbjeglo davanje nejasnih poruka.</a:t>
            </a:r>
          </a:p>
          <a:p>
            <a:pPr marL="342900" indent="-342900" algn="l">
              <a:lnSpc>
                <a:spcPct val="150000"/>
              </a:lnSpc>
              <a:buFont typeface="+mj-lt"/>
              <a:buAutoNum type="arabicPeriod"/>
            </a:pPr>
            <a:r>
              <a:rPr lang="en-N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sym typeface="+mn-ea"/>
              </a:rPr>
              <a:t>Mogući ograničavajući čimbenik politike konkurentnosti u obliku komentara pojedinaca na grupnim raspravama među konkurentnim društvima</a:t>
            </a:r>
          </a:p>
          <a:p>
            <a:pPr marL="342900" indent="-342900" algn="l">
              <a:lnSpc>
                <a:spcPct val="150000"/>
              </a:lnSpc>
              <a:buFont typeface="+mj-lt"/>
              <a:buAutoNum type="arabicPeriod"/>
            </a:pPr>
            <a:r>
              <a:rPr lang="en-N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sym typeface="+mn-ea"/>
              </a:rPr>
              <a:t>Nije dobiven potreban pristanak pojedinaca za objavu njihovih podnesaka, pristanak se morao zatražiti naknadno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N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  <a:sym typeface="+mn-ea"/>
              </a:rPr>
              <a:t>Izjava o odricanju od odgovornosti: „Nijedna informacija u </a:t>
            </a:r>
            <a:endParaRPr lang="hr-HR" sz="16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NZ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  <a:sym typeface="+mn-ea"/>
              </a:rPr>
              <a:t>ovom</a:t>
            </a:r>
            <a:r>
              <a:rPr lang="en-N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  <a:sym typeface="+mn-ea"/>
              </a:rPr>
              <a:t> [</a:t>
            </a:r>
            <a:r>
              <a:rPr lang="en-NZ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  <a:sym typeface="+mn-ea"/>
              </a:rPr>
              <a:t>savjetodavnom</a:t>
            </a:r>
            <a:r>
              <a:rPr lang="en-N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  <a:sym typeface="+mn-ea"/>
              </a:rPr>
              <a:t>] </a:t>
            </a:r>
            <a:r>
              <a:rPr lang="en-NZ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  <a:sym typeface="+mn-ea"/>
              </a:rPr>
              <a:t>dokumentu</a:t>
            </a:r>
            <a:r>
              <a:rPr lang="en-N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  <a:sym typeface="+mn-ea"/>
              </a:rPr>
              <a:t> ne </a:t>
            </a:r>
            <a:r>
              <a:rPr lang="en-NZ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  <a:sym typeface="+mn-ea"/>
              </a:rPr>
              <a:t>smije</a:t>
            </a:r>
            <a:r>
              <a:rPr lang="en-N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  <a:sym typeface="+mn-ea"/>
              </a:rPr>
              <a:t> se </a:t>
            </a:r>
            <a:r>
              <a:rPr lang="en-NZ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  <a:sym typeface="+mn-ea"/>
              </a:rPr>
              <a:t>tumačiti</a:t>
            </a:r>
            <a:endParaRPr lang="hr-HR" sz="1600" dirty="0" err="1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NZ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  <a:sym typeface="+mn-ea"/>
              </a:rPr>
              <a:t>kao</a:t>
            </a:r>
            <a:r>
              <a:rPr lang="en-N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  <a:sym typeface="+mn-ea"/>
              </a:rPr>
              <a:t> </a:t>
            </a:r>
            <a:r>
              <a:rPr lang="en-NZ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  <a:sym typeface="+mn-ea"/>
              </a:rPr>
              <a:t>financijski</a:t>
            </a:r>
            <a:r>
              <a:rPr lang="en-N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  <a:sym typeface="+mn-ea"/>
              </a:rPr>
              <a:t> </a:t>
            </a:r>
            <a:r>
              <a:rPr lang="en-NZ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  <a:sym typeface="+mn-ea"/>
              </a:rPr>
              <a:t>savjet</a:t>
            </a:r>
            <a:r>
              <a:rPr lang="en-N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  <a:sym typeface="+mn-ea"/>
              </a:rPr>
              <a:t>. </a:t>
            </a:r>
            <a:r>
              <a:rPr lang="en-NZ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  <a:sym typeface="+mn-ea"/>
              </a:rPr>
              <a:t>Čitatelji</a:t>
            </a:r>
            <a:r>
              <a:rPr lang="en-N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  <a:sym typeface="+mn-ea"/>
              </a:rPr>
              <a:t> </a:t>
            </a:r>
            <a:r>
              <a:rPr lang="en-NZ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  <a:sym typeface="+mn-ea"/>
              </a:rPr>
              <a:t>trebaju</a:t>
            </a:r>
            <a:r>
              <a:rPr lang="en-N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  <a:sym typeface="+mn-ea"/>
              </a:rPr>
              <a:t> </a:t>
            </a:r>
            <a:r>
              <a:rPr lang="en-NZ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  <a:sym typeface="+mn-ea"/>
              </a:rPr>
              <a:t>kontaktirati</a:t>
            </a:r>
            <a:r>
              <a:rPr lang="en-N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  <a:sym typeface="+mn-ea"/>
              </a:rPr>
              <a:t> </a:t>
            </a:r>
            <a:r>
              <a:rPr lang="en-NZ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  <a:sym typeface="+mn-ea"/>
              </a:rPr>
              <a:t>kvalificiranog</a:t>
            </a:r>
            <a:r>
              <a:rPr lang="en-N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  <a:sym typeface="+mn-ea"/>
              </a:rPr>
              <a:t> </a:t>
            </a:r>
            <a:endParaRPr lang="hr-HR" sz="160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en-NZ" sz="16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  <a:sym typeface="+mn-ea"/>
              </a:rPr>
              <a:t>savjetnika ako imaju </a:t>
            </a:r>
            <a:r>
              <a:rPr lang="en-N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  <a:sym typeface="+mn-ea"/>
              </a:rPr>
              <a:t>pitanja o vlastitim modelima osiguranja.”</a:t>
            </a:r>
            <a:endParaRPr lang="hr-HR" sz="160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>
              <a:lnSpc>
                <a:spcPct val="150000"/>
              </a:lnSpc>
            </a:pPr>
            <a:endParaRPr lang="hr-HR" sz="1600" dirty="0">
              <a:sym typeface="+mn-ea"/>
            </a:endParaRPr>
          </a:p>
          <a:p>
            <a:pPr>
              <a:lnSpc>
                <a:spcPct val="150000"/>
              </a:lnSpc>
            </a:pPr>
            <a:endParaRPr lang="hr-HR" sz="1600" dirty="0"/>
          </a:p>
          <a:p>
            <a:pPr>
              <a:lnSpc>
                <a:spcPct val="150000"/>
              </a:lnSpc>
            </a:pPr>
            <a:endParaRPr lang="hr-HR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>
              <a:lnSpc>
                <a:spcPct val="150000"/>
              </a:lnSpc>
              <a:buFont typeface="+mj-lt"/>
              <a:buNone/>
            </a:pPr>
            <a:r>
              <a:rPr dirty="0"/>
              <a:t> </a:t>
            </a:r>
            <a:endParaRPr lang="hr-HR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número de diapositiva 2"/>
          <p:cNvSpPr txBox="1"/>
          <p:nvPr/>
        </p:nvSpPr>
        <p:spPr>
          <a:xfrm>
            <a:off x="457200" y="6275178"/>
            <a:ext cx="685800" cy="365125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E7D98CA-1D08-404D-9717-662EFCF3D727}" type="slidenum">
              <a:rPr lang="en-US" sz="1100" smtClean="0">
                <a:solidFill>
                  <a:srgbClr val="7F7F7F"/>
                </a:solidFill>
                <a:latin typeface="Arial" panose="020B0604020202020204"/>
                <a:cs typeface="Arial" panose="020B0604020202020204"/>
              </a:rPr>
              <a:t>16</a:t>
            </a:fld>
            <a:endParaRPr lang="hr-HR" sz="1100" dirty="0">
              <a:solidFill>
                <a:srgbClr val="7F7F7F"/>
              </a:solidFill>
              <a:latin typeface="Arial" panose="020B0604020202020204"/>
              <a:cs typeface="Arial" panose="020B0604020202020204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512217" y="6407474"/>
            <a:ext cx="323328" cy="0"/>
          </a:xfrm>
          <a:prstGeom prst="line">
            <a:avLst/>
          </a:prstGeom>
          <a:ln>
            <a:solidFill>
              <a:srgbClr val="FB5308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456355" y="189746"/>
            <a:ext cx="594995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Z" altLang="en-US" sz="2800" dirty="0">
                <a:solidFill>
                  <a:srgbClr val="FF6900"/>
                </a:solidFill>
                <a:latin typeface="Arial" panose="020B0604020202020204" pitchFamily="34" charset="0"/>
              </a:rPr>
              <a:t>2.E Analiza Odbora za potrese</a:t>
            </a:r>
          </a:p>
        </p:txBody>
      </p:sp>
      <p:pic>
        <p:nvPicPr>
          <p:cNvPr id="6" name="Picture 6" descr="A close up of an old building&#10;&#10;Description generated with very high confidence">
            <a:extLst>
              <a:ext uri="{FF2B5EF4-FFF2-40B4-BE49-F238E27FC236}">
                <a16:creationId xmlns:a16="http://schemas.microsoft.com/office/drawing/2014/main" id="{8C20F856-4DC8-480B-83B9-8E5B8687BC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6949" y="5140355"/>
            <a:ext cx="2533650" cy="166687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12217" y="613886"/>
            <a:ext cx="8138724" cy="7480381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N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  <a:sym typeface="+mn-ea"/>
              </a:rPr>
              <a:t>Od </a:t>
            </a:r>
            <a:r>
              <a:rPr lang="en-NZ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  <a:sym typeface="+mn-ea"/>
              </a:rPr>
              <a:t>sredine</a:t>
            </a:r>
            <a:r>
              <a:rPr lang="en-N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  <a:sym typeface="+mn-ea"/>
              </a:rPr>
              <a:t> 90-ih </a:t>
            </a:r>
            <a:r>
              <a:rPr lang="en-NZ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  <a:sym typeface="+mn-ea"/>
              </a:rPr>
              <a:t>uvodi</a:t>
            </a:r>
            <a:r>
              <a:rPr lang="en-N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  <a:sym typeface="+mn-ea"/>
              </a:rPr>
              <a:t> se </a:t>
            </a:r>
            <a:r>
              <a:rPr lang="en-NZ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  <a:sym typeface="+mn-ea"/>
              </a:rPr>
              <a:t>opći</a:t>
            </a:r>
            <a:r>
              <a:rPr lang="en-N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  <a:sym typeface="+mn-ea"/>
              </a:rPr>
              <a:t> </a:t>
            </a:r>
            <a:r>
              <a:rPr lang="en-NZ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  <a:sym typeface="+mn-ea"/>
              </a:rPr>
              <a:t>postupak</a:t>
            </a:r>
            <a:r>
              <a:rPr lang="en-N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  <a:sym typeface="+mn-ea"/>
              </a:rPr>
              <a:t> za </a:t>
            </a:r>
            <a:r>
              <a:rPr lang="en-NZ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  <a:sym typeface="+mn-ea"/>
              </a:rPr>
              <a:t>porezne</a:t>
            </a:r>
            <a:r>
              <a:rPr lang="en-N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  <a:sym typeface="+mn-ea"/>
              </a:rPr>
              <a:t> </a:t>
            </a:r>
            <a:r>
              <a:rPr lang="en-NZ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  <a:sym typeface="+mn-ea"/>
              </a:rPr>
              <a:t>politike</a:t>
            </a:r>
            <a:r>
              <a:rPr lang="en-N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  <a:sym typeface="+mn-ea"/>
              </a:rPr>
              <a:t> </a:t>
            </a:r>
            <a:r>
              <a:rPr lang="en-NZ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  <a:sym typeface="+mn-ea"/>
              </a:rPr>
              <a:t>koji</a:t>
            </a:r>
            <a:r>
              <a:rPr lang="en-N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  <a:sym typeface="+mn-ea"/>
              </a:rPr>
              <a:t> </a:t>
            </a:r>
            <a:r>
              <a:rPr lang="en-NZ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  <a:sym typeface="+mn-ea"/>
              </a:rPr>
              <a:t>uključuje</a:t>
            </a:r>
            <a:r>
              <a:rPr lang="en-N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  <a:sym typeface="+mn-ea"/>
              </a:rPr>
              <a:t> </a:t>
            </a:r>
            <a:r>
              <a:rPr lang="en-NZ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  <a:sym typeface="+mn-ea"/>
              </a:rPr>
              <a:t>javno</a:t>
            </a:r>
            <a:r>
              <a:rPr lang="en-N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  <a:sym typeface="+mn-ea"/>
              </a:rPr>
              <a:t> </a:t>
            </a:r>
            <a:r>
              <a:rPr lang="en-NZ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  <a:sym typeface="+mn-ea"/>
              </a:rPr>
              <a:t>savjetovanje</a:t>
            </a:r>
            <a:r>
              <a:rPr lang="en-N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  <a:sym typeface="+mn-ea"/>
              </a:rPr>
              <a:t>; objavu godišnjeg radnog programa porezne politike; planiranje dva porezna zakona godišnje izvan donošenja godišnjeg proračuna kako bi se izbjegla proračunska tajnovitost i kratki vremenski rokovi; česta savjetovanja o manjim politikama i izmjenama u poreznoj upravi; povremene veće vanjske analize porezne politike. </a:t>
            </a:r>
            <a:endParaRPr lang="en-NZ" sz="16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/>
            </a:endParaRPr>
          </a:p>
          <a:p>
            <a:pPr marL="342900" indent="-342900" algn="l">
              <a:lnSpc>
                <a:spcPct val="150000"/>
              </a:lnSpc>
              <a:buFont typeface="+mj-lt"/>
              <a:buAutoNum type="arabicPeriod" startAt="2"/>
            </a:pPr>
            <a:r>
              <a:rPr lang="en-N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sym typeface="+mn-ea"/>
              </a:rPr>
              <a:t>Radna skupina za porez (TWG): osnovana u studenom 2017.</a:t>
            </a:r>
            <a:br>
              <a:rPr dirty="0"/>
            </a:br>
            <a:r>
              <a:rPr lang="en-N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sym typeface="+mn-ea"/>
              </a:rPr>
              <a:t>https://taxworkinggroup.govt.nz/. Predsjeda bivši zamjenik premijera, ostalih 10 članova sastoji se od praktičara poreznog zakona, akademika, poduzetnika, predstavnika zajednice, predstavnika maorske zajednice i stručnjaka za održiv razvoj. Podupiru ih dužnosnici iz tajništva Riznice te Odjela za unutarnje prihode koji djeluju neovisno. </a:t>
            </a:r>
          </a:p>
          <a:p>
            <a:pPr marL="342900" indent="-342900" algn="l">
              <a:lnSpc>
                <a:spcPct val="150000"/>
              </a:lnSpc>
              <a:buFont typeface="+mj-lt"/>
              <a:buAutoNum type="arabicPeriod" startAt="2"/>
            </a:pPr>
            <a:r>
              <a:rPr lang="en-N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sym typeface="+mn-ea"/>
              </a:rPr>
              <a:t>Dvomjesečna javna savjetovanja trajala su 1. ožujka do 30. travnja 2018. Ostali oblici sudjelovanja javnosti uslijedili su nakon objave privremenog izvješća 20. rujna 2018. </a:t>
            </a:r>
            <a:br>
              <a:rPr dirty="0"/>
            </a:br>
            <a:r>
              <a:rPr lang="en-N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sym typeface="+mn-ea"/>
              </a:rPr>
              <a:t>Završno izvješće objavljeno je 21. veljače 2019.</a:t>
            </a:r>
          </a:p>
          <a:p>
            <a:pPr>
              <a:lnSpc>
                <a:spcPct val="150000"/>
              </a:lnSpc>
            </a:pPr>
            <a:endParaRPr lang="hr-HR" sz="1600" dirty="0">
              <a:sym typeface="+mn-ea"/>
            </a:endParaRPr>
          </a:p>
          <a:p>
            <a:pPr>
              <a:lnSpc>
                <a:spcPct val="150000"/>
              </a:lnSpc>
            </a:pPr>
            <a:endParaRPr lang="hr-HR" sz="1600" dirty="0"/>
          </a:p>
          <a:p>
            <a:pPr>
              <a:lnSpc>
                <a:spcPct val="150000"/>
              </a:lnSpc>
            </a:pPr>
            <a:endParaRPr lang="hr-HR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>
              <a:lnSpc>
                <a:spcPct val="150000"/>
              </a:lnSpc>
              <a:buFont typeface="+mj-lt"/>
              <a:buNone/>
            </a:pPr>
            <a:r>
              <a:rPr dirty="0"/>
              <a:t> </a:t>
            </a:r>
            <a:endParaRPr lang="hr-HR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512217" y="6407474"/>
            <a:ext cx="323328" cy="0"/>
          </a:xfrm>
          <a:prstGeom prst="line">
            <a:avLst/>
          </a:prstGeom>
          <a:ln>
            <a:solidFill>
              <a:srgbClr val="FB5308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169739" y="0"/>
            <a:ext cx="48045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Z" altLang="en-US" sz="2800" dirty="0">
                <a:solidFill>
                  <a:srgbClr val="FF6900"/>
                </a:solidFill>
                <a:latin typeface="Arial" panose="020B0604020202020204" pitchFamily="34" charset="0"/>
              </a:rPr>
              <a:t>2.</a:t>
            </a:r>
            <a:r>
              <a:rPr lang="hr-HR" altLang="en-US" sz="2800" dirty="0">
                <a:solidFill>
                  <a:srgbClr val="FF6900"/>
                </a:solidFill>
                <a:latin typeface="Arial" panose="020B0604020202020204" pitchFamily="34" charset="0"/>
              </a:rPr>
              <a:t>F</a:t>
            </a:r>
            <a:r>
              <a:rPr lang="en-NZ" altLang="en-US" sz="2800" dirty="0">
                <a:solidFill>
                  <a:srgbClr val="FF6900"/>
                </a:solidFill>
                <a:latin typeface="Arial" panose="020B0604020202020204" pitchFamily="34" charset="0"/>
              </a:rPr>
              <a:t> Reforma porezne politike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17015" y="1011189"/>
            <a:ext cx="8469403" cy="8219045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N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  <a:sym typeface="+mn-ea"/>
              </a:rPr>
              <a:t>Maori su autohtono stanovništvo Novog Zelanda i čine oko 15 % </a:t>
            </a:r>
            <a:r>
              <a:rPr lang="en-NZ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  <a:sym typeface="+mn-ea"/>
              </a:rPr>
              <a:t>ukupnog</a:t>
            </a:r>
            <a:r>
              <a:rPr lang="en-N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  <a:sym typeface="+mn-ea"/>
              </a:rPr>
              <a:t> </a:t>
            </a:r>
            <a:r>
              <a:rPr lang="en-NZ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  <a:sym typeface="+mn-ea"/>
              </a:rPr>
              <a:t>broja</a:t>
            </a:r>
            <a:r>
              <a:rPr lang="en-N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  <a:sym typeface="+mn-ea"/>
              </a:rPr>
              <a:t> </a:t>
            </a:r>
            <a:r>
              <a:rPr lang="en-NZ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  <a:sym typeface="+mn-ea"/>
              </a:rPr>
              <a:t>stanovnika</a:t>
            </a:r>
            <a:r>
              <a:rPr lang="en-N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  <a:sym typeface="+mn-ea"/>
              </a:rPr>
              <a:t>. Prava </a:t>
            </a:r>
            <a:r>
              <a:rPr lang="en-NZ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  <a:sym typeface="+mn-ea"/>
              </a:rPr>
              <a:t>su</a:t>
            </a:r>
            <a:r>
              <a:rPr lang="en-N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  <a:sym typeface="+mn-ea"/>
              </a:rPr>
              <a:t> </a:t>
            </a:r>
            <a:r>
              <a:rPr lang="en-NZ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  <a:sym typeface="+mn-ea"/>
              </a:rPr>
              <a:t>im</a:t>
            </a:r>
            <a:r>
              <a:rPr lang="en-N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  <a:sym typeface="+mn-ea"/>
              </a:rPr>
              <a:t> </a:t>
            </a:r>
            <a:r>
              <a:rPr lang="en-NZ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  <a:sym typeface="+mn-ea"/>
              </a:rPr>
              <a:t>utvrđena</a:t>
            </a:r>
            <a:r>
              <a:rPr lang="en-N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  <a:sym typeface="+mn-ea"/>
              </a:rPr>
              <a:t> </a:t>
            </a:r>
            <a:r>
              <a:rPr lang="en-NZ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  <a:sym typeface="+mn-ea"/>
              </a:rPr>
              <a:t>Sporazumom</a:t>
            </a:r>
            <a:r>
              <a:rPr lang="en-N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  <a:sym typeface="+mn-ea"/>
              </a:rPr>
              <a:t> </a:t>
            </a:r>
            <a:r>
              <a:rPr lang="en-NZ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  <a:sym typeface="+mn-ea"/>
              </a:rPr>
              <a:t>iz</a:t>
            </a:r>
            <a:r>
              <a:rPr lang="en-N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  <a:sym typeface="+mn-ea"/>
              </a:rPr>
              <a:t> </a:t>
            </a:r>
            <a:r>
              <a:rPr lang="en-NZ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  <a:sym typeface="+mn-ea"/>
              </a:rPr>
              <a:t>Waitangija</a:t>
            </a:r>
            <a:r>
              <a:rPr lang="en-N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  <a:sym typeface="+mn-ea"/>
              </a:rPr>
              <a:t> </a:t>
            </a:r>
            <a:r>
              <a:rPr lang="en-NZ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  <a:sym typeface="+mn-ea"/>
              </a:rPr>
              <a:t>potpisanim</a:t>
            </a:r>
            <a:r>
              <a:rPr lang="en-N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  <a:sym typeface="+mn-ea"/>
              </a:rPr>
              <a:t> 1840. </a:t>
            </a:r>
            <a:r>
              <a:rPr lang="en-NZ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  <a:sym typeface="+mn-ea"/>
              </a:rPr>
              <a:t>te</a:t>
            </a:r>
            <a:r>
              <a:rPr lang="en-N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  <a:sym typeface="+mn-ea"/>
              </a:rPr>
              <a:t>  </a:t>
            </a:r>
            <a:r>
              <a:rPr lang="en-NZ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  <a:sym typeface="+mn-ea"/>
              </a:rPr>
              <a:t>zakona</a:t>
            </a:r>
            <a:r>
              <a:rPr lang="en-N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  <a:sym typeface="+mn-ea"/>
              </a:rPr>
              <a:t> u </a:t>
            </a:r>
            <a:r>
              <a:rPr lang="en-NZ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  <a:sym typeface="+mn-ea"/>
              </a:rPr>
              <a:t>proteklih</a:t>
            </a:r>
            <a:r>
              <a:rPr lang="en-N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  <a:sym typeface="+mn-ea"/>
              </a:rPr>
              <a:t> </a:t>
            </a:r>
            <a:r>
              <a:rPr lang="en-NZ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  <a:sym typeface="+mn-ea"/>
              </a:rPr>
              <a:t>nekoliko</a:t>
            </a:r>
            <a:r>
              <a:rPr lang="en-N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  <a:sym typeface="+mn-ea"/>
              </a:rPr>
              <a:t> </a:t>
            </a:r>
            <a:r>
              <a:rPr lang="en-NZ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  <a:sym typeface="+mn-ea"/>
              </a:rPr>
              <a:t>desetljeća</a:t>
            </a:r>
            <a:r>
              <a:rPr lang="en-N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  <a:sym typeface="+mn-ea"/>
              </a:rPr>
              <a:t>. </a:t>
            </a:r>
            <a:r>
              <a:rPr lang="en-NZ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  <a:sym typeface="+mn-ea"/>
              </a:rPr>
              <a:t>Savjetovanje</a:t>
            </a:r>
            <a:r>
              <a:rPr lang="en-N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  <a:sym typeface="+mn-ea"/>
              </a:rPr>
              <a:t> </a:t>
            </a:r>
            <a:r>
              <a:rPr lang="en-NZ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  <a:sym typeface="+mn-ea"/>
              </a:rPr>
              <a:t>i</a:t>
            </a:r>
            <a:r>
              <a:rPr lang="en-N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  <a:sym typeface="+mn-ea"/>
              </a:rPr>
              <a:t> </a:t>
            </a:r>
            <a:r>
              <a:rPr lang="en-NZ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  <a:sym typeface="+mn-ea"/>
              </a:rPr>
              <a:t>partnerstvo</a:t>
            </a:r>
            <a:r>
              <a:rPr lang="en-N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  <a:sym typeface="+mn-ea"/>
              </a:rPr>
              <a:t> s maorskom zajednicom sada su ključan dio javne politike Novog Zelanda. </a:t>
            </a:r>
            <a:endParaRPr lang="en-NZ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sym typeface="+mn-ea"/>
            </a:endParaRPr>
          </a:p>
          <a:p>
            <a:pPr marL="342900" indent="-342900" algn="l">
              <a:lnSpc>
                <a:spcPct val="150000"/>
              </a:lnSpc>
              <a:buFont typeface="+mj-lt"/>
              <a:buAutoNum type="arabicPeriod"/>
            </a:pPr>
            <a:r>
              <a:rPr lang="en-N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sym typeface="+mn-ea"/>
              </a:rPr>
              <a:t>Rad na poreznoj reformi započeo je neslužbenim „mekim“ testiranjem u kojem je sudjelovalo 8-10 maorskih predvodnika (imenovanih prema preporukama glavnog maorskog savjetnika u riznici i uspostavljenih mreža).</a:t>
            </a:r>
          </a:p>
          <a:p>
            <a:pPr marL="342900" indent="-342900" algn="l">
              <a:lnSpc>
                <a:spcPct val="150000"/>
              </a:lnSpc>
              <a:buFont typeface="+mj-lt"/>
              <a:buAutoNum type="arabicPeriod"/>
            </a:pPr>
            <a:r>
              <a:rPr lang="en-N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sym typeface="+mn-ea"/>
              </a:rPr>
              <a:t>Službeni sastanci diljem Novog Zelanda u posvećenim maorskim prostorima, tzv. </a:t>
            </a:r>
            <a:r>
              <a:rPr lang="en-NZ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sym typeface="+mn-ea"/>
              </a:rPr>
              <a:t>marae</a:t>
            </a:r>
            <a:r>
              <a:rPr lang="en-N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sym typeface="+mn-ea"/>
              </a:rPr>
              <a:t>.</a:t>
            </a:r>
          </a:p>
          <a:p>
            <a:pPr marL="342900" indent="-342900" algn="l">
              <a:lnSpc>
                <a:spcPct val="150000"/>
              </a:lnSpc>
              <a:buFont typeface="+mj-lt"/>
              <a:buAutoNum type="arabicPeriod"/>
            </a:pPr>
            <a:r>
              <a:rPr lang="en-N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sym typeface="+mn-ea"/>
              </a:rPr>
              <a:t>Razumijevanje kulturnog konteksta ključno je za uspjeh: terminologija („partneri”, ne „dionici”), osobna povezanost, savjetovanja na domaćem teritoriju, zadovoljavanje potreba zajednice, povratne informacije.</a:t>
            </a:r>
          </a:p>
          <a:p>
            <a:pPr marL="342900" indent="-342900" algn="l">
              <a:lnSpc>
                <a:spcPct val="150000"/>
              </a:lnSpc>
              <a:buFont typeface="+mj-lt"/>
              <a:buAutoNum type="arabicPeriod"/>
            </a:pPr>
            <a:r>
              <a:rPr lang="en-N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sym typeface="+mn-ea"/>
              </a:rPr>
              <a:t>Važnost pozitivnog pristupa: ne davati dojam „ovdje smo po službenoj dužnosti jer vas moramo savjetovati”.</a:t>
            </a:r>
          </a:p>
          <a:p>
            <a:pPr marL="342900" indent="-342900" algn="l">
              <a:lnSpc>
                <a:spcPct val="150000"/>
              </a:lnSpc>
              <a:buFont typeface="+mj-lt"/>
              <a:buAutoNum type="arabicPeriod"/>
            </a:pPr>
            <a:r>
              <a:rPr lang="en-N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sym typeface="+mn-ea"/>
              </a:rPr>
              <a:t>Vladine smjernice o uključivanju Maora</a:t>
            </a:r>
          </a:p>
          <a:p>
            <a:pPr marL="342900" indent="-342900" algn="l">
              <a:lnSpc>
                <a:spcPct val="150000"/>
              </a:lnSpc>
              <a:buFont typeface="+mj-lt"/>
              <a:buAutoNum type="arabicPeriod"/>
            </a:pPr>
            <a:endParaRPr lang="hr-HR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lnSpc>
                <a:spcPct val="150000"/>
              </a:lnSpc>
              <a:buFont typeface="+mj-lt"/>
              <a:buAutoNum type="arabicPeriod"/>
            </a:pPr>
            <a:endParaRPr lang="hr-HR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342900" indent="-342900" algn="l">
              <a:lnSpc>
                <a:spcPct val="150000"/>
              </a:lnSpc>
              <a:buFont typeface="+mj-lt"/>
              <a:buAutoNum type="arabicPeriod"/>
            </a:pPr>
            <a:endParaRPr lang="hr-HR" sz="1600" dirty="0">
              <a:sym typeface="+mn-ea"/>
            </a:endParaRPr>
          </a:p>
          <a:p>
            <a:pPr>
              <a:lnSpc>
                <a:spcPct val="150000"/>
              </a:lnSpc>
            </a:pPr>
            <a:endParaRPr lang="hr-HR" sz="1600" dirty="0">
              <a:sym typeface="+mn-ea"/>
            </a:endParaRPr>
          </a:p>
          <a:p>
            <a:pPr>
              <a:lnSpc>
                <a:spcPct val="150000"/>
              </a:lnSpc>
            </a:pPr>
            <a:endParaRPr lang="hr-HR" sz="1600" dirty="0"/>
          </a:p>
          <a:p>
            <a:pPr>
              <a:lnSpc>
                <a:spcPct val="150000"/>
              </a:lnSpc>
            </a:pPr>
            <a:endParaRPr lang="hr-HR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>
              <a:lnSpc>
                <a:spcPct val="150000"/>
              </a:lnSpc>
              <a:buFont typeface="+mj-lt"/>
              <a:buNone/>
            </a:pPr>
            <a:r>
              <a:rPr dirty="0"/>
              <a:t> </a:t>
            </a:r>
            <a:endParaRPr lang="hr-HR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número de diapositiva 2"/>
          <p:cNvSpPr txBox="1"/>
          <p:nvPr/>
        </p:nvSpPr>
        <p:spPr>
          <a:xfrm>
            <a:off x="457200" y="6275178"/>
            <a:ext cx="685800" cy="365125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E7D98CA-1D08-404D-9717-662EFCF3D727}" type="slidenum">
              <a:rPr lang="en-US" sz="1100" smtClean="0">
                <a:solidFill>
                  <a:srgbClr val="7F7F7F"/>
                </a:solidFill>
                <a:latin typeface="Arial" panose="020B0604020202020204"/>
                <a:cs typeface="Arial" panose="020B0604020202020204"/>
              </a:rPr>
              <a:t>18</a:t>
            </a:fld>
            <a:endParaRPr lang="hr-HR" sz="1100" dirty="0">
              <a:solidFill>
                <a:srgbClr val="7F7F7F"/>
              </a:solidFill>
              <a:latin typeface="Arial" panose="020B0604020202020204"/>
              <a:cs typeface="Arial" panose="020B0604020202020204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512217" y="6407474"/>
            <a:ext cx="323328" cy="0"/>
          </a:xfrm>
          <a:prstGeom prst="line">
            <a:avLst/>
          </a:prstGeom>
          <a:ln>
            <a:solidFill>
              <a:srgbClr val="FB5308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179691" y="58054"/>
            <a:ext cx="4803775" cy="9531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Z" altLang="en-US" sz="2800" dirty="0">
                <a:solidFill>
                  <a:srgbClr val="FF6900"/>
                </a:solidFill>
                <a:latin typeface="Arial" panose="020B0604020202020204" pitchFamily="34" charset="0"/>
              </a:rPr>
              <a:t>2.F Reforma porezne politike: </a:t>
            </a:r>
          </a:p>
          <a:p>
            <a:pPr algn="ctr"/>
            <a:r>
              <a:rPr lang="en-NZ" altLang="en-US" sz="2800" dirty="0">
                <a:solidFill>
                  <a:srgbClr val="FF6900"/>
                </a:solidFill>
                <a:latin typeface="Arial" panose="020B0604020202020204" pitchFamily="34" charset="0"/>
              </a:rPr>
              <a:t>uključivanje autohtonih zajednica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12217" y="1770844"/>
            <a:ext cx="8138724" cy="4892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lnSpc>
                <a:spcPct val="150000"/>
              </a:lnSpc>
              <a:buFont typeface="+mj-lt"/>
              <a:buAutoNum type="arabicPeriod"/>
            </a:pPr>
            <a:r>
              <a:rPr lang="en-N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sym typeface="+mn-ea"/>
              </a:rPr>
              <a:t>Vladino obećanje na izborima; analiza nedostataka riznice</a:t>
            </a:r>
          </a:p>
          <a:p>
            <a:pPr marL="342900" indent="-342900" algn="l">
              <a:lnSpc>
                <a:spcPct val="150000"/>
              </a:lnSpc>
              <a:buFont typeface="+mj-lt"/>
              <a:buAutoNum type="arabicPeriod"/>
            </a:pPr>
            <a:r>
              <a:rPr lang="en-N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sym typeface="+mn-ea"/>
              </a:rPr>
              <a:t>Izrađen savjetodavni dokument (2 FTE-a tijekom 2 mjeseca plus uređivanja ugovaratelja): Upotrijebljene su publikacije riznice, OECD-a i MMF-a</a:t>
            </a:r>
          </a:p>
          <a:p>
            <a:pPr marL="342900" indent="-342900" algn="l">
              <a:lnSpc>
                <a:spcPct val="150000"/>
              </a:lnSpc>
              <a:buFont typeface="+mj-lt"/>
              <a:buAutoNum type="arabicPeriod"/>
            </a:pPr>
            <a:r>
              <a:rPr lang="en-N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sym typeface="+mn-ea"/>
              </a:rPr>
              <a:t>Dvije radionice u Wellingtonu, </a:t>
            </a:r>
            <a:r>
              <a:rPr lang="en-NZ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sym typeface="+mn-ea"/>
              </a:rPr>
              <a:t>posjet</a:t>
            </a:r>
            <a:r>
              <a:rPr lang="en-N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sym typeface="+mn-ea"/>
              </a:rPr>
              <a:t> </a:t>
            </a:r>
            <a:r>
              <a:rPr lang="en-NZ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sym typeface="+mn-ea"/>
              </a:rPr>
              <a:t>australsk</a:t>
            </a:r>
            <a:r>
              <a:rPr lang="hr-H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sym typeface="+mn-ea"/>
              </a:rPr>
              <a:t>oj neovisnoj fiskalnoj instituciji</a:t>
            </a:r>
            <a:endParaRPr lang="en-NZ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sym typeface="+mn-ea"/>
            </a:endParaRPr>
          </a:p>
          <a:p>
            <a:pPr marL="342900" indent="-342900" algn="l">
              <a:lnSpc>
                <a:spcPct val="150000"/>
              </a:lnSpc>
              <a:buFont typeface="+mj-lt"/>
              <a:buAutoNum type="arabicPeriod"/>
            </a:pPr>
            <a:r>
              <a:rPr lang="en-N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sym typeface="+mn-ea"/>
              </a:rPr>
              <a:t>25 </a:t>
            </a:r>
            <a:r>
              <a:rPr lang="en-NZ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sym typeface="+mn-ea"/>
              </a:rPr>
              <a:t>podnesaka</a:t>
            </a:r>
            <a:r>
              <a:rPr lang="en-N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sym typeface="+mn-ea"/>
              </a:rPr>
              <a:t> </a:t>
            </a:r>
            <a:r>
              <a:rPr lang="hr-H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sym typeface="+mn-ea"/>
              </a:rPr>
              <a:t>objavljenih 6. ožujka</a:t>
            </a:r>
            <a:endParaRPr lang="en-NZ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sym typeface="+mn-ea"/>
            </a:endParaRPr>
          </a:p>
          <a:p>
            <a:pPr marL="342900" indent="-342900" algn="l">
              <a:lnSpc>
                <a:spcPct val="150000"/>
              </a:lnSpc>
              <a:buFont typeface="+mj-lt"/>
              <a:buAutoNum type="arabicPeriod"/>
            </a:pPr>
            <a:r>
              <a:rPr lang="en-NZ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sym typeface="+mn-ea"/>
              </a:rPr>
              <a:t>Bilo</a:t>
            </a:r>
            <a:r>
              <a:rPr lang="en-N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sym typeface="+mn-ea"/>
              </a:rPr>
              <a:t> bi poželjno ostaviti više vremena za savjetovanja (savjetovanja izvan Wellingtona i međuagencijskog savjetovanja).</a:t>
            </a:r>
          </a:p>
          <a:p>
            <a:pPr indent="0" algn="l">
              <a:lnSpc>
                <a:spcPct val="150000"/>
              </a:lnSpc>
              <a:buFont typeface="+mj-lt"/>
              <a:buNone/>
            </a:pPr>
            <a:br>
              <a:rPr lang="en-NZ" sz="1600" dirty="0">
                <a:sym typeface="+mn-ea"/>
              </a:rPr>
            </a:br>
            <a:endParaRPr lang="hr-HR" sz="1600" dirty="0">
              <a:sym typeface="+mn-ea"/>
            </a:endParaRPr>
          </a:p>
          <a:p>
            <a:pPr>
              <a:lnSpc>
                <a:spcPct val="150000"/>
              </a:lnSpc>
            </a:pPr>
            <a:endParaRPr lang="hr-HR" sz="1600" dirty="0">
              <a:sym typeface="+mn-ea"/>
            </a:endParaRPr>
          </a:p>
          <a:p>
            <a:pPr>
              <a:lnSpc>
                <a:spcPct val="150000"/>
              </a:lnSpc>
            </a:pPr>
            <a:endParaRPr lang="hr-HR" sz="1600" dirty="0"/>
          </a:p>
          <a:p>
            <a:pPr>
              <a:lnSpc>
                <a:spcPct val="150000"/>
              </a:lnSpc>
            </a:pPr>
            <a:endParaRPr lang="hr-HR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>
              <a:lnSpc>
                <a:spcPct val="150000"/>
              </a:lnSpc>
              <a:buFont typeface="+mj-lt"/>
              <a:buNone/>
            </a:pPr>
            <a:r>
              <a:rPr dirty="0"/>
              <a:t> </a:t>
            </a:r>
            <a:endParaRPr lang="hr-HR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número de diapositiva 2"/>
          <p:cNvSpPr txBox="1"/>
          <p:nvPr/>
        </p:nvSpPr>
        <p:spPr>
          <a:xfrm>
            <a:off x="457200" y="6275178"/>
            <a:ext cx="685800" cy="365125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E7D98CA-1D08-404D-9717-662EFCF3D727}" type="slidenum">
              <a:rPr lang="en-US" sz="1100" smtClean="0">
                <a:solidFill>
                  <a:srgbClr val="7F7F7F"/>
                </a:solidFill>
                <a:latin typeface="Arial" panose="020B0604020202020204"/>
                <a:cs typeface="Arial" panose="020B0604020202020204"/>
              </a:rPr>
              <a:t>19</a:t>
            </a:fld>
            <a:endParaRPr lang="hr-HR" sz="1100" dirty="0">
              <a:solidFill>
                <a:srgbClr val="7F7F7F"/>
              </a:solidFill>
              <a:latin typeface="Arial" panose="020B0604020202020204"/>
              <a:cs typeface="Arial" panose="020B0604020202020204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512217" y="6407474"/>
            <a:ext cx="323328" cy="0"/>
          </a:xfrm>
          <a:prstGeom prst="line">
            <a:avLst/>
          </a:prstGeom>
          <a:ln>
            <a:solidFill>
              <a:srgbClr val="FB5308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735972" y="721618"/>
            <a:ext cx="767207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Z" altLang="en-US" sz="2800" dirty="0">
                <a:solidFill>
                  <a:srgbClr val="FF6900"/>
                </a:solidFill>
                <a:latin typeface="Arial" panose="020B0604020202020204" pitchFamily="34" charset="0"/>
              </a:rPr>
              <a:t>2.G Uspostavljanje neovisne fiskalne institucije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12217" y="1770844"/>
            <a:ext cx="8138724" cy="3001334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N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sym typeface="+mn-ea"/>
              </a:rPr>
              <a:t>Mehanizmi sudjelovanja javnosti u svim ciklusima proračunske i fiskalne politike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N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sym typeface="+mn-ea"/>
              </a:rPr>
              <a:t>Niz javnih sudjelovanja potaknutih inicijativama novozelandske riznice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NZ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Savjetovanja</a:t>
            </a:r>
            <a:r>
              <a:rPr lang="en-N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 u </a:t>
            </a:r>
            <a:r>
              <a:rPr lang="en-NZ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fazi</a:t>
            </a:r>
            <a:r>
              <a:rPr lang="en-N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 </a:t>
            </a:r>
            <a:r>
              <a:rPr lang="en-NZ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prije</a:t>
            </a:r>
            <a:r>
              <a:rPr lang="en-N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NZ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donošenja</a:t>
            </a:r>
            <a:r>
              <a:rPr lang="en-N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NZ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proračuna</a:t>
            </a:r>
            <a:r>
              <a:rPr lang="en-N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u </a:t>
            </a:r>
            <a:r>
              <a:rPr lang="en-NZ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odabranim</a:t>
            </a:r>
            <a:r>
              <a:rPr lang="en-N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NZ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zemljama</a:t>
            </a:r>
            <a:endParaRPr lang="en-NZ" sz="1600" dirty="0" err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/>
            </a:endParaRPr>
          </a:p>
          <a:p>
            <a:pPr marL="457200" indent="-457200" algn="l">
              <a:lnSpc>
                <a:spcPct val="150000"/>
              </a:lnSpc>
              <a:buFont typeface="+mj-lt"/>
              <a:buAutoNum type="arabicPeriod"/>
            </a:pPr>
            <a:r>
              <a:rPr lang="en-N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Ostali oblici sudjelovanja koje provode MF-ovi: Ujedinjena Kraljevina, Južna Afrika, Meksiko, Filipini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NZ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Zaključci</a:t>
            </a:r>
            <a:r>
              <a:rPr lang="en-N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NZ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i</a:t>
            </a:r>
            <a:r>
              <a:rPr lang="en-N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NZ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pitanja</a:t>
            </a:r>
            <a:r>
              <a:rPr lang="en-N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za </a:t>
            </a:r>
            <a:r>
              <a:rPr lang="en-NZ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raspravu</a:t>
            </a:r>
          </a:p>
          <a:p>
            <a:pPr marL="457200" indent="-457200" algn="l">
              <a:lnSpc>
                <a:spcPct val="150000"/>
              </a:lnSpc>
              <a:buFont typeface="+mj-lt"/>
              <a:buAutoNum type="arabicPeriod"/>
            </a:pPr>
            <a:r>
              <a:rPr lang="en-N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Izvori i upućivanja</a:t>
            </a:r>
          </a:p>
          <a:p>
            <a:pPr marL="457200" indent="-457200" algn="l">
              <a:lnSpc>
                <a:spcPct val="150000"/>
              </a:lnSpc>
              <a:buFont typeface="+mj-lt"/>
              <a:buAutoNum type="arabicPeriod"/>
            </a:pPr>
            <a:endParaRPr lang="hr-HR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número de diapositiva 2"/>
          <p:cNvSpPr txBox="1"/>
          <p:nvPr/>
        </p:nvSpPr>
        <p:spPr>
          <a:xfrm>
            <a:off x="457200" y="6275178"/>
            <a:ext cx="685800" cy="365125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E7D98CA-1D08-404D-9717-662EFCF3D727}" type="slidenum">
              <a:rPr lang="en-US" sz="1100" smtClean="0">
                <a:solidFill>
                  <a:srgbClr val="7F7F7F"/>
                </a:solidFill>
                <a:latin typeface="Arial" panose="020B0604020202020204"/>
                <a:cs typeface="Arial" panose="020B0604020202020204"/>
              </a:rPr>
              <a:t>2</a:t>
            </a:fld>
            <a:endParaRPr lang="hr-HR" sz="1100" dirty="0">
              <a:solidFill>
                <a:srgbClr val="7F7F7F"/>
              </a:solidFill>
              <a:latin typeface="Arial" panose="020B0604020202020204"/>
              <a:cs typeface="Arial" panose="020B0604020202020204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512217" y="6407474"/>
            <a:ext cx="323328" cy="0"/>
          </a:xfrm>
          <a:prstGeom prst="line">
            <a:avLst/>
          </a:prstGeom>
          <a:ln>
            <a:solidFill>
              <a:srgbClr val="FB5308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495240" y="721618"/>
            <a:ext cx="415353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Z" altLang="en-US" sz="2800" dirty="0">
                <a:solidFill>
                  <a:srgbClr val="FF6900"/>
                </a:solidFill>
                <a:latin typeface="Arial" panose="020B0604020202020204" pitchFamily="34" charset="0"/>
              </a:rPr>
              <a:t>Pregled prezentacije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12217" y="1770844"/>
            <a:ext cx="8138724" cy="2306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l">
              <a:lnSpc>
                <a:spcPct val="150000"/>
              </a:lnSpc>
              <a:buFont typeface="+mj-lt"/>
              <a:buAutoNum type="arabicPeriod"/>
            </a:pPr>
            <a:r>
              <a:rPr lang="en-N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Izvješće o dugoročnoj fiskalnoj strategiji svake četiri godine - pravni uvjet savjetovanja </a:t>
            </a:r>
          </a:p>
          <a:p>
            <a:pPr marL="457200" indent="-457200" algn="l">
              <a:lnSpc>
                <a:spcPct val="150000"/>
              </a:lnSpc>
              <a:buFont typeface="+mj-lt"/>
              <a:buAutoNum type="arabicPeriod"/>
            </a:pPr>
            <a:r>
              <a:rPr lang="en-N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Izvješće o investicijama</a:t>
            </a:r>
            <a:r>
              <a:rPr lang="en-N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sym typeface="+mn-ea"/>
              </a:rPr>
              <a:t>svake četiri godine - pravni uvjet savjetovanja</a:t>
            </a:r>
            <a:endParaRPr lang="hr-HR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lnSpc>
                <a:spcPct val="150000"/>
              </a:lnSpc>
              <a:buFont typeface="+mj-lt"/>
              <a:buAutoNum type="arabicPeriod"/>
            </a:pPr>
            <a:r>
              <a:rPr lang="en-N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Uključivanje novih sudionika, godišnja natjecanja za studente i srednjoškolske učenike</a:t>
            </a:r>
          </a:p>
          <a:p>
            <a:pPr lvl="1" indent="0" algn="l">
              <a:lnSpc>
                <a:spcPct val="150000"/>
              </a:lnSpc>
              <a:buFont typeface="+mj-lt"/>
              <a:buNone/>
            </a:pPr>
            <a:endParaRPr lang="hr-HR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 algn="l">
              <a:lnSpc>
                <a:spcPct val="150000"/>
              </a:lnSpc>
              <a:buFont typeface="+mj-lt"/>
              <a:buNone/>
            </a:pPr>
            <a:endParaRPr lang="hr-HR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número de diapositiva 2"/>
          <p:cNvSpPr txBox="1"/>
          <p:nvPr/>
        </p:nvSpPr>
        <p:spPr>
          <a:xfrm>
            <a:off x="457200" y="6275178"/>
            <a:ext cx="685800" cy="365125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E7D98CA-1D08-404D-9717-662EFCF3D727}" type="slidenum">
              <a:rPr lang="en-US" sz="1100" smtClean="0">
                <a:solidFill>
                  <a:srgbClr val="7F7F7F"/>
                </a:solidFill>
                <a:latin typeface="Arial" panose="020B0604020202020204"/>
                <a:cs typeface="Arial" panose="020B0604020202020204"/>
              </a:rPr>
              <a:t>20</a:t>
            </a:fld>
            <a:endParaRPr lang="hr-HR" sz="1100" dirty="0">
              <a:solidFill>
                <a:srgbClr val="7F7F7F"/>
              </a:solidFill>
              <a:latin typeface="Arial" panose="020B0604020202020204"/>
              <a:cs typeface="Arial" panose="020B0604020202020204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512217" y="6407474"/>
            <a:ext cx="323328" cy="0"/>
          </a:xfrm>
          <a:prstGeom prst="line">
            <a:avLst/>
          </a:prstGeom>
          <a:ln>
            <a:solidFill>
              <a:srgbClr val="FB5308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379467" y="721618"/>
            <a:ext cx="638508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Z" altLang="en-US" sz="2800" dirty="0">
                <a:solidFill>
                  <a:srgbClr val="FF6900"/>
                </a:solidFill>
                <a:latin typeface="Arial" panose="020B0604020202020204" pitchFamily="34" charset="0"/>
              </a:rPr>
              <a:t>2.H Riznica Novog Zelanda: </a:t>
            </a:r>
            <a:endParaRPr lang="hr-HR" altLang="en-US" sz="2800" dirty="0">
              <a:solidFill>
                <a:srgbClr val="FF6900"/>
              </a:solidFill>
              <a:latin typeface="Arial" panose="020B0604020202020204" pitchFamily="34" charset="0"/>
            </a:endParaRPr>
          </a:p>
          <a:p>
            <a:pPr algn="ctr"/>
            <a:r>
              <a:rPr lang="en-NZ" altLang="en-US" sz="2800" dirty="0" err="1">
                <a:solidFill>
                  <a:srgbClr val="FF6900"/>
                </a:solidFill>
                <a:latin typeface="Arial" panose="020B0604020202020204" pitchFamily="34" charset="0"/>
              </a:rPr>
              <a:t>ostali</a:t>
            </a:r>
            <a:r>
              <a:rPr lang="en-NZ" altLang="en-US" sz="2800" dirty="0">
                <a:solidFill>
                  <a:srgbClr val="FF6900"/>
                </a:solidFill>
                <a:latin typeface="Arial" panose="020B0604020202020204" pitchFamily="34" charset="0"/>
              </a:rPr>
              <a:t> mehanizmi sudjelovanja javnosti </a:t>
            </a:r>
          </a:p>
        </p:txBody>
      </p:sp>
      <p:pic>
        <p:nvPicPr>
          <p:cNvPr id="6" name="Picture 6" descr="A large crowd of people in a room&#10;&#10;Description generated with very high confidence">
            <a:extLst>
              <a:ext uri="{FF2B5EF4-FFF2-40B4-BE49-F238E27FC236}">
                <a16:creationId xmlns:a16="http://schemas.microsoft.com/office/drawing/2014/main" id="{4DF66FDF-19B7-442C-99CC-4D98B35F45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1230" y="4008237"/>
            <a:ext cx="3433313" cy="2220206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37108" y="1040326"/>
            <a:ext cx="8194675" cy="683886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457200" indent="-457200" algn="l">
              <a:lnSpc>
                <a:spcPct val="150000"/>
              </a:lnSpc>
              <a:buFont typeface="+mj-lt"/>
              <a:buAutoNum type="arabicPeriod"/>
            </a:pPr>
            <a:r>
              <a:rPr lang="en-NZ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Širok spektar mehanizama sudjelovanja javnosti:</a:t>
            </a:r>
            <a:br>
              <a:rPr sz="1400" dirty="0"/>
            </a:br>
            <a:r>
              <a:rPr lang="en-NZ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jednokratni/institucionalizirani; u jednoj fazi/u više faza; neslužbeni/zakonski uvjetovani; temeljeni na mišljenjima stručnjaka i javnosti.</a:t>
            </a:r>
          </a:p>
          <a:p>
            <a:pPr marL="457200" indent="-457200" algn="l">
              <a:lnSpc>
                <a:spcPct val="150000"/>
              </a:lnSpc>
              <a:buFont typeface="+mj-lt"/>
              <a:buAutoNum type="arabicPeriod"/>
            </a:pPr>
            <a:r>
              <a:rPr lang="en-NZ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Obuhvaća</a:t>
            </a:r>
            <a:r>
              <a:rPr lang="en-NZ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NZ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makrofiskalno</a:t>
            </a:r>
            <a:r>
              <a:rPr lang="en-NZ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NZ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područje</a:t>
            </a:r>
            <a:r>
              <a:rPr lang="en-NZ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, </a:t>
            </a:r>
            <a:r>
              <a:rPr lang="en-NZ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poreze</a:t>
            </a:r>
            <a:r>
              <a:rPr lang="en-NZ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, </a:t>
            </a:r>
            <a:r>
              <a:rPr lang="en-NZ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rashode</a:t>
            </a:r>
            <a:r>
              <a:rPr lang="en-NZ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, </a:t>
            </a:r>
            <a:r>
              <a:rPr lang="en-NZ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investicije</a:t>
            </a:r>
            <a:r>
              <a:rPr lang="en-NZ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; </a:t>
            </a:r>
            <a:r>
              <a:rPr lang="en-NZ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većinom</a:t>
            </a:r>
            <a:r>
              <a:rPr lang="en-NZ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NZ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izvan</a:t>
            </a:r>
            <a:r>
              <a:rPr lang="en-NZ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NZ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godišnjeg</a:t>
            </a:r>
            <a:r>
              <a:rPr lang="en-NZ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NZ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proračuna</a:t>
            </a:r>
            <a:r>
              <a:rPr lang="en-NZ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.</a:t>
            </a:r>
          </a:p>
          <a:p>
            <a:pPr marL="457200" indent="-457200" algn="l">
              <a:lnSpc>
                <a:spcPct val="150000"/>
              </a:lnSpc>
              <a:buFont typeface="+mj-lt"/>
              <a:buAutoNum type="arabicPeriod"/>
            </a:pPr>
            <a:r>
              <a:rPr lang="en-NZ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Uloga riznice u odnosu na ulogu vlade.</a:t>
            </a:r>
          </a:p>
          <a:p>
            <a:pPr marL="457200" indent="-457200" algn="l">
              <a:lnSpc>
                <a:spcPct val="150000"/>
              </a:lnSpc>
              <a:buFont typeface="+mj-lt"/>
              <a:buAutoNum type="arabicPeriod"/>
            </a:pPr>
            <a:r>
              <a:rPr lang="en-NZ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sym typeface="+mn-ea"/>
              </a:rPr>
              <a:t>Ograničene smjernice za osoblje na središnjoj razini, pouzdanje u iskusno osoblje i kultura razmjene iskustva i dijaloga s riznicom.</a:t>
            </a:r>
          </a:p>
          <a:p>
            <a:pPr marL="457200" indent="-457200" algn="l">
              <a:lnSpc>
                <a:spcPct val="150000"/>
              </a:lnSpc>
              <a:buFont typeface="+mj-lt"/>
              <a:buAutoNum type="arabicPeriod"/>
            </a:pPr>
            <a:r>
              <a:rPr lang="en-NZ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sym typeface="+mn-ea"/>
              </a:rPr>
              <a:t>Često se radi unutar kratkih vremenskih rokova, ali ponekad se odugovlači zbog političkih čimbenika.</a:t>
            </a:r>
          </a:p>
          <a:p>
            <a:pPr marL="457200" indent="-457200" algn="l">
              <a:lnSpc>
                <a:spcPct val="150000"/>
              </a:lnSpc>
              <a:buFont typeface="+mj-lt"/>
              <a:buAutoNum type="arabicPeriod"/>
            </a:pPr>
            <a:r>
              <a:rPr lang="hr-H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sym typeface="+mn-ea"/>
              </a:rPr>
              <a:t>Dobro u</a:t>
            </a:r>
            <a:r>
              <a:rPr lang="en-NZ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sym typeface="+mn-ea"/>
              </a:rPr>
              <a:t>spostavljeni</a:t>
            </a:r>
            <a:r>
              <a:rPr lang="en-NZ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sym typeface="+mn-ea"/>
              </a:rPr>
              <a:t> nevladini akteri i obrasci komunikacije.</a:t>
            </a:r>
          </a:p>
          <a:p>
            <a:pPr marL="457200" indent="-457200" algn="l">
              <a:lnSpc>
                <a:spcPct val="150000"/>
              </a:lnSpc>
              <a:buFont typeface="+mj-lt"/>
              <a:buAutoNum type="arabicPeriod"/>
            </a:pPr>
            <a:r>
              <a:rPr lang="en-NZ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sym typeface="+mn-ea"/>
              </a:rPr>
              <a:t>Konkretni napori i mehanizmi za uključivanje maorske zajednice (autohtonog stanovništva).</a:t>
            </a:r>
          </a:p>
          <a:p>
            <a:pPr marL="457200" indent="-457200" algn="l">
              <a:lnSpc>
                <a:spcPct val="150000"/>
              </a:lnSpc>
              <a:buFont typeface="+mj-lt"/>
              <a:buAutoNum type="arabicPeriod"/>
            </a:pPr>
            <a:r>
              <a:rPr lang="en-NZ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sym typeface="+mn-ea"/>
              </a:rPr>
              <a:t>Odgode (ponekad dugotrajne) objave podnesaka i sažetaka podnesaka.</a:t>
            </a:r>
            <a:endParaRPr lang="hr-HR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lnSpc>
                <a:spcPct val="150000"/>
              </a:lnSpc>
              <a:buFont typeface="+mj-lt"/>
              <a:buAutoNum type="arabicPeriod"/>
            </a:pPr>
            <a:r>
              <a:rPr lang="en-NZ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sym typeface="+mn-ea"/>
              </a:rPr>
              <a:t>Većinu posla obavljaju zaposlenici riznice, unutar osnovnih okvira, ponekad se posao eksternalizira.</a:t>
            </a:r>
          </a:p>
          <a:p>
            <a:pPr marL="457200" indent="-457200" algn="l">
              <a:lnSpc>
                <a:spcPct val="150000"/>
              </a:lnSpc>
              <a:buFont typeface="+mj-lt"/>
              <a:buAutoNum type="arabicPeriod"/>
            </a:pPr>
            <a:r>
              <a:rPr lang="en-NZ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sym typeface="+mn-ea"/>
              </a:rPr>
              <a:t>Jasni postupci upravljanja pitanjima privatnosti; potencijalni sukobi interesa itd.</a:t>
            </a:r>
          </a:p>
          <a:p>
            <a:pPr marL="457200" indent="-457200" algn="l">
              <a:lnSpc>
                <a:spcPct val="150000"/>
              </a:lnSpc>
              <a:buFont typeface="+mj-lt"/>
              <a:buAutoNum type="arabicPeriod"/>
            </a:pPr>
            <a:endParaRPr lang="hr-HR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lnSpc>
                <a:spcPct val="150000"/>
              </a:lnSpc>
              <a:buFont typeface="+mj-lt"/>
              <a:buAutoNum type="arabicPeriod"/>
            </a:pPr>
            <a:endParaRPr lang="hr-HR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lnSpc>
                <a:spcPct val="150000"/>
              </a:lnSpc>
              <a:buFont typeface="+mj-lt"/>
              <a:buAutoNum type="arabicPeriod"/>
            </a:pPr>
            <a:endParaRPr lang="hr-HR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lnSpc>
                <a:spcPct val="150000"/>
              </a:lnSpc>
              <a:buFont typeface="+mj-lt"/>
              <a:buAutoNum type="arabicPeriod"/>
            </a:pPr>
            <a:endParaRPr lang="hr-HR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 algn="l">
              <a:lnSpc>
                <a:spcPct val="150000"/>
              </a:lnSpc>
              <a:buFont typeface="+mj-lt"/>
              <a:buNone/>
            </a:pPr>
            <a:endParaRPr lang="hr-HR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número de diapositiva 2"/>
          <p:cNvSpPr txBox="1"/>
          <p:nvPr/>
        </p:nvSpPr>
        <p:spPr>
          <a:xfrm>
            <a:off x="457200" y="6275178"/>
            <a:ext cx="685800" cy="365125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E7D98CA-1D08-404D-9717-662EFCF3D727}" type="slidenum">
              <a:rPr lang="en-US" sz="1100" smtClean="0">
                <a:solidFill>
                  <a:srgbClr val="7F7F7F"/>
                </a:solidFill>
                <a:latin typeface="Arial" panose="020B0604020202020204"/>
                <a:cs typeface="Arial" panose="020B0604020202020204"/>
              </a:rPr>
              <a:t>21</a:t>
            </a:fld>
            <a:endParaRPr lang="hr-HR" sz="1100" dirty="0">
              <a:solidFill>
                <a:srgbClr val="7F7F7F"/>
              </a:solidFill>
              <a:latin typeface="Arial" panose="020B0604020202020204"/>
              <a:cs typeface="Arial" panose="020B0604020202020204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512217" y="6407474"/>
            <a:ext cx="323328" cy="0"/>
          </a:xfrm>
          <a:prstGeom prst="line">
            <a:avLst/>
          </a:prstGeom>
          <a:ln>
            <a:solidFill>
              <a:srgbClr val="FB5308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8211" y="221863"/>
            <a:ext cx="900759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Z" altLang="en-US" sz="2800" dirty="0">
                <a:solidFill>
                  <a:srgbClr val="FF6900"/>
                </a:solidFill>
                <a:latin typeface="Arial" panose="020B0604020202020204" pitchFamily="34" charset="0"/>
              </a:rPr>
              <a:t>2. </a:t>
            </a:r>
            <a:r>
              <a:rPr lang="en-NZ" altLang="en-US" sz="2800" dirty="0">
                <a:solidFill>
                  <a:srgbClr val="FF6900"/>
                </a:solidFill>
                <a:latin typeface="Arial" panose="020B0604020202020204" pitchFamily="34" charset="0"/>
                <a:sym typeface="+mn-ea"/>
              </a:rPr>
              <a:t>Rad novozelandske riznice na sudjelovanju </a:t>
            </a:r>
            <a:r>
              <a:rPr lang="en-NZ" altLang="en-US" sz="2800" dirty="0" err="1">
                <a:solidFill>
                  <a:srgbClr val="FF6900"/>
                </a:solidFill>
                <a:latin typeface="Arial" panose="020B0604020202020204" pitchFamily="34" charset="0"/>
                <a:sym typeface="+mn-ea"/>
              </a:rPr>
              <a:t>građana</a:t>
            </a:r>
            <a:r>
              <a:rPr lang="en-NZ" altLang="en-US" sz="2800" dirty="0">
                <a:solidFill>
                  <a:srgbClr val="FF6900"/>
                </a:solidFill>
                <a:latin typeface="Arial" panose="020B0604020202020204" pitchFamily="34" charset="0"/>
                <a:sym typeface="+mn-ea"/>
              </a:rPr>
              <a:t>:</a:t>
            </a:r>
            <a:endParaRPr lang="hr-HR" altLang="en-US" sz="2800" dirty="0">
              <a:solidFill>
                <a:srgbClr val="FF6900"/>
              </a:solidFill>
              <a:latin typeface="Arial" panose="020B0604020202020204" pitchFamily="34" charset="0"/>
              <a:sym typeface="+mn-ea"/>
            </a:endParaRPr>
          </a:p>
          <a:p>
            <a:pPr algn="ctr"/>
            <a:r>
              <a:rPr lang="en-NZ" altLang="en-US" sz="2800" dirty="0">
                <a:solidFill>
                  <a:srgbClr val="FF6900"/>
                </a:solidFill>
                <a:latin typeface="Arial" panose="020B0604020202020204" pitchFamily="34" charset="0"/>
                <a:sym typeface="+mn-ea"/>
              </a:rPr>
              <a:t> </a:t>
            </a:r>
            <a:r>
              <a:rPr lang="en-NZ" altLang="en-US" sz="2800" dirty="0">
                <a:solidFill>
                  <a:srgbClr val="FF6900"/>
                </a:solidFill>
                <a:latin typeface="Arial" panose="020B0604020202020204" pitchFamily="34" charset="0"/>
              </a:rPr>
              <a:t>zaključci 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12217" y="1770844"/>
            <a:ext cx="8138724" cy="5192704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indent="0" algn="l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NZ" altLang="en-US" sz="1600" b="1" dirty="0" err="1">
                <a:latin typeface="Arial"/>
                <a:cs typeface="Arial"/>
                <a:sym typeface="+mn-ea"/>
              </a:rPr>
              <a:t>Južna</a:t>
            </a:r>
            <a:r>
              <a:rPr lang="en-NZ" altLang="en-US" sz="1600" b="1" dirty="0">
                <a:latin typeface="Arial"/>
                <a:cs typeface="Arial"/>
                <a:sym typeface="+mn-ea"/>
              </a:rPr>
              <a:t> Afrika</a:t>
            </a:r>
            <a:r>
              <a:rPr lang="en-NZ" altLang="en-US" sz="1600" dirty="0">
                <a:latin typeface="Arial"/>
                <a:cs typeface="Arial"/>
                <a:sym typeface="+mn-ea"/>
              </a:rPr>
              <a:t>: </a:t>
            </a:r>
            <a:r>
              <a:rPr lang="en-NZ" altLang="en-US" sz="1600" dirty="0" err="1">
                <a:latin typeface="Arial"/>
                <a:cs typeface="Arial"/>
                <a:sym typeface="+mn-ea"/>
              </a:rPr>
              <a:t>Savjeti</a:t>
            </a:r>
            <a:r>
              <a:rPr lang="en-NZ" altLang="en-US" sz="1600" dirty="0">
                <a:latin typeface="Arial"/>
                <a:cs typeface="Arial"/>
                <a:sym typeface="+mn-ea"/>
              </a:rPr>
              <a:t> za </a:t>
            </a:r>
            <a:r>
              <a:rPr lang="en-NZ" altLang="en-US" sz="1600" dirty="0" err="1">
                <a:latin typeface="Arial"/>
                <a:cs typeface="Arial"/>
                <a:sym typeface="+mn-ea"/>
              </a:rPr>
              <a:t>ministra</a:t>
            </a:r>
            <a:r>
              <a:rPr lang="en-NZ" altLang="en-US" sz="1600" dirty="0">
                <a:latin typeface="Arial"/>
                <a:cs typeface="Arial"/>
                <a:sym typeface="+mn-ea"/>
              </a:rPr>
              <a:t>: </a:t>
            </a:r>
            <a:r>
              <a:rPr lang="en-NZ" altLang="en-US" sz="1600" dirty="0" err="1">
                <a:latin typeface="Arial"/>
                <a:cs typeface="Arial"/>
                <a:sym typeface="+mn-ea"/>
              </a:rPr>
              <a:t>poziva</a:t>
            </a:r>
            <a:r>
              <a:rPr lang="en-NZ" altLang="en-US" sz="1600" dirty="0">
                <a:latin typeface="Arial"/>
                <a:cs typeface="Arial"/>
                <a:sym typeface="+mn-ea"/>
              </a:rPr>
              <a:t> se </a:t>
            </a:r>
            <a:r>
              <a:rPr lang="en-NZ" altLang="en-US" sz="1600" dirty="0" err="1">
                <a:latin typeface="Arial"/>
                <a:cs typeface="Arial"/>
                <a:sym typeface="+mn-ea"/>
              </a:rPr>
              <a:t>šira</a:t>
            </a:r>
            <a:r>
              <a:rPr lang="en-NZ" altLang="en-US" sz="1600" dirty="0">
                <a:latin typeface="Arial"/>
                <a:cs typeface="Arial"/>
                <a:sym typeface="+mn-ea"/>
              </a:rPr>
              <a:t> </a:t>
            </a:r>
            <a:r>
              <a:rPr lang="en-NZ" altLang="en-US" sz="1600" dirty="0" err="1">
                <a:latin typeface="Arial"/>
                <a:cs typeface="Arial"/>
                <a:sym typeface="+mn-ea"/>
              </a:rPr>
              <a:t>javnost</a:t>
            </a:r>
            <a:r>
              <a:rPr lang="en-NZ" altLang="en-US" sz="1600" dirty="0">
                <a:latin typeface="Arial"/>
                <a:cs typeface="Arial"/>
                <a:sym typeface="+mn-ea"/>
              </a:rPr>
              <a:t> </a:t>
            </a:r>
            <a:r>
              <a:rPr lang="en-NZ" altLang="en-US" sz="1600" dirty="0" err="1">
                <a:latin typeface="Arial"/>
                <a:cs typeface="Arial"/>
                <a:sym typeface="+mn-ea"/>
              </a:rPr>
              <a:t>na</a:t>
            </a:r>
            <a:r>
              <a:rPr lang="en-NZ" altLang="en-US" sz="1600" dirty="0">
                <a:latin typeface="Arial"/>
                <a:cs typeface="Arial"/>
                <a:sym typeface="+mn-ea"/>
              </a:rPr>
              <a:t> </a:t>
            </a:r>
            <a:r>
              <a:rPr lang="en-NZ" altLang="en-US" sz="1600" dirty="0" err="1">
                <a:latin typeface="Arial"/>
                <a:cs typeface="Arial"/>
                <a:sym typeface="+mn-ea"/>
              </a:rPr>
              <a:t>podnošenje</a:t>
            </a:r>
            <a:r>
              <a:rPr lang="en-NZ" altLang="en-US" sz="1600" dirty="0">
                <a:latin typeface="Arial"/>
                <a:cs typeface="Arial"/>
                <a:sym typeface="+mn-ea"/>
              </a:rPr>
              <a:t> </a:t>
            </a:r>
            <a:r>
              <a:rPr lang="en-NZ" altLang="en-US" sz="1600" dirty="0" err="1">
                <a:latin typeface="Arial"/>
                <a:cs typeface="Arial"/>
                <a:sym typeface="+mn-ea"/>
              </a:rPr>
              <a:t>prijedloga</a:t>
            </a:r>
            <a:r>
              <a:rPr lang="en-NZ" altLang="en-US" sz="1600" dirty="0">
                <a:latin typeface="Arial"/>
                <a:cs typeface="Arial"/>
                <a:sym typeface="+mn-ea"/>
              </a:rPr>
              <a:t> za </a:t>
            </a:r>
            <a:r>
              <a:rPr lang="en-NZ" altLang="en-US" sz="1600" dirty="0" err="1">
                <a:latin typeface="Arial"/>
                <a:cs typeface="Arial"/>
                <a:sym typeface="+mn-ea"/>
              </a:rPr>
              <a:t>sljedeći</a:t>
            </a:r>
            <a:r>
              <a:rPr lang="en-NZ" altLang="en-US" sz="1600" dirty="0">
                <a:latin typeface="Arial"/>
                <a:cs typeface="Arial"/>
                <a:sym typeface="+mn-ea"/>
              </a:rPr>
              <a:t> </a:t>
            </a:r>
            <a:r>
              <a:rPr lang="en-NZ" altLang="en-US" sz="1600" dirty="0" err="1">
                <a:latin typeface="Arial"/>
                <a:cs typeface="Arial"/>
                <a:sym typeface="+mn-ea"/>
              </a:rPr>
              <a:t>proračun</a:t>
            </a:r>
            <a:r>
              <a:rPr lang="en-NZ" altLang="en-US" sz="1600" dirty="0">
                <a:latin typeface="Arial"/>
                <a:cs typeface="Arial"/>
                <a:sym typeface="+mn-ea"/>
              </a:rPr>
              <a:t> </a:t>
            </a:r>
            <a:r>
              <a:rPr lang="en-NZ" altLang="en-US" sz="1600" dirty="0" err="1">
                <a:latin typeface="Arial"/>
                <a:cs typeface="Arial"/>
                <a:sym typeface="+mn-ea"/>
              </a:rPr>
              <a:t>putem</a:t>
            </a:r>
            <a:r>
              <a:rPr lang="en-NZ" altLang="en-US" sz="1600" dirty="0">
                <a:latin typeface="Arial"/>
                <a:cs typeface="Arial"/>
                <a:sym typeface="+mn-ea"/>
              </a:rPr>
              <a:t> </a:t>
            </a:r>
            <a:r>
              <a:rPr lang="en-NZ" altLang="en-US" sz="1600" i="1" dirty="0">
                <a:latin typeface="Arial"/>
                <a:cs typeface="Arial"/>
                <a:sym typeface="+mn-ea"/>
              </a:rPr>
              <a:t>web </a:t>
            </a:r>
            <a:r>
              <a:rPr lang="en-NZ" altLang="en-US" sz="1600" dirty="0" err="1">
                <a:latin typeface="Arial"/>
                <a:cs typeface="Arial"/>
                <a:sym typeface="+mn-ea"/>
              </a:rPr>
              <a:t>mjesta</a:t>
            </a:r>
            <a:r>
              <a:rPr lang="en-NZ" altLang="en-US" sz="1600" dirty="0">
                <a:latin typeface="Arial"/>
                <a:cs typeface="Arial"/>
                <a:sym typeface="+mn-ea"/>
              </a:rPr>
              <a:t> </a:t>
            </a:r>
            <a:r>
              <a:rPr lang="en-NZ" altLang="en-US" sz="1600" dirty="0" err="1">
                <a:latin typeface="Arial"/>
                <a:cs typeface="Arial"/>
                <a:sym typeface="+mn-ea"/>
              </a:rPr>
              <a:t>riznice</a:t>
            </a:r>
            <a:r>
              <a:rPr lang="en-NZ" altLang="en-US" sz="1600" dirty="0">
                <a:latin typeface="Arial"/>
                <a:cs typeface="Arial"/>
                <a:sym typeface="+mn-ea"/>
              </a:rPr>
              <a:t> </a:t>
            </a:r>
            <a:r>
              <a:rPr lang="en-NZ" altLang="en-US" sz="1600" dirty="0" err="1">
                <a:latin typeface="Arial"/>
                <a:cs typeface="Arial"/>
                <a:sym typeface="+mn-ea"/>
              </a:rPr>
              <a:t>ili</a:t>
            </a:r>
            <a:r>
              <a:rPr lang="en-NZ" altLang="en-US" sz="1600" dirty="0">
                <a:latin typeface="Arial"/>
                <a:cs typeface="Arial"/>
                <a:sym typeface="+mn-ea"/>
              </a:rPr>
              <a:t> </a:t>
            </a:r>
            <a:r>
              <a:rPr lang="en-NZ" altLang="en-US" sz="1600" dirty="0" err="1">
                <a:latin typeface="Arial"/>
                <a:cs typeface="Arial"/>
                <a:sym typeface="+mn-ea"/>
              </a:rPr>
              <a:t>osobnom</a:t>
            </a:r>
            <a:r>
              <a:rPr lang="en-NZ" altLang="en-US" sz="1600" dirty="0">
                <a:latin typeface="Arial"/>
                <a:cs typeface="Arial"/>
                <a:sym typeface="+mn-ea"/>
              </a:rPr>
              <a:t> </a:t>
            </a:r>
            <a:r>
              <a:rPr lang="en-NZ" altLang="en-US" sz="1600" dirty="0" err="1">
                <a:latin typeface="Arial"/>
                <a:cs typeface="Arial"/>
                <a:sym typeface="+mn-ea"/>
              </a:rPr>
              <a:t>dostavom</a:t>
            </a:r>
            <a:r>
              <a:rPr lang="en-NZ" altLang="en-US" sz="1600" dirty="0">
                <a:latin typeface="Arial"/>
                <a:cs typeface="Arial"/>
                <a:sym typeface="+mn-ea"/>
              </a:rPr>
              <a:t>. </a:t>
            </a:r>
            <a:r>
              <a:rPr lang="en-NZ" altLang="en-US" sz="1600" dirty="0" err="1">
                <a:latin typeface="Arial"/>
                <a:cs typeface="Arial"/>
                <a:sym typeface="+mn-ea"/>
              </a:rPr>
              <a:t>Godišnje</a:t>
            </a:r>
            <a:r>
              <a:rPr lang="en-NZ" altLang="en-US" sz="1600" dirty="0">
                <a:latin typeface="Arial"/>
                <a:cs typeface="Arial"/>
                <a:sym typeface="+mn-ea"/>
              </a:rPr>
              <a:t> </a:t>
            </a:r>
            <a:r>
              <a:rPr lang="en-NZ" altLang="en-US" sz="1600" dirty="0" err="1">
                <a:latin typeface="Arial"/>
                <a:cs typeface="Arial"/>
                <a:sym typeface="+mn-ea"/>
              </a:rPr>
              <a:t>pristiže</a:t>
            </a:r>
            <a:r>
              <a:rPr lang="en-NZ" altLang="en-US" sz="1600" dirty="0">
                <a:latin typeface="Arial"/>
                <a:cs typeface="Arial"/>
                <a:sym typeface="+mn-ea"/>
              </a:rPr>
              <a:t> </a:t>
            </a:r>
            <a:r>
              <a:rPr lang="en-NZ" altLang="en-US" sz="1600" dirty="0" err="1">
                <a:latin typeface="Arial"/>
                <a:cs typeface="Arial"/>
                <a:sym typeface="+mn-ea"/>
              </a:rPr>
              <a:t>više</a:t>
            </a:r>
            <a:r>
              <a:rPr lang="en-NZ" altLang="en-US" sz="1600" dirty="0">
                <a:latin typeface="Arial"/>
                <a:cs typeface="Arial"/>
                <a:sym typeface="+mn-ea"/>
              </a:rPr>
              <a:t> od 500 </a:t>
            </a:r>
            <a:r>
              <a:rPr lang="en-NZ" altLang="en-US" sz="1600" dirty="0" err="1">
                <a:latin typeface="Arial"/>
                <a:cs typeface="Arial"/>
                <a:sym typeface="+mn-ea"/>
              </a:rPr>
              <a:t>prijedloga</a:t>
            </a:r>
            <a:r>
              <a:rPr lang="en-NZ" altLang="en-US" sz="1600" dirty="0">
                <a:latin typeface="Arial"/>
                <a:cs typeface="Arial"/>
                <a:sym typeface="+mn-ea"/>
              </a:rPr>
              <a:t>. </a:t>
            </a:r>
            <a:r>
              <a:rPr lang="en-NZ" altLang="en-US" sz="1600" dirty="0" err="1">
                <a:latin typeface="Arial"/>
                <a:cs typeface="Arial"/>
                <a:sym typeface="+mn-ea"/>
              </a:rPr>
              <a:t>Osoblje</a:t>
            </a:r>
            <a:r>
              <a:rPr lang="en-NZ" altLang="en-US" sz="1600" dirty="0">
                <a:latin typeface="Arial"/>
                <a:cs typeface="Arial"/>
                <a:sym typeface="+mn-ea"/>
              </a:rPr>
              <a:t> za </a:t>
            </a:r>
            <a:r>
              <a:rPr lang="en-NZ" altLang="en-US" sz="1600" dirty="0" err="1">
                <a:latin typeface="Arial"/>
                <a:cs typeface="Arial"/>
                <a:sym typeface="+mn-ea"/>
              </a:rPr>
              <a:t>komunikacije</a:t>
            </a:r>
            <a:r>
              <a:rPr lang="en-NZ" altLang="en-US" sz="1600" dirty="0">
                <a:latin typeface="Arial"/>
                <a:cs typeface="Arial"/>
                <a:sym typeface="+mn-ea"/>
              </a:rPr>
              <a:t> u </a:t>
            </a:r>
            <a:r>
              <a:rPr lang="en-NZ" altLang="en-US" sz="1600" dirty="0" err="1">
                <a:latin typeface="Arial"/>
                <a:cs typeface="Arial"/>
                <a:sym typeface="+mn-ea"/>
              </a:rPr>
              <a:t>riznici</a:t>
            </a:r>
            <a:r>
              <a:rPr lang="en-NZ" altLang="en-US" sz="1600" dirty="0">
                <a:latin typeface="Arial"/>
                <a:cs typeface="Arial"/>
                <a:sym typeface="+mn-ea"/>
              </a:rPr>
              <a:t> </a:t>
            </a:r>
            <a:r>
              <a:rPr lang="en-NZ" altLang="en-US" sz="1600" dirty="0" err="1">
                <a:latin typeface="Arial"/>
                <a:cs typeface="Arial"/>
                <a:sym typeface="+mn-ea"/>
              </a:rPr>
              <a:t>pregledava</a:t>
            </a:r>
            <a:r>
              <a:rPr lang="en-NZ" altLang="en-US" sz="1600" dirty="0">
                <a:latin typeface="Arial"/>
                <a:cs typeface="Arial"/>
                <a:sym typeface="+mn-ea"/>
              </a:rPr>
              <a:t> </a:t>
            </a:r>
            <a:r>
              <a:rPr lang="en-NZ" altLang="en-US" sz="1600" dirty="0" err="1">
                <a:latin typeface="Arial"/>
                <a:cs typeface="Arial"/>
                <a:sym typeface="+mn-ea"/>
              </a:rPr>
              <a:t>prijedloge</a:t>
            </a:r>
            <a:r>
              <a:rPr lang="en-NZ" altLang="en-US" sz="1600" dirty="0">
                <a:latin typeface="Arial"/>
                <a:cs typeface="Arial"/>
                <a:sym typeface="+mn-ea"/>
              </a:rPr>
              <a:t> </a:t>
            </a:r>
            <a:r>
              <a:rPr lang="en-NZ" altLang="en-US" sz="1600" dirty="0" err="1">
                <a:latin typeface="Arial"/>
                <a:cs typeface="Arial"/>
                <a:sym typeface="+mn-ea"/>
              </a:rPr>
              <a:t>i</a:t>
            </a:r>
            <a:r>
              <a:rPr lang="en-NZ" altLang="en-US" sz="1600" dirty="0">
                <a:latin typeface="Arial"/>
                <a:cs typeface="Arial"/>
                <a:sym typeface="+mn-ea"/>
              </a:rPr>
              <a:t> </a:t>
            </a:r>
            <a:r>
              <a:rPr lang="en-NZ" altLang="en-US" sz="1600" dirty="0" err="1">
                <a:latin typeface="Arial"/>
                <a:cs typeface="Arial"/>
                <a:sym typeface="+mn-ea"/>
              </a:rPr>
              <a:t>odabire</a:t>
            </a:r>
            <a:r>
              <a:rPr lang="en-NZ" altLang="en-US" sz="1600" dirty="0">
                <a:latin typeface="Arial"/>
                <a:cs typeface="Arial"/>
                <a:sym typeface="+mn-ea"/>
              </a:rPr>
              <a:t> 10 </a:t>
            </a:r>
            <a:r>
              <a:rPr lang="en-NZ" altLang="en-US" sz="1600" dirty="0" err="1">
                <a:latin typeface="Arial"/>
                <a:cs typeface="Arial"/>
                <a:sym typeface="+mn-ea"/>
              </a:rPr>
              <a:t>najrelevantnijih</a:t>
            </a:r>
            <a:r>
              <a:rPr lang="en-NZ" altLang="en-US" sz="1600" dirty="0">
                <a:latin typeface="Arial"/>
                <a:cs typeface="Arial"/>
                <a:sym typeface="+mn-ea"/>
              </a:rPr>
              <a:t> </a:t>
            </a:r>
            <a:r>
              <a:rPr lang="en-NZ" altLang="en-US" sz="1600" dirty="0" err="1">
                <a:latin typeface="Arial"/>
                <a:cs typeface="Arial"/>
                <a:sym typeface="+mn-ea"/>
              </a:rPr>
              <a:t>koji</a:t>
            </a:r>
            <a:r>
              <a:rPr lang="en-NZ" altLang="en-US" sz="1600" dirty="0">
                <a:latin typeface="Arial"/>
                <a:cs typeface="Arial"/>
                <a:sym typeface="+mn-ea"/>
              </a:rPr>
              <a:t> se </a:t>
            </a:r>
            <a:r>
              <a:rPr lang="en-NZ" altLang="en-US" sz="1600" dirty="0" err="1">
                <a:latin typeface="Arial"/>
                <a:cs typeface="Arial"/>
                <a:sym typeface="+mn-ea"/>
              </a:rPr>
              <a:t>šalju</a:t>
            </a:r>
            <a:r>
              <a:rPr lang="en-NZ" altLang="en-US" sz="1600" dirty="0">
                <a:latin typeface="Arial"/>
                <a:cs typeface="Arial"/>
                <a:sym typeface="+mn-ea"/>
              </a:rPr>
              <a:t> </a:t>
            </a:r>
            <a:r>
              <a:rPr lang="en-NZ" altLang="en-US" sz="1600" dirty="0" err="1">
                <a:latin typeface="Arial"/>
                <a:cs typeface="Arial"/>
                <a:sym typeface="+mn-ea"/>
              </a:rPr>
              <a:t>ministru</a:t>
            </a:r>
            <a:r>
              <a:rPr lang="en-NZ" altLang="en-US" sz="1600" dirty="0">
                <a:latin typeface="Arial"/>
                <a:cs typeface="Arial"/>
                <a:sym typeface="+mn-ea"/>
              </a:rPr>
              <a:t> </a:t>
            </a:r>
            <a:r>
              <a:rPr lang="en-NZ" altLang="en-US" sz="1600" dirty="0" err="1">
                <a:latin typeface="Arial"/>
                <a:cs typeface="Arial"/>
                <a:sym typeface="+mn-ea"/>
              </a:rPr>
              <a:t>i</a:t>
            </a:r>
            <a:r>
              <a:rPr lang="en-NZ" altLang="en-US" sz="1600" dirty="0">
                <a:latin typeface="Arial"/>
                <a:cs typeface="Arial"/>
                <a:sym typeface="+mn-ea"/>
              </a:rPr>
              <a:t> </a:t>
            </a:r>
            <a:r>
              <a:rPr lang="en-NZ" altLang="en-US" sz="1600" dirty="0" err="1">
                <a:latin typeface="Arial"/>
                <a:cs typeface="Arial"/>
                <a:sym typeface="+mn-ea"/>
              </a:rPr>
              <a:t>izvršnom</a:t>
            </a:r>
            <a:r>
              <a:rPr lang="en-NZ" altLang="en-US" sz="1600" dirty="0">
                <a:latin typeface="Arial"/>
                <a:cs typeface="Arial"/>
                <a:sym typeface="+mn-ea"/>
              </a:rPr>
              <a:t> </a:t>
            </a:r>
            <a:r>
              <a:rPr lang="en-NZ" altLang="en-US" sz="1600" dirty="0" err="1">
                <a:latin typeface="Arial"/>
                <a:cs typeface="Arial"/>
                <a:sym typeface="+mn-ea"/>
              </a:rPr>
              <a:t>timu</a:t>
            </a:r>
            <a:r>
              <a:rPr lang="en-NZ" altLang="en-US" sz="1600" dirty="0">
                <a:latin typeface="Arial"/>
                <a:cs typeface="Arial"/>
                <a:sym typeface="+mn-ea"/>
              </a:rPr>
              <a:t> </a:t>
            </a:r>
            <a:r>
              <a:rPr lang="en-NZ" altLang="en-US" sz="1600" dirty="0" err="1">
                <a:latin typeface="Arial"/>
                <a:cs typeface="Arial"/>
                <a:sym typeface="+mn-ea"/>
              </a:rPr>
              <a:t>riznice</a:t>
            </a:r>
            <a:r>
              <a:rPr lang="en-NZ" altLang="en-US" sz="1600" dirty="0">
                <a:latin typeface="Arial"/>
                <a:cs typeface="Arial"/>
                <a:sym typeface="+mn-ea"/>
              </a:rPr>
              <a:t>. </a:t>
            </a:r>
            <a:r>
              <a:rPr lang="en-NZ" altLang="en-US" sz="1600" dirty="0" err="1">
                <a:latin typeface="Arial"/>
                <a:cs typeface="Arial"/>
                <a:sym typeface="+mn-ea"/>
              </a:rPr>
              <a:t>Ministar</a:t>
            </a:r>
            <a:r>
              <a:rPr lang="en-NZ" altLang="en-US" sz="1600" dirty="0">
                <a:latin typeface="Arial"/>
                <a:cs typeface="Arial"/>
                <a:sym typeface="+mn-ea"/>
              </a:rPr>
              <a:t> </a:t>
            </a:r>
            <a:r>
              <a:rPr lang="en-NZ" altLang="en-US" sz="1600" dirty="0" err="1">
                <a:latin typeface="Arial"/>
                <a:cs typeface="Arial"/>
                <a:sym typeface="+mn-ea"/>
              </a:rPr>
              <a:t>odabire</a:t>
            </a:r>
            <a:r>
              <a:rPr lang="en-NZ" altLang="en-US" sz="1600" dirty="0">
                <a:latin typeface="Arial"/>
                <a:cs typeface="Arial"/>
                <a:sym typeface="+mn-ea"/>
              </a:rPr>
              <a:t> one </a:t>
            </a:r>
            <a:r>
              <a:rPr lang="en-NZ" altLang="en-US" sz="1600" dirty="0" err="1">
                <a:latin typeface="Arial"/>
                <a:cs typeface="Arial"/>
                <a:sym typeface="+mn-ea"/>
              </a:rPr>
              <a:t>koji</a:t>
            </a:r>
            <a:r>
              <a:rPr lang="en-NZ" altLang="en-US" sz="1600" dirty="0">
                <a:latin typeface="Arial"/>
                <a:cs typeface="Arial"/>
                <a:sym typeface="+mn-ea"/>
              </a:rPr>
              <a:t> </a:t>
            </a:r>
            <a:r>
              <a:rPr lang="en-NZ" altLang="en-US" sz="1600" dirty="0" err="1">
                <a:latin typeface="Arial"/>
                <a:cs typeface="Arial"/>
                <a:sym typeface="+mn-ea"/>
              </a:rPr>
              <a:t>su</a:t>
            </a:r>
            <a:r>
              <a:rPr lang="en-NZ" altLang="en-US" sz="1600" dirty="0">
                <a:latin typeface="Arial"/>
                <a:cs typeface="Arial"/>
                <a:sym typeface="+mn-ea"/>
              </a:rPr>
              <a:t> </a:t>
            </a:r>
            <a:r>
              <a:rPr lang="en-NZ" altLang="en-US" sz="1600" dirty="0" err="1">
                <a:latin typeface="Arial"/>
                <a:cs typeface="Arial"/>
                <a:sym typeface="+mn-ea"/>
              </a:rPr>
              <a:t>najbliži</a:t>
            </a:r>
            <a:r>
              <a:rPr lang="en-NZ" altLang="en-US" sz="1600" dirty="0">
                <a:latin typeface="Arial"/>
                <a:cs typeface="Arial"/>
                <a:sym typeface="+mn-ea"/>
              </a:rPr>
              <a:t> </a:t>
            </a:r>
            <a:r>
              <a:rPr lang="en-NZ" altLang="en-US" sz="1600" dirty="0" err="1">
                <a:latin typeface="Arial"/>
                <a:cs typeface="Arial"/>
                <a:sym typeface="+mn-ea"/>
              </a:rPr>
              <a:t>vladinim</a:t>
            </a:r>
            <a:r>
              <a:rPr lang="en-NZ" altLang="en-US" sz="1600" dirty="0">
                <a:latin typeface="Arial"/>
                <a:cs typeface="Arial"/>
                <a:sym typeface="+mn-ea"/>
              </a:rPr>
              <a:t> </a:t>
            </a:r>
            <a:r>
              <a:rPr lang="en-NZ" altLang="en-US" sz="1600" dirty="0" err="1">
                <a:latin typeface="Arial"/>
                <a:cs typeface="Arial"/>
                <a:sym typeface="+mn-ea"/>
              </a:rPr>
              <a:t>prioritetima</a:t>
            </a:r>
            <a:r>
              <a:rPr lang="en-NZ" altLang="en-US" sz="1600" dirty="0">
                <a:latin typeface="Arial"/>
                <a:cs typeface="Arial"/>
                <a:sym typeface="+mn-ea"/>
              </a:rPr>
              <a:t> </a:t>
            </a:r>
            <a:r>
              <a:rPr lang="en-NZ" altLang="en-US" sz="1600" dirty="0" err="1">
                <a:latin typeface="Arial"/>
                <a:cs typeface="Arial"/>
                <a:sym typeface="+mn-ea"/>
              </a:rPr>
              <a:t>i</a:t>
            </a:r>
            <a:r>
              <a:rPr lang="en-NZ" altLang="en-US" sz="1600" dirty="0">
                <a:latin typeface="Arial"/>
                <a:cs typeface="Arial"/>
                <a:sym typeface="+mn-ea"/>
              </a:rPr>
              <a:t> </a:t>
            </a:r>
            <a:r>
              <a:rPr lang="en-NZ" altLang="en-US" sz="1600" dirty="0" err="1">
                <a:latin typeface="Arial"/>
                <a:cs typeface="Arial"/>
                <a:sym typeface="+mn-ea"/>
              </a:rPr>
              <a:t>referira</a:t>
            </a:r>
            <a:r>
              <a:rPr lang="en-NZ" altLang="en-US" sz="1600" dirty="0">
                <a:latin typeface="Arial"/>
                <a:cs typeface="Arial"/>
                <a:sym typeface="+mn-ea"/>
              </a:rPr>
              <a:t> se </a:t>
            </a:r>
            <a:r>
              <a:rPr lang="en-NZ" altLang="en-US" sz="1600" dirty="0" err="1">
                <a:latin typeface="Arial"/>
                <a:cs typeface="Arial"/>
                <a:sym typeface="+mn-ea"/>
              </a:rPr>
              <a:t>na</a:t>
            </a:r>
            <a:r>
              <a:rPr lang="en-NZ" altLang="en-US" sz="1600" dirty="0">
                <a:latin typeface="Arial"/>
                <a:cs typeface="Arial"/>
                <a:sym typeface="+mn-ea"/>
              </a:rPr>
              <a:t> </a:t>
            </a:r>
            <a:r>
              <a:rPr lang="en-NZ" altLang="en-US" sz="1600" dirty="0" err="1">
                <a:latin typeface="Arial"/>
                <a:cs typeface="Arial"/>
                <a:sym typeface="+mn-ea"/>
              </a:rPr>
              <a:t>njih</a:t>
            </a:r>
            <a:r>
              <a:rPr lang="en-NZ" altLang="en-US" sz="1600" dirty="0">
                <a:latin typeface="Arial"/>
                <a:cs typeface="Arial"/>
                <a:sym typeface="+mn-ea"/>
              </a:rPr>
              <a:t> u </a:t>
            </a:r>
            <a:r>
              <a:rPr lang="en-NZ" altLang="en-US" sz="1600" dirty="0" err="1">
                <a:latin typeface="Arial"/>
                <a:cs typeface="Arial"/>
                <a:sym typeface="+mn-ea"/>
              </a:rPr>
              <a:t>svom</a:t>
            </a:r>
            <a:r>
              <a:rPr lang="en-NZ" altLang="en-US" sz="1600" dirty="0">
                <a:latin typeface="Arial"/>
                <a:cs typeface="Arial"/>
                <a:sym typeface="+mn-ea"/>
              </a:rPr>
              <a:t> </a:t>
            </a:r>
            <a:r>
              <a:rPr lang="en-NZ" altLang="en-US" sz="1600" dirty="0" err="1">
                <a:latin typeface="Arial"/>
                <a:cs typeface="Arial"/>
                <a:sym typeface="+mn-ea"/>
              </a:rPr>
              <a:t>govoru</a:t>
            </a:r>
            <a:r>
              <a:rPr lang="en-NZ" altLang="en-US" sz="1600" dirty="0">
                <a:latin typeface="Arial"/>
                <a:cs typeface="Arial"/>
                <a:sym typeface="+mn-ea"/>
              </a:rPr>
              <a:t> o </a:t>
            </a:r>
            <a:r>
              <a:rPr lang="en-NZ" altLang="en-US" sz="1600" dirty="0" err="1">
                <a:latin typeface="Arial"/>
                <a:cs typeface="Arial"/>
                <a:sym typeface="+mn-ea"/>
              </a:rPr>
              <a:t>proračunu</a:t>
            </a:r>
            <a:r>
              <a:rPr lang="en-NZ" altLang="en-US" sz="1600" dirty="0">
                <a:latin typeface="Arial"/>
                <a:cs typeface="Arial"/>
                <a:sym typeface="+mn-ea"/>
              </a:rPr>
              <a:t>.</a:t>
            </a:r>
            <a:endParaRPr lang="en-NZ" altLang="en-US" sz="1600" dirty="0">
              <a:latin typeface="Arial"/>
              <a:cs typeface="Arial"/>
            </a:endParaRPr>
          </a:p>
          <a:p>
            <a:pPr indent="0" algn="l">
              <a:lnSpc>
                <a:spcPct val="120000"/>
              </a:lnSpc>
              <a:buFont typeface="Arial" panose="020B0604020202020204" pitchFamily="34" charset="0"/>
              <a:buNone/>
            </a:pPr>
            <a:endParaRPr lang="hr-HR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 algn="l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NZ" altLang="en-US" sz="1600" b="1" dirty="0">
                <a:latin typeface="Arial"/>
                <a:cs typeface="Arial"/>
                <a:sym typeface="+mn-ea"/>
              </a:rPr>
              <a:t>Kanada:</a:t>
            </a:r>
            <a:r>
              <a:rPr lang="en-NZ" altLang="en-US" sz="1600" dirty="0">
                <a:latin typeface="Arial"/>
                <a:cs typeface="Arial"/>
                <a:sym typeface="+mn-ea"/>
              </a:rPr>
              <a:t> od 90-ih održava pretproračunska savjetovanja s građanima koja organizira Ministarstvo financija i koja se bave vladinim interesnim područjima za nadolazeći proračun.</a:t>
            </a:r>
            <a:endParaRPr lang="en-NZ" altLang="en-US" sz="1600" dirty="0">
              <a:latin typeface="Arial"/>
              <a:cs typeface="Arial"/>
            </a:endParaRPr>
          </a:p>
          <a:p>
            <a:pPr>
              <a:lnSpc>
                <a:spcPct val="120000"/>
              </a:lnSpc>
            </a:pPr>
            <a:r>
              <a:rPr lang="en-NZ" altLang="en-US" sz="1600" dirty="0">
                <a:latin typeface="Arial"/>
                <a:cs typeface="Arial"/>
                <a:sym typeface="+mn-ea"/>
              </a:rPr>
              <a:t>Upotreba društvenih mreža (Google Hangouts, Facebook), predodređeno </a:t>
            </a:r>
            <a:r>
              <a:rPr lang="en-NZ" altLang="en-US" sz="1600" i="1" dirty="0">
                <a:latin typeface="Arial"/>
                <a:cs typeface="Arial"/>
                <a:sym typeface="+mn-ea"/>
              </a:rPr>
              <a:t>web </a:t>
            </a:r>
            <a:r>
              <a:rPr lang="en-NZ" altLang="en-US" sz="1600" dirty="0">
                <a:latin typeface="Arial"/>
                <a:cs typeface="Arial"/>
                <a:sym typeface="+mn-ea"/>
              </a:rPr>
              <a:t>mjesto. </a:t>
            </a:r>
            <a:endParaRPr lang="en-NZ" altLang="en-US" sz="1600" dirty="0">
              <a:latin typeface="Arial" panose="020B0604020202020204" pitchFamily="34" charset="0"/>
              <a:cs typeface="Arial"/>
            </a:endParaRPr>
          </a:p>
          <a:p>
            <a:pPr marL="0" lvl="1" indent="0" algn="l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NZ" altLang="en-US" sz="1600" dirty="0">
                <a:latin typeface="Arial"/>
                <a:cs typeface="Arial"/>
                <a:sym typeface="+mn-ea"/>
              </a:rPr>
              <a:t>Svrha, obuhvat i postupak ukratko objašnjeni u priopćenju za medije na početku savjetovanja.</a:t>
            </a:r>
            <a:endParaRPr lang="hr-HR" sz="1600" dirty="0">
              <a:latin typeface="Arial"/>
              <a:cs typeface="Arial"/>
            </a:endParaRPr>
          </a:p>
          <a:p>
            <a:pPr indent="0">
              <a:buFont typeface="Arial" panose="020B0604020202020204" pitchFamily="34" charset="0"/>
              <a:buNone/>
            </a:pPr>
            <a:endParaRPr lang="hr-HR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indent="0">
              <a:buFont typeface="Arial" panose="020B0604020202020204" pitchFamily="34" charset="0"/>
              <a:buNone/>
            </a:pPr>
            <a:endParaRPr lang="hr-HR" sz="1600" dirty="0"/>
          </a:p>
          <a:p>
            <a:pPr marL="457200" indent="-457200" algn="l">
              <a:lnSpc>
                <a:spcPct val="150000"/>
              </a:lnSpc>
              <a:buFont typeface="+mj-lt"/>
              <a:buAutoNum type="arabicPeriod"/>
            </a:pPr>
            <a:endParaRPr lang="hr-HR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lnSpc>
                <a:spcPct val="150000"/>
              </a:lnSpc>
              <a:buFont typeface="+mj-lt"/>
              <a:buAutoNum type="arabicPeriod"/>
            </a:pPr>
            <a:endParaRPr lang="hr-HR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 algn="l">
              <a:lnSpc>
                <a:spcPct val="150000"/>
              </a:lnSpc>
              <a:buFont typeface="+mj-lt"/>
              <a:buNone/>
            </a:pPr>
            <a:endParaRPr lang="hr-HR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número de diapositiva 2"/>
          <p:cNvSpPr txBox="1"/>
          <p:nvPr/>
        </p:nvSpPr>
        <p:spPr>
          <a:xfrm>
            <a:off x="457200" y="6275178"/>
            <a:ext cx="685800" cy="365125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E7D98CA-1D08-404D-9717-662EFCF3D727}" type="slidenum">
              <a:rPr lang="en-US" sz="1100" smtClean="0">
                <a:solidFill>
                  <a:srgbClr val="7F7F7F"/>
                </a:solidFill>
                <a:latin typeface="Arial" panose="020B0604020202020204"/>
                <a:cs typeface="Arial" panose="020B0604020202020204"/>
              </a:rPr>
              <a:t>22</a:t>
            </a:fld>
            <a:endParaRPr lang="hr-HR" sz="1100" dirty="0">
              <a:solidFill>
                <a:srgbClr val="7F7F7F"/>
              </a:solidFill>
              <a:latin typeface="Arial" panose="020B0604020202020204"/>
              <a:cs typeface="Arial" panose="020B0604020202020204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512217" y="6407474"/>
            <a:ext cx="323328" cy="0"/>
          </a:xfrm>
          <a:prstGeom prst="line">
            <a:avLst/>
          </a:prstGeom>
          <a:ln>
            <a:solidFill>
              <a:srgbClr val="FB5308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099636" y="721618"/>
            <a:ext cx="494474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Z" altLang="en-US" sz="2800" dirty="0">
                <a:solidFill>
                  <a:srgbClr val="FF6900"/>
                </a:solidFill>
                <a:latin typeface="Arial" panose="020B0604020202020204" pitchFamily="34" charset="0"/>
              </a:rPr>
              <a:t>3.A Pretproračunska savjetovanja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12217" y="1770844"/>
            <a:ext cx="8138724" cy="5562035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>
              <a:lnSpc>
                <a:spcPct val="120000"/>
              </a:lnSpc>
            </a:pPr>
            <a:r>
              <a:rPr lang="en-NZ" altLang="en-US" sz="1600" b="1" dirty="0">
                <a:latin typeface="Arial"/>
                <a:cs typeface="Arial"/>
              </a:rPr>
              <a:t>Irska:</a:t>
            </a:r>
            <a:r>
              <a:rPr dirty="0"/>
              <a:t> </a:t>
            </a:r>
            <a:r>
              <a:rPr lang="en-NZ" altLang="en-US" sz="1600" dirty="0">
                <a:latin typeface="Arial"/>
                <a:cs typeface="Arial"/>
                <a:sym typeface="+mn-ea"/>
              </a:rPr>
              <a:t>U lipnju se održavaju rasprave o nacionalnom gospodarstvu nakon što vlada donese odluku (na temelju proljetnog proračunskog semestra) o razini dostupnog fiskalnog prostora u nadolazećoj godini te prije nego što resorna ministarstva podnesu svoje prijedloge proračuna. </a:t>
            </a:r>
            <a:endParaRPr lang="en-NZ" altLang="en-US" sz="1600" dirty="0">
              <a:latin typeface="Arial" panose="020B0604020202020204" pitchFamily="34" charset="0"/>
              <a:cs typeface="Arial"/>
            </a:endParaRPr>
          </a:p>
          <a:p>
            <a:pPr>
              <a:lnSpc>
                <a:spcPct val="120000"/>
              </a:lnSpc>
            </a:pPr>
            <a:r>
              <a:rPr lang="en-NZ" altLang="en-US" sz="1600" dirty="0">
                <a:latin typeface="Arial"/>
                <a:cs typeface="Arial"/>
                <a:sym typeface="+mn-ea"/>
              </a:rPr>
              <a:t>Na forumu sudjeluju civilno društvo i parlamentarni dionici koji raspravljaju o prioritetima za listopadski proračun.  Moderator Foruma neovisan je predsjedatelj na svim sesijama koje su otvorene javnosti.</a:t>
            </a:r>
            <a:endParaRPr lang="en-NZ" altLang="en-US" sz="1600" dirty="0">
              <a:latin typeface="Arial"/>
              <a:cs typeface="Arial"/>
            </a:endParaRPr>
          </a:p>
          <a:p>
            <a:pPr algn="l">
              <a:lnSpc>
                <a:spcPct val="120000"/>
              </a:lnSpc>
              <a:buFont typeface="Arial" panose="020B0604020202020204" pitchFamily="34" charset="0"/>
              <a:buNone/>
            </a:pPr>
            <a:endParaRPr lang="hr-HR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 algn="l">
              <a:lnSpc>
                <a:spcPct val="120000"/>
              </a:lnSpc>
              <a:buFont typeface="+mj-lt"/>
              <a:buNone/>
            </a:pPr>
            <a:r>
              <a:rPr lang="en-NZ" altLang="en-US" sz="1600" b="1" dirty="0">
                <a:latin typeface="Arial"/>
                <a:cs typeface="Arial"/>
                <a:sym typeface="+mn-ea"/>
              </a:rPr>
              <a:t>Kirgiska Republika:</a:t>
            </a:r>
            <a:r>
              <a:rPr dirty="0"/>
              <a:t> </a:t>
            </a:r>
            <a:r>
              <a:rPr lang="en-US" sz="1600" dirty="0">
                <a:latin typeface="Arial"/>
                <a:cs typeface="Arial"/>
                <a:sym typeface="+mn-ea"/>
              </a:rPr>
              <a:t>Otvoreni poziv Ministarstva financija na javnim raspravama o prijedlogu proračuna, kako je zahtijevano zakonom. Rasprave se održavaju u glavnom gradu Biškeku i dva regionalna grada, a na njima sudjeluju predstavnici iz svih relevantnih ministarstava i Ministarstva financija. Rasprave su otvorene svima; pitanja i prijedlozi građana bilježe se i rješavaju.</a:t>
            </a:r>
            <a:endParaRPr lang="en-US" sz="1600" dirty="0">
              <a:latin typeface="Arial"/>
              <a:cs typeface="Arial"/>
            </a:endParaRPr>
          </a:p>
          <a:p>
            <a:pPr indent="0">
              <a:buFont typeface="Arial" panose="020B0604020202020204" pitchFamily="34" charset="0"/>
              <a:buNone/>
            </a:pPr>
            <a:endParaRPr lang="hr-HR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indent="0">
              <a:buFont typeface="Arial" panose="020B0604020202020204" pitchFamily="34" charset="0"/>
              <a:buNone/>
            </a:pPr>
            <a:endParaRPr lang="hr-HR" sz="1600" dirty="0"/>
          </a:p>
          <a:p>
            <a:pPr marL="457200" indent="-457200" algn="l">
              <a:lnSpc>
                <a:spcPct val="150000"/>
              </a:lnSpc>
              <a:buFont typeface="+mj-lt"/>
              <a:buAutoNum type="arabicPeriod"/>
            </a:pPr>
            <a:endParaRPr lang="hr-HR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lnSpc>
                <a:spcPct val="150000"/>
              </a:lnSpc>
              <a:buFont typeface="+mj-lt"/>
              <a:buAutoNum type="arabicPeriod"/>
            </a:pPr>
            <a:endParaRPr lang="hr-HR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 algn="l">
              <a:lnSpc>
                <a:spcPct val="150000"/>
              </a:lnSpc>
              <a:buFont typeface="+mj-lt"/>
              <a:buNone/>
            </a:pPr>
            <a:endParaRPr lang="hr-HR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número de diapositiva 2"/>
          <p:cNvSpPr txBox="1"/>
          <p:nvPr/>
        </p:nvSpPr>
        <p:spPr>
          <a:xfrm>
            <a:off x="457200" y="6275178"/>
            <a:ext cx="685800" cy="365125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E7D98CA-1D08-404D-9717-662EFCF3D727}" type="slidenum">
              <a:rPr lang="en-US" sz="1100" smtClean="0">
                <a:solidFill>
                  <a:srgbClr val="7F7F7F"/>
                </a:solidFill>
                <a:latin typeface="Arial" panose="020B0604020202020204"/>
                <a:cs typeface="Arial" panose="020B0604020202020204"/>
              </a:rPr>
              <a:t>23</a:t>
            </a:fld>
            <a:endParaRPr lang="hr-HR" sz="1100" dirty="0">
              <a:solidFill>
                <a:srgbClr val="7F7F7F"/>
              </a:solidFill>
              <a:latin typeface="Arial" panose="020B0604020202020204"/>
              <a:cs typeface="Arial" panose="020B0604020202020204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512217" y="6407474"/>
            <a:ext cx="323328" cy="0"/>
          </a:xfrm>
          <a:prstGeom prst="line">
            <a:avLst/>
          </a:prstGeom>
          <a:ln>
            <a:solidFill>
              <a:srgbClr val="FB5308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089793" y="721618"/>
            <a:ext cx="496443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Z" altLang="en-US" sz="2800" dirty="0">
                <a:solidFill>
                  <a:srgbClr val="FF6900"/>
                </a:solidFill>
                <a:latin typeface="Arial" panose="020B0604020202020204" pitchFamily="34" charset="0"/>
              </a:rPr>
              <a:t>3.B Pretproračunska savjetovanja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12217" y="1770844"/>
            <a:ext cx="8138724" cy="5262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l">
              <a:lnSpc>
                <a:spcPct val="150000"/>
              </a:lnSpc>
              <a:buFont typeface="+mj-lt"/>
              <a:buNone/>
            </a:pPr>
            <a:r>
              <a:rPr lang="en-US" sz="1600" dirty="0" err="1">
                <a:latin typeface="Arial" panose="020B0604020202020204" pitchFamily="34" charset="0"/>
                <a:sym typeface="+mn-ea"/>
              </a:rPr>
              <a:t>Vladin</a:t>
            </a:r>
            <a:r>
              <a:rPr lang="en-US" sz="1600" dirty="0">
                <a:latin typeface="Arial" panose="020B0604020202020204" pitchFamily="34" charset="0"/>
                <a:sym typeface="+mn-ea"/>
              </a:rPr>
              <a:t> </a:t>
            </a:r>
            <a:r>
              <a:rPr lang="en-US" sz="1600" dirty="0" err="1">
                <a:latin typeface="Arial" panose="020B0604020202020204" pitchFamily="34" charset="0"/>
                <a:sym typeface="+mn-ea"/>
              </a:rPr>
              <a:t>porezni</a:t>
            </a:r>
            <a:r>
              <a:rPr lang="en-US" sz="1600" dirty="0">
                <a:latin typeface="Arial" panose="020B0604020202020204" pitchFamily="34" charset="0"/>
                <a:sym typeface="+mn-ea"/>
              </a:rPr>
              <a:t> </a:t>
            </a:r>
            <a:r>
              <a:rPr lang="en-US" sz="1600" dirty="0" err="1">
                <a:latin typeface="Arial" panose="020B0604020202020204" pitchFamily="34" charset="0"/>
                <a:sym typeface="+mn-ea"/>
              </a:rPr>
              <a:t>savjetodavni</a:t>
            </a:r>
            <a:r>
              <a:rPr lang="en-US" sz="1600" dirty="0">
                <a:latin typeface="Arial" panose="020B0604020202020204" pitchFamily="34" charset="0"/>
                <a:sym typeface="+mn-ea"/>
              </a:rPr>
              <a:t> </a:t>
            </a:r>
            <a:r>
              <a:rPr lang="en-US" sz="1600" dirty="0" err="1">
                <a:latin typeface="Arial" panose="020B0604020202020204" pitchFamily="34" charset="0"/>
                <a:sym typeface="+mn-ea"/>
              </a:rPr>
              <a:t>okvir</a:t>
            </a:r>
            <a:r>
              <a:rPr lang="en-US" sz="1600" dirty="0">
                <a:latin typeface="Arial" panose="020B0604020202020204" pitchFamily="34" charset="0"/>
                <a:sym typeface="+mn-ea"/>
              </a:rPr>
              <a:t> za 2011. </a:t>
            </a:r>
            <a:r>
              <a:rPr lang="en-US" sz="1600" dirty="0" err="1">
                <a:latin typeface="Arial" panose="020B0604020202020204" pitchFamily="34" charset="0"/>
                <a:sym typeface="+mn-ea"/>
              </a:rPr>
              <a:t>godinu</a:t>
            </a:r>
            <a:r>
              <a:rPr lang="en-US" sz="1600" dirty="0">
                <a:latin typeface="Arial" panose="020B0604020202020204" pitchFamily="34" charset="0"/>
                <a:sym typeface="+mn-ea"/>
              </a:rPr>
              <a:t>: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err="1">
                <a:latin typeface="Arial" panose="020B0604020202020204" pitchFamily="34" charset="0"/>
                <a:sym typeface="+mn-ea"/>
              </a:rPr>
              <a:t>zahtijeva</a:t>
            </a:r>
            <a:r>
              <a:rPr lang="en-US" sz="1600" dirty="0">
                <a:latin typeface="Arial" panose="020B0604020202020204" pitchFamily="34" charset="0"/>
                <a:sym typeface="+mn-ea"/>
              </a:rPr>
              <a:t> </a:t>
            </a:r>
            <a:r>
              <a:rPr lang="en-US" sz="1600" dirty="0" err="1">
                <a:latin typeface="Arial" panose="020B0604020202020204" pitchFamily="34" charset="0"/>
                <a:sym typeface="+mn-ea"/>
              </a:rPr>
              <a:t>rano</a:t>
            </a:r>
            <a:r>
              <a:rPr lang="en-US" sz="1600" dirty="0">
                <a:latin typeface="Arial" panose="020B0604020202020204" pitchFamily="34" charset="0"/>
                <a:sym typeface="+mn-ea"/>
              </a:rPr>
              <a:t> </a:t>
            </a:r>
            <a:r>
              <a:rPr lang="en-US" sz="1600" dirty="0" err="1">
                <a:latin typeface="Arial" panose="020B0604020202020204" pitchFamily="34" charset="0"/>
                <a:sym typeface="+mn-ea"/>
              </a:rPr>
              <a:t>i</a:t>
            </a:r>
            <a:r>
              <a:rPr lang="en-US" sz="1600" dirty="0">
                <a:latin typeface="Arial" panose="020B0604020202020204" pitchFamily="34" charset="0"/>
                <a:sym typeface="+mn-ea"/>
              </a:rPr>
              <a:t> </a:t>
            </a:r>
            <a:r>
              <a:rPr lang="en-US" sz="1600" dirty="0" err="1">
                <a:latin typeface="Arial" panose="020B0604020202020204" pitchFamily="34" charset="0"/>
                <a:sym typeface="+mn-ea"/>
              </a:rPr>
              <a:t>kontinuirano</a:t>
            </a:r>
            <a:r>
              <a:rPr lang="en-US" sz="1600" dirty="0">
                <a:latin typeface="Arial" panose="020B0604020202020204" pitchFamily="34" charset="0"/>
                <a:sym typeface="+mn-ea"/>
              </a:rPr>
              <a:t> </a:t>
            </a:r>
            <a:r>
              <a:rPr lang="en-US" sz="1600" dirty="0" err="1">
                <a:latin typeface="Arial" panose="020B0604020202020204" pitchFamily="34" charset="0"/>
                <a:sym typeface="+mn-ea"/>
              </a:rPr>
              <a:t>sudjelovanje</a:t>
            </a:r>
            <a:r>
              <a:rPr lang="en-US" sz="1600" dirty="0">
                <a:latin typeface="Arial" panose="020B0604020202020204" pitchFamily="34" charset="0"/>
                <a:sym typeface="+mn-ea"/>
              </a:rPr>
              <a:t> </a:t>
            </a:r>
            <a:r>
              <a:rPr lang="en-US" sz="1600" dirty="0" err="1">
                <a:latin typeface="Arial" panose="020B0604020202020204" pitchFamily="34" charset="0"/>
                <a:sym typeface="+mn-ea"/>
              </a:rPr>
              <a:t>javnosti</a:t>
            </a:r>
            <a:r>
              <a:rPr lang="en-US" sz="1600" dirty="0">
                <a:latin typeface="Arial" panose="020B0604020202020204" pitchFamily="34" charset="0"/>
                <a:sym typeface="+mn-ea"/>
              </a:rPr>
              <a:t> </a:t>
            </a:r>
            <a:r>
              <a:rPr lang="en-US" sz="1600" dirty="0" err="1">
                <a:latin typeface="Arial" panose="020B0604020202020204" pitchFamily="34" charset="0"/>
                <a:sym typeface="+mn-ea"/>
              </a:rPr>
              <a:t>na</a:t>
            </a:r>
            <a:r>
              <a:rPr lang="en-US" sz="1600" dirty="0">
                <a:latin typeface="Arial" panose="020B0604020202020204" pitchFamily="34" charset="0"/>
                <a:sym typeface="+mn-ea"/>
              </a:rPr>
              <a:t> </a:t>
            </a:r>
            <a:r>
              <a:rPr lang="en-US" sz="1600" dirty="0" err="1">
                <a:latin typeface="Arial" panose="020B0604020202020204" pitchFamily="34" charset="0"/>
                <a:sym typeface="+mn-ea"/>
              </a:rPr>
              <a:t>svim</a:t>
            </a:r>
            <a:r>
              <a:rPr lang="en-US" sz="1600" dirty="0">
                <a:latin typeface="Arial" panose="020B0604020202020204" pitchFamily="34" charset="0"/>
                <a:sym typeface="+mn-ea"/>
              </a:rPr>
              <a:t> </a:t>
            </a:r>
            <a:r>
              <a:rPr lang="en-US" sz="1600" dirty="0" err="1">
                <a:latin typeface="Arial" panose="020B0604020202020204" pitchFamily="34" charset="0"/>
                <a:sym typeface="+mn-ea"/>
              </a:rPr>
              <a:t>poreznim</a:t>
            </a:r>
            <a:r>
              <a:rPr lang="en-US" sz="1600" dirty="0">
                <a:latin typeface="Arial" panose="020B0604020202020204" pitchFamily="34" charset="0"/>
                <a:sym typeface="+mn-ea"/>
              </a:rPr>
              <a:t> </a:t>
            </a:r>
            <a:r>
              <a:rPr lang="en-US" sz="1600" dirty="0" err="1">
                <a:latin typeface="Arial" panose="020B0604020202020204" pitchFamily="34" charset="0"/>
                <a:sym typeface="+mn-ea"/>
              </a:rPr>
              <a:t>izmjenama</a:t>
            </a:r>
            <a:r>
              <a:rPr lang="en-US" sz="1600" dirty="0">
                <a:latin typeface="Arial" panose="020B0604020202020204" pitchFamily="34" charset="0"/>
                <a:sym typeface="+mn-ea"/>
              </a:rPr>
              <a:t> (</a:t>
            </a:r>
            <a:r>
              <a:rPr lang="en-US" sz="1600" dirty="0" err="1">
                <a:latin typeface="Arial" panose="020B0604020202020204" pitchFamily="34" charset="0"/>
                <a:sym typeface="+mn-ea"/>
              </a:rPr>
              <a:t>osim</a:t>
            </a:r>
            <a:r>
              <a:rPr lang="en-US" sz="1600" dirty="0">
                <a:latin typeface="Arial" panose="020B0604020202020204" pitchFamily="34" charset="0"/>
                <a:sym typeface="+mn-ea"/>
              </a:rPr>
              <a:t> </a:t>
            </a:r>
            <a:r>
              <a:rPr lang="en-US" sz="1600" dirty="0" err="1">
                <a:latin typeface="Arial" panose="020B0604020202020204" pitchFamily="34" charset="0"/>
                <a:sym typeface="+mn-ea"/>
              </a:rPr>
              <a:t>onih</a:t>
            </a:r>
            <a:r>
              <a:rPr lang="en-US" sz="1600" dirty="0">
                <a:latin typeface="Arial" panose="020B0604020202020204" pitchFamily="34" charset="0"/>
                <a:sym typeface="+mn-ea"/>
              </a:rPr>
              <a:t> </a:t>
            </a:r>
            <a:r>
              <a:rPr lang="en-US" sz="1600" dirty="0" err="1">
                <a:latin typeface="Arial" panose="020B0604020202020204" pitchFamily="34" charset="0"/>
                <a:sym typeface="+mn-ea"/>
              </a:rPr>
              <a:t>najmanjih</a:t>
            </a:r>
            <a:r>
              <a:rPr lang="en-US" sz="1600" dirty="0">
                <a:latin typeface="Arial" panose="020B0604020202020204" pitchFamily="34" charset="0"/>
                <a:sym typeface="+mn-ea"/>
              </a:rPr>
              <a:t>) 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NZ" altLang="en-US" sz="1600" dirty="0" err="1">
                <a:latin typeface="Arial" panose="020B0604020202020204" pitchFamily="34" charset="0"/>
                <a:sym typeface="+mn-ea"/>
              </a:rPr>
              <a:t>kad</a:t>
            </a:r>
            <a:r>
              <a:rPr lang="en-NZ" altLang="en-US" sz="1600" dirty="0">
                <a:latin typeface="Arial" panose="020B0604020202020204" pitchFamily="34" charset="0"/>
                <a:sym typeface="+mn-ea"/>
              </a:rPr>
              <a:t> je to </a:t>
            </a:r>
            <a:r>
              <a:rPr lang="en-NZ" altLang="en-US" sz="1600" dirty="0" err="1">
                <a:latin typeface="Arial" panose="020B0604020202020204" pitchFamily="34" charset="0"/>
                <a:sym typeface="+mn-ea"/>
              </a:rPr>
              <a:t>moguće</a:t>
            </a:r>
            <a:r>
              <a:rPr lang="en-NZ" altLang="en-US" sz="1600" dirty="0">
                <a:latin typeface="Arial" panose="020B0604020202020204" pitchFamily="34" charset="0"/>
                <a:sym typeface="+mn-ea"/>
              </a:rPr>
              <a:t>, </a:t>
            </a:r>
            <a:r>
              <a:rPr lang="en-NZ" altLang="en-US" sz="1600" dirty="0" err="1">
                <a:latin typeface="Arial" panose="020B0604020202020204" pitchFamily="34" charset="0"/>
                <a:sym typeface="+mn-ea"/>
              </a:rPr>
              <a:t>Vlada</a:t>
            </a:r>
            <a:r>
              <a:rPr lang="en-NZ" altLang="en-US" sz="1600" dirty="0">
                <a:latin typeface="Arial" panose="020B0604020202020204" pitchFamily="34" charset="0"/>
                <a:sym typeface="+mn-ea"/>
              </a:rPr>
              <a:t> </a:t>
            </a:r>
            <a:r>
              <a:rPr lang="en-NZ" altLang="en-US" sz="1600" dirty="0" err="1">
                <a:latin typeface="Arial" panose="020B0604020202020204" pitchFamily="34" charset="0"/>
                <a:sym typeface="+mn-ea"/>
              </a:rPr>
              <a:t>će</a:t>
            </a:r>
            <a:r>
              <a:rPr lang="en-NZ" altLang="en-US" sz="1600" dirty="0">
                <a:latin typeface="Arial" panose="020B0604020202020204" pitchFamily="34" charset="0"/>
                <a:sym typeface="+mn-ea"/>
              </a:rPr>
              <a:t> </a:t>
            </a:r>
            <a:r>
              <a:rPr lang="en-NZ" altLang="en-US" sz="1600" dirty="0" err="1">
                <a:latin typeface="Arial" panose="020B0604020202020204" pitchFamily="34" charset="0"/>
                <a:sym typeface="+mn-ea"/>
              </a:rPr>
              <a:t>surađivati</a:t>
            </a:r>
            <a:r>
              <a:rPr lang="en-NZ" altLang="en-US" sz="1600" dirty="0">
                <a:latin typeface="Arial" panose="020B0604020202020204" pitchFamily="34" charset="0"/>
                <a:sym typeface="+mn-ea"/>
              </a:rPr>
              <a:t> s </a:t>
            </a:r>
            <a:r>
              <a:rPr lang="en-NZ" altLang="en-US" sz="1600" dirty="0" err="1">
                <a:latin typeface="Arial" panose="020B0604020202020204" pitchFamily="34" charset="0"/>
                <a:sym typeface="+mn-ea"/>
              </a:rPr>
              <a:t>interesnim</a:t>
            </a:r>
            <a:r>
              <a:rPr lang="en-NZ" altLang="en-US" sz="1600" dirty="0">
                <a:latin typeface="Arial" panose="020B0604020202020204" pitchFamily="34" charset="0"/>
                <a:sym typeface="+mn-ea"/>
              </a:rPr>
              <a:t> </a:t>
            </a:r>
            <a:r>
              <a:rPr lang="en-NZ" altLang="en-US" sz="1600" dirty="0" err="1">
                <a:latin typeface="Arial" panose="020B0604020202020204" pitchFamily="34" charset="0"/>
                <a:sym typeface="+mn-ea"/>
              </a:rPr>
              <a:t>stranama</a:t>
            </a:r>
            <a:r>
              <a:rPr lang="en-NZ" altLang="en-US" sz="1600" dirty="0">
                <a:latin typeface="Arial" panose="020B0604020202020204" pitchFamily="34" charset="0"/>
                <a:sym typeface="+mn-ea"/>
              </a:rPr>
              <a:t>, </a:t>
            </a:r>
            <a:r>
              <a:rPr lang="en-NZ" altLang="en-US" sz="1600" dirty="0" err="1">
                <a:latin typeface="Arial" panose="020B0604020202020204" pitchFamily="34" charset="0"/>
                <a:sym typeface="+mn-ea"/>
              </a:rPr>
              <a:t>smanjiti</a:t>
            </a:r>
            <a:r>
              <a:rPr lang="en-NZ" altLang="en-US" sz="1600" dirty="0">
                <a:latin typeface="Arial" panose="020B0604020202020204" pitchFamily="34" charset="0"/>
                <a:sym typeface="+mn-ea"/>
              </a:rPr>
              <a:t> </a:t>
            </a:r>
            <a:r>
              <a:rPr lang="en-NZ" altLang="en-US" sz="1600" dirty="0" err="1">
                <a:latin typeface="Arial" panose="020B0604020202020204" pitchFamily="34" charset="0"/>
                <a:sym typeface="+mn-ea"/>
              </a:rPr>
              <a:t>broj</a:t>
            </a:r>
            <a:r>
              <a:rPr lang="en-NZ" altLang="en-US" sz="1600" dirty="0">
                <a:latin typeface="Arial" panose="020B0604020202020204" pitchFamily="34" charset="0"/>
                <a:sym typeface="+mn-ea"/>
              </a:rPr>
              <a:t> </a:t>
            </a:r>
            <a:r>
              <a:rPr lang="en-NZ" altLang="en-US" sz="1600" dirty="0" err="1">
                <a:latin typeface="Arial" panose="020B0604020202020204" pitchFamily="34" charset="0"/>
                <a:sym typeface="+mn-ea"/>
              </a:rPr>
              <a:t>slučajeva</a:t>
            </a:r>
            <a:r>
              <a:rPr lang="en-NZ" altLang="en-US" sz="1600" dirty="0">
                <a:latin typeface="Arial" panose="020B0604020202020204" pitchFamily="34" charset="0"/>
                <a:sym typeface="+mn-ea"/>
              </a:rPr>
              <a:t> </a:t>
            </a:r>
            <a:r>
              <a:rPr lang="en-NZ" altLang="en-US" sz="1600" dirty="0" err="1">
                <a:latin typeface="Arial" panose="020B0604020202020204" pitchFamily="34" charset="0"/>
                <a:sym typeface="+mn-ea"/>
              </a:rPr>
              <a:t>povjerljivih</a:t>
            </a:r>
            <a:r>
              <a:rPr lang="en-NZ" altLang="en-US" sz="1600" dirty="0">
                <a:latin typeface="Arial" panose="020B0604020202020204" pitchFamily="34" charset="0"/>
                <a:sym typeface="+mn-ea"/>
              </a:rPr>
              <a:t> </a:t>
            </a:r>
            <a:r>
              <a:rPr lang="en-NZ" altLang="en-US" sz="1600" dirty="0" err="1">
                <a:latin typeface="Arial" panose="020B0604020202020204" pitchFamily="34" charset="0"/>
                <a:sym typeface="+mn-ea"/>
              </a:rPr>
              <a:t>savjetovanja</a:t>
            </a:r>
            <a:r>
              <a:rPr lang="en-NZ" altLang="en-US" sz="1600" dirty="0">
                <a:latin typeface="Arial" panose="020B0604020202020204" pitchFamily="34" charset="0"/>
                <a:sym typeface="+mn-ea"/>
              </a:rPr>
              <a:t> </a:t>
            </a:r>
            <a:r>
              <a:rPr lang="en-NZ" altLang="en-US" sz="1600" dirty="0" err="1">
                <a:latin typeface="Arial" panose="020B0604020202020204" pitchFamily="34" charset="0"/>
                <a:sym typeface="+mn-ea"/>
              </a:rPr>
              <a:t>koliko</a:t>
            </a:r>
            <a:r>
              <a:rPr lang="en-NZ" altLang="en-US" sz="1600" dirty="0">
                <a:latin typeface="Arial" panose="020B0604020202020204" pitchFamily="34" charset="0"/>
                <a:sym typeface="+mn-ea"/>
              </a:rPr>
              <a:t> god je </a:t>
            </a:r>
            <a:r>
              <a:rPr lang="en-NZ" altLang="en-US" sz="1600" dirty="0" err="1">
                <a:latin typeface="Arial" panose="020B0604020202020204" pitchFamily="34" charset="0"/>
                <a:sym typeface="+mn-ea"/>
              </a:rPr>
              <a:t>moguće</a:t>
            </a:r>
            <a:r>
              <a:rPr lang="en-NZ" altLang="en-US" sz="1600" dirty="0">
                <a:latin typeface="Arial" panose="020B0604020202020204" pitchFamily="34" charset="0"/>
                <a:sym typeface="+mn-ea"/>
              </a:rPr>
              <a:t>, </a:t>
            </a:r>
            <a:r>
              <a:rPr lang="en-NZ" altLang="en-US" sz="1600" dirty="0" err="1">
                <a:latin typeface="Arial" panose="020B0604020202020204" pitchFamily="34" charset="0"/>
                <a:sym typeface="+mn-ea"/>
              </a:rPr>
              <a:t>predstaviti</a:t>
            </a:r>
            <a:r>
              <a:rPr lang="en-NZ" altLang="en-US" sz="1600" dirty="0">
                <a:latin typeface="Arial" panose="020B0604020202020204" pitchFamily="34" charset="0"/>
                <a:sym typeface="+mn-ea"/>
              </a:rPr>
              <a:t> </a:t>
            </a:r>
            <a:r>
              <a:rPr lang="en-NZ" altLang="en-US" sz="1600" dirty="0" err="1">
                <a:latin typeface="Arial" panose="020B0604020202020204" pitchFamily="34" charset="0"/>
                <a:sym typeface="+mn-ea"/>
              </a:rPr>
              <a:t>strategiju</a:t>
            </a:r>
            <a:r>
              <a:rPr lang="hr-HR" altLang="en-US" sz="1600" dirty="0">
                <a:latin typeface="Arial" panose="020B0604020202020204" pitchFamily="34" charset="0"/>
                <a:sym typeface="+mn-ea"/>
              </a:rPr>
              <a:t>, </a:t>
            </a:r>
            <a:r>
              <a:rPr lang="en-NZ" altLang="en-US" sz="1600" dirty="0" err="1">
                <a:latin typeface="Arial" panose="020B0604020202020204" pitchFamily="34" charset="0"/>
                <a:sym typeface="+mn-ea"/>
              </a:rPr>
              <a:t>ciljeve</a:t>
            </a:r>
            <a:r>
              <a:rPr lang="en-NZ" altLang="en-US" sz="1600" dirty="0">
                <a:latin typeface="Arial" panose="020B0604020202020204" pitchFamily="34" charset="0"/>
                <a:sym typeface="+mn-ea"/>
              </a:rPr>
              <a:t> </a:t>
            </a:r>
            <a:r>
              <a:rPr lang="en-NZ" altLang="en-US" sz="1600" dirty="0" err="1">
                <a:latin typeface="Arial" panose="020B0604020202020204" pitchFamily="34" charset="0"/>
                <a:sym typeface="+mn-ea"/>
              </a:rPr>
              <a:t>politike</a:t>
            </a:r>
            <a:r>
              <a:rPr lang="en-NZ" altLang="en-US" sz="1600" dirty="0">
                <a:latin typeface="Arial" panose="020B0604020202020204" pitchFamily="34" charset="0"/>
                <a:sym typeface="+mn-ea"/>
              </a:rPr>
              <a:t>, </a:t>
            </a:r>
            <a:r>
              <a:rPr lang="en-NZ" altLang="en-US" sz="1600" dirty="0" err="1">
                <a:latin typeface="Arial" panose="020B0604020202020204" pitchFamily="34" charset="0"/>
                <a:sym typeface="+mn-ea"/>
              </a:rPr>
              <a:t>bilo</a:t>
            </a:r>
            <a:r>
              <a:rPr lang="en-NZ" altLang="en-US" sz="1600" dirty="0">
                <a:latin typeface="Arial" panose="020B0604020202020204" pitchFamily="34" charset="0"/>
                <a:sym typeface="+mn-ea"/>
              </a:rPr>
              <a:t> </a:t>
            </a:r>
            <a:r>
              <a:rPr lang="en-NZ" altLang="en-US" sz="1600" dirty="0" err="1">
                <a:latin typeface="Arial" panose="020B0604020202020204" pitchFamily="34" charset="0"/>
                <a:sym typeface="+mn-ea"/>
              </a:rPr>
              <a:t>kakav</a:t>
            </a:r>
            <a:r>
              <a:rPr lang="en-NZ" altLang="en-US" sz="1600" dirty="0">
                <a:latin typeface="Arial" panose="020B0604020202020204" pitchFamily="34" charset="0"/>
                <a:sym typeface="+mn-ea"/>
              </a:rPr>
              <a:t> </a:t>
            </a:r>
            <a:r>
              <a:rPr lang="en-NZ" altLang="en-US" sz="1600" dirty="0" err="1">
                <a:latin typeface="Arial" panose="020B0604020202020204" pitchFamily="34" charset="0"/>
                <a:sym typeface="+mn-ea"/>
              </a:rPr>
              <a:t>relevantni</a:t>
            </a:r>
            <a:r>
              <a:rPr lang="en-NZ" altLang="en-US" sz="1600" dirty="0">
                <a:latin typeface="Arial" panose="020B0604020202020204" pitchFamily="34" charset="0"/>
                <a:sym typeface="+mn-ea"/>
              </a:rPr>
              <a:t> </a:t>
            </a:r>
            <a:r>
              <a:rPr lang="en-NZ" altLang="en-US" sz="1600" dirty="0" err="1">
                <a:latin typeface="Arial" panose="020B0604020202020204" pitchFamily="34" charset="0"/>
                <a:sym typeface="+mn-ea"/>
              </a:rPr>
              <a:t>širi</a:t>
            </a:r>
            <a:r>
              <a:rPr lang="en-NZ" altLang="en-US" sz="1600" dirty="0">
                <a:latin typeface="Arial" panose="020B0604020202020204" pitchFamily="34" charset="0"/>
                <a:sym typeface="+mn-ea"/>
              </a:rPr>
              <a:t> </a:t>
            </a:r>
            <a:r>
              <a:rPr lang="en-NZ" altLang="en-US" sz="1600" dirty="0" err="1">
                <a:latin typeface="Arial" panose="020B0604020202020204" pitchFamily="34" charset="0"/>
                <a:sym typeface="+mn-ea"/>
              </a:rPr>
              <a:t>kontekst</a:t>
            </a:r>
            <a:r>
              <a:rPr lang="en-NZ" altLang="en-US" sz="1600" dirty="0">
                <a:latin typeface="Arial" panose="020B0604020202020204" pitchFamily="34" charset="0"/>
                <a:sym typeface="+mn-ea"/>
              </a:rPr>
              <a:t>, </a:t>
            </a:r>
            <a:r>
              <a:rPr lang="en-NZ" altLang="en-US" sz="1600" dirty="0" err="1">
                <a:latin typeface="Arial" panose="020B0604020202020204" pitchFamily="34" charset="0"/>
                <a:sym typeface="+mn-ea"/>
              </a:rPr>
              <a:t>obuhvat</a:t>
            </a:r>
            <a:r>
              <a:rPr lang="en-NZ" altLang="en-US" sz="1600" dirty="0">
                <a:latin typeface="Arial" panose="020B0604020202020204" pitchFamily="34" charset="0"/>
                <a:sym typeface="+mn-ea"/>
              </a:rPr>
              <a:t> </a:t>
            </a:r>
            <a:r>
              <a:rPr lang="en-NZ" altLang="en-US" sz="1600" dirty="0" err="1">
                <a:latin typeface="Arial" panose="020B0604020202020204" pitchFamily="34" charset="0"/>
                <a:sym typeface="+mn-ea"/>
              </a:rPr>
              <a:t>savjetovanja</a:t>
            </a:r>
            <a:r>
              <a:rPr lang="en-NZ" altLang="en-US" sz="1600" dirty="0">
                <a:latin typeface="Arial" panose="020B0604020202020204" pitchFamily="34" charset="0"/>
                <a:sym typeface="+mn-ea"/>
              </a:rPr>
              <a:t>, </a:t>
            </a:r>
            <a:r>
              <a:rPr lang="en-NZ" altLang="en-US" sz="1600" dirty="0" err="1">
                <a:latin typeface="Arial" panose="020B0604020202020204" pitchFamily="34" charset="0"/>
                <a:sym typeface="+mn-ea"/>
              </a:rPr>
              <a:t>trenutačnu</a:t>
            </a:r>
            <a:r>
              <a:rPr lang="en-NZ" altLang="en-US" sz="1600" dirty="0">
                <a:latin typeface="Arial" panose="020B0604020202020204" pitchFamily="34" charset="0"/>
                <a:sym typeface="+mn-ea"/>
              </a:rPr>
              <a:t> </a:t>
            </a:r>
            <a:r>
              <a:rPr lang="en-NZ" altLang="en-US" sz="1600" dirty="0" err="1">
                <a:latin typeface="Arial" panose="020B0604020202020204" pitchFamily="34" charset="0"/>
                <a:sym typeface="+mn-ea"/>
              </a:rPr>
              <a:t>procjenu</a:t>
            </a:r>
            <a:r>
              <a:rPr lang="en-NZ" altLang="en-US" sz="1600" dirty="0">
                <a:latin typeface="Arial" panose="020B0604020202020204" pitchFamily="34" charset="0"/>
                <a:sym typeface="+mn-ea"/>
              </a:rPr>
              <a:t> </a:t>
            </a:r>
            <a:r>
              <a:rPr lang="en-NZ" altLang="en-US" sz="1600" dirty="0" err="1">
                <a:latin typeface="Arial" panose="020B0604020202020204" pitchFamily="34" charset="0"/>
                <a:sym typeface="+mn-ea"/>
              </a:rPr>
              <a:t>učinka</a:t>
            </a:r>
            <a:r>
              <a:rPr lang="en-NZ" altLang="en-US" sz="1600" dirty="0">
                <a:latin typeface="Arial" panose="020B0604020202020204" pitchFamily="34" charset="0"/>
                <a:sym typeface="+mn-ea"/>
              </a:rPr>
              <a:t> </a:t>
            </a:r>
            <a:r>
              <a:rPr lang="en-NZ" altLang="en-US" sz="1600" dirty="0" err="1">
                <a:latin typeface="Arial" panose="020B0604020202020204" pitchFamily="34" charset="0"/>
                <a:sym typeface="+mn-ea"/>
              </a:rPr>
              <a:t>predložene</a:t>
            </a:r>
            <a:r>
              <a:rPr lang="en-NZ" altLang="en-US" sz="1600" dirty="0">
                <a:latin typeface="Arial" panose="020B0604020202020204" pitchFamily="34" charset="0"/>
                <a:sym typeface="+mn-ea"/>
              </a:rPr>
              <a:t> </a:t>
            </a:r>
            <a:r>
              <a:rPr lang="en-NZ" altLang="en-US" sz="1600" dirty="0" err="1">
                <a:latin typeface="Arial" panose="020B0604020202020204" pitchFamily="34" charset="0"/>
                <a:sym typeface="+mn-ea"/>
              </a:rPr>
              <a:t>izmjene</a:t>
            </a:r>
            <a:r>
              <a:rPr lang="en-NZ" altLang="en-US" sz="1600" dirty="0">
                <a:latin typeface="Arial" panose="020B0604020202020204" pitchFamily="34" charset="0"/>
                <a:sym typeface="+mn-ea"/>
              </a:rPr>
              <a:t> </a:t>
            </a:r>
            <a:r>
              <a:rPr lang="en-NZ" altLang="en-US" sz="1600" dirty="0" err="1">
                <a:latin typeface="Arial" panose="020B0604020202020204" pitchFamily="34" charset="0"/>
                <a:sym typeface="+mn-ea"/>
              </a:rPr>
              <a:t>te</a:t>
            </a:r>
            <a:r>
              <a:rPr lang="en-NZ" altLang="en-US" sz="1600" dirty="0">
                <a:latin typeface="Arial" panose="020B0604020202020204" pitchFamily="34" charset="0"/>
                <a:sym typeface="+mn-ea"/>
              </a:rPr>
              <a:t> </a:t>
            </a:r>
            <a:r>
              <a:rPr lang="en-NZ" altLang="en-US" sz="1600" dirty="0" err="1">
                <a:latin typeface="Arial" panose="020B0604020202020204" pitchFamily="34" charset="0"/>
                <a:sym typeface="+mn-ea"/>
              </a:rPr>
              <a:t>koji</a:t>
            </a:r>
            <a:r>
              <a:rPr lang="en-NZ" altLang="en-US" sz="1600" dirty="0">
                <a:latin typeface="Arial" panose="020B0604020202020204" pitchFamily="34" charset="0"/>
                <a:sym typeface="+mn-ea"/>
              </a:rPr>
              <a:t> </a:t>
            </a:r>
            <a:r>
              <a:rPr lang="en-NZ" altLang="en-US" sz="1600" dirty="0" err="1">
                <a:latin typeface="Arial" panose="020B0604020202020204" pitchFamily="34" charset="0"/>
                <a:sym typeface="+mn-ea"/>
              </a:rPr>
              <a:t>odjel</a:t>
            </a:r>
            <a:r>
              <a:rPr lang="en-NZ" altLang="en-US" sz="1600" dirty="0">
                <a:latin typeface="Arial" panose="020B0604020202020204" pitchFamily="34" charset="0"/>
                <a:sym typeface="+mn-ea"/>
              </a:rPr>
              <a:t> </a:t>
            </a:r>
            <a:r>
              <a:rPr lang="en-NZ" altLang="en-US" sz="1600" dirty="0" err="1">
                <a:latin typeface="Arial" panose="020B0604020202020204" pitchFamily="34" charset="0"/>
                <a:sym typeface="+mn-ea"/>
              </a:rPr>
              <a:t>i</a:t>
            </a:r>
            <a:r>
              <a:rPr lang="en-NZ" altLang="en-US" sz="1600" dirty="0">
                <a:latin typeface="Arial" panose="020B0604020202020204" pitchFamily="34" charset="0"/>
                <a:sym typeface="+mn-ea"/>
              </a:rPr>
              <a:t> </a:t>
            </a:r>
            <a:r>
              <a:rPr lang="en-NZ" altLang="en-US" sz="1600" dirty="0" err="1">
                <a:latin typeface="Arial" panose="020B0604020202020204" pitchFamily="34" charset="0"/>
                <a:sym typeface="+mn-ea"/>
              </a:rPr>
              <a:t>dužnosnik</a:t>
            </a:r>
            <a:r>
              <a:rPr lang="en-NZ" altLang="en-US" sz="1600" dirty="0">
                <a:latin typeface="Arial" panose="020B0604020202020204" pitchFamily="34" charset="0"/>
                <a:sym typeface="+mn-ea"/>
              </a:rPr>
              <a:t> </a:t>
            </a:r>
            <a:r>
              <a:rPr lang="en-NZ" altLang="en-US" sz="1600" dirty="0" err="1">
                <a:latin typeface="Arial" panose="020B0604020202020204" pitchFamily="34" charset="0"/>
                <a:sym typeface="+mn-ea"/>
              </a:rPr>
              <a:t>vodi</a:t>
            </a:r>
            <a:r>
              <a:rPr lang="en-NZ" altLang="en-US" sz="1600" dirty="0">
                <a:latin typeface="Arial" panose="020B0604020202020204" pitchFamily="34" charset="0"/>
                <a:sym typeface="+mn-ea"/>
              </a:rPr>
              <a:t> </a:t>
            </a:r>
            <a:r>
              <a:rPr lang="en-NZ" altLang="en-US" sz="1600" dirty="0" err="1">
                <a:latin typeface="Arial" panose="020B0604020202020204" pitchFamily="34" charset="0"/>
                <a:sym typeface="+mn-ea"/>
              </a:rPr>
              <a:t>savjetovanja</a:t>
            </a:r>
            <a:r>
              <a:rPr lang="en-NZ" altLang="en-US" sz="1600" dirty="0">
                <a:latin typeface="Arial" panose="020B0604020202020204" pitchFamily="34" charset="0"/>
                <a:sym typeface="+mn-ea"/>
              </a:rPr>
              <a:t>.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err="1">
                <a:latin typeface="Arial" panose="020B0604020202020204" pitchFamily="34" charset="0"/>
                <a:sym typeface="+mn-ea"/>
              </a:rPr>
              <a:t>Kako</a:t>
            </a:r>
            <a:r>
              <a:rPr lang="en-US" sz="1600" dirty="0">
                <a:latin typeface="Arial" panose="020B0604020202020204" pitchFamily="34" charset="0"/>
                <a:sym typeface="+mn-ea"/>
              </a:rPr>
              <a:t> bi se </a:t>
            </a:r>
            <a:r>
              <a:rPr lang="en-US" sz="1600" dirty="0" err="1">
                <a:latin typeface="Arial" panose="020B0604020202020204" pitchFamily="34" charset="0"/>
                <a:sym typeface="+mn-ea"/>
              </a:rPr>
              <a:t>zakonodavstvo</a:t>
            </a:r>
            <a:r>
              <a:rPr lang="en-US" sz="1600" dirty="0">
                <a:latin typeface="Arial" panose="020B0604020202020204" pitchFamily="34" charset="0"/>
                <a:sym typeface="+mn-ea"/>
              </a:rPr>
              <a:t> </a:t>
            </a:r>
            <a:r>
              <a:rPr lang="en-US" sz="1600" dirty="0" err="1">
                <a:latin typeface="Arial" panose="020B0604020202020204" pitchFamily="34" charset="0"/>
                <a:sym typeface="+mn-ea"/>
              </a:rPr>
              <a:t>pomno</a:t>
            </a:r>
            <a:r>
              <a:rPr lang="en-US" sz="1600" dirty="0">
                <a:latin typeface="Arial" panose="020B0604020202020204" pitchFamily="34" charset="0"/>
                <a:sym typeface="+mn-ea"/>
              </a:rPr>
              <a:t> </a:t>
            </a:r>
            <a:r>
              <a:rPr lang="en-US" sz="1600" dirty="0" err="1">
                <a:latin typeface="Arial" panose="020B0604020202020204" pitchFamily="34" charset="0"/>
                <a:sym typeface="+mn-ea"/>
              </a:rPr>
              <a:t>preispitivalo</a:t>
            </a:r>
            <a:r>
              <a:rPr lang="en-US" sz="1600" dirty="0">
                <a:latin typeface="Arial" panose="020B0604020202020204" pitchFamily="34" charset="0"/>
                <a:sym typeface="+mn-ea"/>
              </a:rPr>
              <a:t>, </a:t>
            </a:r>
            <a:r>
              <a:rPr lang="en-US" sz="1600" dirty="0" err="1">
                <a:latin typeface="Arial" panose="020B0604020202020204" pitchFamily="34" charset="0"/>
                <a:sym typeface="+mn-ea"/>
              </a:rPr>
              <a:t>nacrt</a:t>
            </a:r>
            <a:r>
              <a:rPr lang="en-US" sz="1600" dirty="0">
                <a:latin typeface="Arial" panose="020B0604020202020204" pitchFamily="34" charset="0"/>
                <a:sym typeface="+mn-ea"/>
              </a:rPr>
              <a:t> </a:t>
            </a:r>
            <a:r>
              <a:rPr lang="en-US" sz="1600" dirty="0" err="1">
                <a:latin typeface="Arial" panose="020B0604020202020204" pitchFamily="34" charset="0"/>
                <a:sym typeface="+mn-ea"/>
              </a:rPr>
              <a:t>odredbi</a:t>
            </a:r>
            <a:r>
              <a:rPr lang="en-US" sz="1600" dirty="0">
                <a:latin typeface="Arial" panose="020B0604020202020204" pitchFamily="34" charset="0"/>
                <a:sym typeface="+mn-ea"/>
              </a:rPr>
              <a:t> </a:t>
            </a:r>
            <a:r>
              <a:rPr lang="en-US" sz="1600" dirty="0" err="1">
                <a:latin typeface="Arial" panose="020B0604020202020204" pitchFamily="34" charset="0"/>
                <a:sym typeface="+mn-ea"/>
              </a:rPr>
              <a:t>prijedloga</a:t>
            </a:r>
            <a:r>
              <a:rPr lang="en-US" sz="1600" dirty="0">
                <a:latin typeface="Arial" panose="020B0604020202020204" pitchFamily="34" charset="0"/>
                <a:sym typeface="+mn-ea"/>
              </a:rPr>
              <a:t> </a:t>
            </a:r>
            <a:r>
              <a:rPr lang="en-US" sz="1600" dirty="0" err="1">
                <a:latin typeface="Arial" panose="020B0604020202020204" pitchFamily="34" charset="0"/>
                <a:sym typeface="+mn-ea"/>
              </a:rPr>
              <a:t>zakona</a:t>
            </a:r>
            <a:r>
              <a:rPr lang="en-US" sz="1600" dirty="0">
                <a:latin typeface="Arial" panose="020B0604020202020204" pitchFamily="34" charset="0"/>
                <a:sym typeface="+mn-ea"/>
              </a:rPr>
              <a:t> o </a:t>
            </a:r>
            <a:r>
              <a:rPr lang="en-US" sz="1600" dirty="0" err="1">
                <a:latin typeface="Arial" panose="020B0604020202020204" pitchFamily="34" charset="0"/>
                <a:sym typeface="+mn-ea"/>
              </a:rPr>
              <a:t>financijama</a:t>
            </a:r>
            <a:r>
              <a:rPr lang="en-US" sz="1600" dirty="0">
                <a:latin typeface="Arial" panose="020B0604020202020204" pitchFamily="34" charset="0"/>
                <a:sym typeface="+mn-ea"/>
              </a:rPr>
              <a:t> </a:t>
            </a:r>
            <a:r>
              <a:rPr lang="en-US" sz="1600" dirty="0" err="1">
                <a:latin typeface="Arial" panose="020B0604020202020204" pitchFamily="34" charset="0"/>
                <a:sym typeface="+mn-ea"/>
              </a:rPr>
              <a:t>objavljuje</a:t>
            </a:r>
            <a:r>
              <a:rPr lang="en-US" sz="1600" dirty="0">
                <a:latin typeface="Arial" panose="020B0604020202020204" pitchFamily="34" charset="0"/>
                <a:sym typeface="+mn-ea"/>
              </a:rPr>
              <a:t> se u </a:t>
            </a:r>
            <a:r>
              <a:rPr lang="en-US" sz="1600" dirty="0" err="1">
                <a:latin typeface="Arial" panose="020B0604020202020204" pitchFamily="34" charset="0"/>
                <a:sym typeface="+mn-ea"/>
              </a:rPr>
              <a:t>svrhu</a:t>
            </a:r>
            <a:r>
              <a:rPr lang="en-US" sz="1600" dirty="0">
                <a:latin typeface="Arial" panose="020B0604020202020204" pitchFamily="34" charset="0"/>
                <a:sym typeface="+mn-ea"/>
              </a:rPr>
              <a:t> </a:t>
            </a:r>
            <a:r>
              <a:rPr lang="en-US" sz="1600" dirty="0" err="1">
                <a:latin typeface="Arial" panose="020B0604020202020204" pitchFamily="34" charset="0"/>
                <a:sym typeface="+mn-ea"/>
              </a:rPr>
              <a:t>detaljnog</a:t>
            </a:r>
            <a:r>
              <a:rPr lang="en-US" sz="1600" dirty="0">
                <a:latin typeface="Arial" panose="020B0604020202020204" pitchFamily="34" charset="0"/>
                <a:sym typeface="+mn-ea"/>
              </a:rPr>
              <a:t> </a:t>
            </a:r>
            <a:r>
              <a:rPr lang="en-US" sz="1600" dirty="0" err="1">
                <a:latin typeface="Arial" panose="020B0604020202020204" pitchFamily="34" charset="0"/>
                <a:sym typeface="+mn-ea"/>
              </a:rPr>
              <a:t>pregleda</a:t>
            </a:r>
            <a:r>
              <a:rPr lang="en-US" sz="1600" dirty="0">
                <a:latin typeface="Arial" panose="020B0604020202020204" pitchFamily="34" charset="0"/>
                <a:sym typeface="+mn-ea"/>
              </a:rPr>
              <a:t> </a:t>
            </a:r>
            <a:r>
              <a:rPr lang="en-US" sz="1600" dirty="0" err="1">
                <a:latin typeface="Arial" panose="020B0604020202020204" pitchFamily="34" charset="0"/>
                <a:sym typeface="+mn-ea"/>
              </a:rPr>
              <a:t>najmanje</a:t>
            </a:r>
            <a:r>
              <a:rPr lang="en-US" sz="1600" dirty="0">
                <a:latin typeface="Arial" panose="020B0604020202020204" pitchFamily="34" charset="0"/>
                <a:sym typeface="+mn-ea"/>
              </a:rPr>
              <a:t> tri </a:t>
            </a:r>
            <a:r>
              <a:rPr lang="en-US" sz="1600" dirty="0" err="1">
                <a:latin typeface="Arial" panose="020B0604020202020204" pitchFamily="34" charset="0"/>
                <a:sym typeface="+mn-ea"/>
              </a:rPr>
              <a:t>mjeseca</a:t>
            </a:r>
            <a:r>
              <a:rPr lang="en-US" sz="1600" dirty="0">
                <a:latin typeface="Arial" panose="020B0604020202020204" pitchFamily="34" charset="0"/>
                <a:sym typeface="+mn-ea"/>
              </a:rPr>
              <a:t> </a:t>
            </a:r>
            <a:r>
              <a:rPr lang="en-US" sz="1600" dirty="0" err="1">
                <a:latin typeface="Arial" panose="020B0604020202020204" pitchFamily="34" charset="0"/>
                <a:sym typeface="+mn-ea"/>
              </a:rPr>
              <a:t>prije</a:t>
            </a:r>
            <a:r>
              <a:rPr lang="en-US" sz="1600" dirty="0">
                <a:latin typeface="Arial" panose="020B0604020202020204" pitchFamily="34" charset="0"/>
                <a:sym typeface="+mn-ea"/>
              </a:rPr>
              <a:t> </a:t>
            </a:r>
            <a:r>
              <a:rPr lang="en-US" sz="1600" dirty="0" err="1">
                <a:latin typeface="Arial" panose="020B0604020202020204" pitchFamily="34" charset="0"/>
                <a:sym typeface="+mn-ea"/>
              </a:rPr>
              <a:t>podnošenja</a:t>
            </a:r>
            <a:r>
              <a:rPr lang="en-US" sz="1600" dirty="0">
                <a:latin typeface="Arial" panose="020B0604020202020204" pitchFamily="34" charset="0"/>
                <a:sym typeface="+mn-ea"/>
              </a:rPr>
              <a:t> </a:t>
            </a:r>
            <a:r>
              <a:rPr lang="en-US" sz="1600" dirty="0" err="1">
                <a:latin typeface="Arial" panose="020B0604020202020204" pitchFamily="34" charset="0"/>
                <a:sym typeface="+mn-ea"/>
              </a:rPr>
              <a:t>prijedloga</a:t>
            </a:r>
            <a:r>
              <a:rPr lang="en-US" sz="1600" dirty="0">
                <a:latin typeface="Arial" panose="020B0604020202020204" pitchFamily="34" charset="0"/>
                <a:sym typeface="+mn-ea"/>
              </a:rPr>
              <a:t> </a:t>
            </a:r>
            <a:r>
              <a:rPr lang="en-US" sz="1600" dirty="0" err="1">
                <a:latin typeface="Arial" panose="020B0604020202020204" pitchFamily="34" charset="0"/>
                <a:sym typeface="+mn-ea"/>
              </a:rPr>
              <a:t>zakona</a:t>
            </a:r>
            <a:r>
              <a:rPr lang="en-US" sz="1600" dirty="0">
                <a:latin typeface="Arial" panose="020B0604020202020204" pitchFamily="34" charset="0"/>
                <a:sym typeface="+mn-ea"/>
              </a:rPr>
              <a:t> </a:t>
            </a:r>
            <a:r>
              <a:rPr lang="en-US" sz="1600" dirty="0" err="1">
                <a:latin typeface="Arial" panose="020B0604020202020204" pitchFamily="34" charset="0"/>
                <a:sym typeface="+mn-ea"/>
              </a:rPr>
              <a:t>Parlamentu</a:t>
            </a:r>
            <a:r>
              <a:rPr lang="en-US" sz="1600" dirty="0">
                <a:latin typeface="Arial" panose="020B0604020202020204" pitchFamily="34" charset="0"/>
                <a:sym typeface="+mn-ea"/>
              </a:rPr>
              <a:t>. </a:t>
            </a:r>
            <a:r>
              <a:rPr lang="en-US" sz="1600" dirty="0" err="1">
                <a:latin typeface="Arial" panose="020B0604020202020204" pitchFamily="34" charset="0"/>
                <a:sym typeface="+mn-ea"/>
              </a:rPr>
              <a:t>Razdoblje</a:t>
            </a:r>
            <a:r>
              <a:rPr lang="en-US" sz="1600" dirty="0">
                <a:latin typeface="Arial" panose="020B0604020202020204" pitchFamily="34" charset="0"/>
                <a:sym typeface="+mn-ea"/>
              </a:rPr>
              <a:t> za </a:t>
            </a:r>
            <a:r>
              <a:rPr lang="en-US" sz="1600" dirty="0" err="1">
                <a:latin typeface="Arial" panose="020B0604020202020204" pitchFamily="34" charset="0"/>
                <a:sym typeface="+mn-ea"/>
              </a:rPr>
              <a:t>podnošenje</a:t>
            </a:r>
            <a:r>
              <a:rPr lang="en-US" sz="1600" dirty="0">
                <a:latin typeface="Arial" panose="020B0604020202020204" pitchFamily="34" charset="0"/>
                <a:sym typeface="+mn-ea"/>
              </a:rPr>
              <a:t> </a:t>
            </a:r>
            <a:r>
              <a:rPr lang="en-US" sz="1600" dirty="0" err="1">
                <a:latin typeface="Arial" panose="020B0604020202020204" pitchFamily="34" charset="0"/>
                <a:sym typeface="+mn-ea"/>
              </a:rPr>
              <a:t>primjedbi</a:t>
            </a:r>
            <a:r>
              <a:rPr lang="en-US" sz="1600" dirty="0">
                <a:latin typeface="Arial" panose="020B0604020202020204" pitchFamily="34" charset="0"/>
                <a:sym typeface="+mn-ea"/>
              </a:rPr>
              <a:t> </a:t>
            </a:r>
            <a:r>
              <a:rPr lang="en-US" sz="1600" dirty="0" err="1">
                <a:latin typeface="Arial" panose="020B0604020202020204" pitchFamily="34" charset="0"/>
                <a:sym typeface="+mn-ea"/>
              </a:rPr>
              <a:t>traje</a:t>
            </a:r>
            <a:r>
              <a:rPr lang="en-US" sz="1600" dirty="0">
                <a:latin typeface="Arial" panose="020B0604020202020204" pitchFamily="34" charset="0"/>
                <a:sym typeface="+mn-ea"/>
              </a:rPr>
              <a:t> </a:t>
            </a:r>
            <a:r>
              <a:rPr lang="en-US" sz="1600" dirty="0" err="1">
                <a:latin typeface="Arial" panose="020B0604020202020204" pitchFamily="34" charset="0"/>
                <a:sym typeface="+mn-ea"/>
              </a:rPr>
              <a:t>najmanje</a:t>
            </a:r>
            <a:r>
              <a:rPr lang="en-US" sz="1600" dirty="0">
                <a:latin typeface="Arial" panose="020B0604020202020204" pitchFamily="34" charset="0"/>
                <a:sym typeface="+mn-ea"/>
              </a:rPr>
              <a:t> </a:t>
            </a:r>
            <a:r>
              <a:rPr lang="en-US" sz="1600" dirty="0" err="1">
                <a:latin typeface="Arial" panose="020B0604020202020204" pitchFamily="34" charset="0"/>
                <a:sym typeface="+mn-ea"/>
              </a:rPr>
              <a:t>osam</a:t>
            </a:r>
            <a:r>
              <a:rPr lang="en-US" sz="1600" dirty="0">
                <a:latin typeface="Arial" panose="020B0604020202020204" pitchFamily="34" charset="0"/>
                <a:sym typeface="+mn-ea"/>
              </a:rPr>
              <a:t> </a:t>
            </a:r>
            <a:r>
              <a:rPr lang="en-US" sz="1600" dirty="0" err="1">
                <a:latin typeface="Arial" panose="020B0604020202020204" pitchFamily="34" charset="0"/>
                <a:sym typeface="+mn-ea"/>
              </a:rPr>
              <a:t>tjedana</a:t>
            </a:r>
            <a:r>
              <a:rPr lang="en-US" sz="1600" dirty="0">
                <a:latin typeface="Arial" panose="020B0604020202020204" pitchFamily="34" charset="0"/>
                <a:sym typeface="+mn-ea"/>
              </a:rPr>
              <a:t>.</a:t>
            </a:r>
            <a:endParaRPr lang="hr-HR" sz="1600" dirty="0">
              <a:latin typeface="Calibri" panose="020F0502020204030204" charset="0"/>
              <a:cs typeface="Times New Roman" panose="02020603050405020304" charset="0"/>
              <a:sym typeface="+mn-ea"/>
            </a:endParaRP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r-HR" sz="1600" dirty="0">
              <a:latin typeface="Calibri" panose="020F0502020204030204" charset="0"/>
              <a:cs typeface="Times New Roman" panose="02020603050405020304" charset="0"/>
              <a:sym typeface="+mn-ea"/>
            </a:endParaRP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r-HR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 algn="l">
              <a:lnSpc>
                <a:spcPct val="150000"/>
              </a:lnSpc>
              <a:buFont typeface="+mj-lt"/>
              <a:buNone/>
            </a:pPr>
            <a:endParaRPr lang="hr-HR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número de diapositiva 2"/>
          <p:cNvSpPr txBox="1"/>
          <p:nvPr/>
        </p:nvSpPr>
        <p:spPr>
          <a:xfrm>
            <a:off x="457200" y="6275178"/>
            <a:ext cx="685800" cy="365125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E7D98CA-1D08-404D-9717-662EFCF3D727}" type="slidenum">
              <a:rPr lang="en-US" sz="1100" smtClean="0">
                <a:solidFill>
                  <a:srgbClr val="7F7F7F"/>
                </a:solidFill>
                <a:latin typeface="Arial" panose="020B0604020202020204"/>
                <a:cs typeface="Arial" panose="020B0604020202020204"/>
              </a:rPr>
              <a:t>24</a:t>
            </a:fld>
            <a:endParaRPr lang="hr-HR" sz="1100" dirty="0">
              <a:solidFill>
                <a:srgbClr val="7F7F7F"/>
              </a:solidFill>
              <a:latin typeface="Arial" panose="020B0604020202020204"/>
              <a:cs typeface="Arial" panose="020B0604020202020204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512217" y="6407474"/>
            <a:ext cx="323328" cy="0"/>
          </a:xfrm>
          <a:prstGeom prst="line">
            <a:avLst/>
          </a:prstGeom>
          <a:ln>
            <a:solidFill>
              <a:srgbClr val="FB5308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990227" y="721618"/>
            <a:ext cx="716356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Z" altLang="en-US" sz="2800" dirty="0">
                <a:solidFill>
                  <a:srgbClr val="FF6900"/>
                </a:solidFill>
                <a:latin typeface="Arial" panose="020B0604020202020204" pitchFamily="34" charset="0"/>
              </a:rPr>
              <a:t>4.A Sudjelovanje javnosti u poreznoj </a:t>
            </a:r>
            <a:r>
              <a:rPr lang="en-NZ" altLang="en-US" sz="2800" dirty="0" err="1">
                <a:solidFill>
                  <a:srgbClr val="FF6900"/>
                </a:solidFill>
                <a:latin typeface="Arial" panose="020B0604020202020204" pitchFamily="34" charset="0"/>
              </a:rPr>
              <a:t>politici</a:t>
            </a:r>
            <a:r>
              <a:rPr lang="en-NZ" altLang="en-US" sz="2800" dirty="0">
                <a:solidFill>
                  <a:srgbClr val="FF6900"/>
                </a:solidFill>
                <a:latin typeface="Arial" panose="020B0604020202020204" pitchFamily="34" charset="0"/>
              </a:rPr>
              <a:t> </a:t>
            </a:r>
            <a:endParaRPr lang="hr-HR" altLang="en-US" sz="2800" dirty="0">
              <a:solidFill>
                <a:srgbClr val="FF6900"/>
              </a:solidFill>
              <a:latin typeface="Arial" panose="020B0604020202020204" pitchFamily="34" charset="0"/>
            </a:endParaRPr>
          </a:p>
          <a:p>
            <a:pPr algn="ctr"/>
            <a:r>
              <a:rPr lang="en-NZ" altLang="en-US" sz="2800" dirty="0" err="1">
                <a:solidFill>
                  <a:srgbClr val="FF6900"/>
                </a:solidFill>
                <a:latin typeface="Arial" panose="020B0604020202020204" pitchFamily="34" charset="0"/>
              </a:rPr>
              <a:t>Ujedinjene</a:t>
            </a:r>
            <a:r>
              <a:rPr lang="en-NZ" altLang="en-US" sz="2800" dirty="0">
                <a:solidFill>
                  <a:srgbClr val="FF6900"/>
                </a:solidFill>
                <a:latin typeface="Arial" panose="020B0604020202020204" pitchFamily="34" charset="0"/>
              </a:rPr>
              <a:t> Kraljevine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12217" y="1405271"/>
            <a:ext cx="8570044" cy="7667035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NZ" altLang="en-US" sz="1500" dirty="0">
                <a:latin typeface="Arial"/>
                <a:cs typeface="Arial"/>
                <a:sym typeface="+mn-ea"/>
              </a:rPr>
              <a:t>Program </a:t>
            </a:r>
            <a:r>
              <a:rPr lang="en-NZ" altLang="en-US" sz="1500" dirty="0" err="1">
                <a:latin typeface="Arial"/>
                <a:cs typeface="Arial"/>
                <a:sym typeface="+mn-ea"/>
              </a:rPr>
              <a:t>dogovara</a:t>
            </a:r>
            <a:r>
              <a:rPr lang="en-NZ" altLang="en-US" sz="1500" dirty="0">
                <a:latin typeface="Arial"/>
                <a:cs typeface="Arial"/>
                <a:sym typeface="+mn-ea"/>
              </a:rPr>
              <a:t> </a:t>
            </a:r>
            <a:r>
              <a:rPr lang="en-NZ" altLang="en-US" sz="1500" dirty="0" err="1">
                <a:latin typeface="Arial"/>
                <a:cs typeface="Arial"/>
                <a:sym typeface="+mn-ea"/>
              </a:rPr>
              <a:t>riznica</a:t>
            </a:r>
            <a:r>
              <a:rPr lang="en-NZ" altLang="en-US" sz="1500" dirty="0">
                <a:latin typeface="Arial"/>
                <a:cs typeface="Arial"/>
                <a:sym typeface="+mn-ea"/>
              </a:rPr>
              <a:t>, </a:t>
            </a:r>
            <a:r>
              <a:rPr lang="en-NZ" altLang="en-US" sz="1500" dirty="0" err="1">
                <a:latin typeface="Arial"/>
                <a:cs typeface="Arial"/>
                <a:sym typeface="+mn-ea"/>
              </a:rPr>
              <a:t>sektorski</a:t>
            </a:r>
            <a:r>
              <a:rPr lang="en-NZ" altLang="en-US" sz="1500" dirty="0">
                <a:latin typeface="Arial"/>
                <a:cs typeface="Arial"/>
                <a:sym typeface="+mn-ea"/>
              </a:rPr>
              <a:t> </a:t>
            </a:r>
            <a:r>
              <a:rPr lang="en-NZ" altLang="en-US" sz="1500" dirty="0" err="1">
                <a:latin typeface="Arial"/>
                <a:cs typeface="Arial"/>
                <a:sym typeface="+mn-ea"/>
              </a:rPr>
              <a:t>stručnjaci</a:t>
            </a:r>
            <a:r>
              <a:rPr lang="en-NZ" altLang="en-US" sz="1500" dirty="0">
                <a:latin typeface="Arial"/>
                <a:cs typeface="Arial"/>
                <a:sym typeface="+mn-ea"/>
              </a:rPr>
              <a:t> </a:t>
            </a:r>
            <a:r>
              <a:rPr lang="en-NZ" altLang="en-US" sz="1500" dirty="0" err="1">
                <a:latin typeface="Arial"/>
                <a:cs typeface="Arial"/>
                <a:sym typeface="+mn-ea"/>
              </a:rPr>
              <a:t>i</a:t>
            </a:r>
            <a:r>
              <a:rPr lang="en-NZ" altLang="en-US" sz="1500" dirty="0">
                <a:latin typeface="Arial"/>
                <a:cs typeface="Arial"/>
                <a:sym typeface="+mn-ea"/>
              </a:rPr>
              <a:t> </a:t>
            </a:r>
            <a:r>
              <a:rPr lang="en-NZ" altLang="en-US" sz="1500" dirty="0" err="1">
                <a:latin typeface="Arial"/>
                <a:cs typeface="Arial"/>
                <a:sym typeface="+mn-ea"/>
              </a:rPr>
              <a:t>organizacije</a:t>
            </a:r>
            <a:r>
              <a:rPr lang="en-NZ" altLang="en-US" sz="1500" dirty="0">
                <a:latin typeface="Arial"/>
                <a:cs typeface="Arial"/>
                <a:sym typeface="+mn-ea"/>
              </a:rPr>
              <a:t> </a:t>
            </a:r>
            <a:r>
              <a:rPr lang="en-NZ" altLang="en-US" sz="1500" dirty="0" err="1">
                <a:latin typeface="Arial"/>
                <a:cs typeface="Arial"/>
                <a:sym typeface="+mn-ea"/>
              </a:rPr>
              <a:t>civilnog</a:t>
            </a:r>
            <a:r>
              <a:rPr lang="en-NZ" altLang="en-US" sz="1500" dirty="0">
                <a:latin typeface="Arial"/>
                <a:cs typeface="Arial"/>
                <a:sym typeface="+mn-ea"/>
              </a:rPr>
              <a:t> </a:t>
            </a:r>
            <a:r>
              <a:rPr lang="en-NZ" altLang="en-US" sz="1500" dirty="0" err="1">
                <a:latin typeface="Arial"/>
                <a:cs typeface="Arial"/>
                <a:sym typeface="+mn-ea"/>
              </a:rPr>
              <a:t>društva</a:t>
            </a:r>
            <a:r>
              <a:rPr lang="en-NZ" altLang="en-US" sz="1500" dirty="0">
                <a:latin typeface="Arial"/>
                <a:cs typeface="Arial"/>
                <a:sym typeface="+mn-ea"/>
              </a:rPr>
              <a:t>.</a:t>
            </a:r>
          </a:p>
          <a:p>
            <a:pPr marL="342900" indent="-342900" algn="l">
              <a:lnSpc>
                <a:spcPct val="150000"/>
              </a:lnSpc>
              <a:buFont typeface="+mj-lt"/>
              <a:buAutoNum type="arabicPeriod"/>
            </a:pPr>
            <a:r>
              <a:rPr lang="en-NZ" altLang="en-US" sz="1500" dirty="0" err="1">
                <a:latin typeface="Arial"/>
                <a:cs typeface="Arial"/>
                <a:sym typeface="+mn-ea"/>
              </a:rPr>
              <a:t>Detaljni</a:t>
            </a:r>
            <a:r>
              <a:rPr lang="en-NZ" altLang="en-US" sz="1500" dirty="0">
                <a:latin typeface="Arial"/>
                <a:cs typeface="Arial"/>
                <a:sym typeface="+mn-ea"/>
              </a:rPr>
              <a:t> </a:t>
            </a:r>
            <a:r>
              <a:rPr lang="en-NZ" altLang="en-US" sz="1500" dirty="0" err="1">
                <a:latin typeface="Arial"/>
                <a:cs typeface="Arial"/>
                <a:sym typeface="+mn-ea"/>
              </a:rPr>
              <a:t>dnevni</a:t>
            </a:r>
            <a:r>
              <a:rPr lang="en-NZ" altLang="en-US" sz="1500" dirty="0">
                <a:latin typeface="Arial"/>
                <a:cs typeface="Arial"/>
                <a:sym typeface="+mn-ea"/>
              </a:rPr>
              <a:t> red, </a:t>
            </a:r>
            <a:r>
              <a:rPr lang="en-NZ" altLang="en-US" sz="1500" dirty="0" err="1">
                <a:latin typeface="Arial"/>
                <a:cs typeface="Arial"/>
                <a:sym typeface="+mn-ea"/>
              </a:rPr>
              <a:t>pitanja</a:t>
            </a:r>
            <a:r>
              <a:rPr lang="en-NZ" altLang="en-US" sz="1500" dirty="0">
                <a:latin typeface="Arial"/>
                <a:cs typeface="Arial"/>
                <a:sym typeface="+mn-ea"/>
              </a:rPr>
              <a:t> se </a:t>
            </a:r>
            <a:r>
              <a:rPr lang="en-NZ" altLang="en-US" sz="1500" dirty="0" err="1">
                <a:latin typeface="Arial"/>
                <a:cs typeface="Arial"/>
                <a:sym typeface="+mn-ea"/>
              </a:rPr>
              <a:t>prethodno</a:t>
            </a:r>
            <a:r>
              <a:rPr lang="en-NZ" altLang="en-US" sz="1500" dirty="0">
                <a:latin typeface="Arial"/>
                <a:cs typeface="Arial"/>
                <a:sym typeface="+mn-ea"/>
              </a:rPr>
              <a:t> </a:t>
            </a:r>
            <a:r>
              <a:rPr lang="en-NZ" altLang="en-US" sz="1500" dirty="0" err="1">
                <a:latin typeface="Arial"/>
                <a:cs typeface="Arial"/>
                <a:sym typeface="+mn-ea"/>
              </a:rPr>
              <a:t>dogovaraju</a:t>
            </a:r>
            <a:r>
              <a:rPr lang="en-NZ" altLang="en-US" sz="1500" dirty="0">
                <a:latin typeface="Arial"/>
                <a:cs typeface="Arial"/>
                <a:sym typeface="+mn-ea"/>
              </a:rPr>
              <a:t>, </a:t>
            </a:r>
            <a:r>
              <a:rPr lang="en-NZ" altLang="en-US" sz="1500" dirty="0" err="1">
                <a:latin typeface="Arial"/>
                <a:cs typeface="Arial"/>
                <a:sym typeface="+mn-ea"/>
              </a:rPr>
              <a:t>namijenjeno</a:t>
            </a:r>
            <a:r>
              <a:rPr lang="en-NZ" altLang="en-US" sz="1500" dirty="0">
                <a:latin typeface="Arial"/>
                <a:cs typeface="Arial"/>
                <a:sym typeface="+mn-ea"/>
              </a:rPr>
              <a:t> </a:t>
            </a:r>
            <a:r>
              <a:rPr lang="en-NZ" altLang="en-US" sz="1500" dirty="0" err="1">
                <a:latin typeface="Arial"/>
                <a:cs typeface="Arial"/>
                <a:sym typeface="+mn-ea"/>
              </a:rPr>
              <a:t>ciljnom</a:t>
            </a:r>
            <a:r>
              <a:rPr lang="en-NZ" altLang="en-US" sz="1500" dirty="0">
                <a:latin typeface="Arial"/>
                <a:cs typeface="Arial"/>
                <a:sym typeface="+mn-ea"/>
              </a:rPr>
              <a:t> </a:t>
            </a:r>
            <a:r>
              <a:rPr lang="en-NZ" altLang="en-US" sz="1500" dirty="0" err="1">
                <a:latin typeface="Arial"/>
                <a:cs typeface="Arial"/>
                <a:sym typeface="+mn-ea"/>
              </a:rPr>
              <a:t>uključivanju</a:t>
            </a:r>
            <a:r>
              <a:rPr lang="en-NZ" altLang="en-US" sz="1500" dirty="0">
                <a:latin typeface="Arial"/>
                <a:cs typeface="Arial"/>
                <a:sym typeface="+mn-ea"/>
              </a:rPr>
              <a:t> </a:t>
            </a:r>
            <a:r>
              <a:rPr lang="en-NZ" altLang="en-US" sz="1500" dirty="0" err="1">
                <a:latin typeface="Arial"/>
                <a:cs typeface="Arial"/>
                <a:sym typeface="+mn-ea"/>
              </a:rPr>
              <a:t>građana</a:t>
            </a:r>
            <a:r>
              <a:rPr lang="en-NZ" altLang="en-US" sz="1500" dirty="0">
                <a:latin typeface="Arial"/>
                <a:cs typeface="Arial"/>
                <a:sym typeface="+mn-ea"/>
              </a:rPr>
              <a:t>.</a:t>
            </a:r>
            <a:endParaRPr lang="en-NZ" altLang="en-US" sz="1500" dirty="0">
              <a:latin typeface="Arial"/>
              <a:cs typeface="Arial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NZ" altLang="en-US" sz="1500" err="1">
                <a:latin typeface="Arial"/>
                <a:cs typeface="Arial"/>
                <a:sym typeface="+mn-ea"/>
              </a:rPr>
              <a:t>Sredstva</a:t>
            </a:r>
            <a:r>
              <a:rPr lang="en-NZ" altLang="en-US" sz="1500" dirty="0">
                <a:latin typeface="Arial"/>
                <a:cs typeface="Arial"/>
                <a:sym typeface="+mn-ea"/>
              </a:rPr>
              <a:t> </a:t>
            </a:r>
            <a:r>
              <a:rPr lang="en-NZ" altLang="en-US" sz="1500" err="1">
                <a:latin typeface="Arial"/>
                <a:cs typeface="Arial"/>
                <a:sym typeface="+mn-ea"/>
              </a:rPr>
              <a:t>riznice</a:t>
            </a:r>
            <a:r>
              <a:rPr lang="en-NZ" altLang="en-US" sz="1500" dirty="0">
                <a:latin typeface="Arial"/>
                <a:cs typeface="Arial"/>
                <a:sym typeface="+mn-ea"/>
              </a:rPr>
              <a:t> (</a:t>
            </a:r>
            <a:r>
              <a:rPr lang="en-NZ" altLang="en-US" sz="1500" err="1">
                <a:latin typeface="Arial"/>
                <a:cs typeface="Arial"/>
                <a:sym typeface="+mn-ea"/>
              </a:rPr>
              <a:t>unutar</a:t>
            </a:r>
            <a:r>
              <a:rPr lang="en-NZ" altLang="en-US" sz="1500" dirty="0">
                <a:latin typeface="Arial"/>
                <a:cs typeface="Arial"/>
                <a:sym typeface="+mn-ea"/>
              </a:rPr>
              <a:t> </a:t>
            </a:r>
            <a:r>
              <a:rPr lang="en-NZ" altLang="en-US" sz="1500" err="1">
                <a:latin typeface="Arial"/>
                <a:cs typeface="Arial"/>
                <a:sym typeface="+mn-ea"/>
              </a:rPr>
              <a:t>osnovnih</a:t>
            </a:r>
            <a:r>
              <a:rPr lang="en-NZ" altLang="en-US" sz="1500" dirty="0">
                <a:latin typeface="Arial"/>
                <a:cs typeface="Arial"/>
                <a:sym typeface="+mn-ea"/>
              </a:rPr>
              <a:t> </a:t>
            </a:r>
            <a:r>
              <a:rPr lang="en-NZ" altLang="en-US" sz="1500" err="1">
                <a:latin typeface="Arial"/>
                <a:cs typeface="Arial"/>
                <a:sym typeface="+mn-ea"/>
              </a:rPr>
              <a:t>okvira</a:t>
            </a:r>
            <a:r>
              <a:rPr lang="en-NZ" altLang="en-US" sz="1500" dirty="0">
                <a:latin typeface="Arial"/>
                <a:cs typeface="Arial"/>
                <a:sym typeface="+mn-ea"/>
              </a:rPr>
              <a:t>), </a:t>
            </a:r>
            <a:r>
              <a:rPr lang="en-NZ" altLang="en-US" sz="1500" err="1">
                <a:latin typeface="Arial"/>
                <a:cs typeface="Arial"/>
                <a:sym typeface="+mn-ea"/>
              </a:rPr>
              <a:t>najam</a:t>
            </a:r>
            <a:r>
              <a:rPr lang="en-NZ" altLang="en-US" sz="1500" dirty="0">
                <a:latin typeface="Arial"/>
                <a:cs typeface="Arial"/>
                <a:sym typeface="+mn-ea"/>
              </a:rPr>
              <a:t> </a:t>
            </a:r>
            <a:r>
              <a:rPr lang="en-NZ" altLang="en-US" sz="1500" err="1">
                <a:latin typeface="Arial"/>
                <a:cs typeface="Arial"/>
                <a:sym typeface="+mn-ea"/>
              </a:rPr>
              <a:t>prostora</a:t>
            </a:r>
            <a:r>
              <a:rPr lang="en-NZ" altLang="en-US" sz="1500" dirty="0">
                <a:latin typeface="Arial"/>
                <a:cs typeface="Arial"/>
                <a:sym typeface="+mn-ea"/>
              </a:rPr>
              <a:t> (</a:t>
            </a:r>
            <a:r>
              <a:rPr lang="en-NZ" altLang="en-US" sz="1500" err="1">
                <a:latin typeface="Arial"/>
                <a:cs typeface="Arial"/>
                <a:sym typeface="+mn-ea"/>
              </a:rPr>
              <a:t>ako</a:t>
            </a:r>
            <a:r>
              <a:rPr lang="en-NZ" altLang="en-US" sz="1500" dirty="0">
                <a:latin typeface="Arial"/>
                <a:cs typeface="Arial"/>
                <a:sym typeface="+mn-ea"/>
              </a:rPr>
              <a:t> </a:t>
            </a:r>
            <a:r>
              <a:rPr lang="en-NZ" altLang="en-US" sz="1500" err="1">
                <a:latin typeface="Arial"/>
                <a:cs typeface="Arial"/>
                <a:sym typeface="+mn-ea"/>
              </a:rPr>
              <a:t>javni</a:t>
            </a:r>
            <a:r>
              <a:rPr lang="en-NZ" altLang="en-US" sz="1500" dirty="0">
                <a:latin typeface="Arial"/>
                <a:cs typeface="Arial"/>
                <a:sym typeface="+mn-ea"/>
              </a:rPr>
              <a:t> </a:t>
            </a:r>
            <a:r>
              <a:rPr lang="en-NZ" altLang="en-US" sz="1500" err="1">
                <a:latin typeface="Arial"/>
                <a:cs typeface="Arial"/>
                <a:sym typeface="+mn-ea"/>
              </a:rPr>
              <a:t>prostor</a:t>
            </a:r>
            <a:r>
              <a:rPr lang="en-NZ" altLang="en-US" sz="1500" dirty="0">
                <a:latin typeface="Arial"/>
                <a:cs typeface="Arial"/>
                <a:sym typeface="+mn-ea"/>
              </a:rPr>
              <a:t> </a:t>
            </a:r>
            <a:r>
              <a:rPr lang="en-NZ" altLang="en-US" sz="1500" err="1">
                <a:latin typeface="Arial"/>
                <a:cs typeface="Arial"/>
                <a:sym typeface="+mn-ea"/>
              </a:rPr>
              <a:t>nije</a:t>
            </a:r>
            <a:r>
              <a:rPr lang="en-NZ" altLang="en-US" sz="1500" dirty="0">
                <a:latin typeface="Arial"/>
                <a:cs typeface="Arial"/>
                <a:sym typeface="+mn-ea"/>
              </a:rPr>
              <a:t> </a:t>
            </a:r>
            <a:r>
              <a:rPr lang="en-NZ" altLang="en-US" sz="1500" err="1">
                <a:latin typeface="Arial"/>
                <a:cs typeface="Arial"/>
                <a:sym typeface="+mn-ea"/>
              </a:rPr>
              <a:t>dostupan</a:t>
            </a:r>
            <a:r>
              <a:rPr lang="en-NZ" altLang="en-US" sz="1500" dirty="0">
                <a:latin typeface="Arial"/>
                <a:cs typeface="Arial"/>
                <a:sym typeface="+mn-ea"/>
              </a:rPr>
              <a:t>), </a:t>
            </a:r>
            <a:r>
              <a:rPr lang="en-NZ" altLang="en-US" sz="1500" err="1">
                <a:latin typeface="Arial"/>
                <a:cs typeface="Arial"/>
                <a:sym typeface="+mn-ea"/>
              </a:rPr>
              <a:t>ugostiteljske</a:t>
            </a:r>
            <a:r>
              <a:rPr lang="en-NZ" altLang="en-US" sz="1500" dirty="0">
                <a:latin typeface="Arial"/>
                <a:cs typeface="Arial"/>
                <a:sym typeface="+mn-ea"/>
              </a:rPr>
              <a:t> </a:t>
            </a:r>
            <a:r>
              <a:rPr lang="en-NZ" altLang="en-US" sz="1500" err="1">
                <a:latin typeface="Arial"/>
                <a:cs typeface="Arial"/>
                <a:sym typeface="+mn-ea"/>
              </a:rPr>
              <a:t>usluge</a:t>
            </a:r>
            <a:r>
              <a:rPr lang="en-NZ" altLang="en-US" sz="1500" dirty="0">
                <a:latin typeface="Arial"/>
                <a:cs typeface="Arial"/>
                <a:sym typeface="+mn-ea"/>
              </a:rPr>
              <a:t>, </a:t>
            </a:r>
            <a:r>
              <a:rPr lang="en-NZ" altLang="en-US" sz="1500" err="1">
                <a:latin typeface="Arial"/>
                <a:cs typeface="Arial"/>
                <a:sym typeface="+mn-ea"/>
              </a:rPr>
              <a:t>putni</a:t>
            </a:r>
            <a:r>
              <a:rPr lang="en-NZ" altLang="en-US" sz="1500" dirty="0">
                <a:latin typeface="Arial"/>
                <a:cs typeface="Arial"/>
                <a:sym typeface="+mn-ea"/>
              </a:rPr>
              <a:t> </a:t>
            </a:r>
            <a:r>
              <a:rPr lang="en-NZ" altLang="en-US" sz="1500" err="1">
                <a:latin typeface="Arial"/>
                <a:cs typeface="Arial"/>
                <a:sym typeface="+mn-ea"/>
              </a:rPr>
              <a:t>troškovi</a:t>
            </a:r>
            <a:r>
              <a:rPr lang="en-NZ" altLang="en-US" sz="1500" dirty="0">
                <a:latin typeface="Arial"/>
                <a:cs typeface="Arial"/>
                <a:sym typeface="+mn-ea"/>
              </a:rPr>
              <a:t> </a:t>
            </a:r>
            <a:r>
              <a:rPr lang="en-NZ" altLang="en-US" sz="1500" err="1">
                <a:latin typeface="Arial"/>
                <a:cs typeface="Arial"/>
                <a:sym typeface="+mn-ea"/>
              </a:rPr>
              <a:t>i</a:t>
            </a:r>
            <a:r>
              <a:rPr lang="en-NZ" altLang="en-US" sz="1500" dirty="0">
                <a:latin typeface="Arial"/>
                <a:cs typeface="Arial"/>
                <a:sym typeface="+mn-ea"/>
              </a:rPr>
              <a:t> </a:t>
            </a:r>
            <a:r>
              <a:rPr lang="en-NZ" altLang="en-US" sz="1500" err="1">
                <a:latin typeface="Arial"/>
                <a:cs typeface="Arial"/>
                <a:sym typeface="+mn-ea"/>
              </a:rPr>
              <a:t>smještaj</a:t>
            </a:r>
            <a:r>
              <a:rPr lang="en-NZ" altLang="en-US" sz="1500" dirty="0">
                <a:latin typeface="Arial"/>
                <a:cs typeface="Arial"/>
                <a:sym typeface="+mn-ea"/>
              </a:rPr>
              <a:t> za </a:t>
            </a:r>
            <a:r>
              <a:rPr lang="en-NZ" altLang="en-US" sz="1500" err="1">
                <a:latin typeface="Arial"/>
                <a:cs typeface="Arial"/>
                <a:sym typeface="+mn-ea"/>
              </a:rPr>
              <a:t>osoblje</a:t>
            </a:r>
            <a:r>
              <a:rPr lang="en-NZ" altLang="en-US" sz="1500" dirty="0">
                <a:latin typeface="Arial"/>
                <a:cs typeface="Arial"/>
                <a:sym typeface="+mn-ea"/>
              </a:rPr>
              <a:t> </a:t>
            </a:r>
            <a:r>
              <a:rPr lang="en-NZ" altLang="en-US" sz="1500" err="1">
                <a:latin typeface="Arial"/>
                <a:cs typeface="Arial"/>
                <a:sym typeface="+mn-ea"/>
              </a:rPr>
              <a:t>i</a:t>
            </a:r>
            <a:r>
              <a:rPr lang="en-NZ" altLang="en-US" sz="1500" dirty="0">
                <a:latin typeface="Arial"/>
                <a:cs typeface="Arial"/>
                <a:sym typeface="+mn-ea"/>
              </a:rPr>
              <a:t> </a:t>
            </a:r>
            <a:r>
              <a:rPr lang="en-NZ" altLang="en-US" sz="1500" err="1">
                <a:latin typeface="Arial"/>
                <a:cs typeface="Arial"/>
                <a:sym typeface="+mn-ea"/>
              </a:rPr>
              <a:t>organizacije</a:t>
            </a:r>
            <a:r>
              <a:rPr lang="en-NZ" altLang="en-US" sz="1500" dirty="0">
                <a:latin typeface="Arial"/>
                <a:cs typeface="Arial"/>
                <a:sym typeface="+mn-ea"/>
              </a:rPr>
              <a:t> </a:t>
            </a:r>
            <a:r>
              <a:rPr lang="en-NZ" altLang="en-US" sz="1500" err="1">
                <a:latin typeface="Arial"/>
                <a:cs typeface="Arial"/>
                <a:sym typeface="+mn-ea"/>
              </a:rPr>
              <a:t>civilnog</a:t>
            </a:r>
            <a:r>
              <a:rPr lang="en-NZ" altLang="en-US" sz="1500" dirty="0">
                <a:latin typeface="Arial"/>
                <a:cs typeface="Arial"/>
                <a:sym typeface="+mn-ea"/>
              </a:rPr>
              <a:t> </a:t>
            </a:r>
            <a:r>
              <a:rPr lang="en-NZ" altLang="en-US" sz="1500" err="1">
                <a:latin typeface="Arial"/>
                <a:cs typeface="Arial"/>
                <a:sym typeface="+mn-ea"/>
              </a:rPr>
              <a:t>društva</a:t>
            </a:r>
            <a:r>
              <a:rPr lang="en-NZ" altLang="en-US" sz="1500" dirty="0">
                <a:latin typeface="Arial"/>
                <a:cs typeface="Arial"/>
                <a:sym typeface="+mn-ea"/>
              </a:rPr>
              <a:t>, </a:t>
            </a:r>
            <a:r>
              <a:rPr lang="en-NZ" altLang="en-US" sz="1500" err="1">
                <a:latin typeface="Arial"/>
                <a:cs typeface="Arial"/>
                <a:sym typeface="+mn-ea"/>
              </a:rPr>
              <a:t>ispis</a:t>
            </a:r>
            <a:r>
              <a:rPr lang="en-NZ" altLang="en-US" sz="1500" dirty="0">
                <a:latin typeface="Arial"/>
                <a:cs typeface="Arial"/>
                <a:sym typeface="+mn-ea"/>
              </a:rPr>
              <a:t> </a:t>
            </a:r>
            <a:r>
              <a:rPr lang="en-NZ" altLang="en-US" sz="1500" err="1">
                <a:latin typeface="Arial"/>
                <a:cs typeface="Arial"/>
                <a:sym typeface="+mn-ea"/>
              </a:rPr>
              <a:t>dokumentacije</a:t>
            </a:r>
            <a:r>
              <a:rPr lang="en-NZ" altLang="en-US" sz="1500" dirty="0">
                <a:latin typeface="Arial"/>
                <a:cs typeface="Arial"/>
                <a:sym typeface="+mn-ea"/>
              </a:rPr>
              <a:t>. </a:t>
            </a:r>
            <a:endParaRPr lang="en-NZ" altLang="en-US" sz="1500" dirty="0">
              <a:latin typeface="Arial" panose="020B0604020202020204" pitchFamily="34" charset="0"/>
              <a:cs typeface="Arial"/>
            </a:endParaRPr>
          </a:p>
          <a:p>
            <a:pPr marL="342900" indent="-342900" algn="l">
              <a:lnSpc>
                <a:spcPct val="150000"/>
              </a:lnSpc>
              <a:buFont typeface="+mj-lt"/>
              <a:buAutoNum type="arabicPeriod"/>
            </a:pPr>
            <a:r>
              <a:rPr lang="en-NZ" altLang="en-US" sz="1500" dirty="0" err="1">
                <a:latin typeface="Arial" panose="020B0604020202020204" pitchFamily="34" charset="0"/>
                <a:sym typeface="+mn-ea"/>
              </a:rPr>
              <a:t>Riznici</a:t>
            </a:r>
            <a:r>
              <a:rPr lang="en-NZ" altLang="en-US" sz="1500" dirty="0">
                <a:latin typeface="Arial" panose="020B0604020202020204" pitchFamily="34" charset="0"/>
                <a:sym typeface="+mn-ea"/>
              </a:rPr>
              <a:t> je </a:t>
            </a:r>
            <a:r>
              <a:rPr lang="en-NZ" altLang="en-US" sz="1500" dirty="0" err="1">
                <a:latin typeface="Arial" panose="020B0604020202020204" pitchFamily="34" charset="0"/>
                <a:sym typeface="+mn-ea"/>
              </a:rPr>
              <a:t>obično</a:t>
            </a:r>
            <a:r>
              <a:rPr lang="en-NZ" altLang="en-US" sz="1500" dirty="0">
                <a:latin typeface="Arial" panose="020B0604020202020204" pitchFamily="34" charset="0"/>
                <a:sym typeface="+mn-ea"/>
              </a:rPr>
              <a:t> </a:t>
            </a:r>
            <a:r>
              <a:rPr lang="en-NZ" altLang="en-US" sz="1500" dirty="0" err="1">
                <a:latin typeface="Arial" panose="020B0604020202020204" pitchFamily="34" charset="0"/>
                <a:sym typeface="+mn-ea"/>
              </a:rPr>
              <a:t>trebalo</a:t>
            </a:r>
            <a:r>
              <a:rPr lang="en-NZ" altLang="en-US" sz="1500" dirty="0">
                <a:latin typeface="Arial" panose="020B0604020202020204" pitchFamily="34" charset="0"/>
                <a:sym typeface="+mn-ea"/>
              </a:rPr>
              <a:t> </a:t>
            </a:r>
            <a:r>
              <a:rPr lang="en-NZ" altLang="en-US" sz="1500" dirty="0" err="1">
                <a:latin typeface="Arial" panose="020B0604020202020204" pitchFamily="34" charset="0"/>
                <a:sym typeface="+mn-ea"/>
              </a:rPr>
              <a:t>oko</a:t>
            </a:r>
            <a:r>
              <a:rPr lang="en-NZ" altLang="en-US" sz="1500" dirty="0">
                <a:latin typeface="Arial" panose="020B0604020202020204" pitchFamily="34" charset="0"/>
                <a:sym typeface="+mn-ea"/>
              </a:rPr>
              <a:t> </a:t>
            </a:r>
            <a:r>
              <a:rPr lang="en-NZ" altLang="en-US" sz="1500" dirty="0" err="1">
                <a:latin typeface="Arial" panose="020B0604020202020204" pitchFamily="34" charset="0"/>
                <a:sym typeface="+mn-ea"/>
              </a:rPr>
              <a:t>šest</a:t>
            </a:r>
            <a:r>
              <a:rPr lang="en-NZ" altLang="en-US" sz="1500" dirty="0">
                <a:latin typeface="Arial" panose="020B0604020202020204" pitchFamily="34" charset="0"/>
                <a:sym typeface="+mn-ea"/>
              </a:rPr>
              <a:t> </a:t>
            </a:r>
            <a:r>
              <a:rPr lang="en-NZ" altLang="en-US" sz="1500" dirty="0" err="1">
                <a:latin typeface="Arial" panose="020B0604020202020204" pitchFamily="34" charset="0"/>
                <a:sym typeface="+mn-ea"/>
              </a:rPr>
              <a:t>mjeseci</a:t>
            </a:r>
            <a:r>
              <a:rPr lang="en-NZ" altLang="en-US" sz="1500" dirty="0">
                <a:latin typeface="Arial" panose="020B0604020202020204" pitchFamily="34" charset="0"/>
                <a:sym typeface="+mn-ea"/>
              </a:rPr>
              <a:t> da </a:t>
            </a:r>
            <a:r>
              <a:rPr lang="en-NZ" altLang="en-US" sz="1500" dirty="0" err="1">
                <a:latin typeface="Arial" panose="020B0604020202020204" pitchFamily="34" charset="0"/>
                <a:sym typeface="+mn-ea"/>
              </a:rPr>
              <a:t>sve</a:t>
            </a:r>
            <a:r>
              <a:rPr lang="en-NZ" altLang="en-US" sz="1500" dirty="0">
                <a:latin typeface="Arial" panose="020B0604020202020204" pitchFamily="34" charset="0"/>
                <a:sym typeface="+mn-ea"/>
              </a:rPr>
              <a:t> </a:t>
            </a:r>
            <a:r>
              <a:rPr lang="en-NZ" altLang="en-US" sz="1500" dirty="0" err="1">
                <a:latin typeface="Arial" panose="020B0604020202020204" pitchFamily="34" charset="0"/>
                <a:sym typeface="+mn-ea"/>
              </a:rPr>
              <a:t>organizira</a:t>
            </a:r>
            <a:r>
              <a:rPr lang="en-NZ" altLang="en-US" sz="1500" dirty="0">
                <a:latin typeface="Arial" panose="020B0604020202020204" pitchFamily="34" charset="0"/>
                <a:sym typeface="+mn-ea"/>
              </a:rPr>
              <a:t>, sad se to </a:t>
            </a:r>
            <a:r>
              <a:rPr lang="en-NZ" altLang="en-US" sz="1500" dirty="0" err="1">
                <a:latin typeface="Arial" panose="020B0604020202020204" pitchFamily="34" charset="0"/>
                <a:sym typeface="+mn-ea"/>
              </a:rPr>
              <a:t>smanjilo</a:t>
            </a:r>
            <a:r>
              <a:rPr lang="en-NZ" altLang="en-US" sz="1500" dirty="0">
                <a:latin typeface="Arial" panose="020B0604020202020204" pitchFamily="34" charset="0"/>
                <a:sym typeface="+mn-ea"/>
              </a:rPr>
              <a:t> </a:t>
            </a:r>
            <a:r>
              <a:rPr lang="en-NZ" altLang="en-US" sz="1500" dirty="0" err="1">
                <a:latin typeface="Arial" panose="020B0604020202020204" pitchFamily="34" charset="0"/>
                <a:sym typeface="+mn-ea"/>
              </a:rPr>
              <a:t>na</a:t>
            </a:r>
            <a:r>
              <a:rPr lang="en-NZ" altLang="en-US" sz="1500" dirty="0">
                <a:latin typeface="Arial" panose="020B0604020202020204" pitchFamily="34" charset="0"/>
                <a:sym typeface="+mn-ea"/>
              </a:rPr>
              <a:t> </a:t>
            </a:r>
            <a:r>
              <a:rPr lang="en-NZ" altLang="en-US" sz="1500" dirty="0" err="1">
                <a:latin typeface="Arial" panose="020B0604020202020204" pitchFamily="34" charset="0"/>
                <a:sym typeface="+mn-ea"/>
              </a:rPr>
              <a:t>prosječno</a:t>
            </a:r>
            <a:r>
              <a:rPr lang="en-NZ" altLang="en-US" sz="1500" dirty="0">
                <a:latin typeface="Arial" panose="020B0604020202020204" pitchFamily="34" charset="0"/>
                <a:sym typeface="+mn-ea"/>
              </a:rPr>
              <a:t> tri </a:t>
            </a:r>
            <a:r>
              <a:rPr lang="en-NZ" altLang="en-US" sz="1500" dirty="0" err="1">
                <a:latin typeface="Arial" panose="020B0604020202020204" pitchFamily="34" charset="0"/>
                <a:sym typeface="+mn-ea"/>
              </a:rPr>
              <a:t>mjeseca</a:t>
            </a:r>
            <a:r>
              <a:rPr lang="en-NZ" altLang="en-US" sz="1500" dirty="0">
                <a:latin typeface="Arial" panose="020B0604020202020204" pitchFamily="34" charset="0"/>
                <a:sym typeface="+mn-ea"/>
              </a:rPr>
              <a:t>.</a:t>
            </a:r>
          </a:p>
          <a:p>
            <a:pPr marL="342900" indent="-342900" algn="l">
              <a:lnSpc>
                <a:spcPct val="150000"/>
              </a:lnSpc>
              <a:buFont typeface="+mj-lt"/>
              <a:buAutoNum type="arabicPeriod"/>
            </a:pPr>
            <a:r>
              <a:rPr lang="en-NZ" altLang="en-US" sz="1500" dirty="0" err="1">
                <a:latin typeface="Arial" panose="020B0604020202020204" pitchFamily="34" charset="0"/>
                <a:sym typeface="+mn-ea"/>
              </a:rPr>
              <a:t>Razvoj</a:t>
            </a:r>
            <a:r>
              <a:rPr lang="en-NZ" altLang="en-US" sz="1500" dirty="0">
                <a:latin typeface="Arial" panose="020B0604020202020204" pitchFamily="34" charset="0"/>
                <a:sym typeface="+mn-ea"/>
              </a:rPr>
              <a:t> </a:t>
            </a:r>
            <a:r>
              <a:rPr lang="en-NZ" altLang="en-US" sz="1500" dirty="0" err="1">
                <a:latin typeface="Arial" panose="020B0604020202020204" pitchFamily="34" charset="0"/>
                <a:sym typeface="+mn-ea"/>
              </a:rPr>
              <a:t>novih</a:t>
            </a:r>
            <a:r>
              <a:rPr lang="en-NZ" altLang="en-US" sz="1500" dirty="0">
                <a:latin typeface="Arial" panose="020B0604020202020204" pitchFamily="34" charset="0"/>
                <a:sym typeface="+mn-ea"/>
              </a:rPr>
              <a:t> </a:t>
            </a:r>
            <a:r>
              <a:rPr lang="en-NZ" altLang="en-US" sz="1500" dirty="0" err="1">
                <a:latin typeface="Arial" panose="020B0604020202020204" pitchFamily="34" charset="0"/>
                <a:sym typeface="+mn-ea"/>
              </a:rPr>
              <a:t>struktura</a:t>
            </a:r>
            <a:r>
              <a:rPr lang="en-NZ" altLang="en-US" sz="1500" dirty="0">
                <a:latin typeface="Arial" panose="020B0604020202020204" pitchFamily="34" charset="0"/>
                <a:sym typeface="+mn-ea"/>
              </a:rPr>
              <a:t> </a:t>
            </a:r>
            <a:r>
              <a:rPr lang="en-NZ" altLang="en-US" sz="1500" dirty="0" err="1">
                <a:latin typeface="Arial" panose="020B0604020202020204" pitchFamily="34" charset="0"/>
                <a:sym typeface="+mn-ea"/>
              </a:rPr>
              <a:t>organizacija</a:t>
            </a:r>
            <a:r>
              <a:rPr lang="en-NZ" altLang="en-US" sz="1500" dirty="0">
                <a:latin typeface="Arial" panose="020B0604020202020204" pitchFamily="34" charset="0"/>
                <a:sym typeface="+mn-ea"/>
              </a:rPr>
              <a:t> </a:t>
            </a:r>
            <a:r>
              <a:rPr lang="en-NZ" altLang="en-US" sz="1500" dirty="0" err="1">
                <a:latin typeface="Arial" panose="020B0604020202020204" pitchFamily="34" charset="0"/>
                <a:sym typeface="+mn-ea"/>
              </a:rPr>
              <a:t>civilnog</a:t>
            </a:r>
            <a:r>
              <a:rPr lang="en-NZ" altLang="en-US" sz="1500" dirty="0">
                <a:latin typeface="Arial" panose="020B0604020202020204" pitchFamily="34" charset="0"/>
                <a:sym typeface="+mn-ea"/>
              </a:rPr>
              <a:t> </a:t>
            </a:r>
            <a:r>
              <a:rPr lang="en-NZ" altLang="en-US" sz="1500" dirty="0" err="1">
                <a:latin typeface="Arial" panose="020B0604020202020204" pitchFamily="34" charset="0"/>
                <a:sym typeface="+mn-ea"/>
              </a:rPr>
              <a:t>društva</a:t>
            </a:r>
            <a:r>
              <a:rPr lang="en-NZ" altLang="en-US" sz="1500" dirty="0">
                <a:latin typeface="Arial" panose="020B0604020202020204" pitchFamily="34" charset="0"/>
                <a:sym typeface="+mn-ea"/>
              </a:rPr>
              <a:t> </a:t>
            </a:r>
            <a:r>
              <a:rPr lang="en-NZ" altLang="en-US" sz="1500" dirty="0" err="1">
                <a:latin typeface="Arial" panose="020B0604020202020204" pitchFamily="34" charset="0"/>
                <a:sym typeface="+mn-ea"/>
              </a:rPr>
              <a:t>omogućio</a:t>
            </a:r>
            <a:r>
              <a:rPr lang="en-NZ" altLang="en-US" sz="1500" dirty="0">
                <a:latin typeface="Arial" panose="020B0604020202020204" pitchFamily="34" charset="0"/>
                <a:sym typeface="+mn-ea"/>
              </a:rPr>
              <a:t> je </a:t>
            </a:r>
            <a:r>
              <a:rPr lang="en-NZ" altLang="en-US" sz="1500" dirty="0" err="1">
                <a:latin typeface="Arial" panose="020B0604020202020204" pitchFamily="34" charset="0"/>
                <a:sym typeface="+mn-ea"/>
              </a:rPr>
              <a:t>ponovno</a:t>
            </a:r>
            <a:r>
              <a:rPr lang="en-NZ" altLang="en-US" sz="1500" dirty="0">
                <a:latin typeface="Arial" panose="020B0604020202020204" pitchFamily="34" charset="0"/>
                <a:sym typeface="+mn-ea"/>
              </a:rPr>
              <a:t> </a:t>
            </a:r>
            <a:r>
              <a:rPr lang="en-NZ" altLang="en-US" sz="1500" dirty="0" err="1">
                <a:latin typeface="Arial" panose="020B0604020202020204" pitchFamily="34" charset="0"/>
                <a:sym typeface="+mn-ea"/>
              </a:rPr>
              <a:t>značajno</a:t>
            </a:r>
            <a:r>
              <a:rPr lang="en-NZ" altLang="en-US" sz="1500" dirty="0">
                <a:latin typeface="Arial" panose="020B0604020202020204" pitchFamily="34" charset="0"/>
                <a:sym typeface="+mn-ea"/>
              </a:rPr>
              <a:t> </a:t>
            </a:r>
            <a:r>
              <a:rPr lang="en-NZ" altLang="en-US" sz="1500" dirty="0" err="1">
                <a:latin typeface="Arial" panose="020B0604020202020204" pitchFamily="34" charset="0"/>
                <a:sym typeface="+mn-ea"/>
              </a:rPr>
              <a:t>sudjelovanje</a:t>
            </a:r>
            <a:r>
              <a:rPr lang="en-NZ" altLang="en-US" sz="1500" dirty="0">
                <a:latin typeface="Arial" panose="020B0604020202020204" pitchFamily="34" charset="0"/>
                <a:sym typeface="+mn-ea"/>
              </a:rPr>
              <a:t> </a:t>
            </a:r>
            <a:r>
              <a:rPr lang="en-NZ" altLang="en-US" sz="1500" dirty="0" err="1">
                <a:latin typeface="Arial" panose="020B0604020202020204" pitchFamily="34" charset="0"/>
                <a:sym typeface="+mn-ea"/>
              </a:rPr>
              <a:t>građana</a:t>
            </a:r>
            <a:r>
              <a:rPr lang="en-NZ" altLang="en-US" sz="1500" dirty="0">
                <a:latin typeface="Arial" panose="020B0604020202020204" pitchFamily="34" charset="0"/>
                <a:sym typeface="+mn-ea"/>
              </a:rPr>
              <a:t>. Na </a:t>
            </a:r>
            <a:r>
              <a:rPr lang="en-NZ" altLang="en-US" sz="1500" dirty="0" err="1">
                <a:latin typeface="Arial" panose="020B0604020202020204" pitchFamily="34" charset="0"/>
                <a:sym typeface="+mn-ea"/>
              </a:rPr>
              <a:t>primjer</a:t>
            </a:r>
            <a:r>
              <a:rPr lang="en-NZ" altLang="en-US" sz="1500" dirty="0">
                <a:latin typeface="Arial" panose="020B0604020202020204" pitchFamily="34" charset="0"/>
                <a:sym typeface="+mn-ea"/>
              </a:rPr>
              <a:t>, IMALI YETHU, </a:t>
            </a:r>
            <a:r>
              <a:rPr lang="en-NZ" altLang="en-US" sz="1500" dirty="0" err="1">
                <a:latin typeface="Arial" panose="020B0604020202020204" pitchFamily="34" charset="0"/>
                <a:sym typeface="+mn-ea"/>
              </a:rPr>
              <a:t>koalicija</a:t>
            </a:r>
            <a:r>
              <a:rPr lang="en-NZ" altLang="en-US" sz="1500" dirty="0">
                <a:latin typeface="Arial" panose="020B0604020202020204" pitchFamily="34" charset="0"/>
                <a:sym typeface="+mn-ea"/>
              </a:rPr>
              <a:t> </a:t>
            </a:r>
            <a:r>
              <a:rPr lang="en-NZ" altLang="en-US" sz="1500" dirty="0" err="1">
                <a:latin typeface="Arial" panose="020B0604020202020204" pitchFamily="34" charset="0"/>
                <a:sym typeface="+mn-ea"/>
              </a:rPr>
              <a:t>civilnog</a:t>
            </a:r>
            <a:r>
              <a:rPr lang="en-NZ" altLang="en-US" sz="1500" dirty="0">
                <a:latin typeface="Arial" panose="020B0604020202020204" pitchFamily="34" charset="0"/>
                <a:sym typeface="+mn-ea"/>
              </a:rPr>
              <a:t> </a:t>
            </a:r>
            <a:r>
              <a:rPr lang="en-NZ" altLang="en-US" sz="1500" dirty="0" err="1">
                <a:latin typeface="Arial" panose="020B0604020202020204" pitchFamily="34" charset="0"/>
                <a:sym typeface="+mn-ea"/>
              </a:rPr>
              <a:t>društva</a:t>
            </a:r>
            <a:r>
              <a:rPr lang="en-NZ" altLang="en-US" sz="1500" dirty="0">
                <a:latin typeface="Arial" panose="020B0604020202020204" pitchFamily="34" charset="0"/>
                <a:sym typeface="+mn-ea"/>
              </a:rPr>
              <a:t> </a:t>
            </a:r>
            <a:r>
              <a:rPr lang="en-NZ" altLang="en-US" sz="1500" dirty="0" err="1">
                <a:latin typeface="Arial" panose="020B0604020202020204" pitchFamily="34" charset="0"/>
                <a:sym typeface="+mn-ea"/>
              </a:rPr>
              <a:t>osnovana</a:t>
            </a:r>
            <a:r>
              <a:rPr lang="en-NZ" altLang="en-US" sz="1500" dirty="0">
                <a:latin typeface="Arial" panose="020B0604020202020204" pitchFamily="34" charset="0"/>
                <a:sym typeface="+mn-ea"/>
              </a:rPr>
              <a:t> je </a:t>
            </a:r>
            <a:r>
              <a:rPr lang="en-NZ" altLang="en-US" sz="1500" dirty="0" err="1">
                <a:latin typeface="Arial" panose="020B0604020202020204" pitchFamily="34" charset="0"/>
                <a:sym typeface="+mn-ea"/>
              </a:rPr>
              <a:t>kao</a:t>
            </a:r>
            <a:r>
              <a:rPr lang="en-NZ" altLang="en-US" sz="1500" dirty="0">
                <a:latin typeface="Arial" panose="020B0604020202020204" pitchFamily="34" charset="0"/>
                <a:sym typeface="+mn-ea"/>
              </a:rPr>
              <a:t> </a:t>
            </a:r>
            <a:r>
              <a:rPr lang="en-NZ" altLang="en-US" sz="1500" dirty="0" err="1">
                <a:latin typeface="Arial" panose="020B0604020202020204" pitchFamily="34" charset="0"/>
                <a:sym typeface="+mn-ea"/>
              </a:rPr>
              <a:t>izravan</a:t>
            </a:r>
            <a:r>
              <a:rPr lang="en-NZ" altLang="en-US" sz="1500" dirty="0">
                <a:latin typeface="Arial" panose="020B0604020202020204" pitchFamily="34" charset="0"/>
                <a:sym typeface="+mn-ea"/>
              </a:rPr>
              <a:t> partner </a:t>
            </a:r>
            <a:r>
              <a:rPr lang="en-NZ" altLang="en-US" sz="1500" dirty="0" err="1">
                <a:latin typeface="Arial" panose="020B0604020202020204" pitchFamily="34" charset="0"/>
                <a:sym typeface="+mn-ea"/>
              </a:rPr>
              <a:t>riznice</a:t>
            </a:r>
            <a:r>
              <a:rPr lang="en-NZ" altLang="en-US" sz="1500" dirty="0">
                <a:latin typeface="Arial" panose="020B0604020202020204" pitchFamily="34" charset="0"/>
                <a:sym typeface="+mn-ea"/>
              </a:rPr>
              <a:t> u </a:t>
            </a:r>
            <a:r>
              <a:rPr lang="en-NZ" altLang="en-US" sz="1500" dirty="0" err="1">
                <a:latin typeface="Arial" panose="020B0604020202020204" pitchFamily="34" charset="0"/>
                <a:sym typeface="+mn-ea"/>
              </a:rPr>
              <a:t>svrhu</a:t>
            </a:r>
            <a:r>
              <a:rPr lang="en-NZ" altLang="en-US" sz="1500" dirty="0">
                <a:latin typeface="Arial" panose="020B0604020202020204" pitchFamily="34" charset="0"/>
                <a:sym typeface="+mn-ea"/>
              </a:rPr>
              <a:t> </a:t>
            </a:r>
            <a:r>
              <a:rPr lang="en-NZ" altLang="en-US" sz="1500" dirty="0" err="1">
                <a:latin typeface="Arial" panose="020B0604020202020204" pitchFamily="34" charset="0"/>
                <a:sym typeface="+mn-ea"/>
              </a:rPr>
              <a:t>razvoja</a:t>
            </a:r>
            <a:r>
              <a:rPr lang="en-NZ" altLang="en-US" sz="1500" dirty="0">
                <a:latin typeface="Arial" panose="020B0604020202020204" pitchFamily="34" charset="0"/>
                <a:sym typeface="+mn-ea"/>
              </a:rPr>
              <a:t> </a:t>
            </a:r>
            <a:r>
              <a:rPr lang="en-NZ" altLang="en-US" sz="1500" dirty="0" err="1">
                <a:latin typeface="Arial" panose="020B0604020202020204" pitchFamily="34" charset="0"/>
                <a:sym typeface="+mn-ea"/>
              </a:rPr>
              <a:t>proračunskog</a:t>
            </a:r>
            <a:r>
              <a:rPr lang="en-NZ" altLang="en-US" sz="1500" dirty="0">
                <a:latin typeface="Arial" panose="020B0604020202020204" pitchFamily="34" charset="0"/>
                <a:sym typeface="+mn-ea"/>
              </a:rPr>
              <a:t> </a:t>
            </a:r>
            <a:r>
              <a:rPr lang="en-NZ" altLang="en-US" sz="1500" dirty="0" err="1">
                <a:latin typeface="Arial" panose="020B0604020202020204" pitchFamily="34" charset="0"/>
                <a:sym typeface="+mn-ea"/>
              </a:rPr>
              <a:t>portala</a:t>
            </a:r>
            <a:r>
              <a:rPr lang="en-NZ" altLang="en-US" sz="1500" dirty="0">
                <a:latin typeface="Arial" panose="020B0604020202020204" pitchFamily="34" charset="0"/>
                <a:sym typeface="+mn-ea"/>
              </a:rPr>
              <a:t> </a:t>
            </a:r>
            <a:r>
              <a:rPr lang="en-NZ" altLang="en-US" sz="1500" dirty="0" err="1">
                <a:latin typeface="Arial" panose="020B0604020202020204" pitchFamily="34" charset="0"/>
                <a:sym typeface="+mn-ea"/>
              </a:rPr>
              <a:t>na</a:t>
            </a:r>
            <a:r>
              <a:rPr lang="en-NZ" altLang="en-US" sz="1500" dirty="0">
                <a:latin typeface="Arial" panose="020B0604020202020204" pitchFamily="34" charset="0"/>
                <a:sym typeface="+mn-ea"/>
              </a:rPr>
              <a:t> </a:t>
            </a:r>
            <a:r>
              <a:rPr lang="en-NZ" altLang="en-US" sz="1500" dirty="0" err="1">
                <a:latin typeface="Arial" panose="020B0604020202020204" pitchFamily="34" charset="0"/>
                <a:sym typeface="+mn-ea"/>
              </a:rPr>
              <a:t>internetu</a:t>
            </a:r>
            <a:r>
              <a:rPr lang="en-NZ" altLang="en-US" sz="1500" dirty="0">
                <a:latin typeface="Arial" panose="020B0604020202020204" pitchFamily="34" charset="0"/>
                <a:sym typeface="+mn-ea"/>
              </a:rPr>
              <a:t>, www.vulekamali.gov.za. </a:t>
            </a:r>
          </a:p>
          <a:p>
            <a:pPr marL="342900" indent="-342900" algn="l">
              <a:lnSpc>
                <a:spcPct val="150000"/>
              </a:lnSpc>
              <a:buFont typeface="+mj-lt"/>
              <a:buAutoNum type="arabicPeriod"/>
            </a:pPr>
            <a:r>
              <a:rPr lang="en-NZ" altLang="en-US" sz="1500" dirty="0" err="1">
                <a:latin typeface="Arial" panose="020B0604020202020204" pitchFamily="34" charset="0"/>
                <a:sym typeface="+mn-ea"/>
              </a:rPr>
              <a:t>Rezultati</a:t>
            </a:r>
            <a:r>
              <a:rPr lang="en-NZ" altLang="en-US" sz="1500" dirty="0">
                <a:latin typeface="Arial" panose="020B0604020202020204" pitchFamily="34" charset="0"/>
                <a:sym typeface="+mn-ea"/>
              </a:rPr>
              <a:t>: </a:t>
            </a:r>
            <a:r>
              <a:rPr lang="en-NZ" altLang="en-US" sz="1500" dirty="0" err="1">
                <a:latin typeface="Arial" panose="020B0604020202020204" pitchFamily="34" charset="0"/>
                <a:sym typeface="+mn-ea"/>
              </a:rPr>
              <a:t>bolje</a:t>
            </a:r>
            <a:r>
              <a:rPr lang="en-NZ" altLang="en-US" sz="1500" dirty="0">
                <a:latin typeface="Arial" panose="020B0604020202020204" pitchFamily="34" charset="0"/>
                <a:sym typeface="+mn-ea"/>
              </a:rPr>
              <a:t> </a:t>
            </a:r>
            <a:r>
              <a:rPr lang="en-NZ" altLang="en-US" sz="1500" dirty="0" err="1">
                <a:latin typeface="Arial" panose="020B0604020202020204" pitchFamily="34" charset="0"/>
                <a:sym typeface="+mn-ea"/>
              </a:rPr>
              <a:t>razumijevanje</a:t>
            </a:r>
            <a:r>
              <a:rPr lang="en-NZ" altLang="en-US" sz="1500" dirty="0">
                <a:latin typeface="Arial" panose="020B0604020202020204" pitchFamily="34" charset="0"/>
                <a:sym typeface="+mn-ea"/>
              </a:rPr>
              <a:t> </a:t>
            </a:r>
            <a:r>
              <a:rPr lang="en-NZ" altLang="en-US" sz="1500" dirty="0" err="1">
                <a:latin typeface="Arial" panose="020B0604020202020204" pitchFamily="34" charset="0"/>
                <a:sym typeface="+mn-ea"/>
              </a:rPr>
              <a:t>uloge</a:t>
            </a:r>
            <a:r>
              <a:rPr lang="en-NZ" altLang="en-US" sz="1500" dirty="0">
                <a:latin typeface="Arial" panose="020B0604020202020204" pitchFamily="34" charset="0"/>
                <a:sym typeface="+mn-ea"/>
              </a:rPr>
              <a:t> </a:t>
            </a:r>
            <a:r>
              <a:rPr lang="en-NZ" altLang="en-US" sz="1500" dirty="0" err="1">
                <a:latin typeface="Arial" panose="020B0604020202020204" pitchFamily="34" charset="0"/>
                <a:sym typeface="+mn-ea"/>
              </a:rPr>
              <a:t>riznice</a:t>
            </a:r>
            <a:r>
              <a:rPr lang="en-NZ" altLang="en-US" sz="1500" dirty="0">
                <a:latin typeface="Arial" panose="020B0604020202020204" pitchFamily="34" charset="0"/>
                <a:sym typeface="+mn-ea"/>
              </a:rPr>
              <a:t> </a:t>
            </a:r>
            <a:r>
              <a:rPr lang="en-NZ" altLang="en-US" sz="1500" dirty="0" err="1">
                <a:latin typeface="Arial" panose="020B0604020202020204" pitchFamily="34" charset="0"/>
                <a:sym typeface="+mn-ea"/>
              </a:rPr>
              <a:t>i</a:t>
            </a:r>
            <a:r>
              <a:rPr lang="en-NZ" altLang="en-US" sz="1500" dirty="0">
                <a:latin typeface="Arial" panose="020B0604020202020204" pitchFamily="34" charset="0"/>
                <a:sym typeface="+mn-ea"/>
              </a:rPr>
              <a:t> </a:t>
            </a:r>
            <a:r>
              <a:rPr lang="en-NZ" altLang="en-US" sz="1500" dirty="0" err="1">
                <a:latin typeface="Arial" panose="020B0604020202020204" pitchFamily="34" charset="0"/>
                <a:sym typeface="+mn-ea"/>
              </a:rPr>
              <a:t>potrebnih</a:t>
            </a:r>
            <a:r>
              <a:rPr lang="en-NZ" altLang="en-US" sz="1500" dirty="0">
                <a:latin typeface="Arial" panose="020B0604020202020204" pitchFamily="34" charset="0"/>
                <a:sym typeface="+mn-ea"/>
              </a:rPr>
              <a:t> </a:t>
            </a:r>
            <a:r>
              <a:rPr lang="en-NZ" altLang="en-US" sz="1500" dirty="0" err="1">
                <a:latin typeface="Arial" panose="020B0604020202020204" pitchFamily="34" charset="0"/>
                <a:sym typeface="+mn-ea"/>
              </a:rPr>
              <a:t>kompromisa</a:t>
            </a:r>
            <a:r>
              <a:rPr lang="en-NZ" altLang="en-US" sz="1500" dirty="0">
                <a:latin typeface="Arial" panose="020B0604020202020204" pitchFamily="34" charset="0"/>
                <a:sym typeface="+mn-ea"/>
              </a:rPr>
              <a:t> u </a:t>
            </a:r>
            <a:r>
              <a:rPr lang="en-NZ" altLang="en-US" sz="1500" dirty="0" err="1">
                <a:latin typeface="Arial" panose="020B0604020202020204" pitchFamily="34" charset="0"/>
                <a:sym typeface="+mn-ea"/>
              </a:rPr>
              <a:t>procesu</a:t>
            </a:r>
            <a:r>
              <a:rPr lang="en-NZ" altLang="en-US" sz="1500" dirty="0">
                <a:latin typeface="Arial" panose="020B0604020202020204" pitchFamily="34" charset="0"/>
                <a:sym typeface="+mn-ea"/>
              </a:rPr>
              <a:t> </a:t>
            </a:r>
            <a:r>
              <a:rPr lang="en-NZ" altLang="en-US" sz="1500" dirty="0" err="1">
                <a:latin typeface="Arial" panose="020B0604020202020204" pitchFamily="34" charset="0"/>
                <a:sym typeface="+mn-ea"/>
              </a:rPr>
              <a:t>planiranja</a:t>
            </a:r>
            <a:r>
              <a:rPr lang="en-NZ" altLang="en-US" sz="1500" dirty="0">
                <a:latin typeface="Arial" panose="020B0604020202020204" pitchFamily="34" charset="0"/>
                <a:sym typeface="+mn-ea"/>
              </a:rPr>
              <a:t> </a:t>
            </a:r>
            <a:r>
              <a:rPr lang="en-NZ" altLang="en-US" sz="1500" dirty="0" err="1">
                <a:latin typeface="Arial" panose="020B0604020202020204" pitchFamily="34" charset="0"/>
                <a:sym typeface="+mn-ea"/>
              </a:rPr>
              <a:t>proračuna</a:t>
            </a:r>
            <a:r>
              <a:rPr lang="en-NZ" altLang="en-US" sz="1500" dirty="0">
                <a:latin typeface="Arial" panose="020B0604020202020204" pitchFamily="34" charset="0"/>
                <a:sym typeface="+mn-ea"/>
              </a:rPr>
              <a:t>; nova </a:t>
            </a:r>
            <a:r>
              <a:rPr lang="en-NZ" altLang="en-US" sz="1500" dirty="0" err="1">
                <a:latin typeface="Arial" panose="020B0604020202020204" pitchFamily="34" charset="0"/>
                <a:sym typeface="+mn-ea"/>
              </a:rPr>
              <a:t>i</a:t>
            </a:r>
            <a:r>
              <a:rPr lang="en-NZ" altLang="en-US" sz="1500" dirty="0">
                <a:latin typeface="Arial" panose="020B0604020202020204" pitchFamily="34" charset="0"/>
                <a:sym typeface="+mn-ea"/>
              </a:rPr>
              <a:t> </a:t>
            </a:r>
            <a:r>
              <a:rPr lang="en-NZ" altLang="en-US" sz="1500" dirty="0" err="1">
                <a:latin typeface="Arial" panose="020B0604020202020204" pitchFamily="34" charset="0"/>
                <a:sym typeface="+mn-ea"/>
              </a:rPr>
              <a:t>dublja</a:t>
            </a:r>
            <a:r>
              <a:rPr lang="en-NZ" altLang="en-US" sz="1500" dirty="0">
                <a:latin typeface="Arial" panose="020B0604020202020204" pitchFamily="34" charset="0"/>
                <a:sym typeface="+mn-ea"/>
              </a:rPr>
              <a:t> </a:t>
            </a:r>
            <a:r>
              <a:rPr lang="en-NZ" altLang="en-US" sz="1500" dirty="0" err="1">
                <a:latin typeface="Arial" panose="020B0604020202020204" pitchFamily="34" charset="0"/>
                <a:sym typeface="+mn-ea"/>
              </a:rPr>
              <a:t>suradnja</a:t>
            </a:r>
            <a:r>
              <a:rPr lang="en-NZ" altLang="en-US" sz="1500" dirty="0">
                <a:latin typeface="Arial" panose="020B0604020202020204" pitchFamily="34" charset="0"/>
                <a:sym typeface="+mn-ea"/>
              </a:rPr>
              <a:t> </a:t>
            </a:r>
            <a:r>
              <a:rPr lang="en-NZ" altLang="en-US" sz="1500" dirty="0" err="1">
                <a:latin typeface="Arial" panose="020B0604020202020204" pitchFamily="34" charset="0"/>
                <a:sym typeface="+mn-ea"/>
              </a:rPr>
              <a:t>između</a:t>
            </a:r>
            <a:r>
              <a:rPr lang="en-NZ" altLang="en-US" sz="1500" dirty="0">
                <a:latin typeface="Arial" panose="020B0604020202020204" pitchFamily="34" charset="0"/>
                <a:sym typeface="+mn-ea"/>
              </a:rPr>
              <a:t> </a:t>
            </a:r>
            <a:r>
              <a:rPr lang="en-NZ" altLang="en-US" sz="1500" dirty="0" err="1">
                <a:latin typeface="Arial" panose="020B0604020202020204" pitchFamily="34" charset="0"/>
                <a:sym typeface="+mn-ea"/>
              </a:rPr>
              <a:t>riznice</a:t>
            </a:r>
            <a:r>
              <a:rPr lang="en-NZ" altLang="en-US" sz="1500" dirty="0">
                <a:latin typeface="Arial" panose="020B0604020202020204" pitchFamily="34" charset="0"/>
                <a:sym typeface="+mn-ea"/>
              </a:rPr>
              <a:t> </a:t>
            </a:r>
            <a:r>
              <a:rPr lang="en-NZ" altLang="en-US" sz="1500" dirty="0" err="1">
                <a:latin typeface="Arial" panose="020B0604020202020204" pitchFamily="34" charset="0"/>
                <a:sym typeface="+mn-ea"/>
              </a:rPr>
              <a:t>i</a:t>
            </a:r>
            <a:r>
              <a:rPr lang="en-NZ" altLang="en-US" sz="1500" dirty="0">
                <a:latin typeface="Arial" panose="020B0604020202020204" pitchFamily="34" charset="0"/>
                <a:sym typeface="+mn-ea"/>
              </a:rPr>
              <a:t> </a:t>
            </a:r>
            <a:r>
              <a:rPr lang="en-NZ" altLang="en-US" sz="1500" dirty="0" err="1">
                <a:latin typeface="Arial" panose="020B0604020202020204" pitchFamily="34" charset="0"/>
                <a:sym typeface="+mn-ea"/>
              </a:rPr>
              <a:t>organizacija</a:t>
            </a:r>
            <a:r>
              <a:rPr lang="en-NZ" altLang="en-US" sz="1500" dirty="0">
                <a:latin typeface="Arial" panose="020B0604020202020204" pitchFamily="34" charset="0"/>
                <a:sym typeface="+mn-ea"/>
              </a:rPr>
              <a:t> </a:t>
            </a:r>
            <a:r>
              <a:rPr lang="en-NZ" altLang="en-US" sz="1500" dirty="0" err="1">
                <a:latin typeface="Arial" panose="020B0604020202020204" pitchFamily="34" charset="0"/>
                <a:sym typeface="+mn-ea"/>
              </a:rPr>
              <a:t>civilnog</a:t>
            </a:r>
            <a:r>
              <a:rPr lang="en-NZ" altLang="en-US" sz="1500" dirty="0">
                <a:latin typeface="Arial" panose="020B0604020202020204" pitchFamily="34" charset="0"/>
                <a:sym typeface="+mn-ea"/>
              </a:rPr>
              <a:t> </a:t>
            </a:r>
            <a:r>
              <a:rPr lang="en-NZ" altLang="en-US" sz="1500" dirty="0" err="1">
                <a:latin typeface="Arial" panose="020B0604020202020204" pitchFamily="34" charset="0"/>
                <a:sym typeface="+mn-ea"/>
              </a:rPr>
              <a:t>društva</a:t>
            </a:r>
            <a:r>
              <a:rPr lang="en-NZ" altLang="en-US" sz="1500" dirty="0">
                <a:latin typeface="Arial" panose="020B0604020202020204" pitchFamily="34" charset="0"/>
                <a:sym typeface="+mn-ea"/>
              </a:rPr>
              <a:t>. </a:t>
            </a:r>
          </a:p>
          <a:p>
            <a:pPr marL="342900" indent="-342900" algn="l">
              <a:lnSpc>
                <a:spcPct val="150000"/>
              </a:lnSpc>
              <a:buFont typeface="+mj-lt"/>
              <a:buAutoNum type="arabicPeriod"/>
            </a:pPr>
            <a:r>
              <a:rPr lang="en-NZ" altLang="en-US" sz="1500" dirty="0" err="1">
                <a:latin typeface="Arial" panose="020B0604020202020204" pitchFamily="34" charset="0"/>
                <a:sym typeface="+mn-ea"/>
              </a:rPr>
              <a:t>Trebalo</a:t>
            </a:r>
            <a:r>
              <a:rPr lang="en-NZ" altLang="en-US" sz="1500" dirty="0">
                <a:latin typeface="Arial" panose="020B0604020202020204" pitchFamily="34" charset="0"/>
                <a:sym typeface="+mn-ea"/>
              </a:rPr>
              <a:t> bi se </a:t>
            </a:r>
            <a:r>
              <a:rPr lang="en-NZ" altLang="en-US" sz="1500" dirty="0" err="1">
                <a:latin typeface="Arial" panose="020B0604020202020204" pitchFamily="34" charset="0"/>
                <a:sym typeface="+mn-ea"/>
              </a:rPr>
              <a:t>više</a:t>
            </a:r>
            <a:r>
              <a:rPr lang="en-NZ" altLang="en-US" sz="1500" dirty="0">
                <a:latin typeface="Arial" panose="020B0604020202020204" pitchFamily="34" charset="0"/>
                <a:sym typeface="+mn-ea"/>
              </a:rPr>
              <a:t> </a:t>
            </a:r>
            <a:r>
              <a:rPr lang="en-NZ" altLang="en-US" sz="1500" dirty="0" err="1">
                <a:latin typeface="Arial" panose="020B0604020202020204" pitchFamily="34" charset="0"/>
                <a:sym typeface="+mn-ea"/>
              </a:rPr>
              <a:t>služiti</a:t>
            </a:r>
            <a:r>
              <a:rPr lang="en-NZ" altLang="en-US" sz="1500" dirty="0">
                <a:latin typeface="Arial" panose="020B0604020202020204" pitchFamily="34" charset="0"/>
                <a:sym typeface="+mn-ea"/>
              </a:rPr>
              <a:t> IKT </a:t>
            </a:r>
            <a:r>
              <a:rPr lang="en-NZ" altLang="en-US" sz="1500" dirty="0" err="1">
                <a:latin typeface="Arial" panose="020B0604020202020204" pitchFamily="34" charset="0"/>
                <a:sym typeface="+mn-ea"/>
              </a:rPr>
              <a:t>alatima</a:t>
            </a:r>
            <a:r>
              <a:rPr lang="en-NZ" altLang="en-US" sz="1500" dirty="0">
                <a:latin typeface="Arial" panose="020B0604020202020204" pitchFamily="34" charset="0"/>
                <a:sym typeface="+mn-ea"/>
              </a:rPr>
              <a:t>; </a:t>
            </a:r>
            <a:r>
              <a:rPr lang="en-NZ" altLang="en-US" sz="1500" dirty="0" err="1">
                <a:latin typeface="Arial" panose="020B0604020202020204" pitchFamily="34" charset="0"/>
                <a:sym typeface="+mn-ea"/>
              </a:rPr>
              <a:t>provoditi</a:t>
            </a:r>
            <a:r>
              <a:rPr lang="en-NZ" altLang="en-US" sz="1500" dirty="0">
                <a:latin typeface="Arial" panose="020B0604020202020204" pitchFamily="34" charset="0"/>
                <a:sym typeface="+mn-ea"/>
              </a:rPr>
              <a:t> </a:t>
            </a:r>
            <a:r>
              <a:rPr lang="en-NZ" altLang="en-US" sz="1500" dirty="0" err="1">
                <a:latin typeface="Arial" panose="020B0604020202020204" pitchFamily="34" charset="0"/>
                <a:sym typeface="+mn-ea"/>
              </a:rPr>
              <a:t>socijalne</a:t>
            </a:r>
            <a:r>
              <a:rPr lang="en-NZ" altLang="en-US" sz="1500" dirty="0">
                <a:latin typeface="Arial" panose="020B0604020202020204" pitchFamily="34" charset="0"/>
                <a:sym typeface="+mn-ea"/>
              </a:rPr>
              <a:t> </a:t>
            </a:r>
            <a:r>
              <a:rPr lang="en-NZ" altLang="en-US" sz="1500" dirty="0" err="1">
                <a:latin typeface="Arial" panose="020B0604020202020204" pitchFamily="34" charset="0"/>
                <a:sym typeface="+mn-ea"/>
              </a:rPr>
              <a:t>revizije</a:t>
            </a:r>
            <a:r>
              <a:rPr lang="en-NZ" altLang="en-US" sz="1500" dirty="0">
                <a:latin typeface="Arial" panose="020B0604020202020204" pitchFamily="34" charset="0"/>
                <a:sym typeface="+mn-ea"/>
              </a:rPr>
              <a:t>; </a:t>
            </a:r>
            <a:r>
              <a:rPr lang="en-NZ" altLang="en-US" sz="1500" dirty="0" err="1">
                <a:latin typeface="Arial" panose="020B0604020202020204" pitchFamily="34" charset="0"/>
                <a:sym typeface="+mn-ea"/>
              </a:rPr>
              <a:t>slati</a:t>
            </a:r>
            <a:r>
              <a:rPr lang="en-NZ" altLang="en-US" sz="1500" dirty="0">
                <a:latin typeface="Arial" panose="020B0604020202020204" pitchFamily="34" charset="0"/>
                <a:sym typeface="+mn-ea"/>
              </a:rPr>
              <a:t> </a:t>
            </a:r>
            <a:r>
              <a:rPr lang="en-NZ" altLang="en-US" sz="1500" dirty="0" err="1">
                <a:latin typeface="Arial" panose="020B0604020202020204" pitchFamily="34" charset="0"/>
                <a:sym typeface="+mn-ea"/>
              </a:rPr>
              <a:t>podneske</a:t>
            </a:r>
            <a:r>
              <a:rPr lang="en-NZ" altLang="en-US" sz="1500" dirty="0">
                <a:latin typeface="Arial" panose="020B0604020202020204" pitchFamily="34" charset="0"/>
                <a:sym typeface="+mn-ea"/>
              </a:rPr>
              <a:t> </a:t>
            </a:r>
            <a:r>
              <a:rPr lang="en-NZ" altLang="en-US" sz="1500" dirty="0" err="1">
                <a:latin typeface="Arial" panose="020B0604020202020204" pitchFamily="34" charset="0"/>
                <a:sym typeface="+mn-ea"/>
              </a:rPr>
              <a:t>organizacija</a:t>
            </a:r>
            <a:r>
              <a:rPr lang="en-NZ" altLang="en-US" sz="1500" dirty="0">
                <a:latin typeface="Arial" panose="020B0604020202020204" pitchFamily="34" charset="0"/>
                <a:sym typeface="+mn-ea"/>
              </a:rPr>
              <a:t> </a:t>
            </a:r>
            <a:r>
              <a:rPr lang="en-NZ" altLang="en-US" sz="1500" dirty="0" err="1">
                <a:latin typeface="Arial" panose="020B0604020202020204" pitchFamily="34" charset="0"/>
                <a:sym typeface="+mn-ea"/>
              </a:rPr>
              <a:t>civilnog</a:t>
            </a:r>
            <a:r>
              <a:rPr lang="en-NZ" altLang="en-US" sz="1500" dirty="0">
                <a:latin typeface="Arial" panose="020B0604020202020204" pitchFamily="34" charset="0"/>
                <a:sym typeface="+mn-ea"/>
              </a:rPr>
              <a:t> </a:t>
            </a:r>
            <a:r>
              <a:rPr lang="en-NZ" altLang="en-US" sz="1500" dirty="0" err="1">
                <a:latin typeface="Arial" panose="020B0604020202020204" pitchFamily="34" charset="0"/>
                <a:sym typeface="+mn-ea"/>
              </a:rPr>
              <a:t>društva</a:t>
            </a:r>
            <a:r>
              <a:rPr lang="en-NZ" altLang="en-US" sz="1500" dirty="0">
                <a:latin typeface="Arial" panose="020B0604020202020204" pitchFamily="34" charset="0"/>
                <a:sym typeface="+mn-ea"/>
              </a:rPr>
              <a:t> </a:t>
            </a:r>
            <a:r>
              <a:rPr lang="en-NZ" altLang="en-US" sz="1500" dirty="0" err="1">
                <a:latin typeface="Arial" panose="020B0604020202020204" pitchFamily="34" charset="0"/>
                <a:sym typeface="+mn-ea"/>
              </a:rPr>
              <a:t>temeljene</a:t>
            </a:r>
            <a:r>
              <a:rPr lang="en-NZ" altLang="en-US" sz="1500" dirty="0">
                <a:latin typeface="Arial" panose="020B0604020202020204" pitchFamily="34" charset="0"/>
                <a:sym typeface="+mn-ea"/>
              </a:rPr>
              <a:t> </a:t>
            </a:r>
            <a:r>
              <a:rPr lang="en-NZ" altLang="en-US" sz="1500" dirty="0" err="1">
                <a:latin typeface="Arial" panose="020B0604020202020204" pitchFamily="34" charset="0"/>
                <a:sym typeface="+mn-ea"/>
              </a:rPr>
              <a:t>na</a:t>
            </a:r>
            <a:r>
              <a:rPr lang="en-NZ" altLang="en-US" sz="1500" dirty="0">
                <a:latin typeface="Arial" panose="020B0604020202020204" pitchFamily="34" charset="0"/>
                <a:sym typeface="+mn-ea"/>
              </a:rPr>
              <a:t> </a:t>
            </a:r>
            <a:r>
              <a:rPr lang="en-NZ" altLang="en-US" sz="1500" dirty="0" err="1">
                <a:latin typeface="Arial" panose="020B0604020202020204" pitchFamily="34" charset="0"/>
                <a:sym typeface="+mn-ea"/>
              </a:rPr>
              <a:t>dokazima</a:t>
            </a:r>
            <a:r>
              <a:rPr lang="en-NZ" altLang="en-US" sz="1500" dirty="0">
                <a:latin typeface="Arial" panose="020B0604020202020204" pitchFamily="34" charset="0"/>
                <a:sym typeface="+mn-ea"/>
              </a:rPr>
              <a:t>.</a:t>
            </a:r>
          </a:p>
          <a:p>
            <a:pPr marL="342900" indent="-342900" algn="l">
              <a:lnSpc>
                <a:spcPct val="150000"/>
              </a:lnSpc>
              <a:buFont typeface="+mj-lt"/>
              <a:buAutoNum type="arabicPeriod"/>
            </a:pPr>
            <a:endParaRPr lang="hr-HR" altLang="en-US" sz="1500" dirty="0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342900" indent="-342900" algn="l">
              <a:lnSpc>
                <a:spcPct val="150000"/>
              </a:lnSpc>
              <a:buFont typeface="+mj-lt"/>
              <a:buAutoNum type="arabicPeriod"/>
            </a:pPr>
            <a:endParaRPr lang="hr-HR" altLang="en-US" sz="1500" dirty="0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800100" lvl="1" indent="-342900" algn="l">
              <a:lnSpc>
                <a:spcPct val="150000"/>
              </a:lnSpc>
              <a:buFont typeface="+mj-lt"/>
              <a:buAutoNum type="arabicPeriod"/>
            </a:pPr>
            <a:endParaRPr lang="hr-HR" altLang="en-US" sz="1500" dirty="0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r-HR" sz="1500" dirty="0">
              <a:latin typeface="Calibri" panose="020F0502020204030204" charset="0"/>
              <a:cs typeface="Times New Roman" panose="02020603050405020304" charset="0"/>
              <a:sym typeface="+mn-ea"/>
            </a:endParaRP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r-HR" sz="15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 algn="l">
              <a:lnSpc>
                <a:spcPct val="150000"/>
              </a:lnSpc>
              <a:buFont typeface="+mj-lt"/>
              <a:buNone/>
            </a:pPr>
            <a:endParaRPr lang="hr-HR" sz="15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número de diapositiva 2"/>
          <p:cNvSpPr txBox="1"/>
          <p:nvPr/>
        </p:nvSpPr>
        <p:spPr>
          <a:xfrm>
            <a:off x="457200" y="6275178"/>
            <a:ext cx="685800" cy="365125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E7D98CA-1D08-404D-9717-662EFCF3D727}" type="slidenum">
              <a:rPr lang="en-US" sz="1100" smtClean="0">
                <a:solidFill>
                  <a:srgbClr val="7F7F7F"/>
                </a:solidFill>
                <a:latin typeface="Arial" panose="020B0604020202020204"/>
                <a:cs typeface="Arial" panose="020B0604020202020204"/>
              </a:rPr>
              <a:t>25</a:t>
            </a:fld>
            <a:endParaRPr lang="hr-HR" sz="1100" dirty="0">
              <a:solidFill>
                <a:srgbClr val="7F7F7F"/>
              </a:solidFill>
              <a:latin typeface="Arial" panose="020B0604020202020204"/>
              <a:cs typeface="Arial" panose="020B0604020202020204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512217" y="6407474"/>
            <a:ext cx="323328" cy="0"/>
          </a:xfrm>
          <a:prstGeom prst="line">
            <a:avLst/>
          </a:prstGeom>
          <a:ln>
            <a:solidFill>
              <a:srgbClr val="FB5308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800100" y="5899"/>
            <a:ext cx="722986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Z" altLang="en-US" sz="2800" dirty="0">
                <a:solidFill>
                  <a:srgbClr val="FF6900"/>
                </a:solidFill>
                <a:latin typeface="Arial" panose="020B0604020202020204" pitchFamily="34" charset="0"/>
                <a:sym typeface="+mn-ea"/>
              </a:rPr>
              <a:t>4.B Južna Afrika:</a:t>
            </a:r>
          </a:p>
          <a:p>
            <a:pPr algn="ctr"/>
            <a:r>
              <a:rPr lang="en-NZ" altLang="en-US" sz="2800" dirty="0">
                <a:solidFill>
                  <a:srgbClr val="FF6900"/>
                </a:solidFill>
                <a:latin typeface="Arial" panose="020B0604020202020204" pitchFamily="34" charset="0"/>
                <a:sym typeface="+mn-ea"/>
              </a:rPr>
              <a:t>godišnja radionica za proračun </a:t>
            </a:r>
            <a:r>
              <a:rPr lang="en-NZ" altLang="en-US" sz="2800" dirty="0" err="1">
                <a:solidFill>
                  <a:srgbClr val="FF6900"/>
                </a:solidFill>
                <a:latin typeface="Arial" panose="020B0604020202020204" pitchFamily="34" charset="0"/>
                <a:sym typeface="+mn-ea"/>
              </a:rPr>
              <a:t>namijenjena</a:t>
            </a:r>
            <a:r>
              <a:rPr lang="en-NZ" altLang="en-US" sz="2800" dirty="0">
                <a:solidFill>
                  <a:srgbClr val="FF6900"/>
                </a:solidFill>
                <a:latin typeface="Arial" panose="020B0604020202020204" pitchFamily="34" charset="0"/>
                <a:sym typeface="+mn-ea"/>
              </a:rPr>
              <a:t> </a:t>
            </a:r>
            <a:endParaRPr lang="hr-HR" altLang="en-US" sz="2800" dirty="0">
              <a:solidFill>
                <a:srgbClr val="FF6900"/>
              </a:solidFill>
              <a:latin typeface="Arial" panose="020B0604020202020204" pitchFamily="34" charset="0"/>
              <a:sym typeface="+mn-ea"/>
            </a:endParaRPr>
          </a:p>
          <a:p>
            <a:pPr algn="ctr"/>
            <a:r>
              <a:rPr lang="en-NZ" altLang="en-US" sz="2800" dirty="0" err="1">
                <a:solidFill>
                  <a:srgbClr val="FF6900"/>
                </a:solidFill>
                <a:latin typeface="Arial" panose="020B0604020202020204" pitchFamily="34" charset="0"/>
                <a:sym typeface="+mn-ea"/>
              </a:rPr>
              <a:t>organizacijama</a:t>
            </a:r>
            <a:r>
              <a:rPr lang="en-NZ" altLang="en-US" sz="2800" dirty="0">
                <a:solidFill>
                  <a:srgbClr val="FF6900"/>
                </a:solidFill>
                <a:latin typeface="Arial" panose="020B0604020202020204" pitchFamily="34" charset="0"/>
                <a:sym typeface="+mn-ea"/>
              </a:rPr>
              <a:t> civilnog društva</a:t>
            </a:r>
            <a:endParaRPr lang="hr-HR" altLang="en-US" sz="2800" dirty="0">
              <a:solidFill>
                <a:srgbClr val="FF6900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48076" y="721618"/>
            <a:ext cx="8138724" cy="5551328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NZ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sym typeface="+mn-ea"/>
              </a:rPr>
              <a:t>Ruralne školske zgrade u lošem su stanju (popis infrastrukturne imovine iz 2013.)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NZ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sym typeface="+mn-ea"/>
              </a:rPr>
              <a:t>Problemi neefikasne i neučinkovite potrošnje (korupcija, uključivanje interesnih skupina)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hr-H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Inicijativa </a:t>
            </a:r>
            <a:r>
              <a:rPr lang="en-NZ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Ministarstv</a:t>
            </a:r>
            <a:r>
              <a:rPr lang="hr-H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a</a:t>
            </a:r>
            <a:r>
              <a:rPr lang="en-NZ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NZ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javnog</a:t>
            </a:r>
            <a:r>
              <a:rPr lang="en-NZ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NZ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obrazovanja</a:t>
            </a:r>
            <a:r>
              <a:rPr lang="hr-H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/</a:t>
            </a:r>
            <a:r>
              <a:rPr lang="en-NZ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MF</a:t>
            </a:r>
            <a:r>
              <a:rPr lang="hr-H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-a</a:t>
            </a:r>
            <a:r>
              <a:rPr lang="en-NZ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: izravno financiranje svake škole (debitnim karticama).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NZ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Sastanak školskog tijela (ravnatelj, nastavnici, roditelji, učenici) na kojemu se odlučuje o dogovorenim prioritetnim investicijama i prati izgradnja u svakoj školi.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NZ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Na čelu je Ministarstvo gospodarstva, MF uključen u izradu operativnih pravila.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NZ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Novi program reformi obrazovanja izrađen u sklopu proračuna Ministarstva obrazovanja za 2014. Otprilike 400 milijuna USD odobreno na početku za 11.000 škola; tri mjeseca za razvoj; programom upravljaju tri zaposlenika Ministarstva obrazovanja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NZ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Nova platforma za školsku infrastrukturu na portalu za fiskalnu transparentnost (devet fotografija s podacima o školi i godini snimljeno prije/tijekom/nakon izgradnje; građani mogu unositi dodatne informacije).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NZ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Neovisne godišnje evaluacije koje </a:t>
            </a:r>
            <a:r>
              <a:rPr lang="en-NZ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provode</a:t>
            </a:r>
            <a:r>
              <a:rPr lang="en-NZ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NZ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akademske</a:t>
            </a:r>
            <a:r>
              <a:rPr lang="en-NZ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NZ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organizacije</a:t>
            </a:r>
          </a:p>
          <a:p>
            <a:pPr>
              <a:lnSpc>
                <a:spcPct val="150000"/>
              </a:lnSpc>
            </a:pPr>
            <a:r>
              <a:rPr lang="en-NZ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 (prvu izrađuje Svjetska banka). Bolji upravljački kapacitet školskih </a:t>
            </a:r>
            <a:endParaRPr lang="en-NZ">
              <a:solidFill>
                <a:schemeClr val="tx1">
                  <a:lumMod val="65000"/>
                  <a:lumOff val="35000"/>
                </a:schemeClr>
              </a:solidFill>
              <a:latin typeface="Calibri"/>
              <a:cs typeface="Calibri"/>
            </a:endParaRPr>
          </a:p>
          <a:p>
            <a:pPr>
              <a:lnSpc>
                <a:spcPct val="150000"/>
              </a:lnSpc>
              <a:buFont typeface="Calibri"/>
            </a:pPr>
            <a:r>
              <a:rPr lang="en-NZ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ravnatelja</a:t>
            </a:r>
            <a:r>
              <a:rPr lang="en-NZ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, </a:t>
            </a:r>
            <a:r>
              <a:rPr lang="en-NZ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veće</a:t>
            </a:r>
            <a:r>
              <a:rPr lang="en-NZ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NZ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sudjelovanje</a:t>
            </a:r>
            <a:r>
              <a:rPr lang="en-NZ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roditelja u radu škole i učenju djece; </a:t>
            </a:r>
            <a:endParaRPr lang="en-NZ">
              <a:solidFill>
                <a:schemeClr val="tx1">
                  <a:lumMod val="65000"/>
                  <a:lumOff val="35000"/>
                </a:schemeClr>
              </a:solidFill>
              <a:latin typeface="Calibri"/>
              <a:cs typeface="Calibri"/>
            </a:endParaRPr>
          </a:p>
          <a:p>
            <a:pPr>
              <a:lnSpc>
                <a:spcPct val="150000"/>
              </a:lnSpc>
              <a:buFont typeface="Calibri"/>
            </a:pPr>
            <a:r>
              <a:rPr lang="en-NZ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različit</a:t>
            </a:r>
            <a:r>
              <a:rPr lang="en-NZ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NZ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utjecaj</a:t>
            </a:r>
            <a:r>
              <a:rPr lang="en-NZ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NZ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na</a:t>
            </a:r>
            <a:r>
              <a:rPr lang="en-NZ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rezultate u učenju).</a:t>
            </a:r>
            <a:endParaRPr lang="en-NZ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Marcador de número de diapositiva 2"/>
          <p:cNvSpPr txBox="1"/>
          <p:nvPr/>
        </p:nvSpPr>
        <p:spPr>
          <a:xfrm>
            <a:off x="457200" y="6275178"/>
            <a:ext cx="685800" cy="365125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E7D98CA-1D08-404D-9717-662EFCF3D727}" type="slidenum">
              <a:rPr lang="en-US" sz="1100" smtClean="0">
                <a:solidFill>
                  <a:srgbClr val="7F7F7F"/>
                </a:solidFill>
                <a:latin typeface="Arial" panose="020B0604020202020204"/>
                <a:cs typeface="Arial" panose="020B0604020202020204"/>
              </a:rPr>
              <a:t>26</a:t>
            </a:fld>
            <a:endParaRPr lang="hr-HR" sz="1100" dirty="0">
              <a:solidFill>
                <a:srgbClr val="7F7F7F"/>
              </a:solidFill>
              <a:latin typeface="Arial" panose="020B0604020202020204"/>
              <a:cs typeface="Arial" panose="020B0604020202020204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512217" y="6407474"/>
            <a:ext cx="323328" cy="0"/>
          </a:xfrm>
          <a:prstGeom prst="line">
            <a:avLst/>
          </a:prstGeom>
          <a:ln>
            <a:solidFill>
              <a:srgbClr val="FB5308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143000" y="-43288"/>
            <a:ext cx="689864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Z" altLang="en-US" sz="2800" dirty="0">
                <a:solidFill>
                  <a:srgbClr val="FF6900"/>
                </a:solidFill>
                <a:latin typeface="Arial" panose="020B0604020202020204" pitchFamily="34" charset="0"/>
              </a:rPr>
              <a:t>4.C Meksiko: program za školsku infrastrukturu</a:t>
            </a:r>
          </a:p>
        </p:txBody>
      </p:sp>
      <p:pic>
        <p:nvPicPr>
          <p:cNvPr id="6" name="Picture 6" descr="A person posing for a picture&#10;&#10;Description generated with very high confidence">
            <a:extLst>
              <a:ext uri="{FF2B5EF4-FFF2-40B4-BE49-F238E27FC236}">
                <a16:creationId xmlns:a16="http://schemas.microsoft.com/office/drawing/2014/main" id="{5E95298C-62EC-42DD-AEFB-397AA55247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4689" y="5068109"/>
            <a:ext cx="2343150" cy="1552575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12217" y="1770844"/>
            <a:ext cx="8138724" cy="5015865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s-MX" sz="1600" dirty="0">
                <a:latin typeface="Arial"/>
                <a:cs typeface="Arial"/>
                <a:sym typeface="+mn-ea"/>
              </a:rPr>
              <a:t>Tijekom</a:t>
            </a:r>
            <a:r>
              <a:rPr dirty="0"/>
              <a:t> </a:t>
            </a:r>
            <a:r>
              <a:rPr lang="es-MX" sz="1600" dirty="0">
                <a:latin typeface="Arial"/>
                <a:cs typeface="Arial"/>
                <a:sym typeface="+mn-ea"/>
              </a:rPr>
              <a:t>izrade godišnjeg proračuna</a:t>
            </a:r>
            <a:r>
              <a:rPr lang="es-MX" dirty="0"/>
              <a:t>   </a:t>
            </a:r>
            <a:r>
              <a:rPr dirty="0"/>
              <a:t> </a:t>
            </a:r>
            <a:r>
              <a:rPr lang="es-MX" sz="1600" dirty="0">
                <a:latin typeface="Arial"/>
                <a:cs typeface="Arial"/>
                <a:sym typeface="+mn-ea"/>
              </a:rPr>
              <a:t>l</a:t>
            </a:r>
            <a:r>
              <a:rPr dirty="0"/>
              <a:t> </a:t>
            </a:r>
            <a:r>
              <a:rPr lang="es-MX" sz="1600" dirty="0">
                <a:latin typeface="Arial"/>
                <a:cs typeface="Arial"/>
                <a:sym typeface="+mn-ea"/>
              </a:rPr>
              <a:t>: </a:t>
            </a:r>
            <a:endParaRPr lang="hr-HR" sz="1600" u="sng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MX" sz="1600" dirty="0">
                <a:latin typeface="Arial"/>
                <a:cs typeface="Arial"/>
                <a:sym typeface="+mn-ea"/>
              </a:rPr>
              <a:t>Sukladno Memorandumu o nacionalnom proračunu</a:t>
            </a:r>
            <a:r>
              <a:rPr dirty="0"/>
              <a:t> </a:t>
            </a:r>
            <a:r>
              <a:rPr lang="es-MX" sz="1600" b="1" dirty="0">
                <a:latin typeface="Arial"/>
                <a:cs typeface="Arial"/>
                <a:sym typeface="+mn-ea"/>
              </a:rPr>
              <a:t>svaki</a:t>
            </a:r>
            <a:r>
              <a:rPr dirty="0"/>
              <a:t> </a:t>
            </a:r>
            <a:r>
              <a:rPr lang="es-MX" sz="1600" dirty="0">
                <a:latin typeface="Arial"/>
                <a:cs typeface="Arial"/>
                <a:sym typeface="+mn-ea"/>
              </a:rPr>
              <a:t>središnji agencijski ured mora</a:t>
            </a:r>
            <a:r>
              <a:rPr dirty="0"/>
              <a:t> </a:t>
            </a:r>
            <a:r>
              <a:rPr lang="es-MX" sz="1600" dirty="0">
                <a:latin typeface="Arial"/>
                <a:cs typeface="Arial"/>
                <a:sym typeface="+mn-ea"/>
              </a:rPr>
              <a:t>prikupljati i konsolidirati preporuke i povratne/ulazne informacije s agencijskih savjetovanja te ih poslati Ministarstvu proračuna i uprave</a:t>
            </a:r>
            <a:endParaRPr lang="hr-HR" sz="1600" dirty="0">
              <a:latin typeface="Arial"/>
              <a:cs typeface="Arial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>
                <a:latin typeface="Arial"/>
                <a:cs typeface="Arial"/>
                <a:sym typeface="+mn-ea"/>
              </a:rPr>
              <a:t>Za </a:t>
            </a:r>
            <a:r>
              <a:rPr lang="en-US" sz="1600" dirty="0" err="1">
                <a:latin typeface="Arial"/>
                <a:cs typeface="Arial"/>
                <a:sym typeface="+mn-ea"/>
              </a:rPr>
              <a:t>prikupljanje</a:t>
            </a:r>
            <a:r>
              <a:rPr lang="en-US" sz="1600" dirty="0">
                <a:latin typeface="Arial"/>
                <a:cs typeface="Arial"/>
                <a:sym typeface="+mn-ea"/>
              </a:rPr>
              <a:t> </a:t>
            </a:r>
            <a:r>
              <a:rPr lang="en-US" sz="1600" dirty="0" err="1">
                <a:latin typeface="Arial"/>
                <a:cs typeface="Arial"/>
                <a:sym typeface="+mn-ea"/>
              </a:rPr>
              <a:t>informacija</a:t>
            </a:r>
            <a:r>
              <a:rPr lang="en-US" sz="1600" dirty="0">
                <a:latin typeface="Arial"/>
                <a:cs typeface="Arial"/>
                <a:sym typeface="+mn-ea"/>
              </a:rPr>
              <a:t> od</a:t>
            </a:r>
            <a:r>
              <a:rPr lang="en-US" dirty="0"/>
              <a:t> </a:t>
            </a:r>
            <a:r>
              <a:rPr lang="es-MX" sz="1600" dirty="0" err="1">
                <a:latin typeface="Arial"/>
                <a:cs typeface="Arial"/>
                <a:sym typeface="+mn-ea"/>
              </a:rPr>
              <a:t>organizacija</a:t>
            </a:r>
            <a:r>
              <a:rPr lang="es-MX" sz="1600" dirty="0">
                <a:latin typeface="Arial"/>
                <a:cs typeface="Arial"/>
                <a:sym typeface="+mn-ea"/>
              </a:rPr>
              <a:t> </a:t>
            </a:r>
            <a:r>
              <a:rPr lang="es-MX" sz="1600" dirty="0" err="1">
                <a:latin typeface="Arial"/>
                <a:cs typeface="Arial"/>
                <a:sym typeface="+mn-ea"/>
              </a:rPr>
              <a:t>civilnog</a:t>
            </a:r>
            <a:r>
              <a:rPr lang="es-MX" sz="1600" dirty="0">
                <a:latin typeface="Arial"/>
                <a:cs typeface="Arial"/>
                <a:sym typeface="+mn-ea"/>
              </a:rPr>
              <a:t> </a:t>
            </a:r>
            <a:r>
              <a:rPr lang="es-MX" sz="1600" dirty="0" err="1">
                <a:latin typeface="Arial"/>
                <a:cs typeface="Arial"/>
                <a:sym typeface="+mn-ea"/>
              </a:rPr>
              <a:t>društva</a:t>
            </a:r>
            <a:r>
              <a:rPr dirty="0"/>
              <a:t> </a:t>
            </a:r>
            <a:r>
              <a:rPr lang="es-MX" sz="1600" dirty="0">
                <a:latin typeface="Arial"/>
                <a:cs typeface="Arial"/>
                <a:sym typeface="+mn-ea"/>
              </a:rPr>
              <a:t>o </a:t>
            </a:r>
            <a:r>
              <a:rPr lang="es-MX" sz="1600" dirty="0" err="1">
                <a:latin typeface="Arial"/>
                <a:cs typeface="Arial"/>
                <a:sym typeface="+mn-ea"/>
              </a:rPr>
              <a:t>trenutačnim</a:t>
            </a:r>
            <a:r>
              <a:rPr lang="es-MX" sz="1600" dirty="0">
                <a:latin typeface="Arial"/>
                <a:cs typeface="Arial"/>
                <a:sym typeface="+mn-ea"/>
              </a:rPr>
              <a:t> i novim projektima</a:t>
            </a:r>
            <a:r>
              <a:rPr dirty="0"/>
              <a:t> </a:t>
            </a:r>
            <a:r>
              <a:rPr lang="es-MX" sz="1600" dirty="0">
                <a:latin typeface="Arial"/>
                <a:cs typeface="Arial"/>
                <a:sym typeface="+mn-ea"/>
              </a:rPr>
              <a:t>i aktivnostima potrošnje upotrebljava se Obrazac za pripremu proračuna</a:t>
            </a:r>
            <a:endParaRPr lang="hr-HR" sz="1600" dirty="0">
              <a:latin typeface="Arial"/>
              <a:cs typeface="Arial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MX" sz="1600" dirty="0">
                <a:latin typeface="Arial"/>
                <a:cs typeface="Arial"/>
                <a:sym typeface="+mn-ea"/>
              </a:rPr>
              <a:t>Nacionalna i lokalna savjetovanja + pregled dokumentacije od zadnjih 12 mjeseci rada na programu agencije/procjeni projekta i planiranje zajedno s organizacijama civilnog društva ili agencijom za savjetovanja </a:t>
            </a:r>
            <a:endParaRPr lang="es-MX" sz="1600" dirty="0">
              <a:latin typeface="Arial" panose="020B0604020202020204" pitchFamily="34" charset="0"/>
              <a:cs typeface="Arial"/>
            </a:endParaRPr>
          </a:p>
          <a:p>
            <a:pPr indent="0">
              <a:buFont typeface="Wingdings" panose="05000000000000000000" pitchFamily="2" charset="2"/>
              <a:buNone/>
            </a:pPr>
            <a:endParaRPr lang="hr-H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1600" dirty="0">
                <a:latin typeface="Arial"/>
                <a:cs typeface="Arial"/>
                <a:sym typeface="+mn-ea"/>
              </a:rPr>
              <a:t>Tijekom provedbe</a:t>
            </a:r>
            <a:r>
              <a:rPr lang="es-MX" dirty="0"/>
              <a:t> </a:t>
            </a:r>
            <a:r>
              <a:rPr dirty="0"/>
              <a:t> </a:t>
            </a:r>
            <a:r>
              <a:rPr lang="es-MX" sz="1600" dirty="0">
                <a:latin typeface="Arial"/>
                <a:cs typeface="Arial"/>
                <a:sym typeface="+mn-ea"/>
              </a:rPr>
              <a:t>proračuna:</a:t>
            </a:r>
            <a:endParaRPr lang="hr-HR" sz="1600" dirty="0">
              <a:latin typeface="Arial"/>
              <a:cs typeface="Arial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>
                <a:latin typeface="Arial"/>
                <a:cs typeface="Arial"/>
                <a:sym typeface="+mn-ea"/>
              </a:rPr>
              <a:t>Ministarstvo obrazovanja radi s Povezanom mrežom za socijalnu odgovornost u istočnoj Aziji i pacifičkoj regiji (ANSA-EAP) na programu CheckMySchool gdje građani sudjeluju u praćenju provedbe proračuna na projektima unaprjeđenja škola</a:t>
            </a:r>
            <a:endParaRPr lang="hr-HR" sz="1600" dirty="0">
              <a:latin typeface="Arial"/>
              <a:cs typeface="Arial"/>
            </a:endParaRPr>
          </a:p>
          <a:p>
            <a:pPr marL="457200" indent="-457200" algn="l">
              <a:lnSpc>
                <a:spcPct val="150000"/>
              </a:lnSpc>
              <a:buFont typeface="+mj-lt"/>
              <a:buAutoNum type="arabicPeriod"/>
            </a:pPr>
            <a:endParaRPr lang="hr-HR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lnSpc>
                <a:spcPct val="150000"/>
              </a:lnSpc>
              <a:buFont typeface="+mj-lt"/>
              <a:buAutoNum type="arabicPeriod"/>
            </a:pPr>
            <a:endParaRPr lang="hr-HR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 algn="l">
              <a:lnSpc>
                <a:spcPct val="150000"/>
              </a:lnSpc>
              <a:buFont typeface="+mj-lt"/>
              <a:buNone/>
            </a:pPr>
            <a:endParaRPr lang="hr-HR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número de diapositiva 2"/>
          <p:cNvSpPr txBox="1"/>
          <p:nvPr/>
        </p:nvSpPr>
        <p:spPr>
          <a:xfrm>
            <a:off x="457200" y="6275178"/>
            <a:ext cx="685800" cy="365125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E7D98CA-1D08-404D-9717-662EFCF3D727}" type="slidenum">
              <a:rPr lang="en-US" sz="1100" smtClean="0">
                <a:solidFill>
                  <a:srgbClr val="7F7F7F"/>
                </a:solidFill>
                <a:latin typeface="Arial" panose="020B0604020202020204"/>
                <a:cs typeface="Arial" panose="020B0604020202020204"/>
              </a:rPr>
              <a:t>27</a:t>
            </a:fld>
            <a:endParaRPr lang="hr-HR" sz="1100" dirty="0">
              <a:solidFill>
                <a:srgbClr val="7F7F7F"/>
              </a:solidFill>
              <a:latin typeface="Arial" panose="020B0604020202020204"/>
              <a:cs typeface="Arial" panose="020B0604020202020204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512217" y="6407474"/>
            <a:ext cx="323328" cy="0"/>
          </a:xfrm>
          <a:prstGeom prst="line">
            <a:avLst/>
          </a:prstGeom>
          <a:ln>
            <a:solidFill>
              <a:srgbClr val="FB5308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77871" y="721618"/>
            <a:ext cx="778827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Z" altLang="en-US" sz="2800" dirty="0">
                <a:solidFill>
                  <a:srgbClr val="FF6900"/>
                </a:solidFill>
                <a:latin typeface="Arial" panose="020B0604020202020204" pitchFamily="34" charset="0"/>
              </a:rPr>
              <a:t>4.D Partnerski sporazumi o filipinskom proračunu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200" dirty="0"/>
              <a:t>                 </a:t>
            </a:r>
            <a:endParaRPr lang="en-US" sz="3200" dirty="0"/>
          </a:p>
        </p:txBody>
      </p:sp>
      <p:sp>
        <p:nvSpPr>
          <p:cNvPr id="2" name="Rectángulo 1"/>
          <p:cNvSpPr/>
          <p:nvPr/>
        </p:nvSpPr>
        <p:spPr>
          <a:xfrm>
            <a:off x="502692" y="1761319"/>
            <a:ext cx="8138724" cy="706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>
              <a:lnSpc>
                <a:spcPct val="150000"/>
              </a:lnSpc>
              <a:buFont typeface="+mj-lt"/>
              <a:buNone/>
            </a:pPr>
            <a:endParaRPr lang="en-US" sz="1600" dirty="0">
              <a:latin typeface="Arial" panose="020B0604020202020204"/>
              <a:cs typeface="Arial" panose="020B0604020202020204"/>
              <a:sym typeface="+mn-ea"/>
            </a:endParaRPr>
          </a:p>
          <a:p>
            <a:pPr indent="0" algn="ctr">
              <a:buFont typeface="+mj-lt"/>
              <a:buNone/>
            </a:pPr>
            <a:endParaRPr lang="en-NZ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número de diapositiva 2"/>
          <p:cNvSpPr txBox="1"/>
          <p:nvPr/>
        </p:nvSpPr>
        <p:spPr>
          <a:xfrm>
            <a:off x="457200" y="6275178"/>
            <a:ext cx="685800" cy="365125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E7D98CA-1D08-404D-9717-662EFCF3D727}" type="slidenum">
              <a:rPr lang="en-US" sz="1100" smtClean="0">
                <a:solidFill>
                  <a:srgbClr val="7F7F7F"/>
                </a:solidFill>
                <a:latin typeface="Arial" panose="020B0604020202020204"/>
                <a:cs typeface="Arial" panose="020B0604020202020204"/>
              </a:rPr>
              <a:t>28</a:t>
            </a:fld>
            <a:endParaRPr lang="hr-HR" sz="1100" dirty="0">
              <a:solidFill>
                <a:srgbClr val="7F7F7F"/>
              </a:solidFill>
              <a:latin typeface="Arial" panose="020B0604020202020204"/>
              <a:cs typeface="Arial" panose="020B0604020202020204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512217" y="6407474"/>
            <a:ext cx="323328" cy="0"/>
          </a:xfrm>
          <a:prstGeom prst="line">
            <a:avLst/>
          </a:prstGeom>
          <a:ln>
            <a:solidFill>
              <a:srgbClr val="FB5308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5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1559560"/>
            <a:ext cx="9144000" cy="373888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D8BBC1B-7F91-42B8-9DBE-164801CFA391}"/>
              </a:ext>
            </a:extLst>
          </p:cNvPr>
          <p:cNvSpPr txBox="1"/>
          <p:nvPr/>
        </p:nvSpPr>
        <p:spPr>
          <a:xfrm>
            <a:off x="998806" y="323557"/>
            <a:ext cx="80326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i="1" dirty="0"/>
              <a:t>Vodič o načelima i mehanizmima sudjelovanja javnosti u fiskalnoj politici</a:t>
            </a:r>
            <a:endParaRPr lang="en-US" sz="3600" i="1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12217" y="1770844"/>
            <a:ext cx="8138724" cy="4323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en-NZ" sz="1600" b="1" dirty="0">
                <a:latin typeface="Arial" panose="020B0604020202020204"/>
                <a:sym typeface="+mn-ea"/>
              </a:rPr>
              <a:t>Naučene lekcije </a:t>
            </a:r>
            <a:r>
              <a:rPr lang="en-NZ" sz="1600" dirty="0">
                <a:latin typeface="Arial" panose="020B0604020202020204"/>
                <a:sym typeface="+mn-ea"/>
              </a:rPr>
              <a:t>koje su istaknuli vodeći stručnjaci, kao i savjeti te glavni uvjeti i čimbenici povezani s uspješnim ili neuspješnim sudjelovanjem</a:t>
            </a:r>
            <a:endParaRPr lang="hr-HR" sz="1600" dirty="0">
              <a:latin typeface="Arial" panose="020B0604020202020204"/>
              <a:cs typeface="Arial" panose="020B0604020202020204"/>
            </a:endParaRP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en-NZ" sz="1600" b="1" dirty="0">
                <a:latin typeface="Arial" panose="020B0604020202020204"/>
                <a:sym typeface="+mn-ea"/>
              </a:rPr>
              <a:t>Načela sudjelovanja javnosti: </a:t>
            </a:r>
            <a:r>
              <a:rPr lang="en-NZ" sz="1600" dirty="0">
                <a:latin typeface="Arial" panose="020B0604020202020204"/>
                <a:sym typeface="+mn-ea"/>
              </a:rPr>
              <a:t>Koja su načela i kako je sudjelovanje povezano s načelima</a:t>
            </a:r>
            <a:endParaRPr lang="hr-HR" sz="1600" dirty="0">
              <a:latin typeface="Arial" panose="020B0604020202020204"/>
              <a:cs typeface="Arial" panose="020B0604020202020204"/>
            </a:endParaRP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en-NZ" sz="1600" b="1" dirty="0">
                <a:latin typeface="Arial" panose="020B0604020202020204"/>
                <a:sym typeface="+mn-ea"/>
              </a:rPr>
              <a:t>Kontekst zemlje: </a:t>
            </a:r>
            <a:r>
              <a:rPr lang="en-US" sz="1600" dirty="0">
                <a:latin typeface="Arial" panose="020B0604020202020204"/>
                <a:sym typeface="+mn-ea"/>
              </a:rPr>
              <a:t>informacije za olakšavanje općeg razumijevanja spleta okolnosti i uvjeta u kojima je uspostavljeno sudjelovanje u pitanju:</a:t>
            </a:r>
            <a:endParaRPr lang="hr-HR" sz="1600" dirty="0">
              <a:latin typeface="Arial" panose="020B0604020202020204"/>
              <a:cs typeface="Arial" panose="020B0604020202020204"/>
            </a:endParaRP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en-US" sz="1600" b="1" dirty="0">
                <a:latin typeface="Arial" panose="020B0604020202020204"/>
                <a:sym typeface="+mn-ea"/>
              </a:rPr>
              <a:t>Razmotreni primjeri: </a:t>
            </a:r>
            <a:r>
              <a:rPr lang="en-US" sz="1600" b="1" dirty="0">
                <a:solidFill>
                  <a:srgbClr val="FF6900"/>
                </a:solidFill>
                <a:latin typeface="Arial" panose="020B0604020202020204"/>
                <a:sym typeface="+mn-ea"/>
              </a:rPr>
              <a:t>Argentina, Bangladeš, Brazil (3), Kanada, Kolumbija, Hrvatska, Njemačka, Gruzija, Gvatemala, Indija, Kenija, Južna Koreja, Meksiko, Nepal, Filipini (2), Portugal</a:t>
            </a:r>
            <a:endParaRPr lang="hr-HR" sz="1600" b="1" dirty="0">
              <a:solidFill>
                <a:srgbClr val="FF6900"/>
              </a:solidFill>
              <a:latin typeface="Arial" panose="020B0604020202020204"/>
              <a:cs typeface="Arial" panose="020B0604020202020204"/>
            </a:endParaRPr>
          </a:p>
          <a:p>
            <a:pPr indent="0">
              <a:lnSpc>
                <a:spcPct val="150000"/>
              </a:lnSpc>
              <a:buFont typeface="+mj-lt"/>
              <a:buNone/>
            </a:pPr>
            <a:endParaRPr lang="hr-HR" sz="1600" dirty="0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r-HR" sz="1600" dirty="0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r-HR" sz="1600" dirty="0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r-HR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número de diapositiva 2"/>
          <p:cNvSpPr txBox="1"/>
          <p:nvPr/>
        </p:nvSpPr>
        <p:spPr>
          <a:xfrm>
            <a:off x="457200" y="6275178"/>
            <a:ext cx="685800" cy="365125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E7D98CA-1D08-404D-9717-662EFCF3D727}" type="slidenum">
              <a:rPr lang="en-US" sz="1100" smtClean="0">
                <a:solidFill>
                  <a:srgbClr val="7F7F7F"/>
                </a:solidFill>
                <a:latin typeface="Arial" panose="020B0604020202020204"/>
                <a:cs typeface="Arial" panose="020B0604020202020204"/>
              </a:rPr>
              <a:t>29</a:t>
            </a:fld>
            <a:endParaRPr lang="hr-HR" sz="1100" dirty="0">
              <a:solidFill>
                <a:srgbClr val="7F7F7F"/>
              </a:solidFill>
              <a:latin typeface="Arial" panose="020B0604020202020204"/>
              <a:cs typeface="Arial" panose="020B0604020202020204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512217" y="6407474"/>
            <a:ext cx="323328" cy="0"/>
          </a:xfrm>
          <a:prstGeom prst="line">
            <a:avLst/>
          </a:prstGeom>
          <a:ln>
            <a:solidFill>
              <a:srgbClr val="FB5308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863097" y="721618"/>
            <a:ext cx="5417820" cy="1383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Z" altLang="en-US" sz="2800" b="1" dirty="0">
                <a:solidFill>
                  <a:srgbClr val="FF6900"/>
                </a:solidFill>
                <a:latin typeface="Arial" panose="020B0604020202020204" pitchFamily="34" charset="0"/>
                <a:sym typeface="+mn-ea"/>
              </a:rPr>
              <a:t>GIFT-ov vodič za sudjelovanje:</a:t>
            </a:r>
            <a:r>
              <a:rPr dirty="0"/>
              <a:t> </a:t>
            </a:r>
          </a:p>
          <a:p>
            <a:pPr algn="ctr"/>
            <a:r>
              <a:rPr lang="en-US" sz="2800" b="1" dirty="0">
                <a:solidFill>
                  <a:srgbClr val="FF6900"/>
                </a:solidFill>
                <a:latin typeface="Arial" panose="020B0604020202020204" pitchFamily="34" charset="0"/>
                <a:sym typeface="+mn-ea"/>
              </a:rPr>
              <a:t>sadrži 19 slučajeva fiskalne politike</a:t>
            </a:r>
            <a:endParaRPr lang="hr-HR" sz="2800" b="1" dirty="0">
              <a:solidFill>
                <a:srgbClr val="FF6900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dirty="0"/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12217" y="1512052"/>
            <a:ext cx="8138724" cy="4816703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indent="0">
              <a:lnSpc>
                <a:spcPct val="150000"/>
              </a:lnSpc>
              <a:buFont typeface="+mj-lt"/>
              <a:buNone/>
            </a:pPr>
            <a:endParaRPr lang="hr-HR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/>
                <a:sym typeface="+mn-ea"/>
              </a:rPr>
              <a:t>Svjetska financijska kriza: </a:t>
            </a:r>
            <a:r>
              <a:rPr lang="en-US" sz="2000" b="1" dirty="0">
                <a:solidFill>
                  <a:srgbClr val="FF6900"/>
                </a:solidFill>
                <a:latin typeface="Arial" panose="020B0604020202020204"/>
                <a:sym typeface="+mn-ea"/>
              </a:rPr>
              <a:t>objava informacija nedostatna za odgovornost </a:t>
            </a:r>
            <a:endParaRPr lang="en-US" sz="2000" b="1" dirty="0">
              <a:solidFill>
                <a:srgbClr val="FF6900"/>
              </a:solidFill>
              <a:latin typeface="Arial" panose="020B0604020202020204"/>
              <a:cs typeface="Arial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FF6900"/>
                </a:solidFill>
                <a:latin typeface="Arial" panose="020B0604020202020204"/>
                <a:sym typeface="+mn-ea"/>
              </a:rPr>
              <a:t>Prikupiti informacije i mišljenja</a:t>
            </a:r>
            <a:r>
              <a:rPr lang="en-NZ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  <a:sym typeface="+mn-ea"/>
              </a:rPr>
              <a:t> od građana, poduzeća, stručnjaka.</a:t>
            </a:r>
            <a:endParaRPr lang="en-NZ" sz="20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FF6900"/>
                </a:solidFill>
                <a:latin typeface="Arial" panose="020B0604020202020204"/>
                <a:sym typeface="+mn-ea"/>
              </a:rPr>
              <a:t>Unaprijediti izradu i provedbu </a:t>
            </a:r>
            <a:r>
              <a:rPr lang="en-NZ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  <a:sym typeface="+mn-ea"/>
              </a:rPr>
              <a:t>politika potrošnje i poreza.</a:t>
            </a:r>
            <a:endParaRPr lang="en-NZ" sz="20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NZ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  <a:sym typeface="+mn-ea"/>
              </a:rPr>
              <a:t>Unaprijediti </a:t>
            </a:r>
            <a:r>
              <a:rPr lang="en-US" sz="2000" b="1" dirty="0">
                <a:solidFill>
                  <a:srgbClr val="FF6900"/>
                </a:solidFill>
                <a:latin typeface="Arial" panose="020B0604020202020204"/>
                <a:sym typeface="+mn-ea"/>
              </a:rPr>
              <a:t>efikasnost i učinkovitost resornih ministarstava.</a:t>
            </a:r>
            <a:endParaRPr lang="hr-HR" sz="20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NZ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  <a:sym typeface="+mn-ea"/>
              </a:rPr>
              <a:t>Povećati</a:t>
            </a:r>
            <a:r>
              <a:rPr lang="en-NZ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sym typeface="+mn-ea"/>
              </a:rPr>
              <a:t> </a:t>
            </a:r>
            <a:r>
              <a:rPr lang="en-US" sz="2000" b="1" dirty="0" err="1">
                <a:solidFill>
                  <a:srgbClr val="FF6900"/>
                </a:solidFill>
                <a:latin typeface="Arial" panose="020B0604020202020204"/>
                <a:sym typeface="+mn-ea"/>
              </a:rPr>
              <a:t>legitimitet</a:t>
            </a:r>
            <a:r>
              <a:rPr lang="en-US" sz="2000" b="1" dirty="0">
                <a:solidFill>
                  <a:srgbClr val="FF6900"/>
                </a:solidFill>
                <a:latin typeface="Arial" panose="020B0604020202020204"/>
                <a:sym typeface="+mn-ea"/>
              </a:rPr>
              <a:t>, </a:t>
            </a:r>
            <a:r>
              <a:rPr lang="en-US" sz="2000" b="1" dirty="0" err="1">
                <a:solidFill>
                  <a:srgbClr val="FF6900"/>
                </a:solidFill>
                <a:latin typeface="Arial" panose="020B0604020202020204"/>
                <a:sym typeface="+mn-ea"/>
              </a:rPr>
              <a:t>povjerenje</a:t>
            </a:r>
            <a:r>
              <a:rPr lang="en-US" sz="2000" b="1" dirty="0">
                <a:solidFill>
                  <a:srgbClr val="FF6900"/>
                </a:solidFill>
                <a:latin typeface="Arial" panose="020B0604020202020204"/>
                <a:sym typeface="+mn-ea"/>
              </a:rPr>
              <a:t> u vladu, spremnost za plaćanje poreza.</a:t>
            </a:r>
            <a:r>
              <a:rPr lang="en-US" sz="2000" dirty="0"/>
              <a:t> </a:t>
            </a:r>
            <a:endParaRPr lang="hr-HR" sz="2000">
              <a:latin typeface="Arial" panose="020B0604020202020204"/>
              <a:cs typeface="Arial" panose="020B0604020202020204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b="1" dirty="0">
                <a:latin typeface="Arial" panose="020B0604020202020204"/>
                <a:sym typeface="+mn-ea"/>
              </a:rPr>
              <a:t>Sudjelovanje je ključno za ciljeve održivog razvoja: 1-</a:t>
            </a:r>
            <a:r>
              <a:rPr lang="en-US" sz="2000" b="1" dirty="0">
                <a:solidFill>
                  <a:srgbClr val="FF6900"/>
                </a:solidFill>
                <a:latin typeface="Arial" panose="020B0604020202020204"/>
                <a:sym typeface="+mn-ea"/>
              </a:rPr>
              <a:t>siromaštvo, </a:t>
            </a:r>
            <a:r>
              <a:rPr lang="en-US" sz="2000" b="1" dirty="0">
                <a:latin typeface="Arial" panose="020B0604020202020204"/>
                <a:sym typeface="+mn-ea"/>
              </a:rPr>
              <a:t>5-</a:t>
            </a:r>
            <a:r>
              <a:rPr lang="en-US" sz="2000" b="1" dirty="0">
                <a:solidFill>
                  <a:srgbClr val="FF6900"/>
                </a:solidFill>
                <a:latin typeface="Arial" panose="020B0604020202020204"/>
                <a:sym typeface="+mn-ea"/>
              </a:rPr>
              <a:t>rodna</a:t>
            </a:r>
            <a:r>
              <a:rPr lang="en-US" sz="2000" dirty="0">
                <a:latin typeface="Arial" panose="020B0604020202020204"/>
                <a:sym typeface="+mn-ea"/>
              </a:rPr>
              <a:t> jednakost, </a:t>
            </a:r>
            <a:r>
              <a:rPr lang="en-US" sz="2000" b="1" dirty="0">
                <a:latin typeface="Arial" panose="020B0604020202020204"/>
                <a:sym typeface="+mn-ea"/>
              </a:rPr>
              <a:t>10-</a:t>
            </a:r>
            <a:r>
              <a:rPr lang="en-US" sz="2000" dirty="0">
                <a:latin typeface="Arial" panose="020B0604020202020204"/>
                <a:sym typeface="+mn-ea"/>
              </a:rPr>
              <a:t>smanjenje </a:t>
            </a:r>
            <a:r>
              <a:rPr lang="en-US" sz="2000" b="1" dirty="0">
                <a:solidFill>
                  <a:srgbClr val="FF6900"/>
                </a:solidFill>
                <a:latin typeface="Arial" panose="020B0604020202020204"/>
                <a:sym typeface="+mn-ea"/>
              </a:rPr>
              <a:t>nejednakosti</a:t>
            </a:r>
            <a:r>
              <a:rPr lang="en-US" sz="2000" dirty="0">
                <a:latin typeface="Arial" panose="020B0604020202020204"/>
                <a:sym typeface="+mn-ea"/>
              </a:rPr>
              <a:t>, </a:t>
            </a:r>
            <a:r>
              <a:rPr lang="en-US" sz="2000" b="1" dirty="0">
                <a:latin typeface="Arial" panose="020B0604020202020204"/>
                <a:sym typeface="+mn-ea"/>
              </a:rPr>
              <a:t>16-</a:t>
            </a:r>
            <a:r>
              <a:rPr lang="en-US" sz="2000" dirty="0">
                <a:latin typeface="Arial" panose="020B0604020202020204"/>
                <a:sym typeface="+mn-ea"/>
              </a:rPr>
              <a:t>mir, pravda i </a:t>
            </a:r>
            <a:r>
              <a:rPr lang="en-US" sz="2000" b="1" dirty="0">
                <a:solidFill>
                  <a:srgbClr val="FF6900"/>
                </a:solidFill>
                <a:latin typeface="Arial" panose="020B0604020202020204"/>
                <a:sym typeface="+mn-ea"/>
              </a:rPr>
              <a:t>inkluzivne institucije</a:t>
            </a:r>
            <a:r>
              <a:rPr lang="en-US" sz="2000" dirty="0"/>
              <a:t> </a:t>
            </a:r>
            <a:endParaRPr lang="hr-HR" sz="2000" b="1">
              <a:latin typeface="Arial" panose="020B0604020202020204"/>
              <a:cs typeface="Arial" panose="020B0604020202020204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s-MX" sz="2000" dirty="0" err="1">
                <a:latin typeface="Arial" panose="020B0604020202020204"/>
                <a:sym typeface="+mn-ea"/>
              </a:rPr>
              <a:t>Dostupni</a:t>
            </a:r>
            <a:r>
              <a:rPr lang="es-MX" sz="2000" dirty="0">
                <a:latin typeface="Arial" panose="020B0604020202020204"/>
                <a:sym typeface="+mn-ea"/>
              </a:rPr>
              <a:t> </a:t>
            </a:r>
            <a:r>
              <a:rPr lang="es-MX" sz="2000" dirty="0" err="1">
                <a:latin typeface="Arial" panose="020B0604020202020204"/>
                <a:sym typeface="+mn-ea"/>
              </a:rPr>
              <a:t>vladini</a:t>
            </a:r>
            <a:r>
              <a:rPr lang="es-MX" sz="2000" dirty="0">
                <a:latin typeface="Arial" panose="020B0604020202020204"/>
                <a:sym typeface="+mn-ea"/>
              </a:rPr>
              <a:t> </a:t>
            </a:r>
            <a:r>
              <a:rPr lang="es-MX" sz="2000" dirty="0" err="1">
                <a:latin typeface="Arial" panose="020B0604020202020204"/>
                <a:sym typeface="+mn-ea"/>
              </a:rPr>
              <a:t>podaci</a:t>
            </a:r>
            <a:r>
              <a:rPr lang="es-MX" sz="2000" dirty="0">
                <a:latin typeface="Arial" panose="020B0604020202020204"/>
                <a:sym typeface="+mn-ea"/>
              </a:rPr>
              <a:t>: </a:t>
            </a:r>
            <a:r>
              <a:rPr lang="es-MX" sz="2000" b="1" dirty="0" err="1">
                <a:latin typeface="Arial" panose="020B0604020202020204"/>
                <a:sym typeface="+mn-ea"/>
              </a:rPr>
              <a:t>velika</a:t>
            </a:r>
            <a:r>
              <a:rPr lang="es-MX" sz="2000" b="1" dirty="0">
                <a:latin typeface="Arial" panose="020B0604020202020204"/>
                <a:sym typeface="+mn-ea"/>
              </a:rPr>
              <a:t> </a:t>
            </a:r>
            <a:r>
              <a:rPr lang="es-MX" sz="2000" b="1" dirty="0" err="1">
                <a:latin typeface="Arial" panose="020B0604020202020204"/>
                <a:sym typeface="+mn-ea"/>
              </a:rPr>
              <a:t>količina</a:t>
            </a:r>
            <a:r>
              <a:rPr lang="es-MX" sz="2000" b="1" dirty="0">
                <a:latin typeface="Arial" panose="020B0604020202020204"/>
                <a:sym typeface="+mn-ea"/>
              </a:rPr>
              <a:t> </a:t>
            </a:r>
            <a:r>
              <a:rPr lang="es-MX" sz="2000" b="1" dirty="0" err="1">
                <a:latin typeface="Arial" panose="020B0604020202020204"/>
                <a:sym typeface="+mn-ea"/>
              </a:rPr>
              <a:t>podataka</a:t>
            </a:r>
            <a:r>
              <a:rPr lang="es-MX" sz="2000" b="1" dirty="0">
                <a:latin typeface="Arial" panose="020B0604020202020204"/>
                <a:sym typeface="+mn-ea"/>
              </a:rPr>
              <a:t> (</a:t>
            </a:r>
            <a:r>
              <a:rPr lang="es-MX" sz="2000" b="1" i="1" dirty="0" err="1">
                <a:latin typeface="Arial" panose="020B0604020202020204"/>
                <a:sym typeface="+mn-ea"/>
              </a:rPr>
              <a:t>big</a:t>
            </a:r>
            <a:r>
              <a:rPr lang="es-MX" sz="2000" b="1" i="1" dirty="0">
                <a:latin typeface="Arial" panose="020B0604020202020204"/>
                <a:sym typeface="+mn-ea"/>
              </a:rPr>
              <a:t> data</a:t>
            </a:r>
            <a:r>
              <a:rPr lang="es-MX" sz="2000" b="1" dirty="0">
                <a:latin typeface="Arial" panose="020B0604020202020204"/>
                <a:sym typeface="+mn-ea"/>
              </a:rPr>
              <a:t>), </a:t>
            </a:r>
            <a:r>
              <a:rPr lang="es-MX" sz="2000" b="1" dirty="0" err="1">
                <a:latin typeface="Arial" panose="020B0604020202020204"/>
                <a:sym typeface="+mn-ea"/>
              </a:rPr>
              <a:t>otvoreni</a:t>
            </a:r>
            <a:r>
              <a:rPr lang="es-MX" sz="2000" b="1" dirty="0">
                <a:latin typeface="Arial" panose="020B0604020202020204"/>
                <a:sym typeface="+mn-ea"/>
              </a:rPr>
              <a:t> </a:t>
            </a:r>
            <a:r>
              <a:rPr lang="es-MX" sz="2000" b="1" dirty="0" err="1">
                <a:latin typeface="Arial" panose="020B0604020202020204"/>
                <a:sym typeface="+mn-ea"/>
              </a:rPr>
              <a:t>podaci</a:t>
            </a:r>
            <a:r>
              <a:rPr lang="es-MX" sz="2000" b="1" dirty="0">
                <a:latin typeface="Arial" panose="020B0604020202020204"/>
                <a:sym typeface="+mn-ea"/>
              </a:rPr>
              <a:t> (</a:t>
            </a:r>
            <a:r>
              <a:rPr lang="es-MX" sz="2000" b="1" i="1" dirty="0">
                <a:latin typeface="Arial" panose="020B0604020202020204"/>
                <a:sym typeface="+mn-ea"/>
              </a:rPr>
              <a:t>open</a:t>
            </a:r>
            <a:r>
              <a:rPr lang="es-MX" sz="2000" b="1" dirty="0">
                <a:latin typeface="Arial" panose="020B0604020202020204"/>
                <a:sym typeface="+mn-ea"/>
              </a:rPr>
              <a:t> </a:t>
            </a:r>
            <a:r>
              <a:rPr lang="es-MX" sz="2000" b="1" i="1" dirty="0">
                <a:latin typeface="Arial" panose="020B0604020202020204"/>
                <a:sym typeface="+mn-ea"/>
              </a:rPr>
              <a:t>data</a:t>
            </a:r>
            <a:r>
              <a:rPr lang="es-MX" sz="2000" b="1" dirty="0">
                <a:latin typeface="Arial" panose="020B0604020202020204"/>
                <a:sym typeface="+mn-ea"/>
              </a:rPr>
              <a:t>)</a:t>
            </a:r>
            <a:r>
              <a:rPr lang="es-MX" sz="2000" dirty="0">
                <a:latin typeface="Arial" panose="020B0604020202020204"/>
                <a:sym typeface="+mn-ea"/>
              </a:rPr>
              <a:t>i </a:t>
            </a:r>
            <a:r>
              <a:rPr lang="es-MX" sz="2000" b="1" dirty="0" err="1">
                <a:solidFill>
                  <a:srgbClr val="FF6900"/>
                </a:solidFill>
                <a:latin typeface="Arial" panose="020B0604020202020204"/>
                <a:sym typeface="+mn-ea"/>
              </a:rPr>
              <a:t>informacijske</a:t>
            </a:r>
            <a:r>
              <a:rPr lang="es-MX" sz="2000" b="1" dirty="0">
                <a:solidFill>
                  <a:srgbClr val="FF6900"/>
                </a:solidFill>
                <a:latin typeface="Arial" panose="020B0604020202020204"/>
                <a:sym typeface="+mn-ea"/>
              </a:rPr>
              <a:t> </a:t>
            </a:r>
            <a:r>
              <a:rPr lang="es-MX" sz="2000" b="1" dirty="0" err="1">
                <a:solidFill>
                  <a:srgbClr val="FF6900"/>
                </a:solidFill>
                <a:latin typeface="Arial" panose="020B0604020202020204"/>
                <a:sym typeface="+mn-ea"/>
              </a:rPr>
              <a:t>tehnologije</a:t>
            </a:r>
            <a:endParaRPr lang="hr-HR" sz="2000" dirty="0" err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número de diapositiva 2"/>
          <p:cNvSpPr txBox="1"/>
          <p:nvPr/>
        </p:nvSpPr>
        <p:spPr>
          <a:xfrm>
            <a:off x="457200" y="6275178"/>
            <a:ext cx="685800" cy="365125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E7D98CA-1D08-404D-9717-662EFCF3D727}" type="slidenum">
              <a:rPr lang="en-US" sz="1100" smtClean="0">
                <a:solidFill>
                  <a:srgbClr val="7F7F7F"/>
                </a:solidFill>
                <a:latin typeface="Arial" panose="020B0604020202020204"/>
                <a:cs typeface="Arial" panose="020B0604020202020204"/>
              </a:rPr>
              <a:t>3</a:t>
            </a:fld>
            <a:endParaRPr lang="hr-HR" sz="1100" dirty="0">
              <a:solidFill>
                <a:srgbClr val="7F7F7F"/>
              </a:solidFill>
              <a:latin typeface="Arial" panose="020B0604020202020204"/>
              <a:cs typeface="Arial" panose="020B0604020202020204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512217" y="6407474"/>
            <a:ext cx="323328" cy="0"/>
          </a:xfrm>
          <a:prstGeom prst="line">
            <a:avLst/>
          </a:prstGeom>
          <a:ln>
            <a:solidFill>
              <a:srgbClr val="FB5308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398912" y="721618"/>
            <a:ext cx="634619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Z" altLang="en-US" sz="2800" dirty="0">
                <a:solidFill>
                  <a:srgbClr val="FF6900"/>
                </a:solidFill>
                <a:latin typeface="Arial" panose="020B0604020202020204" pitchFamily="34" charset="0"/>
              </a:rPr>
              <a:t>1. Zašto izravno uključiti javnost?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57200" y="1151865"/>
            <a:ext cx="8138724" cy="6694653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NZ" sz="1600" dirty="0" err="1">
                <a:latin typeface="Arial"/>
                <a:cs typeface="Arial"/>
                <a:sym typeface="+mn-ea"/>
              </a:rPr>
              <a:t>Bilo</a:t>
            </a:r>
            <a:r>
              <a:rPr lang="en-NZ" sz="1600" dirty="0">
                <a:latin typeface="Arial"/>
                <a:cs typeface="Arial"/>
                <a:sym typeface="+mn-ea"/>
              </a:rPr>
              <a:t> </a:t>
            </a:r>
            <a:r>
              <a:rPr lang="en-NZ" sz="1600" dirty="0" err="1">
                <a:latin typeface="Arial"/>
                <a:cs typeface="Arial"/>
                <a:sym typeface="+mn-ea"/>
              </a:rPr>
              <a:t>koja</a:t>
            </a:r>
            <a:r>
              <a:rPr lang="en-NZ" sz="1600" dirty="0">
                <a:latin typeface="Arial"/>
                <a:cs typeface="Arial"/>
                <a:sym typeface="+mn-ea"/>
              </a:rPr>
              <a:t> </a:t>
            </a:r>
            <a:r>
              <a:rPr lang="en-NZ" sz="1600" dirty="0" err="1">
                <a:latin typeface="Arial"/>
                <a:cs typeface="Arial"/>
                <a:sym typeface="+mn-ea"/>
              </a:rPr>
              <a:t>opća</a:t>
            </a:r>
            <a:r>
              <a:rPr lang="en-NZ" sz="1600" dirty="0">
                <a:latin typeface="Arial"/>
                <a:cs typeface="Arial"/>
                <a:sym typeface="+mn-ea"/>
              </a:rPr>
              <a:t> </a:t>
            </a:r>
            <a:r>
              <a:rPr lang="en-NZ" sz="1600" dirty="0" err="1">
                <a:latin typeface="Arial"/>
                <a:cs typeface="Arial"/>
                <a:sym typeface="+mn-ea"/>
              </a:rPr>
              <a:t>ili</a:t>
            </a:r>
            <a:r>
              <a:rPr lang="en-NZ" sz="1600" dirty="0">
                <a:latin typeface="Arial"/>
                <a:cs typeface="Arial"/>
                <a:sym typeface="+mn-ea"/>
              </a:rPr>
              <a:t> </a:t>
            </a:r>
            <a:r>
              <a:rPr lang="en-NZ" sz="1600" dirty="0" err="1">
                <a:latin typeface="Arial"/>
                <a:cs typeface="Arial"/>
                <a:sym typeface="+mn-ea"/>
              </a:rPr>
              <a:t>fiskalna</a:t>
            </a:r>
            <a:r>
              <a:rPr lang="en-NZ" sz="1600" dirty="0">
                <a:latin typeface="Arial"/>
                <a:cs typeface="Arial"/>
                <a:sym typeface="+mn-ea"/>
              </a:rPr>
              <a:t> </a:t>
            </a:r>
            <a:r>
              <a:rPr lang="en-NZ" sz="1600" dirty="0" err="1">
                <a:latin typeface="Arial"/>
                <a:cs typeface="Arial"/>
                <a:sym typeface="+mn-ea"/>
              </a:rPr>
              <a:t>politika</a:t>
            </a:r>
            <a:r>
              <a:rPr lang="en-NZ" sz="1600" dirty="0">
                <a:latin typeface="Arial"/>
                <a:cs typeface="Arial"/>
                <a:sym typeface="+mn-ea"/>
              </a:rPr>
              <a:t> – </a:t>
            </a:r>
            <a:r>
              <a:rPr lang="en-NZ" sz="1600" dirty="0" err="1">
                <a:latin typeface="Arial"/>
                <a:cs typeface="Arial"/>
                <a:sym typeface="+mn-ea"/>
              </a:rPr>
              <a:t>posebni</a:t>
            </a:r>
            <a:r>
              <a:rPr lang="en-NZ" sz="1600" dirty="0">
                <a:latin typeface="Arial"/>
                <a:cs typeface="Arial"/>
                <a:sym typeface="+mn-ea"/>
              </a:rPr>
              <a:t> </a:t>
            </a:r>
            <a:r>
              <a:rPr lang="en-NZ" sz="1600" dirty="0" err="1">
                <a:latin typeface="Arial"/>
                <a:cs typeface="Arial"/>
                <a:sym typeface="+mn-ea"/>
              </a:rPr>
              <a:t>regulatorni</a:t>
            </a:r>
            <a:r>
              <a:rPr lang="en-NZ" sz="1600" dirty="0">
                <a:latin typeface="Arial"/>
                <a:cs typeface="Arial"/>
                <a:sym typeface="+mn-ea"/>
              </a:rPr>
              <a:t> </a:t>
            </a:r>
            <a:r>
              <a:rPr lang="en-NZ" sz="1600" dirty="0" err="1">
                <a:latin typeface="Arial"/>
                <a:cs typeface="Arial"/>
                <a:sym typeface="+mn-ea"/>
              </a:rPr>
              <a:t>ili</a:t>
            </a:r>
            <a:r>
              <a:rPr lang="en-NZ" sz="1600" dirty="0">
                <a:latin typeface="Arial"/>
                <a:cs typeface="Arial"/>
                <a:sym typeface="+mn-ea"/>
              </a:rPr>
              <a:t> </a:t>
            </a:r>
            <a:r>
              <a:rPr lang="en-NZ" sz="1600" dirty="0" err="1">
                <a:latin typeface="Arial"/>
                <a:cs typeface="Arial"/>
                <a:sym typeface="+mn-ea"/>
              </a:rPr>
              <a:t>zakonski</a:t>
            </a:r>
            <a:r>
              <a:rPr lang="en-NZ" sz="1600" dirty="0">
                <a:latin typeface="Arial"/>
                <a:cs typeface="Arial"/>
                <a:sym typeface="+mn-ea"/>
              </a:rPr>
              <a:t> </a:t>
            </a:r>
            <a:r>
              <a:rPr lang="en-NZ" sz="1600" dirty="0" err="1">
                <a:latin typeface="Arial"/>
                <a:cs typeface="Arial"/>
                <a:sym typeface="+mn-ea"/>
              </a:rPr>
              <a:t>zahtjevi</a:t>
            </a:r>
            <a:r>
              <a:rPr lang="en-NZ" sz="1600" dirty="0">
                <a:latin typeface="Arial"/>
                <a:cs typeface="Arial"/>
                <a:sym typeface="+mn-ea"/>
              </a:rPr>
              <a:t> za </a:t>
            </a:r>
            <a:r>
              <a:rPr lang="en-NZ" sz="1600" dirty="0" err="1">
                <a:latin typeface="Arial"/>
                <a:cs typeface="Arial"/>
                <a:sym typeface="+mn-ea"/>
              </a:rPr>
              <a:t>konsultacije</a:t>
            </a:r>
            <a:r>
              <a:rPr lang="en-NZ" sz="1600" dirty="0">
                <a:latin typeface="Arial"/>
                <a:cs typeface="Arial"/>
                <a:sym typeface="+mn-ea"/>
              </a:rPr>
              <a:t> </a:t>
            </a:r>
            <a:endParaRPr lang="en-US" dirty="0">
              <a:latin typeface="Arial"/>
              <a:cs typeface="Arial"/>
              <a:sym typeface="+mn-ea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NZ" sz="1600" dirty="0" err="1">
                <a:latin typeface="Arial"/>
                <a:cs typeface="Arial"/>
                <a:sym typeface="+mn-ea"/>
              </a:rPr>
              <a:t>Godišnji</a:t>
            </a:r>
            <a:r>
              <a:rPr lang="en-NZ" sz="1600" dirty="0">
                <a:latin typeface="Arial"/>
                <a:cs typeface="Arial"/>
                <a:sym typeface="+mn-ea"/>
              </a:rPr>
              <a:t> </a:t>
            </a:r>
            <a:r>
              <a:rPr lang="en-NZ" sz="1600" dirty="0" err="1">
                <a:latin typeface="Arial"/>
                <a:cs typeface="Arial"/>
                <a:sym typeface="+mn-ea"/>
              </a:rPr>
              <a:t>proračunski</a:t>
            </a:r>
            <a:r>
              <a:rPr lang="en-NZ" sz="1600" dirty="0">
                <a:latin typeface="Arial"/>
                <a:cs typeface="Arial"/>
                <a:sym typeface="+mn-ea"/>
              </a:rPr>
              <a:t> </a:t>
            </a:r>
            <a:r>
              <a:rPr lang="en-NZ" sz="1600" dirty="0" err="1">
                <a:latin typeface="Arial"/>
                <a:cs typeface="Arial"/>
                <a:sym typeface="+mn-ea"/>
              </a:rPr>
              <a:t>ciklus</a:t>
            </a:r>
            <a:r>
              <a:rPr lang="en-NZ" sz="1600" dirty="0">
                <a:latin typeface="Arial"/>
                <a:cs typeface="Arial"/>
                <a:sym typeface="+mn-ea"/>
              </a:rPr>
              <a:t>:</a:t>
            </a:r>
            <a:r>
              <a:rPr lang="en-US" sz="1600" dirty="0">
                <a:latin typeface="Arial"/>
                <a:cs typeface="Arial"/>
                <a:sym typeface="+mn-ea"/>
              </a:rPr>
              <a:t>	</a:t>
            </a:r>
            <a:endParaRPr lang="en-US">
              <a:latin typeface="Arial"/>
              <a:cs typeface="Arial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NZ" sz="1600" dirty="0">
                <a:latin typeface="Arial" panose="020B0604020202020204" pitchFamily="34" charset="0"/>
                <a:sym typeface="+mn-ea"/>
              </a:rPr>
              <a:t>proračunski proces u dvije faze, savjetovanje o makrofiskalnoj politici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NZ" sz="1600" dirty="0">
                <a:latin typeface="Arial" panose="020B0604020202020204" pitchFamily="34" charset="0"/>
                <a:sym typeface="+mn-ea"/>
              </a:rPr>
              <a:t>proračunski cirkular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NZ" sz="1600" dirty="0">
                <a:latin typeface="Arial" panose="020B0604020202020204" pitchFamily="34" charset="0"/>
                <a:sym typeface="+mn-ea"/>
              </a:rPr>
              <a:t>Prednost u pogledu novih potrošačkih inicijativa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NZ" sz="1600" dirty="0">
                <a:latin typeface="Arial" panose="020B0604020202020204" pitchFamily="34" charset="0"/>
                <a:sym typeface="+mn-ea"/>
              </a:rPr>
              <a:t>Veće analize poreza i rashoda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NZ" sz="1600" dirty="0" err="1">
                <a:latin typeface="Arial" panose="020B0604020202020204" pitchFamily="34" charset="0"/>
                <a:sym typeface="+mn-ea"/>
              </a:rPr>
              <a:t>Odabir</a:t>
            </a:r>
            <a:r>
              <a:rPr lang="hr-HR" sz="1600" dirty="0">
                <a:latin typeface="Arial" panose="020B0604020202020204" pitchFamily="34" charset="0"/>
                <a:sym typeface="+mn-ea"/>
              </a:rPr>
              <a:t> između</a:t>
            </a:r>
            <a:r>
              <a:rPr lang="en-NZ" sz="1600" dirty="0">
                <a:latin typeface="Arial" panose="020B0604020202020204" pitchFamily="34" charset="0"/>
                <a:sym typeface="+mn-ea"/>
              </a:rPr>
              <a:t> </a:t>
            </a:r>
            <a:r>
              <a:rPr lang="en-NZ" sz="1600" dirty="0" err="1">
                <a:latin typeface="Arial" panose="020B0604020202020204" pitchFamily="34" charset="0"/>
                <a:sym typeface="+mn-ea"/>
              </a:rPr>
              <a:t>stručnjaka</a:t>
            </a:r>
            <a:r>
              <a:rPr lang="hr-HR" sz="1600" dirty="0">
                <a:latin typeface="Arial" panose="020B0604020202020204" pitchFamily="34" charset="0"/>
                <a:sym typeface="+mn-ea"/>
              </a:rPr>
              <a:t>, organizacija civilnog društva,</a:t>
            </a:r>
            <a:r>
              <a:rPr lang="en-NZ" sz="1600" dirty="0">
                <a:latin typeface="Arial" panose="020B0604020202020204" pitchFamily="34" charset="0"/>
                <a:sym typeface="+mn-ea"/>
              </a:rPr>
              <a:t> opće javnosti </a:t>
            </a:r>
            <a:r>
              <a:rPr lang="en-NZ" sz="1600" dirty="0" err="1">
                <a:latin typeface="Arial" panose="020B0604020202020204" pitchFamily="34" charset="0"/>
                <a:sym typeface="+mn-ea"/>
              </a:rPr>
              <a:t>ili</a:t>
            </a:r>
            <a:r>
              <a:rPr lang="en-NZ" sz="1600" dirty="0">
                <a:latin typeface="Arial" panose="020B0604020202020204" pitchFamily="34" charset="0"/>
                <a:sym typeface="+mn-ea"/>
              </a:rPr>
              <a:t> </a:t>
            </a:r>
            <a:r>
              <a:rPr lang="hr-HR" sz="1600" dirty="0">
                <a:latin typeface="Arial" panose="020B0604020202020204" pitchFamily="34" charset="0"/>
                <a:sym typeface="+mn-ea"/>
              </a:rPr>
              <a:t>mješavine svega</a:t>
            </a:r>
            <a:endParaRPr lang="en-NZ" sz="1600" dirty="0">
              <a:latin typeface="Arial" panose="020B0604020202020204" pitchFamily="34" charset="0"/>
              <a:sym typeface="+mn-ea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NZ" sz="1600" dirty="0">
                <a:latin typeface="Arial" panose="020B0604020202020204" pitchFamily="34" charset="0"/>
                <a:sym typeface="+mn-ea"/>
              </a:rPr>
              <a:t>Prilike za upotrebu novih IKT alata (da se građanima omogući lakše praćenje i savjetovanje)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NZ" sz="1600" dirty="0">
                <a:latin typeface="Arial" panose="020B0604020202020204" pitchFamily="34" charset="0"/>
                <a:sym typeface="+mn-ea"/>
              </a:rPr>
              <a:t>Planiranje proračuna prema učinku: KPI-jevi o zadovoljstvu građana i njihovom sudjelovanju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NZ" sz="1600" dirty="0">
                <a:latin typeface="Arial" panose="020B0604020202020204" pitchFamily="34" charset="0"/>
                <a:sym typeface="+mn-ea"/>
              </a:rPr>
              <a:t>Rad s ministrima financija koji su usmjereni na reforme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NZ" sz="1600" dirty="0">
                <a:latin typeface="Arial" panose="020B0604020202020204" pitchFamily="34" charset="0"/>
                <a:sym typeface="+mn-ea"/>
              </a:rPr>
              <a:t>Suradnja s resornim ministarstvima koja su usmjerena na reforme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r-HR" sz="1600" dirty="0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r-HR" sz="1600" dirty="0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r-HR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número de diapositiva 2"/>
          <p:cNvSpPr txBox="1"/>
          <p:nvPr/>
        </p:nvSpPr>
        <p:spPr>
          <a:xfrm>
            <a:off x="457200" y="6275178"/>
            <a:ext cx="685800" cy="365125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E7D98CA-1D08-404D-9717-662EFCF3D727}" type="slidenum">
              <a:rPr lang="en-US" sz="1100" smtClean="0">
                <a:solidFill>
                  <a:srgbClr val="7F7F7F"/>
                </a:solidFill>
                <a:latin typeface="Arial" panose="020B0604020202020204"/>
                <a:cs typeface="Arial" panose="020B0604020202020204"/>
              </a:rPr>
              <a:t>30</a:t>
            </a:fld>
            <a:endParaRPr lang="hr-HR" sz="1100" dirty="0">
              <a:solidFill>
                <a:srgbClr val="7F7F7F"/>
              </a:solidFill>
              <a:latin typeface="Arial" panose="020B0604020202020204"/>
              <a:cs typeface="Arial" panose="020B0604020202020204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512217" y="6407474"/>
            <a:ext cx="323328" cy="0"/>
          </a:xfrm>
          <a:prstGeom prst="line">
            <a:avLst/>
          </a:prstGeom>
          <a:ln>
            <a:solidFill>
              <a:srgbClr val="FB5308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97606" y="257384"/>
            <a:ext cx="8950072" cy="95410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NZ" altLang="en-US" sz="2800" dirty="0">
                <a:solidFill>
                  <a:srgbClr val="FF6900"/>
                </a:solidFill>
                <a:latin typeface="Arial" panose="020B0604020202020204" pitchFamily="34" charset="0"/>
              </a:rPr>
              <a:t>5. Izravna sudjelovanja javnosti</a:t>
            </a:r>
            <a:r>
              <a:rPr lang="en-NZ" altLang="en-US" sz="2800" dirty="0">
                <a:solidFill>
                  <a:srgbClr val="FF6900"/>
                </a:solidFill>
                <a:latin typeface="Arial" panose="020B0604020202020204" pitchFamily="34" charset="0"/>
                <a:sym typeface="+mn-ea"/>
              </a:rPr>
              <a:t> koja pokreće MF:</a:t>
            </a:r>
          </a:p>
          <a:p>
            <a:pPr algn="ctr"/>
            <a:r>
              <a:rPr lang="en-NZ" altLang="en-US" sz="2800" dirty="0" err="1">
                <a:solidFill>
                  <a:srgbClr val="FF6900"/>
                </a:solidFill>
                <a:latin typeface="Arial"/>
                <a:cs typeface="Arial"/>
                <a:sym typeface="+mn-ea"/>
              </a:rPr>
              <a:t>glavni</a:t>
            </a:r>
            <a:r>
              <a:rPr lang="en-NZ" altLang="en-US" sz="2800" dirty="0">
                <a:solidFill>
                  <a:srgbClr val="FF6900"/>
                </a:solidFill>
                <a:latin typeface="Arial"/>
                <a:cs typeface="Arial"/>
                <a:sym typeface="+mn-ea"/>
              </a:rPr>
              <a:t> </a:t>
            </a:r>
            <a:r>
              <a:rPr lang="en-NZ" altLang="en-US" sz="2800" dirty="0" err="1">
                <a:solidFill>
                  <a:srgbClr val="FF6900"/>
                </a:solidFill>
                <a:latin typeface="Arial"/>
                <a:cs typeface="Arial"/>
                <a:sym typeface="+mn-ea"/>
              </a:rPr>
              <a:t>pokretači</a:t>
            </a:r>
            <a:r>
              <a:rPr lang="en-NZ" altLang="en-US" sz="2800" dirty="0">
                <a:solidFill>
                  <a:srgbClr val="FF6900"/>
                </a:solidFill>
                <a:latin typeface="Arial"/>
                <a:cs typeface="Arial"/>
                <a:sym typeface="+mn-ea"/>
              </a:rPr>
              <a:t> </a:t>
            </a:r>
            <a:r>
              <a:rPr lang="en-NZ" altLang="en-US" sz="2800" dirty="0" err="1">
                <a:solidFill>
                  <a:srgbClr val="FF6900"/>
                </a:solidFill>
                <a:latin typeface="Arial"/>
                <a:cs typeface="Arial"/>
                <a:sym typeface="+mn-ea"/>
              </a:rPr>
              <a:t>i</a:t>
            </a:r>
            <a:r>
              <a:rPr lang="en-NZ" altLang="en-US" sz="2800" dirty="0">
                <a:solidFill>
                  <a:srgbClr val="FF6900"/>
                </a:solidFill>
                <a:latin typeface="Arial"/>
                <a:cs typeface="Arial"/>
                <a:sym typeface="+mn-ea"/>
              </a:rPr>
              <a:t> </a:t>
            </a:r>
            <a:r>
              <a:rPr lang="en-NZ" altLang="en-US" sz="2800" dirty="0" err="1">
                <a:solidFill>
                  <a:srgbClr val="FF6900"/>
                </a:solidFill>
                <a:latin typeface="Arial"/>
                <a:cs typeface="Arial"/>
                <a:sym typeface="+mn-ea"/>
              </a:rPr>
              <a:t>alati</a:t>
            </a:r>
            <a:r>
              <a:rPr lang="en-NZ" altLang="en-US" sz="2800" dirty="0">
                <a:solidFill>
                  <a:srgbClr val="FF6900"/>
                </a:solidFill>
                <a:latin typeface="Arial"/>
                <a:cs typeface="Arial"/>
                <a:sym typeface="+mn-ea"/>
              </a:rPr>
              <a:t> </a:t>
            </a:r>
            <a:r>
              <a:rPr lang="en-NZ" dirty="0"/>
              <a:t> </a:t>
            </a:r>
            <a:endParaRPr lang="hr-HR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12217" y="1770844"/>
            <a:ext cx="8138724" cy="2676525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NZ" sz="1600" dirty="0">
                <a:latin typeface="Arial" panose="020B0604020202020204" pitchFamily="34" charset="0"/>
                <a:sym typeface="+mn-ea"/>
              </a:rPr>
              <a:t>Ustavno uređenje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NZ" sz="1600" dirty="0" err="1">
                <a:latin typeface="Arial"/>
                <a:cs typeface="Arial"/>
                <a:sym typeface="+mn-ea"/>
              </a:rPr>
              <a:t>Općenita</a:t>
            </a:r>
            <a:r>
              <a:rPr lang="en-NZ" sz="1600" dirty="0">
                <a:latin typeface="Arial"/>
                <a:cs typeface="Arial"/>
                <a:sym typeface="+mn-ea"/>
              </a:rPr>
              <a:t> </a:t>
            </a:r>
            <a:r>
              <a:rPr lang="en-NZ" sz="1600" dirty="0" err="1">
                <a:latin typeface="Arial"/>
                <a:cs typeface="Arial"/>
                <a:sym typeface="+mn-ea"/>
              </a:rPr>
              <a:t>priroda</a:t>
            </a:r>
            <a:r>
              <a:rPr lang="en-NZ" sz="1600" dirty="0">
                <a:latin typeface="Arial"/>
                <a:cs typeface="Arial"/>
                <a:sym typeface="+mn-ea"/>
              </a:rPr>
              <a:t> </a:t>
            </a:r>
            <a:r>
              <a:rPr lang="en-NZ" sz="1600" dirty="0" err="1">
                <a:latin typeface="Arial"/>
                <a:cs typeface="Arial"/>
                <a:sym typeface="+mn-ea"/>
              </a:rPr>
              <a:t>odnosa</a:t>
            </a:r>
            <a:r>
              <a:rPr lang="en-NZ" sz="1600" dirty="0">
                <a:latin typeface="Arial"/>
                <a:cs typeface="Arial"/>
                <a:sym typeface="+mn-ea"/>
              </a:rPr>
              <a:t> </a:t>
            </a:r>
            <a:r>
              <a:rPr lang="en-NZ" sz="1600" dirty="0" err="1">
                <a:latin typeface="Arial"/>
                <a:cs typeface="Arial"/>
                <a:sym typeface="+mn-ea"/>
              </a:rPr>
              <a:t>vlade</a:t>
            </a:r>
            <a:r>
              <a:rPr lang="en-NZ" sz="1600" dirty="0">
                <a:latin typeface="Arial"/>
                <a:cs typeface="Arial"/>
                <a:sym typeface="+mn-ea"/>
              </a:rPr>
              <a:t> </a:t>
            </a:r>
            <a:r>
              <a:rPr lang="en-NZ" sz="1600" dirty="0" err="1">
                <a:latin typeface="Arial"/>
                <a:cs typeface="Arial"/>
                <a:sym typeface="+mn-ea"/>
              </a:rPr>
              <a:t>i</a:t>
            </a:r>
            <a:r>
              <a:rPr lang="en-NZ" sz="1600" dirty="0">
                <a:latin typeface="Arial"/>
                <a:cs typeface="Arial"/>
                <a:sym typeface="+mn-ea"/>
              </a:rPr>
              <a:t> </a:t>
            </a:r>
            <a:r>
              <a:rPr lang="en-NZ" sz="1600" dirty="0" err="1">
                <a:latin typeface="Arial"/>
                <a:cs typeface="Arial"/>
                <a:sym typeface="+mn-ea"/>
              </a:rPr>
              <a:t>civilnog</a:t>
            </a:r>
            <a:r>
              <a:rPr lang="en-NZ" sz="1600" dirty="0">
                <a:latin typeface="Arial"/>
                <a:cs typeface="Arial"/>
                <a:sym typeface="+mn-ea"/>
              </a:rPr>
              <a:t> </a:t>
            </a:r>
            <a:r>
              <a:rPr lang="en-NZ" sz="1600" dirty="0" err="1">
                <a:latin typeface="Arial"/>
                <a:cs typeface="Arial"/>
                <a:sym typeface="+mn-ea"/>
              </a:rPr>
              <a:t>društva</a:t>
            </a:r>
            <a:r>
              <a:rPr lang="en-NZ" sz="1600" dirty="0">
                <a:latin typeface="Arial"/>
                <a:cs typeface="Arial"/>
                <a:sym typeface="+mn-ea"/>
              </a:rPr>
              <a:t> </a:t>
            </a:r>
            <a:endParaRPr lang="en-NZ" sz="1600" dirty="0">
              <a:latin typeface="Arial" panose="020B0604020202020204" pitchFamily="34" charset="0"/>
              <a:cs typeface="Arial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NZ" sz="1600" dirty="0">
                <a:latin typeface="Arial" panose="020B0604020202020204" pitchFamily="34" charset="0"/>
                <a:sym typeface="+mn-ea"/>
              </a:rPr>
              <a:t>Pristup sadašnje vlade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NZ" sz="1600" dirty="0">
                <a:latin typeface="Arial" panose="020B0604020202020204" pitchFamily="34" charset="0"/>
                <a:sym typeface="+mn-ea"/>
              </a:rPr>
              <a:t>Uloga i razina kapaciteta MF-a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NZ" sz="1600" dirty="0">
                <a:latin typeface="Arial" panose="020B0604020202020204" pitchFamily="34" charset="0"/>
                <a:sym typeface="+mn-ea"/>
              </a:rPr>
              <a:t>Kontekst civilnog društva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r-HR" sz="1600" dirty="0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r-HR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número de diapositiva 2"/>
          <p:cNvSpPr txBox="1"/>
          <p:nvPr/>
        </p:nvSpPr>
        <p:spPr>
          <a:xfrm>
            <a:off x="457200" y="6275178"/>
            <a:ext cx="685800" cy="365125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E7D98CA-1D08-404D-9717-662EFCF3D727}" type="slidenum">
              <a:rPr lang="en-US" sz="1100" smtClean="0">
                <a:solidFill>
                  <a:srgbClr val="7F7F7F"/>
                </a:solidFill>
                <a:latin typeface="Arial" panose="020B0604020202020204"/>
                <a:cs typeface="Arial" panose="020B0604020202020204"/>
              </a:rPr>
              <a:t>31</a:t>
            </a:fld>
            <a:endParaRPr lang="hr-HR" sz="1100" dirty="0">
              <a:solidFill>
                <a:srgbClr val="7F7F7F"/>
              </a:solidFill>
              <a:latin typeface="Arial" panose="020B0604020202020204"/>
              <a:cs typeface="Arial" panose="020B0604020202020204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512217" y="6407474"/>
            <a:ext cx="323328" cy="0"/>
          </a:xfrm>
          <a:prstGeom prst="line">
            <a:avLst/>
          </a:prstGeom>
          <a:ln>
            <a:solidFill>
              <a:srgbClr val="FB5308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729574" y="491580"/>
            <a:ext cx="6247130" cy="1383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Z" altLang="en-US" sz="2800" dirty="0">
                <a:solidFill>
                  <a:srgbClr val="FF6900"/>
                </a:solidFill>
                <a:latin typeface="Arial" panose="020B0604020202020204" pitchFamily="34" charset="0"/>
              </a:rPr>
              <a:t>5. Izravna sudjelovanja javnosti</a:t>
            </a:r>
            <a:r>
              <a:rPr lang="en-NZ" altLang="en-US" sz="2800" dirty="0">
                <a:solidFill>
                  <a:srgbClr val="FF6900"/>
                </a:solidFill>
                <a:latin typeface="Arial" panose="020B0604020202020204" pitchFamily="34" charset="0"/>
                <a:sym typeface="+mn-ea"/>
              </a:rPr>
              <a:t> koja pokreće MF:</a:t>
            </a:r>
          </a:p>
          <a:p>
            <a:pPr algn="ctr"/>
            <a:r>
              <a:rPr lang="en-NZ" altLang="en-US" sz="2800" dirty="0">
                <a:solidFill>
                  <a:srgbClr val="FF6900"/>
                </a:solidFill>
                <a:latin typeface="Arial" panose="020B0604020202020204" pitchFamily="34" charset="0"/>
              </a:rPr>
              <a:t>kontekst</a:t>
            </a:r>
          </a:p>
          <a:p>
            <a:pPr algn="ctr"/>
            <a:r>
              <a:rPr dirty="0"/>
              <a:t> </a:t>
            </a:r>
          </a:p>
        </p:txBody>
      </p:sp>
      <p:pic>
        <p:nvPicPr>
          <p:cNvPr id="6" name="Picture 6" descr="A picture containing LEGO, toy&#10;&#10;Description generated with very high confidence">
            <a:extLst>
              <a:ext uri="{FF2B5EF4-FFF2-40B4-BE49-F238E27FC236}">
                <a16:creationId xmlns:a16="http://schemas.microsoft.com/office/drawing/2014/main" id="{17351248-8181-4DA2-88D4-D90AE53ED1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0236" y="4944463"/>
            <a:ext cx="2667000" cy="1857375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12217" y="1770844"/>
            <a:ext cx="8138724" cy="4523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NZ" sz="1600" dirty="0">
                <a:latin typeface="Arial" panose="020B0604020202020204" pitchFamily="34" charset="0"/>
                <a:sym typeface="+mn-ea"/>
              </a:rPr>
              <a:t>Koji su primjeri konkretnih mehanizama sudjelovanja najrelevantniji za vašu zemlji i zašto?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NZ" sz="1600" dirty="0">
                <a:latin typeface="Arial" panose="020B0604020202020204" pitchFamily="34" charset="0"/>
                <a:sym typeface="+mn-ea"/>
              </a:rPr>
              <a:t>Koja je po vama najprikladnija uloga MF-a u vašoj zemlji, u usporedbi s ulogom vlade; zakonodavstva; resornih ministarstava?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NZ" sz="1600" dirty="0">
                <a:latin typeface="Arial" panose="020B0604020202020204" pitchFamily="34" charset="0"/>
                <a:sym typeface="+mn-ea"/>
              </a:rPr>
              <a:t>Koju razinu kapaciteta ima vaš MF u pogledu sudjelovanja javnosti?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NZ" sz="1600" dirty="0">
                <a:latin typeface="Arial" panose="020B0604020202020204" pitchFamily="34" charset="0"/>
                <a:sym typeface="+mn-ea"/>
              </a:rPr>
              <a:t>Kakav je kontekst što se tiče civilnog društva u vašoj zemlji? Npr. broj i uloga organizacija civilnog društva; prisutnost krovnih nacionalnih organizacija civilnog društva; odnos vlade i civilnog društva.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N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Koji su glavni izazovi za povećanje ili pokretanje novih oblika sudjelovanja javnosti?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N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Što mislite, koji su ključni uvjeti za konkretan novi mehanizam sudjelovanja javnosti koji bi se uveo u vašoj zemlji?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N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Kako vam GIFT može pomoći u vašem radu?</a:t>
            </a:r>
          </a:p>
        </p:txBody>
      </p:sp>
      <p:sp>
        <p:nvSpPr>
          <p:cNvPr id="3" name="Marcador de número de diapositiva 2"/>
          <p:cNvSpPr txBox="1"/>
          <p:nvPr/>
        </p:nvSpPr>
        <p:spPr>
          <a:xfrm>
            <a:off x="457200" y="6275178"/>
            <a:ext cx="685800" cy="365125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E7D98CA-1D08-404D-9717-662EFCF3D727}" type="slidenum">
              <a:rPr lang="en-US" sz="1100" smtClean="0">
                <a:solidFill>
                  <a:srgbClr val="7F7F7F"/>
                </a:solidFill>
                <a:latin typeface="Arial" panose="020B0604020202020204"/>
                <a:cs typeface="Arial" panose="020B0604020202020204"/>
              </a:rPr>
              <a:t>32</a:t>
            </a:fld>
            <a:endParaRPr lang="hr-HR" sz="1100" dirty="0">
              <a:solidFill>
                <a:srgbClr val="7F7F7F"/>
              </a:solidFill>
              <a:latin typeface="Arial" panose="020B0604020202020204"/>
              <a:cs typeface="Arial" panose="020B0604020202020204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512217" y="6407474"/>
            <a:ext cx="323328" cy="0"/>
          </a:xfrm>
          <a:prstGeom prst="line">
            <a:avLst/>
          </a:prstGeom>
          <a:ln>
            <a:solidFill>
              <a:srgbClr val="FB5308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882873" y="477203"/>
            <a:ext cx="6247130" cy="9531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Z" altLang="en-US" sz="2800" dirty="0">
                <a:solidFill>
                  <a:srgbClr val="FF6900"/>
                </a:solidFill>
                <a:latin typeface="Arial" panose="020B0604020202020204" pitchFamily="34" charset="0"/>
              </a:rPr>
              <a:t>5. Izravna sudjelovanja javnosti koja pokreće MF:</a:t>
            </a:r>
          </a:p>
          <a:p>
            <a:pPr algn="ctr"/>
            <a:r>
              <a:rPr lang="en-NZ" altLang="en-US" sz="2800" dirty="0">
                <a:solidFill>
                  <a:srgbClr val="FF6900"/>
                </a:solidFill>
                <a:latin typeface="Arial" panose="020B0604020202020204" pitchFamily="34" charset="0"/>
              </a:rPr>
              <a:t>pitanja za raspravu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12217" y="1770844"/>
            <a:ext cx="8138724" cy="4154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>
              <a:lnSpc>
                <a:spcPct val="150000"/>
              </a:lnSpc>
              <a:buFont typeface="+mj-lt"/>
              <a:buNone/>
            </a:pPr>
            <a:r>
              <a:rPr dirty="0"/>
              <a:t> </a:t>
            </a:r>
            <a:r>
              <a:rPr lang="en-N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GIFT-ov vodič za sudjelovanje javnosti http://guide.fiscaltransparency.net/</a:t>
            </a:r>
          </a:p>
          <a:p>
            <a:pPr indent="0">
              <a:lnSpc>
                <a:spcPct val="150000"/>
              </a:lnSpc>
              <a:buFont typeface="+mj-lt"/>
              <a:buNone/>
            </a:pPr>
            <a:endParaRPr lang="hr-HR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>
              <a:lnSpc>
                <a:spcPct val="150000"/>
              </a:lnSpc>
              <a:buFont typeface="+mj-lt"/>
              <a:buNone/>
            </a:pPr>
            <a:r>
              <a:rPr lang="en-NZ" sz="1600" dirty="0">
                <a:latin typeface="Arial" panose="020B0604020202020204" pitchFamily="34" charset="0"/>
                <a:sym typeface="+mn-ea"/>
              </a:rPr>
              <a:t>Anketa o otvorenosti proračuna za 2017., pojedinačna izvješća zemalja (pitanje 125. o sudjelovanju javnosti koje provodi MF)</a:t>
            </a:r>
            <a:r>
              <a:rPr lang="en-N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 https://www.internationalbudget.org/open-budget-survey/results-by-country/country-info/</a:t>
            </a:r>
          </a:p>
          <a:p>
            <a:pPr indent="0">
              <a:lnSpc>
                <a:spcPct val="150000"/>
              </a:lnSpc>
              <a:buFont typeface="+mj-lt"/>
              <a:buNone/>
            </a:pPr>
            <a:endParaRPr lang="hr-HR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>
              <a:lnSpc>
                <a:spcPct val="150000"/>
              </a:lnSpc>
              <a:buFont typeface="+mj-lt"/>
              <a:buNone/>
            </a:pPr>
            <a:r>
              <a:rPr lang="en-N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sym typeface="+mn-ea"/>
              </a:rPr>
              <a:t>OECD-ov priručnik o proračunskoj transparentnosti (dio J): https://read.oecd-ilibrary.org/governance/oecd-budget-transparency-toolkit_9789264282070-en#page84</a:t>
            </a:r>
          </a:p>
          <a:p>
            <a:pPr indent="0">
              <a:lnSpc>
                <a:spcPct val="150000"/>
              </a:lnSpc>
              <a:buFont typeface="+mj-lt"/>
              <a:buNone/>
            </a:pPr>
            <a:endParaRPr lang="hr-HR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indent="0">
              <a:lnSpc>
                <a:spcPct val="150000"/>
              </a:lnSpc>
              <a:buFont typeface="+mj-lt"/>
              <a:buNone/>
            </a:pPr>
            <a:endParaRPr lang="hr-HR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indent="0">
              <a:lnSpc>
                <a:spcPct val="150000"/>
              </a:lnSpc>
              <a:buFont typeface="+mj-lt"/>
              <a:buNone/>
            </a:pPr>
            <a:endParaRPr lang="hr-HR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número de diapositiva 2"/>
          <p:cNvSpPr txBox="1"/>
          <p:nvPr/>
        </p:nvSpPr>
        <p:spPr>
          <a:xfrm>
            <a:off x="457200" y="6275178"/>
            <a:ext cx="685800" cy="365125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E7D98CA-1D08-404D-9717-662EFCF3D727}" type="slidenum">
              <a:rPr lang="en-US" sz="1100" smtClean="0">
                <a:solidFill>
                  <a:srgbClr val="7F7F7F"/>
                </a:solidFill>
                <a:latin typeface="Arial" panose="020B0604020202020204"/>
                <a:cs typeface="Arial" panose="020B0604020202020204"/>
              </a:rPr>
              <a:t>33</a:t>
            </a:fld>
            <a:endParaRPr lang="hr-HR" sz="1100" dirty="0">
              <a:solidFill>
                <a:srgbClr val="7F7F7F"/>
              </a:solidFill>
              <a:latin typeface="Arial" panose="020B0604020202020204"/>
              <a:cs typeface="Arial" panose="020B0604020202020204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512217" y="6407474"/>
            <a:ext cx="323328" cy="0"/>
          </a:xfrm>
          <a:prstGeom prst="line">
            <a:avLst/>
          </a:prstGeom>
          <a:ln>
            <a:solidFill>
              <a:srgbClr val="FB5308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643513" y="721618"/>
            <a:ext cx="385699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Z" altLang="en-US" sz="2800" dirty="0">
                <a:solidFill>
                  <a:srgbClr val="FF6900"/>
                </a:solidFill>
                <a:latin typeface="Arial" panose="020B0604020202020204" pitchFamily="34" charset="0"/>
              </a:rPr>
              <a:t>6. Izvori  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12217" y="1770844"/>
            <a:ext cx="8138724" cy="4892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>
              <a:lnSpc>
                <a:spcPct val="150000"/>
              </a:lnSpc>
              <a:buFont typeface="+mj-lt"/>
              <a:buNone/>
            </a:pPr>
            <a:r>
              <a:rPr lang="en-NZ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sym typeface="+mn-ea"/>
              </a:rPr>
              <a:t>Tijelo za novu infrastrukturu:</a:t>
            </a:r>
            <a:r>
              <a:rPr lang="en-N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sym typeface="+mn-ea"/>
              </a:rPr>
              <a:t> https://treasury.govt.nz/publications/consultation/new-independent-infrastructure-body</a:t>
            </a:r>
          </a:p>
          <a:p>
            <a:pPr indent="0">
              <a:lnSpc>
                <a:spcPct val="150000"/>
              </a:lnSpc>
              <a:buFont typeface="+mj-lt"/>
              <a:buNone/>
            </a:pPr>
            <a:r>
              <a:rPr lang="en-NZ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sym typeface="+mn-ea"/>
              </a:rPr>
              <a:t>Otvoreni proračun:</a:t>
            </a:r>
            <a:r>
              <a:rPr dirty="0"/>
              <a:t> </a:t>
            </a:r>
            <a:r>
              <a:rPr lang="en-N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sym typeface="+mn-ea"/>
                <a:hlinkClick r:id="rId2"/>
              </a:rPr>
              <a:t>https://treasury.govt.nz/publications/information-release/open-government-partnership-information-release</a:t>
            </a:r>
            <a:endParaRPr lang="hr-HR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indent="0">
              <a:lnSpc>
                <a:spcPct val="150000"/>
              </a:lnSpc>
              <a:buFont typeface="+mj-lt"/>
              <a:buNone/>
            </a:pPr>
            <a:r>
              <a:rPr lang="en-NZ" sz="1600" b="1" dirty="0">
                <a:latin typeface="Arial" panose="020B0604020202020204" pitchFamily="34" charset="0"/>
                <a:sym typeface="+mn-ea"/>
              </a:rPr>
              <a:t>Analiza Odbora za potrese</a:t>
            </a:r>
            <a:r>
              <a:rPr lang="en-NZ" sz="1600" dirty="0">
                <a:latin typeface="Arial" panose="020B0604020202020204" pitchFamily="34" charset="0"/>
                <a:sym typeface="+mn-ea"/>
              </a:rPr>
              <a:t>: https://treasury.govt.nz/news-and-events/reviews-consultation/review-earthquake-commission-act</a:t>
            </a:r>
          </a:p>
          <a:p>
            <a:pPr indent="0">
              <a:lnSpc>
                <a:spcPct val="150000"/>
              </a:lnSpc>
              <a:buFont typeface="+mj-lt"/>
              <a:buNone/>
            </a:pPr>
            <a:r>
              <a:rPr lang="en-NZ" sz="1600" b="1" dirty="0">
                <a:latin typeface="Arial" panose="020B0604020202020204" pitchFamily="34" charset="0"/>
                <a:sym typeface="+mn-ea"/>
              </a:rPr>
              <a:t>Porezna reforma:</a:t>
            </a:r>
            <a:r>
              <a:rPr lang="en-NZ" sz="1600" dirty="0">
                <a:latin typeface="Arial" panose="020B0604020202020204" pitchFamily="34" charset="0"/>
                <a:sym typeface="+mn-ea"/>
              </a:rPr>
              <a:t> https://taxworkinggroup.govt.nz/</a:t>
            </a:r>
          </a:p>
          <a:p>
            <a:pPr indent="0">
              <a:lnSpc>
                <a:spcPct val="150000"/>
              </a:lnSpc>
              <a:buFont typeface="+mj-lt"/>
              <a:buNone/>
            </a:pPr>
            <a:r>
              <a:rPr lang="en-NZ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sym typeface="+mn-ea"/>
              </a:rPr>
              <a:t>Sudjelovanje Maora:</a:t>
            </a:r>
            <a:r>
              <a:rPr lang="en-N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sym typeface="+mn-ea"/>
              </a:rPr>
              <a:t> https://tearawhiti.govt.nz/assets/Maori-Crown-Relations-oopu/6b46d994f8/Engagement-Guidelines-1-Oct-18.pdf</a:t>
            </a:r>
          </a:p>
          <a:p>
            <a:pPr indent="0">
              <a:lnSpc>
                <a:spcPct val="150000"/>
              </a:lnSpc>
              <a:buFont typeface="+mj-lt"/>
              <a:buNone/>
            </a:pPr>
            <a:endParaRPr lang="hr-HR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>
              <a:lnSpc>
                <a:spcPct val="150000"/>
              </a:lnSpc>
              <a:buFont typeface="+mj-lt"/>
              <a:buNone/>
            </a:pPr>
            <a:endParaRPr lang="hr-HR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indent="0">
              <a:lnSpc>
                <a:spcPct val="150000"/>
              </a:lnSpc>
              <a:buFont typeface="+mj-lt"/>
              <a:buNone/>
            </a:pPr>
            <a:endParaRPr lang="hr-HR" sz="1600" dirty="0">
              <a:sym typeface="+mn-ea"/>
            </a:endParaRPr>
          </a:p>
          <a:p>
            <a:pPr indent="0">
              <a:lnSpc>
                <a:spcPct val="150000"/>
              </a:lnSpc>
              <a:buFont typeface="+mj-lt"/>
              <a:buNone/>
            </a:pPr>
            <a:r>
              <a:rPr dirty="0"/>
              <a:t> </a:t>
            </a:r>
            <a:endParaRPr lang="hr-HR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número de diapositiva 2"/>
          <p:cNvSpPr txBox="1"/>
          <p:nvPr/>
        </p:nvSpPr>
        <p:spPr>
          <a:xfrm>
            <a:off x="457200" y="6275178"/>
            <a:ext cx="685800" cy="365125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E7D98CA-1D08-404D-9717-662EFCF3D727}" type="slidenum">
              <a:rPr lang="en-US" sz="1100" smtClean="0">
                <a:solidFill>
                  <a:srgbClr val="7F7F7F"/>
                </a:solidFill>
                <a:latin typeface="Arial" panose="020B0604020202020204"/>
                <a:cs typeface="Arial" panose="020B0604020202020204"/>
              </a:rPr>
              <a:t>34</a:t>
            </a:fld>
            <a:endParaRPr lang="hr-HR" sz="1100" dirty="0">
              <a:solidFill>
                <a:srgbClr val="7F7F7F"/>
              </a:solidFill>
              <a:latin typeface="Arial" panose="020B0604020202020204"/>
              <a:cs typeface="Arial" panose="020B0604020202020204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512217" y="6407474"/>
            <a:ext cx="323328" cy="0"/>
          </a:xfrm>
          <a:prstGeom prst="line">
            <a:avLst/>
          </a:prstGeom>
          <a:ln>
            <a:solidFill>
              <a:srgbClr val="FB5308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466030" y="721618"/>
            <a:ext cx="421195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Z" altLang="en-US" sz="2800" dirty="0">
                <a:solidFill>
                  <a:srgbClr val="FF6900"/>
                </a:solidFill>
                <a:latin typeface="Arial" panose="020B0604020202020204" pitchFamily="34" charset="0"/>
              </a:rPr>
              <a:t>6. Internetske stranice novozelandske riznice 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12217" y="1770844"/>
            <a:ext cx="8138724" cy="4892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>
              <a:lnSpc>
                <a:spcPct val="150000"/>
              </a:lnSpc>
              <a:buFont typeface="+mj-lt"/>
              <a:buNone/>
            </a:pPr>
            <a:r>
              <a:rPr lang="en-NZ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sym typeface="+mn-ea"/>
              </a:rPr>
              <a:t>Neovisna fiskalna institucija:</a:t>
            </a:r>
            <a:r>
              <a:rPr lang="en-N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sym typeface="+mn-ea"/>
              </a:rPr>
              <a:t> https://treasury.govt.nz/news-and-events/reviews-consultation/establishing-independent-fiscal-institution</a:t>
            </a:r>
          </a:p>
          <a:p>
            <a:pPr indent="0">
              <a:lnSpc>
                <a:spcPct val="150000"/>
              </a:lnSpc>
              <a:buFont typeface="+mj-lt"/>
              <a:buNone/>
            </a:pPr>
            <a:r>
              <a:rPr lang="en-NZ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sym typeface="+mn-ea"/>
              </a:rPr>
              <a:t>Fiskalno izvješće za dugoročno razdoblje 2016.(uključujući proces sudjelovanja) </a:t>
            </a:r>
            <a:r>
              <a:rPr lang="en-N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sym typeface="+mn-ea"/>
              </a:rPr>
              <a:t>https://treasury.govt.nz/publications/strategies-and-plans/long-term-fiscal-position/he-tirohanga-mokopuna</a:t>
            </a:r>
          </a:p>
          <a:p>
            <a:pPr indent="0">
              <a:lnSpc>
                <a:spcPct val="150000"/>
              </a:lnSpc>
              <a:buFont typeface="+mj-lt"/>
              <a:buNone/>
            </a:pPr>
            <a:r>
              <a:rPr lang="en-NZ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sym typeface="+mn-ea"/>
              </a:rPr>
              <a:t>Izvješće o investicijama 2018.:</a:t>
            </a:r>
            <a:r>
              <a:rPr lang="en-N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sym typeface="+mn-ea"/>
              </a:rPr>
              <a:t> https://treasury.govt.nz/publications/investment-statement/2018-investment-statement</a:t>
            </a:r>
          </a:p>
          <a:p>
            <a:pPr indent="0">
              <a:lnSpc>
                <a:spcPct val="150000"/>
              </a:lnSpc>
              <a:buFont typeface="+mj-lt"/>
              <a:buNone/>
            </a:pPr>
            <a:r>
              <a:rPr lang="en-NZ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sym typeface="+mn-ea"/>
              </a:rPr>
              <a:t>Sveučilišta i škole:</a:t>
            </a:r>
            <a:r>
              <a:rPr lang="en-N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sym typeface="+mn-ea"/>
              </a:rPr>
              <a:t> https://treasury.govt.nz/about-treasury/our-work/education-community/</a:t>
            </a:r>
          </a:p>
          <a:p>
            <a:pPr indent="0">
              <a:lnSpc>
                <a:spcPct val="150000"/>
              </a:lnSpc>
              <a:buFont typeface="+mj-lt"/>
              <a:buNone/>
            </a:pPr>
            <a:endParaRPr lang="hr-HR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>
              <a:lnSpc>
                <a:spcPct val="150000"/>
              </a:lnSpc>
              <a:buFont typeface="+mj-lt"/>
              <a:buNone/>
            </a:pPr>
            <a:endParaRPr lang="hr-HR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indent="0">
              <a:lnSpc>
                <a:spcPct val="150000"/>
              </a:lnSpc>
              <a:buFont typeface="+mj-lt"/>
              <a:buNone/>
            </a:pPr>
            <a:endParaRPr lang="hr-HR" sz="1600" dirty="0">
              <a:sym typeface="+mn-ea"/>
            </a:endParaRPr>
          </a:p>
          <a:p>
            <a:pPr indent="0">
              <a:lnSpc>
                <a:spcPct val="150000"/>
              </a:lnSpc>
              <a:buFont typeface="+mj-lt"/>
              <a:buNone/>
            </a:pPr>
            <a:r>
              <a:rPr dirty="0"/>
              <a:t> </a:t>
            </a:r>
            <a:endParaRPr lang="hr-HR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número de diapositiva 2"/>
          <p:cNvSpPr txBox="1"/>
          <p:nvPr/>
        </p:nvSpPr>
        <p:spPr>
          <a:xfrm>
            <a:off x="457200" y="6275178"/>
            <a:ext cx="685800" cy="365125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E7D98CA-1D08-404D-9717-662EFCF3D727}" type="slidenum">
              <a:rPr lang="en-US" sz="1100" smtClean="0">
                <a:solidFill>
                  <a:srgbClr val="7F7F7F"/>
                </a:solidFill>
                <a:latin typeface="Arial" panose="020B0604020202020204"/>
                <a:cs typeface="Arial" panose="020B0604020202020204"/>
              </a:rPr>
              <a:t>35</a:t>
            </a:fld>
            <a:endParaRPr lang="hr-HR" sz="1100" dirty="0">
              <a:solidFill>
                <a:srgbClr val="7F7F7F"/>
              </a:solidFill>
              <a:latin typeface="Arial" panose="020B0604020202020204"/>
              <a:cs typeface="Arial" panose="020B0604020202020204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512217" y="6407474"/>
            <a:ext cx="323328" cy="0"/>
          </a:xfrm>
          <a:prstGeom prst="line">
            <a:avLst/>
          </a:prstGeom>
          <a:ln>
            <a:solidFill>
              <a:srgbClr val="FB5308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466030" y="721618"/>
            <a:ext cx="421195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Z" altLang="en-US" sz="2800" dirty="0">
                <a:solidFill>
                  <a:srgbClr val="FF6900"/>
                </a:solidFill>
                <a:latin typeface="Arial" panose="020B0604020202020204" pitchFamily="34" charset="0"/>
              </a:rPr>
              <a:t>6. Internetske stranice novozelandske riznice 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12217" y="1770844"/>
            <a:ext cx="8138724" cy="6000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>
              <a:lnSpc>
                <a:spcPct val="150000"/>
              </a:lnSpc>
              <a:buFont typeface="+mj-lt"/>
              <a:buNone/>
            </a:pPr>
            <a:r>
              <a:rPr lang="en-NZ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sym typeface="+mn-ea"/>
              </a:rPr>
              <a:t>Južna Afrika: </a:t>
            </a:r>
            <a:r>
              <a:rPr lang="en-NZ" altLang="en-US" sz="1600">
                <a:latin typeface="Arial" panose="020B0604020202020204" pitchFamily="34" charset="0"/>
                <a:sym typeface="+mn-ea"/>
              </a:rPr>
              <a:t>proračunski portal na internetu, www.vulekamali.gov.za</a:t>
            </a:r>
          </a:p>
          <a:p>
            <a:pPr indent="0">
              <a:lnSpc>
                <a:spcPct val="150000"/>
              </a:lnSpc>
              <a:buFont typeface="+mj-lt"/>
              <a:buNone/>
            </a:pPr>
            <a:endParaRPr lang="hr-HR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indent="0">
              <a:lnSpc>
                <a:spcPct val="150000"/>
              </a:lnSpc>
              <a:buFont typeface="+mj-lt"/>
              <a:buNone/>
            </a:pPr>
            <a:r>
              <a:rPr lang="en-NZ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sym typeface="+mn-ea"/>
              </a:rPr>
              <a:t>Meksička </a:t>
            </a:r>
            <a:r>
              <a:rPr lang="en-N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sym typeface="+mn-ea"/>
              </a:rPr>
              <a:t>infrastruktura ruralnih škola:  http://documents.worldbank.org/curated/en/147431545086837057/pdf/Disclosable-Version-of-the-ISR-Mexico-School-Based-Management-Project-P147185-Sequence-No-09.pdf </a:t>
            </a:r>
          </a:p>
          <a:p>
            <a:pPr indent="0">
              <a:lnSpc>
                <a:spcPct val="150000"/>
              </a:lnSpc>
              <a:buFont typeface="+mj-lt"/>
              <a:buNone/>
            </a:pPr>
            <a:endParaRPr lang="hr-HR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indent="0">
              <a:lnSpc>
                <a:spcPct val="150000"/>
              </a:lnSpc>
              <a:buFont typeface="+mj-lt"/>
              <a:buNone/>
            </a:pPr>
            <a:r>
              <a:rPr lang="en-NZ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sym typeface="+mn-ea"/>
              </a:rPr>
              <a:t>Ujedinjena Kraljevina</a:t>
            </a:r>
            <a:r>
              <a:rPr lang="en-N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sym typeface="+mn-ea"/>
              </a:rPr>
              <a:t> Porezna savjetovanja: https://www.gov.uk/government/publications/tax-consultation-framework</a:t>
            </a:r>
          </a:p>
          <a:p>
            <a:pPr indent="0">
              <a:lnSpc>
                <a:spcPct val="150000"/>
              </a:lnSpc>
              <a:buFont typeface="+mj-lt"/>
              <a:buNone/>
            </a:pPr>
            <a:r>
              <a:rPr lang="en-NZ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sym typeface="+mn-ea"/>
              </a:rPr>
              <a:t>Ujedinjena Kraljevina</a:t>
            </a:r>
            <a:r>
              <a:rPr lang="en-N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sym typeface="+mn-ea"/>
              </a:rPr>
              <a:t> Vladin kodeks prakse za savjetovanja: https://webarchive.nationalarchives.gov.uk/20140206144828/http://www.berr.gov.uk/files/file47158.pdf</a:t>
            </a:r>
          </a:p>
          <a:p>
            <a:pPr indent="0">
              <a:lnSpc>
                <a:spcPct val="150000"/>
              </a:lnSpc>
              <a:buFont typeface="+mj-lt"/>
              <a:buNone/>
            </a:pPr>
            <a:endParaRPr lang="hr-HR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>
              <a:lnSpc>
                <a:spcPct val="150000"/>
              </a:lnSpc>
              <a:buFont typeface="+mj-lt"/>
              <a:buNone/>
            </a:pPr>
            <a:endParaRPr lang="hr-HR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indent="0">
              <a:lnSpc>
                <a:spcPct val="150000"/>
              </a:lnSpc>
              <a:buFont typeface="+mj-lt"/>
              <a:buNone/>
            </a:pPr>
            <a:endParaRPr lang="hr-HR" sz="1600" dirty="0">
              <a:sym typeface="+mn-ea"/>
            </a:endParaRPr>
          </a:p>
          <a:p>
            <a:pPr indent="0">
              <a:lnSpc>
                <a:spcPct val="150000"/>
              </a:lnSpc>
              <a:buFont typeface="+mj-lt"/>
              <a:buNone/>
            </a:pPr>
            <a:r>
              <a:rPr dirty="0"/>
              <a:t> </a:t>
            </a:r>
            <a:endParaRPr lang="hr-HR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número de diapositiva 2"/>
          <p:cNvSpPr txBox="1"/>
          <p:nvPr/>
        </p:nvSpPr>
        <p:spPr>
          <a:xfrm>
            <a:off x="457200" y="6275178"/>
            <a:ext cx="685800" cy="365125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E7D98CA-1D08-404D-9717-662EFCF3D727}" type="slidenum">
              <a:rPr lang="en-US" sz="1100" smtClean="0">
                <a:solidFill>
                  <a:srgbClr val="7F7F7F"/>
                </a:solidFill>
                <a:latin typeface="Arial" panose="020B0604020202020204"/>
                <a:cs typeface="Arial" panose="020B0604020202020204"/>
              </a:rPr>
              <a:t>36</a:t>
            </a:fld>
            <a:endParaRPr lang="hr-HR" sz="1100" dirty="0">
              <a:solidFill>
                <a:srgbClr val="7F7F7F"/>
              </a:solidFill>
              <a:latin typeface="Arial" panose="020B0604020202020204"/>
              <a:cs typeface="Arial" panose="020B0604020202020204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512217" y="6407474"/>
            <a:ext cx="323328" cy="0"/>
          </a:xfrm>
          <a:prstGeom prst="line">
            <a:avLst/>
          </a:prstGeom>
          <a:ln>
            <a:solidFill>
              <a:srgbClr val="FB5308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998478" y="721618"/>
            <a:ext cx="314706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Z" altLang="en-US" sz="2800" dirty="0">
                <a:solidFill>
                  <a:srgbClr val="FF6900"/>
                </a:solidFill>
                <a:latin typeface="Arial" panose="020B0604020202020204" pitchFamily="34" charset="0"/>
              </a:rPr>
              <a:t>6. Ostale internetske stranice 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47294" y="1336210"/>
            <a:ext cx="2963247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>
                <a:solidFill>
                  <a:schemeClr val="bg1"/>
                </a:solidFill>
                <a:latin typeface="Arial" panose="020B0604020202020204"/>
              </a:rPr>
              <a:t>Ostanite s nama!</a:t>
            </a:r>
          </a:p>
          <a:p>
            <a:endParaRPr lang="hr-HR" dirty="0">
              <a:solidFill>
                <a:schemeClr val="bg1"/>
              </a:solidFill>
              <a:latin typeface="Arial" panose="020B0604020202020204"/>
              <a:cs typeface="Arial" panose="020B0604020202020204"/>
            </a:endParaRPr>
          </a:p>
          <a:p>
            <a:r>
              <a:rPr lang="en-US" dirty="0">
                <a:solidFill>
                  <a:schemeClr val="bg1"/>
                </a:solidFill>
                <a:latin typeface="Arial" panose="020B0604020202020204"/>
              </a:rPr>
              <a:t>     @fiscaltrans</a:t>
            </a:r>
            <a:endParaRPr lang="hr-HR" dirty="0">
              <a:solidFill>
                <a:schemeClr val="bg1"/>
              </a:solidFill>
              <a:latin typeface="Arial" panose="020B0604020202020204"/>
              <a:cs typeface="Arial" panose="020B0604020202020204"/>
            </a:endParaRPr>
          </a:p>
          <a:p>
            <a:r>
              <a:rPr lang="en-US" dirty="0">
                <a:solidFill>
                  <a:schemeClr val="bg1"/>
                </a:solidFill>
                <a:latin typeface="Arial" panose="020B0604020202020204"/>
              </a:rPr>
              <a:t>     @fiscaltransparency</a:t>
            </a:r>
            <a:endParaRPr lang="hr-HR" dirty="0">
              <a:solidFill>
                <a:schemeClr val="bg1"/>
              </a:solidFill>
              <a:latin typeface="Arial" panose="020B0604020202020204"/>
              <a:cs typeface="Arial" panose="020B0604020202020204"/>
            </a:endParaRPr>
          </a:p>
          <a:p>
            <a:r>
              <a:rPr lang="en-US" dirty="0">
                <a:solidFill>
                  <a:schemeClr val="bg1"/>
                </a:solidFill>
                <a:latin typeface="Arial" panose="020B0604020202020204"/>
              </a:rPr>
              <a:t>     @fiscaltransparency</a:t>
            </a:r>
            <a:endParaRPr lang="hr-HR" dirty="0">
              <a:solidFill>
                <a:schemeClr val="bg1"/>
              </a:solidFill>
              <a:latin typeface="Arial" panose="020B0604020202020204"/>
              <a:cs typeface="Arial" panose="020B0604020202020204"/>
            </a:endParaRPr>
          </a:p>
          <a:p>
            <a:endParaRPr lang="hr-HR" dirty="0">
              <a:solidFill>
                <a:schemeClr val="bg1"/>
              </a:solidFill>
              <a:latin typeface="Arial" panose="020B0604020202020204"/>
              <a:cs typeface="Arial" panose="020B0604020202020204"/>
            </a:endParaRPr>
          </a:p>
          <a:p>
            <a:r>
              <a:rPr lang="es-ES" dirty="0">
                <a:solidFill>
                  <a:schemeClr val="bg1"/>
                </a:solidFill>
                <a:latin typeface="Arial" panose="020B0604020202020204"/>
              </a:rPr>
              <a:t>www.fiscaltransparency.net</a:t>
            </a:r>
            <a:endParaRPr lang="hr-HR" dirty="0">
              <a:solidFill>
                <a:schemeClr val="bg1"/>
              </a:solidFill>
              <a:latin typeface="Arial" panose="020B0604020202020204"/>
              <a:cs typeface="Arial" panose="020B0604020202020204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  <a14:imgEffect>
                      <a14:sharpenSoften amoun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6398" y="2206868"/>
            <a:ext cx="229469" cy="18576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2569" y="2740608"/>
            <a:ext cx="144417" cy="22240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7551" y="2461845"/>
            <a:ext cx="228353" cy="22835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 txBox="1"/>
          <p:nvPr/>
        </p:nvSpPr>
        <p:spPr>
          <a:xfrm>
            <a:off x="457200" y="6275178"/>
            <a:ext cx="685800" cy="365125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E7D98CA-1D08-404D-9717-662EFCF3D727}" type="slidenum">
              <a:rPr lang="en-US" sz="1100" smtClean="0">
                <a:solidFill>
                  <a:srgbClr val="7F7F7F"/>
                </a:solidFill>
                <a:latin typeface="Arial" panose="020B0604020202020204"/>
                <a:cs typeface="Arial" panose="020B0604020202020204"/>
              </a:rPr>
              <a:t>4</a:t>
            </a:fld>
            <a:endParaRPr lang="hr-HR" sz="1100" dirty="0">
              <a:solidFill>
                <a:srgbClr val="7F7F7F"/>
              </a:solidFill>
              <a:latin typeface="Arial" panose="020B0604020202020204"/>
              <a:cs typeface="Arial" panose="020B0604020202020204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512217" y="6407474"/>
            <a:ext cx="323328" cy="0"/>
          </a:xfrm>
          <a:prstGeom prst="line">
            <a:avLst/>
          </a:prstGeom>
          <a:ln>
            <a:solidFill>
              <a:srgbClr val="FB5308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149482" y="0"/>
            <a:ext cx="484505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Z" altLang="en-US" sz="2800" dirty="0">
                <a:solidFill>
                  <a:srgbClr val="FF6900"/>
                </a:solidFill>
                <a:latin typeface="Arial" panose="020B0604020202020204" pitchFamily="34" charset="0"/>
              </a:rPr>
              <a:t>1.</a:t>
            </a:r>
            <a:r>
              <a:rPr lang="en-US" sz="2800" b="1" dirty="0">
                <a:solidFill>
                  <a:srgbClr val="FF6900"/>
                </a:solidFill>
                <a:latin typeface="Arial" panose="020B0604020202020204" pitchFamily="34" charset="0"/>
                <a:sym typeface="+mn-ea"/>
              </a:rPr>
              <a:t>GIFT čini razliku</a:t>
            </a:r>
            <a:r>
              <a:rPr dirty="0"/>
              <a:t> 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51917498"/>
              </p:ext>
            </p:extLst>
          </p:nvPr>
        </p:nvGraphicFramePr>
        <p:xfrm>
          <a:off x="301625" y="521970"/>
          <a:ext cx="8503920" cy="60001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51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519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</a:rPr>
                        <a:t>Doprinos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</a:rPr>
                        <a:t>Utjecaj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Načela visoke razine o fiskalnoj transparentnosti, odgovornosti i sudjelovanju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Usklađeniji standardi koji uključuju sudjelovanje javnosti (kodeks MMF-a, OBS, PEFA, priručnici OECD-a)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9475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Načela sudjelovanja javnosti + Vodič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s-MX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Mehanizmi sudjelovanja javnosti u Filipinima, Meksiku, Sloveniji i Gvatemali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Tehnička suradnja i učenje od kolega</a:t>
                      </a:r>
                    </a:p>
                    <a:p>
                      <a:endParaRPr lang="hr-HR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s-MX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Poboljšani rezultati OBP-a + barometar otvorenih podataka GIFT-ovih stručnjaka:  JAR, Meksiko, Brazil, Filipini, Indonezija, Hrvatska, Dominikanska Republika, Gvatemala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0895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Metodologija za korisničke portale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s-MX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Urugvaj, Indonezija, Južna Afrika, Dominikanska Republika, El Salvador, Brazil, Meksiko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39875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Paket otvorenih fiskalnih podataka</a:t>
                      </a:r>
                    </a:p>
                    <a:p>
                      <a:endParaRPr lang="hr-HR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s-MX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Meksiko, Paragvaj, Južna Afrika objavljuju proračunske podatke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s-MX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Meksiko povezuje otvoreno ugovaranje i ekstraktivnu industriju; pilot projekti u JAR-u, Hrvatskoj, Urugvaju, Argentini, Dominikanskoj Republici, Brazilu, Gvatemali, Kosovu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12798" y="3252495"/>
            <a:ext cx="8138724" cy="2430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>
              <a:lnSpc>
                <a:spcPct val="150000"/>
              </a:lnSpc>
              <a:buFont typeface="+mj-lt"/>
              <a:buNone/>
            </a:pPr>
            <a:endParaRPr lang="hr-HR" sz="1600" dirty="0">
              <a:latin typeface="Arial" panose="020B0604020202020204"/>
              <a:cs typeface="Arial" panose="020B0604020202020204"/>
              <a:sym typeface="+mn-ea"/>
            </a:endParaRPr>
          </a:p>
          <a:p>
            <a:pPr indent="0" algn="ctr">
              <a:buFont typeface="+mj-lt"/>
              <a:buNone/>
            </a:pPr>
            <a:r>
              <a:rPr lang="en-US" sz="1600" b="1" dirty="0">
                <a:solidFill>
                  <a:srgbClr val="FF6900"/>
                </a:solidFill>
                <a:latin typeface="Arial" panose="020B0604020202020204" pitchFamily="34" charset="0"/>
                <a:sym typeface="+mn-ea"/>
              </a:rPr>
              <a:t>Ključna razmatranja </a:t>
            </a:r>
            <a:endParaRPr lang="hr-HR" sz="1600" dirty="0">
              <a:solidFill>
                <a:srgbClr val="3C4648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hr-HR" sz="1600" b="1" dirty="0">
              <a:solidFill>
                <a:srgbClr val="FF6900"/>
              </a:solidFill>
              <a:latin typeface="Arial" panose="020B0604020202020204"/>
              <a:cs typeface="Arial" panose="020B0604020202020204"/>
              <a:sym typeface="+mn-ea"/>
            </a:endParaRPr>
          </a:p>
          <a:p>
            <a:pPr marL="342900" indent="-342900" algn="l">
              <a:buFont typeface="+mj-lt"/>
              <a:buAutoNum type="arabicPeriod"/>
            </a:pPr>
            <a:r>
              <a:rPr dirty="0"/>
              <a:t> </a:t>
            </a:r>
            <a:r>
              <a:rPr lang="en-US" sz="1600" dirty="0">
                <a:solidFill>
                  <a:srgbClr val="FF6900"/>
                </a:solidFill>
                <a:latin typeface="Arial" panose="020B0604020202020204" pitchFamily="34" charset="0"/>
                <a:sym typeface="+mn-ea"/>
              </a:rPr>
              <a:t>Objaviti</a:t>
            </a:r>
            <a:r>
              <a:rPr lang="en-US" sz="1600" dirty="0">
                <a:latin typeface="Arial" panose="020B0604020202020204" pitchFamily="34" charset="0"/>
                <a:sym typeface="+mn-ea"/>
              </a:rPr>
              <a:t> informacije </a:t>
            </a:r>
            <a:r>
              <a:rPr lang="en-US" sz="1600" dirty="0">
                <a:solidFill>
                  <a:srgbClr val="FF6900"/>
                </a:solidFill>
                <a:latin typeface="Arial" panose="020B0604020202020204" pitchFamily="34" charset="0"/>
                <a:sym typeface="+mn-ea"/>
              </a:rPr>
              <a:t>na lako dostupan način</a:t>
            </a:r>
            <a:endParaRPr lang="hr-HR" sz="1600" dirty="0">
              <a:solidFill>
                <a:srgbClr val="FF6900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latin typeface="Arial" panose="020B0604020202020204" pitchFamily="34" charset="0"/>
                <a:sym typeface="+mn-ea"/>
              </a:rPr>
              <a:t>Pojasniti </a:t>
            </a:r>
            <a:r>
              <a:rPr lang="en-US" sz="1600" dirty="0">
                <a:solidFill>
                  <a:srgbClr val="FF6900"/>
                </a:solidFill>
                <a:latin typeface="Arial" panose="020B0604020202020204" pitchFamily="34" charset="0"/>
                <a:sym typeface="+mn-ea"/>
              </a:rPr>
              <a:t>pravila sudjelovanja </a:t>
            </a:r>
            <a:r>
              <a:rPr lang="en-US" sz="1600" dirty="0">
                <a:latin typeface="Arial" panose="020B0604020202020204" pitchFamily="34" charset="0"/>
                <a:sym typeface="+mn-ea"/>
              </a:rPr>
              <a:t>kako bi se osigurala jasna očekivanja</a:t>
            </a:r>
            <a:endParaRPr lang="hr-HR" sz="160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latin typeface="Arial" panose="020B0604020202020204" pitchFamily="34" charset="0"/>
                <a:sym typeface="+mn-ea"/>
              </a:rPr>
              <a:t>Doprijeti do povučenih (</a:t>
            </a:r>
            <a:r>
              <a:rPr lang="en-US" sz="1600" b="1" dirty="0">
                <a:solidFill>
                  <a:srgbClr val="FF6900"/>
                </a:solidFill>
                <a:latin typeface="Arial" panose="020B0604020202020204" pitchFamily="34" charset="0"/>
                <a:sym typeface="+mn-ea"/>
              </a:rPr>
              <a:t>UKLJUČIVOST</a:t>
            </a:r>
            <a:r>
              <a:rPr lang="en-US" sz="1600" dirty="0">
                <a:latin typeface="Arial" panose="020B0604020202020204" pitchFamily="34" charset="0"/>
                <a:sym typeface="+mn-ea"/>
              </a:rPr>
              <a:t>)</a:t>
            </a:r>
            <a:endParaRPr lang="hr-HR" sz="160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solidFill>
                  <a:srgbClr val="FF6900"/>
                </a:solidFill>
                <a:latin typeface="Arial" panose="020B0604020202020204" pitchFamily="34" charset="0"/>
                <a:sym typeface="+mn-ea"/>
              </a:rPr>
              <a:t>Dodati vrijednost </a:t>
            </a:r>
            <a:r>
              <a:rPr lang="en-US" sz="1600" dirty="0">
                <a:latin typeface="Arial" panose="020B0604020202020204" pitchFamily="34" charset="0"/>
                <a:sym typeface="+mn-ea"/>
              </a:rPr>
              <a:t>i </a:t>
            </a:r>
            <a:r>
              <a:rPr lang="en-US" sz="1600" dirty="0">
                <a:solidFill>
                  <a:srgbClr val="FF6900"/>
                </a:solidFill>
                <a:latin typeface="Arial" panose="020B0604020202020204" pitchFamily="34" charset="0"/>
                <a:sym typeface="+mn-ea"/>
              </a:rPr>
              <a:t>relevantnost</a:t>
            </a:r>
            <a:r>
              <a:rPr lang="en-US" sz="1600" dirty="0">
                <a:latin typeface="Arial" panose="020B0604020202020204" pitchFamily="34" charset="0"/>
                <a:sym typeface="+mn-ea"/>
              </a:rPr>
              <a:t> procesu: dobra informiranost, pravovremenost, pružanje povratnih informacija, pokušaj institucionalizacije, osiguravanje dobrih uvjeta sudjelovanja</a:t>
            </a:r>
            <a:endParaRPr lang="hr-HR" sz="160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NZ" altLang="en-US" sz="1600" dirty="0">
                <a:latin typeface="Arial" panose="020B0604020202020204" pitchFamily="34" charset="0"/>
                <a:sym typeface="+mn-ea"/>
              </a:rPr>
              <a:t>Osigurati da sudjelovanje javnosti </a:t>
            </a:r>
            <a:r>
              <a:rPr lang="en-US" sz="1600" dirty="0">
                <a:solidFill>
                  <a:srgbClr val="FF6900"/>
                </a:solidFill>
                <a:latin typeface="Arial" panose="020B0604020202020204" pitchFamily="34" charset="0"/>
                <a:sym typeface="+mn-ea"/>
              </a:rPr>
              <a:t>nadopunjuje</a:t>
            </a:r>
            <a:r>
              <a:rPr lang="en-US" sz="1600" dirty="0">
                <a:latin typeface="Arial" panose="020B0604020202020204" pitchFamily="34" charset="0"/>
                <a:sym typeface="+mn-ea"/>
              </a:rPr>
              <a:t> rad vladinih institucija</a:t>
            </a:r>
            <a:endParaRPr lang="hr-HR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número de diapositiva 2"/>
          <p:cNvSpPr txBox="1"/>
          <p:nvPr/>
        </p:nvSpPr>
        <p:spPr>
          <a:xfrm>
            <a:off x="457200" y="6275178"/>
            <a:ext cx="685800" cy="365125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E7D98CA-1D08-404D-9717-662EFCF3D727}" type="slidenum">
              <a:rPr lang="en-US" sz="1100" smtClean="0">
                <a:solidFill>
                  <a:srgbClr val="7F7F7F"/>
                </a:solidFill>
                <a:latin typeface="Arial" panose="020B0604020202020204"/>
                <a:cs typeface="Arial" panose="020B0604020202020204"/>
              </a:rPr>
              <a:t>5</a:t>
            </a:fld>
            <a:endParaRPr lang="hr-HR" sz="1100" dirty="0">
              <a:solidFill>
                <a:srgbClr val="7F7F7F"/>
              </a:solidFill>
              <a:latin typeface="Arial" panose="020B0604020202020204"/>
              <a:cs typeface="Arial" panose="020B0604020202020204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512217" y="6407474"/>
            <a:ext cx="323328" cy="0"/>
          </a:xfrm>
          <a:prstGeom prst="line">
            <a:avLst/>
          </a:prstGeom>
          <a:ln>
            <a:solidFill>
              <a:srgbClr val="FB5308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0" name="Content Placeholder 9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86" t="14747" r="22486" b="22120"/>
          <a:stretch>
            <a:fillRect/>
          </a:stretch>
        </p:blipFill>
        <p:spPr>
          <a:xfrm>
            <a:off x="330200" y="507365"/>
            <a:ext cx="8503920" cy="14757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411A215-8341-4341-9BA9-95213B139F3B}"/>
              </a:ext>
            </a:extLst>
          </p:cNvPr>
          <p:cNvSpPr txBox="1"/>
          <p:nvPr/>
        </p:nvSpPr>
        <p:spPr>
          <a:xfrm>
            <a:off x="512798" y="2264898"/>
            <a:ext cx="8503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/>
              <a:t>NAČELA sudjelovanja javnosti u fiskalnoj politici</a:t>
            </a:r>
            <a:endParaRPr lang="en-US" sz="3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12217" y="1770844"/>
            <a:ext cx="8138724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>
              <a:lnSpc>
                <a:spcPct val="150000"/>
              </a:lnSpc>
              <a:buFont typeface="+mj-lt"/>
              <a:buNone/>
            </a:pPr>
            <a:endParaRPr lang="en-NZ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lnSpc>
                <a:spcPct val="150000"/>
              </a:lnSpc>
              <a:buFont typeface="+mj-lt"/>
              <a:buAutoNum type="arabicPeriod"/>
            </a:pPr>
            <a:endParaRPr lang="en-NZ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número de diapositiva 2"/>
          <p:cNvSpPr txBox="1"/>
          <p:nvPr/>
        </p:nvSpPr>
        <p:spPr>
          <a:xfrm>
            <a:off x="457200" y="6275178"/>
            <a:ext cx="685800" cy="365125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E7D98CA-1D08-404D-9717-662EFCF3D727}" type="slidenum">
              <a:rPr lang="en-US" sz="1100" smtClean="0">
                <a:solidFill>
                  <a:srgbClr val="7F7F7F"/>
                </a:solidFill>
                <a:latin typeface="Arial" panose="020B0604020202020204"/>
                <a:cs typeface="Arial" panose="020B0604020202020204"/>
              </a:rPr>
              <a:t>6</a:t>
            </a:fld>
            <a:endParaRPr lang="hr-HR" sz="1100" dirty="0">
              <a:solidFill>
                <a:srgbClr val="7F7F7F"/>
              </a:solidFill>
              <a:latin typeface="Arial" panose="020B0604020202020204"/>
              <a:cs typeface="Arial" panose="020B0604020202020204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512217" y="6407474"/>
            <a:ext cx="323328" cy="0"/>
          </a:xfrm>
          <a:prstGeom prst="line">
            <a:avLst/>
          </a:prstGeom>
          <a:ln>
            <a:solidFill>
              <a:srgbClr val="FB5308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959480" y="721618"/>
            <a:ext cx="7225056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en-NZ" altLang="en-US" sz="2800" dirty="0">
                <a:solidFill>
                  <a:srgbClr val="FF6900"/>
                </a:solidFill>
                <a:latin typeface="Arial"/>
                <a:cs typeface="Arial"/>
              </a:rPr>
              <a:t>1. </a:t>
            </a:r>
            <a:r>
              <a:rPr lang="en-NZ" altLang="en-US" sz="2800" dirty="0" err="1">
                <a:solidFill>
                  <a:srgbClr val="FF6900"/>
                </a:solidFill>
                <a:latin typeface="Arial"/>
                <a:cs typeface="Arial"/>
              </a:rPr>
              <a:t>Mehanizmi</a:t>
            </a:r>
            <a:r>
              <a:rPr lang="en-NZ" altLang="en-US" sz="2800" dirty="0">
                <a:solidFill>
                  <a:srgbClr val="FF6900"/>
                </a:solidFill>
                <a:latin typeface="Arial"/>
                <a:cs typeface="Arial"/>
              </a:rPr>
              <a:t> </a:t>
            </a:r>
            <a:r>
              <a:rPr lang="en-NZ" altLang="en-US" sz="2800" dirty="0" err="1">
                <a:solidFill>
                  <a:srgbClr val="FF6900"/>
                </a:solidFill>
                <a:latin typeface="Arial"/>
                <a:cs typeface="Arial"/>
              </a:rPr>
              <a:t>sudjelovanja</a:t>
            </a:r>
            <a:r>
              <a:rPr lang="en-NZ" altLang="en-US" sz="2800" dirty="0">
                <a:solidFill>
                  <a:srgbClr val="FF6900"/>
                </a:solidFill>
                <a:latin typeface="Arial"/>
                <a:cs typeface="Arial"/>
              </a:rPr>
              <a:t> u </a:t>
            </a:r>
            <a:r>
              <a:rPr lang="en-NZ" altLang="en-US" sz="2800" dirty="0" err="1">
                <a:solidFill>
                  <a:srgbClr val="FF6900"/>
                </a:solidFill>
                <a:latin typeface="Arial"/>
                <a:cs typeface="Arial"/>
              </a:rPr>
              <a:t>fiskalnoj</a:t>
            </a:r>
            <a:r>
              <a:rPr lang="en-NZ" altLang="en-US" sz="2800" dirty="0">
                <a:solidFill>
                  <a:srgbClr val="FF6900"/>
                </a:solidFill>
                <a:latin typeface="Arial"/>
                <a:cs typeface="Arial"/>
              </a:rPr>
              <a:t> </a:t>
            </a:r>
            <a:r>
              <a:rPr lang="en-NZ" altLang="en-US" sz="2800" dirty="0" err="1">
                <a:solidFill>
                  <a:srgbClr val="FF6900"/>
                </a:solidFill>
                <a:latin typeface="Arial"/>
                <a:cs typeface="Arial"/>
              </a:rPr>
              <a:t>politici</a:t>
            </a:r>
          </a:p>
        </p:txBody>
      </p:sp>
      <p:graphicFrame>
        <p:nvGraphicFramePr>
          <p:cNvPr id="6" name="Diagram 3"/>
          <p:cNvGraphicFramePr/>
          <p:nvPr>
            <p:extLst>
              <p:ext uri="{D42A27DB-BD31-4B8C-83A1-F6EECF244321}">
                <p14:modId xmlns:p14="http://schemas.microsoft.com/office/powerpoint/2010/main" val="3778364883"/>
              </p:ext>
            </p:extLst>
          </p:nvPr>
        </p:nvGraphicFramePr>
        <p:xfrm>
          <a:off x="1008027" y="1301750"/>
          <a:ext cx="7692173" cy="4834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r>
              <a:rPr dirty="0"/>
              <a:t>.</a:t>
            </a:r>
            <a:endParaRPr lang="hr-HR" dirty="0"/>
          </a:p>
        </p:txBody>
      </p:sp>
      <p:sp>
        <p:nvSpPr>
          <p:cNvPr id="3" name="Marcador de número de diapositiva 2"/>
          <p:cNvSpPr txBox="1"/>
          <p:nvPr/>
        </p:nvSpPr>
        <p:spPr>
          <a:xfrm>
            <a:off x="457200" y="6275178"/>
            <a:ext cx="685800" cy="365125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E7D98CA-1D08-404D-9717-662EFCF3D727}" type="slidenum">
              <a:rPr lang="en-US" sz="1100" smtClean="0">
                <a:solidFill>
                  <a:srgbClr val="7F7F7F"/>
                </a:solidFill>
                <a:latin typeface="Arial" panose="020B0604020202020204"/>
                <a:cs typeface="Arial" panose="020B0604020202020204"/>
              </a:rPr>
              <a:t>7</a:t>
            </a:fld>
            <a:endParaRPr lang="hr-HR" sz="1100" dirty="0">
              <a:solidFill>
                <a:srgbClr val="7F7F7F"/>
              </a:solidFill>
              <a:latin typeface="Arial" panose="020B0604020202020204"/>
              <a:cs typeface="Arial" panose="020B0604020202020204"/>
            </a:endParaRPr>
          </a:p>
        </p:txBody>
      </p:sp>
      <p:cxnSp>
        <p:nvCxnSpPr>
          <p:cNvPr id="4" name="Straight Connector 3"/>
          <p:cNvCxnSpPr>
            <a:cxnSpLocks/>
          </p:cNvCxnSpPr>
          <p:nvPr/>
        </p:nvCxnSpPr>
        <p:spPr>
          <a:xfrm flipH="1">
            <a:off x="512217" y="6407474"/>
            <a:ext cx="323328" cy="0"/>
          </a:xfrm>
          <a:prstGeom prst="line">
            <a:avLst/>
          </a:prstGeom>
          <a:ln>
            <a:solidFill>
              <a:srgbClr val="FB5308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143000" y="121453"/>
            <a:ext cx="67900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altLang="en-US" sz="2400" dirty="0">
                <a:solidFill>
                  <a:srgbClr val="FF6900"/>
                </a:solidFill>
                <a:latin typeface="Arial" panose="020B0604020202020204" pitchFamily="34" charset="0"/>
              </a:rPr>
              <a:t>1. Anketa o otvorenosti proračuna za 2017.: </a:t>
            </a:r>
          </a:p>
          <a:p>
            <a:pPr algn="ctr"/>
            <a:r>
              <a:rPr lang="en-NZ" altLang="en-US" sz="2400" dirty="0">
                <a:solidFill>
                  <a:srgbClr val="FF6900"/>
                </a:solidFill>
                <a:latin typeface="Arial" panose="020B0604020202020204" pitchFamily="34" charset="0"/>
              </a:rPr>
              <a:t>rezultati zemalja u pogledu sudjelovanja javnosti za izvršnu vlast</a:t>
            </a:r>
          </a:p>
        </p:txBody>
      </p:sp>
      <p:pic>
        <p:nvPicPr>
          <p:cNvPr id="6" name="Picture 2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017" y="1216985"/>
            <a:ext cx="6179327" cy="569086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1BE90B1-7221-4E0B-864C-303820532FDE}"/>
              </a:ext>
            </a:extLst>
          </p:cNvPr>
          <p:cNvSpPr txBox="1"/>
          <p:nvPr/>
        </p:nvSpPr>
        <p:spPr>
          <a:xfrm>
            <a:off x="1257667" y="1602061"/>
            <a:ext cx="1074199" cy="15388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hr-HR" sz="1000" dirty="0"/>
              <a:t>Ujedinjena Kraljevina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CB794D-5D60-4BD4-8CA7-15B4A2BB92F3}"/>
              </a:ext>
            </a:extLst>
          </p:cNvPr>
          <p:cNvSpPr txBox="1"/>
          <p:nvPr/>
        </p:nvSpPr>
        <p:spPr>
          <a:xfrm>
            <a:off x="1257667" y="1253716"/>
            <a:ext cx="1074199" cy="15388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hr-HR" sz="1000" dirty="0"/>
              <a:t>Novi Zeland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7E06A4-D8E9-4597-BA90-483AC087828A}"/>
              </a:ext>
            </a:extLst>
          </p:cNvPr>
          <p:cNvSpPr txBox="1"/>
          <p:nvPr/>
        </p:nvSpPr>
        <p:spPr>
          <a:xfrm>
            <a:off x="1257668" y="1942313"/>
            <a:ext cx="1074199" cy="15388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hr-HR" sz="1000" dirty="0"/>
              <a:t>Filipini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6361B5F-DDD6-4069-B051-847379B1D1B1}"/>
              </a:ext>
            </a:extLst>
          </p:cNvPr>
          <p:cNvSpPr txBox="1"/>
          <p:nvPr/>
        </p:nvSpPr>
        <p:spPr>
          <a:xfrm>
            <a:off x="1257668" y="2284366"/>
            <a:ext cx="1074199" cy="15388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hr-HR" sz="1000" dirty="0"/>
              <a:t>Meksiko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4142AF7-6299-4DE0-901C-83DDD1B9503D}"/>
              </a:ext>
            </a:extLst>
          </p:cNvPr>
          <p:cNvSpPr txBox="1"/>
          <p:nvPr/>
        </p:nvSpPr>
        <p:spPr>
          <a:xfrm>
            <a:off x="1257667" y="2626419"/>
            <a:ext cx="1074199" cy="15388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hr-HR" sz="1000" dirty="0"/>
              <a:t>Malezija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3D2DF3B-D16C-44B4-AA9B-A62375236DDE}"/>
              </a:ext>
            </a:extLst>
          </p:cNvPr>
          <p:cNvSpPr txBox="1"/>
          <p:nvPr/>
        </p:nvSpPr>
        <p:spPr>
          <a:xfrm>
            <a:off x="1257668" y="3304255"/>
            <a:ext cx="1074199" cy="15388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hr-HR" sz="1000" dirty="0"/>
              <a:t>Australija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5357F05-1F88-418F-AB66-94316140701F}"/>
              </a:ext>
            </a:extLst>
          </p:cNvPr>
          <p:cNvSpPr txBox="1"/>
          <p:nvPr/>
        </p:nvSpPr>
        <p:spPr>
          <a:xfrm>
            <a:off x="1257667" y="3614683"/>
            <a:ext cx="2387440" cy="15388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hr-HR" sz="1000" dirty="0"/>
              <a:t>Japan, Ukrajina, Južna Koreja, Kanada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D0C8DA6-3C2D-404D-855E-1F060EA7661F}"/>
              </a:ext>
            </a:extLst>
          </p:cNvPr>
          <p:cNvSpPr txBox="1"/>
          <p:nvPr/>
        </p:nvSpPr>
        <p:spPr>
          <a:xfrm>
            <a:off x="1257668" y="2928210"/>
            <a:ext cx="1438640" cy="15388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hr-HR" sz="1000" dirty="0"/>
              <a:t>Kirgiska Republika, Gana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23970AE-2587-4C91-AAA1-C0CF298F877A}"/>
              </a:ext>
            </a:extLst>
          </p:cNvPr>
          <p:cNvSpPr txBox="1"/>
          <p:nvPr/>
        </p:nvSpPr>
        <p:spPr>
          <a:xfrm>
            <a:off x="1257667" y="3927525"/>
            <a:ext cx="3494960" cy="15388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hr-HR" sz="1000" dirty="0"/>
              <a:t>Afganistan, Bocvana, Indija, Fidži, JAR, Uganda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AA4E030-47A4-4C60-BA3A-68B7DC0BC288}"/>
              </a:ext>
            </a:extLst>
          </p:cNvPr>
          <p:cNvSpPr txBox="1"/>
          <p:nvPr/>
        </p:nvSpPr>
        <p:spPr>
          <a:xfrm>
            <a:off x="1257667" y="4285763"/>
            <a:ext cx="2387440" cy="15388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hr-HR" sz="1000" dirty="0"/>
              <a:t>Tanzanija, Malavi, Bugarska, Nepal, Gvatemala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70E98FA-DE8E-4BD8-8584-B8D0DB2EBA0E}"/>
              </a:ext>
            </a:extLst>
          </p:cNvPr>
          <p:cNvSpPr txBox="1"/>
          <p:nvPr/>
        </p:nvSpPr>
        <p:spPr>
          <a:xfrm>
            <a:off x="1257667" y="4595857"/>
            <a:ext cx="3303304" cy="15388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hr-HR" sz="1000" dirty="0"/>
              <a:t>Egipat, Ruanda, Bangladeš, Kenija, Indonezija, Poljska, Brazil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C31D762-1DC3-4858-B0C0-814B24D5AC30}"/>
              </a:ext>
            </a:extLst>
          </p:cNvPr>
          <p:cNvSpPr txBox="1"/>
          <p:nvPr/>
        </p:nvSpPr>
        <p:spPr>
          <a:xfrm>
            <a:off x="1257668" y="4954095"/>
            <a:ext cx="3303304" cy="15388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hr-HR" sz="1000" dirty="0"/>
              <a:t>Madagaskar, Demokratska Republika Kongo, Francuska, Hrvatska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8E105B0-B633-405C-821E-F4A3733B0E9F}"/>
              </a:ext>
            </a:extLst>
          </p:cNvPr>
          <p:cNvSpPr txBox="1"/>
          <p:nvPr/>
        </p:nvSpPr>
        <p:spPr>
          <a:xfrm>
            <a:off x="1285778" y="5279963"/>
            <a:ext cx="3303304" cy="15388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hr-HR" sz="1000" dirty="0"/>
              <a:t>Moldova, Kamerun, Nigerija, Zambija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16F6873-91A3-4C32-9FD2-A64F340E3023}"/>
              </a:ext>
            </a:extLst>
          </p:cNvPr>
          <p:cNvSpPr txBox="1"/>
          <p:nvPr/>
        </p:nvSpPr>
        <p:spPr>
          <a:xfrm>
            <a:off x="1257667" y="5618080"/>
            <a:ext cx="4695826" cy="15388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hr-HR" sz="1000" dirty="0"/>
              <a:t>Pakistan. Sijera Leone, Papua Nova Gvineja, Vijetnam, Liberija, Šri Lanka, Bolivija, Kazahstan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7A60908-8B7B-4DE0-815B-7C83E160F606}"/>
              </a:ext>
            </a:extLst>
          </p:cNvPr>
          <p:cNvSpPr txBox="1"/>
          <p:nvPr/>
        </p:nvSpPr>
        <p:spPr>
          <a:xfrm>
            <a:off x="1257667" y="5933595"/>
            <a:ext cx="4423154" cy="15388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hr-HR" sz="1000" dirty="0"/>
              <a:t>Kambodža, Rumunjska, Trinidad i Tobago, Češka Republika, Azerbajdžan, Mađarska, Peru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CD0346C-8B43-4489-A78D-A0C79C9A66A7}"/>
              </a:ext>
            </a:extLst>
          </p:cNvPr>
          <p:cNvSpPr txBox="1"/>
          <p:nvPr/>
        </p:nvSpPr>
        <p:spPr>
          <a:xfrm>
            <a:off x="1257667" y="6238434"/>
            <a:ext cx="6393412" cy="15388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hr-HR" sz="1000" dirty="0"/>
              <a:t>Somalija, Južni Sudan, Katar, Tajland, Mozambik, Honduras, Jordan, Rusija, Kolumbija, Norveška, Gruzija, SAD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C8AE2F7-FAF0-4E47-8AA9-3019A98B6266}"/>
              </a:ext>
            </a:extLst>
          </p:cNvPr>
          <p:cNvSpPr txBox="1"/>
          <p:nvPr/>
        </p:nvSpPr>
        <p:spPr>
          <a:xfrm>
            <a:off x="1257667" y="6563359"/>
            <a:ext cx="4423154" cy="15388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hr-HR" sz="1000" dirty="0"/>
              <a:t>Ostale zemlje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12217" y="1770844"/>
            <a:ext cx="8138724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>
              <a:lnSpc>
                <a:spcPct val="150000"/>
              </a:lnSpc>
              <a:buFont typeface="+mj-lt"/>
              <a:buNone/>
            </a:pPr>
            <a:r>
              <a:rPr dirty="0"/>
              <a:t> </a:t>
            </a:r>
            <a:endParaRPr lang="hr-HR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número de diapositiva 2"/>
          <p:cNvSpPr txBox="1"/>
          <p:nvPr/>
        </p:nvSpPr>
        <p:spPr>
          <a:xfrm>
            <a:off x="457200" y="6275178"/>
            <a:ext cx="685800" cy="365125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E7D98CA-1D08-404D-9717-662EFCF3D727}" type="slidenum">
              <a:rPr lang="en-US" sz="1100" smtClean="0">
                <a:solidFill>
                  <a:srgbClr val="7F7F7F"/>
                </a:solidFill>
                <a:latin typeface="Arial" panose="020B0604020202020204"/>
                <a:cs typeface="Arial" panose="020B0604020202020204"/>
              </a:rPr>
              <a:t>8</a:t>
            </a:fld>
            <a:endParaRPr lang="hr-HR" sz="1100" dirty="0">
              <a:solidFill>
                <a:srgbClr val="7F7F7F"/>
              </a:solidFill>
              <a:latin typeface="Arial" panose="020B0604020202020204"/>
              <a:cs typeface="Arial" panose="020B0604020202020204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512217" y="6407474"/>
            <a:ext cx="323328" cy="0"/>
          </a:xfrm>
          <a:prstGeom prst="line">
            <a:avLst/>
          </a:prstGeom>
          <a:ln>
            <a:solidFill>
              <a:srgbClr val="FB5308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913262" y="721618"/>
            <a:ext cx="5317490" cy="9531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Z" altLang="en-US" sz="2800" dirty="0">
                <a:solidFill>
                  <a:srgbClr val="FF6900"/>
                </a:solidFill>
                <a:latin typeface="Arial" panose="020B0604020202020204" pitchFamily="34" charset="0"/>
              </a:rPr>
              <a:t>2. Riznica Novog Zelanda:</a:t>
            </a:r>
          </a:p>
          <a:p>
            <a:pPr algn="ctr"/>
            <a:r>
              <a:rPr lang="en-NZ" altLang="en-US" sz="2800" dirty="0">
                <a:solidFill>
                  <a:srgbClr val="FF6900"/>
                </a:solidFill>
                <a:latin typeface="Arial" panose="020B0604020202020204" pitchFamily="34" charset="0"/>
              </a:rPr>
              <a:t>mehanizmi sudjelovanja javnosti</a:t>
            </a:r>
          </a:p>
        </p:txBody>
      </p:sp>
      <p:graphicFrame>
        <p:nvGraphicFramePr>
          <p:cNvPr id="6" name="Table 5"/>
          <p:cNvGraphicFramePr/>
          <p:nvPr>
            <p:extLst>
              <p:ext uri="{D42A27DB-BD31-4B8C-83A1-F6EECF244321}">
                <p14:modId xmlns:p14="http://schemas.microsoft.com/office/powerpoint/2010/main" val="2668273475"/>
              </p:ext>
            </p:extLst>
          </p:nvPr>
        </p:nvGraphicFramePr>
        <p:xfrm>
          <a:off x="771525" y="1650796"/>
          <a:ext cx="7991475" cy="501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66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79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451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671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dirty="0" err="1"/>
                        <a:t>Naziv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mehanizma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dirty="0" err="1"/>
                        <a:t>Faza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ciklusa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politike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dirty="0" err="1"/>
                        <a:t>Vrsta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mehanizma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608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dirty="0"/>
                        <a:t>A. Panel za </a:t>
                      </a:r>
                      <a:r>
                        <a:rPr lang="en-US" dirty="0" err="1"/>
                        <a:t>društvene</a:t>
                      </a:r>
                      <a:r>
                        <a:rPr lang="en-US" dirty="0"/>
                        <a:t> </a:t>
                      </a:r>
                      <a:r>
                        <a:rPr dirty="0" err="1"/>
                        <a:t>investicije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dirty="0" err="1"/>
                        <a:t>Priprema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proračuna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dirty="0" err="1"/>
                        <a:t>Redovito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savjetovanje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tijekom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godine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671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dirty="0"/>
                        <a:t>B. Panel za </a:t>
                      </a:r>
                      <a:r>
                        <a:rPr dirty="0" err="1"/>
                        <a:t>kapitalne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investicije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dirty="0" err="1"/>
                        <a:t>Priprema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proračuna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dirty="0" err="1"/>
                        <a:t>Redovito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savjetovanje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tijekom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godine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608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dirty="0"/>
                        <a:t>C. Nova </a:t>
                      </a:r>
                      <a:r>
                        <a:rPr dirty="0" err="1"/>
                        <a:t>agencija</a:t>
                      </a:r>
                      <a:r>
                        <a:rPr dirty="0"/>
                        <a:t> za </a:t>
                      </a:r>
                      <a:r>
                        <a:rPr dirty="0" err="1"/>
                        <a:t>infrastrukturu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dirty="0" err="1"/>
                        <a:t>Izrada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politike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dirty="0" err="1"/>
                        <a:t>Jednokratno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savjetovanje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671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dirty="0"/>
                        <a:t>D. </a:t>
                      </a:r>
                      <a:r>
                        <a:rPr dirty="0" err="1"/>
                        <a:t>Otvoreni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proračun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dirty="0" err="1"/>
                        <a:t>Priprema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proračuna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dirty="0" err="1"/>
                        <a:t>Jednokratno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savjetovanje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897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dirty="0"/>
                        <a:t>E. Analiza </a:t>
                      </a:r>
                      <a:r>
                        <a:rPr dirty="0" err="1"/>
                        <a:t>Odbora</a:t>
                      </a:r>
                      <a:r>
                        <a:rPr dirty="0"/>
                        <a:t> za </a:t>
                      </a:r>
                      <a:r>
                        <a:rPr dirty="0" err="1"/>
                        <a:t>potrese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 err="1"/>
                        <a:t>Izvršenje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i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izrada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politike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dirty="0" err="1"/>
                        <a:t>Višegodišnja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savjetovanja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960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dirty="0"/>
                        <a:t>F. </a:t>
                      </a:r>
                      <a:r>
                        <a:rPr dirty="0" err="1"/>
                        <a:t>Porezna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reforma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dirty="0" err="1"/>
                        <a:t>Izrada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politike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NZ" altLang="en-US" sz="1800" dirty="0" err="1">
                          <a:sym typeface="+mn-ea"/>
                        </a:rPr>
                        <a:t>Vremenski</a:t>
                      </a:r>
                      <a:r>
                        <a:rPr lang="en-NZ" altLang="en-US" sz="1800" dirty="0">
                          <a:sym typeface="+mn-ea"/>
                        </a:rPr>
                        <a:t> </a:t>
                      </a:r>
                      <a:r>
                        <a:rPr lang="en-NZ" altLang="en-US" sz="1800" dirty="0" err="1">
                          <a:sym typeface="+mn-ea"/>
                        </a:rPr>
                        <a:t>ograničena</a:t>
                      </a:r>
                      <a:r>
                        <a:rPr lang="en-NZ" altLang="en-US" sz="1800" dirty="0">
                          <a:sym typeface="+mn-ea"/>
                        </a:rPr>
                        <a:t> </a:t>
                      </a:r>
                      <a:r>
                        <a:rPr lang="en-NZ" altLang="en-US" sz="1800" dirty="0" err="1">
                          <a:sym typeface="+mn-ea"/>
                        </a:rPr>
                        <a:t>radna</a:t>
                      </a:r>
                      <a:r>
                        <a:rPr lang="en-NZ" altLang="en-US" sz="1800" dirty="0">
                          <a:sym typeface="+mn-ea"/>
                        </a:rPr>
                        <a:t> </a:t>
                      </a:r>
                      <a:r>
                        <a:rPr lang="en-NZ" altLang="en-US" sz="1800" dirty="0" err="1">
                          <a:sym typeface="+mn-ea"/>
                        </a:rPr>
                        <a:t>skupina</a:t>
                      </a:r>
                      <a:endParaRPr lang="hr-HR" dirty="0" err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608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dirty="0"/>
                        <a:t>G. </a:t>
                      </a:r>
                      <a:r>
                        <a:rPr dirty="0" err="1"/>
                        <a:t>Neovisna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fiskalna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institucija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dirty="0" err="1"/>
                        <a:t>Izrada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politike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dirty="0" err="1"/>
                        <a:t>Jednokratno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savjetovanje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671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dirty="0"/>
                        <a:t>H. </a:t>
                      </a:r>
                      <a:r>
                        <a:rPr dirty="0" err="1"/>
                        <a:t>Ostalo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dirty="0" err="1"/>
                        <a:t>Razno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dirty="0" err="1"/>
                        <a:t>Razno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12217" y="1770844"/>
            <a:ext cx="8138724" cy="4524315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NZ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  <a:sym typeface="+mn-ea"/>
              </a:rPr>
              <a:t>Saziva</a:t>
            </a:r>
            <a:r>
              <a:rPr lang="en-NZ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  <a:sym typeface="+mn-ea"/>
              </a:rPr>
              <a:t> </a:t>
            </a:r>
            <a:r>
              <a:rPr lang="en-NZ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  <a:sym typeface="+mn-ea"/>
              </a:rPr>
              <a:t>ga</a:t>
            </a:r>
            <a:r>
              <a:rPr lang="en-NZ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  <a:sym typeface="+mn-ea"/>
              </a:rPr>
              <a:t> </a:t>
            </a:r>
            <a:r>
              <a:rPr lang="en-NZ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  <a:sym typeface="+mn-ea"/>
              </a:rPr>
              <a:t>Riznica</a:t>
            </a:r>
            <a:r>
              <a:rPr lang="en-NZ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  <a:sym typeface="+mn-ea"/>
              </a:rPr>
              <a:t> </a:t>
            </a:r>
            <a:r>
              <a:rPr lang="en-NZ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  <a:sym typeface="+mn-ea"/>
              </a:rPr>
              <a:t>radi</a:t>
            </a:r>
            <a:r>
              <a:rPr lang="en-NZ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  <a:sym typeface="+mn-ea"/>
              </a:rPr>
              <a:t> </a:t>
            </a:r>
            <a:r>
              <a:rPr lang="en-NZ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  <a:sym typeface="+mn-ea"/>
              </a:rPr>
              <a:t>procjene</a:t>
            </a:r>
            <a:r>
              <a:rPr lang="en-NZ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  <a:sym typeface="+mn-ea"/>
              </a:rPr>
              <a:t> </a:t>
            </a:r>
            <a:r>
              <a:rPr lang="en-NZ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  <a:sym typeface="+mn-ea"/>
              </a:rPr>
              <a:t>odabranih</a:t>
            </a:r>
            <a:r>
              <a:rPr lang="en-NZ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  <a:sym typeface="+mn-ea"/>
              </a:rPr>
              <a:t> </a:t>
            </a:r>
            <a:r>
              <a:rPr lang="en-NZ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  <a:sym typeface="+mn-ea"/>
              </a:rPr>
              <a:t>prijedloga</a:t>
            </a:r>
            <a:r>
              <a:rPr lang="en-NZ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  <a:sym typeface="+mn-ea"/>
              </a:rPr>
              <a:t> </a:t>
            </a:r>
            <a:r>
              <a:rPr lang="en-NZ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  <a:sym typeface="+mn-ea"/>
              </a:rPr>
              <a:t>proračuna</a:t>
            </a:r>
            <a:r>
              <a:rPr lang="en-NZ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  <a:sym typeface="+mn-ea"/>
              </a:rPr>
              <a:t> </a:t>
            </a:r>
            <a:r>
              <a:rPr lang="en-NZ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  <a:sym typeface="+mn-ea"/>
              </a:rPr>
              <a:t>resornih</a:t>
            </a:r>
            <a:r>
              <a:rPr lang="en-NZ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  <a:sym typeface="+mn-ea"/>
              </a:rPr>
              <a:t> </a:t>
            </a:r>
            <a:r>
              <a:rPr lang="en-NZ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  <a:sym typeface="+mn-ea"/>
              </a:rPr>
              <a:t>ministarstava</a:t>
            </a:r>
            <a:r>
              <a:rPr lang="en-NZ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  <a:sym typeface="+mn-ea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sym typeface="+mn-ea"/>
              </a:rPr>
              <a:t>Sastaje se u dva navrata: kako bi odlučio koje prijedloge treba dodatno razraditi za sljedeći proračun; četiri mjeseca kasnije kako bi odredio prioritetne prijedloge koji će se uvrstiti u proračun.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sym typeface="+mn-ea"/>
              </a:rPr>
              <a:t>Panel uključuje predstavnike nevladinih udruga koji su uključeni u pružanje socijalnih usluga, savjetnike za znanost sa sveučilišta, predstavnika organizacija iz (plemenskih) zajednica Maori/Iwi, ostalih vanjskih organizacija i visoke dužnosnike iz riznice te odabranih odjela i agencija.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sym typeface="+mn-ea"/>
              </a:rPr>
              <a:t>Odabir za Panel: neslužben postupak, potrebne perspektive, ne organizacije.</a:t>
            </a:r>
            <a:endParaRPr lang="hr-HR" sz="1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sym typeface="+mn-ea"/>
              </a:rPr>
              <a:t>Pravila</a:t>
            </a:r>
            <a:r>
              <a:rPr lang="en-NZ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sym typeface="+mn-ea"/>
              </a:rPr>
              <a:t> za upravljanje sukobima interesa.</a:t>
            </a:r>
            <a:endParaRPr lang="hr-HR" sz="1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sym typeface="+mn-ea"/>
              </a:rPr>
              <a:t>Izvještaj za više rukovodstvo riznice i relevantne ministre s njihovim ocjenama predloženih političkih inicijativa javno je dostupan na </a:t>
            </a:r>
            <a:r>
              <a:rPr lang="en-NZ" sz="16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sym typeface="+mn-ea"/>
              </a:rPr>
              <a:t>web </a:t>
            </a:r>
            <a:r>
              <a:rPr lang="en-NZ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sym typeface="+mn-ea"/>
              </a:rPr>
              <a:t>mjestu riznice u sklopu „proaktivne proračunske objave”.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  <a:sym typeface="+mn-ea"/>
              </a:rPr>
              <a:t>Pomaže</a:t>
            </a:r>
            <a:r>
              <a:rPr lang="en-NZ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  <a:sym typeface="+mn-ea"/>
              </a:rPr>
              <a:t> </a:t>
            </a:r>
            <a:r>
              <a:rPr lang="en-NZ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  <a:sym typeface="+mn-ea"/>
              </a:rPr>
              <a:t>ministru</a:t>
            </a:r>
            <a:r>
              <a:rPr lang="en-NZ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  <a:sym typeface="+mn-ea"/>
              </a:rPr>
              <a:t> </a:t>
            </a:r>
            <a:r>
              <a:rPr lang="en-NZ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  <a:sym typeface="+mn-ea"/>
              </a:rPr>
              <a:t>financija</a:t>
            </a:r>
            <a:r>
              <a:rPr lang="en-NZ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  <a:sym typeface="+mn-ea"/>
              </a:rPr>
              <a:t> </a:t>
            </a:r>
            <a:r>
              <a:rPr lang="en-NZ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  <a:sym typeface="+mn-ea"/>
              </a:rPr>
              <a:t>nositi</a:t>
            </a:r>
            <a:r>
              <a:rPr lang="en-NZ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  <a:sym typeface="+mn-ea"/>
              </a:rPr>
              <a:t> se s </a:t>
            </a:r>
            <a:r>
              <a:rPr lang="en-NZ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  <a:sym typeface="+mn-ea"/>
              </a:rPr>
              <a:t>resornih</a:t>
            </a:r>
            <a:r>
              <a:rPr lang="en-NZ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  <a:sym typeface="+mn-ea"/>
              </a:rPr>
              <a:t> </a:t>
            </a:r>
            <a:r>
              <a:rPr lang="en-NZ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  <a:sym typeface="+mn-ea"/>
              </a:rPr>
              <a:t>ministarstvima</a:t>
            </a:r>
            <a:r>
              <a:rPr lang="en-NZ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  <a:sym typeface="+mn-ea"/>
              </a:rPr>
              <a:t>/</a:t>
            </a:r>
            <a:r>
              <a:rPr lang="en-NZ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  <a:sym typeface="+mn-ea"/>
              </a:rPr>
              <a:t>proračunskim</a:t>
            </a:r>
            <a:r>
              <a:rPr lang="en-NZ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  <a:sym typeface="+mn-ea"/>
              </a:rPr>
              <a:t> </a:t>
            </a:r>
            <a:r>
              <a:rPr lang="en-NZ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  <a:sym typeface="+mn-ea"/>
              </a:rPr>
              <a:t>korisnicima</a:t>
            </a:r>
            <a:r>
              <a:rPr lang="en-NZ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  <a:sym typeface="+mn-ea"/>
              </a:rPr>
              <a:t>.</a:t>
            </a:r>
            <a:endParaRPr lang="en-NZ" sz="16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  <a:sym typeface="+mn-ea"/>
              </a:rPr>
              <a:t>Nije</a:t>
            </a:r>
            <a:r>
              <a:rPr lang="en-N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  <a:sym typeface="+mn-ea"/>
              </a:rPr>
              <a:t> sa </a:t>
            </a:r>
            <a:r>
              <a:rPr lang="en-NZ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  <a:sym typeface="+mn-ea"/>
              </a:rPr>
              <a:t>sastao</a:t>
            </a:r>
            <a:r>
              <a:rPr lang="en-N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  <a:sym typeface="+mn-ea"/>
              </a:rPr>
              <a:t> od 2018. nakon promjene vlade.</a:t>
            </a:r>
            <a:endParaRPr lang="hr-HR" sz="16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" name="Marcador de número de diapositiva 2"/>
          <p:cNvSpPr txBox="1"/>
          <p:nvPr/>
        </p:nvSpPr>
        <p:spPr>
          <a:xfrm>
            <a:off x="457200" y="6275178"/>
            <a:ext cx="685800" cy="365125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E7D98CA-1D08-404D-9717-662EFCF3D727}" type="slidenum">
              <a:rPr lang="en-US" sz="1100" smtClean="0">
                <a:solidFill>
                  <a:srgbClr val="7F7F7F"/>
                </a:solidFill>
                <a:latin typeface="Arial" panose="020B0604020202020204"/>
                <a:cs typeface="Arial" panose="020B0604020202020204"/>
              </a:rPr>
              <a:t>9</a:t>
            </a:fld>
            <a:endParaRPr lang="hr-HR" sz="1100" dirty="0">
              <a:solidFill>
                <a:srgbClr val="7F7F7F"/>
              </a:solidFill>
              <a:latin typeface="Arial" panose="020B0604020202020204"/>
              <a:cs typeface="Arial" panose="020B0604020202020204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512217" y="6407474"/>
            <a:ext cx="323328" cy="0"/>
          </a:xfrm>
          <a:prstGeom prst="line">
            <a:avLst/>
          </a:prstGeom>
          <a:ln>
            <a:solidFill>
              <a:srgbClr val="FB5308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801346" y="721618"/>
            <a:ext cx="5541325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en-NZ" altLang="en-US" sz="2800" dirty="0">
                <a:solidFill>
                  <a:srgbClr val="FF6900"/>
                </a:solidFill>
                <a:latin typeface="Arial"/>
                <a:cs typeface="Arial"/>
              </a:rPr>
              <a:t>2.A Panel za </a:t>
            </a:r>
            <a:r>
              <a:rPr lang="en-NZ" altLang="en-US" sz="2800" dirty="0" err="1">
                <a:solidFill>
                  <a:srgbClr val="FF6900"/>
                </a:solidFill>
                <a:latin typeface="Arial"/>
                <a:cs typeface="Arial"/>
              </a:rPr>
              <a:t>društvene</a:t>
            </a:r>
            <a:r>
              <a:rPr lang="en-NZ" altLang="en-US" sz="2800" dirty="0">
                <a:solidFill>
                  <a:srgbClr val="FF6900"/>
                </a:solidFill>
                <a:latin typeface="Arial"/>
                <a:cs typeface="Arial"/>
              </a:rPr>
              <a:t> </a:t>
            </a:r>
            <a:r>
              <a:rPr lang="en-NZ" altLang="en-US" sz="2800" dirty="0" err="1">
                <a:solidFill>
                  <a:srgbClr val="FF6900"/>
                </a:solidFill>
                <a:latin typeface="Arial"/>
                <a:cs typeface="Arial"/>
              </a:rPr>
              <a:t>investicije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if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3481</Words>
  <Application>Microsoft Office PowerPoint</Application>
  <PresentationFormat>On-screen Show (4:3)</PresentationFormat>
  <Paragraphs>438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gift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 O</dc:creator>
  <cp:lastModifiedBy>Assia</cp:lastModifiedBy>
  <cp:revision>928</cp:revision>
  <cp:lastPrinted>2017-02-10T02:14:00Z</cp:lastPrinted>
  <dcterms:created xsi:type="dcterms:W3CDTF">2015-03-01T23:52:00Z</dcterms:created>
  <dcterms:modified xsi:type="dcterms:W3CDTF">2019-03-12T15:48:23Z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1033-10.2.0.7635</vt:lpwstr>
  </property>
</Properties>
</file>