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60" r:id="rId3"/>
    <p:sldId id="275" r:id="rId4"/>
    <p:sldId id="277" r:id="rId5"/>
    <p:sldId id="276" r:id="rId6"/>
    <p:sldId id="269" r:id="rId7"/>
    <p:sldId id="270" r:id="rId8"/>
    <p:sldId id="271" r:id="rId9"/>
    <p:sldId id="272" r:id="rId10"/>
    <p:sldId id="273" r:id="rId11"/>
    <p:sldId id="274" r:id="rId12"/>
    <p:sldId id="266" r:id="rId13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B3ECD-2620-4D73-9B1A-517FF1F17F61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C2C28-87C5-40E1-B1D6-0FF0E752F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5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authority of the Treasury Department to manage funds in a TSA is granted through legislation, which defines the powers, responsibilities, and procedures for treasury operations. In North Macedonia, the following aspects of authority may typically be addressed: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C2C28-87C5-40E1-B1D6-0FF0E752FF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3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legal and regulatory framework for public financial management, including the TSA, was primarily governed by the following laws: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C2C28-87C5-40E1-B1D6-0FF0E752FF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07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Consolidating central government and local government funds in the Treasury Single Account (TSA) has its own set of advantages and disadvantages, along with anticipated and faced challenges. Here's an overview: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C2C28-87C5-40E1-B1D6-0FF0E752FF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0FE947-80F7-49BE-B471-DF782633EB16}" type="datetimeFigureOut">
              <a:rPr lang="mk-MK" smtClean="0"/>
              <a:pPr/>
              <a:t>14.12.2023</a:t>
            </a:fld>
            <a:endParaRPr lang="mk-M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mk-MK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12" descr="min-finansii-cent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000364" y="0"/>
            <a:ext cx="4476750" cy="8096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accent3">
              <a:lumMod val="75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2214554"/>
            <a:ext cx="7406640" cy="1472184"/>
          </a:xfrm>
        </p:spPr>
        <p:txBody>
          <a:bodyPr/>
          <a:lstStyle/>
          <a:p>
            <a:pPr algn="ctr"/>
            <a:r>
              <a:rPr lang="hr-HR"/>
              <a:t>Obuhvat JRR-a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14414" y="6251366"/>
            <a:ext cx="77867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0" i="0" u="none" strike="noStrike" cap="none" normalizeH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</a:rPr>
              <a:t>Radionica Zajednice prakse za riznicu (TCOP) PEMPAL-a, Beč, 27. – 29. 11. 2023.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br>
              <a:rPr lang="hr-HR" sz="2800" b="1"/>
            </a:br>
            <a:r>
              <a:rPr lang="hr-HR" sz="2800" b="1"/>
              <a:t>Izazovi: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000"/>
            </a:br>
            <a:br>
              <a:rPr lang="hr-HR" sz="2000"/>
            </a:br>
            <a:r>
              <a:rPr lang="hr-HR" sz="2000" b="1"/>
              <a:t>    - Pravni i regulatorni okvir: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    Izazovi: osiguranje potpore procesa konsolidacije pravnim i regulatornim okvirom može predstavljati značajan izazov. Navedeno je iziskivalo pravne prilagodbe kako bi se podržala nova financijska struktura.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</a:t>
            </a:r>
            <a:r>
              <a:rPr lang="hr-HR" sz="2000" b="1"/>
              <a:t>- Izgradnja kapaciteta: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    Izazovi: izgradnja kapaciteta vladinih službenika na različitim razinama s ciljem prilagodbe novom sustavu i razumijevanja njegovih implikacija predstavlja ključni izazov.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hr-HR" sz="24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58201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br>
              <a:rPr lang="hr-HR" sz="2800" b="1"/>
            </a:br>
            <a:r>
              <a:rPr lang="hr-HR" sz="2800" b="1"/>
              <a:t>Izazovi: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000"/>
            </a:br>
            <a:br>
              <a:rPr lang="hr-HR" sz="2000"/>
            </a:br>
            <a:r>
              <a:rPr lang="hr-HR" sz="2000" b="1"/>
              <a:t>   - Integracija financijskih sustava:</a:t>
            </a:r>
            <a:br>
              <a:rPr lang="hr-HR" sz="2000" b="1"/>
            </a:br>
            <a:br>
              <a:rPr lang="hr-HR" sz="2000" b="1"/>
            </a:br>
            <a:r>
              <a:rPr lang="hr-HR" sz="2000"/>
              <a:t>Izazovi: integracija raznovrsnih financijskih sustava i osiguranje interoperabilnosti između različitih vladinih odjela i agencija potencijalni su tehnički izazovi.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- </a:t>
            </a:r>
            <a:r>
              <a:rPr lang="hr-HR" sz="2000" b="1"/>
              <a:t>Politička volja:</a:t>
            </a:r>
            <a:br>
              <a:rPr lang="hr-HR" sz="2000" b="1"/>
            </a:br>
            <a:br>
              <a:rPr lang="hr-HR" sz="2000" b="1"/>
            </a:br>
            <a:r>
              <a:rPr lang="hr-HR" sz="2000"/>
              <a:t>Izazovi: provedba JRR-a zahtijeva snažnu političku volju te se mogu javiti izazovi ako postoji otpor ili je podrška zainteresiranih strana nedostatna.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hr-HR" sz="24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814255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928934"/>
            <a:ext cx="749808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hr-HR"/>
              <a:t>Hvala </a:t>
            </a:r>
            <a:br>
              <a:rPr lang="hr-HR"/>
            </a:br>
            <a:br>
              <a:rPr lang="hr-HR"/>
            </a:br>
            <a:br>
              <a:rPr lang="hr-HR"/>
            </a:br>
            <a:endParaRPr lang="hr-HR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96752"/>
            <a:ext cx="7712394" cy="1141868"/>
          </a:xfrm>
        </p:spPr>
        <p:txBody>
          <a:bodyPr>
            <a:noAutofit/>
          </a:bodyPr>
          <a:lstStyle/>
          <a:p>
            <a:r>
              <a:rPr lang="hr-HR" sz="2800"/>
              <a:t>            </a:t>
            </a:r>
            <a:r>
              <a:rPr lang="hr-HR" sz="2800" b="1"/>
              <a:t>Struktura i pokrivenost JRR-a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1640" y="3068960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sz="2000">
                <a:solidFill>
                  <a:schemeClr val="accent3">
                    <a:lumMod val="75000"/>
                  </a:schemeClr>
                </a:solidFill>
              </a:rPr>
              <a:t>središnja razina vlasti (93 korisnika prve linije i više od 920 korisnika druge linije)</a:t>
            </a: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2000">
                <a:solidFill>
                  <a:schemeClr val="accent3">
                    <a:lumMod val="75000"/>
                  </a:schemeClr>
                </a:solidFill>
              </a:rPr>
              <a:t>izvanproračunski fondovi (fondovi mirovinskog i zdravstvenog osiguranja)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2000">
                <a:solidFill>
                  <a:schemeClr val="accent3">
                    <a:lumMod val="75000"/>
                  </a:schemeClr>
                </a:solidFill>
              </a:rPr>
              <a:t>lokalna razina vlasti/općine (81 općina i Grad Skopje)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712394" cy="1141868"/>
          </a:xfrm>
        </p:spPr>
        <p:txBody>
          <a:bodyPr>
            <a:noAutofit/>
          </a:bodyPr>
          <a:lstStyle/>
          <a:p>
            <a:r>
              <a:rPr lang="hr-HR" sz="2800" b="1"/>
              <a:t>Ovlasti riznice u pogledu upravljanja fondovima JRR-a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9405" y="2143303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 Uspostava i upravljanje riznicom: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   Pravni okvir Odjelu za riznicu omogućuje uspostavu i upravljanje riznicom, što uključuje i JRR. Navedena ovlast obuhvaća uspostavu potrebne infrastrukture, sustava i procesa za učinkovito upravljanje fondovima.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 Primitak i isplata fondova: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Odjel za riznicu ovlašten je primiti vladine prihode i isplatiti fondove za vladine izdatke. JRR ima ulogu centraliziranog računa kad su u pitanju takve financijske transakcije.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 Upravljanje novčanim tokom: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   Odjel za riznicu odgovoran je za učinkovito upravljanje vladinim novčanim tokom, što uključuje monitoring gotovinskih salda, izvršavanje plaćanja i osiguranje dostupnosti fondova prema potrebi.</a:t>
            </a:r>
          </a:p>
        </p:txBody>
      </p:sp>
    </p:spTree>
    <p:extLst>
      <p:ext uri="{BB962C8B-B14F-4D97-AF65-F5344CB8AC3E}">
        <p14:creationId xmlns:p14="http://schemas.microsoft.com/office/powerpoint/2010/main" val="2687250635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712394" cy="1141868"/>
          </a:xfrm>
        </p:spPr>
        <p:txBody>
          <a:bodyPr>
            <a:noAutofit/>
          </a:bodyPr>
          <a:lstStyle/>
          <a:p>
            <a:r>
              <a:rPr lang="hr-HR" sz="2800" b="1"/>
              <a:t>Ovlasti riznice u pogledu upravljanja fondovima JRR-a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9405" y="2143303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 Izvršenje proračuna: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   Odjel za riznicu igra ključnu ulogu u izvršenju proračuna, i to usklađivanjem stvarnih novčanih tokova s proračunom. Navedeno uključuje dodjelu fondova u skladu s proračunskim prioritetima i održavanje izdataka unutar proračunskih ograničenja.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Unutarnje kontrole: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  Ovlast obuhvaća provedbu unutarnjih kontrola u Odjelu za riznicu s ciljem sprječavanja prijevare, pogrešnog upravljanja i grešaka u financijskim transakcijama.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Izvještavanje i odgovornost: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  Odjel za riznicu obično je odgovoran za pružanje redovitih izvještaja o statusu vladinih fondova, gotovinskih salda i financijskih transakcija, čime doprinosi transparentnosti i odgovornosti u području upravljanja javnim financijama.</a:t>
            </a:r>
          </a:p>
        </p:txBody>
      </p:sp>
    </p:spTree>
    <p:extLst>
      <p:ext uri="{BB962C8B-B14F-4D97-AF65-F5344CB8AC3E}">
        <p14:creationId xmlns:p14="http://schemas.microsoft.com/office/powerpoint/2010/main" val="54496492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712394" cy="1141868"/>
          </a:xfrm>
        </p:spPr>
        <p:txBody>
          <a:bodyPr>
            <a:noAutofit/>
          </a:bodyPr>
          <a:lstStyle/>
          <a:p>
            <a:r>
              <a:rPr lang="hr-HR" sz="2800" b="1"/>
              <a:t>Zakonodavni okvir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9405" y="2143303"/>
            <a:ext cx="74888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Organski zakon o proračunu (OZP): </a:t>
            </a:r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Ovim se zakonom utvrđuju načela i postupci za planiranje proračuna, upravljanje financijama i odgovornost u Sjevernoj Makedoniji. OZP pruža općeniti okvir u području upravljanja javnim financijama.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Smjernice o poslovanju riznice</a:t>
            </a:r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: Ovim se priručnikom obično određuju uspostava i upravljanje riznicom, što uključuje JRR te se detaljno opisuju funkcije, odgovornosti i procesi povezani s upravljanjem vladinim fondovima u okviru riznice.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Zakon o unutarnjim financijskim kontrolama u javnom sektoru (PIFC): </a:t>
            </a:r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Okvir PIFC-a neophodan je kako bi se osigurale učinkovite unutarnje kontrole i revizija javnih financija. Ovaj zakon ponekad obuhvaća odredbe povezane s mehanizmima financijske kontrole u okviru JRR-a.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sz="1600" b="1">
                <a:solidFill>
                  <a:schemeClr val="accent3">
                    <a:lumMod val="75000"/>
                  </a:schemeClr>
                </a:solidFill>
              </a:rPr>
              <a:t>Međunarodni standardi i preporuke: </a:t>
            </a:r>
            <a:r>
              <a:rPr lang="hr-HR" sz="1600">
                <a:solidFill>
                  <a:schemeClr val="accent3">
                    <a:lumMod val="75000"/>
                  </a:schemeClr>
                </a:solidFill>
              </a:rPr>
              <a:t>Sjeverna Makedonija kao država kandidatkinja za pristupanje EU-u također može svoje prakse upravljanja financijama uskladiti s internacionalnim standardima i preporukama.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87835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844824"/>
            <a:ext cx="8001024" cy="4464496"/>
          </a:xfrm>
        </p:spPr>
        <p:txBody>
          <a:bodyPr>
            <a:noAutofit/>
          </a:bodyPr>
          <a:lstStyle/>
          <a:p>
            <a:r>
              <a:rPr lang="hr-HR" sz="2800" b="1"/>
              <a:t>Prednosti:</a:t>
            </a:r>
            <a:br>
              <a:rPr lang="hr-HR" sz="2800" b="1"/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r-HR" sz="2000" b="1"/>
              <a:t>- Učinkovitost i transparentnost: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 Prednosti: konsolidacija poboljšava učinkovitost i transparentnost financijskih transakcija jer se svim vladinim fondovima upravlja s pomoću jedinstvenog računa.</a:t>
            </a:r>
            <a:br>
              <a:rPr lang="hr-HR" sz="2000"/>
            </a:br>
            <a:r>
              <a:rPr lang="hr-HR" sz="2000"/>
              <a:t>     Prednosti: pruža jasnu i sveobuhvatnu sliku financijskog položaja vlade, što pomaže poboljšati upravljanje financijama.</a:t>
            </a:r>
            <a:br>
              <a:rPr lang="hr-HR" sz="2000"/>
            </a:br>
            <a:br>
              <a:rPr lang="hr-HR" sz="2000"/>
            </a:br>
            <a:r>
              <a:rPr lang="hr-HR" sz="2000" b="1"/>
              <a:t>- Smanjena pronevjera i korupcija: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Prednosti: centralizacijom fondova smanjuje se rizik pogrešnog upravljanja, pronevjere i korupcije, a ujedno je jednostavnije provoditi monitoring i kontrolu financijskih aktivnosti.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hr-HR" sz="24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6706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r>
              <a:rPr lang="hr-HR" sz="2800" b="1"/>
              <a:t>Prednosti: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hr-H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hr-HR" sz="2000" b="1"/>
              <a:t>Upravljanje novčanim tokom:</a:t>
            </a:r>
            <a:br>
              <a:rPr lang="hr-HR" sz="2000"/>
            </a:br>
            <a:r>
              <a:rPr lang="hr-HR" sz="2000"/>
              <a:t>     Prednosti: konsolidacija omogućuje bolje upravljanje novčanim tokom, čime se vladi omogućuje učinkovitija alokacija resursa i pravovremeni odgovor na financijske potrebe.</a:t>
            </a:r>
            <a:br>
              <a:rPr lang="hr-HR" sz="2000"/>
            </a:br>
            <a:br>
              <a:rPr lang="hr-HR" sz="2000"/>
            </a:br>
            <a:r>
              <a:rPr lang="hr-HR" sz="2000" b="1"/>
              <a:t>- Ušteda troškova:</a:t>
            </a:r>
            <a:br>
              <a:rPr lang="hr-HR" sz="2000"/>
            </a:br>
            <a:r>
              <a:rPr lang="hr-HR" sz="2000"/>
              <a:t>     Prednosti: operativni se troškovi potencijalno smanjuju jer konsolidacija olakšava financijske procese i smanjuje potrebu za više računa i povezane administrativne troškove.</a:t>
            </a:r>
            <a:br>
              <a:rPr lang="hr-HR" sz="2000"/>
            </a:br>
            <a:br>
              <a:rPr lang="hr-HR" sz="2000"/>
            </a:br>
            <a:r>
              <a:rPr lang="hr-HR" sz="2000"/>
              <a:t>- </a:t>
            </a:r>
            <a:r>
              <a:rPr lang="hr-HR" sz="2000" b="1"/>
              <a:t>Unaprijeđena fiskalna disciplina: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Prednosti: jedinstveni račun potiče fiskalnu disciplinu nametom strožih kontrola potrošnje i upravljanja financijama.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hr-HR" sz="24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06516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r>
              <a:rPr lang="hr-HR" sz="2800" b="1"/>
              <a:t>Nedostaci: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000"/>
            </a:br>
            <a:r>
              <a:rPr lang="hr-HR" sz="2000"/>
              <a:t>- </a:t>
            </a:r>
            <a:r>
              <a:rPr lang="hr-HR" sz="2000" b="1"/>
              <a:t>Operativni izazovi: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 Nedostaci: provedba JRR-a podrazumijeva značajne promjene postojećih financijskih sustava i procesa koje mogu dovesti do operativnih izazova tijekom tranzicije.</a:t>
            </a:r>
            <a:br>
              <a:rPr lang="hr-HR" sz="2000"/>
            </a:br>
            <a:br>
              <a:rPr lang="hr-HR" sz="2000"/>
            </a:br>
            <a:r>
              <a:rPr lang="hr-HR" sz="2000"/>
              <a:t>- </a:t>
            </a:r>
            <a:r>
              <a:rPr lang="hr-HR" sz="2000" b="1"/>
              <a:t>Otpor prema promjenama: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Nedostaci: mogući otpor različitih vladinih tijela, posebno na lokalnoj razini, koji su naviknuti na određenu razinu samostalnosti u području financijskog upravljanja.</a:t>
            </a:r>
            <a:br>
              <a:rPr lang="hr-HR" sz="2000"/>
            </a:br>
            <a:br>
              <a:rPr lang="hr-HR" sz="2000"/>
            </a:br>
            <a:r>
              <a:rPr lang="hr-HR" sz="2000" b="1"/>
              <a:t>- Tehnološka infrastruktura: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Nedostaci: u nekim slučajevima postojeće tehnološke infrastrukture nisu podobne za konsolidaciju fondova te zahtijevaju značajne investicije u informacijske sustave i edukaciju.</a:t>
            </a: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hr-HR" sz="24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55883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r>
              <a:rPr lang="hr-HR" sz="2800" b="1"/>
              <a:t>Nedostaci:</a:t>
            </a:r>
            <a:br>
              <a:rPr lang="hr-HR" sz="2000"/>
            </a:br>
            <a:br>
              <a:rPr lang="hr-HR" sz="2000"/>
            </a:br>
            <a:r>
              <a:rPr lang="hr-HR" sz="2000" b="1"/>
              <a:t> - Učinak na samostalnost lokalne razine vlasti:</a:t>
            </a:r>
            <a:br>
              <a:rPr lang="hr-HR" sz="2000"/>
            </a:br>
            <a:br>
              <a:rPr lang="hr-HR" sz="2000"/>
            </a:br>
            <a:r>
              <a:rPr lang="hr-HR" sz="2000"/>
              <a:t>     Nedostaci: postoji mogućnost da lokalne razine vlasti konsolidaciju smatraju povredom svoje samostalnosti i ograničenjem vlastite kontrole nad financijskim resursima i donošenjem odluka.</a:t>
            </a:r>
            <a:br>
              <a:rPr lang="hr-HR" sz="2000"/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hr-HR" sz="240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hr-HR" sz="24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00102"/>
      </p:ext>
    </p:extLst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1013</Words>
  <Application>Microsoft Office PowerPoint</Application>
  <PresentationFormat>On-screen Show (4:3)</PresentationFormat>
  <Paragraphs>53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Solstice</vt:lpstr>
      <vt:lpstr>Obuhvat JRR-a</vt:lpstr>
      <vt:lpstr>            Struktura i pokrivenost JRR-a</vt:lpstr>
      <vt:lpstr>Ovlasti riznice u pogledu upravljanja fondovima JRR-a</vt:lpstr>
      <vt:lpstr>Ovlasti riznice u pogledu upravljanja fondovima JRR-a</vt:lpstr>
      <vt:lpstr>Zakonodavni okvir</vt:lpstr>
      <vt:lpstr>Prednosti:  - Učinkovitost i transparentnost:       Prednosti: konsolidacija poboljšava učinkovitost i transparentnost financijskih transakcija jer se svim vladinim fondovima upravlja s pomoću jedinstvenog računa.      Prednosti: pruža jasnu i sveobuhvatnu sliku financijskog položaja vlade, što pomaže poboljšati upravljanje financijama.  - Smanjena pronevjera i korupcija:     Prednosti: centralizacijom fondova smanjuje se rizik pogrešnog upravljanja, pronevjere i korupcije, a ujedno je jednostavnije provoditi monitoring i kontrolu financijskih aktivnosti.   </vt:lpstr>
      <vt:lpstr>Prednosti: - Upravljanje novčanim tokom:      Prednosti: konsolidacija omogućuje bolje upravljanje novčanim tokom, čime se vladi omogućuje učinkovitija alokacija resursa i pravovremeni odgovor na financijske potrebe.  - Ušteda troškova:      Prednosti: operativni se troškovi potencijalno smanjuju jer konsolidacija olakšava financijske procese i smanjuje potrebu za više računa i povezane administrativne troškove.  - Unaprijeđena fiskalna disciplina:      Prednosti: jedinstveni račun potiče fiskalnu disciplinu nametom strožih kontrola potrošnje i upravljanja financijama.   </vt:lpstr>
      <vt:lpstr>Nedostaci:  - Operativni izazovi:       Nedostaci: provedba JRR-a podrazumijeva značajne promjene postojećih financijskih sustava i procesa koje mogu dovesti do operativnih izazova tijekom tranzicije.  - Otpor prema promjenama:      Nedostaci: mogući otpor različitih vladinih tijela, posebno na lokalnoj razini, koji su naviknuti na određenu razinu samostalnosti u području financijskog upravljanja.  - Tehnološka infrastruktura:      Nedostaci: u nekim slučajevima postojeće tehnološke infrastrukture nisu podobne za konsolidaciju fondova te zahtijevaju značajne investicije u informacijske sustave i edukaciju.   </vt:lpstr>
      <vt:lpstr>Nedostaci:   - Učinak na samostalnost lokalne razine vlasti:       Nedostaci: postoji mogućnost da lokalne razine vlasti konsolidaciju smatraju povredom svoje samostalnosti i ograničenjem vlastite kontrole nad financijskim resursima i donošenjem odluka.    </vt:lpstr>
      <vt:lpstr> Izazovi:       - Pravni i regulatorni okvir:          Izazovi: osiguranje potpore procesa konsolidacije pravnim i regulatornim okvirom može predstavljati značajan izazov. Navedeno je iziskivalo pravne prilagodbe kako bi se podržala nova financijska struktura.      - Izgradnja kapaciteta:          Izazovi: izgradnja kapaciteta vladinih službenika na različitim razinama s ciljem prilagodbe novom sustavu i razumijevanja njegovih implikacija predstavlja ključni izazov.   </vt:lpstr>
      <vt:lpstr> Izazovi:      - Integracija financijskih sustava:  Izazovi: integracija raznovrsnih financijskih sustava i osiguranje interoperabilnosti između različitih vladinih odjela i agencija potencijalni su tehnički izazovi.      - Politička volja:  Izazovi: provedba JRR-a zahtijeva snažnu političku volju te se mogu javiti izazovi ako postoji otpor ili je podrška zainteresiranih strana nedostatna.   </vt:lpstr>
      <vt:lpstr>Hvala    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</dc:creator>
  <cp:lastModifiedBy>Tetiana Shalkivska</cp:lastModifiedBy>
  <cp:revision>87</cp:revision>
  <dcterms:created xsi:type="dcterms:W3CDTF">2015-02-24T09:22:16Z</dcterms:created>
  <dcterms:modified xsi:type="dcterms:W3CDTF">2023-12-14T14:58:05Z</dcterms:modified>
</cp:coreProperties>
</file>