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60" r:id="rId3"/>
    <p:sldId id="275" r:id="rId4"/>
    <p:sldId id="277" r:id="rId5"/>
    <p:sldId id="276" r:id="rId6"/>
    <p:sldId id="269" r:id="rId7"/>
    <p:sldId id="270" r:id="rId8"/>
    <p:sldId id="271" r:id="rId9"/>
    <p:sldId id="272" r:id="rId10"/>
    <p:sldId id="273" r:id="rId11"/>
    <p:sldId id="274" r:id="rId12"/>
    <p:sldId id="266" r:id="rId13"/>
  </p:sldIdLst>
  <p:sldSz cx="9144000" cy="6858000" type="screen4x3"/>
  <p:notesSz cx="6858000" cy="9144000"/>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54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0B3ECD-2620-4D73-9B1A-517FF1F17F61}" type="datetimeFigureOut">
              <a:rPr lang="en-US" smtClean="0"/>
              <a:t>11/27/2023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6C2C28-87C5-40E1-B1D6-0FF0E752FFEC}" type="slidenum">
              <a:rPr lang="en-US" smtClean="0"/>
              <a:t>‹#›</a:t>
            </a:fld>
            <a:endParaRPr lang="en-US"/>
          </a:p>
        </p:txBody>
      </p:sp>
    </p:spTree>
    <p:extLst>
      <p:ext uri="{BB962C8B-B14F-4D97-AF65-F5344CB8AC3E}">
        <p14:creationId xmlns:p14="http://schemas.microsoft.com/office/powerpoint/2010/main" val="2034351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authority of the Treasury Department to manage funds in a TSA is granted through legislation, which defines the powers, responsibilities, and procedures for treasury operations. In North Macedonia, the following aspects of authority may typically be addressed:</a:t>
            </a:r>
          </a:p>
        </p:txBody>
      </p:sp>
      <p:sp>
        <p:nvSpPr>
          <p:cNvPr id="4" name="Slide Number Placeholder 3"/>
          <p:cNvSpPr>
            <a:spLocks noGrp="1"/>
          </p:cNvSpPr>
          <p:nvPr>
            <p:ph type="sldNum" sz="quarter" idx="5"/>
          </p:nvPr>
        </p:nvSpPr>
        <p:spPr/>
        <p:txBody>
          <a:bodyPr/>
          <a:lstStyle/>
          <a:p>
            <a:fld id="{1E6C2C28-87C5-40E1-B1D6-0FF0E752FFEC}" type="slidenum">
              <a:rPr lang="en-US" smtClean="0"/>
              <a:t>3</a:t>
            </a:fld>
            <a:endParaRPr lang="en-US"/>
          </a:p>
        </p:txBody>
      </p:sp>
    </p:spTree>
    <p:extLst>
      <p:ext uri="{BB962C8B-B14F-4D97-AF65-F5344CB8AC3E}">
        <p14:creationId xmlns:p14="http://schemas.microsoft.com/office/powerpoint/2010/main" val="3650139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legal and regulatory framework for public financial management, including the TSA, was primarily governed by the following laws:</a:t>
            </a:r>
          </a:p>
        </p:txBody>
      </p:sp>
      <p:sp>
        <p:nvSpPr>
          <p:cNvPr id="4" name="Slide Number Placeholder 3"/>
          <p:cNvSpPr>
            <a:spLocks noGrp="1"/>
          </p:cNvSpPr>
          <p:nvPr>
            <p:ph type="sldNum" sz="quarter" idx="5"/>
          </p:nvPr>
        </p:nvSpPr>
        <p:spPr/>
        <p:txBody>
          <a:bodyPr/>
          <a:lstStyle/>
          <a:p>
            <a:fld id="{1E6C2C28-87C5-40E1-B1D6-0FF0E752FFEC}" type="slidenum">
              <a:rPr lang="en-US" smtClean="0"/>
              <a:t>5</a:t>
            </a:fld>
            <a:endParaRPr lang="en-US"/>
          </a:p>
        </p:txBody>
      </p:sp>
    </p:spTree>
    <p:extLst>
      <p:ext uri="{BB962C8B-B14F-4D97-AF65-F5344CB8AC3E}">
        <p14:creationId xmlns:p14="http://schemas.microsoft.com/office/powerpoint/2010/main" val="111620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Consolidating central government and local government funds in the Treasury Single Account (TSA) has its own set of advantages and disadvantages, along with anticipated and faced challenges. Here's an overview:</a:t>
            </a:r>
          </a:p>
        </p:txBody>
      </p:sp>
      <p:sp>
        <p:nvSpPr>
          <p:cNvPr id="4" name="Slide Number Placeholder 3"/>
          <p:cNvSpPr>
            <a:spLocks noGrp="1"/>
          </p:cNvSpPr>
          <p:nvPr>
            <p:ph type="sldNum" sz="quarter" idx="5"/>
          </p:nvPr>
        </p:nvSpPr>
        <p:spPr/>
        <p:txBody>
          <a:bodyPr/>
          <a:lstStyle/>
          <a:p>
            <a:fld id="{1E6C2C28-87C5-40E1-B1D6-0FF0E752FFEC}" type="slidenum">
              <a:rPr lang="en-US" smtClean="0"/>
              <a:t>6</a:t>
            </a:fld>
            <a:endParaRPr lang="en-US"/>
          </a:p>
        </p:txBody>
      </p:sp>
    </p:spTree>
    <p:extLst>
      <p:ext uri="{BB962C8B-B14F-4D97-AF65-F5344CB8AC3E}">
        <p14:creationId xmlns:p14="http://schemas.microsoft.com/office/powerpoint/2010/main" val="152049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20" name="Footer Placeholder 19"/>
          <p:cNvSpPr>
            <a:spLocks noGrp="1"/>
          </p:cNvSpPr>
          <p:nvPr>
            <p:ph type="ftr" sz="quarter" idx="11"/>
          </p:nvPr>
        </p:nvSpPr>
        <p:spPr/>
        <p:txBody>
          <a:bodyPr/>
          <a:lstStyle/>
          <a:p>
            <a:endParaRPr lang="mk-MK"/>
          </a:p>
        </p:txBody>
      </p:sp>
      <p:sp>
        <p:nvSpPr>
          <p:cNvPr id="10" name="Slide Number Placeholder 9"/>
          <p:cNvSpPr>
            <a:spLocks noGrp="1"/>
          </p:cNvSpPr>
          <p:nvPr>
            <p:ph type="sldNum" sz="quarter" idx="12"/>
          </p:nvPr>
        </p:nvSpPr>
        <p:spPr/>
        <p:txBody>
          <a:bodyPr/>
          <a:lstStyle/>
          <a:p>
            <a:fld id="{71852CB0-8D37-41BB-BF39-B40DF2980CD9}" type="slidenum">
              <a:rPr lang="mk-MK" smtClean="0"/>
              <a:pPr/>
              <a:t>‹#›</a:t>
            </a:fld>
            <a:endParaRPr lang="mk-MK"/>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71852CB0-8D37-41BB-BF39-B40DF2980CD9}" type="slidenum">
              <a:rPr lang="mk-MK" smtClean="0"/>
              <a:pPr/>
              <a:t>‹#›</a:t>
            </a:fld>
            <a:endParaRPr lang="mk-M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71852CB0-8D37-41BB-BF39-B40DF2980CD9}" type="slidenum">
              <a:rPr lang="mk-MK" smtClean="0"/>
              <a:pPr/>
              <a:t>‹#›</a:t>
            </a:fld>
            <a:endParaRPr lang="mk-M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71852CB0-8D37-41BB-BF39-B40DF2980CD9}" type="slidenum">
              <a:rPr lang="mk-MK" smtClean="0"/>
              <a:pPr/>
              <a:t>‹#›</a:t>
            </a:fld>
            <a:endParaRPr lang="mk-M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71852CB0-8D37-41BB-BF39-B40DF2980CD9}" type="slidenum">
              <a:rPr lang="mk-MK" smtClean="0"/>
              <a:pPr/>
              <a:t>‹#›</a:t>
            </a:fld>
            <a:endParaRPr lang="mk-MK"/>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71852CB0-8D37-41BB-BF39-B40DF2980CD9}" type="slidenum">
              <a:rPr lang="mk-MK" smtClean="0"/>
              <a:pPr/>
              <a:t>‹#›</a:t>
            </a:fld>
            <a:endParaRPr lang="mk-M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8" name="Footer Placeholder 7"/>
          <p:cNvSpPr>
            <a:spLocks noGrp="1"/>
          </p:cNvSpPr>
          <p:nvPr>
            <p:ph type="ftr" sz="quarter" idx="11"/>
          </p:nvPr>
        </p:nvSpPr>
        <p:spPr/>
        <p:txBody>
          <a:bodyPr/>
          <a:lstStyle/>
          <a:p>
            <a:endParaRPr lang="mk-MK"/>
          </a:p>
        </p:txBody>
      </p:sp>
      <p:sp>
        <p:nvSpPr>
          <p:cNvPr id="9" name="Slide Number Placeholder 8"/>
          <p:cNvSpPr>
            <a:spLocks noGrp="1"/>
          </p:cNvSpPr>
          <p:nvPr>
            <p:ph type="sldNum" sz="quarter" idx="12"/>
          </p:nvPr>
        </p:nvSpPr>
        <p:spPr/>
        <p:txBody>
          <a:bodyPr/>
          <a:lstStyle/>
          <a:p>
            <a:fld id="{71852CB0-8D37-41BB-BF39-B40DF2980CD9}" type="slidenum">
              <a:rPr lang="mk-MK" smtClean="0"/>
              <a:pPr/>
              <a:t>‹#›</a:t>
            </a:fld>
            <a:endParaRPr lang="mk-M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4" name="Footer Placeholder 3"/>
          <p:cNvSpPr>
            <a:spLocks noGrp="1"/>
          </p:cNvSpPr>
          <p:nvPr>
            <p:ph type="ftr" sz="quarter" idx="11"/>
          </p:nvPr>
        </p:nvSpPr>
        <p:spPr/>
        <p:txBody>
          <a:bodyPr/>
          <a:lstStyle/>
          <a:p>
            <a:endParaRPr lang="mk-MK"/>
          </a:p>
        </p:txBody>
      </p:sp>
      <p:sp>
        <p:nvSpPr>
          <p:cNvPr id="5" name="Slide Number Placeholder 4"/>
          <p:cNvSpPr>
            <a:spLocks noGrp="1"/>
          </p:cNvSpPr>
          <p:nvPr>
            <p:ph type="sldNum" sz="quarter" idx="12"/>
          </p:nvPr>
        </p:nvSpPr>
        <p:spPr/>
        <p:txBody>
          <a:bodyPr/>
          <a:lstStyle/>
          <a:p>
            <a:fld id="{71852CB0-8D37-41BB-BF39-B40DF2980CD9}" type="slidenum">
              <a:rPr lang="mk-MK" smtClean="0"/>
              <a:pPr/>
              <a:t>‹#›</a:t>
            </a:fld>
            <a:endParaRPr lang="mk-M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3" name="Footer Placeholder 2"/>
          <p:cNvSpPr>
            <a:spLocks noGrp="1"/>
          </p:cNvSpPr>
          <p:nvPr>
            <p:ph type="ftr" sz="quarter" idx="11"/>
          </p:nvPr>
        </p:nvSpPr>
        <p:spPr/>
        <p:txBody>
          <a:bodyPr/>
          <a:lstStyle/>
          <a:p>
            <a:endParaRPr lang="mk-MK"/>
          </a:p>
        </p:txBody>
      </p:sp>
      <p:sp>
        <p:nvSpPr>
          <p:cNvPr id="4" name="Slide Number Placeholder 3"/>
          <p:cNvSpPr>
            <a:spLocks noGrp="1"/>
          </p:cNvSpPr>
          <p:nvPr>
            <p:ph type="sldNum" sz="quarter" idx="12"/>
          </p:nvPr>
        </p:nvSpPr>
        <p:spPr/>
        <p:txBody>
          <a:bodyPr/>
          <a:lstStyle/>
          <a:p>
            <a:fld id="{71852CB0-8D37-41BB-BF39-B40DF2980CD9}" type="slidenum">
              <a:rPr lang="mk-MK" smtClean="0"/>
              <a:pPr/>
              <a:t>‹#›</a:t>
            </a:fld>
            <a:endParaRPr lang="mk-MK"/>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71852CB0-8D37-41BB-BF39-B40DF2980CD9}" type="slidenum">
              <a:rPr lang="mk-MK" smtClean="0"/>
              <a:pPr/>
              <a:t>‹#›</a:t>
            </a:fld>
            <a:endParaRPr lang="mk-M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320FE947-80F7-49BE-B471-DF782633EB16}" type="datetimeFigureOut">
              <a:rPr lang="mk-MK" smtClean="0"/>
              <a:pPr/>
              <a:t>27.11.2023</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71852CB0-8D37-41BB-BF39-B40DF2980CD9}" type="slidenum">
              <a:rPr lang="mk-MK" smtClean="0"/>
              <a:pPr/>
              <a:t>‹#›</a:t>
            </a:fld>
            <a:endParaRPr lang="mk-MK"/>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20FE947-80F7-49BE-B471-DF782633EB16}" type="datetimeFigureOut">
              <a:rPr lang="mk-MK" smtClean="0"/>
              <a:pPr/>
              <a:t>27.11.2023</a:t>
            </a:fld>
            <a:endParaRPr lang="mk-MK"/>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mk-MK"/>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1852CB0-8D37-41BB-BF39-B40DF2980CD9}" type="slidenum">
              <a:rPr lang="mk-MK" smtClean="0"/>
              <a:pPr/>
              <a:t>‹#›</a:t>
            </a:fld>
            <a:endParaRPr lang="mk-MK"/>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3" name="Picture 12" descr="min-finansii-centr.png"/>
          <p:cNvPicPr>
            <a:picLocks noChangeAspect="1"/>
          </p:cNvPicPr>
          <p:nvPr userDrawn="1"/>
        </p:nvPicPr>
        <p:blipFill>
          <a:blip r:embed="rId13" cstate="print"/>
          <a:stretch>
            <a:fillRect/>
          </a:stretch>
        </p:blipFill>
        <p:spPr>
          <a:xfrm>
            <a:off x="3000364" y="0"/>
            <a:ext cx="4476750" cy="809625"/>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accent3">
              <a:lumMod val="75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accent3">
              <a:lumMod val="75000"/>
            </a:schemeClr>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accent3">
              <a:lumMod val="75000"/>
            </a:schemeClr>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accent3">
              <a:lumMod val="75000"/>
            </a:schemeClr>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accent3">
              <a:lumMod val="75000"/>
            </a:schemeClr>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accent3">
              <a:lumMod val="75000"/>
            </a:schemeClr>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1604" y="2214554"/>
            <a:ext cx="7406640" cy="1472184"/>
          </a:xfrm>
        </p:spPr>
        <p:txBody>
          <a:bodyPr/>
          <a:lstStyle/>
          <a:p>
            <a:pPr algn="ctr"/>
            <a:r>
              <a:rPr lang="en-US"/>
              <a:t>TSA Coverage</a:t>
            </a:r>
            <a:endParaRPr lang="mk-MK" dirty="0"/>
          </a:p>
        </p:txBody>
      </p:sp>
      <p:sp>
        <p:nvSpPr>
          <p:cNvPr id="19457" name="Rectangle 1"/>
          <p:cNvSpPr>
            <a:spLocks noChangeArrowheads="1"/>
          </p:cNvSpPr>
          <p:nvPr/>
        </p:nvSpPr>
        <p:spPr bwMode="auto">
          <a:xfrm>
            <a:off x="1214414" y="6235977"/>
            <a:ext cx="778674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accent3">
                    <a:lumMod val="75000"/>
                  </a:schemeClr>
                </a:solidFill>
                <a:effectLst/>
                <a:latin typeface="Arial" pitchFamily="34" charset="0"/>
              </a:rPr>
              <a:t>PEMPAL</a:t>
            </a:r>
            <a:r>
              <a:rPr kumimoji="0" lang="en-US" sz="1800" b="0" i="0" u="none" strike="noStrike" cap="none" normalizeH="0" dirty="0">
                <a:ln>
                  <a:noFill/>
                </a:ln>
                <a:solidFill>
                  <a:schemeClr val="accent3">
                    <a:lumMod val="75000"/>
                  </a:schemeClr>
                </a:solidFill>
                <a:effectLst/>
                <a:latin typeface="Arial" pitchFamily="34" charset="0"/>
              </a:rPr>
              <a:t> TCOP workshop in Vienna, 27-29.11.2023</a:t>
            </a:r>
            <a:endParaRPr kumimoji="0" lang="mk-MK" sz="1800" b="0" i="0" u="none" strike="noStrike" cap="none" normalizeH="0" baseline="0" dirty="0">
              <a:ln>
                <a:noFill/>
              </a:ln>
              <a:solidFill>
                <a:schemeClr val="accent3">
                  <a:lumMod val="75000"/>
                </a:schemeClr>
              </a:solidFill>
              <a:effectLst/>
              <a:latin typeface="Arial" pitchFamily="34" charset="0"/>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628800"/>
            <a:ext cx="8001024" cy="4680520"/>
          </a:xfrm>
        </p:spPr>
        <p:txBody>
          <a:bodyPr>
            <a:noAutofit/>
          </a:bodyPr>
          <a:lstStyle/>
          <a:p>
            <a:br>
              <a:rPr lang="en-US" sz="2800" b="1" dirty="0"/>
            </a:br>
            <a:r>
              <a:rPr lang="en-US" sz="2800" b="1" dirty="0"/>
              <a:t>Challenges:</a:t>
            </a:r>
            <a:br>
              <a:rPr lang="en-US" sz="2400" dirty="0">
                <a:effectLst>
                  <a:outerShdw blurRad="38100" dist="38100" dir="2700000" algn="tl">
                    <a:srgbClr val="000000"/>
                  </a:outerShdw>
                </a:effectLst>
                <a:latin typeface="Times New Roman" pitchFamily="18" charset="0"/>
              </a:rPr>
            </a:br>
            <a:br>
              <a:rPr lang="en-US" sz="2000" dirty="0"/>
            </a:br>
            <a:br>
              <a:rPr lang="en-US" sz="2000" dirty="0"/>
            </a:br>
            <a:r>
              <a:rPr lang="en-US" sz="2000" b="1" dirty="0"/>
              <a:t>    -  Legal and Regulatory Framework:</a:t>
            </a:r>
            <a:br>
              <a:rPr lang="en-US" sz="2000" dirty="0"/>
            </a:br>
            <a:br>
              <a:rPr lang="en-US" sz="2000" dirty="0"/>
            </a:br>
            <a:r>
              <a:rPr lang="en-US" sz="2000" dirty="0"/>
              <a:t>        Challenges: Ensuring that the legal and regulatory framework supports the consolidation process can be a significant challenge. Legal adjustments were required to accommodate the new financial structure.</a:t>
            </a:r>
            <a:br>
              <a:rPr lang="en-US" sz="2000" dirty="0"/>
            </a:br>
            <a:br>
              <a:rPr lang="en-US" sz="2000" dirty="0"/>
            </a:br>
            <a:r>
              <a:rPr lang="en-US" sz="2000" dirty="0"/>
              <a:t>    </a:t>
            </a:r>
            <a:r>
              <a:rPr lang="en-US" sz="2000" b="1" dirty="0"/>
              <a:t>- Capacity Building:</a:t>
            </a:r>
            <a:br>
              <a:rPr lang="en-US" sz="2000" dirty="0"/>
            </a:br>
            <a:br>
              <a:rPr lang="en-US" sz="2000" dirty="0"/>
            </a:br>
            <a:r>
              <a:rPr lang="en-US" sz="2000" dirty="0"/>
              <a:t>        Challenges: Building the capacity of government officials at various levels to adapt to the new system and understand its implications is a critical challenge.</a:t>
            </a:r>
            <a:br>
              <a:rPr lang="en-US" sz="2400" dirty="0">
                <a:effectLst>
                  <a:outerShdw blurRad="38100" dist="38100" dir="2700000" algn="tl">
                    <a:srgbClr val="000000"/>
                  </a:outerShdw>
                </a:effectLst>
                <a:latin typeface="Times New Roman" pitchFamily="18" charset="0"/>
              </a:rPr>
            </a:br>
            <a:br>
              <a:rPr lang="en-US" sz="2400" dirty="0">
                <a:effectLst>
                  <a:outerShdw blurRad="38100" dist="38100" dir="2700000" algn="tl">
                    <a:srgbClr val="000000"/>
                  </a:outerShdw>
                </a:effectLst>
                <a:latin typeface="Times New Roman" pitchFamily="18" charset="0"/>
              </a:rPr>
            </a:br>
            <a:br>
              <a:rPr lang="en-US" sz="2400" dirty="0">
                <a:solidFill>
                  <a:srgbClr val="FFFF66"/>
                </a:solidFill>
                <a:effectLst>
                  <a:outerShdw blurRad="38100" dist="38100" dir="2700000" algn="tl">
                    <a:srgbClr val="000000"/>
                  </a:outerShdw>
                </a:effectLst>
                <a:latin typeface="Times New Roman" pitchFamily="18" charset="0"/>
              </a:rPr>
            </a:br>
            <a:endParaRPr lang="mk-MK" sz="2400" dirty="0">
              <a:effectLst/>
            </a:endParaRPr>
          </a:p>
        </p:txBody>
      </p:sp>
    </p:spTree>
    <p:extLst>
      <p:ext uri="{BB962C8B-B14F-4D97-AF65-F5344CB8AC3E}">
        <p14:creationId xmlns:p14="http://schemas.microsoft.com/office/powerpoint/2010/main" val="1594958201"/>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628800"/>
            <a:ext cx="8001024" cy="4680520"/>
          </a:xfrm>
        </p:spPr>
        <p:txBody>
          <a:bodyPr>
            <a:noAutofit/>
          </a:bodyPr>
          <a:lstStyle/>
          <a:p>
            <a:br>
              <a:rPr lang="en-US" sz="2800" b="1" dirty="0"/>
            </a:br>
            <a:r>
              <a:rPr lang="en-US" sz="2800" b="1" dirty="0"/>
              <a:t>Challenges:</a:t>
            </a:r>
            <a:br>
              <a:rPr lang="en-US" sz="2400" dirty="0">
                <a:effectLst>
                  <a:outerShdw blurRad="38100" dist="38100" dir="2700000" algn="tl">
                    <a:srgbClr val="000000"/>
                  </a:outerShdw>
                </a:effectLst>
                <a:latin typeface="Times New Roman" pitchFamily="18" charset="0"/>
              </a:rPr>
            </a:br>
            <a:br>
              <a:rPr lang="en-US" sz="2000" dirty="0"/>
            </a:br>
            <a:br>
              <a:rPr lang="en-US" sz="2000" dirty="0"/>
            </a:br>
            <a:r>
              <a:rPr lang="en-US" sz="2000" b="1" dirty="0"/>
              <a:t>   -  Integration of Financial Systems:</a:t>
            </a:r>
            <a:br>
              <a:rPr lang="en-US" sz="2000" b="1" dirty="0"/>
            </a:br>
            <a:br>
              <a:rPr lang="en-US" sz="2000" b="1" dirty="0"/>
            </a:br>
            <a:r>
              <a:rPr lang="en-US" sz="2000" dirty="0"/>
              <a:t>Challenges: Integrating diverse financial systems and ensuring interoperability between different government departments and agencies can be technically challenging.</a:t>
            </a:r>
            <a:br>
              <a:rPr lang="en-US" sz="2000" dirty="0"/>
            </a:br>
            <a:br>
              <a:rPr lang="en-US" sz="2000" dirty="0"/>
            </a:br>
            <a:r>
              <a:rPr lang="en-US" sz="2000" dirty="0"/>
              <a:t>    - </a:t>
            </a:r>
            <a:r>
              <a:rPr lang="en-US" sz="2000" b="1" dirty="0"/>
              <a:t>Political Will:</a:t>
            </a:r>
            <a:br>
              <a:rPr lang="en-US" sz="2000" b="1" dirty="0"/>
            </a:br>
            <a:br>
              <a:rPr lang="en-US" sz="2000" b="1" dirty="0"/>
            </a:br>
            <a:r>
              <a:rPr lang="en-US" sz="2000" dirty="0"/>
              <a:t>Challenges: Implementing a TSA requires strong political will, and challenges may arise if there is resistance or lack of support from key stakeholders.</a:t>
            </a:r>
            <a:br>
              <a:rPr lang="en-US" sz="2400" dirty="0">
                <a:effectLst>
                  <a:outerShdw blurRad="38100" dist="38100" dir="2700000" algn="tl">
                    <a:srgbClr val="000000"/>
                  </a:outerShdw>
                </a:effectLst>
                <a:latin typeface="Times New Roman" pitchFamily="18" charset="0"/>
              </a:rPr>
            </a:br>
            <a:br>
              <a:rPr lang="en-US" sz="2400" dirty="0">
                <a:effectLst>
                  <a:outerShdw blurRad="38100" dist="38100" dir="2700000" algn="tl">
                    <a:srgbClr val="000000"/>
                  </a:outerShdw>
                </a:effectLst>
                <a:latin typeface="Times New Roman" pitchFamily="18" charset="0"/>
              </a:rPr>
            </a:br>
            <a:br>
              <a:rPr lang="en-US" sz="2400" dirty="0">
                <a:solidFill>
                  <a:srgbClr val="FFFF66"/>
                </a:solidFill>
                <a:effectLst>
                  <a:outerShdw blurRad="38100" dist="38100" dir="2700000" algn="tl">
                    <a:srgbClr val="000000"/>
                  </a:outerShdw>
                </a:effectLst>
                <a:latin typeface="Times New Roman" pitchFamily="18" charset="0"/>
              </a:rPr>
            </a:br>
            <a:endParaRPr lang="mk-MK" sz="2400" dirty="0">
              <a:effectLst/>
            </a:endParaRPr>
          </a:p>
        </p:txBody>
      </p:sp>
    </p:spTree>
    <p:extLst>
      <p:ext uri="{BB962C8B-B14F-4D97-AF65-F5344CB8AC3E}">
        <p14:creationId xmlns:p14="http://schemas.microsoft.com/office/powerpoint/2010/main" val="1453814255"/>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00166" y="2928934"/>
            <a:ext cx="7498080" cy="2143140"/>
          </a:xfrm>
        </p:spPr>
        <p:txBody>
          <a:bodyPr>
            <a:normAutofit fontScale="90000"/>
          </a:bodyPr>
          <a:lstStyle/>
          <a:p>
            <a:pPr algn="ctr"/>
            <a:r>
              <a:rPr lang="en-US" dirty="0"/>
              <a:t>Thank You </a:t>
            </a:r>
            <a:br>
              <a:rPr lang="mk-MK" dirty="0"/>
            </a:br>
            <a:br>
              <a:rPr lang="mk-MK" dirty="0"/>
            </a:br>
            <a:br>
              <a:rPr lang="mk-MK" dirty="0"/>
            </a:br>
            <a:endParaRPr lang="mk-MK"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196752"/>
            <a:ext cx="7712394" cy="1141868"/>
          </a:xfrm>
        </p:spPr>
        <p:txBody>
          <a:bodyPr>
            <a:noAutofit/>
          </a:bodyPr>
          <a:lstStyle/>
          <a:p>
            <a:r>
              <a:rPr lang="en-US" sz="2800" dirty="0"/>
              <a:t>            </a:t>
            </a:r>
            <a:r>
              <a:rPr lang="en-US" sz="2800" b="1" dirty="0"/>
              <a:t>TSA structure and coverage</a:t>
            </a:r>
            <a:endParaRPr lang="mk-MK" sz="2800" b="1" dirty="0"/>
          </a:p>
        </p:txBody>
      </p:sp>
      <p:sp>
        <p:nvSpPr>
          <p:cNvPr id="3" name="Rectangle 2"/>
          <p:cNvSpPr/>
          <p:nvPr/>
        </p:nvSpPr>
        <p:spPr>
          <a:xfrm>
            <a:off x="1331640" y="3068960"/>
            <a:ext cx="7488832" cy="2800767"/>
          </a:xfrm>
          <a:prstGeom prst="rect">
            <a:avLst/>
          </a:prstGeom>
        </p:spPr>
        <p:txBody>
          <a:bodyPr wrap="square">
            <a:spAutoFit/>
          </a:bodyPr>
          <a:lstStyle/>
          <a:p>
            <a:pPr>
              <a:buFontTx/>
              <a:buChar char="-"/>
            </a:pPr>
            <a:r>
              <a:rPr lang="en-US" sz="2000" dirty="0">
                <a:solidFill>
                  <a:schemeClr val="accent3">
                    <a:lumMod val="75000"/>
                  </a:schemeClr>
                </a:solidFill>
              </a:rPr>
              <a:t>Central government (first line users - 93 and second line – more than 920)</a:t>
            </a:r>
          </a:p>
          <a:p>
            <a:endParaRPr lang="en-US" sz="2000" dirty="0">
              <a:solidFill>
                <a:schemeClr val="accent3">
                  <a:lumMod val="75000"/>
                </a:schemeClr>
              </a:solidFill>
            </a:endParaRPr>
          </a:p>
          <a:p>
            <a:pPr>
              <a:buFontTx/>
              <a:buChar char="-"/>
            </a:pPr>
            <a:r>
              <a:rPr lang="en-US" sz="2000" dirty="0">
                <a:solidFill>
                  <a:schemeClr val="accent3">
                    <a:lumMod val="75000"/>
                  </a:schemeClr>
                </a:solidFill>
              </a:rPr>
              <a:t>Extra - budgetary funds (Pension fund and Health fund)</a:t>
            </a:r>
          </a:p>
          <a:p>
            <a:pPr>
              <a:buFontTx/>
              <a:buChar char="-"/>
            </a:pPr>
            <a:endParaRPr lang="en-US" sz="2000" dirty="0">
              <a:solidFill>
                <a:schemeClr val="accent3">
                  <a:lumMod val="75000"/>
                </a:schemeClr>
              </a:solidFill>
            </a:endParaRPr>
          </a:p>
          <a:p>
            <a:pPr>
              <a:buFontTx/>
              <a:buChar char="-"/>
            </a:pPr>
            <a:r>
              <a:rPr lang="en-US" sz="2000" dirty="0">
                <a:solidFill>
                  <a:schemeClr val="accent3">
                    <a:lumMod val="75000"/>
                  </a:schemeClr>
                </a:solidFill>
              </a:rPr>
              <a:t>Local government/Municipalities ( 81 municipalities and City of Skopje)</a:t>
            </a:r>
          </a:p>
          <a:p>
            <a:pPr>
              <a:buFontTx/>
              <a:buChar char="-"/>
            </a:pPr>
            <a:endParaRPr lang="en-US" dirty="0"/>
          </a:p>
          <a:p>
            <a:pPr>
              <a:buFontTx/>
              <a:buChar char="-"/>
            </a:pPr>
            <a:endParaRPr lang="en-US" dirty="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836712"/>
            <a:ext cx="7712394" cy="1141868"/>
          </a:xfrm>
        </p:spPr>
        <p:txBody>
          <a:bodyPr>
            <a:noAutofit/>
          </a:bodyPr>
          <a:lstStyle/>
          <a:p>
            <a:r>
              <a:rPr lang="en-US" sz="2800" b="1" dirty="0"/>
              <a:t>Treasury Authority in managing TSA funds</a:t>
            </a:r>
            <a:endParaRPr lang="mk-MK" sz="2800" b="1" dirty="0"/>
          </a:p>
        </p:txBody>
      </p:sp>
      <p:sp>
        <p:nvSpPr>
          <p:cNvPr id="3" name="Rectangle 2"/>
          <p:cNvSpPr/>
          <p:nvPr/>
        </p:nvSpPr>
        <p:spPr>
          <a:xfrm>
            <a:off x="1299405" y="2143303"/>
            <a:ext cx="7488832" cy="4278094"/>
          </a:xfrm>
          <a:prstGeom prst="rect">
            <a:avLst/>
          </a:prstGeom>
        </p:spPr>
        <p:txBody>
          <a:bodyPr wrap="square">
            <a:spAutoFit/>
          </a:bodyPr>
          <a:lstStyle/>
          <a:p>
            <a:pPr>
              <a:buFontTx/>
              <a:buChar char="-"/>
            </a:pPr>
            <a:r>
              <a:rPr lang="en-US" sz="1600" b="1" dirty="0">
                <a:solidFill>
                  <a:schemeClr val="accent3">
                    <a:lumMod val="75000"/>
                  </a:schemeClr>
                </a:solidFill>
              </a:rPr>
              <a:t> Establishment and Operation of the Treasury:</a:t>
            </a:r>
          </a:p>
          <a:p>
            <a:pPr>
              <a:buFontTx/>
              <a:buChar char="-"/>
            </a:pPr>
            <a:endParaRPr lang="en-US" sz="1600" b="1" dirty="0">
              <a:solidFill>
                <a:schemeClr val="accent3">
                  <a:lumMod val="75000"/>
                </a:schemeClr>
              </a:solidFill>
            </a:endParaRPr>
          </a:p>
          <a:p>
            <a:r>
              <a:rPr lang="en-US" sz="1600" dirty="0">
                <a:solidFill>
                  <a:schemeClr val="accent3">
                    <a:lumMod val="75000"/>
                  </a:schemeClr>
                </a:solidFill>
              </a:rPr>
              <a:t>   The legal framework empowers the Treasury Department to establish and operate the treasury, which includes the TSA. This authority involve setting up the necessary infrastructure, systems, and processes for effective fund management.</a:t>
            </a:r>
          </a:p>
          <a:p>
            <a:pPr>
              <a:buFontTx/>
              <a:buChar char="-"/>
            </a:pPr>
            <a:endParaRPr lang="en-US" sz="1600" b="1" dirty="0">
              <a:solidFill>
                <a:schemeClr val="accent3">
                  <a:lumMod val="75000"/>
                </a:schemeClr>
              </a:solidFill>
            </a:endParaRPr>
          </a:p>
          <a:p>
            <a:pPr>
              <a:buFontTx/>
              <a:buChar char="-"/>
            </a:pPr>
            <a:r>
              <a:rPr lang="en-US" sz="1600" b="1" dirty="0">
                <a:solidFill>
                  <a:schemeClr val="accent3">
                    <a:lumMod val="75000"/>
                  </a:schemeClr>
                </a:solidFill>
              </a:rPr>
              <a:t> Receipt and Disbursement of Funds:</a:t>
            </a:r>
          </a:p>
          <a:p>
            <a:pPr>
              <a:buFontTx/>
              <a:buChar char="-"/>
            </a:pPr>
            <a:endParaRPr lang="en-US" sz="1600" b="1" dirty="0">
              <a:solidFill>
                <a:schemeClr val="accent3">
                  <a:lumMod val="75000"/>
                </a:schemeClr>
              </a:solidFill>
            </a:endParaRPr>
          </a:p>
          <a:p>
            <a:r>
              <a:rPr lang="en-US" sz="1600" b="1" dirty="0">
                <a:solidFill>
                  <a:schemeClr val="accent3">
                    <a:lumMod val="75000"/>
                  </a:schemeClr>
                </a:solidFill>
              </a:rPr>
              <a:t>   </a:t>
            </a:r>
            <a:r>
              <a:rPr lang="en-US" sz="1600" dirty="0">
                <a:solidFill>
                  <a:schemeClr val="accent3">
                    <a:lumMod val="75000"/>
                  </a:schemeClr>
                </a:solidFill>
              </a:rPr>
              <a:t>The Treasury Department is authorized to receive government revenues and disburse funds for government expenditures. The TSA acts as a centralized account for these financial transactions.</a:t>
            </a:r>
          </a:p>
          <a:p>
            <a:endParaRPr lang="en-US" sz="1600" dirty="0">
              <a:solidFill>
                <a:schemeClr val="accent3">
                  <a:lumMod val="75000"/>
                </a:schemeClr>
              </a:solidFill>
            </a:endParaRPr>
          </a:p>
          <a:p>
            <a:pPr>
              <a:buFontTx/>
              <a:buChar char="-"/>
            </a:pPr>
            <a:r>
              <a:rPr lang="en-US" sz="1600" b="1" dirty="0">
                <a:solidFill>
                  <a:schemeClr val="accent3">
                    <a:lumMod val="75000"/>
                  </a:schemeClr>
                </a:solidFill>
              </a:rPr>
              <a:t> Cash Flow Management:</a:t>
            </a:r>
          </a:p>
          <a:p>
            <a:pPr>
              <a:buFontTx/>
              <a:buChar char="-"/>
            </a:pPr>
            <a:endParaRPr lang="en-US" sz="1600" b="1" dirty="0">
              <a:solidFill>
                <a:schemeClr val="accent3">
                  <a:lumMod val="75000"/>
                </a:schemeClr>
              </a:solidFill>
            </a:endParaRPr>
          </a:p>
          <a:p>
            <a:r>
              <a:rPr lang="en-US" sz="1600" dirty="0">
                <a:solidFill>
                  <a:schemeClr val="accent3">
                    <a:lumMod val="75000"/>
                  </a:schemeClr>
                </a:solidFill>
              </a:rPr>
              <a:t>   The Treasury Department is responsible for managing the government's cash flow efficiently. This includes monitoring cash balances, making payments, and ensuring that funds are available when needed.</a:t>
            </a:r>
          </a:p>
        </p:txBody>
      </p:sp>
    </p:spTree>
    <p:extLst>
      <p:ext uri="{BB962C8B-B14F-4D97-AF65-F5344CB8AC3E}">
        <p14:creationId xmlns:p14="http://schemas.microsoft.com/office/powerpoint/2010/main" val="2687250635"/>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836712"/>
            <a:ext cx="7712394" cy="1141868"/>
          </a:xfrm>
        </p:spPr>
        <p:txBody>
          <a:bodyPr>
            <a:noAutofit/>
          </a:bodyPr>
          <a:lstStyle/>
          <a:p>
            <a:r>
              <a:rPr lang="en-US" sz="2800" b="1" dirty="0"/>
              <a:t>Treasury Authority in managing TSA funds</a:t>
            </a:r>
            <a:endParaRPr lang="mk-MK" sz="2800" b="1" dirty="0"/>
          </a:p>
        </p:txBody>
      </p:sp>
      <p:sp>
        <p:nvSpPr>
          <p:cNvPr id="3" name="Rectangle 2"/>
          <p:cNvSpPr/>
          <p:nvPr/>
        </p:nvSpPr>
        <p:spPr>
          <a:xfrm>
            <a:off x="1299405" y="2143303"/>
            <a:ext cx="7488832" cy="4278094"/>
          </a:xfrm>
          <a:prstGeom prst="rect">
            <a:avLst/>
          </a:prstGeom>
        </p:spPr>
        <p:txBody>
          <a:bodyPr wrap="square">
            <a:spAutoFit/>
          </a:bodyPr>
          <a:lstStyle/>
          <a:p>
            <a:pPr>
              <a:buFontTx/>
              <a:buChar char="-"/>
            </a:pPr>
            <a:r>
              <a:rPr lang="en-US" sz="1600" b="1" dirty="0">
                <a:solidFill>
                  <a:schemeClr val="accent3">
                    <a:lumMod val="75000"/>
                  </a:schemeClr>
                </a:solidFill>
              </a:rPr>
              <a:t> Budget Execution:</a:t>
            </a:r>
          </a:p>
          <a:p>
            <a:pPr>
              <a:buFontTx/>
              <a:buChar char="-"/>
            </a:pPr>
            <a:endParaRPr lang="en-US" sz="1600" b="1" dirty="0">
              <a:solidFill>
                <a:schemeClr val="accent3">
                  <a:lumMod val="75000"/>
                </a:schemeClr>
              </a:solidFill>
            </a:endParaRPr>
          </a:p>
          <a:p>
            <a:r>
              <a:rPr lang="en-US" sz="1600" dirty="0">
                <a:solidFill>
                  <a:schemeClr val="accent3">
                    <a:lumMod val="75000"/>
                  </a:schemeClr>
                </a:solidFill>
              </a:rPr>
              <a:t>   The Treasury Department plays a key role in budget execution by aligning actual cash flows with the budget. This involves allocating funds according to budgetary priorities and ensuring that expenditures stay within budgetary limits.</a:t>
            </a:r>
          </a:p>
          <a:p>
            <a:endParaRPr lang="en-US" sz="1600" dirty="0">
              <a:solidFill>
                <a:schemeClr val="accent3">
                  <a:lumMod val="75000"/>
                </a:schemeClr>
              </a:solidFill>
            </a:endParaRPr>
          </a:p>
          <a:p>
            <a:pPr>
              <a:buFontTx/>
              <a:buChar char="-"/>
            </a:pPr>
            <a:r>
              <a:rPr lang="en-US" sz="1600" b="1" dirty="0">
                <a:solidFill>
                  <a:schemeClr val="accent3">
                    <a:lumMod val="75000"/>
                  </a:schemeClr>
                </a:solidFill>
              </a:rPr>
              <a:t>Internal Controls:</a:t>
            </a:r>
          </a:p>
          <a:p>
            <a:pPr>
              <a:buFontTx/>
              <a:buChar char="-"/>
            </a:pPr>
            <a:endParaRPr lang="en-US" sz="1600" b="1" dirty="0">
              <a:solidFill>
                <a:schemeClr val="accent3">
                  <a:lumMod val="75000"/>
                </a:schemeClr>
              </a:solidFill>
            </a:endParaRPr>
          </a:p>
          <a:p>
            <a:r>
              <a:rPr lang="en-US" sz="1600" dirty="0">
                <a:solidFill>
                  <a:schemeClr val="accent3">
                    <a:lumMod val="75000"/>
                  </a:schemeClr>
                </a:solidFill>
              </a:rPr>
              <a:t>  The authority extends to implementing internal controls within the Treasury Department to safeguard against fraud, mismanagement, and errors in financial transactions.</a:t>
            </a:r>
          </a:p>
          <a:p>
            <a:endParaRPr lang="en-US" sz="1600" dirty="0">
              <a:solidFill>
                <a:schemeClr val="accent3">
                  <a:lumMod val="75000"/>
                </a:schemeClr>
              </a:solidFill>
            </a:endParaRPr>
          </a:p>
          <a:p>
            <a:pPr>
              <a:buFontTx/>
              <a:buChar char="-"/>
            </a:pPr>
            <a:r>
              <a:rPr lang="en-US" sz="1600" b="1" dirty="0">
                <a:solidFill>
                  <a:schemeClr val="accent3">
                    <a:lumMod val="75000"/>
                  </a:schemeClr>
                </a:solidFill>
              </a:rPr>
              <a:t>Reporting and Accountability:</a:t>
            </a:r>
          </a:p>
          <a:p>
            <a:pPr>
              <a:buFontTx/>
              <a:buChar char="-"/>
            </a:pPr>
            <a:endParaRPr lang="en-US" sz="1600" b="1" dirty="0">
              <a:solidFill>
                <a:schemeClr val="accent3">
                  <a:lumMod val="75000"/>
                </a:schemeClr>
              </a:solidFill>
            </a:endParaRPr>
          </a:p>
          <a:p>
            <a:r>
              <a:rPr lang="en-US" sz="1600" dirty="0">
                <a:solidFill>
                  <a:schemeClr val="accent3">
                    <a:lumMod val="75000"/>
                  </a:schemeClr>
                </a:solidFill>
              </a:rPr>
              <a:t>  The Treasury Department is typically required to provide regular reports on the status of government funds, cash balances, and financial transactions. This contributes to transparency and accountability in public financial management.</a:t>
            </a:r>
            <a:endParaRPr lang="en-US" dirty="0"/>
          </a:p>
        </p:txBody>
      </p:sp>
    </p:spTree>
    <p:extLst>
      <p:ext uri="{BB962C8B-B14F-4D97-AF65-F5344CB8AC3E}">
        <p14:creationId xmlns:p14="http://schemas.microsoft.com/office/powerpoint/2010/main" val="544964926"/>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836712"/>
            <a:ext cx="7712394" cy="1141868"/>
          </a:xfrm>
        </p:spPr>
        <p:txBody>
          <a:bodyPr>
            <a:noAutofit/>
          </a:bodyPr>
          <a:lstStyle/>
          <a:p>
            <a:r>
              <a:rPr lang="en-US" sz="2800" b="1" dirty="0"/>
              <a:t>Legislative framework</a:t>
            </a:r>
            <a:endParaRPr lang="mk-MK" sz="2800" b="1" dirty="0"/>
          </a:p>
        </p:txBody>
      </p:sp>
      <p:sp>
        <p:nvSpPr>
          <p:cNvPr id="3" name="Rectangle 2"/>
          <p:cNvSpPr/>
          <p:nvPr/>
        </p:nvSpPr>
        <p:spPr>
          <a:xfrm>
            <a:off x="1299405" y="2143303"/>
            <a:ext cx="7488832" cy="4062651"/>
          </a:xfrm>
          <a:prstGeom prst="rect">
            <a:avLst/>
          </a:prstGeom>
        </p:spPr>
        <p:txBody>
          <a:bodyPr wrap="square">
            <a:spAutoFit/>
          </a:bodyPr>
          <a:lstStyle/>
          <a:p>
            <a:pPr>
              <a:buFontTx/>
              <a:buChar char="-"/>
            </a:pPr>
            <a:r>
              <a:rPr lang="en-US" sz="1600" b="1" dirty="0">
                <a:solidFill>
                  <a:schemeClr val="accent3">
                    <a:lumMod val="75000"/>
                  </a:schemeClr>
                </a:solidFill>
              </a:rPr>
              <a:t>Organic Budget Law (OBL): </a:t>
            </a:r>
            <a:r>
              <a:rPr lang="en-US" sz="1600" dirty="0">
                <a:solidFill>
                  <a:schemeClr val="accent3">
                    <a:lumMod val="75000"/>
                  </a:schemeClr>
                </a:solidFill>
              </a:rPr>
              <a:t>This law outlines the principles and procedures for budgeting, financial management, and accountability in North Macedonia. It provides the overall framework for public financial management.</a:t>
            </a:r>
          </a:p>
          <a:p>
            <a:pPr>
              <a:buFontTx/>
              <a:buChar char="-"/>
            </a:pPr>
            <a:endParaRPr lang="en-US" sz="1600" dirty="0">
              <a:solidFill>
                <a:schemeClr val="accent3">
                  <a:lumMod val="75000"/>
                </a:schemeClr>
              </a:solidFill>
            </a:endParaRPr>
          </a:p>
          <a:p>
            <a:pPr>
              <a:buFontTx/>
              <a:buChar char="-"/>
            </a:pPr>
            <a:r>
              <a:rPr lang="en-US" sz="1600" b="1" dirty="0">
                <a:solidFill>
                  <a:schemeClr val="accent3">
                    <a:lumMod val="75000"/>
                  </a:schemeClr>
                </a:solidFill>
              </a:rPr>
              <a:t>Guideline on Treasury Operations</a:t>
            </a:r>
            <a:r>
              <a:rPr lang="en-US" sz="1600" dirty="0">
                <a:solidFill>
                  <a:schemeClr val="accent3">
                    <a:lumMod val="75000"/>
                  </a:schemeClr>
                </a:solidFill>
              </a:rPr>
              <a:t>: This manual typically specifies the establishment and operation of the treasury, including the TSA. It detail the functions, responsibilities, and processes related to the management of government funds within the treasury.</a:t>
            </a:r>
          </a:p>
          <a:p>
            <a:pPr>
              <a:buFontTx/>
              <a:buChar char="-"/>
            </a:pPr>
            <a:endParaRPr lang="en-US" sz="1600" dirty="0">
              <a:solidFill>
                <a:schemeClr val="accent3">
                  <a:lumMod val="75000"/>
                </a:schemeClr>
              </a:solidFill>
            </a:endParaRPr>
          </a:p>
          <a:p>
            <a:pPr>
              <a:buFontTx/>
              <a:buChar char="-"/>
            </a:pPr>
            <a:r>
              <a:rPr lang="en-US" sz="1600" b="1" dirty="0">
                <a:solidFill>
                  <a:schemeClr val="accent3">
                    <a:lumMod val="75000"/>
                  </a:schemeClr>
                </a:solidFill>
              </a:rPr>
              <a:t>Public Internal Financial Control (PIFC) Law: </a:t>
            </a:r>
            <a:r>
              <a:rPr lang="en-US" sz="1600" dirty="0">
                <a:solidFill>
                  <a:schemeClr val="accent3">
                    <a:lumMod val="75000"/>
                  </a:schemeClr>
                </a:solidFill>
              </a:rPr>
              <a:t>The PIFC framework is essential for ensuring effective internal control and audit of public finances. This law may include provisions related to financial control mechanisms within the TSA.</a:t>
            </a:r>
          </a:p>
          <a:p>
            <a:endParaRPr lang="en-US" sz="1600" dirty="0">
              <a:solidFill>
                <a:schemeClr val="accent3">
                  <a:lumMod val="75000"/>
                </a:schemeClr>
              </a:solidFill>
            </a:endParaRPr>
          </a:p>
          <a:p>
            <a:pPr>
              <a:buFontTx/>
              <a:buChar char="-"/>
            </a:pPr>
            <a:r>
              <a:rPr lang="en-US" sz="1600" b="1" dirty="0">
                <a:solidFill>
                  <a:schemeClr val="accent3">
                    <a:lumMod val="75000"/>
                  </a:schemeClr>
                </a:solidFill>
              </a:rPr>
              <a:t>International Standards and Recommendations: </a:t>
            </a:r>
            <a:r>
              <a:rPr lang="en-US" sz="1600" dirty="0">
                <a:solidFill>
                  <a:schemeClr val="accent3">
                    <a:lumMod val="75000"/>
                  </a:schemeClr>
                </a:solidFill>
              </a:rPr>
              <a:t>North Macedonia, as a candidate country for European Union accession, may also align its financial management practices with international standards and recommendations</a:t>
            </a:r>
            <a:endParaRPr lang="en-US" sz="1600" dirty="0"/>
          </a:p>
          <a:p>
            <a:pPr>
              <a:buFontTx/>
              <a:buChar char="-"/>
            </a:pPr>
            <a:endParaRPr lang="en-US" dirty="0"/>
          </a:p>
        </p:txBody>
      </p:sp>
    </p:spTree>
    <p:extLst>
      <p:ext uri="{BB962C8B-B14F-4D97-AF65-F5344CB8AC3E}">
        <p14:creationId xmlns:p14="http://schemas.microsoft.com/office/powerpoint/2010/main" val="1323287835"/>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844824"/>
            <a:ext cx="8001024" cy="4464496"/>
          </a:xfrm>
        </p:spPr>
        <p:txBody>
          <a:bodyPr>
            <a:noAutofit/>
          </a:bodyPr>
          <a:lstStyle/>
          <a:p>
            <a:r>
              <a:rPr lang="en-US" sz="2800" b="1" dirty="0"/>
              <a:t>Pros:</a:t>
            </a:r>
            <a:br>
              <a:rPr lang="en-US" sz="2800" b="1" dirty="0"/>
            </a:br>
            <a:br>
              <a:rPr lang="en-US" sz="2400" dirty="0">
                <a:effectLst>
                  <a:outerShdw blurRad="38100" dist="38100" dir="2700000" algn="tl">
                    <a:srgbClr val="000000"/>
                  </a:outerShdw>
                </a:effectLst>
                <a:latin typeface="Times New Roman" pitchFamily="18" charset="0"/>
              </a:rPr>
            </a:br>
            <a:r>
              <a:rPr lang="en-US" sz="2000" b="1" dirty="0"/>
              <a:t>- Efficiency and Transparency:</a:t>
            </a:r>
            <a:br>
              <a:rPr lang="en-US" sz="2000" dirty="0"/>
            </a:br>
            <a:br>
              <a:rPr lang="en-US" sz="2000" dirty="0"/>
            </a:br>
            <a:r>
              <a:rPr lang="en-US" sz="2000" dirty="0"/>
              <a:t>     Pros: The consolidation enhances efficiency and transparency in financial transactions, as all government funds are managed in a single account.</a:t>
            </a:r>
            <a:br>
              <a:rPr lang="en-US" sz="2000" dirty="0"/>
            </a:br>
            <a:r>
              <a:rPr lang="en-US" sz="2000" dirty="0"/>
              <a:t>     Pros: It provides a clear and comprehensive view of the government's financial position, aiding in better financial management.</a:t>
            </a:r>
            <a:br>
              <a:rPr lang="en-US" sz="2000" dirty="0"/>
            </a:br>
            <a:br>
              <a:rPr lang="en-US" sz="2000" dirty="0"/>
            </a:br>
            <a:r>
              <a:rPr lang="en-US" sz="2000" b="1" dirty="0"/>
              <a:t>- Reduced Fraud and Corruption:</a:t>
            </a:r>
            <a:br>
              <a:rPr lang="en-US" sz="2000" dirty="0"/>
            </a:br>
            <a:br>
              <a:rPr lang="en-US" sz="2000" dirty="0"/>
            </a:br>
            <a:r>
              <a:rPr lang="en-US" sz="2000" dirty="0"/>
              <a:t>   Pros: Centralizing funds reduces the risk of mismanagement, fraud, and corruption, as it becomes easier to monitor and control financial activities.</a:t>
            </a:r>
            <a:br>
              <a:rPr lang="en-US" sz="2400" dirty="0">
                <a:effectLst>
                  <a:outerShdw blurRad="38100" dist="38100" dir="2700000" algn="tl">
                    <a:srgbClr val="000000"/>
                  </a:outerShdw>
                </a:effectLst>
                <a:latin typeface="Times New Roman" pitchFamily="18" charset="0"/>
              </a:rPr>
            </a:br>
            <a:br>
              <a:rPr lang="en-US" sz="2400" dirty="0">
                <a:effectLst>
                  <a:outerShdw blurRad="38100" dist="38100" dir="2700000" algn="tl">
                    <a:srgbClr val="000000"/>
                  </a:outerShdw>
                </a:effectLst>
                <a:latin typeface="Times New Roman" pitchFamily="18" charset="0"/>
              </a:rPr>
            </a:br>
            <a:br>
              <a:rPr lang="en-US" sz="2400" dirty="0">
                <a:solidFill>
                  <a:srgbClr val="FFFF66"/>
                </a:solidFill>
                <a:effectLst>
                  <a:outerShdw blurRad="38100" dist="38100" dir="2700000" algn="tl">
                    <a:srgbClr val="000000"/>
                  </a:outerShdw>
                </a:effectLst>
                <a:latin typeface="Times New Roman" pitchFamily="18" charset="0"/>
              </a:rPr>
            </a:br>
            <a:endParaRPr lang="mk-MK" sz="2400" dirty="0">
              <a:effectLst/>
            </a:endParaRPr>
          </a:p>
        </p:txBody>
      </p:sp>
    </p:spTree>
    <p:extLst>
      <p:ext uri="{BB962C8B-B14F-4D97-AF65-F5344CB8AC3E}">
        <p14:creationId xmlns:p14="http://schemas.microsoft.com/office/powerpoint/2010/main" val="1425767060"/>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628800"/>
            <a:ext cx="8001024" cy="4680520"/>
          </a:xfrm>
        </p:spPr>
        <p:txBody>
          <a:bodyPr>
            <a:noAutofit/>
          </a:bodyPr>
          <a:lstStyle/>
          <a:p>
            <a:r>
              <a:rPr lang="en-US" sz="2800" b="1" dirty="0"/>
              <a:t>Pros:</a:t>
            </a:r>
            <a:br>
              <a:rPr lang="en-US" sz="2400" dirty="0">
                <a:effectLst>
                  <a:outerShdw blurRad="38100" dist="38100" dir="2700000" algn="tl">
                    <a:srgbClr val="000000"/>
                  </a:outerShdw>
                </a:effectLst>
                <a:latin typeface="Times New Roman" pitchFamily="18" charset="0"/>
              </a:rPr>
            </a:br>
            <a:r>
              <a:rPr lang="en-US" sz="2400" b="1" dirty="0">
                <a:effectLst>
                  <a:outerShdw blurRad="38100" dist="38100" dir="2700000" algn="tl">
                    <a:srgbClr val="000000"/>
                  </a:outerShdw>
                </a:effectLst>
                <a:latin typeface="Times New Roman" pitchFamily="18" charset="0"/>
              </a:rPr>
              <a:t>- </a:t>
            </a:r>
            <a:r>
              <a:rPr lang="en-US" sz="2000" b="1" dirty="0"/>
              <a:t>Cash Flow Management:</a:t>
            </a:r>
            <a:br>
              <a:rPr lang="en-US" sz="2000" dirty="0"/>
            </a:br>
            <a:r>
              <a:rPr lang="en-US" sz="2000" dirty="0"/>
              <a:t>     Pros: Consolidation allows for better cash flow management, enabling the government to allocate resources more effectively and respond promptly to financial needs.</a:t>
            </a:r>
            <a:br>
              <a:rPr lang="en-US" sz="2000" dirty="0"/>
            </a:br>
            <a:br>
              <a:rPr lang="en-US" sz="2000" dirty="0"/>
            </a:br>
            <a:r>
              <a:rPr lang="en-US" sz="2000" b="1" dirty="0"/>
              <a:t>- Cost Savings:</a:t>
            </a:r>
            <a:br>
              <a:rPr lang="en-US" sz="2000" dirty="0"/>
            </a:br>
            <a:r>
              <a:rPr lang="en-US" sz="2000" dirty="0"/>
              <a:t>     Pros: Operating costs are potentially reduced since the consolidation simplifies financial processes and reduces the need for multiple accounts and associated administrative overhead.</a:t>
            </a:r>
            <a:br>
              <a:rPr lang="en-US" sz="2000" dirty="0"/>
            </a:br>
            <a:br>
              <a:rPr lang="en-US" sz="2000" dirty="0"/>
            </a:br>
            <a:r>
              <a:rPr lang="en-US" sz="2000" dirty="0"/>
              <a:t>- </a:t>
            </a:r>
            <a:r>
              <a:rPr lang="en-US" sz="2000" b="1" dirty="0"/>
              <a:t>Improved Fiscal Discipline:</a:t>
            </a:r>
            <a:br>
              <a:rPr lang="en-US" sz="2000" dirty="0"/>
            </a:br>
            <a:br>
              <a:rPr lang="en-US" sz="2000" dirty="0"/>
            </a:br>
            <a:r>
              <a:rPr lang="en-US" sz="2000" dirty="0"/>
              <a:t>    Pros: Having a single account encourages fiscal discipline, as it imposes stricter controls on spending and financial management.</a:t>
            </a:r>
            <a:br>
              <a:rPr lang="en-US" sz="2400" dirty="0">
                <a:effectLst>
                  <a:outerShdw blurRad="38100" dist="38100" dir="2700000" algn="tl">
                    <a:srgbClr val="000000"/>
                  </a:outerShdw>
                </a:effectLst>
                <a:latin typeface="Times New Roman" pitchFamily="18" charset="0"/>
              </a:rPr>
            </a:br>
            <a:br>
              <a:rPr lang="en-US" sz="2400" dirty="0">
                <a:effectLst>
                  <a:outerShdw blurRad="38100" dist="38100" dir="2700000" algn="tl">
                    <a:srgbClr val="000000"/>
                  </a:outerShdw>
                </a:effectLst>
                <a:latin typeface="Times New Roman" pitchFamily="18" charset="0"/>
              </a:rPr>
            </a:br>
            <a:br>
              <a:rPr lang="en-US" sz="2400" dirty="0">
                <a:solidFill>
                  <a:srgbClr val="FFFF66"/>
                </a:solidFill>
                <a:effectLst>
                  <a:outerShdw blurRad="38100" dist="38100" dir="2700000" algn="tl">
                    <a:srgbClr val="000000"/>
                  </a:outerShdw>
                </a:effectLst>
                <a:latin typeface="Times New Roman" pitchFamily="18" charset="0"/>
              </a:rPr>
            </a:br>
            <a:endParaRPr lang="mk-MK" sz="2400" dirty="0">
              <a:effectLst/>
            </a:endParaRPr>
          </a:p>
        </p:txBody>
      </p:sp>
    </p:spTree>
    <p:extLst>
      <p:ext uri="{BB962C8B-B14F-4D97-AF65-F5344CB8AC3E}">
        <p14:creationId xmlns:p14="http://schemas.microsoft.com/office/powerpoint/2010/main" val="2334506516"/>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628800"/>
            <a:ext cx="8001024" cy="4680520"/>
          </a:xfrm>
        </p:spPr>
        <p:txBody>
          <a:bodyPr>
            <a:noAutofit/>
          </a:bodyPr>
          <a:lstStyle/>
          <a:p>
            <a:r>
              <a:rPr lang="en-US" sz="2800" b="1" dirty="0"/>
              <a:t>Cons:</a:t>
            </a:r>
            <a:br>
              <a:rPr lang="en-US" sz="2400" dirty="0">
                <a:effectLst>
                  <a:outerShdw blurRad="38100" dist="38100" dir="2700000" algn="tl">
                    <a:srgbClr val="000000"/>
                  </a:outerShdw>
                </a:effectLst>
                <a:latin typeface="Times New Roman" pitchFamily="18" charset="0"/>
              </a:rPr>
            </a:br>
            <a:br>
              <a:rPr lang="en-US" sz="2000" dirty="0"/>
            </a:br>
            <a:r>
              <a:rPr lang="en-US" sz="2000" dirty="0"/>
              <a:t>- </a:t>
            </a:r>
            <a:r>
              <a:rPr lang="en-US" sz="2000" b="1" dirty="0"/>
              <a:t>Operational Challenges:</a:t>
            </a:r>
            <a:br>
              <a:rPr lang="en-US" sz="2000" dirty="0"/>
            </a:br>
            <a:br>
              <a:rPr lang="en-US" sz="2000" dirty="0"/>
            </a:br>
            <a:r>
              <a:rPr lang="en-US" sz="2000" dirty="0"/>
              <a:t>     Cons: Implementing a TSA involves significant changes to existing financial systems and processes, leading to potential operational challenges during the transition.</a:t>
            </a:r>
            <a:br>
              <a:rPr lang="en-US" sz="2000" dirty="0"/>
            </a:br>
            <a:br>
              <a:rPr lang="en-US" sz="2000" dirty="0"/>
            </a:br>
            <a:r>
              <a:rPr lang="en-US" sz="2000" dirty="0"/>
              <a:t>- </a:t>
            </a:r>
            <a:r>
              <a:rPr lang="en-US" sz="2000" b="1" dirty="0"/>
              <a:t>Resistance to Change:</a:t>
            </a:r>
            <a:br>
              <a:rPr lang="en-US" sz="2000" dirty="0"/>
            </a:br>
            <a:br>
              <a:rPr lang="en-US" sz="2000" dirty="0"/>
            </a:br>
            <a:r>
              <a:rPr lang="en-US" sz="2000" dirty="0"/>
              <a:t>    Cons: There may be resistance from various government entities, especially at the local level, who may be accustomed to a certain level of autonomy in financial management.</a:t>
            </a:r>
            <a:br>
              <a:rPr lang="en-US" sz="2000" dirty="0"/>
            </a:br>
            <a:br>
              <a:rPr lang="en-US" sz="2000" dirty="0"/>
            </a:br>
            <a:r>
              <a:rPr lang="en-US" sz="2000" b="1" dirty="0"/>
              <a:t>- Technological Infrastructure:</a:t>
            </a:r>
            <a:br>
              <a:rPr lang="en-US" sz="2000" dirty="0"/>
            </a:br>
            <a:br>
              <a:rPr lang="en-US" sz="2000" dirty="0"/>
            </a:br>
            <a:r>
              <a:rPr lang="en-US" sz="2000" dirty="0"/>
              <a:t>    Cons: In some cases, existing technological infrastructure may not be equipped to handle the consolidation of funds, requiring substantial investments in IT systems and training.</a:t>
            </a:r>
            <a:br>
              <a:rPr lang="en-US" sz="2400" dirty="0">
                <a:effectLst>
                  <a:outerShdw blurRad="38100" dist="38100" dir="2700000" algn="tl">
                    <a:srgbClr val="000000"/>
                  </a:outerShdw>
                </a:effectLst>
                <a:latin typeface="Times New Roman" pitchFamily="18" charset="0"/>
              </a:rPr>
            </a:br>
            <a:br>
              <a:rPr lang="en-US" sz="2400" dirty="0">
                <a:effectLst>
                  <a:outerShdw blurRad="38100" dist="38100" dir="2700000" algn="tl">
                    <a:srgbClr val="000000"/>
                  </a:outerShdw>
                </a:effectLst>
                <a:latin typeface="Times New Roman" pitchFamily="18" charset="0"/>
              </a:rPr>
            </a:br>
            <a:br>
              <a:rPr lang="en-US" sz="2400" dirty="0">
                <a:solidFill>
                  <a:srgbClr val="FFFF66"/>
                </a:solidFill>
                <a:effectLst>
                  <a:outerShdw blurRad="38100" dist="38100" dir="2700000" algn="tl">
                    <a:srgbClr val="000000"/>
                  </a:outerShdw>
                </a:effectLst>
                <a:latin typeface="Times New Roman" pitchFamily="18" charset="0"/>
              </a:rPr>
            </a:br>
            <a:endParaRPr lang="mk-MK" sz="2400" dirty="0">
              <a:effectLst/>
            </a:endParaRPr>
          </a:p>
        </p:txBody>
      </p:sp>
    </p:spTree>
    <p:extLst>
      <p:ext uri="{BB962C8B-B14F-4D97-AF65-F5344CB8AC3E}">
        <p14:creationId xmlns:p14="http://schemas.microsoft.com/office/powerpoint/2010/main" val="4144755883"/>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628800"/>
            <a:ext cx="8001024" cy="4680520"/>
          </a:xfrm>
        </p:spPr>
        <p:txBody>
          <a:bodyPr>
            <a:noAutofit/>
          </a:bodyPr>
          <a:lstStyle/>
          <a:p>
            <a:r>
              <a:rPr lang="en-US" sz="2800" b="1" dirty="0"/>
              <a:t>Cons:</a:t>
            </a:r>
            <a:br>
              <a:rPr lang="en-US" sz="2000" dirty="0"/>
            </a:br>
            <a:br>
              <a:rPr lang="en-US" sz="2000" dirty="0"/>
            </a:br>
            <a:r>
              <a:rPr lang="en-US" sz="2000" b="1" dirty="0"/>
              <a:t> - Impact on Local Autonomy:</a:t>
            </a:r>
            <a:br>
              <a:rPr lang="en-US" sz="2000" dirty="0"/>
            </a:br>
            <a:br>
              <a:rPr lang="en-US" sz="2000" dirty="0"/>
            </a:br>
            <a:r>
              <a:rPr lang="en-US" sz="2000" dirty="0"/>
              <a:t>     Cons: Local governments may feel that the consolidation infringes on their autonomy, limiting their control over financial resources and decision-making.</a:t>
            </a:r>
            <a:br>
              <a:rPr lang="en-US" sz="2000" dirty="0"/>
            </a:br>
            <a:br>
              <a:rPr lang="en-US" sz="2400" dirty="0">
                <a:effectLst>
                  <a:outerShdw blurRad="38100" dist="38100" dir="2700000" algn="tl">
                    <a:srgbClr val="000000"/>
                  </a:outerShdw>
                </a:effectLst>
                <a:latin typeface="Times New Roman" pitchFamily="18" charset="0"/>
              </a:rPr>
            </a:br>
            <a:br>
              <a:rPr lang="en-US" sz="2400" dirty="0">
                <a:effectLst>
                  <a:outerShdw blurRad="38100" dist="38100" dir="2700000" algn="tl">
                    <a:srgbClr val="000000"/>
                  </a:outerShdw>
                </a:effectLst>
                <a:latin typeface="Times New Roman" pitchFamily="18" charset="0"/>
              </a:rPr>
            </a:br>
            <a:br>
              <a:rPr lang="en-US" sz="2400" dirty="0">
                <a:solidFill>
                  <a:srgbClr val="FFFF66"/>
                </a:solidFill>
                <a:effectLst>
                  <a:outerShdw blurRad="38100" dist="38100" dir="2700000" algn="tl">
                    <a:srgbClr val="000000"/>
                  </a:outerShdw>
                </a:effectLst>
                <a:latin typeface="Times New Roman" pitchFamily="18" charset="0"/>
              </a:rPr>
            </a:br>
            <a:endParaRPr lang="mk-MK" sz="2400" dirty="0">
              <a:effectLst/>
            </a:endParaRPr>
          </a:p>
        </p:txBody>
      </p:sp>
    </p:spTree>
    <p:extLst>
      <p:ext uri="{BB962C8B-B14F-4D97-AF65-F5344CB8AC3E}">
        <p14:creationId xmlns:p14="http://schemas.microsoft.com/office/powerpoint/2010/main" val="2606100102"/>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7643</TotalTime>
  <Words>1064</Words>
  <Application>Microsoft Office PowerPoint</Application>
  <PresentationFormat>On-screen Show (4:3)</PresentationFormat>
  <Paragraphs>53</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Corbel</vt:lpstr>
      <vt:lpstr>Gill Sans MT</vt:lpstr>
      <vt:lpstr>Times New Roman</vt:lpstr>
      <vt:lpstr>Verdana</vt:lpstr>
      <vt:lpstr>Wingdings 2</vt:lpstr>
      <vt:lpstr>Solstice</vt:lpstr>
      <vt:lpstr>TSA Coverage</vt:lpstr>
      <vt:lpstr>            TSA structure and coverage</vt:lpstr>
      <vt:lpstr>Treasury Authority in managing TSA funds</vt:lpstr>
      <vt:lpstr>Treasury Authority in managing TSA funds</vt:lpstr>
      <vt:lpstr>Legislative framework</vt:lpstr>
      <vt:lpstr>Pros:  - Efficiency and Transparency:       Pros: The consolidation enhances efficiency and transparency in financial transactions, as all government funds are managed in a single account.      Pros: It provides a clear and comprehensive view of the government's financial position, aiding in better financial management.  - Reduced Fraud and Corruption:     Pros: Centralizing funds reduces the risk of mismanagement, fraud, and corruption, as it becomes easier to monitor and control financial activities.   </vt:lpstr>
      <vt:lpstr>Pros: - Cash Flow Management:      Pros: Consolidation allows for better cash flow management, enabling the government to allocate resources more effectively and respond promptly to financial needs.  - Cost Savings:      Pros: Operating costs are potentially reduced since the consolidation simplifies financial processes and reduces the need for multiple accounts and associated administrative overhead.  - Improved Fiscal Discipline:      Pros: Having a single account encourages fiscal discipline, as it imposes stricter controls on spending and financial management.   </vt:lpstr>
      <vt:lpstr>Cons:  - Operational Challenges:       Cons: Implementing a TSA involves significant changes to existing financial systems and processes, leading to potential operational challenges during the transition.  - Resistance to Change:      Cons: There may be resistance from various government entities, especially at the local level, who may be accustomed to a certain level of autonomy in financial management.  - Technological Infrastructure:      Cons: In some cases, existing technological infrastructure may not be equipped to handle the consolidation of funds, requiring substantial investments in IT systems and training.   </vt:lpstr>
      <vt:lpstr>Cons:   - Impact on Local Autonomy:       Cons: Local governments may feel that the consolidation infringes on their autonomy, limiting their control over financial resources and decision-making.    </vt:lpstr>
      <vt:lpstr> Challenges:       -  Legal and Regulatory Framework:          Challenges: Ensuring that the legal and regulatory framework supports the consolidation process can be a significant challenge. Legal adjustments were required to accommodate the new financial structure.      - Capacity Building:          Challenges: Building the capacity of government officials at various levels to adapt to the new system and understand its implications is a critical challenge.   </vt:lpstr>
      <vt:lpstr> Challenges:      -  Integration of Financial Systems:  Challenges: Integrating diverse financial systems and ensuring interoperability between different government departments and agencies can be technically challenging.      - Political Will:  Challenges: Implementing a TSA requires strong political will, and challenges may arise if there is resistance or lack of support from key stakeholders.   </vt:lpstr>
      <vt:lpstr>Thank You    </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mf</dc:creator>
  <cp:lastModifiedBy>Tetiana Shalkivska</cp:lastModifiedBy>
  <cp:revision>85</cp:revision>
  <dcterms:created xsi:type="dcterms:W3CDTF">2015-02-24T09:22:16Z</dcterms:created>
  <dcterms:modified xsi:type="dcterms:W3CDTF">2023-11-27T14:49:29Z</dcterms:modified>
</cp:coreProperties>
</file>