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4"/>
  </p:notesMasterIdLst>
  <p:sldIdLst>
    <p:sldId id="256" r:id="rId2"/>
    <p:sldId id="260" r:id="rId3"/>
    <p:sldId id="275" r:id="rId4"/>
    <p:sldId id="277" r:id="rId5"/>
    <p:sldId id="276" r:id="rId6"/>
    <p:sldId id="269" r:id="rId7"/>
    <p:sldId id="270" r:id="rId8"/>
    <p:sldId id="271" r:id="rId9"/>
    <p:sldId id="272" r:id="rId10"/>
    <p:sldId id="273" r:id="rId11"/>
    <p:sldId id="274" r:id="rId12"/>
    <p:sldId id="266" r:id="rId13"/>
  </p:sldIdLst>
  <p:sldSz cx="9144000" cy="6858000" type="screen4x3"/>
  <p:notesSz cx="6858000" cy="9144000"/>
  <p:defaultTextStyle>
    <a:defPPr>
      <a:defRPr lang="mk-M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1540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0B3ECD-2620-4D73-9B1A-517FF1F17F61}" type="datetimeFigureOut">
              <a:rPr lang="en-US" smtClean="0"/>
              <a:t>12/13/2023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6C2C28-87C5-40E1-B1D6-0FF0E752F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3517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authority of the Treasury Department to manage funds in a TSA is granted through legislation, which defines the powers, responsibilities, and procedures for treasury operations. In North Macedonia, the following aspects of authority may typically be addressed: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6C2C28-87C5-40E1-B1D6-0FF0E752FFE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1396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legal and regulatory framework for public financial management, including the TSA, was primarily governed by the following laws: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6C2C28-87C5-40E1-B1D6-0FF0E752FFE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2071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Consolidating central government and local government funds in the Treasury Single Account (TSA) has its own set of advantages and disadvantages, along with anticipated and faced challenges. Here's an overview: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6C2C28-87C5-40E1-B1D6-0FF0E752FFE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4931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FE947-80F7-49BE-B471-DF782633EB16}" type="datetimeFigureOut">
              <a:rPr lang="mk-MK" smtClean="0"/>
              <a:pPr/>
              <a:t>13.12.2023</a:t>
            </a:fld>
            <a:endParaRPr lang="mk-MK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52CB0-8D37-41BB-BF39-B40DF2980CD9}" type="slidenum">
              <a:rPr lang="mk-MK" smtClean="0"/>
              <a:pPr/>
              <a:t>‹#›</a:t>
            </a:fld>
            <a:endParaRPr lang="mk-MK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FE947-80F7-49BE-B471-DF782633EB16}" type="datetimeFigureOut">
              <a:rPr lang="mk-MK" smtClean="0"/>
              <a:pPr/>
              <a:t>13.12.2023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52CB0-8D37-41BB-BF39-B40DF2980CD9}" type="slidenum">
              <a:rPr lang="mk-MK" smtClean="0"/>
              <a:pPr/>
              <a:t>‹#›</a:t>
            </a:fld>
            <a:endParaRPr lang="mk-M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FE947-80F7-49BE-B471-DF782633EB16}" type="datetimeFigureOut">
              <a:rPr lang="mk-MK" smtClean="0"/>
              <a:pPr/>
              <a:t>13.12.2023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52CB0-8D37-41BB-BF39-B40DF2980CD9}" type="slidenum">
              <a:rPr lang="mk-MK" smtClean="0"/>
              <a:pPr/>
              <a:t>‹#›</a:t>
            </a:fld>
            <a:endParaRPr lang="mk-M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FE947-80F7-49BE-B471-DF782633EB16}" type="datetimeFigureOut">
              <a:rPr lang="mk-MK" smtClean="0"/>
              <a:pPr/>
              <a:t>13.12.2023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52CB0-8D37-41BB-BF39-B40DF2980CD9}" type="slidenum">
              <a:rPr lang="mk-MK" smtClean="0"/>
              <a:pPr/>
              <a:t>‹#›</a:t>
            </a:fld>
            <a:endParaRPr lang="mk-M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FE947-80F7-49BE-B471-DF782633EB16}" type="datetimeFigureOut">
              <a:rPr lang="mk-MK" smtClean="0"/>
              <a:pPr/>
              <a:t>13.12.2023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52CB0-8D37-41BB-BF39-B40DF2980CD9}" type="slidenum">
              <a:rPr lang="mk-MK" smtClean="0"/>
              <a:pPr/>
              <a:t>‹#›</a:t>
            </a:fld>
            <a:endParaRPr lang="mk-MK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FE947-80F7-49BE-B471-DF782633EB16}" type="datetimeFigureOut">
              <a:rPr lang="mk-MK" smtClean="0"/>
              <a:pPr/>
              <a:t>13.12.2023</a:t>
            </a:fld>
            <a:endParaRPr lang="mk-M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52CB0-8D37-41BB-BF39-B40DF2980CD9}" type="slidenum">
              <a:rPr lang="mk-MK" smtClean="0"/>
              <a:pPr/>
              <a:t>‹#›</a:t>
            </a:fld>
            <a:endParaRPr lang="mk-M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FE947-80F7-49BE-B471-DF782633EB16}" type="datetimeFigureOut">
              <a:rPr lang="mk-MK" smtClean="0"/>
              <a:pPr/>
              <a:t>13.12.2023</a:t>
            </a:fld>
            <a:endParaRPr lang="mk-M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52CB0-8D37-41BB-BF39-B40DF2980CD9}" type="slidenum">
              <a:rPr lang="mk-MK" smtClean="0"/>
              <a:pPr/>
              <a:t>‹#›</a:t>
            </a:fld>
            <a:endParaRPr lang="mk-M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FE947-80F7-49BE-B471-DF782633EB16}" type="datetimeFigureOut">
              <a:rPr lang="mk-MK" smtClean="0"/>
              <a:pPr/>
              <a:t>13.12.2023</a:t>
            </a:fld>
            <a:endParaRPr lang="mk-M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52CB0-8D37-41BB-BF39-B40DF2980CD9}" type="slidenum">
              <a:rPr lang="mk-MK" smtClean="0"/>
              <a:pPr/>
              <a:t>‹#›</a:t>
            </a:fld>
            <a:endParaRPr lang="mk-M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FE947-80F7-49BE-B471-DF782633EB16}" type="datetimeFigureOut">
              <a:rPr lang="mk-MK" smtClean="0"/>
              <a:pPr/>
              <a:t>13.12.2023</a:t>
            </a:fld>
            <a:endParaRPr lang="mk-M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52CB0-8D37-41BB-BF39-B40DF2980CD9}" type="slidenum">
              <a:rPr lang="mk-MK" smtClean="0"/>
              <a:pPr/>
              <a:t>‹#›</a:t>
            </a:fld>
            <a:endParaRPr lang="mk-MK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FE947-80F7-49BE-B471-DF782633EB16}" type="datetimeFigureOut">
              <a:rPr lang="mk-MK" smtClean="0"/>
              <a:pPr/>
              <a:t>13.12.2023</a:t>
            </a:fld>
            <a:endParaRPr lang="mk-M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52CB0-8D37-41BB-BF39-B40DF2980CD9}" type="slidenum">
              <a:rPr lang="mk-MK" smtClean="0"/>
              <a:pPr/>
              <a:t>‹#›</a:t>
            </a:fld>
            <a:endParaRPr lang="mk-M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FE947-80F7-49BE-B471-DF782633EB16}" type="datetimeFigureOut">
              <a:rPr lang="mk-MK" smtClean="0"/>
              <a:pPr/>
              <a:t>13.12.2023</a:t>
            </a:fld>
            <a:endParaRPr lang="mk-M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52CB0-8D37-41BB-BF39-B40DF2980CD9}" type="slidenum">
              <a:rPr lang="mk-MK" smtClean="0"/>
              <a:pPr/>
              <a:t>‹#›</a:t>
            </a:fld>
            <a:endParaRPr lang="mk-MK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320FE947-80F7-49BE-B471-DF782633EB16}" type="datetimeFigureOut">
              <a:rPr lang="mk-MK" smtClean="0"/>
              <a:pPr/>
              <a:t>13.12.2023</a:t>
            </a:fld>
            <a:endParaRPr lang="mk-MK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mk-MK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1852CB0-8D37-41BB-BF39-B40DF2980CD9}" type="slidenum">
              <a:rPr lang="mk-MK" smtClean="0"/>
              <a:pPr/>
              <a:t>‹#›</a:t>
            </a:fld>
            <a:endParaRPr lang="mk-MK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pic>
        <p:nvPicPr>
          <p:cNvPr id="13" name="Picture 12" descr="min-finansii-centr.pn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3000364" y="0"/>
            <a:ext cx="4476750" cy="80962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accent3">
              <a:lumMod val="75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accent3">
              <a:lumMod val="75000"/>
            </a:schemeClr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accent3">
              <a:lumMod val="75000"/>
            </a:schemeClr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accent3">
              <a:lumMod val="75000"/>
            </a:schemeClr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accent3">
              <a:lumMod val="75000"/>
            </a:schemeClr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accent3">
              <a:lumMod val="75000"/>
            </a:schemeClr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71604" y="2214554"/>
            <a:ext cx="7406640" cy="1472184"/>
          </a:xfrm>
        </p:spPr>
        <p:txBody>
          <a:bodyPr/>
          <a:lstStyle/>
          <a:p>
            <a:pPr algn="ctr"/>
            <a:r>
              <a:rPr lang="ru-RU" dirty="0"/>
              <a:t>Охват ЕКС</a:t>
            </a:r>
            <a:endParaRPr lang="mk-MK" dirty="0"/>
          </a:p>
        </p:txBody>
      </p:sp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1214414" y="6235977"/>
            <a:ext cx="778674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Arial" pitchFamily="34" charset="0"/>
              </a:rPr>
              <a:t>Семинар КС 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Arial" pitchFamily="34" charset="0"/>
              </a:rPr>
              <a:t>PEMPAL</a:t>
            </a:r>
            <a:r>
              <a:rPr kumimoji="0" lang="ru-RU" sz="1800" b="0" i="0" u="none" strike="noStrike" cap="none" normalizeH="0" baseline="0" dirty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Arial" pitchFamily="34" charset="0"/>
              </a:rPr>
              <a:t>, Вена, </a:t>
            </a:r>
            <a:r>
              <a:rPr kumimoji="0" lang="en-US" sz="1800" b="0" i="0" u="none" strike="noStrike" cap="none" normalizeH="0" dirty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Arial" pitchFamily="34" charset="0"/>
              </a:rPr>
              <a:t>27-29.11.2023</a:t>
            </a:r>
            <a:endParaRPr kumimoji="0" lang="mk-MK" sz="1800" b="0" i="0" u="none" strike="noStrike" cap="none" normalizeH="0" baseline="0" dirty="0">
              <a:ln>
                <a:noFill/>
              </a:ln>
              <a:solidFill>
                <a:schemeClr val="accent3">
                  <a:lumMod val="75000"/>
                </a:schemeClr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>
    <p:fade thruBlk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32" y="1628800"/>
            <a:ext cx="7884368" cy="4680520"/>
          </a:xfrm>
        </p:spPr>
        <p:txBody>
          <a:bodyPr>
            <a:noAutofit/>
          </a:bodyPr>
          <a:lstStyle/>
          <a:p>
            <a:br>
              <a:rPr lang="en-US" sz="2800" b="1" dirty="0"/>
            </a:br>
            <a:r>
              <a:rPr lang="ru-RU" sz="2800" b="1" dirty="0"/>
              <a:t>Проблемы</a:t>
            </a:r>
            <a:r>
              <a:rPr lang="en-US" sz="2800" b="1" dirty="0"/>
              <a:t>:</a:t>
            </a:r>
            <a:b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</a:br>
            <a:br>
              <a:rPr lang="en-US" sz="2000" dirty="0"/>
            </a:br>
            <a:br>
              <a:rPr lang="en-US" sz="2000" dirty="0"/>
            </a:br>
            <a:r>
              <a:rPr lang="en-US" sz="2000" b="1" dirty="0"/>
              <a:t>    -  </a:t>
            </a:r>
            <a:r>
              <a:rPr lang="ru-RU" sz="2000" b="1" dirty="0"/>
              <a:t>Нормативно-правовая база</a:t>
            </a:r>
            <a:r>
              <a:rPr lang="en-US" sz="2000" b="1" dirty="0"/>
              <a:t>:</a:t>
            </a:r>
            <a:br>
              <a:rPr lang="en-US" sz="2000" dirty="0"/>
            </a:br>
            <a:br>
              <a:rPr lang="en-US" sz="2000" dirty="0"/>
            </a:br>
            <a:r>
              <a:rPr lang="en-US" sz="2000" dirty="0"/>
              <a:t>        </a:t>
            </a:r>
            <a:r>
              <a:rPr lang="ru-RU" sz="2000" dirty="0"/>
              <a:t>Проблемы</a:t>
            </a:r>
            <a:r>
              <a:rPr lang="en-US" sz="2000" dirty="0"/>
              <a:t>: </a:t>
            </a:r>
            <a:r>
              <a:rPr lang="ru-RU" sz="2000" dirty="0"/>
              <a:t>Обеспечение поддержки процесса консолидации со стороны нормативно-правовой базы может стать серьезной проблемой. Для внедрения новой финансовой структуры потребовалось внести коррективы в законодательство</a:t>
            </a:r>
            <a:r>
              <a:rPr lang="en-US" sz="2000" dirty="0"/>
              <a:t>.</a:t>
            </a:r>
            <a:br>
              <a:rPr lang="en-US" sz="2000" dirty="0"/>
            </a:br>
            <a:br>
              <a:rPr lang="en-US" sz="2000" dirty="0"/>
            </a:br>
            <a:r>
              <a:rPr lang="en-US" sz="2000" dirty="0"/>
              <a:t>    </a:t>
            </a:r>
            <a:r>
              <a:rPr lang="en-US" sz="2000" b="1" dirty="0"/>
              <a:t>- </a:t>
            </a:r>
            <a:r>
              <a:rPr lang="ru-RU" sz="2000" b="1" dirty="0"/>
              <a:t>Формирование потенциала</a:t>
            </a:r>
            <a:r>
              <a:rPr lang="en-US" sz="2000" b="1" dirty="0"/>
              <a:t>:</a:t>
            </a:r>
            <a:br>
              <a:rPr lang="en-US" sz="2000" dirty="0"/>
            </a:br>
            <a:br>
              <a:rPr lang="en-US" sz="2000" dirty="0"/>
            </a:br>
            <a:r>
              <a:rPr lang="en-US" sz="2000" dirty="0"/>
              <a:t>        </a:t>
            </a:r>
            <a:r>
              <a:rPr lang="ru-RU" sz="2000" dirty="0"/>
              <a:t>Проблемы</a:t>
            </a:r>
            <a:r>
              <a:rPr lang="en-US" sz="2000" dirty="0"/>
              <a:t>: </a:t>
            </a:r>
            <a:r>
              <a:rPr lang="ru-RU" sz="2000" dirty="0"/>
              <a:t>Крайне важной задачей является формирование у государственных служащих различных уровней способности адаптироваться к новой системе и понимать ее последствия</a:t>
            </a:r>
            <a:r>
              <a:rPr lang="en-US" sz="2000" dirty="0"/>
              <a:t>.</a:t>
            </a:r>
            <a:b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</a:br>
            <a:b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</a:br>
            <a:br>
              <a:rPr lang="en-US" sz="2400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</a:br>
            <a:endParaRPr lang="mk-MK" sz="2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594958201"/>
      </p:ext>
    </p:extLst>
  </p:cSld>
  <p:clrMapOvr>
    <a:masterClrMapping/>
  </p:clrMapOvr>
  <p:transition>
    <p:fade thruBlk="1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2976" y="1628800"/>
            <a:ext cx="8001024" cy="4680520"/>
          </a:xfrm>
        </p:spPr>
        <p:txBody>
          <a:bodyPr>
            <a:noAutofit/>
          </a:bodyPr>
          <a:lstStyle/>
          <a:p>
            <a:br>
              <a:rPr lang="en-US" sz="2800" b="1" dirty="0"/>
            </a:br>
            <a:r>
              <a:rPr lang="ru-RU" sz="2800" b="1" dirty="0"/>
              <a:t>Проблемы</a:t>
            </a:r>
            <a:r>
              <a:rPr lang="en-US" sz="2800" b="1" dirty="0"/>
              <a:t>:</a:t>
            </a:r>
            <a:b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</a:br>
            <a:br>
              <a:rPr lang="en-US" sz="2000" dirty="0"/>
            </a:br>
            <a:br>
              <a:rPr lang="en-US" sz="2000" dirty="0"/>
            </a:br>
            <a:r>
              <a:rPr lang="en-US" sz="2000" b="1" dirty="0"/>
              <a:t>   -  </a:t>
            </a:r>
            <a:r>
              <a:rPr lang="ru-RU" sz="2000" b="1" dirty="0"/>
              <a:t>Интеграция финансовых систем</a:t>
            </a:r>
            <a:r>
              <a:rPr lang="en-US" sz="2000" b="1" dirty="0"/>
              <a:t>:</a:t>
            </a:r>
            <a:br>
              <a:rPr lang="en-US" sz="2000" b="1" dirty="0"/>
            </a:br>
            <a:br>
              <a:rPr lang="en-US" sz="2000" b="1" dirty="0"/>
            </a:br>
            <a:r>
              <a:rPr lang="ru-RU" sz="2000" b="1" dirty="0"/>
              <a:t>Проблемы</a:t>
            </a:r>
            <a:r>
              <a:rPr lang="en-US" sz="2000" dirty="0"/>
              <a:t>: </a:t>
            </a:r>
            <a:r>
              <a:rPr lang="ru-RU" sz="2000" dirty="0"/>
              <a:t>Интеграция различных финансовых систем и обеспечение совместимости между различными государственными ведомствами и агентствами может быть технически сложной задачей</a:t>
            </a:r>
            <a:r>
              <a:rPr lang="en-US" sz="2000" dirty="0"/>
              <a:t>.</a:t>
            </a:r>
            <a:br>
              <a:rPr lang="en-US" sz="2000" dirty="0"/>
            </a:br>
            <a:br>
              <a:rPr lang="en-US" sz="2000" dirty="0"/>
            </a:br>
            <a:r>
              <a:rPr lang="en-US" sz="2000" dirty="0"/>
              <a:t>    - </a:t>
            </a:r>
            <a:r>
              <a:rPr lang="ru-RU" sz="2000" b="1" dirty="0"/>
              <a:t>Политическая воля</a:t>
            </a:r>
            <a:r>
              <a:rPr lang="en-US" sz="2000" b="1" dirty="0"/>
              <a:t>:</a:t>
            </a:r>
            <a:br>
              <a:rPr lang="en-US" sz="2000" b="1" dirty="0"/>
            </a:br>
            <a:br>
              <a:rPr lang="en-US" sz="2000" b="1" dirty="0"/>
            </a:br>
            <a:r>
              <a:rPr lang="ru-RU" sz="2000" b="1" dirty="0"/>
              <a:t>Проблемы</a:t>
            </a:r>
            <a:r>
              <a:rPr lang="en-US" sz="2000" dirty="0"/>
              <a:t>: </a:t>
            </a:r>
            <a:r>
              <a:rPr lang="ru-RU" sz="2000" dirty="0"/>
              <a:t>Внедрение ЕКС требует сильной политической воли, и в случае сопротивления или отсутствия поддержки со стороны ключевых заинтересованных сторон могут возникнуть проблемы</a:t>
            </a:r>
            <a:r>
              <a:rPr lang="en-US" sz="2000" dirty="0"/>
              <a:t>.</a:t>
            </a:r>
            <a:b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</a:br>
            <a:b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</a:br>
            <a:br>
              <a:rPr lang="en-US" sz="2400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</a:br>
            <a:endParaRPr lang="mk-MK" sz="2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453814255"/>
      </p:ext>
    </p:extLst>
  </p:cSld>
  <p:clrMapOvr>
    <a:masterClrMapping/>
  </p:clrMapOvr>
  <p:transition>
    <p:fade thruBlk="1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00166" y="2928934"/>
            <a:ext cx="7498080" cy="214314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Спасибо за внимание!</a:t>
            </a:r>
            <a:br>
              <a:rPr lang="mk-MK" dirty="0"/>
            </a:br>
            <a:br>
              <a:rPr lang="mk-MK" dirty="0"/>
            </a:br>
            <a:br>
              <a:rPr lang="mk-MK" dirty="0"/>
            </a:br>
            <a:endParaRPr lang="mk-MK" dirty="0"/>
          </a:p>
        </p:txBody>
      </p:sp>
    </p:spTree>
  </p:cSld>
  <p:clrMapOvr>
    <a:masterClrMapping/>
  </p:clrMapOvr>
  <p:transition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1196752"/>
            <a:ext cx="7712394" cy="1141868"/>
          </a:xfrm>
        </p:spPr>
        <p:txBody>
          <a:bodyPr>
            <a:noAutofit/>
          </a:bodyPr>
          <a:lstStyle/>
          <a:p>
            <a:r>
              <a:rPr lang="en-US" sz="2800" dirty="0"/>
              <a:t>            </a:t>
            </a:r>
            <a:r>
              <a:rPr lang="ru-RU" sz="2800" b="1" dirty="0"/>
              <a:t>Структура и охват ЕКС</a:t>
            </a:r>
            <a:endParaRPr lang="mk-MK" sz="2800" b="1" dirty="0"/>
          </a:p>
        </p:txBody>
      </p:sp>
      <p:sp>
        <p:nvSpPr>
          <p:cNvPr id="3" name="Rectangle 2"/>
          <p:cNvSpPr/>
          <p:nvPr/>
        </p:nvSpPr>
        <p:spPr>
          <a:xfrm>
            <a:off x="1331640" y="3068960"/>
            <a:ext cx="7488832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 Центральное правительство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</a:rPr>
              <a:t>(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РБС первого уровня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</a:rPr>
              <a:t> – 93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, РБС второго уровня - более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</a:rPr>
              <a:t> 920)</a:t>
            </a:r>
          </a:p>
          <a:p>
            <a:endParaRPr lang="en-US" sz="2000" dirty="0">
              <a:solidFill>
                <a:schemeClr val="accent3">
                  <a:lumMod val="75000"/>
                </a:schemeClr>
              </a:solidFill>
            </a:endParaRPr>
          </a:p>
          <a:p>
            <a:pPr>
              <a:buFontTx/>
              <a:buChar char="-"/>
            </a:pP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 Внебюджетные фонды (Пенсионный фонд и Фонд медицинского страхования)</a:t>
            </a:r>
            <a:endParaRPr lang="en-US" sz="2000" dirty="0">
              <a:solidFill>
                <a:schemeClr val="accent3">
                  <a:lumMod val="75000"/>
                </a:schemeClr>
              </a:solidFill>
            </a:endParaRPr>
          </a:p>
          <a:p>
            <a:pPr>
              <a:buFontTx/>
              <a:buChar char="-"/>
            </a:pPr>
            <a:endParaRPr lang="en-US" sz="2000" dirty="0">
              <a:solidFill>
                <a:schemeClr val="accent3">
                  <a:lumMod val="75000"/>
                </a:schemeClr>
              </a:solidFill>
            </a:endParaRPr>
          </a:p>
          <a:p>
            <a:pPr>
              <a:buFontTx/>
              <a:buChar char="-"/>
            </a:pP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 ОМСУ/муниципалитеты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</a:rPr>
              <a:t> (81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 муниципалитет и город Скопье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</a:rPr>
              <a:t>)</a:t>
            </a:r>
          </a:p>
          <a:p>
            <a:pPr>
              <a:buFontTx/>
              <a:buChar char="-"/>
            </a:pPr>
            <a:endParaRPr lang="en-US" dirty="0"/>
          </a:p>
          <a:p>
            <a:pPr>
              <a:buFontTx/>
              <a:buChar char="-"/>
            </a:pPr>
            <a:endParaRPr lang="en-US" dirty="0"/>
          </a:p>
        </p:txBody>
      </p:sp>
    </p:spTree>
  </p:cSld>
  <p:clrMapOvr>
    <a:masterClrMapping/>
  </p:clrMapOvr>
  <p:transition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836712"/>
            <a:ext cx="7712394" cy="1141868"/>
          </a:xfrm>
        </p:spPr>
        <p:txBody>
          <a:bodyPr>
            <a:noAutofit/>
          </a:bodyPr>
          <a:lstStyle/>
          <a:p>
            <a:r>
              <a:rPr lang="ru-RU" sz="2800" b="1" dirty="0"/>
              <a:t>Полномочия Казначейства в части управления средствами на ЕКС</a:t>
            </a:r>
            <a:endParaRPr lang="mk-MK" sz="2800" b="1" dirty="0"/>
          </a:p>
        </p:txBody>
      </p:sp>
      <p:sp>
        <p:nvSpPr>
          <p:cNvPr id="3" name="Rectangle 2"/>
          <p:cNvSpPr/>
          <p:nvPr/>
        </p:nvSpPr>
        <p:spPr>
          <a:xfrm>
            <a:off x="1187624" y="1978581"/>
            <a:ext cx="7848871" cy="46890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600" b="1" dirty="0">
                <a:solidFill>
                  <a:schemeClr val="accent3">
                    <a:lumMod val="75000"/>
                  </a:schemeClr>
                </a:solidFill>
              </a:rPr>
              <a:t>Создание и деятельность Казначейства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</a:rPr>
              <a:t>:</a:t>
            </a:r>
          </a:p>
          <a:p>
            <a:pPr>
              <a:buFontTx/>
              <a:buChar char="-"/>
            </a:pPr>
            <a:endParaRPr lang="en-US" sz="1600" b="1" dirty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en-US" sz="16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600" dirty="0">
                <a:solidFill>
                  <a:schemeClr val="accent3">
                    <a:lumMod val="75000"/>
                  </a:schemeClr>
                </a:solidFill>
              </a:rPr>
              <a:t>Законодательная база наделяет Департамент казначейства полномочиями по созданию и управлению казначейством, и в том числе ЕКС. Эти полномочия включают создание необходимой инфраструктуры, систем и процессов для эффективного управления средствами</a:t>
            </a:r>
            <a:r>
              <a:rPr lang="en-US" sz="1600" dirty="0">
                <a:solidFill>
                  <a:schemeClr val="accent3">
                    <a:lumMod val="75000"/>
                  </a:schemeClr>
                </a:solidFill>
              </a:rPr>
              <a:t>.</a:t>
            </a:r>
          </a:p>
          <a:p>
            <a:pPr>
              <a:buFontTx/>
              <a:buChar char="-"/>
            </a:pPr>
            <a:endParaRPr lang="en-US" sz="1600" b="1" dirty="0">
              <a:solidFill>
                <a:schemeClr val="accent3">
                  <a:lumMod val="75000"/>
                </a:schemeClr>
              </a:solidFill>
            </a:endParaRPr>
          </a:p>
          <a:p>
            <a:pPr>
              <a:buFontTx/>
              <a:buChar char="-"/>
            </a:pP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600" b="1" dirty="0">
                <a:solidFill>
                  <a:schemeClr val="accent3">
                    <a:lumMod val="75000"/>
                  </a:schemeClr>
                </a:solidFill>
              </a:rPr>
              <a:t>Поступление средств и их расходование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</a:rPr>
              <a:t>:</a:t>
            </a:r>
          </a:p>
          <a:p>
            <a:pPr>
              <a:buFontTx/>
              <a:buChar char="-"/>
            </a:pPr>
            <a:endParaRPr lang="en-US" sz="1600" b="1" dirty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en-US" sz="1600" b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600" dirty="0">
                <a:solidFill>
                  <a:schemeClr val="accent3">
                    <a:lumMod val="75000"/>
                  </a:schemeClr>
                </a:solidFill>
              </a:rPr>
              <a:t>Департамент казначейства уполномочен получать государственные доходы и выделять средства на государственные расходы. ЕКС выступает в качестве централизованного счета для этих финансовых операций</a:t>
            </a:r>
            <a:r>
              <a:rPr lang="en-US" sz="1600" dirty="0">
                <a:solidFill>
                  <a:schemeClr val="accent3">
                    <a:lumMod val="75000"/>
                  </a:schemeClr>
                </a:solidFill>
              </a:rPr>
              <a:t>.</a:t>
            </a:r>
          </a:p>
          <a:p>
            <a:endParaRPr lang="en-US" sz="1600" dirty="0">
              <a:solidFill>
                <a:schemeClr val="accent3">
                  <a:lumMod val="75000"/>
                </a:schemeClr>
              </a:solidFill>
            </a:endParaRPr>
          </a:p>
          <a:p>
            <a:pPr>
              <a:buFontTx/>
              <a:buChar char="-"/>
            </a:pP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600" b="1" dirty="0">
                <a:solidFill>
                  <a:schemeClr val="accent3">
                    <a:lumMod val="75000"/>
                  </a:schemeClr>
                </a:solidFill>
              </a:rPr>
              <a:t>Управление движением денежных средств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</a:rPr>
              <a:t>:</a:t>
            </a:r>
          </a:p>
          <a:p>
            <a:pPr>
              <a:buFontTx/>
              <a:buChar char="-"/>
            </a:pPr>
            <a:endParaRPr lang="en-US" sz="1600" b="1" dirty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ru-RU" sz="1600" dirty="0">
                <a:solidFill>
                  <a:schemeClr val="accent3">
                    <a:lumMod val="75000"/>
                  </a:schemeClr>
                </a:solidFill>
              </a:rPr>
              <a:t>Департамент казначейства отвечает за эффективное управление денежными потоками правительства. Это включает в себя контроль остатков денежных средств, проведение платежей и обеспечение наличия средств в случае необходимости</a:t>
            </a:r>
            <a:r>
              <a:rPr lang="en-US" sz="1600" dirty="0">
                <a:solidFill>
                  <a:schemeClr val="accent3">
                    <a:lumMod val="75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87250635"/>
      </p:ext>
    </p:extLst>
  </p:cSld>
  <p:clrMapOvr>
    <a:masterClrMapping/>
  </p:clrMapOvr>
  <p:transition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836712"/>
            <a:ext cx="7712394" cy="1141868"/>
          </a:xfrm>
        </p:spPr>
        <p:txBody>
          <a:bodyPr>
            <a:noAutofit/>
          </a:bodyPr>
          <a:lstStyle/>
          <a:p>
            <a:r>
              <a:rPr lang="ru-RU" sz="2800" b="1" dirty="0"/>
              <a:t>Полномочия Казначейства в части управления средствами на ЕКС</a:t>
            </a:r>
            <a:endParaRPr lang="mk-MK" sz="2800" b="1" dirty="0"/>
          </a:p>
        </p:txBody>
      </p:sp>
      <p:sp>
        <p:nvSpPr>
          <p:cNvPr id="3" name="Rectangle 2"/>
          <p:cNvSpPr/>
          <p:nvPr/>
        </p:nvSpPr>
        <p:spPr>
          <a:xfrm>
            <a:off x="1187624" y="1978581"/>
            <a:ext cx="7848871" cy="49352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600" b="1" dirty="0">
                <a:solidFill>
                  <a:schemeClr val="accent3">
                    <a:lumMod val="75000"/>
                  </a:schemeClr>
                </a:solidFill>
              </a:rPr>
              <a:t>Исполнение бюджета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</a:rPr>
              <a:t>:</a:t>
            </a:r>
          </a:p>
          <a:p>
            <a:pPr>
              <a:buFontTx/>
              <a:buChar char="-"/>
            </a:pPr>
            <a:endParaRPr lang="en-US" sz="1600" b="1" dirty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en-US" sz="16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600" dirty="0">
                <a:solidFill>
                  <a:schemeClr val="accent3">
                    <a:lumMod val="75000"/>
                  </a:schemeClr>
                </a:solidFill>
              </a:rPr>
              <a:t>Департамент казначейства играет ключевую роль в исполнении бюджета, приводя фактическое движение денежных средств в соответствие с бюджетом. Это включает в себя распределение средств в соответствии с бюджетными приоритетами и обеспечение того, чтобы расходы не выходили за рамки бюджетных лимитов</a:t>
            </a:r>
            <a:r>
              <a:rPr lang="en-US" sz="1600" dirty="0">
                <a:solidFill>
                  <a:schemeClr val="accent3">
                    <a:lumMod val="75000"/>
                  </a:schemeClr>
                </a:solidFill>
              </a:rPr>
              <a:t>.</a:t>
            </a:r>
          </a:p>
          <a:p>
            <a:endParaRPr lang="en-US" sz="1600" dirty="0">
              <a:solidFill>
                <a:schemeClr val="accent3">
                  <a:lumMod val="75000"/>
                </a:schemeClr>
              </a:solidFill>
            </a:endParaRPr>
          </a:p>
          <a:p>
            <a:pPr>
              <a:buFontTx/>
              <a:buChar char="-"/>
            </a:pPr>
            <a:r>
              <a:rPr lang="ru-RU" sz="1600" b="1" dirty="0">
                <a:solidFill>
                  <a:schemeClr val="accent3">
                    <a:lumMod val="75000"/>
                  </a:schemeClr>
                </a:solidFill>
              </a:rPr>
              <a:t> Инструменты внутреннего контроля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</a:rPr>
              <a:t>:</a:t>
            </a:r>
          </a:p>
          <a:p>
            <a:pPr>
              <a:buFontTx/>
              <a:buChar char="-"/>
            </a:pPr>
            <a:endParaRPr lang="en-US" sz="1600" b="1" dirty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en-US" sz="16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600" dirty="0">
                <a:solidFill>
                  <a:schemeClr val="accent3">
                    <a:lumMod val="75000"/>
                  </a:schemeClr>
                </a:solidFill>
              </a:rPr>
              <a:t>Полномочия распространяются на осуществление внутреннего контроля в Министерстве финансов для защиты от мошенничества, ненадлежащего управления и ошибок в финансовых операциях</a:t>
            </a:r>
            <a:r>
              <a:rPr lang="en-US" sz="1600" dirty="0">
                <a:solidFill>
                  <a:schemeClr val="accent3">
                    <a:lumMod val="75000"/>
                  </a:schemeClr>
                </a:solidFill>
              </a:rPr>
              <a:t>.</a:t>
            </a:r>
          </a:p>
          <a:p>
            <a:endParaRPr lang="en-US" sz="1600" dirty="0">
              <a:solidFill>
                <a:schemeClr val="accent3">
                  <a:lumMod val="75000"/>
                </a:schemeClr>
              </a:solidFill>
            </a:endParaRPr>
          </a:p>
          <a:p>
            <a:pPr>
              <a:buFontTx/>
              <a:buChar char="-"/>
            </a:pPr>
            <a:r>
              <a:rPr lang="ru-RU" sz="1600" b="1" dirty="0">
                <a:solidFill>
                  <a:schemeClr val="accent3">
                    <a:lumMod val="75000"/>
                  </a:schemeClr>
                </a:solidFill>
              </a:rPr>
              <a:t> Отчетность и учет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</a:rPr>
              <a:t>:</a:t>
            </a:r>
          </a:p>
          <a:p>
            <a:pPr>
              <a:buFontTx/>
              <a:buChar char="-"/>
            </a:pPr>
            <a:endParaRPr lang="en-US" sz="1600" b="1" dirty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en-US" sz="16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600" dirty="0">
                <a:solidFill>
                  <a:schemeClr val="accent3">
                    <a:lumMod val="75000"/>
                  </a:schemeClr>
                </a:solidFill>
              </a:rPr>
              <a:t>Департамент казначейства, как правило, обязан регулярно предоставлять отчеты о состоянии государственных средств, остатках ликвидности и финансовых операциях. Это обеспечивает прозрачность и подотчетность в управлении государственными финансами</a:t>
            </a:r>
            <a:r>
              <a:rPr lang="en-US" sz="1600" dirty="0">
                <a:solidFill>
                  <a:schemeClr val="accent3">
                    <a:lumMod val="75000"/>
                  </a:schemeClr>
                </a:solidFill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4964926"/>
      </p:ext>
    </p:extLst>
  </p:cSld>
  <p:clrMapOvr>
    <a:masterClrMapping/>
  </p:clrMapOvr>
  <p:transition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836712"/>
            <a:ext cx="7712394" cy="1141868"/>
          </a:xfrm>
        </p:spPr>
        <p:txBody>
          <a:bodyPr>
            <a:noAutofit/>
          </a:bodyPr>
          <a:lstStyle/>
          <a:p>
            <a:r>
              <a:rPr lang="ru-RU" sz="2800" b="1" dirty="0"/>
              <a:t>Законодательная база</a:t>
            </a:r>
            <a:endParaRPr lang="mk-MK" sz="2800" b="1" dirty="0"/>
          </a:p>
        </p:txBody>
      </p:sp>
      <p:sp>
        <p:nvSpPr>
          <p:cNvPr id="3" name="Rectangle 2"/>
          <p:cNvSpPr/>
          <p:nvPr/>
        </p:nvSpPr>
        <p:spPr>
          <a:xfrm>
            <a:off x="1187624" y="1772816"/>
            <a:ext cx="7600613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ru-RU" sz="1600" b="1" dirty="0">
                <a:solidFill>
                  <a:schemeClr val="accent3">
                    <a:lumMod val="75000"/>
                  </a:schemeClr>
                </a:solidFill>
              </a:rPr>
              <a:t> Закон о государственном бюджете (ЗГБ)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</a:rPr>
              <a:t>: </a:t>
            </a:r>
            <a:r>
              <a:rPr lang="ru-RU" sz="1600" dirty="0">
                <a:solidFill>
                  <a:schemeClr val="accent3">
                    <a:lumMod val="75000"/>
                  </a:schemeClr>
                </a:solidFill>
              </a:rPr>
              <a:t>В этом законе изложены принципы и процедуры составления бюджета, финансового управления и подотчетности в Северной Македонии. Он обеспечивает общую основу для управления государственными финансами</a:t>
            </a:r>
            <a:r>
              <a:rPr lang="en-US" sz="1600" dirty="0">
                <a:solidFill>
                  <a:schemeClr val="accent3">
                    <a:lumMod val="75000"/>
                  </a:schemeClr>
                </a:solidFill>
              </a:rPr>
              <a:t>.</a:t>
            </a:r>
          </a:p>
          <a:p>
            <a:pPr>
              <a:buFontTx/>
              <a:buChar char="-"/>
            </a:pPr>
            <a:endParaRPr lang="en-US" sz="1600" dirty="0">
              <a:solidFill>
                <a:schemeClr val="accent3">
                  <a:lumMod val="75000"/>
                </a:schemeClr>
              </a:solidFill>
            </a:endParaRPr>
          </a:p>
          <a:p>
            <a:pPr>
              <a:buFontTx/>
              <a:buChar char="-"/>
            </a:pPr>
            <a:r>
              <a:rPr lang="ru-RU" sz="1600" b="1" dirty="0">
                <a:solidFill>
                  <a:schemeClr val="accent3">
                    <a:lumMod val="75000"/>
                  </a:schemeClr>
                </a:solidFill>
              </a:rPr>
              <a:t> Руководство по деятельности Казначейства</a:t>
            </a:r>
            <a:r>
              <a:rPr lang="en-US" sz="1600" dirty="0">
                <a:solidFill>
                  <a:schemeClr val="accent3">
                    <a:lumMod val="75000"/>
                  </a:schemeClr>
                </a:solidFill>
              </a:rPr>
              <a:t>: </a:t>
            </a:r>
            <a:r>
              <a:rPr lang="ru-RU" sz="1600" dirty="0">
                <a:solidFill>
                  <a:schemeClr val="accent3">
                    <a:lumMod val="75000"/>
                  </a:schemeClr>
                </a:solidFill>
              </a:rPr>
              <a:t>В этом руководстве, как правило, описывается создание и функционирование казначейства, включая ЕКС. В нем подробно описаны функции, обязанности и процессы, связанные с управлением государственными средствами в рамках казначейства</a:t>
            </a:r>
            <a:r>
              <a:rPr lang="en-US" sz="1600" dirty="0">
                <a:solidFill>
                  <a:schemeClr val="accent3">
                    <a:lumMod val="75000"/>
                  </a:schemeClr>
                </a:solidFill>
              </a:rPr>
              <a:t>.</a:t>
            </a:r>
          </a:p>
          <a:p>
            <a:pPr>
              <a:buFontTx/>
              <a:buChar char="-"/>
            </a:pPr>
            <a:endParaRPr lang="en-US" sz="1600" dirty="0">
              <a:solidFill>
                <a:schemeClr val="accent3">
                  <a:lumMod val="75000"/>
                </a:schemeClr>
              </a:solidFill>
            </a:endParaRPr>
          </a:p>
          <a:p>
            <a:pPr>
              <a:buFontTx/>
              <a:buChar char="-"/>
            </a:pPr>
            <a:r>
              <a:rPr lang="ru-RU" sz="1600" b="1" dirty="0">
                <a:solidFill>
                  <a:schemeClr val="accent3">
                    <a:lumMod val="75000"/>
                  </a:schemeClr>
                </a:solidFill>
              </a:rPr>
              <a:t> Закон о государственном внутреннем финансовом контроле (ГВФК):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600" dirty="0">
                <a:solidFill>
                  <a:schemeClr val="accent3">
                    <a:lumMod val="75000"/>
                  </a:schemeClr>
                </a:solidFill>
              </a:rPr>
              <a:t>Система ГВФК необходима для обеспечения эффективного внутреннего контроля и аудита государственных финансов. Этот закон может включать положения, касающиеся механизмов финансового контроля в рамках ЕКС</a:t>
            </a:r>
            <a:r>
              <a:rPr lang="en-US" sz="1600" dirty="0">
                <a:solidFill>
                  <a:schemeClr val="accent3">
                    <a:lumMod val="75000"/>
                  </a:schemeClr>
                </a:solidFill>
              </a:rPr>
              <a:t>.</a:t>
            </a:r>
          </a:p>
          <a:p>
            <a:endParaRPr lang="en-US" sz="1600" dirty="0">
              <a:solidFill>
                <a:schemeClr val="accent3">
                  <a:lumMod val="75000"/>
                </a:schemeClr>
              </a:solidFill>
            </a:endParaRPr>
          </a:p>
          <a:p>
            <a:pPr>
              <a:buFontTx/>
              <a:buChar char="-"/>
            </a:pPr>
            <a:r>
              <a:rPr lang="ru-RU" sz="1600" b="1" dirty="0">
                <a:solidFill>
                  <a:schemeClr val="accent3">
                    <a:lumMod val="75000"/>
                  </a:schemeClr>
                </a:solidFill>
              </a:rPr>
              <a:t> Международные стандарты и рекомендации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</a:rPr>
              <a:t>: </a:t>
            </a:r>
            <a:r>
              <a:rPr lang="ru-RU" sz="1600" dirty="0">
                <a:solidFill>
                  <a:schemeClr val="accent3">
                    <a:lumMod val="75000"/>
                  </a:schemeClr>
                </a:solidFill>
              </a:rPr>
              <a:t>Северная Македония, как страна-кандидат на вступление в Европейский Союз, может также привести свою практику финансового управления в соответствие с международными стандартами и рекомендациями.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3287835"/>
      </p:ext>
    </p:extLst>
  </p:cSld>
  <p:clrMapOvr>
    <a:masterClrMapping/>
  </p:clrMapOvr>
  <p:transition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2976" y="1844824"/>
            <a:ext cx="8001024" cy="4464496"/>
          </a:xfrm>
        </p:spPr>
        <p:txBody>
          <a:bodyPr>
            <a:noAutofit/>
          </a:bodyPr>
          <a:lstStyle/>
          <a:p>
            <a:r>
              <a:rPr lang="ru-RU" sz="2800" b="1" dirty="0"/>
              <a:t>Плюсы</a:t>
            </a:r>
            <a:r>
              <a:rPr lang="en-US" sz="2800" b="1" dirty="0"/>
              <a:t>:</a:t>
            </a:r>
            <a:br>
              <a:rPr lang="en-US" sz="2800" b="1" dirty="0"/>
            </a:br>
            <a:b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</a:br>
            <a:r>
              <a:rPr lang="en-US" sz="2000" b="1" dirty="0"/>
              <a:t>- </a:t>
            </a:r>
            <a:r>
              <a:rPr lang="ru-RU" sz="2000" b="1" dirty="0"/>
              <a:t>Эффективность и прозрачность</a:t>
            </a:r>
            <a:r>
              <a:rPr lang="en-US" sz="2000" b="1" dirty="0"/>
              <a:t>:</a:t>
            </a:r>
            <a:br>
              <a:rPr lang="en-US" sz="2000" dirty="0"/>
            </a:br>
            <a:br>
              <a:rPr lang="en-US" sz="2000" dirty="0"/>
            </a:br>
            <a:r>
              <a:rPr lang="en-US" sz="2000" dirty="0"/>
              <a:t>     </a:t>
            </a:r>
            <a:r>
              <a:rPr lang="ru-RU" sz="2000" dirty="0"/>
              <a:t>Плюсы</a:t>
            </a:r>
            <a:r>
              <a:rPr lang="en-US" sz="2000" dirty="0"/>
              <a:t>: </a:t>
            </a:r>
            <a:r>
              <a:rPr lang="ru-RU" sz="2000" dirty="0"/>
              <a:t>Консолидация повышает эффективность и прозрачность финансовых операций, поскольку все государственные средства управляются с единого счета</a:t>
            </a:r>
            <a:r>
              <a:rPr lang="en-US" sz="2000" dirty="0"/>
              <a:t>.</a:t>
            </a:r>
            <a:br>
              <a:rPr lang="en-US" sz="2000" dirty="0"/>
            </a:br>
            <a:r>
              <a:rPr lang="en-US" sz="2000" dirty="0"/>
              <a:t>     </a:t>
            </a:r>
            <a:r>
              <a:rPr lang="ru-RU" sz="2000" dirty="0"/>
              <a:t>Плюсы</a:t>
            </a:r>
            <a:r>
              <a:rPr lang="en-US" sz="2000" dirty="0"/>
              <a:t>: </a:t>
            </a:r>
            <a:r>
              <a:rPr lang="ru-RU" sz="2000" dirty="0"/>
              <a:t>Обеспечивается четкое и полное представление о финансовом положении правительства, что позволяет более эффективно управлять финансами</a:t>
            </a:r>
            <a:r>
              <a:rPr lang="en-US" sz="2000" dirty="0"/>
              <a:t>.</a:t>
            </a:r>
            <a:br>
              <a:rPr lang="en-US" sz="2000" dirty="0"/>
            </a:br>
            <a:br>
              <a:rPr lang="en-US" sz="2000" dirty="0"/>
            </a:br>
            <a:r>
              <a:rPr lang="en-US" sz="2000" b="1" dirty="0"/>
              <a:t>- </a:t>
            </a:r>
            <a:r>
              <a:rPr lang="ru-RU" sz="2000" b="1" dirty="0"/>
              <a:t>Сокращение масштабов мошенничества и коррупции</a:t>
            </a:r>
            <a:r>
              <a:rPr lang="en-US" sz="2000" b="1" dirty="0"/>
              <a:t>:</a:t>
            </a:r>
            <a:br>
              <a:rPr lang="en-US" sz="2000" dirty="0"/>
            </a:br>
            <a:br>
              <a:rPr lang="en-US" sz="2000" dirty="0"/>
            </a:br>
            <a:r>
              <a:rPr lang="en-US" sz="2000" dirty="0"/>
              <a:t>   </a:t>
            </a:r>
            <a:r>
              <a:rPr lang="ru-RU" sz="2000" dirty="0"/>
              <a:t>Плюсы</a:t>
            </a:r>
            <a:r>
              <a:rPr lang="en-US" sz="2000" dirty="0"/>
              <a:t>: </a:t>
            </a:r>
            <a:r>
              <a:rPr lang="ru-RU" sz="2000" dirty="0"/>
              <a:t>Централизация средств снижает риск плохого управления, мошенничества и коррупции, поскольку становится легче отслеживать и контролировать финансовую деятельность</a:t>
            </a:r>
            <a:r>
              <a:rPr lang="en-US" sz="2000" dirty="0"/>
              <a:t>.</a:t>
            </a:r>
            <a:b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</a:br>
            <a:b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</a:br>
            <a:br>
              <a:rPr lang="en-US" sz="2400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</a:br>
            <a:endParaRPr lang="mk-MK" sz="2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425767060"/>
      </p:ext>
    </p:extLst>
  </p:cSld>
  <p:clrMapOvr>
    <a:masterClrMapping/>
  </p:clrMapOvr>
  <p:transition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1916832"/>
            <a:ext cx="7956376" cy="4392488"/>
          </a:xfrm>
        </p:spPr>
        <p:txBody>
          <a:bodyPr>
            <a:noAutofit/>
          </a:bodyPr>
          <a:lstStyle/>
          <a:p>
            <a:r>
              <a:rPr lang="ru-RU" sz="2800" b="1" dirty="0"/>
              <a:t>Плюсы</a:t>
            </a:r>
            <a:r>
              <a:rPr lang="en-US" sz="2800" b="1" dirty="0"/>
              <a:t>:</a:t>
            </a:r>
            <a:br>
              <a:rPr lang="ru-RU" sz="2800" b="1" dirty="0"/>
            </a:br>
            <a:b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</a:br>
            <a:r>
              <a:rPr lang="en-US" sz="2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- </a:t>
            </a:r>
            <a:r>
              <a:rPr lang="ru-RU" sz="2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Управление движением денежных средств:</a:t>
            </a:r>
            <a:br>
              <a:rPr lang="en-US" sz="2000" dirty="0"/>
            </a:br>
            <a:r>
              <a:rPr lang="en-US" sz="2000" dirty="0"/>
              <a:t>     </a:t>
            </a:r>
            <a:r>
              <a:rPr lang="ru-RU" sz="2000" dirty="0"/>
              <a:t>Плюсы</a:t>
            </a:r>
            <a:r>
              <a:rPr lang="en-US" sz="2000" dirty="0"/>
              <a:t>: </a:t>
            </a:r>
            <a:r>
              <a:rPr lang="ru-RU" sz="2000" dirty="0"/>
              <a:t>Консолидация позволяет лучше управлять денежными потоками, что дает правительству возможность более эффективно распределять ресурсы и оперативно реагировать на финансовые потребности</a:t>
            </a:r>
            <a:r>
              <a:rPr lang="en-US" sz="2000" dirty="0"/>
              <a:t>.</a:t>
            </a:r>
            <a:br>
              <a:rPr lang="en-US" sz="2000" dirty="0"/>
            </a:br>
            <a:br>
              <a:rPr lang="en-US" sz="2000" dirty="0"/>
            </a:br>
            <a:r>
              <a:rPr lang="en-US" sz="2000" b="1" dirty="0"/>
              <a:t>- </a:t>
            </a:r>
            <a:r>
              <a:rPr lang="ru-RU" sz="2000" b="1" dirty="0"/>
              <a:t>Экономия средств</a:t>
            </a:r>
            <a:r>
              <a:rPr lang="en-US" sz="2000" b="1" dirty="0"/>
              <a:t>:</a:t>
            </a:r>
            <a:br>
              <a:rPr lang="en-US" sz="2000" dirty="0"/>
            </a:br>
            <a:r>
              <a:rPr lang="en-US" sz="2000" dirty="0"/>
              <a:t>     </a:t>
            </a:r>
            <a:r>
              <a:rPr lang="ru-RU" sz="2000" dirty="0"/>
              <a:t>Плюсы:</a:t>
            </a:r>
            <a:r>
              <a:rPr lang="en-US" sz="2000" dirty="0"/>
              <a:t> </a:t>
            </a:r>
            <a:r>
              <a:rPr lang="ru-RU" sz="2000" dirty="0"/>
              <a:t>Потенциально снижаются операционные расходы, поскольку консолидация упрощает финансовые процессы и уменьшает потребность в нескольких счетах и связанные с этим административные накладные расходы.</a:t>
            </a:r>
            <a:br>
              <a:rPr lang="en-US" sz="2000" dirty="0"/>
            </a:br>
            <a:br>
              <a:rPr lang="en-US" sz="2000" dirty="0"/>
            </a:br>
            <a:r>
              <a:rPr lang="en-US" sz="2000" dirty="0"/>
              <a:t>-</a:t>
            </a:r>
            <a:r>
              <a:rPr lang="ru-RU" sz="2000" dirty="0"/>
              <a:t> </a:t>
            </a:r>
            <a:r>
              <a:rPr lang="ru-RU" sz="2000" b="1" dirty="0"/>
              <a:t>Повышение финансовой дисциплины</a:t>
            </a:r>
            <a:r>
              <a:rPr lang="en-US" sz="2000" b="1" dirty="0"/>
              <a:t>:</a:t>
            </a:r>
            <a:br>
              <a:rPr lang="en-US" sz="2000" dirty="0"/>
            </a:br>
            <a:br>
              <a:rPr lang="en-US" sz="2000" dirty="0"/>
            </a:br>
            <a:r>
              <a:rPr lang="en-US" sz="2000" dirty="0"/>
              <a:t>    </a:t>
            </a:r>
            <a:r>
              <a:rPr lang="ru-RU" sz="2000" dirty="0"/>
              <a:t>Плюсы</a:t>
            </a:r>
            <a:r>
              <a:rPr lang="en-US" sz="2000" dirty="0"/>
              <a:t>: </a:t>
            </a:r>
            <a:r>
              <a:rPr lang="ru-RU" sz="2000" dirty="0"/>
              <a:t>Наличие единого счета способствует укреплению фискальной дисциплины, поскольку устанавливает более строгий контроль за расходованием средств и управлением финансами.</a:t>
            </a:r>
            <a:b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</a:br>
            <a:b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</a:br>
            <a:br>
              <a:rPr lang="en-US" sz="2400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</a:br>
            <a:endParaRPr lang="mk-MK" sz="2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334506516"/>
      </p:ext>
    </p:extLst>
  </p:cSld>
  <p:clrMapOvr>
    <a:masterClrMapping/>
  </p:clrMapOvr>
  <p:transition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1772816"/>
            <a:ext cx="8136904" cy="4536504"/>
          </a:xfrm>
        </p:spPr>
        <p:txBody>
          <a:bodyPr>
            <a:noAutofit/>
          </a:bodyPr>
          <a:lstStyle/>
          <a:p>
            <a:r>
              <a:rPr lang="ru-RU" sz="2800" b="1" dirty="0"/>
              <a:t>Минусы</a:t>
            </a:r>
            <a:r>
              <a:rPr lang="en-US" sz="2800" b="1" dirty="0"/>
              <a:t>:</a:t>
            </a:r>
            <a:b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</a:br>
            <a:br>
              <a:rPr lang="en-US" sz="2000" dirty="0"/>
            </a:br>
            <a:r>
              <a:rPr lang="en-US" sz="2000" dirty="0"/>
              <a:t>- </a:t>
            </a:r>
            <a:r>
              <a:rPr lang="ru-RU" sz="2000" b="1" dirty="0"/>
              <a:t>Операционные проблемы</a:t>
            </a:r>
            <a:r>
              <a:rPr lang="en-US" sz="2000" b="1" dirty="0"/>
              <a:t>:</a:t>
            </a:r>
            <a:br>
              <a:rPr lang="en-US" sz="2000" dirty="0"/>
            </a:br>
            <a:br>
              <a:rPr lang="en-US" sz="2000" dirty="0"/>
            </a:br>
            <a:r>
              <a:rPr lang="en-US" sz="2000" dirty="0"/>
              <a:t>     </a:t>
            </a:r>
            <a:r>
              <a:rPr lang="ru-RU" sz="1900" dirty="0"/>
              <a:t>Минусы</a:t>
            </a:r>
            <a:r>
              <a:rPr lang="en-US" sz="1900" dirty="0"/>
              <a:t>: </a:t>
            </a:r>
            <a:r>
              <a:rPr lang="ru-RU" sz="1900" dirty="0"/>
              <a:t>Внедрение ЕКС предполагает значительные изменения в существующих финансовых системах и процессах, что приводит к потенциальным операционным проблемам во время переходного периода</a:t>
            </a:r>
            <a:r>
              <a:rPr lang="en-US" sz="1900" dirty="0"/>
              <a:t>.</a:t>
            </a:r>
            <a:br>
              <a:rPr lang="en-US" sz="1900" dirty="0"/>
            </a:br>
            <a:br>
              <a:rPr lang="en-US" sz="2000" dirty="0"/>
            </a:br>
            <a:r>
              <a:rPr lang="en-US" sz="2000" dirty="0"/>
              <a:t>- </a:t>
            </a:r>
            <a:r>
              <a:rPr lang="ru-RU" sz="2000" b="1" dirty="0"/>
              <a:t>Сопротивление изменениям</a:t>
            </a:r>
            <a:r>
              <a:rPr lang="en-US" sz="2000" b="1" dirty="0"/>
              <a:t>:</a:t>
            </a:r>
            <a:br>
              <a:rPr lang="en-US" sz="2000" dirty="0"/>
            </a:br>
            <a:br>
              <a:rPr lang="en-US" sz="2000" dirty="0"/>
            </a:br>
            <a:r>
              <a:rPr lang="en-US" sz="2000" dirty="0"/>
              <a:t>    </a:t>
            </a:r>
            <a:r>
              <a:rPr lang="ru-RU" sz="1900" dirty="0"/>
              <a:t>Минусы</a:t>
            </a:r>
            <a:r>
              <a:rPr lang="en-US" sz="1900" dirty="0"/>
              <a:t>: </a:t>
            </a:r>
            <a:r>
              <a:rPr lang="ru-RU" sz="1900" dirty="0"/>
              <a:t>Возможно сопротивление со стороны различных государственных структур, особенно на местном уровне, которые могли привыкнуть к определенному уровню автономии в вопросах управления финансами</a:t>
            </a:r>
            <a:r>
              <a:rPr lang="en-US" sz="1900" dirty="0"/>
              <a:t>.</a:t>
            </a:r>
            <a:br>
              <a:rPr lang="en-US" sz="1900" dirty="0"/>
            </a:br>
            <a:br>
              <a:rPr lang="en-US" sz="2000" dirty="0"/>
            </a:br>
            <a:r>
              <a:rPr lang="en-US" sz="2000" b="1" dirty="0"/>
              <a:t>- </a:t>
            </a:r>
            <a:r>
              <a:rPr lang="ru-RU" sz="2000" b="1" dirty="0"/>
              <a:t>Технологическая инфраструктура</a:t>
            </a:r>
            <a:r>
              <a:rPr lang="en-US" sz="2000" b="1" dirty="0"/>
              <a:t>:</a:t>
            </a:r>
            <a:br>
              <a:rPr lang="en-US" sz="2000" dirty="0"/>
            </a:br>
            <a:br>
              <a:rPr lang="en-US" sz="2000" dirty="0"/>
            </a:br>
            <a:r>
              <a:rPr lang="en-US" sz="1900" dirty="0"/>
              <a:t>    </a:t>
            </a:r>
            <a:r>
              <a:rPr lang="ru-RU" sz="1900" dirty="0"/>
              <a:t>Минусы</a:t>
            </a:r>
            <a:r>
              <a:rPr lang="en-US" sz="1900" dirty="0"/>
              <a:t>: </a:t>
            </a:r>
            <a:r>
              <a:rPr lang="ru-RU" sz="1900" dirty="0"/>
              <a:t>В некоторых случаях существующая технологическая инфраструктура может не справиться с консолидацией средств, что потребует значительных инвестиций в ИТ-системы и обучение персонала</a:t>
            </a:r>
            <a:r>
              <a:rPr lang="en-US" sz="1900" dirty="0"/>
              <a:t>.</a:t>
            </a:r>
            <a:br>
              <a:rPr lang="en-US" sz="190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</a:br>
            <a:b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</a:br>
            <a:br>
              <a:rPr lang="en-US" sz="2400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</a:br>
            <a:endParaRPr lang="mk-MK" sz="2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144755883"/>
      </p:ext>
    </p:extLst>
  </p:cSld>
  <p:clrMapOvr>
    <a:masterClrMapping/>
  </p:clrMapOvr>
  <p:transition>
    <p:fade thruBlk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2976" y="1628800"/>
            <a:ext cx="8001024" cy="4680520"/>
          </a:xfrm>
        </p:spPr>
        <p:txBody>
          <a:bodyPr>
            <a:noAutofit/>
          </a:bodyPr>
          <a:lstStyle/>
          <a:p>
            <a:r>
              <a:rPr lang="ru-RU" sz="2800" b="1" dirty="0"/>
              <a:t>Минусы</a:t>
            </a:r>
            <a:r>
              <a:rPr lang="en-US" sz="2800" b="1" dirty="0"/>
              <a:t>:</a:t>
            </a:r>
            <a:br>
              <a:rPr lang="en-US" sz="2000" dirty="0"/>
            </a:br>
            <a:br>
              <a:rPr lang="en-US" sz="2000" dirty="0"/>
            </a:br>
            <a:r>
              <a:rPr lang="en-US" sz="2000" b="1" dirty="0"/>
              <a:t> - </a:t>
            </a:r>
            <a:r>
              <a:rPr lang="ru-RU" sz="2000" b="1" dirty="0"/>
              <a:t>Влияние на местную автономию</a:t>
            </a:r>
            <a:r>
              <a:rPr lang="en-US" sz="2000" b="1" dirty="0"/>
              <a:t>:</a:t>
            </a:r>
            <a:br>
              <a:rPr lang="en-US" sz="2000" dirty="0"/>
            </a:br>
            <a:br>
              <a:rPr lang="en-US" sz="2000" dirty="0"/>
            </a:br>
            <a:r>
              <a:rPr lang="en-US" sz="2000" dirty="0"/>
              <a:t>     </a:t>
            </a:r>
            <a:r>
              <a:rPr lang="ru-RU" sz="2000" dirty="0"/>
              <a:t>Минусы</a:t>
            </a:r>
            <a:r>
              <a:rPr lang="en-US" sz="2000" dirty="0"/>
              <a:t>: </a:t>
            </a:r>
            <a:r>
              <a:rPr lang="ru-RU" sz="2000" dirty="0"/>
              <a:t>ОМСУ</a:t>
            </a:r>
            <a:r>
              <a:rPr lang="en-US" sz="2000" dirty="0"/>
              <a:t> </a:t>
            </a:r>
            <a:r>
              <a:rPr lang="ru-RU" sz="2000" dirty="0"/>
              <a:t>могут считать, что консолидация посягает на их автономию, ограничивая их контроль над финансовыми ресурсами и принятием решений</a:t>
            </a:r>
            <a:r>
              <a:rPr lang="en-US" sz="2000" dirty="0"/>
              <a:t>.</a:t>
            </a:r>
            <a:br>
              <a:rPr lang="en-US" sz="2000" dirty="0"/>
            </a:br>
            <a:b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</a:br>
            <a:b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</a:br>
            <a:br>
              <a:rPr lang="en-US" sz="2400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</a:br>
            <a:endParaRPr lang="mk-MK" sz="2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606100102"/>
      </p:ext>
    </p:extLst>
  </p:cSld>
  <p:clrMapOvr>
    <a:masterClrMapping/>
  </p:clrMapOvr>
  <p:transition>
    <p:fade thruBlk="1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7714</TotalTime>
  <Words>1039</Words>
  <Application>Microsoft Office PowerPoint</Application>
  <PresentationFormat>On-screen Show (4:3)</PresentationFormat>
  <Paragraphs>53</Paragraphs>
  <Slides>12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Calibri</vt:lpstr>
      <vt:lpstr>Corbel</vt:lpstr>
      <vt:lpstr>Gill Sans MT</vt:lpstr>
      <vt:lpstr>Times New Roman</vt:lpstr>
      <vt:lpstr>Verdana</vt:lpstr>
      <vt:lpstr>Wingdings 2</vt:lpstr>
      <vt:lpstr>Solstice</vt:lpstr>
      <vt:lpstr>Охват ЕКС</vt:lpstr>
      <vt:lpstr>            Структура и охват ЕКС</vt:lpstr>
      <vt:lpstr>Полномочия Казначейства в части управления средствами на ЕКС</vt:lpstr>
      <vt:lpstr>Полномочия Казначейства в части управления средствами на ЕКС</vt:lpstr>
      <vt:lpstr>Законодательная база</vt:lpstr>
      <vt:lpstr>Плюсы:  - Эффективность и прозрачность:       Плюсы: Консолидация повышает эффективность и прозрачность финансовых операций, поскольку все государственные средства управляются с единого счета.      Плюсы: Обеспечивается четкое и полное представление о финансовом положении правительства, что позволяет более эффективно управлять финансами.  - Сокращение масштабов мошенничества и коррупции:     Плюсы: Централизация средств снижает риск плохого управления, мошенничества и коррупции, поскольку становится легче отслеживать и контролировать финансовую деятельность.   </vt:lpstr>
      <vt:lpstr>Плюсы:  - Управление движением денежных средств:      Плюсы: Консолидация позволяет лучше управлять денежными потоками, что дает правительству возможность более эффективно распределять ресурсы и оперативно реагировать на финансовые потребности.  - Экономия средств:      Плюсы: Потенциально снижаются операционные расходы, поскольку консолидация упрощает финансовые процессы и уменьшает потребность в нескольких счетах и связанные с этим административные накладные расходы.  - Повышение финансовой дисциплины:      Плюсы: Наличие единого счета способствует укреплению фискальной дисциплины, поскольку устанавливает более строгий контроль за расходованием средств и управлением финансами.   </vt:lpstr>
      <vt:lpstr>Минусы:  - Операционные проблемы:       Минусы: Внедрение ЕКС предполагает значительные изменения в существующих финансовых системах и процессах, что приводит к потенциальным операционным проблемам во время переходного периода.  - Сопротивление изменениям:      Минусы: Возможно сопротивление со стороны различных государственных структур, особенно на местном уровне, которые могли привыкнуть к определенному уровню автономии в вопросах управления финансами.  - Технологическая инфраструктура:      Минусы: В некоторых случаях существующая технологическая инфраструктура может не справиться с консолидацией средств, что потребует значительных инвестиций в ИТ-системы и обучение персонала.   </vt:lpstr>
      <vt:lpstr>Минусы:   - Влияние на местную автономию:       Минусы: ОМСУ могут считать, что консолидация посягает на их автономию, ограничивая их контроль над финансовыми ресурсами и принятием решений.    </vt:lpstr>
      <vt:lpstr> Проблемы:       -  Нормативно-правовая база:          Проблемы: Обеспечение поддержки процесса консолидации со стороны нормативно-правовой базы может стать серьезной проблемой. Для внедрения новой финансовой структуры потребовалось внести коррективы в законодательство.      - Формирование потенциала:          Проблемы: Крайне важной задачей является формирование у государственных служащих различных уровней способности адаптироваться к новой системе и понимать ее последствия.   </vt:lpstr>
      <vt:lpstr> Проблемы:      -  Интеграция финансовых систем:  Проблемы: Интеграция различных финансовых систем и обеспечение совместимости между различными государственными ведомствами и агентствами может быть технически сложной задачей.      - Политическая воля:  Проблемы: Внедрение ЕКС требует сильной политической воли, и в случае сопротивления или отсутствия поддержки со стороны ключевых заинтересованных сторон могут возникнуть проблемы.   </vt:lpstr>
      <vt:lpstr>Спасибо за внимание!   </vt:lpstr>
    </vt:vector>
  </TitlesOfParts>
  <Company>NONE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mf</dc:creator>
  <cp:lastModifiedBy>Tetiana Shalkivska</cp:lastModifiedBy>
  <cp:revision>108</cp:revision>
  <dcterms:created xsi:type="dcterms:W3CDTF">2015-02-24T09:22:16Z</dcterms:created>
  <dcterms:modified xsi:type="dcterms:W3CDTF">2023-12-13T17:35:18Z</dcterms:modified>
</cp:coreProperties>
</file>