
<file path=[Content_Types].xml><?xml version="1.0" encoding="utf-8"?>
<Types xmlns="http://schemas.openxmlformats.org/package/2006/content-types">
  <Default Extension="gif" ContentType="image/gif"/>
  <Default Extension="jpeg" ContentType="image/jpeg"/>
  <Default Extension="jp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2.xml" ContentType="application/vnd.openxmlformats-officedocument.drawingml.chartshapes+xml"/>
  <Override PartName="/ppt/notesSlides/notesSlide10.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3.xml" ContentType="application/vnd.openxmlformats-officedocument.drawingml.chartshapes+xml"/>
  <Override PartName="/ppt/notesSlides/notesSlide11.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2.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3.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25"/>
  </p:notesMasterIdLst>
  <p:handoutMasterIdLst>
    <p:handoutMasterId r:id="rId26"/>
  </p:handoutMasterIdLst>
  <p:sldIdLst>
    <p:sldId id="271" r:id="rId2"/>
    <p:sldId id="410" r:id="rId3"/>
    <p:sldId id="411" r:id="rId4"/>
    <p:sldId id="404" r:id="rId5"/>
    <p:sldId id="413" r:id="rId6"/>
    <p:sldId id="414" r:id="rId7"/>
    <p:sldId id="390" r:id="rId8"/>
    <p:sldId id="412" r:id="rId9"/>
    <p:sldId id="405" r:id="rId10"/>
    <p:sldId id="415" r:id="rId11"/>
    <p:sldId id="417" r:id="rId12"/>
    <p:sldId id="416" r:id="rId13"/>
    <p:sldId id="370" r:id="rId14"/>
    <p:sldId id="406" r:id="rId15"/>
    <p:sldId id="408" r:id="rId16"/>
    <p:sldId id="418" r:id="rId17"/>
    <p:sldId id="420" r:id="rId18"/>
    <p:sldId id="392" r:id="rId19"/>
    <p:sldId id="393" r:id="rId20"/>
    <p:sldId id="407" r:id="rId21"/>
    <p:sldId id="419" r:id="rId22"/>
    <p:sldId id="397" r:id="rId23"/>
    <p:sldId id="312" r:id="rId24"/>
  </p:sldIdLst>
  <p:sldSz cx="9906000" cy="6858000" type="A4"/>
  <p:notesSz cx="7086600" cy="9024938"/>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312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lena Mondo" initials="EM" lastIdx="9"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6000" autoAdjust="0"/>
    <p:restoredTop sz="80425" autoAdjust="0"/>
  </p:normalViewPr>
  <p:slideViewPr>
    <p:cSldViewPr>
      <p:cViewPr varScale="1">
        <p:scale>
          <a:sx n="59" d="100"/>
          <a:sy n="59" d="100"/>
        </p:scale>
        <p:origin x="200" y="768"/>
      </p:cViewPr>
      <p:guideLst>
        <p:guide orient="horz" pos="2160"/>
        <p:guide pos="2880"/>
        <p:guide pos="3120"/>
      </p:guideLst>
    </p:cSldViewPr>
  </p:slideViewPr>
  <p:outlineViewPr>
    <p:cViewPr>
      <p:scale>
        <a:sx n="33" d="100"/>
        <a:sy n="33" d="100"/>
      </p:scale>
      <p:origin x="0" y="-9352"/>
    </p:cViewPr>
  </p:outlineViewPr>
  <p:notesTextViewPr>
    <p:cViewPr>
      <p:scale>
        <a:sx n="100" d="100"/>
        <a:sy n="100" d="100"/>
      </p:scale>
      <p:origin x="0" y="0"/>
    </p:cViewPr>
  </p:notesTextViewPr>
  <p:sorterViewPr>
    <p:cViewPr>
      <p:scale>
        <a:sx n="140" d="100"/>
        <a:sy n="140" d="100"/>
      </p:scale>
      <p:origin x="0" y="0"/>
    </p:cViewPr>
  </p:sorterViewPr>
  <p:notesViewPr>
    <p:cSldViewPr>
      <p:cViewPr varScale="1">
        <p:scale>
          <a:sx n="57" d="100"/>
          <a:sy n="57" d="100"/>
        </p:scale>
        <p:origin x="2790"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Users/naida/Desktop/PEMPAL/OECD%20P&amp;R%20Mth,%20Nov%202018,%202018%20PB%20Survey%20and%20other%20material/2018%20NC%20presentation%20Excel%20for%20interpreters.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Users/naida/Desktop/PEMPAL/OECD%20P&amp;R%20Mth,%20Nov%202018,%202018%20PB%20Survey%20and%20other%20material/2018%20NC%20presentation%20Excel%20for%20interpreters.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Users/naida/Desktop/PEMPAL/OECD%20P&amp;R%20Mth,%20Nov%202018,%202018%20PB%20Survey%20and%20other%20material/2018%20NC%20presentation%20Excel%20for%20interpreters.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Users/naida/Desktop/PEMPAL/OECD%20P&amp;R%20Mth,%20Nov%202018,%202018%20PB%20Survey%20and%20other%20material/2018%20NC%20presentation%20Excel%20for%20interpreters.xlsx" TargetMode="External"/><Relationship Id="rId2" Type="http://schemas.microsoft.com/office/2011/relationships/chartColorStyle" Target="colors12.xml"/><Relationship Id="rId1" Type="http://schemas.microsoft.com/office/2011/relationships/chartStyle" Target="style12.xml"/></Relationships>
</file>

<file path=ppt/charts/_rels/chart2.xml.rels><?xml version="1.0" encoding="UTF-8" standalone="yes"?>
<Relationships xmlns="http://schemas.openxmlformats.org/package/2006/relationships"><Relationship Id="rId3" Type="http://schemas.openxmlformats.org/officeDocument/2006/relationships/oleObject" Target="file:////Users/naida/Desktop/PEMPAL/OECD%20P&amp;R%20Mth,%20Nov%202018,%202018%20PB%20Survey%20and%20other%20material/2018%20NC%20presentation%20Excel%20for%20interpreter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Users/naida/Desktop/PEMPAL/OECD%20P&amp;R%20Mth,%20Nov%202018,%202018%20PB%20Survey%20and%20other%20material/2018%20NC%20presentation%20Excel%20for%20interpreters.xlsx" TargetMode="Externa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_rels/chart4.xml.rels><?xml version="1.0" encoding="UTF-8" standalone="yes"?>
<Relationships xmlns="http://schemas.openxmlformats.org/package/2006/relationships"><Relationship Id="rId3" Type="http://schemas.openxmlformats.org/officeDocument/2006/relationships/oleObject" Target="file:////Users/naida/Desktop/PEMPAL/OECD%20P&amp;R%20Mth,%20Nov%202018,%202018%20PB%20Survey%20and%20other%20material/2018%20NC%20presentation%20Excel%20for%20interpreters.xlsx" TargetMode="Externa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2.xml"/></Relationships>
</file>

<file path=ppt/charts/_rels/chart5.xml.rels><?xml version="1.0" encoding="UTF-8" standalone="yes"?>
<Relationships xmlns="http://schemas.openxmlformats.org/package/2006/relationships"><Relationship Id="rId3" Type="http://schemas.openxmlformats.org/officeDocument/2006/relationships/oleObject" Target="file:////Users/naida/Desktop/PEMPAL/OECD%20P&amp;R%20Mth,%20Nov%202018,%202018%20PB%20Survey%20and%20other%20material/2018%20NC%20presentation%20Excel%20for%20interpreters.xlsx" TargetMode="Externa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3.xml"/></Relationships>
</file>

<file path=ppt/charts/_rels/chart6.xml.rels><?xml version="1.0" encoding="UTF-8" standalone="yes"?>
<Relationships xmlns="http://schemas.openxmlformats.org/package/2006/relationships"><Relationship Id="rId3" Type="http://schemas.openxmlformats.org/officeDocument/2006/relationships/oleObject" Target="file:////Users/naida/Desktop/PEMPAL/OECD%20P&amp;R%20Mth,%20Nov%202018,%202018%20PB%20Survey%20and%20other%20material/2018%20NC%20presentation%20Excel%20for%20interpreters.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Users/naida/Desktop/PEMPAL/OECD%20P&amp;R%20Mth,%20Nov%202018,%202018%20PB%20Survey%20and%20other%20material/2018%20NC%20presentation%20Excel%20for%20interpreters.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Users/naida/Desktop/PEMPAL/OECD%20P&amp;R%20Mth,%20Nov%202018,%202018%20PB%20Survey%20and%20other%20material/2018%20NC%20presentation%20Excel%20for%20interpreters.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Users/naida/Desktop/PEMPAL/OECD%20P&amp;R%20Mth,%20Nov%202018,%202018%20PB%20Survey%20and%20other%20material/2018%20NC%20presentation%20Excel%20for%20interpreters.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22707201133314589"/>
          <c:y val="0.22062352310417396"/>
          <c:w val="0.7498297435029575"/>
          <c:h val="0.47496691087619247"/>
        </c:manualLayout>
      </c:layout>
      <c:barChart>
        <c:barDir val="bar"/>
        <c:grouping val="stacked"/>
        <c:varyColors val="0"/>
        <c:ser>
          <c:idx val="0"/>
          <c:order val="0"/>
          <c:tx>
            <c:strRef>
              <c:f>'Chart Slide 7n'!$C$3</c:f>
              <c:strCache>
                <c:ptCount val="1"/>
                <c:pt idx="0">
                  <c:v>Compulsory for line ministries and agencies</c:v>
                </c:pt>
              </c:strCache>
            </c:strRef>
          </c:tx>
          <c:spPr>
            <a:solidFill>
              <a:srgbClr val="00206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 Slide 7n'!$D$2:$E$2</c:f>
              <c:strCache>
                <c:ptCount val="2"/>
                <c:pt idx="0">
                  <c:v>OECD Countries </c:v>
                </c:pt>
                <c:pt idx="1">
                  <c:v>PEMPAL Countries
</c:v>
                </c:pt>
              </c:strCache>
            </c:strRef>
          </c:cat>
          <c:val>
            <c:numRef>
              <c:f>'Chart Slide 7n'!$D$3:$E$3</c:f>
              <c:numCache>
                <c:formatCode>General</c:formatCode>
                <c:ptCount val="2"/>
                <c:pt idx="0">
                  <c:v>23</c:v>
                </c:pt>
                <c:pt idx="1">
                  <c:v>12</c:v>
                </c:pt>
              </c:numCache>
            </c:numRef>
          </c:val>
          <c:extLst>
            <c:ext xmlns:c16="http://schemas.microsoft.com/office/drawing/2014/chart" uri="{C3380CC4-5D6E-409C-BE32-E72D297353CC}">
              <c16:uniqueId val="{00000000-B3D7-074A-AB04-2F97D3C247C3}"/>
            </c:ext>
          </c:extLst>
        </c:ser>
        <c:ser>
          <c:idx val="1"/>
          <c:order val="1"/>
          <c:tx>
            <c:strRef>
              <c:f>'Chart Slide 7n'!$C$4</c:f>
              <c:strCache>
                <c:ptCount val="1"/>
                <c:pt idx="0">
                  <c:v>Compulsory: line ministries only</c:v>
                </c:pt>
              </c:strCache>
            </c:strRef>
          </c:tx>
          <c:spPr>
            <a:solidFill>
              <a:schemeClr val="accent5">
                <a:lumMod val="75000"/>
              </a:schemeClr>
            </a:solidFill>
            <a:ln>
              <a:no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1-B3D7-074A-AB04-2F97D3C247C3}"/>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 Slide 7n'!$D$2:$E$2</c:f>
              <c:strCache>
                <c:ptCount val="2"/>
                <c:pt idx="0">
                  <c:v>OECD Countries </c:v>
                </c:pt>
                <c:pt idx="1">
                  <c:v>PEMPAL Countries
</c:v>
                </c:pt>
              </c:strCache>
            </c:strRef>
          </c:cat>
          <c:val>
            <c:numRef>
              <c:f>'Chart Slide 7n'!$D$4:$E$4</c:f>
              <c:numCache>
                <c:formatCode>General</c:formatCode>
                <c:ptCount val="2"/>
                <c:pt idx="0">
                  <c:v>3</c:v>
                </c:pt>
                <c:pt idx="1">
                  <c:v>0</c:v>
                </c:pt>
              </c:numCache>
            </c:numRef>
          </c:val>
          <c:extLst>
            <c:ext xmlns:c16="http://schemas.microsoft.com/office/drawing/2014/chart" uri="{C3380CC4-5D6E-409C-BE32-E72D297353CC}">
              <c16:uniqueId val="{00000002-B3D7-074A-AB04-2F97D3C247C3}"/>
            </c:ext>
          </c:extLst>
        </c:ser>
        <c:ser>
          <c:idx val="2"/>
          <c:order val="2"/>
          <c:tx>
            <c:strRef>
              <c:f>'Chart Slide 7n'!$C$5</c:f>
              <c:strCache>
                <c:ptCount val="1"/>
                <c:pt idx="0">
                  <c:v>Optional: line ministries and agencies</c:v>
                </c:pt>
              </c:strCache>
            </c:strRef>
          </c:tx>
          <c:spPr>
            <a:solidFill>
              <a:schemeClr val="accent5">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 Slide 7n'!$D$2:$E$2</c:f>
              <c:strCache>
                <c:ptCount val="2"/>
                <c:pt idx="0">
                  <c:v>OECD Countries </c:v>
                </c:pt>
                <c:pt idx="1">
                  <c:v>PEMPAL Countries
</c:v>
                </c:pt>
              </c:strCache>
            </c:strRef>
          </c:cat>
          <c:val>
            <c:numRef>
              <c:f>'Chart Slide 7n'!$D$5:$E$5</c:f>
              <c:numCache>
                <c:formatCode>General</c:formatCode>
                <c:ptCount val="2"/>
                <c:pt idx="0">
                  <c:v>4</c:v>
                </c:pt>
                <c:pt idx="1">
                  <c:v>1</c:v>
                </c:pt>
              </c:numCache>
            </c:numRef>
          </c:val>
          <c:extLst>
            <c:ext xmlns:c16="http://schemas.microsoft.com/office/drawing/2014/chart" uri="{C3380CC4-5D6E-409C-BE32-E72D297353CC}">
              <c16:uniqueId val="{00000003-B3D7-074A-AB04-2F97D3C247C3}"/>
            </c:ext>
          </c:extLst>
        </c:ser>
        <c:ser>
          <c:idx val="3"/>
          <c:order val="3"/>
          <c:tx>
            <c:strRef>
              <c:f>'Chart Slide 7n'!$C$6</c:f>
              <c:strCache>
                <c:ptCount val="1"/>
                <c:pt idx="0">
                  <c:v>None</c:v>
                </c:pt>
              </c:strCache>
            </c:strRef>
          </c:tx>
          <c:spPr>
            <a:solidFill>
              <a:schemeClr val="accent5">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 Slide 7n'!$D$2:$E$2</c:f>
              <c:strCache>
                <c:ptCount val="2"/>
                <c:pt idx="0">
                  <c:v>OECD Countries </c:v>
                </c:pt>
                <c:pt idx="1">
                  <c:v>PEMPAL Countries
</c:v>
                </c:pt>
              </c:strCache>
            </c:strRef>
          </c:cat>
          <c:val>
            <c:numRef>
              <c:f>'Chart Slide 7n'!$D$6:$E$6</c:f>
              <c:numCache>
                <c:formatCode>General</c:formatCode>
                <c:ptCount val="2"/>
                <c:pt idx="0">
                  <c:v>3</c:v>
                </c:pt>
                <c:pt idx="1">
                  <c:v>1</c:v>
                </c:pt>
              </c:numCache>
            </c:numRef>
          </c:val>
          <c:extLst>
            <c:ext xmlns:c16="http://schemas.microsoft.com/office/drawing/2014/chart" uri="{C3380CC4-5D6E-409C-BE32-E72D297353CC}">
              <c16:uniqueId val="{00000004-B3D7-074A-AB04-2F97D3C247C3}"/>
            </c:ext>
          </c:extLst>
        </c:ser>
        <c:dLbls>
          <c:showLegendKey val="0"/>
          <c:showVal val="0"/>
          <c:showCatName val="0"/>
          <c:showSerName val="0"/>
          <c:showPercent val="0"/>
          <c:showBubbleSize val="0"/>
        </c:dLbls>
        <c:gapWidth val="150"/>
        <c:overlap val="100"/>
        <c:axId val="342567096"/>
        <c:axId val="342567488"/>
      </c:barChart>
      <c:catAx>
        <c:axId val="342567096"/>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342567488"/>
        <c:crosses val="autoZero"/>
        <c:auto val="1"/>
        <c:lblAlgn val="ctr"/>
        <c:lblOffset val="100"/>
        <c:noMultiLvlLbl val="0"/>
      </c:catAx>
      <c:valAx>
        <c:axId val="342567488"/>
        <c:scaling>
          <c:orientation val="minMax"/>
        </c:scaling>
        <c:delete val="1"/>
        <c:axPos val="b"/>
        <c:numFmt formatCode="General" sourceLinked="1"/>
        <c:majorTickMark val="none"/>
        <c:minorTickMark val="none"/>
        <c:tickLblPos val="nextTo"/>
        <c:crossAx val="342567096"/>
        <c:crosses val="autoZero"/>
        <c:crossBetween val="between"/>
      </c:valAx>
      <c:spPr>
        <a:noFill/>
        <a:ln>
          <a:noFill/>
        </a:ln>
        <a:effectLst/>
      </c:spPr>
    </c:plotArea>
    <c:legend>
      <c:legendPos val="b"/>
      <c:layout>
        <c:manualLayout>
          <c:xMode val="edge"/>
          <c:yMode val="edge"/>
          <c:x val="0.17326904159769199"/>
          <c:y val="0.71337750816233592"/>
          <c:w val="0.72921170666891788"/>
          <c:h val="0.28662249183766408"/>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200"/>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55525191722762"/>
          <c:y val="2.0777259428838981E-2"/>
          <c:w val="0.65781876285890539"/>
          <c:h val="0.76006512362492129"/>
        </c:manualLayout>
      </c:layout>
      <c:barChart>
        <c:barDir val="bar"/>
        <c:grouping val="stacked"/>
        <c:varyColors val="0"/>
        <c:ser>
          <c:idx val="0"/>
          <c:order val="0"/>
          <c:tx>
            <c:strRef>
              <c:f>'Cart slide 15n'!$C$63</c:f>
              <c:strCache>
                <c:ptCount val="1"/>
                <c:pt idx="0">
                  <c:v>Systematically integrated across budget programs</c:v>
                </c:pt>
              </c:strCache>
            </c:strRef>
          </c:tx>
          <c:spPr>
            <a:solidFill>
              <a:srgbClr val="C00000"/>
            </a:solidFill>
            <a:ln>
              <a:noFill/>
            </a:ln>
            <a:effectLst/>
          </c:spPr>
          <c:invertIfNegative val="0"/>
          <c:dLbls>
            <c:dLbl>
              <c:idx val="2"/>
              <c:delete val="1"/>
              <c:extLst>
                <c:ext xmlns:c15="http://schemas.microsoft.com/office/drawing/2012/chart" uri="{CE6537A1-D6FC-4f65-9D91-7224C49458BB}"/>
                <c:ext xmlns:c16="http://schemas.microsoft.com/office/drawing/2014/chart" uri="{C3380CC4-5D6E-409C-BE32-E72D297353CC}">
                  <c16:uniqueId val="{00000000-EEDD-1E48-BEB8-3CC1928AD973}"/>
                </c:ext>
              </c:extLst>
            </c:dLbl>
            <c:dLbl>
              <c:idx val="4"/>
              <c:delete val="1"/>
              <c:extLst>
                <c:ext xmlns:c15="http://schemas.microsoft.com/office/drawing/2012/chart" uri="{CE6537A1-D6FC-4f65-9D91-7224C49458BB}"/>
                <c:ext xmlns:c16="http://schemas.microsoft.com/office/drawing/2014/chart" uri="{C3380CC4-5D6E-409C-BE32-E72D297353CC}">
                  <c16:uniqueId val="{00000001-EEDD-1E48-BEB8-3CC1928AD973}"/>
                </c:ext>
              </c:extLst>
            </c:dLbl>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'Cart slide 15n'!$B$64:$B$70</c:f>
              <c:strCache>
                <c:ptCount val="7"/>
                <c:pt idx="0">
                  <c:v>Trust in government</c:v>
                </c:pt>
                <c:pt idx="1">
                  <c:v>Citizen satisfaction</c:v>
                </c:pt>
                <c:pt idx="2">
                  <c:v>Gender</c:v>
                </c:pt>
                <c:pt idx="3">
                  <c:v>Poverty/equity measures</c:v>
                </c:pt>
                <c:pt idx="4">
                  <c:v>Climate Change</c:v>
                </c:pt>
                <c:pt idx="5">
                  <c:v>Innovation</c:v>
                </c:pt>
                <c:pt idx="6">
                  <c:v>E-government</c:v>
                </c:pt>
              </c:strCache>
            </c:strRef>
          </c:cat>
          <c:val>
            <c:numRef>
              <c:f>'Cart slide 15n'!$C$64:$C$70</c:f>
              <c:numCache>
                <c:formatCode>General</c:formatCode>
                <c:ptCount val="7"/>
                <c:pt idx="0">
                  <c:v>1</c:v>
                </c:pt>
                <c:pt idx="1">
                  <c:v>2</c:v>
                </c:pt>
                <c:pt idx="2">
                  <c:v>0</c:v>
                </c:pt>
                <c:pt idx="3">
                  <c:v>1</c:v>
                </c:pt>
                <c:pt idx="4">
                  <c:v>0</c:v>
                </c:pt>
                <c:pt idx="5">
                  <c:v>1</c:v>
                </c:pt>
                <c:pt idx="6">
                  <c:v>3</c:v>
                </c:pt>
              </c:numCache>
            </c:numRef>
          </c:val>
          <c:extLst>
            <c:ext xmlns:c16="http://schemas.microsoft.com/office/drawing/2014/chart" uri="{C3380CC4-5D6E-409C-BE32-E72D297353CC}">
              <c16:uniqueId val="{00000002-EEDD-1E48-BEB8-3CC1928AD973}"/>
            </c:ext>
          </c:extLst>
        </c:ser>
        <c:ser>
          <c:idx val="1"/>
          <c:order val="1"/>
          <c:tx>
            <c:strRef>
              <c:f>'Cart slide 15n'!$D$63</c:f>
              <c:strCache>
                <c:ptCount val="1"/>
                <c:pt idx="0">
                  <c:v>Limited to budget programmes of the ministry or
agency with lead responsibility</c:v>
                </c:pt>
              </c:strCache>
            </c:strRef>
          </c:tx>
          <c:spPr>
            <a:solidFill>
              <a:srgbClr val="FF0000"/>
            </a:solidFill>
            <a:ln>
              <a:noFill/>
            </a:ln>
            <a:effectLst/>
          </c:spPr>
          <c:invertIfNegative val="0"/>
          <c:dLbls>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'Cart slide 15n'!$B$64:$B$70</c:f>
              <c:strCache>
                <c:ptCount val="7"/>
                <c:pt idx="0">
                  <c:v>Trust in government</c:v>
                </c:pt>
                <c:pt idx="1">
                  <c:v>Citizen satisfaction</c:v>
                </c:pt>
                <c:pt idx="2">
                  <c:v>Gender</c:v>
                </c:pt>
                <c:pt idx="3">
                  <c:v>Poverty/equity measures</c:v>
                </c:pt>
                <c:pt idx="4">
                  <c:v>Climate Change</c:v>
                </c:pt>
                <c:pt idx="5">
                  <c:v>Innovation</c:v>
                </c:pt>
                <c:pt idx="6">
                  <c:v>E-government</c:v>
                </c:pt>
              </c:strCache>
            </c:strRef>
          </c:cat>
          <c:val>
            <c:numRef>
              <c:f>'Cart slide 15n'!$D$64:$D$70</c:f>
              <c:numCache>
                <c:formatCode>General</c:formatCode>
                <c:ptCount val="7"/>
                <c:pt idx="0">
                  <c:v>2</c:v>
                </c:pt>
                <c:pt idx="1">
                  <c:v>5</c:v>
                </c:pt>
                <c:pt idx="2">
                  <c:v>8</c:v>
                </c:pt>
                <c:pt idx="3">
                  <c:v>8</c:v>
                </c:pt>
                <c:pt idx="4">
                  <c:v>9</c:v>
                </c:pt>
                <c:pt idx="5">
                  <c:v>9</c:v>
                </c:pt>
                <c:pt idx="6">
                  <c:v>8</c:v>
                </c:pt>
              </c:numCache>
            </c:numRef>
          </c:val>
          <c:extLst>
            <c:ext xmlns:c16="http://schemas.microsoft.com/office/drawing/2014/chart" uri="{C3380CC4-5D6E-409C-BE32-E72D297353CC}">
              <c16:uniqueId val="{00000003-EEDD-1E48-BEB8-3CC1928AD973}"/>
            </c:ext>
          </c:extLst>
        </c:ser>
        <c:ser>
          <c:idx val="2"/>
          <c:order val="2"/>
          <c:tx>
            <c:strRef>
              <c:f>'Cart slide 15n'!$E$63</c:f>
              <c:strCache>
                <c:ptCount val="1"/>
                <c:pt idx="0">
                  <c:v>Not reflected in the budget</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'Cart slide 15n'!$B$64:$B$70</c:f>
              <c:strCache>
                <c:ptCount val="7"/>
                <c:pt idx="0">
                  <c:v>Trust in government</c:v>
                </c:pt>
                <c:pt idx="1">
                  <c:v>Citizen satisfaction</c:v>
                </c:pt>
                <c:pt idx="2">
                  <c:v>Gender</c:v>
                </c:pt>
                <c:pt idx="3">
                  <c:v>Poverty/equity measures</c:v>
                </c:pt>
                <c:pt idx="4">
                  <c:v>Climate Change</c:v>
                </c:pt>
                <c:pt idx="5">
                  <c:v>Innovation</c:v>
                </c:pt>
                <c:pt idx="6">
                  <c:v>E-government</c:v>
                </c:pt>
              </c:strCache>
            </c:strRef>
          </c:cat>
          <c:val>
            <c:numRef>
              <c:f>'Cart slide 15n'!$E$64:$E$70</c:f>
              <c:numCache>
                <c:formatCode>General</c:formatCode>
                <c:ptCount val="7"/>
                <c:pt idx="0">
                  <c:v>10</c:v>
                </c:pt>
                <c:pt idx="1">
                  <c:v>6</c:v>
                </c:pt>
                <c:pt idx="2">
                  <c:v>5</c:v>
                </c:pt>
                <c:pt idx="3">
                  <c:v>4</c:v>
                </c:pt>
                <c:pt idx="4">
                  <c:v>4</c:v>
                </c:pt>
                <c:pt idx="5">
                  <c:v>3</c:v>
                </c:pt>
                <c:pt idx="6">
                  <c:v>2</c:v>
                </c:pt>
              </c:numCache>
            </c:numRef>
          </c:val>
          <c:extLst>
            <c:ext xmlns:c16="http://schemas.microsoft.com/office/drawing/2014/chart" uri="{C3380CC4-5D6E-409C-BE32-E72D297353CC}">
              <c16:uniqueId val="{00000004-EEDD-1E48-BEB8-3CC1928AD973}"/>
            </c:ext>
          </c:extLst>
        </c:ser>
        <c:dLbls>
          <c:showLegendKey val="0"/>
          <c:showVal val="1"/>
          <c:showCatName val="0"/>
          <c:showSerName val="0"/>
          <c:showPercent val="0"/>
          <c:showBubbleSize val="0"/>
        </c:dLbls>
        <c:gapWidth val="95"/>
        <c:overlap val="100"/>
        <c:axId val="362914560"/>
        <c:axId val="362916096"/>
      </c:barChart>
      <c:catAx>
        <c:axId val="362914560"/>
        <c:scaling>
          <c:orientation val="minMax"/>
        </c:scaling>
        <c:delete val="0"/>
        <c:axPos val="l"/>
        <c:numFmt formatCode="General" sourceLinked="0"/>
        <c:majorTickMark val="none"/>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362916096"/>
        <c:crosses val="autoZero"/>
        <c:auto val="1"/>
        <c:lblAlgn val="ctr"/>
        <c:lblOffset val="100"/>
        <c:noMultiLvlLbl val="0"/>
      </c:catAx>
      <c:valAx>
        <c:axId val="362916096"/>
        <c:scaling>
          <c:orientation val="minMax"/>
        </c:scaling>
        <c:delete val="1"/>
        <c:axPos val="b"/>
        <c:numFmt formatCode="General" sourceLinked="1"/>
        <c:majorTickMark val="none"/>
        <c:minorTickMark val="none"/>
        <c:tickLblPos val="nextTo"/>
        <c:crossAx val="362914560"/>
        <c:crosses val="autoZero"/>
        <c:crossBetween val="between"/>
      </c:valAx>
      <c:spPr>
        <a:noFill/>
        <a:ln>
          <a:noFill/>
        </a:ln>
        <a:effectLst/>
      </c:spPr>
    </c:plotArea>
    <c:legend>
      <c:legendPos val="b"/>
      <c:layout>
        <c:manualLayout>
          <c:xMode val="edge"/>
          <c:yMode val="edge"/>
          <c:x val="1.215899796594884E-2"/>
          <c:y val="0.76853803716759872"/>
          <c:w val="0.98565178547187993"/>
          <c:h val="0.18448509958100223"/>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w="9525" cap="flat" cmpd="sng" algn="ctr">
      <a:noFill/>
      <a:prstDash val="solid"/>
    </a:ln>
    <a:effectLst/>
  </c:spPr>
  <c:txPr>
    <a:bodyPr/>
    <a:lstStyle/>
    <a:p>
      <a:pPr>
        <a:defRPr sz="1600"/>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'Chart Slide 14&amp;17n'!$B$88</c:f>
              <c:strCache>
                <c:ptCount val="1"/>
                <c:pt idx="0">
                  <c:v>Increase</c:v>
                </c:pt>
              </c:strCache>
            </c:strRef>
          </c:tx>
          <c:spPr>
            <a:solidFill>
              <a:srgbClr val="C00000"/>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 Slide 14&amp;17n'!$A$89:$A$92</c:f>
              <c:strCache>
                <c:ptCount val="4"/>
                <c:pt idx="0">
                  <c:v>… by program managers</c:v>
                </c:pt>
                <c:pt idx="1">
                  <c:v>… by ministers and senior civil servants</c:v>
                </c:pt>
                <c:pt idx="2">
                  <c:v>… by parliament</c:v>
                </c:pt>
                <c:pt idx="3">
                  <c:v>… by civil society and media</c:v>
                </c:pt>
              </c:strCache>
            </c:strRef>
          </c:cat>
          <c:val>
            <c:numRef>
              <c:f>'Chart Slide 14&amp;17n'!$B$89:$B$92</c:f>
              <c:numCache>
                <c:formatCode>General</c:formatCode>
                <c:ptCount val="4"/>
                <c:pt idx="0">
                  <c:v>6</c:v>
                </c:pt>
                <c:pt idx="1">
                  <c:v>6</c:v>
                </c:pt>
                <c:pt idx="2">
                  <c:v>4</c:v>
                </c:pt>
                <c:pt idx="3">
                  <c:v>6</c:v>
                </c:pt>
              </c:numCache>
            </c:numRef>
          </c:val>
          <c:extLst>
            <c:ext xmlns:c16="http://schemas.microsoft.com/office/drawing/2014/chart" uri="{C3380CC4-5D6E-409C-BE32-E72D297353CC}">
              <c16:uniqueId val="{00000000-2A4A-324F-8488-344AEF3984B0}"/>
            </c:ext>
          </c:extLst>
        </c:ser>
        <c:ser>
          <c:idx val="1"/>
          <c:order val="1"/>
          <c:tx>
            <c:strRef>
              <c:f>'Chart Slide 14&amp;17n'!$C$88</c:f>
              <c:strCache>
                <c:ptCount val="1"/>
                <c:pt idx="0">
                  <c:v>Decrease</c:v>
                </c:pt>
              </c:strCache>
            </c:strRef>
          </c:tx>
          <c:spPr>
            <a:solidFill>
              <a:srgbClr val="C00000"/>
            </a:solidFill>
            <a:ln>
              <a:noFill/>
            </a:ln>
            <a:effectLst/>
          </c:spPr>
          <c:invertIfNegative val="0"/>
          <c:cat>
            <c:strRef>
              <c:f>'Chart Slide 14&amp;17n'!$A$89:$A$92</c:f>
              <c:strCache>
                <c:ptCount val="4"/>
                <c:pt idx="0">
                  <c:v>… by program managers</c:v>
                </c:pt>
                <c:pt idx="1">
                  <c:v>… by ministers and senior civil servants</c:v>
                </c:pt>
                <c:pt idx="2">
                  <c:v>… by parliament</c:v>
                </c:pt>
                <c:pt idx="3">
                  <c:v>… by civil society and media</c:v>
                </c:pt>
              </c:strCache>
            </c:strRef>
          </c:cat>
          <c:val>
            <c:numRef>
              <c:f>'Chart Slide 14&amp;17n'!$C$89:$C$92</c:f>
              <c:numCache>
                <c:formatCode>General</c:formatCode>
                <c:ptCount val="4"/>
                <c:pt idx="0">
                  <c:v>0</c:v>
                </c:pt>
                <c:pt idx="1">
                  <c:v>0</c:v>
                </c:pt>
                <c:pt idx="2">
                  <c:v>0</c:v>
                </c:pt>
                <c:pt idx="3">
                  <c:v>0</c:v>
                </c:pt>
              </c:numCache>
            </c:numRef>
          </c:val>
          <c:extLst>
            <c:ext xmlns:c16="http://schemas.microsoft.com/office/drawing/2014/chart" uri="{C3380CC4-5D6E-409C-BE32-E72D297353CC}">
              <c16:uniqueId val="{00000001-2A4A-324F-8488-344AEF3984B0}"/>
            </c:ext>
          </c:extLst>
        </c:ser>
        <c:ser>
          <c:idx val="2"/>
          <c:order val="2"/>
          <c:tx>
            <c:strRef>
              <c:f>'Chart Slide 14&amp;17n'!$D$88</c:f>
              <c:strCache>
                <c:ptCount val="1"/>
                <c:pt idx="0">
                  <c:v>No significant change</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 Slide 14&amp;17n'!$A$89:$A$92</c:f>
              <c:strCache>
                <c:ptCount val="4"/>
                <c:pt idx="0">
                  <c:v>… by program managers</c:v>
                </c:pt>
                <c:pt idx="1">
                  <c:v>… by ministers and senior civil servants</c:v>
                </c:pt>
                <c:pt idx="2">
                  <c:v>… by parliament</c:v>
                </c:pt>
                <c:pt idx="3">
                  <c:v>… by civil society and media</c:v>
                </c:pt>
              </c:strCache>
            </c:strRef>
          </c:cat>
          <c:val>
            <c:numRef>
              <c:f>'Chart Slide 14&amp;17n'!$D$89:$D$92</c:f>
              <c:numCache>
                <c:formatCode>General</c:formatCode>
                <c:ptCount val="4"/>
                <c:pt idx="0">
                  <c:v>8</c:v>
                </c:pt>
                <c:pt idx="1">
                  <c:v>8</c:v>
                </c:pt>
                <c:pt idx="2">
                  <c:v>10</c:v>
                </c:pt>
                <c:pt idx="3">
                  <c:v>8</c:v>
                </c:pt>
              </c:numCache>
            </c:numRef>
          </c:val>
          <c:extLst>
            <c:ext xmlns:c16="http://schemas.microsoft.com/office/drawing/2014/chart" uri="{C3380CC4-5D6E-409C-BE32-E72D297353CC}">
              <c16:uniqueId val="{00000002-2A4A-324F-8488-344AEF3984B0}"/>
            </c:ext>
          </c:extLst>
        </c:ser>
        <c:dLbls>
          <c:showLegendKey val="0"/>
          <c:showVal val="0"/>
          <c:showCatName val="0"/>
          <c:showSerName val="0"/>
          <c:showPercent val="0"/>
          <c:showBubbleSize val="0"/>
        </c:dLbls>
        <c:gapWidth val="150"/>
        <c:overlap val="100"/>
        <c:axId val="769473664"/>
        <c:axId val="769474976"/>
      </c:barChart>
      <c:catAx>
        <c:axId val="7694736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769474976"/>
        <c:crosses val="autoZero"/>
        <c:auto val="1"/>
        <c:lblAlgn val="ctr"/>
        <c:lblOffset val="100"/>
        <c:noMultiLvlLbl val="0"/>
      </c:catAx>
      <c:valAx>
        <c:axId val="769474976"/>
        <c:scaling>
          <c:orientation val="minMax"/>
          <c:max val="15"/>
          <c:min val="0"/>
        </c:scaling>
        <c:delete val="0"/>
        <c:axPos val="l"/>
        <c:majorGridlines>
          <c:spPr>
            <a:ln w="9525" cap="flat" cmpd="sng" algn="ctr">
              <a:noFill/>
              <a:round/>
            </a:ln>
            <a:effectLst/>
          </c:spPr>
        </c:majorGridlines>
        <c:numFmt formatCode="General" sourceLinked="1"/>
        <c:majorTickMark val="none"/>
        <c:minorTickMark val="none"/>
        <c:tickLblPos val="nextTo"/>
        <c:spPr>
          <a:noFill/>
          <a:ln>
            <a:solidFill>
              <a:schemeClr val="bg2">
                <a:lumMod val="90000"/>
              </a:schemeClr>
            </a:solid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7694736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600"/>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'Chart Slide 14&amp;17n'!$B$128</c:f>
              <c:strCache>
                <c:ptCount val="1"/>
                <c:pt idx="0">
                  <c:v>Increase</c:v>
                </c:pt>
              </c:strCache>
            </c:strRef>
          </c:tx>
          <c:spPr>
            <a:solidFill>
              <a:srgbClr val="002060"/>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 Slide 14&amp;17n'!$A$129:$A$132</c:f>
              <c:strCache>
                <c:ptCount val="4"/>
                <c:pt idx="0">
                  <c:v>… by program managers</c:v>
                </c:pt>
                <c:pt idx="1">
                  <c:v>… by ministers and senior civil servants</c:v>
                </c:pt>
                <c:pt idx="2">
                  <c:v>… by parliament</c:v>
                </c:pt>
                <c:pt idx="3">
                  <c:v>… by civil society and media</c:v>
                </c:pt>
              </c:strCache>
            </c:strRef>
          </c:cat>
          <c:val>
            <c:numRef>
              <c:f>'Chart Slide 14&amp;17n'!$B$129:$B$132</c:f>
              <c:numCache>
                <c:formatCode>General</c:formatCode>
                <c:ptCount val="4"/>
                <c:pt idx="0">
                  <c:v>17</c:v>
                </c:pt>
                <c:pt idx="1">
                  <c:v>14</c:v>
                </c:pt>
                <c:pt idx="2">
                  <c:v>13</c:v>
                </c:pt>
                <c:pt idx="3">
                  <c:v>13</c:v>
                </c:pt>
              </c:numCache>
            </c:numRef>
          </c:val>
          <c:extLst>
            <c:ext xmlns:c16="http://schemas.microsoft.com/office/drawing/2014/chart" uri="{C3380CC4-5D6E-409C-BE32-E72D297353CC}">
              <c16:uniqueId val="{00000000-AB20-D548-B4C4-91FB7AB9BF07}"/>
            </c:ext>
          </c:extLst>
        </c:ser>
        <c:ser>
          <c:idx val="1"/>
          <c:order val="1"/>
          <c:tx>
            <c:strRef>
              <c:f>'Chart Slide 14&amp;17n'!$C$128</c:f>
              <c:strCache>
                <c:ptCount val="1"/>
                <c:pt idx="0">
                  <c:v>Decrease</c:v>
                </c:pt>
              </c:strCache>
            </c:strRef>
          </c:tx>
          <c:spPr>
            <a:solidFill>
              <a:schemeClr val="accent5">
                <a:lumMod val="60000"/>
                <a:lumOff val="40000"/>
              </a:schemeClr>
            </a:solidFill>
            <a:ln>
              <a:noFill/>
            </a:ln>
            <a:effectLst/>
          </c:spPr>
          <c:invertIfNegative val="0"/>
          <c:cat>
            <c:strRef>
              <c:f>'Chart Slide 14&amp;17n'!$A$129:$A$132</c:f>
              <c:strCache>
                <c:ptCount val="4"/>
                <c:pt idx="0">
                  <c:v>… by program managers</c:v>
                </c:pt>
                <c:pt idx="1">
                  <c:v>… by ministers and senior civil servants</c:v>
                </c:pt>
                <c:pt idx="2">
                  <c:v>… by parliament</c:v>
                </c:pt>
                <c:pt idx="3">
                  <c:v>… by civil society and media</c:v>
                </c:pt>
              </c:strCache>
            </c:strRef>
          </c:cat>
          <c:val>
            <c:numRef>
              <c:f>'Chart Slide 14&amp;17n'!$C$129:$C$132</c:f>
              <c:numCache>
                <c:formatCode>General</c:formatCode>
                <c:ptCount val="4"/>
                <c:pt idx="0">
                  <c:v>0</c:v>
                </c:pt>
                <c:pt idx="1">
                  <c:v>0</c:v>
                </c:pt>
                <c:pt idx="2">
                  <c:v>0</c:v>
                </c:pt>
                <c:pt idx="3">
                  <c:v>0</c:v>
                </c:pt>
              </c:numCache>
            </c:numRef>
          </c:val>
          <c:extLst>
            <c:ext xmlns:c16="http://schemas.microsoft.com/office/drawing/2014/chart" uri="{C3380CC4-5D6E-409C-BE32-E72D297353CC}">
              <c16:uniqueId val="{00000001-AB20-D548-B4C4-91FB7AB9BF07}"/>
            </c:ext>
          </c:extLst>
        </c:ser>
        <c:ser>
          <c:idx val="2"/>
          <c:order val="2"/>
          <c:tx>
            <c:strRef>
              <c:f>'Chart Slide 14&amp;17n'!$D$128</c:f>
              <c:strCache>
                <c:ptCount val="1"/>
                <c:pt idx="0">
                  <c:v>No significant change</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 Slide 14&amp;17n'!$A$129:$A$132</c:f>
              <c:strCache>
                <c:ptCount val="4"/>
                <c:pt idx="0">
                  <c:v>… by program managers</c:v>
                </c:pt>
                <c:pt idx="1">
                  <c:v>… by ministers and senior civil servants</c:v>
                </c:pt>
                <c:pt idx="2">
                  <c:v>… by parliament</c:v>
                </c:pt>
                <c:pt idx="3">
                  <c:v>… by civil society and media</c:v>
                </c:pt>
              </c:strCache>
            </c:strRef>
          </c:cat>
          <c:val>
            <c:numRef>
              <c:f>'Chart Slide 14&amp;17n'!$D$129:$D$132</c:f>
              <c:numCache>
                <c:formatCode>General</c:formatCode>
                <c:ptCount val="4"/>
                <c:pt idx="0">
                  <c:v>12</c:v>
                </c:pt>
                <c:pt idx="1">
                  <c:v>15</c:v>
                </c:pt>
                <c:pt idx="2">
                  <c:v>16</c:v>
                </c:pt>
                <c:pt idx="3">
                  <c:v>16</c:v>
                </c:pt>
              </c:numCache>
            </c:numRef>
          </c:val>
          <c:extLst>
            <c:ext xmlns:c16="http://schemas.microsoft.com/office/drawing/2014/chart" uri="{C3380CC4-5D6E-409C-BE32-E72D297353CC}">
              <c16:uniqueId val="{00000002-AB20-D548-B4C4-91FB7AB9BF07}"/>
            </c:ext>
          </c:extLst>
        </c:ser>
        <c:dLbls>
          <c:showLegendKey val="0"/>
          <c:showVal val="0"/>
          <c:showCatName val="0"/>
          <c:showSerName val="0"/>
          <c:showPercent val="0"/>
          <c:showBubbleSize val="0"/>
        </c:dLbls>
        <c:gapWidth val="150"/>
        <c:overlap val="100"/>
        <c:axId val="769473664"/>
        <c:axId val="769474976"/>
      </c:barChart>
      <c:catAx>
        <c:axId val="7694736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769474976"/>
        <c:crosses val="autoZero"/>
        <c:auto val="1"/>
        <c:lblAlgn val="ctr"/>
        <c:lblOffset val="100"/>
        <c:noMultiLvlLbl val="0"/>
      </c:catAx>
      <c:valAx>
        <c:axId val="769474976"/>
        <c:scaling>
          <c:orientation val="minMax"/>
          <c:max val="30"/>
          <c:min val="0"/>
        </c:scaling>
        <c:delete val="0"/>
        <c:axPos val="l"/>
        <c:majorGridlines>
          <c:spPr>
            <a:ln w="9525" cap="flat" cmpd="sng" algn="ctr">
              <a:noFill/>
              <a:round/>
            </a:ln>
            <a:effectLst/>
          </c:spPr>
        </c:majorGridlines>
        <c:numFmt formatCode="General" sourceLinked="1"/>
        <c:majorTickMark val="none"/>
        <c:minorTickMark val="none"/>
        <c:tickLblPos val="nextTo"/>
        <c:spPr>
          <a:noFill/>
          <a:ln>
            <a:solidFill>
              <a:schemeClr val="bg2">
                <a:lumMod val="90000"/>
              </a:schemeClr>
            </a:solid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7694736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6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'Chart Slide 9n'!$B$6</c:f>
              <c:strCache>
                <c:ptCount val="1"/>
                <c:pt idx="0">
                  <c:v>OECD</c:v>
                </c:pt>
              </c:strCache>
            </c:strRef>
          </c:tx>
          <c:spPr>
            <a:solidFill>
              <a:schemeClr val="tx2">
                <a:lumMod val="50000"/>
              </a:schemeClr>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 Slide 9n'!$A$7:$A$9</c:f>
              <c:strCache>
                <c:ptCount val="3"/>
                <c:pt idx="0">
                  <c:v>A separate law on performance </c:v>
                </c:pt>
                <c:pt idx="1">
                  <c:v>Provisions within the organic budget law</c:v>
                </c:pt>
                <c:pt idx="2">
                  <c:v>Included within regulations or standing instructions for preparation of the annual budget</c:v>
                </c:pt>
              </c:strCache>
            </c:strRef>
          </c:cat>
          <c:val>
            <c:numRef>
              <c:f>'Chart Slide 9n'!$B$7:$B$9</c:f>
              <c:numCache>
                <c:formatCode>General</c:formatCode>
                <c:ptCount val="3"/>
                <c:pt idx="0">
                  <c:v>2</c:v>
                </c:pt>
                <c:pt idx="1">
                  <c:v>20</c:v>
                </c:pt>
                <c:pt idx="2">
                  <c:v>22</c:v>
                </c:pt>
              </c:numCache>
            </c:numRef>
          </c:val>
          <c:extLst>
            <c:ext xmlns:c16="http://schemas.microsoft.com/office/drawing/2014/chart" uri="{C3380CC4-5D6E-409C-BE32-E72D297353CC}">
              <c16:uniqueId val="{00000000-5664-9641-A9C0-EBDA4A901A2F}"/>
            </c:ext>
          </c:extLst>
        </c:ser>
        <c:ser>
          <c:idx val="1"/>
          <c:order val="1"/>
          <c:tx>
            <c:strRef>
              <c:f>'Chart Slide 9n'!$C$6</c:f>
              <c:strCache>
                <c:ptCount val="1"/>
                <c:pt idx="0">
                  <c:v>PEMPAL</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 Slide 9n'!$A$7:$A$9</c:f>
              <c:strCache>
                <c:ptCount val="3"/>
                <c:pt idx="0">
                  <c:v>A separate law on performance </c:v>
                </c:pt>
                <c:pt idx="1">
                  <c:v>Provisions within the organic budget law</c:v>
                </c:pt>
                <c:pt idx="2">
                  <c:v>Included within regulations or standing instructions for preparation of the annual budget</c:v>
                </c:pt>
              </c:strCache>
            </c:strRef>
          </c:cat>
          <c:val>
            <c:numRef>
              <c:f>'Chart Slide 9n'!$C$7:$C$9</c:f>
              <c:numCache>
                <c:formatCode>General</c:formatCode>
                <c:ptCount val="3"/>
                <c:pt idx="0">
                  <c:v>0</c:v>
                </c:pt>
                <c:pt idx="1">
                  <c:v>12</c:v>
                </c:pt>
                <c:pt idx="2">
                  <c:v>9</c:v>
                </c:pt>
              </c:numCache>
            </c:numRef>
          </c:val>
          <c:extLst>
            <c:ext xmlns:c16="http://schemas.microsoft.com/office/drawing/2014/chart" uri="{C3380CC4-5D6E-409C-BE32-E72D297353CC}">
              <c16:uniqueId val="{00000001-5664-9641-A9C0-EBDA4A901A2F}"/>
            </c:ext>
          </c:extLst>
        </c:ser>
        <c:dLbls>
          <c:showLegendKey val="0"/>
          <c:showVal val="0"/>
          <c:showCatName val="0"/>
          <c:showSerName val="0"/>
          <c:showPercent val="0"/>
          <c:showBubbleSize val="0"/>
        </c:dLbls>
        <c:gapWidth val="182"/>
        <c:axId val="980444696"/>
        <c:axId val="980445024"/>
      </c:barChart>
      <c:catAx>
        <c:axId val="9804446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980445024"/>
        <c:crosses val="autoZero"/>
        <c:auto val="1"/>
        <c:lblAlgn val="ctr"/>
        <c:lblOffset val="100"/>
        <c:noMultiLvlLbl val="0"/>
      </c:catAx>
      <c:valAx>
        <c:axId val="980445024"/>
        <c:scaling>
          <c:orientation val="minMax"/>
        </c:scaling>
        <c:delete val="1"/>
        <c:axPos val="b"/>
        <c:majorGridlines>
          <c:spPr>
            <a:ln w="9525" cap="flat" cmpd="sng" algn="ctr">
              <a:noFill/>
              <a:round/>
            </a:ln>
            <a:effectLst/>
          </c:spPr>
        </c:majorGridlines>
        <c:numFmt formatCode="General" sourceLinked="1"/>
        <c:majorTickMark val="none"/>
        <c:minorTickMark val="none"/>
        <c:tickLblPos val="nextTo"/>
        <c:crossAx val="9804446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4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56584762527644"/>
          <c:y val="4.2097599532798007E-2"/>
          <c:w val="0.40999003314370946"/>
          <c:h val="0.91580480093440397"/>
        </c:manualLayout>
      </c:layout>
      <c:pieChart>
        <c:varyColors val="1"/>
        <c:ser>
          <c:idx val="0"/>
          <c:order val="0"/>
          <c:dPt>
            <c:idx val="0"/>
            <c:bubble3D val="0"/>
            <c:spPr>
              <a:solidFill>
                <a:srgbClr val="FF0000"/>
              </a:solidFill>
              <a:ln w="19050">
                <a:solidFill>
                  <a:schemeClr val="lt1"/>
                </a:solidFill>
              </a:ln>
              <a:effectLst/>
            </c:spPr>
            <c:extLst>
              <c:ext xmlns:c16="http://schemas.microsoft.com/office/drawing/2014/chart" uri="{C3380CC4-5D6E-409C-BE32-E72D297353CC}">
                <c16:uniqueId val="{00000001-EE9B-0C4B-8DF4-13F30630EAAD}"/>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3-EE9B-0C4B-8DF4-13F30630EAAD}"/>
              </c:ext>
            </c:extLst>
          </c:dPt>
          <c:dPt>
            <c:idx val="2"/>
            <c:bubble3D val="0"/>
            <c:spPr>
              <a:solidFill>
                <a:srgbClr val="FF6756"/>
              </a:solidFill>
              <a:ln w="19050">
                <a:solidFill>
                  <a:schemeClr val="lt1"/>
                </a:solidFill>
              </a:ln>
              <a:effectLst/>
            </c:spPr>
            <c:extLst>
              <c:ext xmlns:c16="http://schemas.microsoft.com/office/drawing/2014/chart" uri="{C3380CC4-5D6E-409C-BE32-E72D297353CC}">
                <c16:uniqueId val="{00000005-EE9B-0C4B-8DF4-13F30630EAAD}"/>
              </c:ext>
            </c:extLst>
          </c:dPt>
          <c:cat>
            <c:strRef>
              <c:f>'Chart slide 10n'!$C$38:$C$40</c:f>
              <c:strCache>
                <c:ptCount val="3"/>
                <c:pt idx="0">
                  <c:v>Managerial performance approach</c:v>
                </c:pt>
                <c:pt idx="1">
                  <c:v>Performance-informed approach</c:v>
                </c:pt>
                <c:pt idx="2">
                  <c:v>Presentational approach</c:v>
                </c:pt>
              </c:strCache>
            </c:strRef>
          </c:cat>
          <c:val>
            <c:numRef>
              <c:f>'Chart slide 10n'!$D$38:$D$40</c:f>
              <c:numCache>
                <c:formatCode>General</c:formatCode>
                <c:ptCount val="3"/>
                <c:pt idx="0">
                  <c:v>2</c:v>
                </c:pt>
                <c:pt idx="1">
                  <c:v>4</c:v>
                </c:pt>
                <c:pt idx="2">
                  <c:v>6</c:v>
                </c:pt>
              </c:numCache>
            </c:numRef>
          </c:val>
          <c:extLst>
            <c:ext xmlns:c16="http://schemas.microsoft.com/office/drawing/2014/chart" uri="{C3380CC4-5D6E-409C-BE32-E72D297353CC}">
              <c16:uniqueId val="{00000006-EE9B-0C4B-8DF4-13F30630EAAD}"/>
            </c:ext>
          </c:extLst>
        </c:ser>
        <c:dLbls>
          <c:showLegendKey val="0"/>
          <c:showVal val="0"/>
          <c:showCatName val="0"/>
          <c:showSerName val="0"/>
          <c:showPercent val="0"/>
          <c:showBubbleSize val="0"/>
          <c:showLeaderLines val="1"/>
        </c:dLbls>
        <c:firstSliceAng val="0"/>
      </c:pieChart>
      <c:spPr>
        <a:noFill/>
        <a:ln>
          <a:noFill/>
        </a:ln>
        <a:effectLst/>
      </c:spPr>
    </c:plotArea>
    <c:legend>
      <c:legendPos val="r"/>
      <c:layout>
        <c:manualLayout>
          <c:xMode val="edge"/>
          <c:yMode val="edge"/>
          <c:x val="0.60151960831927609"/>
          <c:y val="0.13258001632675692"/>
          <c:w val="0.38444450020559678"/>
          <c:h val="0.73483966600361195"/>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600"/>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56584762527644"/>
          <c:y val="4.2097599532798007E-2"/>
          <c:w val="0.40999003314370946"/>
          <c:h val="0.91580480093440397"/>
        </c:manualLayout>
      </c:layout>
      <c:pieChart>
        <c:varyColors val="1"/>
        <c:ser>
          <c:idx val="0"/>
          <c:order val="0"/>
          <c:dPt>
            <c:idx val="0"/>
            <c:bubble3D val="0"/>
            <c:spPr>
              <a:solidFill>
                <a:schemeClr val="accent1">
                  <a:lumMod val="60000"/>
                  <a:lumOff val="40000"/>
                </a:schemeClr>
              </a:solidFill>
              <a:ln w="19050">
                <a:solidFill>
                  <a:schemeClr val="lt1"/>
                </a:solidFill>
              </a:ln>
              <a:effectLst/>
            </c:spPr>
            <c:extLst>
              <c:ext xmlns:c16="http://schemas.microsoft.com/office/drawing/2014/chart" uri="{C3380CC4-5D6E-409C-BE32-E72D297353CC}">
                <c16:uniqueId val="{00000001-16DB-504B-91F4-3D03CBF47471}"/>
              </c:ext>
            </c:extLst>
          </c:dPt>
          <c:dPt>
            <c:idx val="1"/>
            <c:bubble3D val="0"/>
            <c:spPr>
              <a:solidFill>
                <a:schemeClr val="accent1">
                  <a:lumMod val="50000"/>
                </a:schemeClr>
              </a:solidFill>
              <a:ln w="19050">
                <a:solidFill>
                  <a:schemeClr val="lt1"/>
                </a:solidFill>
              </a:ln>
              <a:effectLst/>
            </c:spPr>
            <c:extLst>
              <c:ext xmlns:c16="http://schemas.microsoft.com/office/drawing/2014/chart" uri="{C3380CC4-5D6E-409C-BE32-E72D297353CC}">
                <c16:uniqueId val="{00000003-16DB-504B-91F4-3D03CBF47471}"/>
              </c:ext>
            </c:extLst>
          </c:dPt>
          <c:dPt>
            <c:idx val="2"/>
            <c:bubble3D val="0"/>
            <c:spPr>
              <a:solidFill>
                <a:schemeClr val="accent1">
                  <a:lumMod val="20000"/>
                  <a:lumOff val="80000"/>
                </a:schemeClr>
              </a:solidFill>
              <a:ln w="19050">
                <a:solidFill>
                  <a:schemeClr val="lt1"/>
                </a:solidFill>
              </a:ln>
              <a:effectLst/>
            </c:spPr>
            <c:extLst>
              <c:ext xmlns:c16="http://schemas.microsoft.com/office/drawing/2014/chart" uri="{C3380CC4-5D6E-409C-BE32-E72D297353CC}">
                <c16:uniqueId val="{00000005-16DB-504B-91F4-3D03CBF47471}"/>
              </c:ext>
            </c:extLst>
          </c:dPt>
          <c:cat>
            <c:strRef>
              <c:f>'Chart slide 10n'!$C$70:$C$72</c:f>
              <c:strCache>
                <c:ptCount val="3"/>
                <c:pt idx="0">
                  <c:v>Managerial performance approach</c:v>
                </c:pt>
                <c:pt idx="1">
                  <c:v>Performance-informed approach</c:v>
                </c:pt>
                <c:pt idx="2">
                  <c:v>Presentational approach</c:v>
                </c:pt>
              </c:strCache>
            </c:strRef>
          </c:cat>
          <c:val>
            <c:numRef>
              <c:f>'Chart slide 10n'!$D$70:$D$72</c:f>
              <c:numCache>
                <c:formatCode>General</c:formatCode>
                <c:ptCount val="3"/>
                <c:pt idx="0">
                  <c:v>7</c:v>
                </c:pt>
                <c:pt idx="1">
                  <c:v>12</c:v>
                </c:pt>
                <c:pt idx="2">
                  <c:v>10</c:v>
                </c:pt>
              </c:numCache>
            </c:numRef>
          </c:val>
          <c:extLst>
            <c:ext xmlns:c16="http://schemas.microsoft.com/office/drawing/2014/chart" uri="{C3380CC4-5D6E-409C-BE32-E72D297353CC}">
              <c16:uniqueId val="{00000006-16DB-504B-91F4-3D03CBF47471}"/>
            </c:ext>
          </c:extLst>
        </c:ser>
        <c:dLbls>
          <c:showLegendKey val="0"/>
          <c:showVal val="0"/>
          <c:showCatName val="0"/>
          <c:showSerName val="0"/>
          <c:showPercent val="0"/>
          <c:showBubbleSize val="0"/>
          <c:showLeaderLines val="1"/>
        </c:dLbls>
        <c:firstSliceAng val="0"/>
      </c:pieChart>
      <c:spPr>
        <a:noFill/>
        <a:ln>
          <a:noFill/>
        </a:ln>
        <a:effectLst/>
      </c:spPr>
    </c:plotArea>
    <c:legend>
      <c:legendPos val="r"/>
      <c:layout>
        <c:manualLayout>
          <c:xMode val="edge"/>
          <c:yMode val="edge"/>
          <c:x val="0.60151960831927609"/>
          <c:y val="0.13258001632675692"/>
          <c:w val="0.38444450020559678"/>
          <c:h val="0.73483966600361195"/>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600"/>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3"/>
          <c:order val="0"/>
          <c:spPr>
            <a:solidFill>
              <a:srgbClr val="002060"/>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 slide 12n'!$D$48:$I$48</c:f>
              <c:strCache>
                <c:ptCount val="6"/>
                <c:pt idx="0">
                  <c:v>Other</c:v>
                </c:pt>
                <c:pt idx="1">
                  <c:v>Supreme Audit</c:v>
                </c:pt>
                <c:pt idx="2">
                  <c:v>Legislature</c:v>
                </c:pt>
                <c:pt idx="3">
                  <c:v>Chief Executive</c:v>
                </c:pt>
                <c:pt idx="4">
                  <c:v>CBA</c:v>
                </c:pt>
                <c:pt idx="5">
                  <c:v>Line Ministries and Agencies</c:v>
                </c:pt>
              </c:strCache>
            </c:strRef>
          </c:cat>
          <c:val>
            <c:numRef>
              <c:f>'Chart slide 12n'!$D$49:$I$49</c:f>
              <c:numCache>
                <c:formatCode>General</c:formatCode>
                <c:ptCount val="6"/>
                <c:pt idx="0">
                  <c:v>0</c:v>
                </c:pt>
                <c:pt idx="1">
                  <c:v>1</c:v>
                </c:pt>
                <c:pt idx="2">
                  <c:v>1</c:v>
                </c:pt>
                <c:pt idx="3">
                  <c:v>5</c:v>
                </c:pt>
                <c:pt idx="4">
                  <c:v>7</c:v>
                </c:pt>
                <c:pt idx="5">
                  <c:v>11</c:v>
                </c:pt>
              </c:numCache>
            </c:numRef>
          </c:val>
          <c:extLst>
            <c:ext xmlns:c16="http://schemas.microsoft.com/office/drawing/2014/chart" uri="{C3380CC4-5D6E-409C-BE32-E72D297353CC}">
              <c16:uniqueId val="{00000000-EAEF-E241-B1FA-608C297827EE}"/>
            </c:ext>
          </c:extLst>
        </c:ser>
        <c:dLbls>
          <c:showLegendKey val="0"/>
          <c:showVal val="0"/>
          <c:showCatName val="0"/>
          <c:showSerName val="0"/>
          <c:showPercent val="0"/>
          <c:showBubbleSize val="0"/>
        </c:dLbls>
        <c:gapWidth val="182"/>
        <c:axId val="567502224"/>
        <c:axId val="567498944"/>
      </c:barChart>
      <c:catAx>
        <c:axId val="567502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567498944"/>
        <c:crosses val="autoZero"/>
        <c:auto val="1"/>
        <c:lblAlgn val="ctr"/>
        <c:lblOffset val="100"/>
        <c:noMultiLvlLbl val="0"/>
      </c:catAx>
      <c:valAx>
        <c:axId val="567498944"/>
        <c:scaling>
          <c:orientation val="minMax"/>
          <c:max val="30"/>
        </c:scaling>
        <c:delete val="1"/>
        <c:axPos val="b"/>
        <c:majorGridlines>
          <c:spPr>
            <a:ln w="9525" cap="flat" cmpd="sng" algn="ctr">
              <a:noFill/>
              <a:round/>
            </a:ln>
            <a:effectLst/>
          </c:spPr>
        </c:majorGridlines>
        <c:numFmt formatCode="General" sourceLinked="1"/>
        <c:majorTickMark val="none"/>
        <c:minorTickMark val="none"/>
        <c:tickLblPos val="nextTo"/>
        <c:crossAx val="567502224"/>
        <c:crosses val="autoZero"/>
        <c:crossBetween val="between"/>
      </c:valAx>
      <c:spPr>
        <a:noFill/>
        <a:ln>
          <a:noFill/>
        </a:ln>
        <a:effectLst/>
      </c:spPr>
    </c:plotArea>
    <c:plotVisOnly val="1"/>
    <c:dispBlanksAs val="gap"/>
    <c:showDLblsOverMax val="0"/>
  </c:chart>
  <c:spPr>
    <a:noFill/>
    <a:ln>
      <a:noFill/>
    </a:ln>
    <a:effectLst/>
  </c:spPr>
  <c:txPr>
    <a:bodyPr/>
    <a:lstStyle/>
    <a:p>
      <a:pPr>
        <a:defRPr sz="1600"/>
      </a:pPr>
      <a:endParaRPr lang="en-US"/>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24879432334127721"/>
          <c:y val="3.3197037660273647E-2"/>
          <c:w val="0.6220338352339625"/>
          <c:h val="0.82515127893331353"/>
        </c:manualLayout>
      </c:layout>
      <c:barChart>
        <c:barDir val="bar"/>
        <c:grouping val="clustered"/>
        <c:varyColors val="0"/>
        <c:ser>
          <c:idx val="0"/>
          <c:order val="0"/>
          <c:tx>
            <c:strRef>
              <c:f>'Chart Slide 11n'!$A$3</c:f>
              <c:strCache>
                <c:ptCount val="1"/>
                <c:pt idx="0">
                  <c:v>OECD 2007</c:v>
                </c:pt>
              </c:strCache>
            </c:strRef>
          </c:tx>
          <c:spPr>
            <a:solidFill>
              <a:schemeClr val="accent5">
                <a:lumMod val="20000"/>
                <a:lumOff val="80000"/>
              </a:schemeClr>
            </a:solidFill>
            <a:ln>
              <a:noFill/>
            </a:ln>
            <a:effectLst/>
          </c:spPr>
          <c:invertIfNegative val="0"/>
          <c:cat>
            <c:strRef>
              <c:f>'Chart Slide 11n'!$B$2:$G$2</c:f>
              <c:strCache>
                <c:ptCount val="6"/>
                <c:pt idx="0">
                  <c:v>Other</c:v>
                </c:pt>
                <c:pt idx="1">
                  <c:v>Supreme Audit</c:v>
                </c:pt>
                <c:pt idx="2">
                  <c:v>Legislature</c:v>
                </c:pt>
                <c:pt idx="3">
                  <c:v>Chief Executive</c:v>
                </c:pt>
                <c:pt idx="4">
                  <c:v>CBA</c:v>
                </c:pt>
                <c:pt idx="5">
                  <c:v>Line Ministries/Agencies</c:v>
                </c:pt>
              </c:strCache>
            </c:strRef>
          </c:cat>
          <c:val>
            <c:numRef>
              <c:f>'Chart Slide 11n'!$B$3:$G$3</c:f>
              <c:numCache>
                <c:formatCode>General</c:formatCode>
                <c:ptCount val="6"/>
                <c:pt idx="0">
                  <c:v>7</c:v>
                </c:pt>
                <c:pt idx="3">
                  <c:v>6</c:v>
                </c:pt>
                <c:pt idx="5">
                  <c:v>18</c:v>
                </c:pt>
              </c:numCache>
            </c:numRef>
          </c:val>
          <c:extLst>
            <c:ext xmlns:c16="http://schemas.microsoft.com/office/drawing/2014/chart" uri="{C3380CC4-5D6E-409C-BE32-E72D297353CC}">
              <c16:uniqueId val="{00000000-8A74-DE48-9310-9619B0E848EF}"/>
            </c:ext>
          </c:extLst>
        </c:ser>
        <c:ser>
          <c:idx val="1"/>
          <c:order val="1"/>
          <c:tx>
            <c:strRef>
              <c:f>'Chart Slide 11n'!$A$4</c:f>
              <c:strCache>
                <c:ptCount val="1"/>
                <c:pt idx="0">
                  <c:v>OECD 2011</c:v>
                </c:pt>
              </c:strCache>
            </c:strRef>
          </c:tx>
          <c:spPr>
            <a:solidFill>
              <a:schemeClr val="tx2">
                <a:lumMod val="40000"/>
                <a:lumOff val="60000"/>
              </a:schemeClr>
            </a:solidFill>
            <a:ln>
              <a:noFill/>
            </a:ln>
            <a:effectLst/>
          </c:spPr>
          <c:invertIfNegative val="0"/>
          <c:cat>
            <c:strRef>
              <c:f>'Chart Slide 11n'!$B$2:$G$2</c:f>
              <c:strCache>
                <c:ptCount val="6"/>
                <c:pt idx="0">
                  <c:v>Other</c:v>
                </c:pt>
                <c:pt idx="1">
                  <c:v>Supreme Audit</c:v>
                </c:pt>
                <c:pt idx="2">
                  <c:v>Legislature</c:v>
                </c:pt>
                <c:pt idx="3">
                  <c:v>Chief Executive</c:v>
                </c:pt>
                <c:pt idx="4">
                  <c:v>CBA</c:v>
                </c:pt>
                <c:pt idx="5">
                  <c:v>Line Ministries/Agencies</c:v>
                </c:pt>
              </c:strCache>
            </c:strRef>
          </c:cat>
          <c:val>
            <c:numRef>
              <c:f>'Chart Slide 11n'!$B$4:$G$4</c:f>
              <c:numCache>
                <c:formatCode>General</c:formatCode>
                <c:ptCount val="6"/>
                <c:pt idx="0">
                  <c:v>4</c:v>
                </c:pt>
                <c:pt idx="2">
                  <c:v>4</c:v>
                </c:pt>
                <c:pt idx="3">
                  <c:v>14</c:v>
                </c:pt>
                <c:pt idx="4">
                  <c:v>11</c:v>
                </c:pt>
                <c:pt idx="5">
                  <c:v>28</c:v>
                </c:pt>
              </c:numCache>
            </c:numRef>
          </c:val>
          <c:extLst>
            <c:ext xmlns:c16="http://schemas.microsoft.com/office/drawing/2014/chart" uri="{C3380CC4-5D6E-409C-BE32-E72D297353CC}">
              <c16:uniqueId val="{00000001-8A74-DE48-9310-9619B0E848EF}"/>
            </c:ext>
          </c:extLst>
        </c:ser>
        <c:ser>
          <c:idx val="2"/>
          <c:order val="2"/>
          <c:tx>
            <c:strRef>
              <c:f>'Chart Slide 11n'!$A$5</c:f>
              <c:strCache>
                <c:ptCount val="1"/>
                <c:pt idx="0">
                  <c:v>OECD 2016</c:v>
                </c:pt>
              </c:strCache>
            </c:strRef>
          </c:tx>
          <c:spPr>
            <a:solidFill>
              <a:schemeClr val="accent1">
                <a:lumMod val="75000"/>
              </a:schemeClr>
            </a:solidFill>
            <a:ln>
              <a:noFill/>
            </a:ln>
            <a:effectLst/>
          </c:spPr>
          <c:invertIfNegative val="0"/>
          <c:cat>
            <c:strRef>
              <c:f>'Chart Slide 11n'!$B$2:$G$2</c:f>
              <c:strCache>
                <c:ptCount val="6"/>
                <c:pt idx="0">
                  <c:v>Other</c:v>
                </c:pt>
                <c:pt idx="1">
                  <c:v>Supreme Audit</c:v>
                </c:pt>
                <c:pt idx="2">
                  <c:v>Legislature</c:v>
                </c:pt>
                <c:pt idx="3">
                  <c:v>Chief Executive</c:v>
                </c:pt>
                <c:pt idx="4">
                  <c:v>CBA</c:v>
                </c:pt>
                <c:pt idx="5">
                  <c:v>Line Ministries/Agencies</c:v>
                </c:pt>
              </c:strCache>
            </c:strRef>
          </c:cat>
          <c:val>
            <c:numRef>
              <c:f>'Chart Slide 11n'!$B$5:$G$5</c:f>
              <c:numCache>
                <c:formatCode>General</c:formatCode>
                <c:ptCount val="6"/>
                <c:pt idx="0">
                  <c:v>2</c:v>
                </c:pt>
                <c:pt idx="1">
                  <c:v>2</c:v>
                </c:pt>
                <c:pt idx="2">
                  <c:v>4</c:v>
                </c:pt>
                <c:pt idx="3">
                  <c:v>8</c:v>
                </c:pt>
                <c:pt idx="4">
                  <c:v>16</c:v>
                </c:pt>
                <c:pt idx="5">
                  <c:v>27</c:v>
                </c:pt>
              </c:numCache>
            </c:numRef>
          </c:val>
          <c:extLst>
            <c:ext xmlns:c16="http://schemas.microsoft.com/office/drawing/2014/chart" uri="{C3380CC4-5D6E-409C-BE32-E72D297353CC}">
              <c16:uniqueId val="{00000002-8A74-DE48-9310-9619B0E848EF}"/>
            </c:ext>
          </c:extLst>
        </c:ser>
        <c:ser>
          <c:idx val="3"/>
          <c:order val="3"/>
          <c:tx>
            <c:strRef>
              <c:f>'Chart Slide 11n'!$A$6</c:f>
              <c:strCache>
                <c:ptCount val="1"/>
                <c:pt idx="0">
                  <c:v>OECD 2018</c:v>
                </c:pt>
              </c:strCache>
            </c:strRef>
          </c:tx>
          <c:spPr>
            <a:solidFill>
              <a:srgbClr val="002060"/>
            </a:solidFill>
            <a:ln>
              <a:noFill/>
            </a:ln>
            <a:effectLst/>
          </c:spPr>
          <c:invertIfNegative val="0"/>
          <c:cat>
            <c:strRef>
              <c:f>'Chart Slide 11n'!$B$2:$G$2</c:f>
              <c:strCache>
                <c:ptCount val="6"/>
                <c:pt idx="0">
                  <c:v>Other</c:v>
                </c:pt>
                <c:pt idx="1">
                  <c:v>Supreme Audit</c:v>
                </c:pt>
                <c:pt idx="2">
                  <c:v>Legislature</c:v>
                </c:pt>
                <c:pt idx="3">
                  <c:v>Chief Executive</c:v>
                </c:pt>
                <c:pt idx="4">
                  <c:v>CBA</c:v>
                </c:pt>
                <c:pt idx="5">
                  <c:v>Line Ministries/Agencies</c:v>
                </c:pt>
              </c:strCache>
            </c:strRef>
          </c:cat>
          <c:val>
            <c:numRef>
              <c:f>'Chart Slide 11n'!$B$6:$G$6</c:f>
              <c:numCache>
                <c:formatCode>General</c:formatCode>
                <c:ptCount val="6"/>
                <c:pt idx="0">
                  <c:v>2</c:v>
                </c:pt>
                <c:pt idx="1">
                  <c:v>1</c:v>
                </c:pt>
                <c:pt idx="2">
                  <c:v>4</c:v>
                </c:pt>
                <c:pt idx="3">
                  <c:v>9</c:v>
                </c:pt>
                <c:pt idx="4">
                  <c:v>10</c:v>
                </c:pt>
                <c:pt idx="5">
                  <c:v>29</c:v>
                </c:pt>
              </c:numCache>
            </c:numRef>
          </c:val>
          <c:extLst>
            <c:ext xmlns:c16="http://schemas.microsoft.com/office/drawing/2014/chart" uri="{C3380CC4-5D6E-409C-BE32-E72D297353CC}">
              <c16:uniqueId val="{00000003-8A74-DE48-9310-9619B0E848EF}"/>
            </c:ext>
          </c:extLst>
        </c:ser>
        <c:ser>
          <c:idx val="4"/>
          <c:order val="4"/>
          <c:tx>
            <c:strRef>
              <c:f>'Chart Slide 11n'!$A$7</c:f>
              <c:strCache>
                <c:ptCount val="1"/>
              </c:strCache>
            </c:strRef>
          </c:tx>
          <c:spPr>
            <a:solidFill>
              <a:schemeClr val="accent5">
                <a:tint val="83000"/>
              </a:schemeClr>
            </a:solidFill>
            <a:ln>
              <a:noFill/>
            </a:ln>
            <a:effectLst/>
          </c:spPr>
          <c:invertIfNegative val="0"/>
          <c:cat>
            <c:strRef>
              <c:f>'Chart Slide 11n'!$B$2:$G$2</c:f>
              <c:strCache>
                <c:ptCount val="6"/>
                <c:pt idx="0">
                  <c:v>Other</c:v>
                </c:pt>
                <c:pt idx="1">
                  <c:v>Supreme Audit</c:v>
                </c:pt>
                <c:pt idx="2">
                  <c:v>Legislature</c:v>
                </c:pt>
                <c:pt idx="3">
                  <c:v>Chief Executive</c:v>
                </c:pt>
                <c:pt idx="4">
                  <c:v>CBA</c:v>
                </c:pt>
                <c:pt idx="5">
                  <c:v>Line Ministries/Agencies</c:v>
                </c:pt>
              </c:strCache>
            </c:strRef>
          </c:cat>
          <c:val>
            <c:numRef>
              <c:f>'Chart Slide 11n'!$B$7:$G$7</c:f>
              <c:numCache>
                <c:formatCode>General</c:formatCode>
                <c:ptCount val="6"/>
              </c:numCache>
            </c:numRef>
          </c:val>
          <c:extLst>
            <c:ext xmlns:c16="http://schemas.microsoft.com/office/drawing/2014/chart" uri="{C3380CC4-5D6E-409C-BE32-E72D297353CC}">
              <c16:uniqueId val="{00000004-8A74-DE48-9310-9619B0E848EF}"/>
            </c:ext>
          </c:extLst>
        </c:ser>
        <c:ser>
          <c:idx val="5"/>
          <c:order val="5"/>
          <c:tx>
            <c:strRef>
              <c:f>'Chart Slide 11n'!$A$8</c:f>
              <c:strCache>
                <c:ptCount val="1"/>
                <c:pt idx="0">
                  <c:v>PEMPAL 2016</c:v>
                </c:pt>
              </c:strCache>
            </c:strRef>
          </c:tx>
          <c:spPr>
            <a:solidFill>
              <a:srgbClr val="D87B5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'Chart Slide 11n'!$B$2:$G$2</c:f>
              <c:strCache>
                <c:ptCount val="6"/>
                <c:pt idx="0">
                  <c:v>Other</c:v>
                </c:pt>
                <c:pt idx="1">
                  <c:v>Supreme Audit</c:v>
                </c:pt>
                <c:pt idx="2">
                  <c:v>Legislature</c:v>
                </c:pt>
                <c:pt idx="3">
                  <c:v>Chief Executive</c:v>
                </c:pt>
                <c:pt idx="4">
                  <c:v>CBA</c:v>
                </c:pt>
                <c:pt idx="5">
                  <c:v>Line Ministries/Agencies</c:v>
                </c:pt>
              </c:strCache>
            </c:strRef>
          </c:cat>
          <c:val>
            <c:numRef>
              <c:f>'Chart Slide 11n'!$B$8:$G$8</c:f>
              <c:numCache>
                <c:formatCode>General</c:formatCode>
                <c:ptCount val="6"/>
                <c:pt idx="0">
                  <c:v>0</c:v>
                </c:pt>
                <c:pt idx="1">
                  <c:v>0</c:v>
                </c:pt>
                <c:pt idx="2">
                  <c:v>2</c:v>
                </c:pt>
                <c:pt idx="3">
                  <c:v>5</c:v>
                </c:pt>
                <c:pt idx="4">
                  <c:v>4</c:v>
                </c:pt>
                <c:pt idx="5">
                  <c:v>9</c:v>
                </c:pt>
              </c:numCache>
            </c:numRef>
          </c:val>
          <c:extLst>
            <c:ext xmlns:c16="http://schemas.microsoft.com/office/drawing/2014/chart" uri="{C3380CC4-5D6E-409C-BE32-E72D297353CC}">
              <c16:uniqueId val="{00000005-8A74-DE48-9310-9619B0E848EF}"/>
            </c:ext>
          </c:extLst>
        </c:ser>
        <c:ser>
          <c:idx val="6"/>
          <c:order val="6"/>
          <c:tx>
            <c:strRef>
              <c:f>'Chart Slide 11n'!$A$9</c:f>
              <c:strCache>
                <c:ptCount val="1"/>
                <c:pt idx="0">
                  <c:v>PEMPAL 2018</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'Chart Slide 11n'!$B$2:$G$2</c:f>
              <c:strCache>
                <c:ptCount val="6"/>
                <c:pt idx="0">
                  <c:v>Other</c:v>
                </c:pt>
                <c:pt idx="1">
                  <c:v>Supreme Audit</c:v>
                </c:pt>
                <c:pt idx="2">
                  <c:v>Legislature</c:v>
                </c:pt>
                <c:pt idx="3">
                  <c:v>Chief Executive</c:v>
                </c:pt>
                <c:pt idx="4">
                  <c:v>CBA</c:v>
                </c:pt>
                <c:pt idx="5">
                  <c:v>Line Ministries/Agencies</c:v>
                </c:pt>
              </c:strCache>
            </c:strRef>
          </c:cat>
          <c:val>
            <c:numRef>
              <c:f>'Chart Slide 11n'!$B$9:$G$9</c:f>
              <c:numCache>
                <c:formatCode>General</c:formatCode>
                <c:ptCount val="6"/>
                <c:pt idx="0">
                  <c:v>4</c:v>
                </c:pt>
                <c:pt idx="1">
                  <c:v>1</c:v>
                </c:pt>
                <c:pt idx="2">
                  <c:v>1</c:v>
                </c:pt>
                <c:pt idx="3">
                  <c:v>4</c:v>
                </c:pt>
                <c:pt idx="4">
                  <c:v>2</c:v>
                </c:pt>
                <c:pt idx="5">
                  <c:v>11</c:v>
                </c:pt>
              </c:numCache>
            </c:numRef>
          </c:val>
          <c:extLst>
            <c:ext xmlns:c16="http://schemas.microsoft.com/office/drawing/2014/chart" uri="{C3380CC4-5D6E-409C-BE32-E72D297353CC}">
              <c16:uniqueId val="{00000006-8A74-DE48-9310-9619B0E848EF}"/>
            </c:ext>
          </c:extLst>
        </c:ser>
        <c:dLbls>
          <c:showLegendKey val="0"/>
          <c:showVal val="0"/>
          <c:showCatName val="0"/>
          <c:showSerName val="0"/>
          <c:showPercent val="0"/>
          <c:showBubbleSize val="0"/>
        </c:dLbls>
        <c:gapWidth val="150"/>
        <c:axId val="340702728"/>
        <c:axId val="340703120"/>
      </c:barChart>
      <c:catAx>
        <c:axId val="340702728"/>
        <c:scaling>
          <c:orientation val="minMax"/>
        </c:scaling>
        <c:delete val="0"/>
        <c:axPos val="l"/>
        <c:numFmt formatCode="General" sourceLinked="0"/>
        <c:majorTickMark val="out"/>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340703120"/>
        <c:crosses val="autoZero"/>
        <c:auto val="1"/>
        <c:lblAlgn val="ctr"/>
        <c:lblOffset val="100"/>
        <c:noMultiLvlLbl val="0"/>
      </c:catAx>
      <c:valAx>
        <c:axId val="340703120"/>
        <c:scaling>
          <c:orientation val="minMax"/>
          <c:max val="30"/>
        </c:scaling>
        <c:delete val="0"/>
        <c:axPos val="b"/>
        <c:numFmt formatCode="General" sourceLinked="1"/>
        <c:majorTickMark val="out"/>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340702728"/>
        <c:crosses val="autoZero"/>
        <c:crossBetween val="between"/>
      </c:valAx>
      <c:spPr>
        <a:noFill/>
        <a:ln w="25400">
          <a:noFill/>
        </a:ln>
        <a:effectLst/>
      </c:spPr>
    </c:plotArea>
    <c:legend>
      <c:legendPos val="r"/>
      <c:legendEntry>
        <c:idx val="0"/>
        <c:txPr>
          <a:bodyPr rot="0" spcFirstLastPara="1" vertOverflow="ellipsis" vert="horz" wrap="square" anchor="ctr" anchorCtr="1"/>
          <a:lstStyle/>
          <a:p>
            <a:pPr>
              <a:defRPr sz="1600" b="1" i="0" u="none" strike="noStrike" kern="1200" baseline="0">
                <a:solidFill>
                  <a:srgbClr val="C00000"/>
                </a:solidFill>
                <a:latin typeface="+mn-lt"/>
                <a:ea typeface="+mn-ea"/>
                <a:cs typeface="+mn-cs"/>
              </a:defRPr>
            </a:pPr>
            <a:endParaRPr lang="en-US"/>
          </a:p>
        </c:txPr>
      </c:legendEntry>
      <c:legendEntry>
        <c:idx val="1"/>
        <c:txPr>
          <a:bodyPr rot="0" spcFirstLastPara="1" vertOverflow="ellipsis" vert="horz" wrap="square" anchor="ctr" anchorCtr="1"/>
          <a:lstStyle/>
          <a:p>
            <a:pPr>
              <a:defRPr sz="1600" b="1" i="0" u="none" strike="noStrike" kern="1200" baseline="0">
                <a:solidFill>
                  <a:srgbClr val="C00000"/>
                </a:solidFill>
                <a:latin typeface="+mn-lt"/>
                <a:ea typeface="+mn-ea"/>
                <a:cs typeface="+mn-cs"/>
              </a:defRPr>
            </a:pPr>
            <a:endParaRPr lang="en-US"/>
          </a:p>
        </c:txPr>
      </c:legendEntry>
      <c:legendEntry>
        <c:idx val="2"/>
        <c:delete val="1"/>
      </c:legendEntry>
      <c:legendEntry>
        <c:idx val="3"/>
        <c:txPr>
          <a:bodyPr rot="0" spcFirstLastPara="1" vertOverflow="ellipsis" vert="horz" wrap="square" anchor="ctr" anchorCtr="1"/>
          <a:lstStyle/>
          <a:p>
            <a:pPr>
              <a:defRPr sz="1600" b="1" i="0" u="none" strike="noStrike" kern="1200" baseline="0">
                <a:solidFill>
                  <a:schemeClr val="accent5">
                    <a:lumMod val="50000"/>
                  </a:schemeClr>
                </a:solidFill>
                <a:latin typeface="+mn-lt"/>
                <a:ea typeface="+mn-ea"/>
                <a:cs typeface="+mn-cs"/>
              </a:defRPr>
            </a:pPr>
            <a:endParaRPr lang="en-US"/>
          </a:p>
        </c:txPr>
      </c:legendEntry>
      <c:legendEntry>
        <c:idx val="4"/>
        <c:txPr>
          <a:bodyPr rot="0" spcFirstLastPara="1" vertOverflow="ellipsis" vert="horz" wrap="square" anchor="ctr" anchorCtr="1"/>
          <a:lstStyle/>
          <a:p>
            <a:pPr>
              <a:defRPr sz="1600" b="1" i="0" u="none" strike="noStrike" kern="1200" baseline="0">
                <a:solidFill>
                  <a:schemeClr val="accent5">
                    <a:lumMod val="50000"/>
                  </a:schemeClr>
                </a:solidFill>
                <a:latin typeface="+mn-lt"/>
                <a:ea typeface="+mn-ea"/>
                <a:cs typeface="+mn-cs"/>
              </a:defRPr>
            </a:pPr>
            <a:endParaRPr lang="en-US"/>
          </a:p>
        </c:txPr>
      </c:legendEntry>
      <c:legendEntry>
        <c:idx val="5"/>
        <c:txPr>
          <a:bodyPr rot="0" spcFirstLastPara="1" vertOverflow="ellipsis" vert="horz" wrap="square" anchor="ctr" anchorCtr="1"/>
          <a:lstStyle/>
          <a:p>
            <a:pPr>
              <a:defRPr sz="1600" b="1" i="0" u="none" strike="noStrike" kern="1200" baseline="0">
                <a:solidFill>
                  <a:schemeClr val="accent5">
                    <a:lumMod val="50000"/>
                  </a:schemeClr>
                </a:solidFill>
                <a:latin typeface="+mn-lt"/>
                <a:ea typeface="+mn-ea"/>
                <a:cs typeface="+mn-cs"/>
              </a:defRPr>
            </a:pPr>
            <a:endParaRPr lang="en-US"/>
          </a:p>
        </c:txPr>
      </c:legendEntry>
      <c:legendEntry>
        <c:idx val="6"/>
        <c:txPr>
          <a:bodyPr rot="0" spcFirstLastPara="1" vertOverflow="ellipsis" vert="horz" wrap="square" anchor="ctr" anchorCtr="1"/>
          <a:lstStyle/>
          <a:p>
            <a:pPr>
              <a:defRPr sz="1600" b="1" i="0" u="none" strike="noStrike" kern="1200" baseline="0">
                <a:solidFill>
                  <a:schemeClr val="accent5">
                    <a:lumMod val="50000"/>
                  </a:schemeClr>
                </a:solidFill>
                <a:latin typeface="+mn-lt"/>
                <a:ea typeface="+mn-ea"/>
                <a:cs typeface="+mn-cs"/>
              </a:defRPr>
            </a:pPr>
            <a:endParaRPr lang="en-US"/>
          </a:p>
        </c:txPr>
      </c:legendEntry>
      <c:layout>
        <c:manualLayout>
          <c:xMode val="edge"/>
          <c:yMode val="edge"/>
          <c:x val="0.68142284409876641"/>
          <c:y val="0.22417355910090117"/>
          <c:w val="0.24482343158089256"/>
          <c:h val="0.51190738561654769"/>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w="9525" cap="flat" cmpd="sng" algn="ctr">
      <a:noFill/>
      <a:prstDash val="solid"/>
    </a:ln>
    <a:effectLst/>
  </c:spPr>
  <c:txPr>
    <a:bodyPr/>
    <a:lstStyle/>
    <a:p>
      <a:pPr>
        <a:defRPr sz="1600"/>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'Chart Slide 14&amp;17n'!$B$84</c:f>
              <c:strCache>
                <c:ptCount val="1"/>
                <c:pt idx="0">
                  <c:v>Increase</c:v>
                </c:pt>
              </c:strCache>
            </c:strRef>
          </c:tx>
          <c:spPr>
            <a:solidFill>
              <a:srgbClr val="FF0000"/>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 Slide 14&amp;17n'!$A$85:$A$87</c:f>
              <c:strCache>
                <c:ptCount val="3"/>
                <c:pt idx="0">
                  <c:v>Number of budget programmes</c:v>
                </c:pt>
                <c:pt idx="1">
                  <c:v>Number of performance indicators</c:v>
                </c:pt>
                <c:pt idx="2">
                  <c:v>Number of performance targets</c:v>
                </c:pt>
              </c:strCache>
            </c:strRef>
          </c:cat>
          <c:val>
            <c:numRef>
              <c:f>'Chart Slide 14&amp;17n'!$B$85:$B$87</c:f>
              <c:numCache>
                <c:formatCode>General</c:formatCode>
                <c:ptCount val="3"/>
                <c:pt idx="0">
                  <c:v>5</c:v>
                </c:pt>
                <c:pt idx="1">
                  <c:v>4</c:v>
                </c:pt>
                <c:pt idx="2">
                  <c:v>4</c:v>
                </c:pt>
              </c:numCache>
            </c:numRef>
          </c:val>
          <c:extLst>
            <c:ext xmlns:c16="http://schemas.microsoft.com/office/drawing/2014/chart" uri="{C3380CC4-5D6E-409C-BE32-E72D297353CC}">
              <c16:uniqueId val="{00000000-AD52-4D41-98BA-3BF1D49D7F83}"/>
            </c:ext>
          </c:extLst>
        </c:ser>
        <c:ser>
          <c:idx val="1"/>
          <c:order val="1"/>
          <c:tx>
            <c:strRef>
              <c:f>'Chart Slide 14&amp;17n'!$C$84</c:f>
              <c:strCache>
                <c:ptCount val="1"/>
                <c:pt idx="0">
                  <c:v>Decrease</c:v>
                </c:pt>
              </c:strCache>
            </c:strRef>
          </c:tx>
          <c:spPr>
            <a:solidFill>
              <a:srgbClr val="C00000"/>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 Slide 14&amp;17n'!$A$85:$A$87</c:f>
              <c:strCache>
                <c:ptCount val="3"/>
                <c:pt idx="0">
                  <c:v>Number of budget programmes</c:v>
                </c:pt>
                <c:pt idx="1">
                  <c:v>Number of performance indicators</c:v>
                </c:pt>
                <c:pt idx="2">
                  <c:v>Number of performance targets</c:v>
                </c:pt>
              </c:strCache>
            </c:strRef>
          </c:cat>
          <c:val>
            <c:numRef>
              <c:f>'Chart Slide 14&amp;17n'!$C$85:$C$87</c:f>
              <c:numCache>
                <c:formatCode>General</c:formatCode>
                <c:ptCount val="3"/>
                <c:pt idx="0">
                  <c:v>4</c:v>
                </c:pt>
                <c:pt idx="1">
                  <c:v>7</c:v>
                </c:pt>
                <c:pt idx="2">
                  <c:v>5</c:v>
                </c:pt>
              </c:numCache>
            </c:numRef>
          </c:val>
          <c:extLst>
            <c:ext xmlns:c16="http://schemas.microsoft.com/office/drawing/2014/chart" uri="{C3380CC4-5D6E-409C-BE32-E72D297353CC}">
              <c16:uniqueId val="{00000001-AD52-4D41-98BA-3BF1D49D7F83}"/>
            </c:ext>
          </c:extLst>
        </c:ser>
        <c:ser>
          <c:idx val="2"/>
          <c:order val="2"/>
          <c:tx>
            <c:strRef>
              <c:f>'Chart Slide 14&amp;17n'!$D$84</c:f>
              <c:strCache>
                <c:ptCount val="1"/>
                <c:pt idx="0">
                  <c:v>No significant change</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 Slide 14&amp;17n'!$A$85:$A$87</c:f>
              <c:strCache>
                <c:ptCount val="3"/>
                <c:pt idx="0">
                  <c:v>Number of budget programmes</c:v>
                </c:pt>
                <c:pt idx="1">
                  <c:v>Number of performance indicators</c:v>
                </c:pt>
                <c:pt idx="2">
                  <c:v>Number of performance targets</c:v>
                </c:pt>
              </c:strCache>
            </c:strRef>
          </c:cat>
          <c:val>
            <c:numRef>
              <c:f>'Chart Slide 14&amp;17n'!$D$85:$D$87</c:f>
              <c:numCache>
                <c:formatCode>General</c:formatCode>
                <c:ptCount val="3"/>
                <c:pt idx="0">
                  <c:v>5</c:v>
                </c:pt>
                <c:pt idx="1">
                  <c:v>3</c:v>
                </c:pt>
                <c:pt idx="2">
                  <c:v>5</c:v>
                </c:pt>
              </c:numCache>
            </c:numRef>
          </c:val>
          <c:extLst>
            <c:ext xmlns:c16="http://schemas.microsoft.com/office/drawing/2014/chart" uri="{C3380CC4-5D6E-409C-BE32-E72D297353CC}">
              <c16:uniqueId val="{00000002-AD52-4D41-98BA-3BF1D49D7F83}"/>
            </c:ext>
          </c:extLst>
        </c:ser>
        <c:dLbls>
          <c:showLegendKey val="0"/>
          <c:showVal val="0"/>
          <c:showCatName val="0"/>
          <c:showSerName val="0"/>
          <c:showPercent val="0"/>
          <c:showBubbleSize val="0"/>
        </c:dLbls>
        <c:gapWidth val="150"/>
        <c:overlap val="100"/>
        <c:axId val="769454968"/>
        <c:axId val="769455296"/>
      </c:barChart>
      <c:catAx>
        <c:axId val="7694549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769455296"/>
        <c:crosses val="autoZero"/>
        <c:auto val="1"/>
        <c:lblAlgn val="ctr"/>
        <c:lblOffset val="100"/>
        <c:noMultiLvlLbl val="0"/>
      </c:catAx>
      <c:valAx>
        <c:axId val="769455296"/>
        <c:scaling>
          <c:orientation val="minMax"/>
          <c:max val="15"/>
          <c:min val="0"/>
        </c:scaling>
        <c:delete val="0"/>
        <c:axPos val="l"/>
        <c:majorGridlines>
          <c:spPr>
            <a:ln w="9525" cap="flat" cmpd="sng" algn="ctr">
              <a:noFill/>
              <a:round/>
            </a:ln>
            <a:effectLst/>
          </c:spPr>
        </c:majorGridlines>
        <c:numFmt formatCode="General" sourceLinked="1"/>
        <c:majorTickMark val="none"/>
        <c:minorTickMark val="none"/>
        <c:tickLblPos val="nextTo"/>
        <c:spPr>
          <a:noFill/>
          <a:ln>
            <a:solidFill>
              <a:schemeClr val="bg2">
                <a:lumMod val="90000"/>
              </a:schemeClr>
            </a:solid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7694549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600"/>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'Chart Slide 14&amp;17n'!$B$124</c:f>
              <c:strCache>
                <c:ptCount val="1"/>
                <c:pt idx="0">
                  <c:v>Increase</c:v>
                </c:pt>
              </c:strCache>
            </c:strRef>
          </c:tx>
          <c:spPr>
            <a:solidFill>
              <a:srgbClr val="002060"/>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 Slide 14&amp;17n'!$A$125:$A$127</c:f>
              <c:strCache>
                <c:ptCount val="3"/>
                <c:pt idx="0">
                  <c:v>Number of budget programmes</c:v>
                </c:pt>
                <c:pt idx="1">
                  <c:v>Number of performance indicators</c:v>
                </c:pt>
                <c:pt idx="2">
                  <c:v>Number of performance targets</c:v>
                </c:pt>
              </c:strCache>
            </c:strRef>
          </c:cat>
          <c:val>
            <c:numRef>
              <c:f>'Chart Slide 14&amp;17n'!$B$125:$B$127</c:f>
              <c:numCache>
                <c:formatCode>General</c:formatCode>
                <c:ptCount val="3"/>
                <c:pt idx="0">
                  <c:v>6</c:v>
                </c:pt>
                <c:pt idx="1">
                  <c:v>9</c:v>
                </c:pt>
                <c:pt idx="2">
                  <c:v>8</c:v>
                </c:pt>
              </c:numCache>
            </c:numRef>
          </c:val>
          <c:extLst>
            <c:ext xmlns:c16="http://schemas.microsoft.com/office/drawing/2014/chart" uri="{C3380CC4-5D6E-409C-BE32-E72D297353CC}">
              <c16:uniqueId val="{00000000-1577-F445-AB05-81FF4BD5E802}"/>
            </c:ext>
          </c:extLst>
        </c:ser>
        <c:ser>
          <c:idx val="1"/>
          <c:order val="1"/>
          <c:tx>
            <c:strRef>
              <c:f>'Chart Slide 14&amp;17n'!$C$124</c:f>
              <c:strCache>
                <c:ptCount val="1"/>
                <c:pt idx="0">
                  <c:v>Decrease</c:v>
                </c:pt>
              </c:strCache>
            </c:strRef>
          </c:tx>
          <c:spPr>
            <a:solidFill>
              <a:schemeClr val="accent1">
                <a:lumMod val="60000"/>
                <a:lumOff val="40000"/>
              </a:schemeClr>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 Slide 14&amp;17n'!$A$125:$A$127</c:f>
              <c:strCache>
                <c:ptCount val="3"/>
                <c:pt idx="0">
                  <c:v>Number of budget programmes</c:v>
                </c:pt>
                <c:pt idx="1">
                  <c:v>Number of performance indicators</c:v>
                </c:pt>
                <c:pt idx="2">
                  <c:v>Number of performance targets</c:v>
                </c:pt>
              </c:strCache>
            </c:strRef>
          </c:cat>
          <c:val>
            <c:numRef>
              <c:f>'Chart Slide 14&amp;17n'!$C$125:$C$127</c:f>
              <c:numCache>
                <c:formatCode>General</c:formatCode>
                <c:ptCount val="3"/>
                <c:pt idx="0">
                  <c:v>4</c:v>
                </c:pt>
                <c:pt idx="1">
                  <c:v>8</c:v>
                </c:pt>
                <c:pt idx="2">
                  <c:v>8</c:v>
                </c:pt>
              </c:numCache>
            </c:numRef>
          </c:val>
          <c:extLst>
            <c:ext xmlns:c16="http://schemas.microsoft.com/office/drawing/2014/chart" uri="{C3380CC4-5D6E-409C-BE32-E72D297353CC}">
              <c16:uniqueId val="{00000001-1577-F445-AB05-81FF4BD5E802}"/>
            </c:ext>
          </c:extLst>
        </c:ser>
        <c:ser>
          <c:idx val="2"/>
          <c:order val="2"/>
          <c:tx>
            <c:strRef>
              <c:f>'Chart Slide 14&amp;17n'!$D$124</c:f>
              <c:strCache>
                <c:ptCount val="1"/>
                <c:pt idx="0">
                  <c:v>No significant change</c:v>
                </c:pt>
              </c:strCache>
            </c:strRef>
          </c:tx>
          <c:spPr>
            <a:solidFill>
              <a:schemeClr val="bg1">
                <a:lumMod val="75000"/>
              </a:schemeClr>
            </a:solidFill>
            <a:ln>
              <a:noFill/>
            </a:ln>
            <a:effectLst/>
          </c:spPr>
          <c:invertIfNegative val="0"/>
          <c:dLbls>
            <c:dLbl>
              <c:idx val="0"/>
              <c:layout>
                <c:manualLayout>
                  <c:x val="2.5771449049439379E-3"/>
                  <c:y val="4.283016322676379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577-F445-AB05-81FF4BD5E802}"/>
                </c:ext>
              </c:extLst>
            </c:dLbl>
            <c:spPr>
              <a:noFill/>
              <a:ln>
                <a:noFill/>
              </a:ln>
              <a:effectLst/>
            </c:spPr>
            <c:txPr>
              <a:bodyPr rot="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 Slide 14&amp;17n'!$A$125:$A$127</c:f>
              <c:strCache>
                <c:ptCount val="3"/>
                <c:pt idx="0">
                  <c:v>Number of budget programmes</c:v>
                </c:pt>
                <c:pt idx="1">
                  <c:v>Number of performance indicators</c:v>
                </c:pt>
                <c:pt idx="2">
                  <c:v>Number of performance targets</c:v>
                </c:pt>
              </c:strCache>
            </c:strRef>
          </c:cat>
          <c:val>
            <c:numRef>
              <c:f>'Chart Slide 14&amp;17n'!$D$125:$D$127</c:f>
              <c:numCache>
                <c:formatCode>General</c:formatCode>
                <c:ptCount val="3"/>
                <c:pt idx="0">
                  <c:v>19</c:v>
                </c:pt>
                <c:pt idx="1">
                  <c:v>12</c:v>
                </c:pt>
                <c:pt idx="2">
                  <c:v>13</c:v>
                </c:pt>
              </c:numCache>
            </c:numRef>
          </c:val>
          <c:extLst>
            <c:ext xmlns:c16="http://schemas.microsoft.com/office/drawing/2014/chart" uri="{C3380CC4-5D6E-409C-BE32-E72D297353CC}">
              <c16:uniqueId val="{00000003-1577-F445-AB05-81FF4BD5E802}"/>
            </c:ext>
          </c:extLst>
        </c:ser>
        <c:dLbls>
          <c:showLegendKey val="0"/>
          <c:showVal val="0"/>
          <c:showCatName val="0"/>
          <c:showSerName val="0"/>
          <c:showPercent val="0"/>
          <c:showBubbleSize val="0"/>
        </c:dLbls>
        <c:gapWidth val="150"/>
        <c:overlap val="100"/>
        <c:axId val="769454968"/>
        <c:axId val="769455296"/>
      </c:barChart>
      <c:catAx>
        <c:axId val="7694549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769455296"/>
        <c:crosses val="autoZero"/>
        <c:auto val="1"/>
        <c:lblAlgn val="ctr"/>
        <c:lblOffset val="100"/>
        <c:noMultiLvlLbl val="0"/>
      </c:catAx>
      <c:valAx>
        <c:axId val="769455296"/>
        <c:scaling>
          <c:orientation val="minMax"/>
          <c:max val="30"/>
          <c:min val="0"/>
        </c:scaling>
        <c:delete val="0"/>
        <c:axPos val="l"/>
        <c:majorGridlines>
          <c:spPr>
            <a:ln w="9525" cap="flat" cmpd="sng" algn="ctr">
              <a:noFill/>
              <a:round/>
            </a:ln>
            <a:effectLst/>
          </c:spPr>
        </c:majorGridlines>
        <c:numFmt formatCode="General" sourceLinked="1"/>
        <c:majorTickMark val="none"/>
        <c:minorTickMark val="none"/>
        <c:tickLblPos val="nextTo"/>
        <c:spPr>
          <a:noFill/>
          <a:ln>
            <a:solidFill>
              <a:schemeClr val="bg2">
                <a:lumMod val="90000"/>
              </a:schemeClr>
            </a:solid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7694549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600"/>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9888116112690394"/>
          <c:y val="2.9599721504123516E-2"/>
          <c:w val="0.70111885507554794"/>
          <c:h val="0.67695734020299236"/>
        </c:manualLayout>
      </c:layout>
      <c:barChart>
        <c:barDir val="bar"/>
        <c:grouping val="stacked"/>
        <c:varyColors val="0"/>
        <c:ser>
          <c:idx val="0"/>
          <c:order val="0"/>
          <c:tx>
            <c:strRef>
              <c:f>'Cart slide 15n'!$C$15</c:f>
              <c:strCache>
                <c:ptCount val="1"/>
                <c:pt idx="0">
                  <c:v>Systematically integrated across budget programs</c:v>
                </c:pt>
              </c:strCache>
            </c:strRef>
          </c:tx>
          <c:spPr>
            <a:solidFill>
              <a:srgbClr val="002060"/>
            </a:solidFill>
            <a:ln>
              <a:noFill/>
            </a:ln>
            <a:effectLst/>
          </c:spPr>
          <c:invertIfNegative val="0"/>
          <c:dLbls>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'Cart slide 15n'!$B$16:$B$22</c:f>
              <c:strCache>
                <c:ptCount val="7"/>
                <c:pt idx="0">
                  <c:v>Trust in government</c:v>
                </c:pt>
                <c:pt idx="1">
                  <c:v>Climate Change</c:v>
                </c:pt>
                <c:pt idx="2">
                  <c:v>Innovation</c:v>
                </c:pt>
                <c:pt idx="3">
                  <c:v>Poverty/equity measures</c:v>
                </c:pt>
                <c:pt idx="4">
                  <c:v>E-government</c:v>
                </c:pt>
                <c:pt idx="5">
                  <c:v>Citizen satisfaction</c:v>
                </c:pt>
                <c:pt idx="6">
                  <c:v>Gender</c:v>
                </c:pt>
              </c:strCache>
            </c:strRef>
          </c:cat>
          <c:val>
            <c:numRef>
              <c:f>'Cart slide 15n'!$C$16:$C$22</c:f>
              <c:numCache>
                <c:formatCode>General</c:formatCode>
                <c:ptCount val="7"/>
                <c:pt idx="0">
                  <c:v>3</c:v>
                </c:pt>
                <c:pt idx="1">
                  <c:v>4</c:v>
                </c:pt>
                <c:pt idx="2">
                  <c:v>4</c:v>
                </c:pt>
                <c:pt idx="3">
                  <c:v>5</c:v>
                </c:pt>
                <c:pt idx="4">
                  <c:v>6</c:v>
                </c:pt>
                <c:pt idx="5">
                  <c:v>7</c:v>
                </c:pt>
                <c:pt idx="6">
                  <c:v>13</c:v>
                </c:pt>
              </c:numCache>
            </c:numRef>
          </c:val>
          <c:extLst>
            <c:ext xmlns:c16="http://schemas.microsoft.com/office/drawing/2014/chart" uri="{C3380CC4-5D6E-409C-BE32-E72D297353CC}">
              <c16:uniqueId val="{00000000-405A-D647-9199-618AE0F3FC70}"/>
            </c:ext>
          </c:extLst>
        </c:ser>
        <c:ser>
          <c:idx val="1"/>
          <c:order val="1"/>
          <c:tx>
            <c:strRef>
              <c:f>'Cart slide 15n'!$D$15</c:f>
              <c:strCache>
                <c:ptCount val="1"/>
                <c:pt idx="0">
                  <c:v>Limited to budget programmes of the ministry or
agency with lead responsibility</c:v>
                </c:pt>
              </c:strCache>
            </c:strRef>
          </c:tx>
          <c:spPr>
            <a:solidFill>
              <a:schemeClr val="accent1">
                <a:lumMod val="75000"/>
              </a:schemeClr>
            </a:solidFill>
            <a:ln>
              <a:noFill/>
            </a:ln>
            <a:effectLst/>
          </c:spPr>
          <c:invertIfNegative val="0"/>
          <c:dLbls>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'Cart slide 15n'!$B$16:$B$22</c:f>
              <c:strCache>
                <c:ptCount val="7"/>
                <c:pt idx="0">
                  <c:v>Trust in government</c:v>
                </c:pt>
                <c:pt idx="1">
                  <c:v>Climate Change</c:v>
                </c:pt>
                <c:pt idx="2">
                  <c:v>Innovation</c:v>
                </c:pt>
                <c:pt idx="3">
                  <c:v>Poverty/equity measures</c:v>
                </c:pt>
                <c:pt idx="4">
                  <c:v>E-government</c:v>
                </c:pt>
                <c:pt idx="5">
                  <c:v>Citizen satisfaction</c:v>
                </c:pt>
                <c:pt idx="6">
                  <c:v>Gender</c:v>
                </c:pt>
              </c:strCache>
            </c:strRef>
          </c:cat>
          <c:val>
            <c:numRef>
              <c:f>'Cart slide 15n'!$D$16:$D$22</c:f>
              <c:numCache>
                <c:formatCode>General</c:formatCode>
                <c:ptCount val="7"/>
                <c:pt idx="0">
                  <c:v>10</c:v>
                </c:pt>
                <c:pt idx="1">
                  <c:v>22</c:v>
                </c:pt>
                <c:pt idx="2">
                  <c:v>22</c:v>
                </c:pt>
                <c:pt idx="3">
                  <c:v>21</c:v>
                </c:pt>
                <c:pt idx="4">
                  <c:v>20</c:v>
                </c:pt>
                <c:pt idx="5">
                  <c:v>13</c:v>
                </c:pt>
                <c:pt idx="6">
                  <c:v>12</c:v>
                </c:pt>
              </c:numCache>
            </c:numRef>
          </c:val>
          <c:extLst>
            <c:ext xmlns:c16="http://schemas.microsoft.com/office/drawing/2014/chart" uri="{C3380CC4-5D6E-409C-BE32-E72D297353CC}">
              <c16:uniqueId val="{00000001-405A-D647-9199-618AE0F3FC70}"/>
            </c:ext>
          </c:extLst>
        </c:ser>
        <c:ser>
          <c:idx val="2"/>
          <c:order val="2"/>
          <c:tx>
            <c:strRef>
              <c:f>'Cart slide 15n'!$E$15</c:f>
              <c:strCache>
                <c:ptCount val="1"/>
                <c:pt idx="0">
                  <c:v>Not reflected in the budget</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'Cart slide 15n'!$B$16:$B$22</c:f>
              <c:strCache>
                <c:ptCount val="7"/>
                <c:pt idx="0">
                  <c:v>Trust in government</c:v>
                </c:pt>
                <c:pt idx="1">
                  <c:v>Climate Change</c:v>
                </c:pt>
                <c:pt idx="2">
                  <c:v>Innovation</c:v>
                </c:pt>
                <c:pt idx="3">
                  <c:v>Poverty/equity measures</c:v>
                </c:pt>
                <c:pt idx="4">
                  <c:v>E-government</c:v>
                </c:pt>
                <c:pt idx="5">
                  <c:v>Citizen satisfaction</c:v>
                </c:pt>
                <c:pt idx="6">
                  <c:v>Gender</c:v>
                </c:pt>
              </c:strCache>
            </c:strRef>
          </c:cat>
          <c:val>
            <c:numRef>
              <c:f>'Cart slide 15n'!$E$16:$E$22</c:f>
              <c:numCache>
                <c:formatCode>General</c:formatCode>
                <c:ptCount val="7"/>
                <c:pt idx="0">
                  <c:v>17</c:v>
                </c:pt>
                <c:pt idx="1">
                  <c:v>5</c:v>
                </c:pt>
                <c:pt idx="2">
                  <c:v>5</c:v>
                </c:pt>
                <c:pt idx="3">
                  <c:v>5</c:v>
                </c:pt>
                <c:pt idx="4">
                  <c:v>5</c:v>
                </c:pt>
                <c:pt idx="5">
                  <c:v>11</c:v>
                </c:pt>
                <c:pt idx="6">
                  <c:v>6</c:v>
                </c:pt>
              </c:numCache>
            </c:numRef>
          </c:val>
          <c:extLst>
            <c:ext xmlns:c16="http://schemas.microsoft.com/office/drawing/2014/chart" uri="{C3380CC4-5D6E-409C-BE32-E72D297353CC}">
              <c16:uniqueId val="{00000002-405A-D647-9199-618AE0F3FC70}"/>
            </c:ext>
          </c:extLst>
        </c:ser>
        <c:dLbls>
          <c:showLegendKey val="0"/>
          <c:showVal val="1"/>
          <c:showCatName val="0"/>
          <c:showSerName val="0"/>
          <c:showPercent val="0"/>
          <c:showBubbleSize val="0"/>
        </c:dLbls>
        <c:gapWidth val="95"/>
        <c:overlap val="100"/>
        <c:axId val="362914560"/>
        <c:axId val="362916096"/>
      </c:barChart>
      <c:catAx>
        <c:axId val="362914560"/>
        <c:scaling>
          <c:orientation val="minMax"/>
        </c:scaling>
        <c:delete val="0"/>
        <c:axPos val="l"/>
        <c:numFmt formatCode="General" sourceLinked="0"/>
        <c:majorTickMark val="none"/>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362916096"/>
        <c:crosses val="autoZero"/>
        <c:auto val="1"/>
        <c:lblAlgn val="ctr"/>
        <c:lblOffset val="100"/>
        <c:noMultiLvlLbl val="0"/>
      </c:catAx>
      <c:valAx>
        <c:axId val="362916096"/>
        <c:scaling>
          <c:orientation val="minMax"/>
        </c:scaling>
        <c:delete val="1"/>
        <c:axPos val="b"/>
        <c:numFmt formatCode="General" sourceLinked="1"/>
        <c:majorTickMark val="none"/>
        <c:minorTickMark val="none"/>
        <c:tickLblPos val="nextTo"/>
        <c:crossAx val="362914560"/>
        <c:crosses val="autoZero"/>
        <c:crossBetween val="between"/>
      </c:valAx>
      <c:spPr>
        <a:noFill/>
        <a:ln>
          <a:noFill/>
        </a:ln>
        <a:effectLst/>
      </c:spPr>
    </c:plotArea>
    <c:legend>
      <c:legendPos val="b"/>
      <c:legendEntry>
        <c:idx val="1"/>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Entry>
      <c:layout>
        <c:manualLayout>
          <c:xMode val="edge"/>
          <c:yMode val="edge"/>
          <c:x val="0"/>
          <c:y val="0.71890260376237847"/>
          <c:w val="1"/>
          <c:h val="0.27682484145802216"/>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w="9525" cap="flat" cmpd="sng" algn="ctr">
      <a:noFill/>
      <a:prstDash val="solid"/>
    </a:ln>
    <a:effectLst/>
  </c:spPr>
  <c:txPr>
    <a:bodyPr/>
    <a:lstStyle/>
    <a:p>
      <a:pPr>
        <a:defRPr sz="16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4">
  <a:schemeClr val="accent1"/>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withinLinear" id="18">
  <a:schemeClr val="accent5"/>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101">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8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2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101">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8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2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drawings/drawing1.xml><?xml version="1.0" encoding="utf-8"?>
<c:userShapes xmlns:c="http://schemas.openxmlformats.org/drawingml/2006/chart">
  <cdr:relSizeAnchor xmlns:cdr="http://schemas.openxmlformats.org/drawingml/2006/chartDrawing">
    <cdr:from>
      <cdr:x>0.17538</cdr:x>
      <cdr:y>0.44773</cdr:y>
    </cdr:from>
    <cdr:to>
      <cdr:x>0.33579</cdr:x>
      <cdr:y>0.60051</cdr:y>
    </cdr:to>
    <cdr:sp macro="" textlink="">
      <cdr:nvSpPr>
        <cdr:cNvPr id="2" name="TextBox 1"/>
        <cdr:cNvSpPr txBox="1"/>
      </cdr:nvSpPr>
      <cdr:spPr>
        <a:xfrm xmlns:a="http://schemas.openxmlformats.org/drawingml/2006/main">
          <a:off x="1300034" y="1485794"/>
          <a:ext cx="1189049" cy="50699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GB" sz="1800" b="1">
              <a:solidFill>
                <a:schemeClr val="bg1"/>
              </a:solidFill>
            </a:rPr>
            <a:t>50%</a:t>
          </a:r>
        </a:p>
      </cdr:txBody>
    </cdr:sp>
  </cdr:relSizeAnchor>
  <cdr:relSizeAnchor xmlns:cdr="http://schemas.openxmlformats.org/drawingml/2006/chartDrawing">
    <cdr:from>
      <cdr:x>0.33663</cdr:x>
      <cdr:y>0.19223</cdr:y>
    </cdr:from>
    <cdr:to>
      <cdr:x>0.52621</cdr:x>
      <cdr:y>0.35542</cdr:y>
    </cdr:to>
    <cdr:sp macro="" textlink="">
      <cdr:nvSpPr>
        <cdr:cNvPr id="3" name="TextBox 2"/>
        <cdr:cNvSpPr txBox="1"/>
      </cdr:nvSpPr>
      <cdr:spPr>
        <a:xfrm xmlns:a="http://schemas.openxmlformats.org/drawingml/2006/main">
          <a:off x="2495315" y="637920"/>
          <a:ext cx="1405275" cy="54154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GB" sz="1800" b="1" dirty="0">
              <a:solidFill>
                <a:schemeClr val="bg1"/>
              </a:solidFill>
            </a:rPr>
            <a:t>17%</a:t>
          </a:r>
        </a:p>
      </cdr:txBody>
    </cdr:sp>
  </cdr:relSizeAnchor>
  <cdr:relSizeAnchor xmlns:cdr="http://schemas.openxmlformats.org/drawingml/2006/chartDrawing">
    <cdr:from>
      <cdr:x>0.35971</cdr:x>
      <cdr:y>0.55229</cdr:y>
    </cdr:from>
    <cdr:to>
      <cdr:x>0.53263</cdr:x>
      <cdr:y>0.71895</cdr:y>
    </cdr:to>
    <cdr:sp macro="" textlink="">
      <cdr:nvSpPr>
        <cdr:cNvPr id="4" name="TextBox 3"/>
        <cdr:cNvSpPr txBox="1"/>
      </cdr:nvSpPr>
      <cdr:spPr>
        <a:xfrm xmlns:a="http://schemas.openxmlformats.org/drawingml/2006/main">
          <a:off x="2666407" y="1832764"/>
          <a:ext cx="1281781" cy="55305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GB" sz="1800" b="1">
              <a:solidFill>
                <a:schemeClr val="bg1"/>
              </a:solidFill>
            </a:rPr>
            <a:t>33%</a:t>
          </a:r>
        </a:p>
      </cdr:txBody>
    </cdr:sp>
  </cdr:relSizeAnchor>
</c:userShapes>
</file>

<file path=ppt/drawings/drawing2.xml><?xml version="1.0" encoding="utf-8"?>
<c:userShapes xmlns:c="http://schemas.openxmlformats.org/drawingml/2006/chart">
  <cdr:relSizeAnchor xmlns:cdr="http://schemas.openxmlformats.org/drawingml/2006/chartDrawing">
    <cdr:from>
      <cdr:x>0.17048</cdr:x>
      <cdr:y>0.34568</cdr:y>
    </cdr:from>
    <cdr:to>
      <cdr:x>0.33089</cdr:x>
      <cdr:y>0.49846</cdr:y>
    </cdr:to>
    <cdr:sp macro="" textlink="">
      <cdr:nvSpPr>
        <cdr:cNvPr id="2" name="TextBox 1"/>
        <cdr:cNvSpPr txBox="1"/>
      </cdr:nvSpPr>
      <cdr:spPr>
        <a:xfrm xmlns:a="http://schemas.openxmlformats.org/drawingml/2006/main">
          <a:off x="1263731" y="1147116"/>
          <a:ext cx="1189050" cy="50699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GB" sz="1800" b="1">
              <a:solidFill>
                <a:schemeClr val="bg1"/>
              </a:solidFill>
            </a:rPr>
            <a:t>34%</a:t>
          </a:r>
        </a:p>
      </cdr:txBody>
    </cdr:sp>
  </cdr:relSizeAnchor>
  <cdr:relSizeAnchor xmlns:cdr="http://schemas.openxmlformats.org/drawingml/2006/chartDrawing">
    <cdr:from>
      <cdr:x>0.35132</cdr:x>
      <cdr:y>0.21045</cdr:y>
    </cdr:from>
    <cdr:to>
      <cdr:x>0.5409</cdr:x>
      <cdr:y>0.37364</cdr:y>
    </cdr:to>
    <cdr:sp macro="" textlink="">
      <cdr:nvSpPr>
        <cdr:cNvPr id="3" name="TextBox 2"/>
        <cdr:cNvSpPr txBox="1"/>
      </cdr:nvSpPr>
      <cdr:spPr>
        <a:xfrm xmlns:a="http://schemas.openxmlformats.org/drawingml/2006/main">
          <a:off x="2604150" y="698387"/>
          <a:ext cx="1405274" cy="54154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GB" sz="1800" b="1">
              <a:solidFill>
                <a:schemeClr val="bg1"/>
              </a:solidFill>
            </a:rPr>
            <a:t>24%</a:t>
          </a:r>
        </a:p>
      </cdr:txBody>
    </cdr:sp>
  </cdr:relSizeAnchor>
  <cdr:relSizeAnchor xmlns:cdr="http://schemas.openxmlformats.org/drawingml/2006/chartDrawing">
    <cdr:from>
      <cdr:x>0.30913</cdr:x>
      <cdr:y>0.62154</cdr:y>
    </cdr:from>
    <cdr:to>
      <cdr:x>0.48205</cdr:x>
      <cdr:y>0.7882</cdr:y>
    </cdr:to>
    <cdr:sp macro="" textlink="">
      <cdr:nvSpPr>
        <cdr:cNvPr id="4" name="TextBox 3"/>
        <cdr:cNvSpPr txBox="1"/>
      </cdr:nvSpPr>
      <cdr:spPr>
        <a:xfrm xmlns:a="http://schemas.openxmlformats.org/drawingml/2006/main">
          <a:off x="2291423" y="2062573"/>
          <a:ext cx="1281781" cy="55305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GB" sz="1800" b="1">
              <a:solidFill>
                <a:schemeClr val="bg1"/>
              </a:solidFill>
            </a:rPr>
            <a:t>41%</a:t>
          </a:r>
        </a:p>
      </cdr:txBody>
    </cdr:sp>
  </cdr:relSizeAnchor>
</c:userShapes>
</file>

<file path=ppt/drawings/drawing3.xml><?xml version="1.0" encoding="utf-8"?>
<c:userShapes xmlns:c="http://schemas.openxmlformats.org/drawingml/2006/chart">
  <cdr:relSizeAnchor xmlns:cdr="http://schemas.openxmlformats.org/drawingml/2006/chartDrawing">
    <cdr:from>
      <cdr:x>0.50775</cdr:x>
      <cdr:y>0.20136</cdr:y>
    </cdr:from>
    <cdr:to>
      <cdr:x>0.98993</cdr:x>
      <cdr:y>0.33985</cdr:y>
    </cdr:to>
    <cdr:sp macro="" textlink="">
      <cdr:nvSpPr>
        <cdr:cNvPr id="2" name="TextBox 3">
          <a:extLst xmlns:a="http://schemas.openxmlformats.org/drawingml/2006/main">
            <a:ext uri="{FF2B5EF4-FFF2-40B4-BE49-F238E27FC236}">
              <a16:creationId xmlns:a16="http://schemas.microsoft.com/office/drawing/2014/main" id="{2FB84228-4E34-3A41-86B9-3CAABFDF6393}"/>
            </a:ext>
          </a:extLst>
        </cdr:cNvPr>
        <cdr:cNvSpPr txBox="1"/>
      </cdr:nvSpPr>
      <cdr:spPr>
        <a:xfrm xmlns:a="http://schemas.openxmlformats.org/drawingml/2006/main">
          <a:off x="4122748" y="850314"/>
          <a:ext cx="3915099" cy="58480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xmlns:a="http://schemas.openxmlformats.org/drawingml/2006/main">
          <a:r>
            <a:rPr lang="en-US" sz="1600" dirty="0">
              <a:latin typeface="+mn-lt"/>
            </a:rPr>
            <a:t>Serbia, BiH, Belarus, Kosovo, Uzbekistan, Russia, and Bulgaria</a:t>
          </a:r>
        </a:p>
      </cdr:txBody>
    </cdr:sp>
  </cdr:relSizeAnchor>
  <cdr:relSizeAnchor xmlns:cdr="http://schemas.openxmlformats.org/drawingml/2006/chartDrawing">
    <cdr:from>
      <cdr:x>0.46775</cdr:x>
      <cdr:y>0.35893</cdr:y>
    </cdr:from>
    <cdr:to>
      <cdr:x>0.92012</cdr:x>
      <cdr:y>0.57805</cdr:y>
    </cdr:to>
    <cdr:sp macro="" textlink="">
      <cdr:nvSpPr>
        <cdr:cNvPr id="3" name="TextBox 3">
          <a:extLst xmlns:a="http://schemas.openxmlformats.org/drawingml/2006/main">
            <a:ext uri="{FF2B5EF4-FFF2-40B4-BE49-F238E27FC236}">
              <a16:creationId xmlns:a16="http://schemas.microsoft.com/office/drawing/2014/main" id="{07C31950-0443-0E4B-A169-101D21ACFE18}"/>
            </a:ext>
          </a:extLst>
        </cdr:cNvPr>
        <cdr:cNvSpPr txBox="1"/>
      </cdr:nvSpPr>
      <cdr:spPr>
        <a:xfrm xmlns:a="http://schemas.openxmlformats.org/drawingml/2006/main">
          <a:off x="3797949" y="1515659"/>
          <a:ext cx="3673054" cy="92529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dirty="0">
              <a:latin typeface="+mn-lt"/>
            </a:rPr>
            <a:t>Kosov</a:t>
          </a:r>
          <a:r>
            <a:rPr lang="en-US" sz="1600" dirty="0"/>
            <a:t>o, Uzbekistan, Kazakhstan, Russia, and Bulgaria</a:t>
          </a:r>
          <a:endParaRPr lang="en-US" sz="1600" dirty="0">
            <a:latin typeface="+mn-lt"/>
          </a:endParaRPr>
        </a:p>
      </cdr:txBody>
    </cdr:sp>
  </cdr:relSizeAnchor>
  <cdr:relSizeAnchor xmlns:cdr="http://schemas.openxmlformats.org/drawingml/2006/chartDrawing">
    <cdr:from>
      <cdr:x>0.38252</cdr:x>
      <cdr:y>0.68994</cdr:y>
    </cdr:from>
    <cdr:to>
      <cdr:x>0.83488</cdr:x>
      <cdr:y>0.81532</cdr:y>
    </cdr:to>
    <cdr:sp macro="" textlink="">
      <cdr:nvSpPr>
        <cdr:cNvPr id="4" name="TextBox 3">
          <a:extLst xmlns:a="http://schemas.openxmlformats.org/drawingml/2006/main">
            <a:ext uri="{FF2B5EF4-FFF2-40B4-BE49-F238E27FC236}">
              <a16:creationId xmlns:a16="http://schemas.microsoft.com/office/drawing/2014/main" id="{2F6134E6-BC3A-AA4C-8325-2F5B168F8AB0}"/>
            </a:ext>
          </a:extLst>
        </cdr:cNvPr>
        <cdr:cNvSpPr txBox="1"/>
      </cdr:nvSpPr>
      <cdr:spPr>
        <a:xfrm xmlns:a="http://schemas.openxmlformats.org/drawingml/2006/main">
          <a:off x="3105874" y="2913462"/>
          <a:ext cx="3673012" cy="529426"/>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dirty="0"/>
            <a:t>Russia</a:t>
          </a:r>
          <a:endParaRPr lang="en-US" sz="1600" dirty="0">
            <a:latin typeface="+mn-lt"/>
          </a:endParaRPr>
        </a:p>
      </cdr:txBody>
    </cdr:sp>
  </cdr:relSizeAnchor>
  <cdr:relSizeAnchor xmlns:cdr="http://schemas.openxmlformats.org/drawingml/2006/chartDrawing">
    <cdr:from>
      <cdr:x>0.38211</cdr:x>
      <cdr:y>0.53935</cdr:y>
    </cdr:from>
    <cdr:to>
      <cdr:x>0.83447</cdr:x>
      <cdr:y>0.66473</cdr:y>
    </cdr:to>
    <cdr:sp macro="" textlink="">
      <cdr:nvSpPr>
        <cdr:cNvPr id="5" name="TextBox 1">
          <a:extLst xmlns:a="http://schemas.openxmlformats.org/drawingml/2006/main">
            <a:ext uri="{FF2B5EF4-FFF2-40B4-BE49-F238E27FC236}">
              <a16:creationId xmlns:a16="http://schemas.microsoft.com/office/drawing/2014/main" id="{1B07F0DB-0172-954B-8561-27FB30E0F681}"/>
            </a:ext>
          </a:extLst>
        </cdr:cNvPr>
        <cdr:cNvSpPr txBox="1"/>
      </cdr:nvSpPr>
      <cdr:spPr>
        <a:xfrm xmlns:a="http://schemas.openxmlformats.org/drawingml/2006/main">
          <a:off x="3102561" y="2277559"/>
          <a:ext cx="3673012" cy="529426"/>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dirty="0"/>
            <a:t>Bulgaria</a:t>
          </a:r>
          <a:endParaRPr lang="en-US" sz="1600" dirty="0">
            <a:latin typeface="+mn-lt"/>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0225" cy="450850"/>
          </a:xfrm>
          <a:prstGeom prst="rect">
            <a:avLst/>
          </a:prstGeom>
        </p:spPr>
        <p:txBody>
          <a:bodyPr vert="horz" lIns="91440" tIns="45720" rIns="91440" bIns="45720" rtlCol="0"/>
          <a:lstStyle>
            <a:lvl1pPr algn="l" fontAlgn="auto">
              <a:spcBef>
                <a:spcPts val="0"/>
              </a:spcBef>
              <a:spcAft>
                <a:spcPts val="0"/>
              </a:spcAft>
              <a:defRPr sz="1200" dirty="0">
                <a:latin typeface="+mn-lt"/>
              </a:defRPr>
            </a:lvl1pPr>
          </a:lstStyle>
          <a:p>
            <a:pPr>
              <a:defRPr/>
            </a:pPr>
            <a:endParaRPr lang="en-US"/>
          </a:p>
        </p:txBody>
      </p:sp>
      <p:sp>
        <p:nvSpPr>
          <p:cNvPr id="3" name="Date Placeholder 2"/>
          <p:cNvSpPr>
            <a:spLocks noGrp="1"/>
          </p:cNvSpPr>
          <p:nvPr>
            <p:ph type="dt" sz="quarter" idx="1"/>
          </p:nvPr>
        </p:nvSpPr>
        <p:spPr>
          <a:xfrm>
            <a:off x="4014788" y="0"/>
            <a:ext cx="3070225" cy="450850"/>
          </a:xfrm>
          <a:prstGeom prst="rect">
            <a:avLst/>
          </a:prstGeom>
        </p:spPr>
        <p:txBody>
          <a:bodyPr vert="horz" lIns="91440" tIns="45720" rIns="91440" bIns="45720" rtlCol="0"/>
          <a:lstStyle>
            <a:lvl1pPr algn="r" fontAlgn="auto">
              <a:spcBef>
                <a:spcPts val="0"/>
              </a:spcBef>
              <a:spcAft>
                <a:spcPts val="0"/>
              </a:spcAft>
              <a:defRPr sz="1200" smtClean="0">
                <a:latin typeface="+mn-lt"/>
              </a:defRPr>
            </a:lvl1pPr>
          </a:lstStyle>
          <a:p>
            <a:pPr>
              <a:defRPr/>
            </a:pPr>
            <a:fld id="{83DEF46C-3B29-459B-AD1C-1E45D54687AF}" type="datetimeFigureOut">
              <a:rPr lang="en-US"/>
              <a:pPr>
                <a:defRPr/>
              </a:pPr>
              <a:t>3/2/19</a:t>
            </a:fld>
            <a:endParaRPr lang="en-US" dirty="0"/>
          </a:p>
        </p:txBody>
      </p:sp>
      <p:sp>
        <p:nvSpPr>
          <p:cNvPr id="4" name="Footer Placeholder 3"/>
          <p:cNvSpPr>
            <a:spLocks noGrp="1"/>
          </p:cNvSpPr>
          <p:nvPr>
            <p:ph type="ftr" sz="quarter" idx="2"/>
          </p:nvPr>
        </p:nvSpPr>
        <p:spPr>
          <a:xfrm>
            <a:off x="0" y="8572500"/>
            <a:ext cx="3070225" cy="450850"/>
          </a:xfrm>
          <a:prstGeom prst="rect">
            <a:avLst/>
          </a:prstGeom>
        </p:spPr>
        <p:txBody>
          <a:bodyPr vert="horz" lIns="91440" tIns="45720" rIns="91440" bIns="45720" rtlCol="0" anchor="b"/>
          <a:lstStyle>
            <a:lvl1pPr algn="l" fontAlgn="auto">
              <a:spcBef>
                <a:spcPts val="0"/>
              </a:spcBef>
              <a:spcAft>
                <a:spcPts val="0"/>
              </a:spcAft>
              <a:defRPr sz="1200" dirty="0">
                <a:latin typeface="+mn-lt"/>
              </a:defRPr>
            </a:lvl1pPr>
          </a:lstStyle>
          <a:p>
            <a:pPr>
              <a:defRPr/>
            </a:pPr>
            <a:endParaRPr lang="en-US"/>
          </a:p>
        </p:txBody>
      </p:sp>
      <p:sp>
        <p:nvSpPr>
          <p:cNvPr id="5" name="Slide Number Placeholder 4"/>
          <p:cNvSpPr>
            <a:spLocks noGrp="1"/>
          </p:cNvSpPr>
          <p:nvPr>
            <p:ph type="sldNum" sz="quarter" idx="3"/>
          </p:nvPr>
        </p:nvSpPr>
        <p:spPr>
          <a:xfrm>
            <a:off x="4014788" y="8572500"/>
            <a:ext cx="3070225" cy="450850"/>
          </a:xfrm>
          <a:prstGeom prst="rect">
            <a:avLst/>
          </a:prstGeom>
        </p:spPr>
        <p:txBody>
          <a:bodyPr vert="horz" lIns="91440" tIns="45720" rIns="91440" bIns="45720" rtlCol="0" anchor="b"/>
          <a:lstStyle>
            <a:lvl1pPr algn="r" fontAlgn="auto">
              <a:spcBef>
                <a:spcPts val="0"/>
              </a:spcBef>
              <a:spcAft>
                <a:spcPts val="0"/>
              </a:spcAft>
              <a:defRPr sz="1200" smtClean="0">
                <a:latin typeface="+mn-lt"/>
              </a:defRPr>
            </a:lvl1pPr>
          </a:lstStyle>
          <a:p>
            <a:pPr>
              <a:defRPr/>
            </a:pPr>
            <a:fld id="{A3FA3048-62B1-4C44-B29A-EA0FED456B63}" type="slidenum">
              <a:rPr lang="en-US"/>
              <a:pPr>
                <a:defRPr/>
              </a:pPr>
              <a:t>‹#›</a:t>
            </a:fld>
            <a:endParaRPr lang="en-US" dirty="0"/>
          </a:p>
        </p:txBody>
      </p:sp>
    </p:spTree>
    <p:extLst>
      <p:ext uri="{BB962C8B-B14F-4D97-AF65-F5344CB8AC3E}">
        <p14:creationId xmlns:p14="http://schemas.microsoft.com/office/powerpoint/2010/main" val="4522772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Footer Placeholder 7"/>
          <p:cNvSpPr>
            <a:spLocks noGrp="1"/>
          </p:cNvSpPr>
          <p:nvPr>
            <p:ph type="ftr" sz="quarter" idx="4"/>
          </p:nvPr>
        </p:nvSpPr>
        <p:spPr>
          <a:xfrm>
            <a:off x="0" y="8572500"/>
            <a:ext cx="3070225" cy="452438"/>
          </a:xfrm>
          <a:prstGeom prst="rect">
            <a:avLst/>
          </a:prstGeom>
        </p:spPr>
        <p:txBody>
          <a:bodyPr vert="horz" lIns="91440" tIns="45720" rIns="91440" bIns="45720" rtlCol="0" anchor="b"/>
          <a:lstStyle>
            <a:lvl1pPr algn="l">
              <a:defRPr sz="1200"/>
            </a:lvl1pPr>
          </a:lstStyle>
          <a:p>
            <a:endParaRPr lang="en-US"/>
          </a:p>
        </p:txBody>
      </p:sp>
      <p:sp>
        <p:nvSpPr>
          <p:cNvPr id="9" name="Slide Image Placeholder 8"/>
          <p:cNvSpPr>
            <a:spLocks noGrp="1" noRot="1" noChangeAspect="1"/>
          </p:cNvSpPr>
          <p:nvPr>
            <p:ph type="sldImg" idx="2"/>
          </p:nvPr>
        </p:nvSpPr>
        <p:spPr>
          <a:xfrm>
            <a:off x="1344613" y="1128713"/>
            <a:ext cx="4397375" cy="3044825"/>
          </a:xfrm>
          <a:prstGeom prst="rect">
            <a:avLst/>
          </a:prstGeom>
          <a:noFill/>
          <a:ln w="12700">
            <a:solidFill>
              <a:prstClr val="black"/>
            </a:solidFill>
          </a:ln>
        </p:spPr>
        <p:txBody>
          <a:bodyPr vert="horz" lIns="91440" tIns="45720" rIns="91440" bIns="45720" rtlCol="0" anchor="ctr"/>
          <a:lstStyle/>
          <a:p>
            <a:endParaRPr lang="en-US"/>
          </a:p>
        </p:txBody>
      </p:sp>
      <p:sp>
        <p:nvSpPr>
          <p:cNvPr id="10" name="Header Placeholder 9"/>
          <p:cNvSpPr>
            <a:spLocks noGrp="1"/>
          </p:cNvSpPr>
          <p:nvPr>
            <p:ph type="hdr" sz="quarter"/>
          </p:nvPr>
        </p:nvSpPr>
        <p:spPr>
          <a:xfrm>
            <a:off x="0" y="0"/>
            <a:ext cx="3070225" cy="452438"/>
          </a:xfrm>
          <a:prstGeom prst="rect">
            <a:avLst/>
          </a:prstGeom>
        </p:spPr>
        <p:txBody>
          <a:bodyPr vert="horz" lIns="91440" tIns="45720" rIns="91440" bIns="45720" rtlCol="0"/>
          <a:lstStyle>
            <a:lvl1pPr algn="l">
              <a:defRPr sz="1200"/>
            </a:lvl1pPr>
          </a:lstStyle>
          <a:p>
            <a:endParaRPr lang="en-US"/>
          </a:p>
        </p:txBody>
      </p:sp>
      <p:sp>
        <p:nvSpPr>
          <p:cNvPr id="11" name="Slide Number Placeholder 10"/>
          <p:cNvSpPr>
            <a:spLocks noGrp="1"/>
          </p:cNvSpPr>
          <p:nvPr>
            <p:ph type="sldNum" sz="quarter" idx="5"/>
          </p:nvPr>
        </p:nvSpPr>
        <p:spPr>
          <a:xfrm>
            <a:off x="4014788" y="8572500"/>
            <a:ext cx="3070225" cy="452438"/>
          </a:xfrm>
          <a:prstGeom prst="rect">
            <a:avLst/>
          </a:prstGeom>
        </p:spPr>
        <p:txBody>
          <a:bodyPr vert="horz" lIns="91440" tIns="45720" rIns="91440" bIns="45720" rtlCol="0" anchor="b"/>
          <a:lstStyle>
            <a:lvl1pPr algn="r">
              <a:defRPr sz="1200"/>
            </a:lvl1pPr>
          </a:lstStyle>
          <a:p>
            <a:fld id="{84D93891-08A2-4590-89BC-501F5744FE35}" type="slidenum">
              <a:rPr lang="en-US" smtClean="0"/>
              <a:t>‹#›</a:t>
            </a:fld>
            <a:endParaRPr lang="en-US"/>
          </a:p>
        </p:txBody>
      </p:sp>
      <p:sp>
        <p:nvSpPr>
          <p:cNvPr id="12" name="Notes Placeholder 11"/>
          <p:cNvSpPr>
            <a:spLocks noGrp="1"/>
          </p:cNvSpPr>
          <p:nvPr>
            <p:ph type="body" sz="quarter" idx="3"/>
          </p:nvPr>
        </p:nvSpPr>
        <p:spPr>
          <a:xfrm>
            <a:off x="708025" y="4343400"/>
            <a:ext cx="5670550" cy="35528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Date Placeholder 12"/>
          <p:cNvSpPr>
            <a:spLocks noGrp="1"/>
          </p:cNvSpPr>
          <p:nvPr>
            <p:ph type="dt" idx="1"/>
          </p:nvPr>
        </p:nvSpPr>
        <p:spPr>
          <a:xfrm>
            <a:off x="4014788" y="0"/>
            <a:ext cx="3070225" cy="452438"/>
          </a:xfrm>
          <a:prstGeom prst="rect">
            <a:avLst/>
          </a:prstGeom>
        </p:spPr>
        <p:txBody>
          <a:bodyPr vert="horz" lIns="91440" tIns="45720" rIns="91440" bIns="45720" rtlCol="0"/>
          <a:lstStyle>
            <a:lvl1pPr algn="r">
              <a:defRPr sz="1200"/>
            </a:lvl1pPr>
          </a:lstStyle>
          <a:p>
            <a:fld id="{27109E9D-F353-4E16-A1E5-1D35D56B03AA}" type="datetimeFigureOut">
              <a:rPr lang="en-US" smtClean="0"/>
              <a:t>3/2/19</a:t>
            </a:fld>
            <a:endParaRPr lang="en-US"/>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408112" y="3643314"/>
            <a:ext cx="4210050" cy="5610225"/>
          </a:xfrm>
          <a:prstGeom prst="rect">
            <a:avLst/>
          </a:prstGeom>
        </p:spPr>
      </p:pic>
    </p:spTree>
    <p:extLst>
      <p:ext uri="{BB962C8B-B14F-4D97-AF65-F5344CB8AC3E}">
        <p14:creationId xmlns:p14="http://schemas.microsoft.com/office/powerpoint/2010/main" val="394533053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p:cNvSpPr>
          <p:nvPr>
            <p:ph type="sldImg"/>
          </p:nvPr>
        </p:nvSpPr>
        <p:spPr bwMode="auto">
          <a:xfrm>
            <a:off x="1100138" y="676275"/>
            <a:ext cx="4886325" cy="3384550"/>
          </a:xfrm>
          <a:prstGeom prst="rect">
            <a:avLst/>
          </a:prstGeom>
          <a:noFill/>
          <a:ln>
            <a:solidFill>
              <a:srgbClr val="000000"/>
            </a:solidFill>
            <a:miter lim="800000"/>
            <a:headEnd/>
            <a:tailEnd/>
          </a:ln>
        </p:spPr>
      </p:sp>
      <p:sp>
        <p:nvSpPr>
          <p:cNvPr id="16386" name="Notes Placeholder 2"/>
          <p:cNvSpPr>
            <a:spLocks noGrp="1"/>
          </p:cNvSpPr>
          <p:nvPr>
            <p:ph type="body" idx="1"/>
          </p:nvPr>
        </p:nvSpPr>
        <p:spPr bwMode="auto">
          <a:xfrm>
            <a:off x="708025" y="4286250"/>
            <a:ext cx="5670550" cy="4062413"/>
          </a:xfrm>
          <a:prstGeom prst="rect">
            <a:avLst/>
          </a:prstGeom>
          <a:noFill/>
        </p:spPr>
        <p:txBody>
          <a:bodyPr wrap="square" numCol="1" anchor="t" anchorCtr="0" compatLnSpc="1">
            <a:prstTxWarp prst="textNoShape">
              <a:avLst/>
            </a:prstTxWarp>
          </a:bodyPr>
          <a:lstStyle/>
          <a:p>
            <a:pPr>
              <a:spcBef>
                <a:spcPct val="0"/>
              </a:spcBef>
            </a:pPr>
            <a:endParaRPr lang="ru-RU" dirty="0"/>
          </a:p>
        </p:txBody>
      </p:sp>
      <p:sp>
        <p:nvSpPr>
          <p:cNvPr id="16387" name="Slide Number Placeholder 3"/>
          <p:cNvSpPr>
            <a:spLocks noGrp="1"/>
          </p:cNvSpPr>
          <p:nvPr>
            <p:ph type="sldNum" sz="quarter" idx="5"/>
          </p:nvPr>
        </p:nvSpPr>
        <p:spPr bwMode="auto">
          <a:xfrm>
            <a:off x="4014788" y="8572500"/>
            <a:ext cx="3070225" cy="450850"/>
          </a:xfrm>
          <a:prstGeom prst="rect">
            <a:avLst/>
          </a:prstGeom>
          <a:noFill/>
          <a:ln>
            <a:miter lim="800000"/>
            <a:headEnd/>
            <a:tailEnd/>
          </a:ln>
        </p:spPr>
        <p:txBody>
          <a:bodyPr wrap="square" numCol="1" anchorCtr="0" compatLnSpc="1">
            <a:prstTxWarp prst="textNoShape">
              <a:avLst/>
            </a:prstTxWarp>
          </a:bodyPr>
          <a:lstStyle/>
          <a:p>
            <a:pPr fontAlgn="base">
              <a:spcBef>
                <a:spcPct val="0"/>
              </a:spcBef>
              <a:spcAft>
                <a:spcPct val="0"/>
              </a:spcAft>
            </a:pPr>
            <a:fld id="{14C88DE2-B501-4DB1-B8EA-01C094CFBE09}" type="slidenum">
              <a:rPr lang="en-US"/>
              <a:pPr fontAlgn="base">
                <a:spcBef>
                  <a:spcPct val="0"/>
                </a:spcBef>
                <a:spcAft>
                  <a:spcPct val="0"/>
                </a:spcAft>
              </a:pPr>
              <a:t>1</a:t>
            </a:fld>
            <a:endParaRPr lang="en-US"/>
          </a:p>
        </p:txBody>
      </p:sp>
    </p:spTree>
    <p:extLst>
      <p:ext uri="{BB962C8B-B14F-4D97-AF65-F5344CB8AC3E}">
        <p14:creationId xmlns:p14="http://schemas.microsoft.com/office/powerpoint/2010/main" val="24058280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bwMode="auto">
          <a:xfrm>
            <a:off x="1098550" y="676275"/>
            <a:ext cx="4889500" cy="3384550"/>
          </a:xfrm>
          <a:prstGeom prst="rect">
            <a:avLst/>
          </a:prstGeom>
          <a:noFill/>
          <a:ln>
            <a:solidFill>
              <a:srgbClr val="000000"/>
            </a:solidFill>
            <a:miter lim="800000"/>
            <a:headEnd/>
            <a:tailEnd/>
          </a:ln>
        </p:spPr>
      </p:sp>
      <p:sp>
        <p:nvSpPr>
          <p:cNvPr id="18434" name="Notes Placeholder 2"/>
          <p:cNvSpPr>
            <a:spLocks noGrp="1"/>
          </p:cNvSpPr>
          <p:nvPr>
            <p:ph type="body" idx="1"/>
          </p:nvPr>
        </p:nvSpPr>
        <p:spPr bwMode="auto">
          <a:xfrm>
            <a:off x="708025" y="4286250"/>
            <a:ext cx="5670550" cy="4062413"/>
          </a:xfrm>
          <a:prstGeom prst="rect">
            <a:avLst/>
          </a:prstGeom>
          <a:noFill/>
        </p:spPr>
        <p:txBody>
          <a:bodyPr wrap="square" numCol="1" anchor="t" anchorCtr="0" compatLnSpc="1">
            <a:prstTxWarp prst="textNoShape">
              <a:avLst/>
            </a:prstTxWarp>
          </a:bodyPr>
          <a:lstStyle/>
          <a:p>
            <a:pPr>
              <a:spcBef>
                <a:spcPct val="0"/>
              </a:spcBef>
            </a:pPr>
            <a:r>
              <a:rPr lang="en-US" baseline="0" dirty="0"/>
              <a:t>We do not have this data for OECD countries</a:t>
            </a:r>
          </a:p>
        </p:txBody>
      </p:sp>
      <p:sp>
        <p:nvSpPr>
          <p:cNvPr id="18435" name="Slide Number Placeholder 3"/>
          <p:cNvSpPr>
            <a:spLocks noGrp="1"/>
          </p:cNvSpPr>
          <p:nvPr>
            <p:ph type="sldNum" sz="quarter" idx="5"/>
          </p:nvPr>
        </p:nvSpPr>
        <p:spPr bwMode="auto">
          <a:xfrm>
            <a:off x="4014788" y="8572500"/>
            <a:ext cx="3070225" cy="450850"/>
          </a:xfrm>
          <a:prstGeom prst="rect">
            <a:avLst/>
          </a:prstGeom>
          <a:noFill/>
          <a:ln>
            <a:miter lim="800000"/>
            <a:headEnd/>
            <a:tailEnd/>
          </a:ln>
        </p:spPr>
        <p:txBody>
          <a:bodyPr wrap="square" numCol="1" anchorCtr="0" compatLnSpc="1">
            <a:prstTxWarp prst="textNoShape">
              <a:avLst/>
            </a:prstTxWarp>
          </a:bodyPr>
          <a:lstStyle/>
          <a:p>
            <a:fld id="{F5E49C48-BC26-42D6-AA3D-28B97E864269}" type="slidenum">
              <a:rPr lang="en-US">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32976401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bwMode="auto">
          <a:xfrm>
            <a:off x="1098550" y="676275"/>
            <a:ext cx="4889500" cy="3384550"/>
          </a:xfrm>
          <a:prstGeom prst="rect">
            <a:avLst/>
          </a:prstGeom>
          <a:noFill/>
          <a:ln>
            <a:solidFill>
              <a:srgbClr val="000000"/>
            </a:solidFill>
            <a:miter lim="800000"/>
            <a:headEnd/>
            <a:tailEnd/>
          </a:ln>
        </p:spPr>
      </p:sp>
      <p:sp>
        <p:nvSpPr>
          <p:cNvPr id="18434" name="Notes Placeholder 2"/>
          <p:cNvSpPr>
            <a:spLocks noGrp="1"/>
          </p:cNvSpPr>
          <p:nvPr>
            <p:ph type="body" idx="1"/>
          </p:nvPr>
        </p:nvSpPr>
        <p:spPr bwMode="auto">
          <a:xfrm>
            <a:off x="708025" y="4286250"/>
            <a:ext cx="5670550" cy="4062413"/>
          </a:xfrm>
          <a:prstGeom prst="rect">
            <a:avLst/>
          </a:prstGeom>
          <a:noFill/>
        </p:spPr>
        <p:txBody>
          <a:bodyPr wrap="square" numCol="1" anchor="t" anchorCtr="0" compatLnSpc="1">
            <a:prstTxWarp prst="textNoShape">
              <a:avLst/>
            </a:prstTxWarp>
          </a:bodyPr>
          <a:lstStyle/>
          <a:p>
            <a:pPr>
              <a:spcBef>
                <a:spcPct val="0"/>
              </a:spcBef>
            </a:pPr>
            <a:endParaRPr lang="en-US" baseline="0" dirty="0"/>
          </a:p>
        </p:txBody>
      </p:sp>
      <p:sp>
        <p:nvSpPr>
          <p:cNvPr id="18435" name="Slide Number Placeholder 3"/>
          <p:cNvSpPr>
            <a:spLocks noGrp="1"/>
          </p:cNvSpPr>
          <p:nvPr>
            <p:ph type="sldNum" sz="quarter" idx="5"/>
          </p:nvPr>
        </p:nvSpPr>
        <p:spPr bwMode="auto">
          <a:xfrm>
            <a:off x="4014788" y="8572500"/>
            <a:ext cx="3070225" cy="450850"/>
          </a:xfrm>
          <a:prstGeom prst="rect">
            <a:avLst/>
          </a:prstGeom>
          <a:noFill/>
          <a:ln>
            <a:miter lim="800000"/>
            <a:headEnd/>
            <a:tailEnd/>
          </a:ln>
        </p:spPr>
        <p:txBody>
          <a:bodyPr wrap="square" numCol="1" anchorCtr="0" compatLnSpc="1">
            <a:prstTxWarp prst="textNoShape">
              <a:avLst/>
            </a:prstTxWarp>
          </a:bodyPr>
          <a:lstStyle/>
          <a:p>
            <a:fld id="{F5E49C48-BC26-42D6-AA3D-28B97E864269}" type="slidenum">
              <a:rPr lang="en-US">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10429548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bwMode="auto">
          <a:xfrm>
            <a:off x="1098550" y="676275"/>
            <a:ext cx="4889500" cy="3384550"/>
          </a:xfrm>
          <a:prstGeom prst="rect">
            <a:avLst/>
          </a:prstGeom>
          <a:noFill/>
          <a:ln>
            <a:solidFill>
              <a:srgbClr val="000000"/>
            </a:solidFill>
            <a:miter lim="800000"/>
            <a:headEnd/>
            <a:tailEnd/>
          </a:ln>
        </p:spPr>
      </p:sp>
      <p:sp>
        <p:nvSpPr>
          <p:cNvPr id="18434" name="Notes Placeholder 2"/>
          <p:cNvSpPr>
            <a:spLocks noGrp="1"/>
          </p:cNvSpPr>
          <p:nvPr>
            <p:ph type="body" idx="1"/>
          </p:nvPr>
        </p:nvSpPr>
        <p:spPr bwMode="auto">
          <a:xfrm>
            <a:off x="708025" y="4286250"/>
            <a:ext cx="5670550" cy="4062413"/>
          </a:xfrm>
          <a:prstGeom prst="rect">
            <a:avLst/>
          </a:prstGeom>
          <a:noFill/>
        </p:spPr>
        <p:txBody>
          <a:bodyPr wrap="square" numCol="1" anchor="t" anchorCtr="0" compatLnSpc="1">
            <a:prstTxWarp prst="textNoShape">
              <a:avLst/>
            </a:prstTxWarp>
          </a:bodyPr>
          <a:lstStyle/>
          <a:p>
            <a:pPr>
              <a:spcBef>
                <a:spcPct val="0"/>
              </a:spcBef>
            </a:pPr>
            <a:r>
              <a:rPr lang="en-US" baseline="0" dirty="0"/>
              <a:t>New question this year</a:t>
            </a:r>
          </a:p>
        </p:txBody>
      </p:sp>
      <p:sp>
        <p:nvSpPr>
          <p:cNvPr id="18435" name="Slide Number Placeholder 3"/>
          <p:cNvSpPr>
            <a:spLocks noGrp="1"/>
          </p:cNvSpPr>
          <p:nvPr>
            <p:ph type="sldNum" sz="quarter" idx="5"/>
          </p:nvPr>
        </p:nvSpPr>
        <p:spPr bwMode="auto">
          <a:xfrm>
            <a:off x="4014788" y="8572500"/>
            <a:ext cx="3070225" cy="450850"/>
          </a:xfrm>
          <a:prstGeom prst="rect">
            <a:avLst/>
          </a:prstGeom>
          <a:noFill/>
          <a:ln>
            <a:miter lim="800000"/>
            <a:headEnd/>
            <a:tailEnd/>
          </a:ln>
        </p:spPr>
        <p:txBody>
          <a:bodyPr wrap="square" numCol="1" anchorCtr="0" compatLnSpc="1">
            <a:prstTxWarp prst="textNoShape">
              <a:avLst/>
            </a:prstTxWarp>
          </a:bodyPr>
          <a:lstStyle/>
          <a:p>
            <a:fld id="{F5E49C48-BC26-42D6-AA3D-28B97E864269}" type="slidenum">
              <a:rPr lang="en-US">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4476235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bwMode="auto">
          <a:xfrm>
            <a:off x="1098550" y="676275"/>
            <a:ext cx="4889500" cy="3384550"/>
          </a:xfrm>
          <a:prstGeom prst="rect">
            <a:avLst/>
          </a:prstGeom>
          <a:noFill/>
          <a:ln>
            <a:solidFill>
              <a:srgbClr val="000000"/>
            </a:solidFill>
            <a:miter lim="800000"/>
            <a:headEnd/>
            <a:tailEnd/>
          </a:ln>
        </p:spPr>
      </p:sp>
      <p:sp>
        <p:nvSpPr>
          <p:cNvPr id="18434" name="Notes Placeholder 2"/>
          <p:cNvSpPr>
            <a:spLocks noGrp="1"/>
          </p:cNvSpPr>
          <p:nvPr>
            <p:ph type="body" idx="1"/>
          </p:nvPr>
        </p:nvSpPr>
        <p:spPr bwMode="auto">
          <a:xfrm>
            <a:off x="708025" y="4286250"/>
            <a:ext cx="5670550" cy="4062413"/>
          </a:xfrm>
          <a:prstGeom prst="rect">
            <a:avLst/>
          </a:prstGeom>
          <a:noFill/>
        </p:spPr>
        <p:txBody>
          <a:bodyPr wrap="square" numCol="1" anchor="t" anchorCtr="0" compatLnSpc="1">
            <a:prstTxWarp prst="textNoShape">
              <a:avLst/>
            </a:prstTxWarp>
          </a:bodyPr>
          <a:lstStyle/>
          <a:p>
            <a:pPr>
              <a:spcBef>
                <a:spcPct val="0"/>
              </a:spcBef>
            </a:pPr>
            <a:r>
              <a:rPr lang="en-US" b="0" baseline="0" dirty="0"/>
              <a:t>E-</a:t>
            </a:r>
            <a:r>
              <a:rPr lang="en-US" b="0" baseline="0" dirty="0" err="1"/>
              <a:t>gov</a:t>
            </a:r>
            <a:r>
              <a:rPr lang="en-US" b="0" baseline="0" dirty="0"/>
              <a:t>: systematic in Russia, Georgia, Armenia</a:t>
            </a:r>
          </a:p>
          <a:p>
            <a:pPr>
              <a:spcBef>
                <a:spcPct val="0"/>
              </a:spcBef>
            </a:pPr>
            <a:r>
              <a:rPr lang="en-US" b="0" baseline="0" dirty="0"/>
              <a:t>Innovation: Russia</a:t>
            </a:r>
          </a:p>
          <a:p>
            <a:pPr>
              <a:spcBef>
                <a:spcPct val="0"/>
              </a:spcBef>
            </a:pPr>
            <a:r>
              <a:rPr lang="en-US" b="0" baseline="0" dirty="0"/>
              <a:t>Poverty/equality: Uzbekistan</a:t>
            </a:r>
          </a:p>
          <a:p>
            <a:pPr>
              <a:spcBef>
                <a:spcPct val="0"/>
              </a:spcBef>
            </a:pPr>
            <a:r>
              <a:rPr lang="en-US" b="0" baseline="0" dirty="0"/>
              <a:t>Citizen satisfaction: Russia and KR</a:t>
            </a:r>
          </a:p>
          <a:p>
            <a:pPr>
              <a:spcBef>
                <a:spcPct val="0"/>
              </a:spcBef>
            </a:pPr>
            <a:r>
              <a:rPr lang="en-US" b="0" baseline="0" dirty="0"/>
              <a:t>Trust in </a:t>
            </a:r>
            <a:r>
              <a:rPr lang="en-US" b="0" baseline="0" dirty="0" err="1"/>
              <a:t>gov</a:t>
            </a:r>
            <a:r>
              <a:rPr lang="en-US" b="0" baseline="0" dirty="0"/>
              <a:t>: KR</a:t>
            </a:r>
          </a:p>
          <a:p>
            <a:pPr>
              <a:spcBef>
                <a:spcPct val="0"/>
              </a:spcBef>
            </a:pPr>
            <a:endParaRPr lang="en-US" b="0" baseline="0" dirty="0"/>
          </a:p>
          <a:p>
            <a:pPr>
              <a:spcBef>
                <a:spcPct val="0"/>
              </a:spcBef>
            </a:pPr>
            <a:r>
              <a:rPr lang="en-US" b="0" baseline="0" dirty="0"/>
              <a:t>All report no budget reporting specifically related to the SDGs except </a:t>
            </a:r>
            <a:r>
              <a:rPr lang="en-US" b="0" baseline="0" dirty="0" err="1"/>
              <a:t>Kaz</a:t>
            </a:r>
            <a:r>
              <a:rPr lang="en-US" b="0" baseline="0" dirty="0"/>
              <a:t> and </a:t>
            </a:r>
            <a:r>
              <a:rPr lang="en-US" b="0" baseline="0" dirty="0" err="1"/>
              <a:t>Mol</a:t>
            </a:r>
            <a:r>
              <a:rPr lang="en-US" b="0" baseline="0" dirty="0"/>
              <a:t> who report that budget reporting, while not specifically focused on the SDGs, systematically includes key SDG targets and indicators</a:t>
            </a:r>
          </a:p>
        </p:txBody>
      </p:sp>
      <p:sp>
        <p:nvSpPr>
          <p:cNvPr id="18435" name="Slide Number Placeholder 3"/>
          <p:cNvSpPr>
            <a:spLocks noGrp="1"/>
          </p:cNvSpPr>
          <p:nvPr>
            <p:ph type="sldNum" sz="quarter" idx="5"/>
          </p:nvPr>
        </p:nvSpPr>
        <p:spPr bwMode="auto">
          <a:xfrm>
            <a:off x="4014788" y="8572500"/>
            <a:ext cx="3070225" cy="450850"/>
          </a:xfrm>
          <a:prstGeom prst="rect">
            <a:avLst/>
          </a:prstGeom>
          <a:noFill/>
          <a:ln>
            <a:miter lim="800000"/>
            <a:headEnd/>
            <a:tailEnd/>
          </a:ln>
        </p:spPr>
        <p:txBody>
          <a:bodyPr wrap="square" numCol="1" anchorCtr="0" compatLnSpc="1">
            <a:prstTxWarp prst="textNoShape">
              <a:avLst/>
            </a:prstTxWarp>
          </a:bodyPr>
          <a:lstStyle/>
          <a:p>
            <a:fld id="{F5E49C48-BC26-42D6-AA3D-28B97E864269}" type="slidenum">
              <a:rPr lang="en-US">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31256335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D93891-08A2-4590-89BC-501F5744FE35}" type="slidenum">
              <a:rPr lang="en-US" smtClean="0"/>
              <a:t>16</a:t>
            </a:fld>
            <a:endParaRPr lang="en-US"/>
          </a:p>
        </p:txBody>
      </p:sp>
    </p:spTree>
    <p:extLst>
      <p:ext uri="{BB962C8B-B14F-4D97-AF65-F5344CB8AC3E}">
        <p14:creationId xmlns:p14="http://schemas.microsoft.com/office/powerpoint/2010/main" val="25695316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bwMode="auto">
          <a:xfrm>
            <a:off x="1098550" y="676275"/>
            <a:ext cx="4889500" cy="3384550"/>
          </a:xfrm>
          <a:prstGeom prst="rect">
            <a:avLst/>
          </a:prstGeom>
          <a:noFill/>
          <a:ln>
            <a:solidFill>
              <a:srgbClr val="000000"/>
            </a:solidFill>
            <a:miter lim="800000"/>
            <a:headEnd/>
            <a:tailEnd/>
          </a:ln>
        </p:spPr>
      </p:sp>
      <p:sp>
        <p:nvSpPr>
          <p:cNvPr id="18434" name="Notes Placeholder 2"/>
          <p:cNvSpPr>
            <a:spLocks noGrp="1"/>
          </p:cNvSpPr>
          <p:nvPr>
            <p:ph type="body" idx="1"/>
          </p:nvPr>
        </p:nvSpPr>
        <p:spPr bwMode="auto">
          <a:xfrm>
            <a:off x="708025" y="4286250"/>
            <a:ext cx="5670550" cy="4062413"/>
          </a:xfrm>
          <a:prstGeom prst="rect">
            <a:avLst/>
          </a:prstGeom>
          <a:noFill/>
        </p:spPr>
        <p:txBody>
          <a:bodyPr wrap="square" numCol="1" anchor="t" anchorCtr="0" compatLnSpc="1">
            <a:prstTxWarp prst="textNoShape">
              <a:avLst/>
            </a:prstTxWarp>
          </a:bodyPr>
          <a:lstStyle/>
          <a:p>
            <a:pPr>
              <a:spcBef>
                <a:spcPct val="0"/>
              </a:spcBef>
            </a:pPr>
            <a:endParaRPr lang="en-US" baseline="0" dirty="0"/>
          </a:p>
        </p:txBody>
      </p:sp>
      <p:sp>
        <p:nvSpPr>
          <p:cNvPr id="18435" name="Slide Number Placeholder 3"/>
          <p:cNvSpPr>
            <a:spLocks noGrp="1"/>
          </p:cNvSpPr>
          <p:nvPr>
            <p:ph type="sldNum" sz="quarter" idx="5"/>
          </p:nvPr>
        </p:nvSpPr>
        <p:spPr bwMode="auto">
          <a:xfrm>
            <a:off x="4014788" y="8572500"/>
            <a:ext cx="3070225" cy="450850"/>
          </a:xfrm>
          <a:prstGeom prst="rect">
            <a:avLst/>
          </a:prstGeom>
          <a:noFill/>
          <a:ln>
            <a:miter lim="800000"/>
            <a:headEnd/>
            <a:tailEnd/>
          </a:ln>
        </p:spPr>
        <p:txBody>
          <a:bodyPr wrap="square" numCol="1" anchorCtr="0" compatLnSpc="1">
            <a:prstTxWarp prst="textNoShape">
              <a:avLst/>
            </a:prstTxWarp>
          </a:bodyPr>
          <a:lstStyle/>
          <a:p>
            <a:fld id="{F5E49C48-BC26-42D6-AA3D-28B97E864269}" type="slidenum">
              <a:rPr lang="en-US">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38821763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bwMode="auto">
          <a:xfrm>
            <a:off x="1098550" y="676275"/>
            <a:ext cx="4889500" cy="3384550"/>
          </a:xfrm>
          <a:prstGeom prst="rect">
            <a:avLst/>
          </a:prstGeom>
          <a:noFill/>
          <a:ln>
            <a:solidFill>
              <a:srgbClr val="000000"/>
            </a:solidFill>
            <a:miter lim="800000"/>
            <a:headEnd/>
            <a:tailEnd/>
          </a:ln>
        </p:spPr>
      </p:sp>
      <p:sp>
        <p:nvSpPr>
          <p:cNvPr id="18434" name="Notes Placeholder 2"/>
          <p:cNvSpPr>
            <a:spLocks noGrp="1"/>
          </p:cNvSpPr>
          <p:nvPr>
            <p:ph type="body" idx="1"/>
          </p:nvPr>
        </p:nvSpPr>
        <p:spPr bwMode="auto">
          <a:xfrm>
            <a:off x="708025" y="4286250"/>
            <a:ext cx="5670550" cy="4062413"/>
          </a:xfrm>
          <a:prstGeom prst="rect">
            <a:avLst/>
          </a:prstGeom>
          <a:noFill/>
        </p:spPr>
        <p:txBody>
          <a:bodyPr wrap="square" numCol="1" anchor="t" anchorCtr="0" compatLnSpc="1">
            <a:prstTxWarp prst="textNoShape">
              <a:avLst/>
            </a:prstTxWarp>
          </a:bodyPr>
          <a:lstStyle/>
          <a:p>
            <a:pPr>
              <a:spcBef>
                <a:spcPct val="0"/>
              </a:spcBef>
            </a:pPr>
            <a:endParaRPr lang="en-US" baseline="0" dirty="0"/>
          </a:p>
        </p:txBody>
      </p:sp>
      <p:sp>
        <p:nvSpPr>
          <p:cNvPr id="18435" name="Slide Number Placeholder 3"/>
          <p:cNvSpPr>
            <a:spLocks noGrp="1"/>
          </p:cNvSpPr>
          <p:nvPr>
            <p:ph type="sldNum" sz="quarter" idx="5"/>
          </p:nvPr>
        </p:nvSpPr>
        <p:spPr bwMode="auto">
          <a:xfrm>
            <a:off x="4014788" y="8572500"/>
            <a:ext cx="3070225" cy="450850"/>
          </a:xfrm>
          <a:prstGeom prst="rect">
            <a:avLst/>
          </a:prstGeom>
          <a:noFill/>
          <a:ln>
            <a:miter lim="800000"/>
            <a:headEnd/>
            <a:tailEnd/>
          </a:ln>
        </p:spPr>
        <p:txBody>
          <a:bodyPr wrap="square" numCol="1" anchorCtr="0" compatLnSpc="1">
            <a:prstTxWarp prst="textNoShape">
              <a:avLst/>
            </a:prstTxWarp>
          </a:bodyPr>
          <a:lstStyle/>
          <a:p>
            <a:fld id="{F5E49C48-BC26-42D6-AA3D-28B97E864269}" type="slidenum">
              <a:rPr lang="en-US">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8315283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bwMode="auto">
          <a:xfrm>
            <a:off x="1098550" y="676275"/>
            <a:ext cx="4889500" cy="3384550"/>
          </a:xfrm>
          <a:prstGeom prst="rect">
            <a:avLst/>
          </a:prstGeom>
          <a:noFill/>
          <a:ln>
            <a:solidFill>
              <a:srgbClr val="000000"/>
            </a:solidFill>
            <a:miter lim="800000"/>
            <a:headEnd/>
            <a:tailEnd/>
          </a:ln>
        </p:spPr>
      </p:sp>
      <p:sp>
        <p:nvSpPr>
          <p:cNvPr id="18434" name="Notes Placeholder 2"/>
          <p:cNvSpPr>
            <a:spLocks noGrp="1"/>
          </p:cNvSpPr>
          <p:nvPr>
            <p:ph type="body" idx="1"/>
          </p:nvPr>
        </p:nvSpPr>
        <p:spPr bwMode="auto">
          <a:xfrm>
            <a:off x="708025" y="4286250"/>
            <a:ext cx="5670550" cy="4062413"/>
          </a:xfrm>
          <a:prstGeom prst="rect">
            <a:avLst/>
          </a:prstGeom>
          <a:noFill/>
        </p:spPr>
        <p:txBody>
          <a:bodyPr wrap="square" numCol="1" anchor="t" anchorCtr="0" compatLnSpc="1">
            <a:prstTxWarp prst="textNoShape">
              <a:avLst/>
            </a:prstTxWarp>
          </a:bodyPr>
          <a:lstStyle/>
          <a:p>
            <a:pPr>
              <a:spcBef>
                <a:spcPct val="0"/>
              </a:spcBef>
            </a:pPr>
            <a:endParaRPr lang="en-US" baseline="0" dirty="0"/>
          </a:p>
        </p:txBody>
      </p:sp>
      <p:sp>
        <p:nvSpPr>
          <p:cNvPr id="18435" name="Slide Number Placeholder 3"/>
          <p:cNvSpPr>
            <a:spLocks noGrp="1"/>
          </p:cNvSpPr>
          <p:nvPr>
            <p:ph type="sldNum" sz="quarter" idx="5"/>
          </p:nvPr>
        </p:nvSpPr>
        <p:spPr bwMode="auto">
          <a:xfrm>
            <a:off x="4014788" y="8572500"/>
            <a:ext cx="3070225" cy="450850"/>
          </a:xfrm>
          <a:prstGeom prst="rect">
            <a:avLst/>
          </a:prstGeom>
          <a:noFill/>
          <a:ln>
            <a:miter lim="800000"/>
            <a:headEnd/>
            <a:tailEnd/>
          </a:ln>
        </p:spPr>
        <p:txBody>
          <a:bodyPr wrap="square" numCol="1" anchorCtr="0" compatLnSpc="1">
            <a:prstTxWarp prst="textNoShape">
              <a:avLst/>
            </a:prstTxWarp>
          </a:bodyPr>
          <a:lstStyle/>
          <a:p>
            <a:fld id="{F5E49C48-BC26-42D6-AA3D-28B97E864269}" type="slidenum">
              <a:rPr lang="en-US">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942817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bwMode="auto">
          <a:xfrm>
            <a:off x="1098550" y="676275"/>
            <a:ext cx="4889500" cy="3384550"/>
          </a:xfrm>
          <a:prstGeom prst="rect">
            <a:avLst/>
          </a:prstGeom>
          <a:noFill/>
          <a:ln>
            <a:solidFill>
              <a:srgbClr val="000000"/>
            </a:solidFill>
            <a:miter lim="800000"/>
            <a:headEnd/>
            <a:tailEnd/>
          </a:ln>
        </p:spPr>
      </p:sp>
      <p:sp>
        <p:nvSpPr>
          <p:cNvPr id="18434" name="Notes Placeholder 2"/>
          <p:cNvSpPr>
            <a:spLocks noGrp="1"/>
          </p:cNvSpPr>
          <p:nvPr>
            <p:ph type="body" idx="1"/>
          </p:nvPr>
        </p:nvSpPr>
        <p:spPr bwMode="auto">
          <a:xfrm>
            <a:off x="708025" y="4286250"/>
            <a:ext cx="5670550" cy="4062413"/>
          </a:xfrm>
          <a:prstGeom prst="rect">
            <a:avLst/>
          </a:prstGeom>
          <a:noFill/>
        </p:spPr>
        <p:txBody>
          <a:bodyPr wrap="square" numCol="1" anchor="t" anchorCtr="0" compatLnSpc="1">
            <a:prstTxWarp prst="textNoShape">
              <a:avLst/>
            </a:prstTxWarp>
          </a:bodyPr>
          <a:lstStyle/>
          <a:p>
            <a:pPr>
              <a:spcBef>
                <a:spcPct val="0"/>
              </a:spcBef>
            </a:pPr>
            <a:endParaRPr lang="en-US" baseline="0" dirty="0"/>
          </a:p>
        </p:txBody>
      </p:sp>
      <p:sp>
        <p:nvSpPr>
          <p:cNvPr id="18435" name="Slide Number Placeholder 3"/>
          <p:cNvSpPr>
            <a:spLocks noGrp="1"/>
          </p:cNvSpPr>
          <p:nvPr>
            <p:ph type="sldNum" sz="quarter" idx="5"/>
          </p:nvPr>
        </p:nvSpPr>
        <p:spPr bwMode="auto">
          <a:xfrm>
            <a:off x="4014788" y="8572500"/>
            <a:ext cx="3070225" cy="450850"/>
          </a:xfrm>
          <a:prstGeom prst="rect">
            <a:avLst/>
          </a:prstGeom>
          <a:noFill/>
          <a:ln>
            <a:miter lim="800000"/>
            <a:headEnd/>
            <a:tailEnd/>
          </a:ln>
        </p:spPr>
        <p:txBody>
          <a:bodyPr wrap="square" numCol="1" anchorCtr="0" compatLnSpc="1">
            <a:prstTxWarp prst="textNoShape">
              <a:avLst/>
            </a:prstTxWarp>
          </a:bodyPr>
          <a:lstStyle/>
          <a:p>
            <a:fld id="{F5E49C48-BC26-42D6-AA3D-28B97E864269}" type="slidenum">
              <a:rPr lang="en-US">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39332302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D93891-08A2-4590-89BC-501F5744FE35}" type="slidenum">
              <a:rPr lang="en-US" smtClean="0"/>
              <a:t>21</a:t>
            </a:fld>
            <a:endParaRPr lang="en-US"/>
          </a:p>
        </p:txBody>
      </p:sp>
    </p:spTree>
    <p:extLst>
      <p:ext uri="{BB962C8B-B14F-4D97-AF65-F5344CB8AC3E}">
        <p14:creationId xmlns:p14="http://schemas.microsoft.com/office/powerpoint/2010/main" val="10933998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bwMode="auto">
          <a:xfrm>
            <a:off x="1098550" y="676275"/>
            <a:ext cx="4889500" cy="3384550"/>
          </a:xfrm>
          <a:prstGeom prst="rect">
            <a:avLst/>
          </a:prstGeom>
          <a:noFill/>
          <a:ln>
            <a:solidFill>
              <a:srgbClr val="000000"/>
            </a:solidFill>
            <a:miter lim="800000"/>
            <a:headEnd/>
            <a:tailEnd/>
          </a:ln>
        </p:spPr>
      </p:sp>
      <p:sp>
        <p:nvSpPr>
          <p:cNvPr id="18434" name="Notes Placeholder 2"/>
          <p:cNvSpPr>
            <a:spLocks noGrp="1"/>
          </p:cNvSpPr>
          <p:nvPr>
            <p:ph type="body" idx="1"/>
          </p:nvPr>
        </p:nvSpPr>
        <p:spPr bwMode="auto">
          <a:xfrm>
            <a:off x="708025" y="4286250"/>
            <a:ext cx="5670550" cy="4062413"/>
          </a:xfrm>
          <a:prstGeom prst="rect">
            <a:avLst/>
          </a:prstGeom>
          <a:noFill/>
        </p:spPr>
        <p:txBody>
          <a:bodyPr wrap="square" numCol="1" anchor="t" anchorCtr="0" compatLnSpc="1">
            <a:prstTxWarp prst="textNoShape">
              <a:avLst/>
            </a:prstTxWarp>
          </a:bodyPr>
          <a:lstStyle/>
          <a:p>
            <a:pPr>
              <a:spcBef>
                <a:spcPct val="0"/>
              </a:spcBef>
            </a:pPr>
            <a:endParaRPr lang="en-US" baseline="0" dirty="0"/>
          </a:p>
        </p:txBody>
      </p:sp>
      <p:sp>
        <p:nvSpPr>
          <p:cNvPr id="18435" name="Slide Number Placeholder 3"/>
          <p:cNvSpPr>
            <a:spLocks noGrp="1"/>
          </p:cNvSpPr>
          <p:nvPr>
            <p:ph type="sldNum" sz="quarter" idx="5"/>
          </p:nvPr>
        </p:nvSpPr>
        <p:spPr bwMode="auto">
          <a:xfrm>
            <a:off x="4014788" y="8572500"/>
            <a:ext cx="3070225" cy="450850"/>
          </a:xfrm>
          <a:prstGeom prst="rect">
            <a:avLst/>
          </a:prstGeom>
          <a:noFill/>
          <a:ln>
            <a:miter lim="800000"/>
            <a:headEnd/>
            <a:tailEnd/>
          </a:ln>
        </p:spPr>
        <p:txBody>
          <a:bodyPr wrap="square" numCol="1" anchorCtr="0" compatLnSpc="1">
            <a:prstTxWarp prst="textNoShape">
              <a:avLst/>
            </a:prstTxWarp>
          </a:bodyPr>
          <a:lstStyle/>
          <a:p>
            <a:pPr fontAlgn="base">
              <a:spcBef>
                <a:spcPct val="0"/>
              </a:spcBef>
              <a:spcAft>
                <a:spcPct val="0"/>
              </a:spcAft>
            </a:pPr>
            <a:fld id="{F5E49C48-BC26-42D6-AA3D-28B97E864269}" type="slidenum">
              <a:rPr lang="en-US"/>
              <a:pPr fontAlgn="base">
                <a:spcBef>
                  <a:spcPct val="0"/>
                </a:spcBef>
                <a:spcAft>
                  <a:spcPct val="0"/>
                </a:spcAft>
              </a:pPr>
              <a:t>2</a:t>
            </a:fld>
            <a:endParaRPr lang="en-US"/>
          </a:p>
        </p:txBody>
      </p:sp>
    </p:spTree>
    <p:extLst>
      <p:ext uri="{BB962C8B-B14F-4D97-AF65-F5344CB8AC3E}">
        <p14:creationId xmlns:p14="http://schemas.microsoft.com/office/powerpoint/2010/main" val="34440122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bwMode="auto">
          <a:xfrm>
            <a:off x="1098550" y="676275"/>
            <a:ext cx="4889500" cy="3384550"/>
          </a:xfrm>
          <a:prstGeom prst="rect">
            <a:avLst/>
          </a:prstGeom>
          <a:noFill/>
          <a:ln>
            <a:solidFill>
              <a:srgbClr val="000000"/>
            </a:solidFill>
            <a:miter lim="800000"/>
            <a:headEnd/>
            <a:tailEnd/>
          </a:ln>
        </p:spPr>
      </p:sp>
      <p:sp>
        <p:nvSpPr>
          <p:cNvPr id="18434" name="Notes Placeholder 2"/>
          <p:cNvSpPr>
            <a:spLocks noGrp="1"/>
          </p:cNvSpPr>
          <p:nvPr>
            <p:ph type="body" idx="1"/>
          </p:nvPr>
        </p:nvSpPr>
        <p:spPr bwMode="auto">
          <a:xfrm>
            <a:off x="708025" y="4286250"/>
            <a:ext cx="5670550" cy="4062413"/>
          </a:xfrm>
          <a:prstGeom prst="rect">
            <a:avLst/>
          </a:prstGeom>
          <a:noFill/>
        </p:spPr>
        <p:txBody>
          <a:bodyPr wrap="square" numCol="1" anchor="t" anchorCtr="0" compatLnSpc="1">
            <a:prstTxWarp prst="textNoShape">
              <a:avLst/>
            </a:prstTxWarp>
          </a:bodyPr>
          <a:lstStyle/>
          <a:p>
            <a:pPr>
              <a:spcBef>
                <a:spcPct val="0"/>
              </a:spcBef>
            </a:pPr>
            <a:endParaRPr lang="en-US" baseline="0" dirty="0"/>
          </a:p>
        </p:txBody>
      </p:sp>
      <p:sp>
        <p:nvSpPr>
          <p:cNvPr id="18435" name="Slide Number Placeholder 3"/>
          <p:cNvSpPr>
            <a:spLocks noGrp="1"/>
          </p:cNvSpPr>
          <p:nvPr>
            <p:ph type="sldNum" sz="quarter" idx="5"/>
          </p:nvPr>
        </p:nvSpPr>
        <p:spPr bwMode="auto">
          <a:xfrm>
            <a:off x="4014788" y="8572500"/>
            <a:ext cx="3070225" cy="450850"/>
          </a:xfrm>
          <a:prstGeom prst="rect">
            <a:avLst/>
          </a:prstGeom>
          <a:noFill/>
          <a:ln>
            <a:miter lim="800000"/>
            <a:headEnd/>
            <a:tailEnd/>
          </a:ln>
        </p:spPr>
        <p:txBody>
          <a:bodyPr wrap="square" numCol="1" anchorCtr="0" compatLnSpc="1">
            <a:prstTxWarp prst="textNoShape">
              <a:avLst/>
            </a:prstTxWarp>
          </a:bodyPr>
          <a:lstStyle/>
          <a:p>
            <a:fld id="{F5E49C48-BC26-42D6-AA3D-28B97E864269}" type="slidenum">
              <a:rPr lang="en-US">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875519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Image Placeholder 1"/>
          <p:cNvSpPr>
            <a:spLocks noGrp="1" noRot="1" noChangeAspect="1"/>
          </p:cNvSpPr>
          <p:nvPr>
            <p:ph type="sldImg"/>
          </p:nvPr>
        </p:nvSpPr>
        <p:spPr bwMode="auto">
          <a:xfrm>
            <a:off x="1100138" y="676275"/>
            <a:ext cx="4886325" cy="3384550"/>
          </a:xfrm>
          <a:prstGeom prst="rect">
            <a:avLst/>
          </a:prstGeom>
          <a:noFill/>
          <a:ln>
            <a:solidFill>
              <a:srgbClr val="000000"/>
            </a:solidFill>
            <a:miter lim="800000"/>
            <a:headEnd/>
            <a:tailEnd/>
          </a:ln>
        </p:spPr>
      </p:sp>
      <p:sp>
        <p:nvSpPr>
          <p:cNvPr id="75778" name="Notes Placeholder 2"/>
          <p:cNvSpPr>
            <a:spLocks noGrp="1"/>
          </p:cNvSpPr>
          <p:nvPr>
            <p:ph type="body" idx="1"/>
          </p:nvPr>
        </p:nvSpPr>
        <p:spPr bwMode="auto">
          <a:xfrm>
            <a:off x="708025" y="4286250"/>
            <a:ext cx="5670550" cy="4062413"/>
          </a:xfrm>
          <a:prstGeom prst="rect">
            <a:avLst/>
          </a:prstGeom>
          <a:noFill/>
        </p:spPr>
        <p:txBody>
          <a:bodyPr wrap="square" numCol="1" anchor="t" anchorCtr="0" compatLnSpc="1">
            <a:prstTxWarp prst="textNoShape">
              <a:avLst/>
            </a:prstTxWarp>
          </a:bodyPr>
          <a:lstStyle/>
          <a:p>
            <a:pPr>
              <a:spcBef>
                <a:spcPct val="0"/>
              </a:spcBef>
            </a:pPr>
            <a:endParaRPr lang="en-US" dirty="0"/>
          </a:p>
        </p:txBody>
      </p:sp>
      <p:sp>
        <p:nvSpPr>
          <p:cNvPr id="75779" name="Slide Number Placeholder 3"/>
          <p:cNvSpPr>
            <a:spLocks noGrp="1"/>
          </p:cNvSpPr>
          <p:nvPr>
            <p:ph type="sldNum" sz="quarter" idx="5"/>
          </p:nvPr>
        </p:nvSpPr>
        <p:spPr bwMode="auto">
          <a:xfrm>
            <a:off x="4014788" y="8572500"/>
            <a:ext cx="3070225" cy="450850"/>
          </a:xfrm>
          <a:prstGeom prst="rect">
            <a:avLst/>
          </a:prstGeom>
          <a:noFill/>
          <a:ln>
            <a:miter lim="800000"/>
            <a:headEnd/>
            <a:tailEnd/>
          </a:ln>
        </p:spPr>
        <p:txBody>
          <a:bodyPr wrap="square" numCol="1" anchorCtr="0" compatLnSpc="1">
            <a:prstTxWarp prst="textNoShape">
              <a:avLst/>
            </a:prstTxWarp>
          </a:bodyPr>
          <a:lstStyle/>
          <a:p>
            <a:pPr fontAlgn="base">
              <a:spcBef>
                <a:spcPct val="0"/>
              </a:spcBef>
              <a:spcAft>
                <a:spcPct val="0"/>
              </a:spcAft>
            </a:pPr>
            <a:fld id="{4754396D-8E82-4941-B4DF-1193D24FEC30}" type="slidenum">
              <a:rPr lang="en-US"/>
              <a:pPr fontAlgn="base">
                <a:spcBef>
                  <a:spcPct val="0"/>
                </a:spcBef>
                <a:spcAft>
                  <a:spcPct val="0"/>
                </a:spcAft>
              </a:pPr>
              <a:t>23</a:t>
            </a:fld>
            <a:endParaRPr lang="en-US"/>
          </a:p>
        </p:txBody>
      </p:sp>
    </p:spTree>
    <p:extLst>
      <p:ext uri="{BB962C8B-B14F-4D97-AF65-F5344CB8AC3E}">
        <p14:creationId xmlns:p14="http://schemas.microsoft.com/office/powerpoint/2010/main" val="27134744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bwMode="auto">
          <a:xfrm>
            <a:off x="1098550" y="676275"/>
            <a:ext cx="4889500" cy="3384550"/>
          </a:xfrm>
          <a:prstGeom prst="rect">
            <a:avLst/>
          </a:prstGeom>
          <a:noFill/>
          <a:ln>
            <a:solidFill>
              <a:srgbClr val="000000"/>
            </a:solidFill>
            <a:miter lim="800000"/>
            <a:headEnd/>
            <a:tailEnd/>
          </a:ln>
        </p:spPr>
      </p:sp>
      <p:sp>
        <p:nvSpPr>
          <p:cNvPr id="18434" name="Notes Placeholder 2"/>
          <p:cNvSpPr>
            <a:spLocks noGrp="1"/>
          </p:cNvSpPr>
          <p:nvPr>
            <p:ph type="body" idx="1"/>
          </p:nvPr>
        </p:nvSpPr>
        <p:spPr bwMode="auto">
          <a:xfrm>
            <a:off x="708025" y="4286250"/>
            <a:ext cx="5670550" cy="4062413"/>
          </a:xfrm>
          <a:prstGeom prst="rect">
            <a:avLst/>
          </a:prstGeom>
          <a:noFill/>
        </p:spPr>
        <p:txBody>
          <a:bodyPr wrap="square" numCol="1" anchor="t" anchorCtr="0" compatLnSpc="1">
            <a:prstTxWarp prst="textNoShape">
              <a:avLst/>
            </a:prstTxWarp>
          </a:bodyPr>
          <a:lstStyle/>
          <a:p>
            <a:pPr>
              <a:spcBef>
                <a:spcPct val="0"/>
              </a:spcBef>
            </a:pPr>
            <a:endParaRPr lang="en-US" baseline="0" dirty="0"/>
          </a:p>
        </p:txBody>
      </p:sp>
      <p:sp>
        <p:nvSpPr>
          <p:cNvPr id="18435" name="Slide Number Placeholder 3"/>
          <p:cNvSpPr>
            <a:spLocks noGrp="1"/>
          </p:cNvSpPr>
          <p:nvPr>
            <p:ph type="sldNum" sz="quarter" idx="5"/>
          </p:nvPr>
        </p:nvSpPr>
        <p:spPr bwMode="auto">
          <a:xfrm>
            <a:off x="4014788" y="8572500"/>
            <a:ext cx="3070225" cy="450850"/>
          </a:xfrm>
          <a:prstGeom prst="rect">
            <a:avLst/>
          </a:prstGeom>
          <a:noFill/>
          <a:ln>
            <a:miter lim="800000"/>
            <a:headEnd/>
            <a:tailEnd/>
          </a:ln>
        </p:spPr>
        <p:txBody>
          <a:bodyPr wrap="square" numCol="1" anchorCtr="0" compatLnSpc="1">
            <a:prstTxWarp prst="textNoShape">
              <a:avLst/>
            </a:prstTxWarp>
          </a:bodyPr>
          <a:lstStyle/>
          <a:p>
            <a:pPr fontAlgn="base">
              <a:spcBef>
                <a:spcPct val="0"/>
              </a:spcBef>
              <a:spcAft>
                <a:spcPct val="0"/>
              </a:spcAft>
            </a:pPr>
            <a:fld id="{F5E49C48-BC26-42D6-AA3D-28B97E864269}" type="slidenum">
              <a:rPr lang="en-US"/>
              <a:pPr fontAlgn="base">
                <a:spcBef>
                  <a:spcPct val="0"/>
                </a:spcBef>
                <a:spcAft>
                  <a:spcPct val="0"/>
                </a:spcAft>
              </a:pPr>
              <a:t>3</a:t>
            </a:fld>
            <a:endParaRPr lang="en-US"/>
          </a:p>
        </p:txBody>
      </p:sp>
    </p:spTree>
    <p:extLst>
      <p:ext uri="{BB962C8B-B14F-4D97-AF65-F5344CB8AC3E}">
        <p14:creationId xmlns:p14="http://schemas.microsoft.com/office/powerpoint/2010/main" val="26549716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bwMode="auto">
          <a:xfrm>
            <a:off x="1098550" y="676275"/>
            <a:ext cx="4889500" cy="3384550"/>
          </a:xfrm>
          <a:prstGeom prst="rect">
            <a:avLst/>
          </a:prstGeom>
          <a:noFill/>
          <a:ln>
            <a:solidFill>
              <a:srgbClr val="000000"/>
            </a:solidFill>
            <a:miter lim="800000"/>
            <a:headEnd/>
            <a:tailEnd/>
          </a:ln>
        </p:spPr>
      </p:sp>
      <p:sp>
        <p:nvSpPr>
          <p:cNvPr id="18434" name="Notes Placeholder 2"/>
          <p:cNvSpPr>
            <a:spLocks noGrp="1"/>
          </p:cNvSpPr>
          <p:nvPr>
            <p:ph type="body" idx="1"/>
          </p:nvPr>
        </p:nvSpPr>
        <p:spPr bwMode="auto">
          <a:xfrm>
            <a:off x="708025" y="4286250"/>
            <a:ext cx="5670550" cy="4062413"/>
          </a:xfrm>
          <a:prstGeom prst="rect">
            <a:avLst/>
          </a:prstGeom>
          <a:noFill/>
        </p:spPr>
        <p:txBody>
          <a:bodyPr wrap="square" numCol="1" anchor="t" anchorCtr="0" compatLnSpc="1">
            <a:prstTxWarp prst="textNoShape">
              <a:avLst/>
            </a:prstTxWarp>
          </a:bodyPr>
          <a:lstStyle/>
          <a:p>
            <a:pPr>
              <a:spcBef>
                <a:spcPct val="0"/>
              </a:spcBef>
            </a:pPr>
            <a:endParaRPr lang="en-US" baseline="0" dirty="0"/>
          </a:p>
        </p:txBody>
      </p:sp>
      <p:sp>
        <p:nvSpPr>
          <p:cNvPr id="18435" name="Slide Number Placeholder 3"/>
          <p:cNvSpPr>
            <a:spLocks noGrp="1"/>
          </p:cNvSpPr>
          <p:nvPr>
            <p:ph type="sldNum" sz="quarter" idx="5"/>
          </p:nvPr>
        </p:nvSpPr>
        <p:spPr bwMode="auto">
          <a:xfrm>
            <a:off x="4014788" y="8572500"/>
            <a:ext cx="3070225" cy="450850"/>
          </a:xfrm>
          <a:prstGeom prst="rect">
            <a:avLst/>
          </a:prstGeom>
          <a:noFill/>
          <a:ln>
            <a:miter lim="800000"/>
            <a:headEnd/>
            <a:tailEnd/>
          </a:ln>
        </p:spPr>
        <p:txBody>
          <a:bodyPr wrap="square" numCol="1" anchorCtr="0" compatLnSpc="1">
            <a:prstTxWarp prst="textNoShape">
              <a:avLst/>
            </a:prstTxWarp>
          </a:bodyPr>
          <a:lstStyle/>
          <a:p>
            <a:pPr fontAlgn="base">
              <a:spcBef>
                <a:spcPct val="0"/>
              </a:spcBef>
              <a:spcAft>
                <a:spcPct val="0"/>
              </a:spcAft>
            </a:pPr>
            <a:fld id="{F5E49C48-BC26-42D6-AA3D-28B97E864269}" type="slidenum">
              <a:rPr lang="en-US"/>
              <a:pPr fontAlgn="base">
                <a:spcBef>
                  <a:spcPct val="0"/>
                </a:spcBef>
                <a:spcAft>
                  <a:spcPct val="0"/>
                </a:spcAft>
              </a:pPr>
              <a:t>4</a:t>
            </a:fld>
            <a:endParaRPr lang="en-US"/>
          </a:p>
        </p:txBody>
      </p:sp>
    </p:spTree>
    <p:extLst>
      <p:ext uri="{BB962C8B-B14F-4D97-AF65-F5344CB8AC3E}">
        <p14:creationId xmlns:p14="http://schemas.microsoft.com/office/powerpoint/2010/main" val="14521828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bwMode="auto">
          <a:xfrm>
            <a:off x="1098550" y="676275"/>
            <a:ext cx="4889500" cy="3384550"/>
          </a:xfrm>
          <a:prstGeom prst="rect">
            <a:avLst/>
          </a:prstGeom>
          <a:noFill/>
          <a:ln>
            <a:solidFill>
              <a:srgbClr val="000000"/>
            </a:solidFill>
            <a:miter lim="800000"/>
            <a:headEnd/>
            <a:tailEnd/>
          </a:ln>
        </p:spPr>
      </p:sp>
      <p:sp>
        <p:nvSpPr>
          <p:cNvPr id="18434" name="Notes Placeholder 2"/>
          <p:cNvSpPr>
            <a:spLocks noGrp="1"/>
          </p:cNvSpPr>
          <p:nvPr>
            <p:ph type="body" idx="1"/>
          </p:nvPr>
        </p:nvSpPr>
        <p:spPr bwMode="auto">
          <a:xfrm>
            <a:off x="708025" y="4286250"/>
            <a:ext cx="5670550" cy="4062413"/>
          </a:xfrm>
          <a:prstGeom prst="rect">
            <a:avLst/>
          </a:prstGeom>
          <a:noFill/>
        </p:spPr>
        <p:txBody>
          <a:bodyPr wrap="square" numCol="1" anchor="t" anchorCtr="0" compatLnSpc="1">
            <a:prstTxWarp prst="textNoShape">
              <a:avLst/>
            </a:prstTxWarp>
          </a:bodyPr>
          <a:lstStyle/>
          <a:p>
            <a:pPr>
              <a:spcBef>
                <a:spcPct val="0"/>
              </a:spcBef>
            </a:pPr>
            <a:endParaRPr lang="en-US" baseline="0" dirty="0"/>
          </a:p>
        </p:txBody>
      </p:sp>
      <p:sp>
        <p:nvSpPr>
          <p:cNvPr id="18435" name="Slide Number Placeholder 3"/>
          <p:cNvSpPr>
            <a:spLocks noGrp="1"/>
          </p:cNvSpPr>
          <p:nvPr>
            <p:ph type="sldNum" sz="quarter" idx="5"/>
          </p:nvPr>
        </p:nvSpPr>
        <p:spPr bwMode="auto">
          <a:xfrm>
            <a:off x="4014788" y="8572500"/>
            <a:ext cx="3070225" cy="450850"/>
          </a:xfrm>
          <a:prstGeom prst="rect">
            <a:avLst/>
          </a:prstGeom>
          <a:noFill/>
          <a:ln>
            <a:miter lim="800000"/>
            <a:headEnd/>
            <a:tailEnd/>
          </a:ln>
        </p:spPr>
        <p:txBody>
          <a:bodyPr wrap="square" numCol="1" anchorCtr="0" compatLnSpc="1">
            <a:prstTxWarp prst="textNoShape">
              <a:avLst/>
            </a:prstTxWarp>
          </a:bodyPr>
          <a:lstStyle/>
          <a:p>
            <a:pPr fontAlgn="base">
              <a:spcBef>
                <a:spcPct val="0"/>
              </a:spcBef>
              <a:spcAft>
                <a:spcPct val="0"/>
              </a:spcAft>
            </a:pPr>
            <a:fld id="{F5E49C48-BC26-42D6-AA3D-28B97E864269}" type="slidenum">
              <a:rPr lang="en-US"/>
              <a:pPr fontAlgn="base">
                <a:spcBef>
                  <a:spcPct val="0"/>
                </a:spcBef>
                <a:spcAft>
                  <a:spcPct val="0"/>
                </a:spcAft>
              </a:pPr>
              <a:t>5</a:t>
            </a:fld>
            <a:endParaRPr lang="en-US"/>
          </a:p>
        </p:txBody>
      </p:sp>
    </p:spTree>
    <p:extLst>
      <p:ext uri="{BB962C8B-B14F-4D97-AF65-F5344CB8AC3E}">
        <p14:creationId xmlns:p14="http://schemas.microsoft.com/office/powerpoint/2010/main" val="11296311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bwMode="auto">
          <a:xfrm>
            <a:off x="1098550" y="676275"/>
            <a:ext cx="4889500" cy="3384550"/>
          </a:xfrm>
          <a:prstGeom prst="rect">
            <a:avLst/>
          </a:prstGeom>
          <a:noFill/>
          <a:ln>
            <a:solidFill>
              <a:srgbClr val="000000"/>
            </a:solidFill>
            <a:miter lim="800000"/>
            <a:headEnd/>
            <a:tailEnd/>
          </a:ln>
        </p:spPr>
      </p:sp>
      <p:sp>
        <p:nvSpPr>
          <p:cNvPr id="18434" name="Notes Placeholder 2"/>
          <p:cNvSpPr>
            <a:spLocks noGrp="1"/>
          </p:cNvSpPr>
          <p:nvPr>
            <p:ph type="body" idx="1"/>
          </p:nvPr>
        </p:nvSpPr>
        <p:spPr bwMode="auto">
          <a:xfrm>
            <a:off x="708025" y="4286250"/>
            <a:ext cx="5670550" cy="4062413"/>
          </a:xfrm>
          <a:prstGeom prst="rect">
            <a:avLst/>
          </a:prstGeom>
          <a:noFill/>
        </p:spPr>
        <p:txBody>
          <a:bodyPr wrap="square" numCol="1" anchor="t" anchorCtr="0" compatLnSpc="1">
            <a:prstTxWarp prst="textNoShape">
              <a:avLst/>
            </a:prstTxWarp>
          </a:bodyPr>
          <a:lstStyle/>
          <a:p>
            <a:pPr>
              <a:spcBef>
                <a:spcPct val="0"/>
              </a:spcBef>
            </a:pPr>
            <a:endParaRPr lang="en-US" baseline="0" dirty="0"/>
          </a:p>
        </p:txBody>
      </p:sp>
      <p:sp>
        <p:nvSpPr>
          <p:cNvPr id="18435" name="Slide Number Placeholder 3"/>
          <p:cNvSpPr>
            <a:spLocks noGrp="1"/>
          </p:cNvSpPr>
          <p:nvPr>
            <p:ph type="sldNum" sz="quarter" idx="5"/>
          </p:nvPr>
        </p:nvSpPr>
        <p:spPr bwMode="auto">
          <a:xfrm>
            <a:off x="4014788" y="8572500"/>
            <a:ext cx="3070225" cy="450850"/>
          </a:xfrm>
          <a:prstGeom prst="rect">
            <a:avLst/>
          </a:prstGeom>
          <a:noFill/>
          <a:ln>
            <a:miter lim="800000"/>
            <a:headEnd/>
            <a:tailEnd/>
          </a:ln>
        </p:spPr>
        <p:txBody>
          <a:bodyPr wrap="square" numCol="1" anchorCtr="0" compatLnSpc="1">
            <a:prstTxWarp prst="textNoShape">
              <a:avLst/>
            </a:prstTxWarp>
          </a:bodyPr>
          <a:lstStyle/>
          <a:p>
            <a:fld id="{F5E49C48-BC26-42D6-AA3D-28B97E864269}" type="slidenum">
              <a:rPr lang="en-US">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2650449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bwMode="auto">
          <a:xfrm>
            <a:off x="1098550" y="676275"/>
            <a:ext cx="4889500" cy="3384550"/>
          </a:xfrm>
          <a:prstGeom prst="rect">
            <a:avLst/>
          </a:prstGeom>
          <a:noFill/>
          <a:ln>
            <a:solidFill>
              <a:srgbClr val="000000"/>
            </a:solidFill>
            <a:miter lim="800000"/>
            <a:headEnd/>
            <a:tailEnd/>
          </a:ln>
        </p:spPr>
      </p:sp>
      <p:sp>
        <p:nvSpPr>
          <p:cNvPr id="18434" name="Notes Placeholder 2"/>
          <p:cNvSpPr>
            <a:spLocks noGrp="1"/>
          </p:cNvSpPr>
          <p:nvPr>
            <p:ph type="body" idx="1"/>
          </p:nvPr>
        </p:nvSpPr>
        <p:spPr bwMode="auto">
          <a:xfrm>
            <a:off x="708025" y="4286250"/>
            <a:ext cx="5670550" cy="4062413"/>
          </a:xfrm>
          <a:prstGeom prst="rect">
            <a:avLst/>
          </a:prstGeom>
          <a:noFill/>
        </p:spPr>
        <p:txBody>
          <a:bodyPr wrap="square" numCol="1" anchor="t" anchorCtr="0" compatLnSpc="1">
            <a:prstTxWarp prst="textNoShape">
              <a:avLst/>
            </a:prstTxWarp>
          </a:bodyPr>
          <a:lstStyle/>
          <a:p>
            <a:pPr>
              <a:spcBef>
                <a:spcPct val="0"/>
              </a:spcBef>
            </a:pPr>
            <a:endParaRPr lang="en-US" baseline="0" dirty="0"/>
          </a:p>
        </p:txBody>
      </p:sp>
      <p:sp>
        <p:nvSpPr>
          <p:cNvPr id="18435" name="Slide Number Placeholder 3"/>
          <p:cNvSpPr>
            <a:spLocks noGrp="1"/>
          </p:cNvSpPr>
          <p:nvPr>
            <p:ph type="sldNum" sz="quarter" idx="5"/>
          </p:nvPr>
        </p:nvSpPr>
        <p:spPr bwMode="auto">
          <a:xfrm>
            <a:off x="4014788" y="8572500"/>
            <a:ext cx="3070225" cy="450850"/>
          </a:xfrm>
          <a:prstGeom prst="rect">
            <a:avLst/>
          </a:prstGeom>
          <a:noFill/>
          <a:ln>
            <a:miter lim="800000"/>
            <a:headEnd/>
            <a:tailEnd/>
          </a:ln>
        </p:spPr>
        <p:txBody>
          <a:bodyPr wrap="square" numCol="1" anchorCtr="0" compatLnSpc="1">
            <a:prstTxWarp prst="textNoShape">
              <a:avLst/>
            </a:prstTxWarp>
          </a:bodyPr>
          <a:lstStyle/>
          <a:p>
            <a:fld id="{F5E49C48-BC26-42D6-AA3D-28B97E864269}" type="slidenum">
              <a:rPr lang="en-US">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16957780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bwMode="auto">
          <a:xfrm>
            <a:off x="1098550" y="676275"/>
            <a:ext cx="4889500" cy="3384550"/>
          </a:xfrm>
          <a:prstGeom prst="rect">
            <a:avLst/>
          </a:prstGeom>
          <a:noFill/>
          <a:ln>
            <a:solidFill>
              <a:srgbClr val="000000"/>
            </a:solidFill>
            <a:miter lim="800000"/>
            <a:headEnd/>
            <a:tailEnd/>
          </a:ln>
        </p:spPr>
      </p:sp>
      <p:sp>
        <p:nvSpPr>
          <p:cNvPr id="18434" name="Notes Placeholder 2"/>
          <p:cNvSpPr>
            <a:spLocks noGrp="1"/>
          </p:cNvSpPr>
          <p:nvPr>
            <p:ph type="body" idx="1"/>
          </p:nvPr>
        </p:nvSpPr>
        <p:spPr bwMode="auto">
          <a:xfrm>
            <a:off x="708025" y="4286250"/>
            <a:ext cx="5670550" cy="4062413"/>
          </a:xfrm>
          <a:prstGeom prst="rect">
            <a:avLst/>
          </a:prstGeom>
          <a:noFill/>
        </p:spPr>
        <p:txBody>
          <a:bodyPr wrap="square" numCol="1" anchor="t" anchorCtr="0" compatLnSpc="1">
            <a:prstTxWarp prst="textNoShape">
              <a:avLst/>
            </a:prstTxWarp>
          </a:bodyPr>
          <a:lstStyle/>
          <a:p>
            <a:pPr>
              <a:spcBef>
                <a:spcPct val="0"/>
              </a:spcBef>
            </a:pPr>
            <a:r>
              <a:rPr lang="en-US" sz="1200" b="0" i="0" u="none" strike="noStrike" kern="1200" dirty="0">
                <a:solidFill>
                  <a:schemeClr val="tx1"/>
                </a:solidFill>
                <a:effectLst/>
                <a:latin typeface="+mn-lt"/>
                <a:ea typeface="+mn-ea"/>
                <a:cs typeface="+mn-cs"/>
              </a:rPr>
              <a:t>In 9 in budget instructions/regulations, all but Russia, </a:t>
            </a:r>
            <a:r>
              <a:rPr lang="en-US" sz="1200" b="0" i="0" u="none" strike="noStrike" kern="1200" dirty="0" err="1">
                <a:solidFill>
                  <a:schemeClr val="tx1"/>
                </a:solidFill>
                <a:effectLst/>
                <a:latin typeface="+mn-lt"/>
                <a:ea typeface="+mn-ea"/>
                <a:cs typeface="+mn-cs"/>
              </a:rPr>
              <a:t>Kaz</a:t>
            </a:r>
            <a:r>
              <a:rPr lang="en-US" sz="1200" b="0" i="0" u="none" strike="noStrike" kern="1200" dirty="0">
                <a:solidFill>
                  <a:schemeClr val="tx1"/>
                </a:solidFill>
                <a:effectLst/>
                <a:latin typeface="+mn-lt"/>
                <a:ea typeface="+mn-ea"/>
                <a:cs typeface="+mn-cs"/>
              </a:rPr>
              <a:t>, Serbia, Belarus, and Uzbekistan.</a:t>
            </a:r>
          </a:p>
          <a:p>
            <a:pPr>
              <a:spcBef>
                <a:spcPct val="0"/>
              </a:spcBef>
            </a:pPr>
            <a:endParaRPr lang="en-US" baseline="0" dirty="0"/>
          </a:p>
        </p:txBody>
      </p:sp>
      <p:sp>
        <p:nvSpPr>
          <p:cNvPr id="18435" name="Slide Number Placeholder 3"/>
          <p:cNvSpPr>
            <a:spLocks noGrp="1"/>
          </p:cNvSpPr>
          <p:nvPr>
            <p:ph type="sldNum" sz="quarter" idx="5"/>
          </p:nvPr>
        </p:nvSpPr>
        <p:spPr bwMode="auto">
          <a:xfrm>
            <a:off x="4014788" y="8572500"/>
            <a:ext cx="3070225" cy="450850"/>
          </a:xfrm>
          <a:prstGeom prst="rect">
            <a:avLst/>
          </a:prstGeom>
          <a:noFill/>
          <a:ln>
            <a:miter lim="800000"/>
            <a:headEnd/>
            <a:tailEnd/>
          </a:ln>
        </p:spPr>
        <p:txBody>
          <a:bodyPr wrap="square" numCol="1" anchorCtr="0" compatLnSpc="1">
            <a:prstTxWarp prst="textNoShape">
              <a:avLst/>
            </a:prstTxWarp>
          </a:bodyPr>
          <a:lstStyle/>
          <a:p>
            <a:fld id="{F5E49C48-BC26-42D6-AA3D-28B97E864269}" type="slidenum">
              <a:rPr lang="en-US">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7456187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bwMode="auto">
          <a:xfrm>
            <a:off x="1098550" y="676275"/>
            <a:ext cx="4889500" cy="3384550"/>
          </a:xfrm>
          <a:prstGeom prst="rect">
            <a:avLst/>
          </a:prstGeom>
          <a:noFill/>
          <a:ln>
            <a:solidFill>
              <a:srgbClr val="000000"/>
            </a:solidFill>
            <a:miter lim="800000"/>
            <a:headEnd/>
            <a:tailEnd/>
          </a:ln>
        </p:spPr>
      </p:sp>
      <p:sp>
        <p:nvSpPr>
          <p:cNvPr id="18434" name="Notes Placeholder 2"/>
          <p:cNvSpPr>
            <a:spLocks noGrp="1"/>
          </p:cNvSpPr>
          <p:nvPr>
            <p:ph type="body" idx="1"/>
          </p:nvPr>
        </p:nvSpPr>
        <p:spPr bwMode="auto">
          <a:xfrm>
            <a:off x="708025" y="4286250"/>
            <a:ext cx="5670550" cy="4062413"/>
          </a:xfrm>
          <a:prstGeom prst="rect">
            <a:avLst/>
          </a:prstGeom>
          <a:noFill/>
        </p:spPr>
        <p:txBody>
          <a:bodyPr wrap="square" numCol="1" anchor="t" anchorCtr="0" compatLnSpc="1">
            <a:prstTxWarp prst="textNoShape">
              <a:avLst/>
            </a:prstTxWarp>
          </a:bodyPr>
          <a:lstStyle/>
          <a:p>
            <a:pPr>
              <a:spcBef>
                <a:spcPct val="0"/>
              </a:spcBef>
            </a:pPr>
            <a:r>
              <a:rPr lang="en-US" baseline="0" dirty="0"/>
              <a:t>We have no </a:t>
            </a:r>
            <a:r>
              <a:rPr lang="en-US" baseline="0" dirty="0" err="1"/>
              <a:t>disaagregate</a:t>
            </a:r>
            <a:r>
              <a:rPr lang="en-US" baseline="0" dirty="0"/>
              <a:t> data for OECD countries</a:t>
            </a:r>
          </a:p>
        </p:txBody>
      </p:sp>
      <p:sp>
        <p:nvSpPr>
          <p:cNvPr id="18435" name="Slide Number Placeholder 3"/>
          <p:cNvSpPr>
            <a:spLocks noGrp="1"/>
          </p:cNvSpPr>
          <p:nvPr>
            <p:ph type="sldNum" sz="quarter" idx="5"/>
          </p:nvPr>
        </p:nvSpPr>
        <p:spPr bwMode="auto">
          <a:xfrm>
            <a:off x="4014788" y="8572500"/>
            <a:ext cx="3070225" cy="450850"/>
          </a:xfrm>
          <a:prstGeom prst="rect">
            <a:avLst/>
          </a:prstGeom>
          <a:noFill/>
          <a:ln>
            <a:miter lim="800000"/>
            <a:headEnd/>
            <a:tailEnd/>
          </a:ln>
        </p:spPr>
        <p:txBody>
          <a:bodyPr wrap="square" numCol="1" anchorCtr="0" compatLnSpc="1">
            <a:prstTxWarp prst="textNoShape">
              <a:avLst/>
            </a:prstTxWarp>
          </a:bodyPr>
          <a:lstStyle/>
          <a:p>
            <a:fld id="{F5E49C48-BC26-42D6-AA3D-28B97E864269}" type="slidenum">
              <a:rPr lang="en-US">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25751966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428"/>
            <a:ext cx="8420100" cy="1470025"/>
          </a:xfrm>
        </p:spPr>
        <p:txBody>
          <a:bodyPr/>
          <a:lstStyle/>
          <a:p>
            <a:r>
              <a:rPr lang="en-US"/>
              <a:t>Click to edit Master title style</a:t>
            </a:r>
          </a:p>
        </p:txBody>
      </p:sp>
      <p:sp>
        <p:nvSpPr>
          <p:cNvPr id="3" name="Subtitle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E9E5BB1D-0476-584C-A0EF-81D12A66E57E}" type="datetime1">
              <a:rPr lang="en-US" smtClean="0"/>
              <a:t>3/2/19</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9B3BBAE-7D5F-41AB-BD10-EF89A677EBB9}"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85A9814-2D69-3941-8B8B-EDFD0138FBFD}" type="datetime1">
              <a:rPr lang="en-US" smtClean="0"/>
              <a:t>3/2/19</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AC1B2B7-ED7E-40C8-AB88-99064FB57AAB}"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0" y="274641"/>
            <a:ext cx="222885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95300" y="274641"/>
            <a:ext cx="652145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DA52E39-4C16-7D41-8EBB-DEEEB4E45B7A}" type="datetime1">
              <a:rPr lang="en-US" smtClean="0"/>
              <a:t>3/2/19</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453A031-8C87-495F-8161-33479F35BD7B}"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F57FAC3-7E80-7C4A-A365-3CA973B1652E}" type="datetime1">
              <a:rPr lang="en-US" smtClean="0"/>
              <a:t>3/2/19</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D413107-B301-4006-969E-82B6FA1BE5A4}"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506" y="4406902"/>
            <a:ext cx="84201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82506" y="2906716"/>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C6825861-C993-EA45-A566-7A4184F2AC40}" type="datetime1">
              <a:rPr lang="en-US" smtClean="0"/>
              <a:t>3/2/19</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7C421D5-AC61-48EB-AF70-CE986F164A70}"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95300" y="1600203"/>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35550" y="1600203"/>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5722EDA2-40F5-B34F-BAAD-A71354DAF567}" type="datetime1">
              <a:rPr lang="en-US" smtClean="0"/>
              <a:t>3/2/19</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1C11DB5-DA54-486C-AE6D-D01447F372A7}"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95301"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95301"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32112" y="1535113"/>
            <a:ext cx="4378589"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32112" y="2174875"/>
            <a:ext cx="4378589"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70FB9204-57B0-0E49-B332-CB21399E1981}" type="datetime1">
              <a:rPr lang="en-US" smtClean="0"/>
              <a:t>3/2/19</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725DFB1F-0932-40E9-9FC8-4685FCBBE7AD}"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C70CBFEA-35C3-5643-993B-E6378C6B1D54}" type="datetime1">
              <a:rPr lang="en-US" smtClean="0"/>
              <a:t>3/2/19</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B5F5FB05-52CC-4A02-A181-5157D23A47E3}"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07EF481-0505-C74C-B432-60208C898D75}" type="datetime1">
              <a:rPr lang="en-US" smtClean="0"/>
              <a:t>3/2/19</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BB4F6CF5-24BC-4CD1-8A80-386CB6D2FE59}"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2" y="273050"/>
            <a:ext cx="3259006"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872972" y="273053"/>
            <a:ext cx="553773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95302" y="1435103"/>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8CF8469-DE93-8F46-B738-3A24C18EB393}" type="datetime1">
              <a:rPr lang="en-US" smtClean="0"/>
              <a:t>3/2/19</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4D6CB80-B3E8-45F9-8241-913BB41D1673}"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645" y="4800601"/>
            <a:ext cx="59436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941645" y="612775"/>
            <a:ext cx="59436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941645" y="5367339"/>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CF3BA826-98CF-054E-9C12-1D15053069DC}" type="datetime1">
              <a:rPr lang="en-US" smtClean="0"/>
              <a:t>3/2/19</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BF8177A-534F-4E47-9536-CA6A7610BEDD}"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95300" y="274638"/>
            <a:ext cx="8915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95300" y="1600203"/>
            <a:ext cx="89154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95300" y="6356353"/>
            <a:ext cx="23114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B61B7417-1E47-E340-9F2F-06F9C4B550C7}" type="datetime1">
              <a:rPr lang="en-US" smtClean="0"/>
              <a:t>3/2/19</a:t>
            </a:fld>
            <a:endParaRPr lang="en-US" dirty="0"/>
          </a:p>
        </p:txBody>
      </p:sp>
      <p:sp>
        <p:nvSpPr>
          <p:cNvPr id="5" name="Footer Placeholder 4"/>
          <p:cNvSpPr>
            <a:spLocks noGrp="1"/>
          </p:cNvSpPr>
          <p:nvPr>
            <p:ph type="ftr" sz="quarter" idx="3"/>
          </p:nvPr>
        </p:nvSpPr>
        <p:spPr>
          <a:xfrm>
            <a:off x="3384550" y="6356353"/>
            <a:ext cx="3136900" cy="365125"/>
          </a:xfrm>
          <a:prstGeom prst="rect">
            <a:avLst/>
          </a:prstGeom>
        </p:spPr>
        <p:txBody>
          <a:bodyPr vert="horz" lIns="91440" tIns="45720" rIns="91440" bIns="45720" rtlCol="0" anchor="ctr"/>
          <a:lstStyle>
            <a:lvl1pPr algn="ctr" fontAlgn="auto">
              <a:spcBef>
                <a:spcPts val="0"/>
              </a:spcBef>
              <a:spcAft>
                <a:spcPts val="0"/>
              </a:spcAft>
              <a:defRPr sz="1200" dirty="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7099300" y="6356353"/>
            <a:ext cx="23114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433BEA64-BD09-492F-8F95-6EA01CA143B1}"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chart" Target="../charts/chart4.xml"/><Relationship Id="rId4" Type="http://schemas.openxmlformats.org/officeDocument/2006/relationships/chart" Target="../charts/chart3.xml"/></Relationships>
</file>

<file path=ppt/slides/_rels/slide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chart" Target="../charts/chart5.xml"/></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chart" Target="../charts/chart6.xml"/></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chart" Target="../charts/chart8.xml"/><Relationship Id="rId4" Type="http://schemas.openxmlformats.org/officeDocument/2006/relationships/chart" Target="../charts/chart7.xml"/></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chart" Target="../charts/chart10.xml"/><Relationship Id="rId4" Type="http://schemas.openxmlformats.org/officeDocument/2006/relationships/chart" Target="../charts/chart9.xml"/></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chart" Target="../charts/chart12.xml"/><Relationship Id="rId4" Type="http://schemas.openxmlformats.org/officeDocument/2006/relationships/chart" Target="../charts/chart11.xml"/></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5.tiff"/></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7.tiff"/><Relationship Id="rId4" Type="http://schemas.openxmlformats.org/officeDocument/2006/relationships/image" Target="../media/image6.tiff"/></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9.tiff"/><Relationship Id="rId4" Type="http://schemas.openxmlformats.org/officeDocument/2006/relationships/image" Target="../media/image8.tiff"/></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10.tiff"/></Relationships>
</file>

<file path=ppt/slides/_rels/slide2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3.gif"/><Relationship Id="rId5" Type="http://schemas.openxmlformats.org/officeDocument/2006/relationships/image" Target="../media/image2.jpeg"/><Relationship Id="rId4" Type="http://schemas.openxmlformats.org/officeDocument/2006/relationships/hyperlink" Target="https://www.pempal.org/sites/pempal/files/pempal2012-2017_web_eng.pdf"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chart" Target="../charts/chart1.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chart" Target="../charts/char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ctrTitle"/>
          </p:nvPr>
        </p:nvSpPr>
        <p:spPr>
          <a:xfrm>
            <a:off x="1073150" y="990600"/>
            <a:ext cx="8528050" cy="3048000"/>
          </a:xfrm>
        </p:spPr>
        <p:txBody>
          <a:bodyPr/>
          <a:lstStyle/>
          <a:p>
            <a:r>
              <a:rPr lang="en-US" dirty="0">
                <a:solidFill>
                  <a:srgbClr val="002060"/>
                </a:solidFill>
              </a:rPr>
              <a:t>Findings of the 2018 OECD Performance Budgeting Survey for PEMPAL Countries</a:t>
            </a:r>
          </a:p>
        </p:txBody>
      </p:sp>
      <p:sp>
        <p:nvSpPr>
          <p:cNvPr id="3" name="Subtitle 2"/>
          <p:cNvSpPr>
            <a:spLocks noGrp="1"/>
          </p:cNvSpPr>
          <p:nvPr>
            <p:ph type="subTitle" idx="1"/>
          </p:nvPr>
        </p:nvSpPr>
        <p:spPr>
          <a:xfrm>
            <a:off x="1524000" y="4422723"/>
            <a:ext cx="7829550" cy="923330"/>
          </a:xfrm>
        </p:spPr>
        <p:txBody>
          <a:bodyPr rtlCol="0">
            <a:normAutofit fontScale="77500" lnSpcReduction="20000"/>
          </a:bodyPr>
          <a:lstStyle/>
          <a:p>
            <a:pPr fontAlgn="auto">
              <a:spcAft>
                <a:spcPts val="0"/>
              </a:spcAft>
              <a:buFont typeface="Arial" pitchFamily="34" charset="0"/>
              <a:buNone/>
              <a:defRPr/>
            </a:pPr>
            <a:r>
              <a:rPr lang="en-US" sz="2400" b="1" dirty="0">
                <a:solidFill>
                  <a:schemeClr val="tx1">
                    <a:lumMod val="95000"/>
                    <a:lumOff val="5000"/>
                  </a:schemeClr>
                </a:solidFill>
              </a:rPr>
              <a:t>Public Expenditure Management Peer Assisted Learning (PEMPAL) Network </a:t>
            </a:r>
          </a:p>
          <a:p>
            <a:pPr fontAlgn="auto">
              <a:spcAft>
                <a:spcPts val="0"/>
              </a:spcAft>
              <a:buFont typeface="Arial" pitchFamily="34" charset="0"/>
              <a:buNone/>
              <a:defRPr/>
            </a:pPr>
            <a:r>
              <a:rPr lang="en-US" sz="2400" dirty="0">
                <a:solidFill>
                  <a:schemeClr val="tx1">
                    <a:lumMod val="95000"/>
                    <a:lumOff val="5000"/>
                  </a:schemeClr>
                </a:solidFill>
              </a:rPr>
              <a:t>Budget Community of Practice (BCOP)</a:t>
            </a:r>
          </a:p>
          <a:p>
            <a:pPr fontAlgn="auto">
              <a:spcAft>
                <a:spcPts val="0"/>
              </a:spcAft>
              <a:buFont typeface="Arial" pitchFamily="34" charset="0"/>
              <a:buNone/>
              <a:defRPr/>
            </a:pPr>
            <a:r>
              <a:rPr lang="en-US" sz="2400" dirty="0">
                <a:solidFill>
                  <a:schemeClr val="tx1">
                    <a:lumMod val="95000"/>
                    <a:lumOff val="5000"/>
                  </a:schemeClr>
                </a:solidFill>
              </a:rPr>
              <a:t>Program and Performance Budgeting Working Group (PPBWG)</a:t>
            </a:r>
          </a:p>
        </p:txBody>
      </p:sp>
      <p:pic>
        <p:nvPicPr>
          <p:cNvPr id="15363" name="Рисунок 11" descr="pempal-logo.jpg"/>
          <p:cNvPicPr>
            <a:picLocks noChangeAspect="1"/>
          </p:cNvPicPr>
          <p:nvPr/>
        </p:nvPicPr>
        <p:blipFill>
          <a:blip r:embed="rId3"/>
          <a:srcRect/>
          <a:stretch>
            <a:fillRect/>
          </a:stretch>
        </p:blipFill>
        <p:spPr bwMode="auto">
          <a:xfrm>
            <a:off x="0" y="0"/>
            <a:ext cx="763588" cy="6858000"/>
          </a:xfrm>
          <a:prstGeom prst="rect">
            <a:avLst/>
          </a:prstGeom>
          <a:noFill/>
          <a:ln w="9525">
            <a:noFill/>
            <a:miter lim="800000"/>
            <a:headEnd/>
            <a:tailEnd/>
          </a:ln>
        </p:spPr>
      </p:pic>
      <p:pic>
        <p:nvPicPr>
          <p:cNvPr id="15364" name="Рисунок 15" descr="pempal-logo-top.gif"/>
          <p:cNvPicPr>
            <a:picLocks noChangeAspect="1"/>
          </p:cNvPicPr>
          <p:nvPr/>
        </p:nvPicPr>
        <p:blipFill>
          <a:blip r:embed="rId4"/>
          <a:srcRect/>
          <a:stretch>
            <a:fillRect/>
          </a:stretch>
        </p:blipFill>
        <p:spPr bwMode="auto">
          <a:xfrm>
            <a:off x="3384550" y="381000"/>
            <a:ext cx="3879850" cy="342900"/>
          </a:xfrm>
          <a:prstGeom prst="rect">
            <a:avLst/>
          </a:prstGeom>
          <a:noFill/>
          <a:ln w="9525">
            <a:noFill/>
            <a:miter lim="800000"/>
            <a:headEnd/>
            <a:tailEnd/>
          </a:ln>
        </p:spPr>
      </p:pic>
      <p:sp>
        <p:nvSpPr>
          <p:cNvPr id="15365" name="TextBox 5"/>
          <p:cNvSpPr txBox="1">
            <a:spLocks noChangeArrowheads="1"/>
          </p:cNvSpPr>
          <p:nvPr/>
        </p:nvSpPr>
        <p:spPr bwMode="auto">
          <a:xfrm>
            <a:off x="1494020" y="5552379"/>
            <a:ext cx="7391400" cy="646331"/>
          </a:xfrm>
          <a:prstGeom prst="rect">
            <a:avLst/>
          </a:prstGeom>
          <a:noFill/>
          <a:ln w="9525">
            <a:noFill/>
            <a:miter lim="800000"/>
            <a:headEnd/>
            <a:tailEnd/>
          </a:ln>
        </p:spPr>
        <p:txBody>
          <a:bodyPr wrap="square">
            <a:spAutoFit/>
          </a:bodyPr>
          <a:lstStyle/>
          <a:p>
            <a:pPr algn="ctr"/>
            <a:r>
              <a:rPr lang="en-US" i="1" dirty="0">
                <a:latin typeface="Calibri" pitchFamily="34" charset="0"/>
              </a:rPr>
              <a:t>BCOP 2019 Annual Plenary Meeting, March 2019</a:t>
            </a:r>
          </a:p>
          <a:p>
            <a:pPr algn="ctr"/>
            <a:r>
              <a:rPr lang="en-US" i="1" dirty="0">
                <a:latin typeface="Calibri" pitchFamily="34" charset="0"/>
              </a:rPr>
              <a:t>Naida Carsimamovic, BCOP Resource Team, World Bank </a:t>
            </a:r>
          </a:p>
        </p:txBody>
      </p:sp>
      <p:sp>
        <p:nvSpPr>
          <p:cNvPr id="4" name="Slide Number Placeholder 3">
            <a:extLst>
              <a:ext uri="{FF2B5EF4-FFF2-40B4-BE49-F238E27FC236}">
                <a16:creationId xmlns:a16="http://schemas.microsoft.com/office/drawing/2014/main" id="{C99769E0-BF7C-9447-ADA8-594EBD9A06A2}"/>
              </a:ext>
            </a:extLst>
          </p:cNvPr>
          <p:cNvSpPr>
            <a:spLocks noGrp="1"/>
          </p:cNvSpPr>
          <p:nvPr>
            <p:ph type="sldNum" sz="quarter" idx="12"/>
          </p:nvPr>
        </p:nvSpPr>
        <p:spPr/>
        <p:txBody>
          <a:bodyPr/>
          <a:lstStyle/>
          <a:p>
            <a:pPr>
              <a:defRPr/>
            </a:pPr>
            <a:fld id="{A9B3BBAE-7D5F-41AB-BD10-EF89A677EBB9}" type="slidenum">
              <a:rPr lang="en-US" smtClean="0"/>
              <a:pPr>
                <a:defRPr/>
              </a:pPr>
              <a:t>1</a:t>
            </a:fld>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808896" y="950371"/>
            <a:ext cx="3686904" cy="5450429"/>
          </a:xfrm>
        </p:spPr>
        <p:txBody>
          <a:bodyPr rtlCol="0">
            <a:normAutofit fontScale="92500" lnSpcReduction="10000"/>
          </a:bodyPr>
          <a:lstStyle/>
          <a:p>
            <a:pPr marL="285750" indent="-285750" algn="l" fontAlgn="auto">
              <a:spcBef>
                <a:spcPts val="0"/>
              </a:spcBef>
              <a:spcAft>
                <a:spcPts val="800"/>
              </a:spcAft>
              <a:buFont typeface="Arial" panose="020B0604020202020204" pitchFamily="34" charset="0"/>
              <a:buChar char="•"/>
              <a:defRPr/>
            </a:pPr>
            <a:r>
              <a:rPr lang="en-US" sz="2000" b="1" dirty="0">
                <a:solidFill>
                  <a:schemeClr val="tx1">
                    <a:lumMod val="95000"/>
                    <a:lumOff val="5000"/>
                  </a:schemeClr>
                </a:solidFill>
              </a:rPr>
              <a:t>Various types</a:t>
            </a:r>
            <a:r>
              <a:rPr lang="en-US" sz="2000" dirty="0">
                <a:solidFill>
                  <a:schemeClr val="tx1">
                    <a:lumMod val="95000"/>
                    <a:lumOff val="5000"/>
                  </a:schemeClr>
                </a:solidFill>
              </a:rPr>
              <a:t> in both PEMPAL and OECD, but none with direct performance budgeting (in which funding would be directly based on results achieved)</a:t>
            </a:r>
          </a:p>
          <a:p>
            <a:pPr marL="285750" indent="-285750" algn="l" fontAlgn="auto">
              <a:spcBef>
                <a:spcPts val="0"/>
              </a:spcBef>
              <a:spcAft>
                <a:spcPts val="800"/>
              </a:spcAft>
              <a:buFont typeface="Arial" panose="020B0604020202020204" pitchFamily="34" charset="0"/>
              <a:buChar char="•"/>
              <a:defRPr/>
            </a:pPr>
            <a:r>
              <a:rPr lang="en-US" sz="2000" dirty="0">
                <a:solidFill>
                  <a:schemeClr val="tx1">
                    <a:lumMod val="95000"/>
                    <a:lumOff val="5000"/>
                  </a:schemeClr>
                </a:solidFill>
              </a:rPr>
              <a:t>Most frequently PEMPAL countries describe their practices as a </a:t>
            </a:r>
            <a:r>
              <a:rPr lang="en-US" sz="2000" b="1" dirty="0">
                <a:solidFill>
                  <a:schemeClr val="tx1">
                    <a:lumMod val="95000"/>
                    <a:lumOff val="5000"/>
                  </a:schemeClr>
                </a:solidFill>
              </a:rPr>
              <a:t>presentational approach</a:t>
            </a:r>
            <a:r>
              <a:rPr lang="en-US" sz="2000" dirty="0">
                <a:solidFill>
                  <a:schemeClr val="tx1">
                    <a:lumMod val="95000"/>
                    <a:lumOff val="5000"/>
                  </a:schemeClr>
                </a:solidFill>
              </a:rPr>
              <a:t>, compared to performance-informed approach in OECD countries</a:t>
            </a:r>
          </a:p>
          <a:p>
            <a:pPr marL="285750" indent="-285750" algn="l" fontAlgn="auto">
              <a:spcBef>
                <a:spcPts val="0"/>
              </a:spcBef>
              <a:spcAft>
                <a:spcPts val="800"/>
              </a:spcAft>
              <a:buFont typeface="Arial" panose="020B0604020202020204" pitchFamily="34" charset="0"/>
              <a:buChar char="•"/>
              <a:defRPr/>
            </a:pPr>
            <a:r>
              <a:rPr lang="en-US" sz="2000" dirty="0">
                <a:solidFill>
                  <a:schemeClr val="tx1">
                    <a:lumMod val="95000"/>
                    <a:lumOff val="5000"/>
                  </a:schemeClr>
                </a:solidFill>
              </a:rPr>
              <a:t>Serbia and Moldova described their approach as managerial; Belarus, Russia, Ukraine, and Bulgaria as performance-informed approach; and Kosovo, BiH, Croatia, Kyrgyz R., Armenia, Georgia, and Uzbekistan as presentational approach</a:t>
            </a:r>
          </a:p>
          <a:p>
            <a:pPr marL="285750" indent="-285750" algn="just" fontAlgn="auto">
              <a:spcBef>
                <a:spcPts val="0"/>
              </a:spcBef>
              <a:spcAft>
                <a:spcPts val="800"/>
              </a:spcAft>
              <a:buFont typeface="Arial" panose="020B0604020202020204" pitchFamily="34" charset="0"/>
              <a:buChar char="•"/>
              <a:defRPr/>
            </a:pPr>
            <a:endParaRPr lang="ru-RU" sz="2000" dirty="0">
              <a:solidFill>
                <a:schemeClr val="tx1">
                  <a:lumMod val="95000"/>
                  <a:lumOff val="5000"/>
                </a:schemeClr>
              </a:solidFill>
            </a:endParaRPr>
          </a:p>
        </p:txBody>
      </p:sp>
      <p:pic>
        <p:nvPicPr>
          <p:cNvPr id="17411" name="Рисунок 11" descr="pempal-logo.jpg"/>
          <p:cNvPicPr>
            <a:picLocks noChangeAspect="1"/>
          </p:cNvPicPr>
          <p:nvPr/>
        </p:nvPicPr>
        <p:blipFill>
          <a:blip r:embed="rId3"/>
          <a:srcRect/>
          <a:stretch>
            <a:fillRect/>
          </a:stretch>
        </p:blipFill>
        <p:spPr bwMode="auto">
          <a:xfrm>
            <a:off x="0" y="0"/>
            <a:ext cx="763588" cy="6858000"/>
          </a:xfrm>
          <a:prstGeom prst="rect">
            <a:avLst/>
          </a:prstGeom>
          <a:noFill/>
          <a:ln w="9525">
            <a:noFill/>
            <a:miter lim="800000"/>
            <a:headEnd/>
            <a:tailEnd/>
          </a:ln>
        </p:spPr>
      </p:pic>
      <p:sp>
        <p:nvSpPr>
          <p:cNvPr id="2" name="TextBox 1"/>
          <p:cNvSpPr txBox="1"/>
          <p:nvPr/>
        </p:nvSpPr>
        <p:spPr>
          <a:xfrm>
            <a:off x="808896" y="117362"/>
            <a:ext cx="8839200" cy="584775"/>
          </a:xfrm>
          <a:prstGeom prst="rect">
            <a:avLst/>
          </a:prstGeom>
          <a:noFill/>
        </p:spPr>
        <p:txBody>
          <a:bodyPr wrap="square" rtlCol="0">
            <a:spAutoFit/>
          </a:bodyPr>
          <a:lstStyle/>
          <a:p>
            <a:pPr algn="ctr"/>
            <a:r>
              <a:rPr lang="en-US" sz="3200" dirty="0">
                <a:solidFill>
                  <a:srgbClr val="002060"/>
                </a:solidFill>
                <a:latin typeface="Calibri"/>
              </a:rPr>
              <a:t>Types of Performance Budgeting</a:t>
            </a:r>
          </a:p>
        </p:txBody>
      </p:sp>
      <p:sp>
        <p:nvSpPr>
          <p:cNvPr id="10" name="Slide Number Placeholder 9">
            <a:extLst>
              <a:ext uri="{FF2B5EF4-FFF2-40B4-BE49-F238E27FC236}">
                <a16:creationId xmlns:a16="http://schemas.microsoft.com/office/drawing/2014/main" id="{19CCFC28-3C49-5842-B34D-29D53D549983}"/>
              </a:ext>
            </a:extLst>
          </p:cNvPr>
          <p:cNvSpPr>
            <a:spLocks noGrp="1"/>
          </p:cNvSpPr>
          <p:nvPr>
            <p:ph type="sldNum" sz="quarter" idx="12"/>
          </p:nvPr>
        </p:nvSpPr>
        <p:spPr/>
        <p:txBody>
          <a:bodyPr/>
          <a:lstStyle/>
          <a:p>
            <a:pPr>
              <a:defRPr/>
            </a:pPr>
            <a:fld id="{A9B3BBAE-7D5F-41AB-BD10-EF89A677EBB9}" type="slidenum">
              <a:rPr lang="en-US" smtClean="0"/>
              <a:pPr>
                <a:defRPr/>
              </a:pPr>
              <a:t>10</a:t>
            </a:fld>
            <a:endParaRPr lang="en-US" dirty="0"/>
          </a:p>
        </p:txBody>
      </p:sp>
      <p:graphicFrame>
        <p:nvGraphicFramePr>
          <p:cNvPr id="8" name="Chart 7">
            <a:extLst>
              <a:ext uri="{FF2B5EF4-FFF2-40B4-BE49-F238E27FC236}">
                <a16:creationId xmlns:a16="http://schemas.microsoft.com/office/drawing/2014/main" id="{287329E2-3C37-FF4A-921C-6058D209C025}"/>
              </a:ext>
            </a:extLst>
          </p:cNvPr>
          <p:cNvGraphicFramePr>
            <a:graphicFrameLocks/>
          </p:cNvGraphicFramePr>
          <p:nvPr>
            <p:extLst>
              <p:ext uri="{D42A27DB-BD31-4B8C-83A1-F6EECF244321}">
                <p14:modId xmlns:p14="http://schemas.microsoft.com/office/powerpoint/2010/main" val="1803712476"/>
              </p:ext>
            </p:extLst>
          </p:nvPr>
        </p:nvGraphicFramePr>
        <p:xfrm>
          <a:off x="4028068" y="759047"/>
          <a:ext cx="5611284" cy="293910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Chart 10">
            <a:extLst>
              <a:ext uri="{FF2B5EF4-FFF2-40B4-BE49-F238E27FC236}">
                <a16:creationId xmlns:a16="http://schemas.microsoft.com/office/drawing/2014/main" id="{84622727-61C0-B341-8CD3-11C583E2CA04}"/>
              </a:ext>
            </a:extLst>
          </p:cNvPr>
          <p:cNvGraphicFramePr>
            <a:graphicFrameLocks/>
          </p:cNvGraphicFramePr>
          <p:nvPr>
            <p:extLst>
              <p:ext uri="{D42A27DB-BD31-4B8C-83A1-F6EECF244321}">
                <p14:modId xmlns:p14="http://schemas.microsoft.com/office/powerpoint/2010/main" val="3871450322"/>
              </p:ext>
            </p:extLst>
          </p:nvPr>
        </p:nvGraphicFramePr>
        <p:xfrm>
          <a:off x="4151876" y="3770594"/>
          <a:ext cx="5611284" cy="2878440"/>
        </p:xfrm>
        <a:graphic>
          <a:graphicData uri="http://schemas.openxmlformats.org/drawingml/2006/chart">
            <c:chart xmlns:c="http://schemas.openxmlformats.org/drawingml/2006/chart" xmlns:r="http://schemas.openxmlformats.org/officeDocument/2006/relationships" r:id="rId5"/>
          </a:graphicData>
        </a:graphic>
      </p:graphicFrame>
      <p:sp>
        <p:nvSpPr>
          <p:cNvPr id="12" name="TextBox 11">
            <a:extLst>
              <a:ext uri="{FF2B5EF4-FFF2-40B4-BE49-F238E27FC236}">
                <a16:creationId xmlns:a16="http://schemas.microsoft.com/office/drawing/2014/main" id="{6CEA49E0-F3F0-4841-8293-44A25AB00DC5}"/>
              </a:ext>
            </a:extLst>
          </p:cNvPr>
          <p:cNvSpPr txBox="1"/>
          <p:nvPr/>
        </p:nvSpPr>
        <p:spPr>
          <a:xfrm>
            <a:off x="4743500" y="3490919"/>
            <a:ext cx="2078967" cy="369332"/>
          </a:xfrm>
          <a:prstGeom prst="rect">
            <a:avLst/>
          </a:prstGeom>
          <a:noFill/>
        </p:spPr>
        <p:txBody>
          <a:bodyPr wrap="none" rtlCol="0">
            <a:spAutoFit/>
          </a:bodyPr>
          <a:lstStyle/>
          <a:p>
            <a:r>
              <a:rPr lang="en-US" dirty="0">
                <a:solidFill>
                  <a:srgbClr val="C00000"/>
                </a:solidFill>
                <a:latin typeface="+mj-lt"/>
              </a:rPr>
              <a:t>PEMPAL COUNTRIES</a:t>
            </a:r>
          </a:p>
        </p:txBody>
      </p:sp>
      <p:sp>
        <p:nvSpPr>
          <p:cNvPr id="13" name="TextBox 12">
            <a:extLst>
              <a:ext uri="{FF2B5EF4-FFF2-40B4-BE49-F238E27FC236}">
                <a16:creationId xmlns:a16="http://schemas.microsoft.com/office/drawing/2014/main" id="{D5B025CC-B866-E042-A606-21D1D9449CAA}"/>
              </a:ext>
            </a:extLst>
          </p:cNvPr>
          <p:cNvSpPr txBox="1"/>
          <p:nvPr/>
        </p:nvSpPr>
        <p:spPr>
          <a:xfrm>
            <a:off x="5038523" y="6409065"/>
            <a:ext cx="1846403" cy="369332"/>
          </a:xfrm>
          <a:prstGeom prst="rect">
            <a:avLst/>
          </a:prstGeom>
          <a:noFill/>
        </p:spPr>
        <p:txBody>
          <a:bodyPr wrap="none" rtlCol="0">
            <a:spAutoFit/>
          </a:bodyPr>
          <a:lstStyle/>
          <a:p>
            <a:r>
              <a:rPr lang="en-US" dirty="0">
                <a:solidFill>
                  <a:srgbClr val="002060"/>
                </a:solidFill>
                <a:latin typeface="+mj-lt"/>
              </a:rPr>
              <a:t>OECD COUNTRIES</a:t>
            </a:r>
          </a:p>
        </p:txBody>
      </p:sp>
    </p:spTree>
    <p:extLst>
      <p:ext uri="{BB962C8B-B14F-4D97-AF65-F5344CB8AC3E}">
        <p14:creationId xmlns:p14="http://schemas.microsoft.com/office/powerpoint/2010/main" val="38578364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EA74F-F7D0-1A4E-9D7F-585468E5F423}"/>
              </a:ext>
            </a:extLst>
          </p:cNvPr>
          <p:cNvSpPr>
            <a:spLocks noGrp="1"/>
          </p:cNvSpPr>
          <p:nvPr>
            <p:ph type="title"/>
          </p:nvPr>
        </p:nvSpPr>
        <p:spPr>
          <a:xfrm>
            <a:off x="782506" y="4406902"/>
            <a:ext cx="8420100" cy="1362075"/>
          </a:xfrm>
        </p:spPr>
        <p:txBody>
          <a:bodyPr/>
          <a:lstStyle/>
          <a:p>
            <a:r>
              <a:rPr lang="en-US" cap="small" dirty="0">
                <a:solidFill>
                  <a:schemeClr val="tx1">
                    <a:lumMod val="95000"/>
                    <a:lumOff val="5000"/>
                  </a:schemeClr>
                </a:solidFill>
              </a:rPr>
              <a:t>Performance Indicators</a:t>
            </a:r>
            <a:br>
              <a:rPr lang="en-US" cap="small" dirty="0">
                <a:solidFill>
                  <a:schemeClr val="tx1">
                    <a:lumMod val="95000"/>
                    <a:lumOff val="5000"/>
                  </a:schemeClr>
                </a:solidFill>
              </a:rPr>
            </a:br>
            <a:br>
              <a:rPr lang="en-US" cap="small" dirty="0">
                <a:solidFill>
                  <a:schemeClr val="tx1">
                    <a:lumMod val="95000"/>
                    <a:lumOff val="5000"/>
                  </a:schemeClr>
                </a:solidFill>
              </a:rPr>
            </a:br>
            <a:br>
              <a:rPr lang="en-US" cap="small" dirty="0">
                <a:solidFill>
                  <a:schemeClr val="tx1">
                    <a:lumMod val="95000"/>
                    <a:lumOff val="5000"/>
                  </a:schemeClr>
                </a:solidFill>
              </a:rPr>
            </a:br>
            <a:endParaRPr lang="en-US" dirty="0"/>
          </a:p>
        </p:txBody>
      </p:sp>
      <p:sp>
        <p:nvSpPr>
          <p:cNvPr id="3" name="Text Placeholder 2">
            <a:extLst>
              <a:ext uri="{FF2B5EF4-FFF2-40B4-BE49-F238E27FC236}">
                <a16:creationId xmlns:a16="http://schemas.microsoft.com/office/drawing/2014/main" id="{95D471D2-B504-3349-B56A-4740C5EB944B}"/>
              </a:ext>
            </a:extLst>
          </p:cNvPr>
          <p:cNvSpPr>
            <a:spLocks noGrp="1"/>
          </p:cNvSpPr>
          <p:nvPr>
            <p:ph type="body" idx="1"/>
          </p:nvPr>
        </p:nvSpPr>
        <p:spPr/>
        <p:txBody>
          <a:bodyPr/>
          <a:lstStyle/>
          <a:p>
            <a:r>
              <a:rPr lang="en-US" sz="3000" dirty="0"/>
              <a:t>PART II</a:t>
            </a:r>
          </a:p>
        </p:txBody>
      </p:sp>
      <p:sp>
        <p:nvSpPr>
          <p:cNvPr id="4" name="Slide Number Placeholder 3">
            <a:extLst>
              <a:ext uri="{FF2B5EF4-FFF2-40B4-BE49-F238E27FC236}">
                <a16:creationId xmlns:a16="http://schemas.microsoft.com/office/drawing/2014/main" id="{D93F43C6-9835-CB41-A24E-2979DC881110}"/>
              </a:ext>
            </a:extLst>
          </p:cNvPr>
          <p:cNvSpPr>
            <a:spLocks noGrp="1"/>
          </p:cNvSpPr>
          <p:nvPr>
            <p:ph type="sldNum" sz="quarter" idx="12"/>
          </p:nvPr>
        </p:nvSpPr>
        <p:spPr/>
        <p:txBody>
          <a:bodyPr/>
          <a:lstStyle/>
          <a:p>
            <a:pPr>
              <a:defRPr/>
            </a:pPr>
            <a:fld id="{E7C421D5-AC61-48EB-AF70-CE986F164A70}" type="slidenum">
              <a:rPr lang="en-US" smtClean="0"/>
              <a:pPr>
                <a:defRPr/>
              </a:pPr>
              <a:t>11</a:t>
            </a:fld>
            <a:endParaRPr lang="en-US" dirty="0"/>
          </a:p>
        </p:txBody>
      </p:sp>
      <p:pic>
        <p:nvPicPr>
          <p:cNvPr id="5" name="Рисунок 11" descr="pempal-logo.jpg">
            <a:extLst>
              <a:ext uri="{FF2B5EF4-FFF2-40B4-BE49-F238E27FC236}">
                <a16:creationId xmlns:a16="http://schemas.microsoft.com/office/drawing/2014/main" id="{A57CD51F-A085-2145-BB32-5DDF04FB211E}"/>
              </a:ext>
            </a:extLst>
          </p:cNvPr>
          <p:cNvPicPr>
            <a:picLocks noChangeAspect="1"/>
          </p:cNvPicPr>
          <p:nvPr/>
        </p:nvPicPr>
        <p:blipFill>
          <a:blip r:embed="rId2"/>
          <a:srcRect/>
          <a:stretch>
            <a:fillRect/>
          </a:stretch>
        </p:blipFill>
        <p:spPr bwMode="auto">
          <a:xfrm>
            <a:off x="0" y="0"/>
            <a:ext cx="763588" cy="6858000"/>
          </a:xfrm>
          <a:prstGeom prst="rect">
            <a:avLst/>
          </a:prstGeom>
          <a:noFill/>
          <a:ln w="9525">
            <a:noFill/>
            <a:miter lim="800000"/>
            <a:headEnd/>
            <a:tailEnd/>
          </a:ln>
        </p:spPr>
      </p:pic>
    </p:spTree>
    <p:extLst>
      <p:ext uri="{BB962C8B-B14F-4D97-AF65-F5344CB8AC3E}">
        <p14:creationId xmlns:p14="http://schemas.microsoft.com/office/powerpoint/2010/main" val="13381369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31489" y="801483"/>
            <a:ext cx="8763000" cy="5712234"/>
          </a:xfrm>
        </p:spPr>
        <p:txBody>
          <a:bodyPr rtlCol="0">
            <a:normAutofit/>
          </a:bodyPr>
          <a:lstStyle/>
          <a:p>
            <a:pPr algn="just" fontAlgn="auto">
              <a:spcBef>
                <a:spcPts val="0"/>
              </a:spcBef>
              <a:spcAft>
                <a:spcPts val="800"/>
              </a:spcAft>
              <a:defRPr/>
            </a:pPr>
            <a:r>
              <a:rPr lang="en-US" sz="2000" b="1" dirty="0">
                <a:solidFill>
                  <a:schemeClr val="tx1">
                    <a:lumMod val="95000"/>
                    <a:lumOff val="5000"/>
                  </a:schemeClr>
                </a:solidFill>
              </a:rPr>
              <a:t>Line Ministries and Agencies have the primary role </a:t>
            </a:r>
            <a:r>
              <a:rPr lang="en-US" sz="2000" dirty="0">
                <a:solidFill>
                  <a:schemeClr val="tx1">
                    <a:lumMod val="95000"/>
                    <a:lumOff val="5000"/>
                  </a:schemeClr>
                </a:solidFill>
              </a:rPr>
              <a:t>in defining performance indicators</a:t>
            </a:r>
          </a:p>
          <a:p>
            <a:pPr algn="just" fontAlgn="auto">
              <a:spcBef>
                <a:spcPts val="0"/>
              </a:spcBef>
              <a:spcAft>
                <a:spcPts val="800"/>
              </a:spcAft>
              <a:defRPr/>
            </a:pPr>
            <a:r>
              <a:rPr lang="en-US" sz="2000" dirty="0">
                <a:solidFill>
                  <a:schemeClr val="tx1">
                    <a:lumMod val="95000"/>
                    <a:lumOff val="5000"/>
                  </a:schemeClr>
                </a:solidFill>
              </a:rPr>
              <a:t>In several countries, CBA also has a role </a:t>
            </a:r>
          </a:p>
          <a:p>
            <a:pPr algn="just" fontAlgn="auto">
              <a:spcBef>
                <a:spcPts val="0"/>
              </a:spcBef>
              <a:spcAft>
                <a:spcPts val="800"/>
              </a:spcAft>
              <a:defRPr/>
            </a:pPr>
            <a:r>
              <a:rPr lang="en-US" sz="2000" dirty="0">
                <a:solidFill>
                  <a:schemeClr val="tx1">
                    <a:lumMod val="95000"/>
                    <a:lumOff val="5000"/>
                  </a:schemeClr>
                </a:solidFill>
              </a:rPr>
              <a:t>Roles of Chief Executive, Legislature, and Supreme Audit more limited</a:t>
            </a:r>
          </a:p>
          <a:p>
            <a:pPr algn="just" fontAlgn="auto">
              <a:spcBef>
                <a:spcPts val="0"/>
              </a:spcBef>
              <a:spcAft>
                <a:spcPts val="800"/>
              </a:spcAft>
              <a:defRPr/>
            </a:pPr>
            <a:endParaRPr lang="en-US" sz="1800" b="1" dirty="0">
              <a:solidFill>
                <a:schemeClr val="tx1">
                  <a:lumMod val="95000"/>
                  <a:lumOff val="5000"/>
                </a:schemeClr>
              </a:solidFill>
            </a:endParaRPr>
          </a:p>
          <a:p>
            <a:pPr algn="just" fontAlgn="auto">
              <a:spcAft>
                <a:spcPts val="0"/>
              </a:spcAft>
              <a:defRPr/>
            </a:pPr>
            <a:endParaRPr lang="en-GB" sz="2000" dirty="0">
              <a:solidFill>
                <a:prstClr val="black"/>
              </a:solidFill>
            </a:endParaRPr>
          </a:p>
          <a:p>
            <a:pPr algn="just" fontAlgn="auto">
              <a:spcAft>
                <a:spcPts val="0"/>
              </a:spcAft>
              <a:defRPr/>
            </a:pPr>
            <a:endParaRPr lang="ru-RU" sz="1800" dirty="0">
              <a:solidFill>
                <a:schemeClr val="tx1">
                  <a:lumMod val="95000"/>
                  <a:lumOff val="5000"/>
                </a:schemeClr>
              </a:solidFill>
            </a:endParaRPr>
          </a:p>
          <a:p>
            <a:pPr algn="just" fontAlgn="auto">
              <a:spcAft>
                <a:spcPts val="0"/>
              </a:spcAft>
              <a:defRPr/>
            </a:pPr>
            <a:endParaRPr lang="ru-RU" sz="2000" dirty="0">
              <a:solidFill>
                <a:schemeClr val="tx1">
                  <a:lumMod val="95000"/>
                  <a:lumOff val="5000"/>
                </a:schemeClr>
              </a:solidFill>
            </a:endParaRPr>
          </a:p>
        </p:txBody>
      </p:sp>
      <p:pic>
        <p:nvPicPr>
          <p:cNvPr id="17411" name="Рисунок 11" descr="pempal-logo.jpg"/>
          <p:cNvPicPr>
            <a:picLocks noChangeAspect="1"/>
          </p:cNvPicPr>
          <p:nvPr/>
        </p:nvPicPr>
        <p:blipFill>
          <a:blip r:embed="rId3"/>
          <a:srcRect/>
          <a:stretch>
            <a:fillRect/>
          </a:stretch>
        </p:blipFill>
        <p:spPr bwMode="auto">
          <a:xfrm>
            <a:off x="0" y="0"/>
            <a:ext cx="763588" cy="6858000"/>
          </a:xfrm>
          <a:prstGeom prst="rect">
            <a:avLst/>
          </a:prstGeom>
          <a:noFill/>
          <a:ln w="9525">
            <a:noFill/>
            <a:miter lim="800000"/>
            <a:headEnd/>
            <a:tailEnd/>
          </a:ln>
        </p:spPr>
      </p:pic>
      <p:sp>
        <p:nvSpPr>
          <p:cNvPr id="2" name="TextBox 1"/>
          <p:cNvSpPr txBox="1"/>
          <p:nvPr/>
        </p:nvSpPr>
        <p:spPr>
          <a:xfrm>
            <a:off x="707095" y="53626"/>
            <a:ext cx="8839200" cy="584775"/>
          </a:xfrm>
          <a:prstGeom prst="rect">
            <a:avLst/>
          </a:prstGeom>
          <a:noFill/>
        </p:spPr>
        <p:txBody>
          <a:bodyPr wrap="square" rtlCol="0">
            <a:spAutoFit/>
          </a:bodyPr>
          <a:lstStyle/>
          <a:p>
            <a:pPr algn="ctr"/>
            <a:r>
              <a:rPr lang="en-US" sz="3200" dirty="0">
                <a:solidFill>
                  <a:srgbClr val="002060"/>
                </a:solidFill>
                <a:latin typeface="Calibri"/>
              </a:rPr>
              <a:t>Responsibility for Defining Indicators</a:t>
            </a:r>
          </a:p>
        </p:txBody>
      </p:sp>
      <p:sp>
        <p:nvSpPr>
          <p:cNvPr id="6" name="TextBox 5">
            <a:extLst>
              <a:ext uri="{FF2B5EF4-FFF2-40B4-BE49-F238E27FC236}">
                <a16:creationId xmlns:a16="http://schemas.microsoft.com/office/drawing/2014/main" id="{98DAC949-E702-FD42-BF57-76498B21D921}"/>
              </a:ext>
            </a:extLst>
          </p:cNvPr>
          <p:cNvSpPr txBox="1"/>
          <p:nvPr/>
        </p:nvSpPr>
        <p:spPr>
          <a:xfrm>
            <a:off x="6781800" y="3657600"/>
            <a:ext cx="228600" cy="369332"/>
          </a:xfrm>
          <a:prstGeom prst="rect">
            <a:avLst/>
          </a:prstGeom>
          <a:solidFill>
            <a:schemeClr val="bg1"/>
          </a:solidFill>
        </p:spPr>
        <p:txBody>
          <a:bodyPr wrap="square" rtlCol="0">
            <a:spAutoFit/>
          </a:bodyPr>
          <a:lstStyle/>
          <a:p>
            <a:endParaRPr lang="en-US" dirty="0"/>
          </a:p>
        </p:txBody>
      </p:sp>
      <p:sp>
        <p:nvSpPr>
          <p:cNvPr id="8" name="TextBox 7">
            <a:extLst>
              <a:ext uri="{FF2B5EF4-FFF2-40B4-BE49-F238E27FC236}">
                <a16:creationId xmlns:a16="http://schemas.microsoft.com/office/drawing/2014/main" id="{681C40B3-E0D6-A848-A8A0-448FF382758A}"/>
              </a:ext>
            </a:extLst>
          </p:cNvPr>
          <p:cNvSpPr txBox="1"/>
          <p:nvPr/>
        </p:nvSpPr>
        <p:spPr>
          <a:xfrm>
            <a:off x="7086600" y="4026932"/>
            <a:ext cx="284819" cy="240268"/>
          </a:xfrm>
          <a:prstGeom prst="rect">
            <a:avLst/>
          </a:prstGeom>
          <a:solidFill>
            <a:schemeClr val="bg1"/>
          </a:solidFill>
        </p:spPr>
        <p:txBody>
          <a:bodyPr wrap="square" rtlCol="0">
            <a:spAutoFit/>
          </a:bodyPr>
          <a:lstStyle/>
          <a:p>
            <a:endParaRPr lang="en-US" dirty="0"/>
          </a:p>
        </p:txBody>
      </p:sp>
      <p:sp>
        <p:nvSpPr>
          <p:cNvPr id="10" name="TextBox 9">
            <a:extLst>
              <a:ext uri="{FF2B5EF4-FFF2-40B4-BE49-F238E27FC236}">
                <a16:creationId xmlns:a16="http://schemas.microsoft.com/office/drawing/2014/main" id="{39A62379-7972-C947-A17E-F48D0CDBE329}"/>
              </a:ext>
            </a:extLst>
          </p:cNvPr>
          <p:cNvSpPr txBox="1"/>
          <p:nvPr/>
        </p:nvSpPr>
        <p:spPr>
          <a:xfrm>
            <a:off x="6925597" y="4375666"/>
            <a:ext cx="284819" cy="240268"/>
          </a:xfrm>
          <a:prstGeom prst="rect">
            <a:avLst/>
          </a:prstGeom>
          <a:solidFill>
            <a:schemeClr val="bg1"/>
          </a:solidFill>
        </p:spPr>
        <p:txBody>
          <a:bodyPr wrap="square" rtlCol="0">
            <a:spAutoFit/>
          </a:bodyPr>
          <a:lstStyle/>
          <a:p>
            <a:endParaRPr lang="en-US" dirty="0"/>
          </a:p>
        </p:txBody>
      </p:sp>
      <p:sp>
        <p:nvSpPr>
          <p:cNvPr id="12" name="Slide Number Placeholder 11">
            <a:extLst>
              <a:ext uri="{FF2B5EF4-FFF2-40B4-BE49-F238E27FC236}">
                <a16:creationId xmlns:a16="http://schemas.microsoft.com/office/drawing/2014/main" id="{C06470F4-2F89-6948-85F8-A85D7ACFD42C}"/>
              </a:ext>
            </a:extLst>
          </p:cNvPr>
          <p:cNvSpPr>
            <a:spLocks noGrp="1"/>
          </p:cNvSpPr>
          <p:nvPr>
            <p:ph type="sldNum" sz="quarter" idx="12"/>
          </p:nvPr>
        </p:nvSpPr>
        <p:spPr/>
        <p:txBody>
          <a:bodyPr/>
          <a:lstStyle/>
          <a:p>
            <a:pPr>
              <a:defRPr/>
            </a:pPr>
            <a:fld id="{A9B3BBAE-7D5F-41AB-BD10-EF89A677EBB9}" type="slidenum">
              <a:rPr lang="en-US" smtClean="0"/>
              <a:pPr>
                <a:defRPr/>
              </a:pPr>
              <a:t>12</a:t>
            </a:fld>
            <a:endParaRPr lang="en-US" dirty="0"/>
          </a:p>
        </p:txBody>
      </p:sp>
      <p:graphicFrame>
        <p:nvGraphicFramePr>
          <p:cNvPr id="13" name="Chart 12">
            <a:extLst>
              <a:ext uri="{FF2B5EF4-FFF2-40B4-BE49-F238E27FC236}">
                <a16:creationId xmlns:a16="http://schemas.microsoft.com/office/drawing/2014/main" id="{3BB8FEA4-3356-1840-81CE-5184A07EF303}"/>
              </a:ext>
            </a:extLst>
          </p:cNvPr>
          <p:cNvGraphicFramePr>
            <a:graphicFrameLocks/>
          </p:cNvGraphicFramePr>
          <p:nvPr>
            <p:extLst>
              <p:ext uri="{D42A27DB-BD31-4B8C-83A1-F6EECF244321}">
                <p14:modId xmlns:p14="http://schemas.microsoft.com/office/powerpoint/2010/main" val="588149956"/>
              </p:ext>
            </p:extLst>
          </p:nvPr>
        </p:nvGraphicFramePr>
        <p:xfrm>
          <a:off x="1291121" y="2316163"/>
          <a:ext cx="8119579" cy="4222752"/>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3">
            <a:extLst>
              <a:ext uri="{FF2B5EF4-FFF2-40B4-BE49-F238E27FC236}">
                <a16:creationId xmlns:a16="http://schemas.microsoft.com/office/drawing/2014/main" id="{2FB84228-4E34-3A41-86B9-3CAABFDF6393}"/>
              </a:ext>
            </a:extLst>
          </p:cNvPr>
          <p:cNvSpPr txBox="1"/>
          <p:nvPr/>
        </p:nvSpPr>
        <p:spPr>
          <a:xfrm>
            <a:off x="6141251" y="2602468"/>
            <a:ext cx="3764749" cy="338554"/>
          </a:xfrm>
          <a:prstGeom prst="rect">
            <a:avLst/>
          </a:prstGeom>
          <a:noFill/>
        </p:spPr>
        <p:txBody>
          <a:bodyPr wrap="none" rtlCol="0">
            <a:spAutoFit/>
          </a:bodyPr>
          <a:lstStyle/>
          <a:p>
            <a:r>
              <a:rPr lang="en-US" sz="1600" dirty="0">
                <a:latin typeface="+mn-lt"/>
              </a:rPr>
              <a:t>All but Kazakhstan, Kosovo, and Uzbekistan</a:t>
            </a:r>
          </a:p>
        </p:txBody>
      </p:sp>
    </p:spTree>
    <p:extLst>
      <p:ext uri="{BB962C8B-B14F-4D97-AF65-F5344CB8AC3E}">
        <p14:creationId xmlns:p14="http://schemas.microsoft.com/office/powerpoint/2010/main" val="18808263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43000" y="679516"/>
            <a:ext cx="8763000" cy="5712234"/>
          </a:xfrm>
        </p:spPr>
        <p:txBody>
          <a:bodyPr rtlCol="0">
            <a:normAutofit/>
          </a:bodyPr>
          <a:lstStyle/>
          <a:p>
            <a:pPr algn="just" fontAlgn="auto">
              <a:spcBef>
                <a:spcPts val="0"/>
              </a:spcBef>
              <a:spcAft>
                <a:spcPts val="800"/>
              </a:spcAft>
              <a:defRPr/>
            </a:pPr>
            <a:r>
              <a:rPr lang="en-US" sz="1800" dirty="0">
                <a:solidFill>
                  <a:schemeClr val="tx1">
                    <a:lumMod val="95000"/>
                    <a:lumOff val="5000"/>
                  </a:schemeClr>
                </a:solidFill>
              </a:rPr>
              <a:t>In both OECD and PEMPAL countries, </a:t>
            </a:r>
            <a:r>
              <a:rPr lang="en-US" sz="1800" b="1" dirty="0">
                <a:solidFill>
                  <a:schemeClr val="tx1">
                    <a:lumMod val="95000"/>
                    <a:lumOff val="5000"/>
                  </a:schemeClr>
                </a:solidFill>
              </a:rPr>
              <a:t>most frequent role in setting targets is with the line ministries/agencies </a:t>
            </a:r>
            <a:r>
              <a:rPr lang="en-US" sz="1800" dirty="0">
                <a:solidFill>
                  <a:schemeClr val="tx1">
                    <a:lumMod val="95000"/>
                    <a:lumOff val="5000"/>
                  </a:schemeClr>
                </a:solidFill>
              </a:rPr>
              <a:t>(only in Kosovo, Uzbekistan, and Kazakhstan not the case out of PEMPAL countries)</a:t>
            </a:r>
          </a:p>
          <a:p>
            <a:pPr algn="just" fontAlgn="auto">
              <a:spcBef>
                <a:spcPts val="0"/>
              </a:spcBef>
              <a:spcAft>
                <a:spcPts val="800"/>
              </a:spcAft>
              <a:defRPr/>
            </a:pPr>
            <a:r>
              <a:rPr lang="en-US" sz="1800" b="1" dirty="0">
                <a:solidFill>
                  <a:schemeClr val="tx1">
                    <a:lumMod val="95000"/>
                    <a:lumOff val="5000"/>
                  </a:schemeClr>
                </a:solidFill>
              </a:rPr>
              <a:t>More frequent role of Chief Executive </a:t>
            </a:r>
            <a:r>
              <a:rPr lang="en-US" sz="1800" dirty="0">
                <a:solidFill>
                  <a:schemeClr val="tx1">
                    <a:lumMod val="95000"/>
                    <a:lumOff val="5000"/>
                  </a:schemeClr>
                </a:solidFill>
              </a:rPr>
              <a:t>(Ukraine, Uzbekistan, Russia, and Bulgaria) </a:t>
            </a:r>
            <a:r>
              <a:rPr lang="en-US" sz="1800" b="1" dirty="0">
                <a:solidFill>
                  <a:schemeClr val="tx1">
                    <a:lumMod val="95000"/>
                    <a:lumOff val="5000"/>
                  </a:schemeClr>
                </a:solidFill>
              </a:rPr>
              <a:t>and Ministry of Economy/Planning </a:t>
            </a:r>
            <a:r>
              <a:rPr lang="en-US" sz="1800" dirty="0">
                <a:solidFill>
                  <a:schemeClr val="tx1">
                    <a:lumMod val="95000"/>
                    <a:lumOff val="5000"/>
                  </a:schemeClr>
                </a:solidFill>
              </a:rPr>
              <a:t>in PEMPAL (Russia, Bulgaria, Kazakhstan, and Belarus) than in OECD countries and somewhat decreasing role of CBA in both (Bulgaria and Russia) </a:t>
            </a:r>
          </a:p>
          <a:p>
            <a:pPr algn="just" fontAlgn="auto">
              <a:spcAft>
                <a:spcPts val="0"/>
              </a:spcAft>
              <a:defRPr/>
            </a:pPr>
            <a:endParaRPr lang="en-GB" sz="2000" dirty="0">
              <a:solidFill>
                <a:prstClr val="black"/>
              </a:solidFill>
            </a:endParaRPr>
          </a:p>
          <a:p>
            <a:pPr algn="just" fontAlgn="auto">
              <a:spcAft>
                <a:spcPts val="0"/>
              </a:spcAft>
              <a:defRPr/>
            </a:pPr>
            <a:endParaRPr lang="ru-RU" sz="1800" dirty="0">
              <a:solidFill>
                <a:schemeClr val="tx1">
                  <a:lumMod val="95000"/>
                  <a:lumOff val="5000"/>
                </a:schemeClr>
              </a:solidFill>
            </a:endParaRPr>
          </a:p>
          <a:p>
            <a:pPr algn="just" fontAlgn="auto">
              <a:spcAft>
                <a:spcPts val="0"/>
              </a:spcAft>
              <a:defRPr/>
            </a:pPr>
            <a:endParaRPr lang="ru-RU" sz="2000" dirty="0">
              <a:solidFill>
                <a:schemeClr val="tx1">
                  <a:lumMod val="95000"/>
                  <a:lumOff val="5000"/>
                </a:schemeClr>
              </a:solidFill>
            </a:endParaRPr>
          </a:p>
        </p:txBody>
      </p:sp>
      <p:pic>
        <p:nvPicPr>
          <p:cNvPr id="17411" name="Рисунок 11" descr="pempal-logo.jpg"/>
          <p:cNvPicPr>
            <a:picLocks noChangeAspect="1"/>
          </p:cNvPicPr>
          <p:nvPr/>
        </p:nvPicPr>
        <p:blipFill>
          <a:blip r:embed="rId3"/>
          <a:srcRect/>
          <a:stretch>
            <a:fillRect/>
          </a:stretch>
        </p:blipFill>
        <p:spPr bwMode="auto">
          <a:xfrm>
            <a:off x="0" y="0"/>
            <a:ext cx="763588" cy="6858000"/>
          </a:xfrm>
          <a:prstGeom prst="rect">
            <a:avLst/>
          </a:prstGeom>
          <a:noFill/>
          <a:ln w="9525">
            <a:noFill/>
            <a:miter lim="800000"/>
            <a:headEnd/>
            <a:tailEnd/>
          </a:ln>
        </p:spPr>
      </p:pic>
      <p:sp>
        <p:nvSpPr>
          <p:cNvPr id="2" name="TextBox 1"/>
          <p:cNvSpPr txBox="1"/>
          <p:nvPr/>
        </p:nvSpPr>
        <p:spPr>
          <a:xfrm>
            <a:off x="707095" y="53626"/>
            <a:ext cx="8839200" cy="584775"/>
          </a:xfrm>
          <a:prstGeom prst="rect">
            <a:avLst/>
          </a:prstGeom>
          <a:noFill/>
        </p:spPr>
        <p:txBody>
          <a:bodyPr wrap="square" rtlCol="0">
            <a:spAutoFit/>
          </a:bodyPr>
          <a:lstStyle/>
          <a:p>
            <a:pPr algn="ctr"/>
            <a:r>
              <a:rPr lang="en-US" sz="3200" dirty="0">
                <a:solidFill>
                  <a:srgbClr val="002060"/>
                </a:solidFill>
                <a:latin typeface="Calibri"/>
              </a:rPr>
              <a:t>Responsibility for Setting Performance Targets </a:t>
            </a:r>
          </a:p>
        </p:txBody>
      </p:sp>
      <p:sp>
        <p:nvSpPr>
          <p:cNvPr id="6" name="TextBox 5">
            <a:extLst>
              <a:ext uri="{FF2B5EF4-FFF2-40B4-BE49-F238E27FC236}">
                <a16:creationId xmlns:a16="http://schemas.microsoft.com/office/drawing/2014/main" id="{98DAC949-E702-FD42-BF57-76498B21D921}"/>
              </a:ext>
            </a:extLst>
          </p:cNvPr>
          <p:cNvSpPr txBox="1"/>
          <p:nvPr/>
        </p:nvSpPr>
        <p:spPr>
          <a:xfrm>
            <a:off x="6781800" y="3657600"/>
            <a:ext cx="228600" cy="369332"/>
          </a:xfrm>
          <a:prstGeom prst="rect">
            <a:avLst/>
          </a:prstGeom>
          <a:solidFill>
            <a:schemeClr val="bg1"/>
          </a:solidFill>
        </p:spPr>
        <p:txBody>
          <a:bodyPr wrap="square" rtlCol="0">
            <a:spAutoFit/>
          </a:bodyPr>
          <a:lstStyle/>
          <a:p>
            <a:endParaRPr lang="en-US" dirty="0"/>
          </a:p>
        </p:txBody>
      </p:sp>
      <p:sp>
        <p:nvSpPr>
          <p:cNvPr id="8" name="TextBox 7">
            <a:extLst>
              <a:ext uri="{FF2B5EF4-FFF2-40B4-BE49-F238E27FC236}">
                <a16:creationId xmlns:a16="http://schemas.microsoft.com/office/drawing/2014/main" id="{681C40B3-E0D6-A848-A8A0-448FF382758A}"/>
              </a:ext>
            </a:extLst>
          </p:cNvPr>
          <p:cNvSpPr txBox="1"/>
          <p:nvPr/>
        </p:nvSpPr>
        <p:spPr>
          <a:xfrm>
            <a:off x="7086600" y="4026932"/>
            <a:ext cx="284819" cy="240268"/>
          </a:xfrm>
          <a:prstGeom prst="rect">
            <a:avLst/>
          </a:prstGeom>
          <a:solidFill>
            <a:schemeClr val="bg1"/>
          </a:solidFill>
        </p:spPr>
        <p:txBody>
          <a:bodyPr wrap="square" rtlCol="0">
            <a:spAutoFit/>
          </a:bodyPr>
          <a:lstStyle/>
          <a:p>
            <a:endParaRPr lang="en-US" dirty="0"/>
          </a:p>
        </p:txBody>
      </p:sp>
      <p:sp>
        <p:nvSpPr>
          <p:cNvPr id="10" name="TextBox 9">
            <a:extLst>
              <a:ext uri="{FF2B5EF4-FFF2-40B4-BE49-F238E27FC236}">
                <a16:creationId xmlns:a16="http://schemas.microsoft.com/office/drawing/2014/main" id="{39A62379-7972-C947-A17E-F48D0CDBE329}"/>
              </a:ext>
            </a:extLst>
          </p:cNvPr>
          <p:cNvSpPr txBox="1"/>
          <p:nvPr/>
        </p:nvSpPr>
        <p:spPr>
          <a:xfrm>
            <a:off x="6925597" y="4375666"/>
            <a:ext cx="284819" cy="240268"/>
          </a:xfrm>
          <a:prstGeom prst="rect">
            <a:avLst/>
          </a:prstGeom>
          <a:solidFill>
            <a:schemeClr val="bg1"/>
          </a:solidFill>
        </p:spPr>
        <p:txBody>
          <a:bodyPr wrap="square" rtlCol="0">
            <a:spAutoFit/>
          </a:bodyPr>
          <a:lstStyle/>
          <a:p>
            <a:endParaRPr lang="en-US" dirty="0"/>
          </a:p>
        </p:txBody>
      </p:sp>
      <p:sp>
        <p:nvSpPr>
          <p:cNvPr id="12" name="Slide Number Placeholder 11">
            <a:extLst>
              <a:ext uri="{FF2B5EF4-FFF2-40B4-BE49-F238E27FC236}">
                <a16:creationId xmlns:a16="http://schemas.microsoft.com/office/drawing/2014/main" id="{C06470F4-2F89-6948-85F8-A85D7ACFD42C}"/>
              </a:ext>
            </a:extLst>
          </p:cNvPr>
          <p:cNvSpPr>
            <a:spLocks noGrp="1"/>
          </p:cNvSpPr>
          <p:nvPr>
            <p:ph type="sldNum" sz="quarter" idx="12"/>
          </p:nvPr>
        </p:nvSpPr>
        <p:spPr/>
        <p:txBody>
          <a:bodyPr/>
          <a:lstStyle/>
          <a:p>
            <a:pPr>
              <a:defRPr/>
            </a:pPr>
            <a:fld id="{A9B3BBAE-7D5F-41AB-BD10-EF89A677EBB9}" type="slidenum">
              <a:rPr lang="en-US" smtClean="0"/>
              <a:pPr>
                <a:defRPr/>
              </a:pPr>
              <a:t>13</a:t>
            </a:fld>
            <a:endParaRPr lang="en-US" dirty="0"/>
          </a:p>
        </p:txBody>
      </p:sp>
      <p:graphicFrame>
        <p:nvGraphicFramePr>
          <p:cNvPr id="11" name="Chart 10">
            <a:extLst>
              <a:ext uri="{FF2B5EF4-FFF2-40B4-BE49-F238E27FC236}">
                <a16:creationId xmlns:a16="http://schemas.microsoft.com/office/drawing/2014/main" id="{00000000-0008-0000-0500-000003000000}"/>
              </a:ext>
            </a:extLst>
          </p:cNvPr>
          <p:cNvGraphicFramePr>
            <a:graphicFrameLocks/>
          </p:cNvGraphicFramePr>
          <p:nvPr>
            <p:extLst>
              <p:ext uri="{D42A27DB-BD31-4B8C-83A1-F6EECF244321}">
                <p14:modId xmlns:p14="http://schemas.microsoft.com/office/powerpoint/2010/main" val="1107992796"/>
              </p:ext>
            </p:extLst>
          </p:nvPr>
        </p:nvGraphicFramePr>
        <p:xfrm>
          <a:off x="1239735" y="2443135"/>
          <a:ext cx="8117250" cy="441486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902504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44754" y="769217"/>
            <a:ext cx="8763000" cy="5712234"/>
          </a:xfrm>
        </p:spPr>
        <p:txBody>
          <a:bodyPr rtlCol="0">
            <a:normAutofit/>
          </a:bodyPr>
          <a:lstStyle/>
          <a:p>
            <a:pPr marL="285750" indent="-285750" algn="just" fontAlgn="auto">
              <a:spcBef>
                <a:spcPts val="0"/>
              </a:spcBef>
              <a:spcAft>
                <a:spcPts val="800"/>
              </a:spcAft>
              <a:buFont typeface="Arial" panose="020B0604020202020204" pitchFamily="34" charset="0"/>
              <a:buChar char="•"/>
              <a:defRPr/>
            </a:pPr>
            <a:r>
              <a:rPr lang="en-US" sz="2000" b="1" dirty="0">
                <a:solidFill>
                  <a:schemeClr val="tx1">
                    <a:lumMod val="95000"/>
                    <a:lumOff val="5000"/>
                  </a:schemeClr>
                </a:solidFill>
              </a:rPr>
              <a:t>Mixed trends </a:t>
            </a:r>
            <a:r>
              <a:rPr lang="en-US" sz="2000" dirty="0">
                <a:solidFill>
                  <a:schemeClr val="tx1">
                    <a:lumMod val="95000"/>
                    <a:lumOff val="5000"/>
                  </a:schemeClr>
                </a:solidFill>
              </a:rPr>
              <a:t>on number of programs and indicators in both OECD and PEMPAL countries, with </a:t>
            </a:r>
            <a:r>
              <a:rPr lang="en-US" sz="2000" b="1" dirty="0">
                <a:solidFill>
                  <a:schemeClr val="tx1">
                    <a:lumMod val="95000"/>
                    <a:lumOff val="5000"/>
                  </a:schemeClr>
                </a:solidFill>
              </a:rPr>
              <a:t>somewhat more frequent trend on decrease in number of indicators in PEMPAL countries</a:t>
            </a:r>
          </a:p>
          <a:p>
            <a:pPr marL="285750" indent="-285750" algn="just" fontAlgn="auto">
              <a:spcBef>
                <a:spcPts val="0"/>
              </a:spcBef>
              <a:spcAft>
                <a:spcPts val="800"/>
              </a:spcAft>
              <a:buFont typeface="Arial" panose="020B0604020202020204" pitchFamily="34" charset="0"/>
              <a:buChar char="•"/>
              <a:defRPr/>
            </a:pPr>
            <a:r>
              <a:rPr lang="en-US" sz="2000" dirty="0">
                <a:solidFill>
                  <a:schemeClr val="tx1">
                    <a:lumMod val="95000"/>
                    <a:lumOff val="5000"/>
                  </a:schemeClr>
                </a:solidFill>
              </a:rPr>
              <a:t>Georgia, Kosovo, Kyrgyz R., Russia, and Uzbekistan report increase of programs, while Kazakhstan, Ukraine, BiH, and Belarus report decrease</a:t>
            </a:r>
          </a:p>
          <a:p>
            <a:pPr marL="285750" indent="-285750" algn="just" fontAlgn="auto">
              <a:spcBef>
                <a:spcPts val="0"/>
              </a:spcBef>
              <a:spcAft>
                <a:spcPts val="800"/>
              </a:spcAft>
              <a:buFont typeface="Arial" panose="020B0604020202020204" pitchFamily="34" charset="0"/>
              <a:buChar char="•"/>
              <a:defRPr/>
            </a:pPr>
            <a:r>
              <a:rPr lang="en-US" sz="2000" dirty="0">
                <a:solidFill>
                  <a:schemeClr val="tx1">
                    <a:lumMod val="95000"/>
                    <a:lumOff val="5000"/>
                  </a:schemeClr>
                </a:solidFill>
              </a:rPr>
              <a:t>Armenia, Uzbekistan, Kyrgyz R., and Georgia report increase of indicators, while Russia, Moldova, Kazakhstan, Ukraine, Serbia, BiH, and Belarus report decrease</a:t>
            </a:r>
          </a:p>
          <a:p>
            <a:pPr marL="285750" indent="-285750" algn="just" fontAlgn="auto">
              <a:spcBef>
                <a:spcPts val="0"/>
              </a:spcBef>
              <a:spcAft>
                <a:spcPts val="800"/>
              </a:spcAft>
              <a:buFont typeface="Arial" panose="020B0604020202020204" pitchFamily="34" charset="0"/>
              <a:buChar char="•"/>
              <a:defRPr/>
            </a:pPr>
            <a:endParaRPr lang="en-US" sz="2000" dirty="0">
              <a:solidFill>
                <a:schemeClr val="tx1">
                  <a:lumMod val="95000"/>
                  <a:lumOff val="5000"/>
                </a:schemeClr>
              </a:solidFill>
            </a:endParaRPr>
          </a:p>
          <a:p>
            <a:pPr marL="285750" indent="-285750" algn="just" fontAlgn="auto">
              <a:spcBef>
                <a:spcPts val="0"/>
              </a:spcBef>
              <a:spcAft>
                <a:spcPts val="800"/>
              </a:spcAft>
              <a:buFont typeface="Arial" panose="020B0604020202020204" pitchFamily="34" charset="0"/>
              <a:buChar char="•"/>
              <a:defRPr/>
            </a:pPr>
            <a:endParaRPr lang="en-US" sz="2000" dirty="0">
              <a:solidFill>
                <a:schemeClr val="tx1">
                  <a:lumMod val="95000"/>
                  <a:lumOff val="5000"/>
                </a:schemeClr>
              </a:solidFill>
            </a:endParaRPr>
          </a:p>
          <a:p>
            <a:pPr algn="just" fontAlgn="auto">
              <a:spcAft>
                <a:spcPts val="0"/>
              </a:spcAft>
              <a:defRPr/>
            </a:pPr>
            <a:endParaRPr lang="en-GB" sz="2000" dirty="0">
              <a:solidFill>
                <a:prstClr val="black"/>
              </a:solidFill>
            </a:endParaRPr>
          </a:p>
          <a:p>
            <a:pPr algn="just" fontAlgn="auto">
              <a:spcAft>
                <a:spcPts val="0"/>
              </a:spcAft>
              <a:defRPr/>
            </a:pPr>
            <a:endParaRPr lang="ru-RU" sz="1800" dirty="0">
              <a:solidFill>
                <a:schemeClr val="tx1">
                  <a:lumMod val="95000"/>
                  <a:lumOff val="5000"/>
                </a:schemeClr>
              </a:solidFill>
            </a:endParaRPr>
          </a:p>
          <a:p>
            <a:pPr algn="just" fontAlgn="auto">
              <a:spcAft>
                <a:spcPts val="0"/>
              </a:spcAft>
              <a:defRPr/>
            </a:pPr>
            <a:endParaRPr lang="ru-RU" sz="2000" dirty="0">
              <a:solidFill>
                <a:schemeClr val="tx1">
                  <a:lumMod val="95000"/>
                  <a:lumOff val="5000"/>
                </a:schemeClr>
              </a:solidFill>
            </a:endParaRPr>
          </a:p>
        </p:txBody>
      </p:sp>
      <p:pic>
        <p:nvPicPr>
          <p:cNvPr id="17411" name="Рисунок 11" descr="pempal-logo.jpg"/>
          <p:cNvPicPr>
            <a:picLocks noChangeAspect="1"/>
          </p:cNvPicPr>
          <p:nvPr/>
        </p:nvPicPr>
        <p:blipFill>
          <a:blip r:embed="rId3"/>
          <a:srcRect/>
          <a:stretch>
            <a:fillRect/>
          </a:stretch>
        </p:blipFill>
        <p:spPr bwMode="auto">
          <a:xfrm>
            <a:off x="0" y="0"/>
            <a:ext cx="763588" cy="6858000"/>
          </a:xfrm>
          <a:prstGeom prst="rect">
            <a:avLst/>
          </a:prstGeom>
          <a:noFill/>
          <a:ln w="9525">
            <a:noFill/>
            <a:miter lim="800000"/>
            <a:headEnd/>
            <a:tailEnd/>
          </a:ln>
        </p:spPr>
      </p:pic>
      <p:sp>
        <p:nvSpPr>
          <p:cNvPr id="2" name="TextBox 1"/>
          <p:cNvSpPr txBox="1"/>
          <p:nvPr/>
        </p:nvSpPr>
        <p:spPr>
          <a:xfrm>
            <a:off x="803002" y="95250"/>
            <a:ext cx="9046505" cy="569387"/>
          </a:xfrm>
          <a:prstGeom prst="rect">
            <a:avLst/>
          </a:prstGeom>
          <a:noFill/>
        </p:spPr>
        <p:txBody>
          <a:bodyPr wrap="square" rtlCol="0">
            <a:spAutoFit/>
          </a:bodyPr>
          <a:lstStyle/>
          <a:p>
            <a:pPr algn="ctr"/>
            <a:r>
              <a:rPr lang="en-US" sz="3100" dirty="0">
                <a:solidFill>
                  <a:srgbClr val="002060"/>
                </a:solidFill>
                <a:latin typeface="Calibri"/>
              </a:rPr>
              <a:t>Trends in Volume of Performance Information</a:t>
            </a:r>
          </a:p>
        </p:txBody>
      </p:sp>
      <p:sp>
        <p:nvSpPr>
          <p:cNvPr id="6" name="TextBox 5">
            <a:extLst>
              <a:ext uri="{FF2B5EF4-FFF2-40B4-BE49-F238E27FC236}">
                <a16:creationId xmlns:a16="http://schemas.microsoft.com/office/drawing/2014/main" id="{98DAC949-E702-FD42-BF57-76498B21D921}"/>
              </a:ext>
            </a:extLst>
          </p:cNvPr>
          <p:cNvSpPr txBox="1"/>
          <p:nvPr/>
        </p:nvSpPr>
        <p:spPr>
          <a:xfrm>
            <a:off x="6781800" y="3657600"/>
            <a:ext cx="228600" cy="369332"/>
          </a:xfrm>
          <a:prstGeom prst="rect">
            <a:avLst/>
          </a:prstGeom>
          <a:solidFill>
            <a:schemeClr val="bg1"/>
          </a:solidFill>
        </p:spPr>
        <p:txBody>
          <a:bodyPr wrap="square" rtlCol="0">
            <a:spAutoFit/>
          </a:bodyPr>
          <a:lstStyle/>
          <a:p>
            <a:endParaRPr lang="en-US" dirty="0"/>
          </a:p>
        </p:txBody>
      </p:sp>
      <p:sp>
        <p:nvSpPr>
          <p:cNvPr id="8" name="TextBox 7">
            <a:extLst>
              <a:ext uri="{FF2B5EF4-FFF2-40B4-BE49-F238E27FC236}">
                <a16:creationId xmlns:a16="http://schemas.microsoft.com/office/drawing/2014/main" id="{681C40B3-E0D6-A848-A8A0-448FF382758A}"/>
              </a:ext>
            </a:extLst>
          </p:cNvPr>
          <p:cNvSpPr txBox="1"/>
          <p:nvPr/>
        </p:nvSpPr>
        <p:spPr>
          <a:xfrm>
            <a:off x="7086600" y="4026932"/>
            <a:ext cx="284819" cy="240268"/>
          </a:xfrm>
          <a:prstGeom prst="rect">
            <a:avLst/>
          </a:prstGeom>
          <a:solidFill>
            <a:schemeClr val="bg1"/>
          </a:solidFill>
        </p:spPr>
        <p:txBody>
          <a:bodyPr wrap="square" rtlCol="0">
            <a:spAutoFit/>
          </a:bodyPr>
          <a:lstStyle/>
          <a:p>
            <a:endParaRPr lang="en-US" dirty="0"/>
          </a:p>
        </p:txBody>
      </p:sp>
      <p:sp>
        <p:nvSpPr>
          <p:cNvPr id="10" name="TextBox 9">
            <a:extLst>
              <a:ext uri="{FF2B5EF4-FFF2-40B4-BE49-F238E27FC236}">
                <a16:creationId xmlns:a16="http://schemas.microsoft.com/office/drawing/2014/main" id="{39A62379-7972-C947-A17E-F48D0CDBE329}"/>
              </a:ext>
            </a:extLst>
          </p:cNvPr>
          <p:cNvSpPr txBox="1"/>
          <p:nvPr/>
        </p:nvSpPr>
        <p:spPr>
          <a:xfrm>
            <a:off x="6925597" y="4375666"/>
            <a:ext cx="284819" cy="240268"/>
          </a:xfrm>
          <a:prstGeom prst="rect">
            <a:avLst/>
          </a:prstGeom>
          <a:solidFill>
            <a:schemeClr val="bg1"/>
          </a:solidFill>
        </p:spPr>
        <p:txBody>
          <a:bodyPr wrap="square" rtlCol="0">
            <a:spAutoFit/>
          </a:bodyPr>
          <a:lstStyle/>
          <a:p>
            <a:endParaRPr lang="en-US" dirty="0"/>
          </a:p>
        </p:txBody>
      </p:sp>
      <p:sp>
        <p:nvSpPr>
          <p:cNvPr id="12" name="Slide Number Placeholder 11">
            <a:extLst>
              <a:ext uri="{FF2B5EF4-FFF2-40B4-BE49-F238E27FC236}">
                <a16:creationId xmlns:a16="http://schemas.microsoft.com/office/drawing/2014/main" id="{C06470F4-2F89-6948-85F8-A85D7ACFD42C}"/>
              </a:ext>
            </a:extLst>
          </p:cNvPr>
          <p:cNvSpPr>
            <a:spLocks noGrp="1"/>
          </p:cNvSpPr>
          <p:nvPr>
            <p:ph type="sldNum" sz="quarter" idx="12"/>
          </p:nvPr>
        </p:nvSpPr>
        <p:spPr/>
        <p:txBody>
          <a:bodyPr/>
          <a:lstStyle/>
          <a:p>
            <a:pPr>
              <a:defRPr/>
            </a:pPr>
            <a:fld id="{A9B3BBAE-7D5F-41AB-BD10-EF89A677EBB9}" type="slidenum">
              <a:rPr lang="en-US" smtClean="0"/>
              <a:pPr>
                <a:defRPr/>
              </a:pPr>
              <a:t>14</a:t>
            </a:fld>
            <a:endParaRPr lang="en-US" dirty="0"/>
          </a:p>
        </p:txBody>
      </p:sp>
      <p:sp>
        <p:nvSpPr>
          <p:cNvPr id="11" name="TextBox 10">
            <a:extLst>
              <a:ext uri="{FF2B5EF4-FFF2-40B4-BE49-F238E27FC236}">
                <a16:creationId xmlns:a16="http://schemas.microsoft.com/office/drawing/2014/main" id="{7C4D12DC-B54E-B146-9F71-0D5A1C65B394}"/>
              </a:ext>
            </a:extLst>
          </p:cNvPr>
          <p:cNvSpPr txBox="1"/>
          <p:nvPr/>
        </p:nvSpPr>
        <p:spPr>
          <a:xfrm>
            <a:off x="2188071" y="3429000"/>
            <a:ext cx="2078967" cy="369332"/>
          </a:xfrm>
          <a:prstGeom prst="rect">
            <a:avLst/>
          </a:prstGeom>
          <a:noFill/>
        </p:spPr>
        <p:txBody>
          <a:bodyPr wrap="none" rtlCol="0">
            <a:spAutoFit/>
          </a:bodyPr>
          <a:lstStyle/>
          <a:p>
            <a:r>
              <a:rPr lang="en-US" dirty="0">
                <a:solidFill>
                  <a:srgbClr val="C00000"/>
                </a:solidFill>
                <a:latin typeface="+mj-lt"/>
              </a:rPr>
              <a:t>PEMPAL COUNTRIES</a:t>
            </a:r>
          </a:p>
        </p:txBody>
      </p:sp>
      <p:graphicFrame>
        <p:nvGraphicFramePr>
          <p:cNvPr id="13" name="Chart 12">
            <a:extLst>
              <a:ext uri="{FF2B5EF4-FFF2-40B4-BE49-F238E27FC236}">
                <a16:creationId xmlns:a16="http://schemas.microsoft.com/office/drawing/2014/main" id="{D460D2AF-D9EA-5144-A15A-31DD1743D170}"/>
              </a:ext>
            </a:extLst>
          </p:cNvPr>
          <p:cNvGraphicFramePr>
            <a:graphicFrameLocks/>
          </p:cNvGraphicFramePr>
          <p:nvPr>
            <p:extLst>
              <p:ext uri="{D42A27DB-BD31-4B8C-83A1-F6EECF244321}">
                <p14:modId xmlns:p14="http://schemas.microsoft.com/office/powerpoint/2010/main" val="4008349956"/>
              </p:ext>
            </p:extLst>
          </p:nvPr>
        </p:nvGraphicFramePr>
        <p:xfrm>
          <a:off x="746948" y="3657600"/>
          <a:ext cx="4927934" cy="2965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5" name="Chart 14">
            <a:extLst>
              <a:ext uri="{FF2B5EF4-FFF2-40B4-BE49-F238E27FC236}">
                <a16:creationId xmlns:a16="http://schemas.microsoft.com/office/drawing/2014/main" id="{9B21BFE7-D808-1648-9F42-BE576AFDC1D8}"/>
              </a:ext>
            </a:extLst>
          </p:cNvPr>
          <p:cNvGraphicFramePr>
            <a:graphicFrameLocks/>
          </p:cNvGraphicFramePr>
          <p:nvPr>
            <p:extLst>
              <p:ext uri="{D42A27DB-BD31-4B8C-83A1-F6EECF244321}">
                <p14:modId xmlns:p14="http://schemas.microsoft.com/office/powerpoint/2010/main" val="1449316893"/>
              </p:ext>
            </p:extLst>
          </p:nvPr>
        </p:nvGraphicFramePr>
        <p:xfrm>
          <a:off x="5297426" y="3657600"/>
          <a:ext cx="4927934" cy="2965200"/>
        </p:xfrm>
        <a:graphic>
          <a:graphicData uri="http://schemas.openxmlformats.org/drawingml/2006/chart">
            <c:chart xmlns:c="http://schemas.openxmlformats.org/drawingml/2006/chart" xmlns:r="http://schemas.openxmlformats.org/officeDocument/2006/relationships" r:id="rId5"/>
          </a:graphicData>
        </a:graphic>
      </p:graphicFrame>
      <p:sp>
        <p:nvSpPr>
          <p:cNvPr id="16" name="TextBox 15">
            <a:extLst>
              <a:ext uri="{FF2B5EF4-FFF2-40B4-BE49-F238E27FC236}">
                <a16:creationId xmlns:a16="http://schemas.microsoft.com/office/drawing/2014/main" id="{2567003D-220F-E840-81CE-BAF88378280B}"/>
              </a:ext>
            </a:extLst>
          </p:cNvPr>
          <p:cNvSpPr txBox="1"/>
          <p:nvPr/>
        </p:nvSpPr>
        <p:spPr>
          <a:xfrm>
            <a:off x="6700072" y="3440668"/>
            <a:ext cx="1846403" cy="369332"/>
          </a:xfrm>
          <a:prstGeom prst="rect">
            <a:avLst/>
          </a:prstGeom>
          <a:noFill/>
        </p:spPr>
        <p:txBody>
          <a:bodyPr wrap="none" rtlCol="0">
            <a:spAutoFit/>
          </a:bodyPr>
          <a:lstStyle/>
          <a:p>
            <a:r>
              <a:rPr lang="en-US" dirty="0">
                <a:solidFill>
                  <a:srgbClr val="002060"/>
                </a:solidFill>
                <a:latin typeface="+mj-lt"/>
              </a:rPr>
              <a:t>OECD COUNTRIES</a:t>
            </a:r>
          </a:p>
        </p:txBody>
      </p:sp>
    </p:spTree>
    <p:extLst>
      <p:ext uri="{BB962C8B-B14F-4D97-AF65-F5344CB8AC3E}">
        <p14:creationId xmlns:p14="http://schemas.microsoft.com/office/powerpoint/2010/main" val="28160504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63588" y="991800"/>
            <a:ext cx="3656012" cy="5712234"/>
          </a:xfrm>
        </p:spPr>
        <p:txBody>
          <a:bodyPr rtlCol="0">
            <a:normAutofit/>
          </a:bodyPr>
          <a:lstStyle/>
          <a:p>
            <a:pPr marL="285750" indent="-285750" algn="l" fontAlgn="auto">
              <a:spcAft>
                <a:spcPts val="400"/>
              </a:spcAft>
              <a:buFont typeface="Arial" panose="020B0604020202020204" pitchFamily="34" charset="0"/>
              <a:buChar char="•"/>
              <a:defRPr/>
            </a:pPr>
            <a:r>
              <a:rPr lang="en-US" sz="1800" b="1" dirty="0">
                <a:solidFill>
                  <a:schemeClr val="tx1">
                    <a:lumMod val="95000"/>
                    <a:lumOff val="5000"/>
                  </a:schemeClr>
                </a:solidFill>
              </a:rPr>
              <a:t>Cross-cutting indicators less frequent in PEMPAL countries</a:t>
            </a:r>
          </a:p>
          <a:p>
            <a:pPr marL="285750" indent="-285750" algn="l" fontAlgn="auto">
              <a:spcAft>
                <a:spcPts val="400"/>
              </a:spcAft>
              <a:buFont typeface="Arial" panose="020B0604020202020204" pitchFamily="34" charset="0"/>
              <a:buChar char="•"/>
              <a:defRPr/>
            </a:pPr>
            <a:r>
              <a:rPr lang="en-US" sz="1800" dirty="0">
                <a:solidFill>
                  <a:schemeClr val="tx1">
                    <a:lumMod val="95000"/>
                    <a:lumOff val="5000"/>
                  </a:schemeClr>
                </a:solidFill>
              </a:rPr>
              <a:t>Gender not systematically integrated in any PEMPAL country and trust in government rarely measured</a:t>
            </a:r>
          </a:p>
          <a:p>
            <a:pPr marL="285750" indent="-285750" algn="l" fontAlgn="auto">
              <a:spcAft>
                <a:spcPts val="400"/>
              </a:spcAft>
              <a:buFont typeface="Arial" panose="020B0604020202020204" pitchFamily="34" charset="0"/>
              <a:buChar char="•"/>
              <a:defRPr/>
            </a:pPr>
            <a:r>
              <a:rPr lang="en-US" sz="1800" dirty="0">
                <a:solidFill>
                  <a:schemeClr val="tx1">
                    <a:lumMod val="95000"/>
                    <a:lumOff val="5000"/>
                  </a:schemeClr>
                </a:solidFill>
              </a:rPr>
              <a:t>As in OECD countries, in most PEMPAL countries, </a:t>
            </a:r>
            <a:r>
              <a:rPr lang="en-US" sz="1800" b="1" dirty="0">
                <a:solidFill>
                  <a:schemeClr val="tx1">
                    <a:lumMod val="95000"/>
                    <a:lumOff val="5000"/>
                  </a:schemeClr>
                </a:solidFill>
              </a:rPr>
              <a:t>responsibility for SDGs is in President/PM Offices </a:t>
            </a:r>
          </a:p>
          <a:p>
            <a:pPr marL="285750" indent="-285750" algn="l" fontAlgn="auto">
              <a:spcAft>
                <a:spcPts val="400"/>
              </a:spcAft>
              <a:buFont typeface="Arial" panose="020B0604020202020204" pitchFamily="34" charset="0"/>
              <a:buChar char="•"/>
              <a:defRPr/>
            </a:pPr>
            <a:r>
              <a:rPr lang="en-US" sz="1800" b="1" dirty="0">
                <a:solidFill>
                  <a:schemeClr val="tx1">
                    <a:lumMod val="95000"/>
                    <a:lumOff val="5000"/>
                  </a:schemeClr>
                </a:solidFill>
              </a:rPr>
              <a:t>SDGs significantly less aligned with national frameworks</a:t>
            </a:r>
            <a:r>
              <a:rPr lang="en-US" sz="1800" dirty="0">
                <a:solidFill>
                  <a:schemeClr val="tx1">
                    <a:lumMod val="95000"/>
                    <a:lumOff val="5000"/>
                  </a:schemeClr>
                </a:solidFill>
              </a:rPr>
              <a:t> in PEMPAL </a:t>
            </a:r>
          </a:p>
          <a:p>
            <a:pPr marL="285750" indent="-285750" algn="l" fontAlgn="auto">
              <a:spcAft>
                <a:spcPts val="400"/>
              </a:spcAft>
              <a:buFont typeface="Arial" panose="020B0604020202020204" pitchFamily="34" charset="0"/>
              <a:buChar char="•"/>
              <a:defRPr/>
            </a:pPr>
            <a:r>
              <a:rPr lang="en-US" sz="1800" dirty="0">
                <a:solidFill>
                  <a:schemeClr val="tx1">
                    <a:lumMod val="95000"/>
                    <a:lumOff val="5000"/>
                  </a:schemeClr>
                </a:solidFill>
              </a:rPr>
              <a:t>In almost all PEMPAL countries</a:t>
            </a:r>
            <a:r>
              <a:rPr lang="en-US" sz="1800" b="1" dirty="0">
                <a:solidFill>
                  <a:schemeClr val="tx1">
                    <a:lumMod val="95000"/>
                    <a:lumOff val="5000"/>
                  </a:schemeClr>
                </a:solidFill>
              </a:rPr>
              <a:t>, no budget reporting related to SDGs</a:t>
            </a:r>
          </a:p>
        </p:txBody>
      </p:sp>
      <p:pic>
        <p:nvPicPr>
          <p:cNvPr id="17411" name="Рисунок 11" descr="pempal-logo.jpg"/>
          <p:cNvPicPr>
            <a:picLocks noChangeAspect="1"/>
          </p:cNvPicPr>
          <p:nvPr/>
        </p:nvPicPr>
        <p:blipFill>
          <a:blip r:embed="rId3"/>
          <a:srcRect/>
          <a:stretch>
            <a:fillRect/>
          </a:stretch>
        </p:blipFill>
        <p:spPr bwMode="auto">
          <a:xfrm>
            <a:off x="0" y="0"/>
            <a:ext cx="763588" cy="6858000"/>
          </a:xfrm>
          <a:prstGeom prst="rect">
            <a:avLst/>
          </a:prstGeom>
          <a:noFill/>
          <a:ln w="9525">
            <a:noFill/>
            <a:miter lim="800000"/>
            <a:headEnd/>
            <a:tailEnd/>
          </a:ln>
        </p:spPr>
      </p:pic>
      <p:sp>
        <p:nvSpPr>
          <p:cNvPr id="2" name="TextBox 1"/>
          <p:cNvSpPr txBox="1"/>
          <p:nvPr/>
        </p:nvSpPr>
        <p:spPr>
          <a:xfrm>
            <a:off x="381794" y="81489"/>
            <a:ext cx="9601199" cy="646331"/>
          </a:xfrm>
          <a:prstGeom prst="rect">
            <a:avLst/>
          </a:prstGeom>
          <a:noFill/>
        </p:spPr>
        <p:txBody>
          <a:bodyPr wrap="square" rtlCol="0">
            <a:spAutoFit/>
          </a:bodyPr>
          <a:lstStyle/>
          <a:p>
            <a:pPr algn="ctr"/>
            <a:r>
              <a:rPr lang="en-US" sz="3600" dirty="0">
                <a:solidFill>
                  <a:srgbClr val="002060"/>
                </a:solidFill>
                <a:latin typeface="Calibri"/>
              </a:rPr>
              <a:t>Cross-Cutting Indicators in Budget and SDGs</a:t>
            </a:r>
          </a:p>
        </p:txBody>
      </p:sp>
      <p:sp>
        <p:nvSpPr>
          <p:cNvPr id="5" name="Slide Number Placeholder 4">
            <a:extLst>
              <a:ext uri="{FF2B5EF4-FFF2-40B4-BE49-F238E27FC236}">
                <a16:creationId xmlns:a16="http://schemas.microsoft.com/office/drawing/2014/main" id="{4E74F0A9-5F96-0641-AA07-B6E754DDA3FF}"/>
              </a:ext>
            </a:extLst>
          </p:cNvPr>
          <p:cNvSpPr>
            <a:spLocks noGrp="1"/>
          </p:cNvSpPr>
          <p:nvPr>
            <p:ph type="sldNum" sz="quarter" idx="12"/>
          </p:nvPr>
        </p:nvSpPr>
        <p:spPr/>
        <p:txBody>
          <a:bodyPr/>
          <a:lstStyle/>
          <a:p>
            <a:pPr>
              <a:defRPr/>
            </a:pPr>
            <a:fld id="{A9B3BBAE-7D5F-41AB-BD10-EF89A677EBB9}" type="slidenum">
              <a:rPr lang="en-US" smtClean="0"/>
              <a:pPr>
                <a:defRPr/>
              </a:pPr>
              <a:t>15</a:t>
            </a:fld>
            <a:endParaRPr lang="en-US" dirty="0"/>
          </a:p>
        </p:txBody>
      </p:sp>
      <p:sp>
        <p:nvSpPr>
          <p:cNvPr id="9" name="TextBox 8">
            <a:extLst>
              <a:ext uri="{FF2B5EF4-FFF2-40B4-BE49-F238E27FC236}">
                <a16:creationId xmlns:a16="http://schemas.microsoft.com/office/drawing/2014/main" id="{D45D0CEB-B568-B04D-AC5B-CA202BB09A2E}"/>
              </a:ext>
            </a:extLst>
          </p:cNvPr>
          <p:cNvSpPr txBox="1"/>
          <p:nvPr/>
        </p:nvSpPr>
        <p:spPr>
          <a:xfrm>
            <a:off x="6455433" y="601487"/>
            <a:ext cx="2078967" cy="369332"/>
          </a:xfrm>
          <a:prstGeom prst="rect">
            <a:avLst/>
          </a:prstGeom>
          <a:noFill/>
        </p:spPr>
        <p:txBody>
          <a:bodyPr wrap="none" rtlCol="0">
            <a:spAutoFit/>
          </a:bodyPr>
          <a:lstStyle/>
          <a:p>
            <a:r>
              <a:rPr lang="en-US" dirty="0">
                <a:solidFill>
                  <a:srgbClr val="C00000"/>
                </a:solidFill>
                <a:latin typeface="+mj-lt"/>
              </a:rPr>
              <a:t>PEMPAL COUNTRIES</a:t>
            </a:r>
          </a:p>
        </p:txBody>
      </p:sp>
      <p:sp>
        <p:nvSpPr>
          <p:cNvPr id="10" name="TextBox 9">
            <a:extLst>
              <a:ext uri="{FF2B5EF4-FFF2-40B4-BE49-F238E27FC236}">
                <a16:creationId xmlns:a16="http://schemas.microsoft.com/office/drawing/2014/main" id="{EEF1A052-EDF5-2D47-A7A7-964658196321}"/>
              </a:ext>
            </a:extLst>
          </p:cNvPr>
          <p:cNvSpPr txBox="1"/>
          <p:nvPr/>
        </p:nvSpPr>
        <p:spPr>
          <a:xfrm>
            <a:off x="6687997" y="3516867"/>
            <a:ext cx="1846403" cy="369332"/>
          </a:xfrm>
          <a:prstGeom prst="rect">
            <a:avLst/>
          </a:prstGeom>
          <a:noFill/>
        </p:spPr>
        <p:txBody>
          <a:bodyPr wrap="none" rtlCol="0">
            <a:spAutoFit/>
          </a:bodyPr>
          <a:lstStyle/>
          <a:p>
            <a:r>
              <a:rPr lang="en-US" dirty="0">
                <a:solidFill>
                  <a:srgbClr val="002060"/>
                </a:solidFill>
                <a:latin typeface="+mj-lt"/>
              </a:rPr>
              <a:t>OECD COUNTRIES</a:t>
            </a:r>
          </a:p>
        </p:txBody>
      </p:sp>
      <p:graphicFrame>
        <p:nvGraphicFramePr>
          <p:cNvPr id="12" name="Chart 11">
            <a:extLst>
              <a:ext uri="{FF2B5EF4-FFF2-40B4-BE49-F238E27FC236}">
                <a16:creationId xmlns:a16="http://schemas.microsoft.com/office/drawing/2014/main" id="{3799A8B0-808D-6543-AE60-8859E48676CD}"/>
              </a:ext>
            </a:extLst>
          </p:cNvPr>
          <p:cNvGraphicFramePr>
            <a:graphicFrameLocks/>
          </p:cNvGraphicFramePr>
          <p:nvPr>
            <p:extLst>
              <p:ext uri="{D42A27DB-BD31-4B8C-83A1-F6EECF244321}">
                <p14:modId xmlns:p14="http://schemas.microsoft.com/office/powerpoint/2010/main" val="2705121094"/>
              </p:ext>
            </p:extLst>
          </p:nvPr>
        </p:nvGraphicFramePr>
        <p:xfrm>
          <a:off x="4267200" y="3716523"/>
          <a:ext cx="5638800" cy="32090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Chart 12">
            <a:extLst>
              <a:ext uri="{FF2B5EF4-FFF2-40B4-BE49-F238E27FC236}">
                <a16:creationId xmlns:a16="http://schemas.microsoft.com/office/drawing/2014/main" id="{E504E7AB-583A-C349-AB6D-6275A6D8B67A}"/>
              </a:ext>
            </a:extLst>
          </p:cNvPr>
          <p:cNvGraphicFramePr>
            <a:graphicFrameLocks/>
          </p:cNvGraphicFramePr>
          <p:nvPr>
            <p:extLst>
              <p:ext uri="{D42A27DB-BD31-4B8C-83A1-F6EECF244321}">
                <p14:modId xmlns:p14="http://schemas.microsoft.com/office/powerpoint/2010/main" val="3458802015"/>
              </p:ext>
            </p:extLst>
          </p:nvPr>
        </p:nvGraphicFramePr>
        <p:xfrm>
          <a:off x="4344193" y="927476"/>
          <a:ext cx="5561807" cy="2879013"/>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1012979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EA74F-F7D0-1A4E-9D7F-585468E5F423}"/>
              </a:ext>
            </a:extLst>
          </p:cNvPr>
          <p:cNvSpPr>
            <a:spLocks noGrp="1"/>
          </p:cNvSpPr>
          <p:nvPr>
            <p:ph type="title"/>
          </p:nvPr>
        </p:nvSpPr>
        <p:spPr>
          <a:xfrm>
            <a:off x="782506" y="4406902"/>
            <a:ext cx="8420100" cy="1362075"/>
          </a:xfrm>
        </p:spPr>
        <p:txBody>
          <a:bodyPr/>
          <a:lstStyle/>
          <a:p>
            <a:r>
              <a:rPr lang="en-US" cap="small" dirty="0">
                <a:solidFill>
                  <a:schemeClr val="tx1">
                    <a:lumMod val="95000"/>
                    <a:lumOff val="5000"/>
                  </a:schemeClr>
                </a:solidFill>
              </a:rPr>
              <a:t>Usage of Performance Information</a:t>
            </a:r>
            <a:br>
              <a:rPr lang="en-US" cap="small" dirty="0">
                <a:solidFill>
                  <a:schemeClr val="tx1">
                    <a:lumMod val="95000"/>
                    <a:lumOff val="5000"/>
                  </a:schemeClr>
                </a:solidFill>
              </a:rPr>
            </a:br>
            <a:br>
              <a:rPr lang="en-US" cap="small" dirty="0">
                <a:solidFill>
                  <a:schemeClr val="tx1">
                    <a:lumMod val="95000"/>
                    <a:lumOff val="5000"/>
                  </a:schemeClr>
                </a:solidFill>
              </a:rPr>
            </a:br>
            <a:br>
              <a:rPr lang="en-US" cap="small" dirty="0">
                <a:solidFill>
                  <a:schemeClr val="tx1">
                    <a:lumMod val="95000"/>
                    <a:lumOff val="5000"/>
                  </a:schemeClr>
                </a:solidFill>
              </a:rPr>
            </a:br>
            <a:endParaRPr lang="en-US" dirty="0"/>
          </a:p>
        </p:txBody>
      </p:sp>
      <p:sp>
        <p:nvSpPr>
          <p:cNvPr id="3" name="Text Placeholder 2">
            <a:extLst>
              <a:ext uri="{FF2B5EF4-FFF2-40B4-BE49-F238E27FC236}">
                <a16:creationId xmlns:a16="http://schemas.microsoft.com/office/drawing/2014/main" id="{95D471D2-B504-3349-B56A-4740C5EB944B}"/>
              </a:ext>
            </a:extLst>
          </p:cNvPr>
          <p:cNvSpPr>
            <a:spLocks noGrp="1"/>
          </p:cNvSpPr>
          <p:nvPr>
            <p:ph type="body" idx="1"/>
          </p:nvPr>
        </p:nvSpPr>
        <p:spPr/>
        <p:txBody>
          <a:bodyPr/>
          <a:lstStyle/>
          <a:p>
            <a:r>
              <a:rPr lang="en-US" sz="3000" dirty="0"/>
              <a:t>PART III</a:t>
            </a:r>
          </a:p>
        </p:txBody>
      </p:sp>
      <p:sp>
        <p:nvSpPr>
          <p:cNvPr id="4" name="Slide Number Placeholder 3">
            <a:extLst>
              <a:ext uri="{FF2B5EF4-FFF2-40B4-BE49-F238E27FC236}">
                <a16:creationId xmlns:a16="http://schemas.microsoft.com/office/drawing/2014/main" id="{D93F43C6-9835-CB41-A24E-2979DC881110}"/>
              </a:ext>
            </a:extLst>
          </p:cNvPr>
          <p:cNvSpPr>
            <a:spLocks noGrp="1"/>
          </p:cNvSpPr>
          <p:nvPr>
            <p:ph type="sldNum" sz="quarter" idx="12"/>
          </p:nvPr>
        </p:nvSpPr>
        <p:spPr/>
        <p:txBody>
          <a:bodyPr/>
          <a:lstStyle/>
          <a:p>
            <a:pPr>
              <a:defRPr/>
            </a:pPr>
            <a:fld id="{E7C421D5-AC61-48EB-AF70-CE986F164A70}" type="slidenum">
              <a:rPr lang="en-US" smtClean="0"/>
              <a:pPr>
                <a:defRPr/>
              </a:pPr>
              <a:t>16</a:t>
            </a:fld>
            <a:endParaRPr lang="en-US" dirty="0"/>
          </a:p>
        </p:txBody>
      </p:sp>
      <p:pic>
        <p:nvPicPr>
          <p:cNvPr id="5" name="Рисунок 11" descr="pempal-logo.jpg">
            <a:extLst>
              <a:ext uri="{FF2B5EF4-FFF2-40B4-BE49-F238E27FC236}">
                <a16:creationId xmlns:a16="http://schemas.microsoft.com/office/drawing/2014/main" id="{A57CD51F-A085-2145-BB32-5DDF04FB211E}"/>
              </a:ext>
            </a:extLst>
          </p:cNvPr>
          <p:cNvPicPr>
            <a:picLocks noChangeAspect="1"/>
          </p:cNvPicPr>
          <p:nvPr/>
        </p:nvPicPr>
        <p:blipFill>
          <a:blip r:embed="rId3"/>
          <a:srcRect/>
          <a:stretch>
            <a:fillRect/>
          </a:stretch>
        </p:blipFill>
        <p:spPr bwMode="auto">
          <a:xfrm>
            <a:off x="0" y="0"/>
            <a:ext cx="763588" cy="6858000"/>
          </a:xfrm>
          <a:prstGeom prst="rect">
            <a:avLst/>
          </a:prstGeom>
          <a:noFill/>
          <a:ln w="9525">
            <a:noFill/>
            <a:miter lim="800000"/>
            <a:headEnd/>
            <a:tailEnd/>
          </a:ln>
        </p:spPr>
      </p:pic>
    </p:spTree>
    <p:extLst>
      <p:ext uri="{BB962C8B-B14F-4D97-AF65-F5344CB8AC3E}">
        <p14:creationId xmlns:p14="http://schemas.microsoft.com/office/powerpoint/2010/main" val="13843599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49460" y="664637"/>
            <a:ext cx="8763000" cy="5712234"/>
          </a:xfrm>
        </p:spPr>
        <p:txBody>
          <a:bodyPr rtlCol="0">
            <a:normAutofit/>
          </a:bodyPr>
          <a:lstStyle/>
          <a:p>
            <a:pPr marL="285750" indent="-285750" algn="just" fontAlgn="auto">
              <a:spcBef>
                <a:spcPts val="0"/>
              </a:spcBef>
              <a:spcAft>
                <a:spcPts val="800"/>
              </a:spcAft>
              <a:buFont typeface="Arial" panose="020B0604020202020204" pitchFamily="34" charset="0"/>
              <a:buChar char="•"/>
              <a:defRPr/>
            </a:pPr>
            <a:r>
              <a:rPr lang="en-US" sz="2000" dirty="0">
                <a:solidFill>
                  <a:schemeClr val="tx1">
                    <a:lumMod val="95000"/>
                    <a:lumOff val="5000"/>
                  </a:schemeClr>
                </a:solidFill>
              </a:rPr>
              <a:t>Use of performance information continues to increase, </a:t>
            </a:r>
            <a:r>
              <a:rPr lang="en-US" sz="2000" b="1" dirty="0">
                <a:solidFill>
                  <a:schemeClr val="tx1">
                    <a:lumMod val="95000"/>
                    <a:lumOff val="5000"/>
                  </a:schemeClr>
                </a:solidFill>
              </a:rPr>
              <a:t>with somewhat more frequent trend of increased usage</a:t>
            </a:r>
            <a:r>
              <a:rPr lang="en-US" sz="2000" dirty="0">
                <a:solidFill>
                  <a:schemeClr val="tx1">
                    <a:lumMod val="95000"/>
                    <a:lumOff val="5000"/>
                  </a:schemeClr>
                </a:solidFill>
              </a:rPr>
              <a:t> by program managers, ministers/senior civil servants, and especially parliament </a:t>
            </a:r>
            <a:r>
              <a:rPr lang="en-US" sz="2000" b="1" dirty="0">
                <a:solidFill>
                  <a:schemeClr val="tx1">
                    <a:lumMod val="95000"/>
                    <a:lumOff val="5000"/>
                  </a:schemeClr>
                </a:solidFill>
              </a:rPr>
              <a:t>in OECD countries </a:t>
            </a:r>
          </a:p>
          <a:p>
            <a:pPr marL="285750" indent="-285750" algn="just" fontAlgn="auto">
              <a:spcBef>
                <a:spcPts val="0"/>
              </a:spcBef>
              <a:spcAft>
                <a:spcPts val="800"/>
              </a:spcAft>
              <a:buFont typeface="Arial" panose="020B0604020202020204" pitchFamily="34" charset="0"/>
              <a:buChar char="•"/>
              <a:defRPr/>
            </a:pPr>
            <a:r>
              <a:rPr lang="en-US" sz="2000" b="1" dirty="0">
                <a:solidFill>
                  <a:schemeClr val="tx1">
                    <a:lumMod val="95000"/>
                    <a:lumOff val="5000"/>
                  </a:schemeClr>
                </a:solidFill>
              </a:rPr>
              <a:t>No OECD or PEMPAL country reports decrease of usage</a:t>
            </a:r>
          </a:p>
          <a:p>
            <a:pPr marL="285750" indent="-285750" algn="just" fontAlgn="auto">
              <a:spcBef>
                <a:spcPts val="0"/>
              </a:spcBef>
              <a:spcAft>
                <a:spcPts val="800"/>
              </a:spcAft>
              <a:buFont typeface="Arial" panose="020B0604020202020204" pitchFamily="34" charset="0"/>
              <a:buChar char="•"/>
              <a:defRPr/>
            </a:pPr>
            <a:r>
              <a:rPr lang="en-US" sz="2000" dirty="0">
                <a:solidFill>
                  <a:schemeClr val="tx1">
                    <a:lumMod val="95000"/>
                    <a:lumOff val="5000"/>
                  </a:schemeClr>
                </a:solidFill>
              </a:rPr>
              <a:t>Georgia, Kazakhstan, Bulgaria, Ukraine, Serbia, and Belarus report increased use by managers; Russia, Kazakhstan, Bulgaria, Ukraine, Serbia, and Belarus by ministers/senior civil servants; Armenia, Russia, Kazakhstan, and Bulgaria by parliaments; and BiH, Ukraine, Armenia, Russia, Kazakhstan, and Bulgaria by civil society and media</a:t>
            </a:r>
          </a:p>
          <a:p>
            <a:pPr algn="just" fontAlgn="auto">
              <a:spcBef>
                <a:spcPts val="0"/>
              </a:spcBef>
              <a:spcAft>
                <a:spcPts val="800"/>
              </a:spcAft>
              <a:defRPr/>
            </a:pPr>
            <a:endParaRPr lang="en-US" sz="2000" b="1" dirty="0">
              <a:solidFill>
                <a:schemeClr val="tx1">
                  <a:lumMod val="95000"/>
                  <a:lumOff val="5000"/>
                </a:schemeClr>
              </a:solidFill>
            </a:endParaRPr>
          </a:p>
          <a:p>
            <a:pPr algn="just" fontAlgn="auto">
              <a:spcAft>
                <a:spcPts val="0"/>
              </a:spcAft>
              <a:defRPr/>
            </a:pPr>
            <a:endParaRPr lang="en-GB" sz="2000" dirty="0">
              <a:solidFill>
                <a:prstClr val="black"/>
              </a:solidFill>
            </a:endParaRPr>
          </a:p>
          <a:p>
            <a:pPr algn="just" fontAlgn="auto">
              <a:spcAft>
                <a:spcPts val="0"/>
              </a:spcAft>
              <a:defRPr/>
            </a:pPr>
            <a:endParaRPr lang="ru-RU" sz="1800" dirty="0">
              <a:solidFill>
                <a:schemeClr val="tx1">
                  <a:lumMod val="95000"/>
                  <a:lumOff val="5000"/>
                </a:schemeClr>
              </a:solidFill>
            </a:endParaRPr>
          </a:p>
          <a:p>
            <a:pPr algn="just" fontAlgn="auto">
              <a:spcAft>
                <a:spcPts val="0"/>
              </a:spcAft>
              <a:defRPr/>
            </a:pPr>
            <a:endParaRPr lang="ru-RU" sz="2000" dirty="0">
              <a:solidFill>
                <a:schemeClr val="tx1">
                  <a:lumMod val="95000"/>
                  <a:lumOff val="5000"/>
                </a:schemeClr>
              </a:solidFill>
            </a:endParaRPr>
          </a:p>
        </p:txBody>
      </p:sp>
      <p:pic>
        <p:nvPicPr>
          <p:cNvPr id="17411" name="Рисунок 11" descr="pempal-logo.jpg"/>
          <p:cNvPicPr>
            <a:picLocks noChangeAspect="1"/>
          </p:cNvPicPr>
          <p:nvPr/>
        </p:nvPicPr>
        <p:blipFill>
          <a:blip r:embed="rId3"/>
          <a:srcRect/>
          <a:stretch>
            <a:fillRect/>
          </a:stretch>
        </p:blipFill>
        <p:spPr bwMode="auto">
          <a:xfrm>
            <a:off x="0" y="0"/>
            <a:ext cx="763588" cy="6858000"/>
          </a:xfrm>
          <a:prstGeom prst="rect">
            <a:avLst/>
          </a:prstGeom>
          <a:noFill/>
          <a:ln w="9525">
            <a:noFill/>
            <a:miter lim="800000"/>
            <a:headEnd/>
            <a:tailEnd/>
          </a:ln>
        </p:spPr>
      </p:pic>
      <p:sp>
        <p:nvSpPr>
          <p:cNvPr id="2" name="TextBox 1"/>
          <p:cNvSpPr txBox="1"/>
          <p:nvPr/>
        </p:nvSpPr>
        <p:spPr>
          <a:xfrm>
            <a:off x="803002" y="95250"/>
            <a:ext cx="9046505" cy="569387"/>
          </a:xfrm>
          <a:prstGeom prst="rect">
            <a:avLst/>
          </a:prstGeom>
          <a:noFill/>
        </p:spPr>
        <p:txBody>
          <a:bodyPr wrap="square" rtlCol="0">
            <a:spAutoFit/>
          </a:bodyPr>
          <a:lstStyle/>
          <a:p>
            <a:pPr algn="ctr"/>
            <a:r>
              <a:rPr lang="en-US" sz="3100" dirty="0">
                <a:solidFill>
                  <a:srgbClr val="002060"/>
                </a:solidFill>
                <a:latin typeface="Calibri"/>
              </a:rPr>
              <a:t>Trends in Use of Performance Information</a:t>
            </a:r>
          </a:p>
        </p:txBody>
      </p:sp>
      <p:sp>
        <p:nvSpPr>
          <p:cNvPr id="6" name="TextBox 5">
            <a:extLst>
              <a:ext uri="{FF2B5EF4-FFF2-40B4-BE49-F238E27FC236}">
                <a16:creationId xmlns:a16="http://schemas.microsoft.com/office/drawing/2014/main" id="{98DAC949-E702-FD42-BF57-76498B21D921}"/>
              </a:ext>
            </a:extLst>
          </p:cNvPr>
          <p:cNvSpPr txBox="1"/>
          <p:nvPr/>
        </p:nvSpPr>
        <p:spPr>
          <a:xfrm>
            <a:off x="6781800" y="3657600"/>
            <a:ext cx="228600" cy="369332"/>
          </a:xfrm>
          <a:prstGeom prst="rect">
            <a:avLst/>
          </a:prstGeom>
          <a:solidFill>
            <a:schemeClr val="bg1"/>
          </a:solidFill>
        </p:spPr>
        <p:txBody>
          <a:bodyPr wrap="square" rtlCol="0">
            <a:spAutoFit/>
          </a:bodyPr>
          <a:lstStyle/>
          <a:p>
            <a:endParaRPr lang="en-US" dirty="0"/>
          </a:p>
        </p:txBody>
      </p:sp>
      <p:sp>
        <p:nvSpPr>
          <p:cNvPr id="8" name="TextBox 7">
            <a:extLst>
              <a:ext uri="{FF2B5EF4-FFF2-40B4-BE49-F238E27FC236}">
                <a16:creationId xmlns:a16="http://schemas.microsoft.com/office/drawing/2014/main" id="{681C40B3-E0D6-A848-A8A0-448FF382758A}"/>
              </a:ext>
            </a:extLst>
          </p:cNvPr>
          <p:cNvSpPr txBox="1"/>
          <p:nvPr/>
        </p:nvSpPr>
        <p:spPr>
          <a:xfrm>
            <a:off x="7086600" y="4026932"/>
            <a:ext cx="284819" cy="240268"/>
          </a:xfrm>
          <a:prstGeom prst="rect">
            <a:avLst/>
          </a:prstGeom>
          <a:solidFill>
            <a:schemeClr val="bg1"/>
          </a:solidFill>
        </p:spPr>
        <p:txBody>
          <a:bodyPr wrap="square" rtlCol="0">
            <a:spAutoFit/>
          </a:bodyPr>
          <a:lstStyle/>
          <a:p>
            <a:endParaRPr lang="en-US" dirty="0"/>
          </a:p>
        </p:txBody>
      </p:sp>
      <p:sp>
        <p:nvSpPr>
          <p:cNvPr id="10" name="TextBox 9">
            <a:extLst>
              <a:ext uri="{FF2B5EF4-FFF2-40B4-BE49-F238E27FC236}">
                <a16:creationId xmlns:a16="http://schemas.microsoft.com/office/drawing/2014/main" id="{39A62379-7972-C947-A17E-F48D0CDBE329}"/>
              </a:ext>
            </a:extLst>
          </p:cNvPr>
          <p:cNvSpPr txBox="1"/>
          <p:nvPr/>
        </p:nvSpPr>
        <p:spPr>
          <a:xfrm>
            <a:off x="6925597" y="4375666"/>
            <a:ext cx="284819" cy="240268"/>
          </a:xfrm>
          <a:prstGeom prst="rect">
            <a:avLst/>
          </a:prstGeom>
          <a:solidFill>
            <a:schemeClr val="bg1"/>
          </a:solidFill>
        </p:spPr>
        <p:txBody>
          <a:bodyPr wrap="square" rtlCol="0">
            <a:spAutoFit/>
          </a:bodyPr>
          <a:lstStyle/>
          <a:p>
            <a:endParaRPr lang="en-US" dirty="0"/>
          </a:p>
        </p:txBody>
      </p:sp>
      <p:sp>
        <p:nvSpPr>
          <p:cNvPr id="12" name="Slide Number Placeholder 11">
            <a:extLst>
              <a:ext uri="{FF2B5EF4-FFF2-40B4-BE49-F238E27FC236}">
                <a16:creationId xmlns:a16="http://schemas.microsoft.com/office/drawing/2014/main" id="{C06470F4-2F89-6948-85F8-A85D7ACFD42C}"/>
              </a:ext>
            </a:extLst>
          </p:cNvPr>
          <p:cNvSpPr>
            <a:spLocks noGrp="1"/>
          </p:cNvSpPr>
          <p:nvPr>
            <p:ph type="sldNum" sz="quarter" idx="12"/>
          </p:nvPr>
        </p:nvSpPr>
        <p:spPr/>
        <p:txBody>
          <a:bodyPr/>
          <a:lstStyle/>
          <a:p>
            <a:pPr>
              <a:defRPr/>
            </a:pPr>
            <a:fld id="{A9B3BBAE-7D5F-41AB-BD10-EF89A677EBB9}" type="slidenum">
              <a:rPr lang="en-US" smtClean="0"/>
              <a:pPr>
                <a:defRPr/>
              </a:pPr>
              <a:t>17</a:t>
            </a:fld>
            <a:endParaRPr lang="en-US" dirty="0"/>
          </a:p>
        </p:txBody>
      </p:sp>
      <p:graphicFrame>
        <p:nvGraphicFramePr>
          <p:cNvPr id="13" name="Chart 12">
            <a:extLst>
              <a:ext uri="{FF2B5EF4-FFF2-40B4-BE49-F238E27FC236}">
                <a16:creationId xmlns:a16="http://schemas.microsoft.com/office/drawing/2014/main" id="{38C870C5-53F8-D343-B297-49143DB21D9A}"/>
              </a:ext>
            </a:extLst>
          </p:cNvPr>
          <p:cNvGraphicFramePr>
            <a:graphicFrameLocks/>
          </p:cNvGraphicFramePr>
          <p:nvPr>
            <p:extLst>
              <p:ext uri="{D42A27DB-BD31-4B8C-83A1-F6EECF244321}">
                <p14:modId xmlns:p14="http://schemas.microsoft.com/office/powerpoint/2010/main" val="967639031"/>
              </p:ext>
            </p:extLst>
          </p:nvPr>
        </p:nvGraphicFramePr>
        <p:xfrm>
          <a:off x="749680" y="3903470"/>
          <a:ext cx="4488344" cy="287681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Chart 13">
            <a:extLst>
              <a:ext uri="{FF2B5EF4-FFF2-40B4-BE49-F238E27FC236}">
                <a16:creationId xmlns:a16="http://schemas.microsoft.com/office/drawing/2014/main" id="{62D6D1DF-930F-DD4E-A799-FB2EAE102DE5}"/>
              </a:ext>
            </a:extLst>
          </p:cNvPr>
          <p:cNvGraphicFramePr>
            <a:graphicFrameLocks/>
          </p:cNvGraphicFramePr>
          <p:nvPr>
            <p:extLst>
              <p:ext uri="{D42A27DB-BD31-4B8C-83A1-F6EECF244321}">
                <p14:modId xmlns:p14="http://schemas.microsoft.com/office/powerpoint/2010/main" val="2360800636"/>
              </p:ext>
            </p:extLst>
          </p:nvPr>
        </p:nvGraphicFramePr>
        <p:xfrm>
          <a:off x="5238024" y="3966905"/>
          <a:ext cx="4788856" cy="2754573"/>
        </p:xfrm>
        <a:graphic>
          <a:graphicData uri="http://schemas.openxmlformats.org/drawingml/2006/chart">
            <c:chart xmlns:c="http://schemas.openxmlformats.org/drawingml/2006/chart" xmlns:r="http://schemas.openxmlformats.org/officeDocument/2006/relationships" r:id="rId5"/>
          </a:graphicData>
        </a:graphic>
      </p:graphicFrame>
      <p:sp>
        <p:nvSpPr>
          <p:cNvPr id="15" name="TextBox 14">
            <a:extLst>
              <a:ext uri="{FF2B5EF4-FFF2-40B4-BE49-F238E27FC236}">
                <a16:creationId xmlns:a16="http://schemas.microsoft.com/office/drawing/2014/main" id="{BBDA367A-835E-CD40-924E-D4374F7307A3}"/>
              </a:ext>
            </a:extLst>
          </p:cNvPr>
          <p:cNvSpPr txBox="1"/>
          <p:nvPr/>
        </p:nvSpPr>
        <p:spPr>
          <a:xfrm>
            <a:off x="2092927" y="3662082"/>
            <a:ext cx="2078967" cy="369332"/>
          </a:xfrm>
          <a:prstGeom prst="rect">
            <a:avLst/>
          </a:prstGeom>
          <a:noFill/>
        </p:spPr>
        <p:txBody>
          <a:bodyPr wrap="none" rtlCol="0">
            <a:spAutoFit/>
          </a:bodyPr>
          <a:lstStyle/>
          <a:p>
            <a:r>
              <a:rPr lang="en-US" dirty="0">
                <a:solidFill>
                  <a:srgbClr val="C00000"/>
                </a:solidFill>
                <a:latin typeface="+mj-lt"/>
              </a:rPr>
              <a:t>PEMPAL COUNTRIES</a:t>
            </a:r>
          </a:p>
        </p:txBody>
      </p:sp>
      <p:sp>
        <p:nvSpPr>
          <p:cNvPr id="16" name="TextBox 15">
            <a:extLst>
              <a:ext uri="{FF2B5EF4-FFF2-40B4-BE49-F238E27FC236}">
                <a16:creationId xmlns:a16="http://schemas.microsoft.com/office/drawing/2014/main" id="{DDC37D65-E24E-1647-85CA-781CF97F2DC8}"/>
              </a:ext>
            </a:extLst>
          </p:cNvPr>
          <p:cNvSpPr txBox="1"/>
          <p:nvPr/>
        </p:nvSpPr>
        <p:spPr>
          <a:xfrm>
            <a:off x="6889871" y="3597573"/>
            <a:ext cx="1846403" cy="369332"/>
          </a:xfrm>
          <a:prstGeom prst="rect">
            <a:avLst/>
          </a:prstGeom>
          <a:noFill/>
        </p:spPr>
        <p:txBody>
          <a:bodyPr wrap="none" rtlCol="0">
            <a:spAutoFit/>
          </a:bodyPr>
          <a:lstStyle/>
          <a:p>
            <a:r>
              <a:rPr lang="en-US" dirty="0">
                <a:solidFill>
                  <a:srgbClr val="002060"/>
                </a:solidFill>
                <a:latin typeface="+mj-lt"/>
              </a:rPr>
              <a:t>OECD COUNTRIES</a:t>
            </a:r>
          </a:p>
        </p:txBody>
      </p:sp>
    </p:spTree>
    <p:extLst>
      <p:ext uri="{BB962C8B-B14F-4D97-AF65-F5344CB8AC3E}">
        <p14:creationId xmlns:p14="http://schemas.microsoft.com/office/powerpoint/2010/main" val="3778551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14400" y="1439119"/>
            <a:ext cx="4194189" cy="5712234"/>
          </a:xfrm>
        </p:spPr>
        <p:txBody>
          <a:bodyPr rtlCol="0">
            <a:normAutofit/>
          </a:bodyPr>
          <a:lstStyle/>
          <a:p>
            <a:pPr marL="342900" indent="-342900" algn="l" fontAlgn="auto">
              <a:spcAft>
                <a:spcPts val="800"/>
              </a:spcAft>
              <a:buFont typeface="Arial" panose="020B0604020202020204" pitchFamily="34" charset="0"/>
              <a:buChar char="•"/>
              <a:defRPr/>
            </a:pPr>
            <a:r>
              <a:rPr lang="en-US" sz="2000" dirty="0">
                <a:solidFill>
                  <a:schemeClr val="tx1">
                    <a:lumMod val="95000"/>
                    <a:lumOff val="5000"/>
                  </a:schemeClr>
                </a:solidFill>
              </a:rPr>
              <a:t>In both OCED and PEMPAL countries, </a:t>
            </a:r>
            <a:r>
              <a:rPr lang="en-US" sz="2000" b="1" dirty="0">
                <a:solidFill>
                  <a:schemeClr val="tx1">
                    <a:lumMod val="95000"/>
                    <a:lumOff val="5000"/>
                  </a:schemeClr>
                </a:solidFill>
              </a:rPr>
              <a:t>operational data most frequently used </a:t>
            </a:r>
            <a:r>
              <a:rPr lang="en-US" sz="2000" dirty="0">
                <a:solidFill>
                  <a:schemeClr val="tx1">
                    <a:lumMod val="95000"/>
                    <a:lumOff val="5000"/>
                  </a:schemeClr>
                </a:solidFill>
              </a:rPr>
              <a:t>in budget negotiations </a:t>
            </a:r>
          </a:p>
          <a:p>
            <a:pPr marL="342900" indent="-342900" algn="l" fontAlgn="auto">
              <a:spcAft>
                <a:spcPts val="800"/>
              </a:spcAft>
              <a:buFont typeface="Arial" panose="020B0604020202020204" pitchFamily="34" charset="0"/>
              <a:buChar char="•"/>
              <a:defRPr/>
            </a:pPr>
            <a:r>
              <a:rPr lang="en-US" sz="2000" b="1" dirty="0">
                <a:solidFill>
                  <a:schemeClr val="tx1">
                    <a:lumMod val="95000"/>
                    <a:lumOff val="5000"/>
                  </a:schemeClr>
                </a:solidFill>
              </a:rPr>
              <a:t>Notably less frequent use of evaluations, spending reviews, and independent performance information </a:t>
            </a:r>
            <a:r>
              <a:rPr lang="en-US" sz="2000" dirty="0">
                <a:solidFill>
                  <a:schemeClr val="tx1">
                    <a:lumMod val="95000"/>
                    <a:lumOff val="5000"/>
                  </a:schemeClr>
                </a:solidFill>
              </a:rPr>
              <a:t>in PEMPAL countries</a:t>
            </a:r>
          </a:p>
          <a:p>
            <a:pPr marL="342900" indent="-342900" algn="l" fontAlgn="auto">
              <a:spcAft>
                <a:spcPts val="800"/>
              </a:spcAft>
              <a:buFont typeface="Arial" panose="020B0604020202020204" pitchFamily="34" charset="0"/>
              <a:buChar char="•"/>
              <a:defRPr/>
            </a:pPr>
            <a:r>
              <a:rPr lang="en-US" sz="2000" dirty="0">
                <a:solidFill>
                  <a:schemeClr val="tx1">
                    <a:lumMod val="95000"/>
                    <a:lumOff val="5000"/>
                  </a:schemeClr>
                </a:solidFill>
              </a:rPr>
              <a:t>Trend in increase of use of spending reviews in OECD countries, less so in PEMPAL countries</a:t>
            </a:r>
          </a:p>
          <a:p>
            <a:pPr marL="342900" indent="-342900" algn="l" fontAlgn="auto">
              <a:spcAft>
                <a:spcPts val="800"/>
              </a:spcAft>
              <a:buFont typeface="Arial" panose="020B0604020202020204" pitchFamily="34" charset="0"/>
              <a:buChar char="•"/>
              <a:defRPr/>
            </a:pPr>
            <a:endParaRPr lang="en-US" sz="2000" dirty="0">
              <a:solidFill>
                <a:schemeClr val="tx1">
                  <a:lumMod val="95000"/>
                  <a:lumOff val="5000"/>
                </a:schemeClr>
              </a:solidFill>
            </a:endParaRPr>
          </a:p>
          <a:p>
            <a:pPr algn="just" fontAlgn="auto">
              <a:spcAft>
                <a:spcPts val="0"/>
              </a:spcAft>
              <a:defRPr/>
            </a:pPr>
            <a:endParaRPr lang="ru-RU" sz="2000" dirty="0">
              <a:solidFill>
                <a:schemeClr val="tx1">
                  <a:lumMod val="95000"/>
                  <a:lumOff val="5000"/>
                </a:schemeClr>
              </a:solidFill>
            </a:endParaRPr>
          </a:p>
        </p:txBody>
      </p:sp>
      <p:pic>
        <p:nvPicPr>
          <p:cNvPr id="17411" name="Рисунок 11" descr="pempal-logo.jpg"/>
          <p:cNvPicPr>
            <a:picLocks noChangeAspect="1"/>
          </p:cNvPicPr>
          <p:nvPr/>
        </p:nvPicPr>
        <p:blipFill>
          <a:blip r:embed="rId3"/>
          <a:srcRect/>
          <a:stretch>
            <a:fillRect/>
          </a:stretch>
        </p:blipFill>
        <p:spPr bwMode="auto">
          <a:xfrm>
            <a:off x="0" y="0"/>
            <a:ext cx="763588" cy="6858000"/>
          </a:xfrm>
          <a:prstGeom prst="rect">
            <a:avLst/>
          </a:prstGeom>
          <a:noFill/>
          <a:ln w="9525">
            <a:noFill/>
            <a:miter lim="800000"/>
            <a:headEnd/>
            <a:tailEnd/>
          </a:ln>
        </p:spPr>
      </p:pic>
      <p:sp>
        <p:nvSpPr>
          <p:cNvPr id="2" name="TextBox 1"/>
          <p:cNvSpPr txBox="1"/>
          <p:nvPr/>
        </p:nvSpPr>
        <p:spPr>
          <a:xfrm>
            <a:off x="415912" y="70879"/>
            <a:ext cx="9601199" cy="1015663"/>
          </a:xfrm>
          <a:prstGeom prst="rect">
            <a:avLst/>
          </a:prstGeom>
          <a:noFill/>
        </p:spPr>
        <p:txBody>
          <a:bodyPr wrap="square" rtlCol="0">
            <a:spAutoFit/>
          </a:bodyPr>
          <a:lstStyle/>
          <a:p>
            <a:pPr algn="ctr"/>
            <a:r>
              <a:rPr lang="en-US" sz="3000" dirty="0">
                <a:solidFill>
                  <a:srgbClr val="002060"/>
                </a:solidFill>
                <a:latin typeface="Calibri"/>
              </a:rPr>
              <a:t>Information Used in Budget Negotiation and </a:t>
            </a:r>
          </a:p>
          <a:p>
            <a:pPr algn="ctr"/>
            <a:r>
              <a:rPr lang="en-US" sz="3000" dirty="0">
                <a:solidFill>
                  <a:srgbClr val="002060"/>
                </a:solidFill>
                <a:latin typeface="Calibri"/>
              </a:rPr>
              <a:t>Change in Budgetary Management  </a:t>
            </a:r>
          </a:p>
        </p:txBody>
      </p:sp>
      <p:sp>
        <p:nvSpPr>
          <p:cNvPr id="6" name="Slide Number Placeholder 5">
            <a:extLst>
              <a:ext uri="{FF2B5EF4-FFF2-40B4-BE49-F238E27FC236}">
                <a16:creationId xmlns:a16="http://schemas.microsoft.com/office/drawing/2014/main" id="{647B98AC-13E2-D74A-9508-BAADA525C475}"/>
              </a:ext>
            </a:extLst>
          </p:cNvPr>
          <p:cNvSpPr>
            <a:spLocks noGrp="1"/>
          </p:cNvSpPr>
          <p:nvPr>
            <p:ph type="sldNum" sz="quarter" idx="12"/>
          </p:nvPr>
        </p:nvSpPr>
        <p:spPr/>
        <p:txBody>
          <a:bodyPr/>
          <a:lstStyle/>
          <a:p>
            <a:pPr>
              <a:defRPr/>
            </a:pPr>
            <a:fld id="{A9B3BBAE-7D5F-41AB-BD10-EF89A677EBB9}" type="slidenum">
              <a:rPr lang="en-US" smtClean="0"/>
              <a:pPr>
                <a:defRPr/>
              </a:pPr>
              <a:t>18</a:t>
            </a:fld>
            <a:endParaRPr lang="en-US" dirty="0"/>
          </a:p>
        </p:txBody>
      </p:sp>
      <p:sp>
        <p:nvSpPr>
          <p:cNvPr id="8" name="Subtitle 2">
            <a:extLst>
              <a:ext uri="{FF2B5EF4-FFF2-40B4-BE49-F238E27FC236}">
                <a16:creationId xmlns:a16="http://schemas.microsoft.com/office/drawing/2014/main" id="{0ADF9DA9-7A99-C44F-881D-2E497AE599CB}"/>
              </a:ext>
            </a:extLst>
          </p:cNvPr>
          <p:cNvSpPr txBox="1">
            <a:spLocks/>
          </p:cNvSpPr>
          <p:nvPr/>
        </p:nvSpPr>
        <p:spPr bwMode="auto">
          <a:xfrm>
            <a:off x="5486400" y="1447800"/>
            <a:ext cx="4194189" cy="5712234"/>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rmAutofit/>
          </a:bodyPr>
          <a:lstStyle>
            <a:lvl1pPr marL="0" indent="0" algn="ctr" rtl="0" fontAlgn="base">
              <a:spcBef>
                <a:spcPct val="20000"/>
              </a:spcBef>
              <a:spcAft>
                <a:spcPct val="0"/>
              </a:spcAft>
              <a:buFont typeface="Arial" charset="0"/>
              <a:buNone/>
              <a:defRPr sz="3200" kern="1200">
                <a:solidFill>
                  <a:schemeClr val="tx1">
                    <a:tint val="75000"/>
                  </a:schemeClr>
                </a:solidFill>
                <a:latin typeface="+mn-lt"/>
                <a:ea typeface="+mn-ea"/>
                <a:cs typeface="+mn-cs"/>
              </a:defRPr>
            </a:lvl1pPr>
            <a:lvl2pPr marL="457200" indent="0" algn="ctr" rtl="0" fontAlgn="base">
              <a:spcBef>
                <a:spcPct val="20000"/>
              </a:spcBef>
              <a:spcAft>
                <a:spcPct val="0"/>
              </a:spcAft>
              <a:buFont typeface="Arial" charset="0"/>
              <a:buNone/>
              <a:defRPr sz="2800" kern="1200">
                <a:solidFill>
                  <a:schemeClr val="tx1">
                    <a:tint val="75000"/>
                  </a:schemeClr>
                </a:solidFill>
                <a:latin typeface="+mn-lt"/>
                <a:ea typeface="+mn-ea"/>
                <a:cs typeface="+mn-cs"/>
              </a:defRPr>
            </a:lvl2pPr>
            <a:lvl3pPr marL="914400" indent="0" algn="ctr" rtl="0" fontAlgn="base">
              <a:spcBef>
                <a:spcPct val="20000"/>
              </a:spcBef>
              <a:spcAft>
                <a:spcPct val="0"/>
              </a:spcAft>
              <a:buFont typeface="Arial" charset="0"/>
              <a:buNone/>
              <a:defRPr sz="2400" kern="1200">
                <a:solidFill>
                  <a:schemeClr val="tx1">
                    <a:tint val="75000"/>
                  </a:schemeClr>
                </a:solidFill>
                <a:latin typeface="+mn-lt"/>
                <a:ea typeface="+mn-ea"/>
                <a:cs typeface="+mn-cs"/>
              </a:defRPr>
            </a:lvl3pPr>
            <a:lvl4pPr marL="1371600" indent="0" algn="ctr" rtl="0" fontAlgn="base">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ctr" rtl="0" fontAlgn="base">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42900" indent="-342900" algn="l" fontAlgn="auto">
              <a:spcAft>
                <a:spcPts val="800"/>
              </a:spcAft>
              <a:buFont typeface="Arial" panose="020B0604020202020204" pitchFamily="34" charset="0"/>
              <a:buChar char="•"/>
              <a:defRPr/>
            </a:pPr>
            <a:r>
              <a:rPr lang="en-US" sz="2000" b="1" dirty="0">
                <a:solidFill>
                  <a:schemeClr val="tx1">
                    <a:lumMod val="95000"/>
                    <a:lumOff val="5000"/>
                  </a:schemeClr>
                </a:solidFill>
              </a:rPr>
              <a:t>Transparency of program objectives is the most improved aspect of budgetary management </a:t>
            </a:r>
            <a:r>
              <a:rPr lang="en-US" sz="2000" dirty="0">
                <a:solidFill>
                  <a:schemeClr val="tx1">
                    <a:lumMod val="95000"/>
                    <a:lumOff val="5000"/>
                  </a:schemeClr>
                </a:solidFill>
              </a:rPr>
              <a:t>resulting from performance budgeting (PB) practices in both PEMPAL and OECD </a:t>
            </a:r>
          </a:p>
          <a:p>
            <a:pPr marL="342900" indent="-342900" algn="l" fontAlgn="auto">
              <a:spcAft>
                <a:spcPts val="800"/>
              </a:spcAft>
              <a:buFont typeface="Arial" panose="020B0604020202020204" pitchFamily="34" charset="0"/>
              <a:buChar char="•"/>
              <a:defRPr/>
            </a:pPr>
            <a:endParaRPr lang="en-US" sz="2000" dirty="0">
              <a:solidFill>
                <a:schemeClr val="tx1">
                  <a:lumMod val="95000"/>
                  <a:lumOff val="5000"/>
                </a:schemeClr>
              </a:solidFill>
            </a:endParaRPr>
          </a:p>
          <a:p>
            <a:pPr marL="342900" indent="-342900" algn="l" fontAlgn="auto">
              <a:spcAft>
                <a:spcPts val="800"/>
              </a:spcAft>
              <a:buFont typeface="Arial" panose="020B0604020202020204" pitchFamily="34" charset="0"/>
              <a:buChar char="•"/>
              <a:defRPr/>
            </a:pPr>
            <a:endParaRPr lang="en-US" sz="2000" dirty="0">
              <a:solidFill>
                <a:schemeClr val="tx1">
                  <a:lumMod val="95000"/>
                  <a:lumOff val="5000"/>
                </a:schemeClr>
              </a:solidFill>
            </a:endParaRPr>
          </a:p>
          <a:p>
            <a:pPr marL="342900" indent="-342900" algn="l" fontAlgn="auto">
              <a:spcAft>
                <a:spcPts val="800"/>
              </a:spcAft>
              <a:buFont typeface="Arial" panose="020B0604020202020204" pitchFamily="34" charset="0"/>
              <a:buChar char="•"/>
              <a:defRPr/>
            </a:pPr>
            <a:endParaRPr lang="en-US" sz="2000" dirty="0">
              <a:solidFill>
                <a:schemeClr val="tx1">
                  <a:lumMod val="95000"/>
                  <a:lumOff val="5000"/>
                </a:schemeClr>
              </a:solidFill>
            </a:endParaRPr>
          </a:p>
          <a:p>
            <a:pPr marL="342900" indent="-342900" algn="l" fontAlgn="auto">
              <a:spcAft>
                <a:spcPts val="800"/>
              </a:spcAft>
              <a:buFont typeface="Arial" panose="020B0604020202020204" pitchFamily="34" charset="0"/>
              <a:buChar char="•"/>
              <a:defRPr/>
            </a:pPr>
            <a:endParaRPr lang="en-US" sz="2000" dirty="0">
              <a:solidFill>
                <a:schemeClr val="tx1">
                  <a:lumMod val="95000"/>
                  <a:lumOff val="5000"/>
                </a:schemeClr>
              </a:solidFill>
            </a:endParaRPr>
          </a:p>
          <a:p>
            <a:pPr algn="l" fontAlgn="auto">
              <a:spcAft>
                <a:spcPts val="800"/>
              </a:spcAft>
              <a:defRPr/>
            </a:pPr>
            <a:endParaRPr lang="en-US" sz="2000" dirty="0">
              <a:solidFill>
                <a:schemeClr val="tx1">
                  <a:lumMod val="95000"/>
                  <a:lumOff val="5000"/>
                </a:schemeClr>
              </a:solidFill>
            </a:endParaRPr>
          </a:p>
          <a:p>
            <a:pPr marL="342900" indent="-342900" algn="l" fontAlgn="auto">
              <a:spcAft>
                <a:spcPts val="800"/>
              </a:spcAft>
              <a:buFont typeface="Arial" panose="020B0604020202020204" pitchFamily="34" charset="0"/>
              <a:buChar char="•"/>
              <a:defRPr/>
            </a:pPr>
            <a:r>
              <a:rPr lang="en-US" sz="2000" b="1" dirty="0">
                <a:solidFill>
                  <a:schemeClr val="tx1">
                    <a:lumMod val="95000"/>
                    <a:lumOff val="5000"/>
                  </a:schemeClr>
                </a:solidFill>
              </a:rPr>
              <a:t>Notably more positive impact in legal and financial compliance cited by PEMPAL countries </a:t>
            </a:r>
          </a:p>
          <a:p>
            <a:pPr algn="l" fontAlgn="auto">
              <a:spcAft>
                <a:spcPts val="800"/>
              </a:spcAft>
              <a:defRPr/>
            </a:pPr>
            <a:endParaRPr lang="en-US" sz="2000" dirty="0">
              <a:solidFill>
                <a:schemeClr val="tx1">
                  <a:lumMod val="95000"/>
                  <a:lumOff val="5000"/>
                </a:schemeClr>
              </a:solidFill>
            </a:endParaRPr>
          </a:p>
          <a:p>
            <a:pPr algn="just" fontAlgn="auto">
              <a:spcAft>
                <a:spcPts val="0"/>
              </a:spcAft>
              <a:defRPr/>
            </a:pPr>
            <a:endParaRPr lang="ru-RU" sz="2000" dirty="0">
              <a:solidFill>
                <a:schemeClr val="tx1">
                  <a:lumMod val="95000"/>
                  <a:lumOff val="5000"/>
                </a:schemeClr>
              </a:solidFill>
            </a:endParaRPr>
          </a:p>
        </p:txBody>
      </p:sp>
      <p:pic>
        <p:nvPicPr>
          <p:cNvPr id="7" name="Picture 6">
            <a:extLst>
              <a:ext uri="{FF2B5EF4-FFF2-40B4-BE49-F238E27FC236}">
                <a16:creationId xmlns:a16="http://schemas.microsoft.com/office/drawing/2014/main" id="{B7DA7E5A-9348-D74F-A189-AD3884317577}"/>
              </a:ext>
            </a:extLst>
          </p:cNvPr>
          <p:cNvPicPr>
            <a:picLocks noChangeAspect="1"/>
          </p:cNvPicPr>
          <p:nvPr/>
        </p:nvPicPr>
        <p:blipFill>
          <a:blip r:embed="rId4"/>
          <a:stretch>
            <a:fillRect/>
          </a:stretch>
        </p:blipFill>
        <p:spPr>
          <a:xfrm>
            <a:off x="6477000" y="3505599"/>
            <a:ext cx="1959903" cy="1944942"/>
          </a:xfrm>
          <a:prstGeom prst="rect">
            <a:avLst/>
          </a:prstGeom>
        </p:spPr>
      </p:pic>
    </p:spTree>
    <p:extLst>
      <p:ext uri="{BB962C8B-B14F-4D97-AF65-F5344CB8AC3E}">
        <p14:creationId xmlns:p14="http://schemas.microsoft.com/office/powerpoint/2010/main" val="27726774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835011" y="572883"/>
            <a:ext cx="8763000" cy="5712234"/>
          </a:xfrm>
        </p:spPr>
        <p:txBody>
          <a:bodyPr rtlCol="0">
            <a:normAutofit/>
          </a:bodyPr>
          <a:lstStyle/>
          <a:p>
            <a:pPr algn="just" fontAlgn="auto">
              <a:spcAft>
                <a:spcPts val="0"/>
              </a:spcAft>
              <a:defRPr/>
            </a:pPr>
            <a:r>
              <a:rPr lang="en-US" sz="1800" b="1" dirty="0">
                <a:solidFill>
                  <a:schemeClr val="tx1">
                    <a:lumMod val="95000"/>
                    <a:lumOff val="5000"/>
                  </a:schemeClr>
                </a:solidFill>
              </a:rPr>
              <a:t>Accountability and transparency </a:t>
            </a:r>
            <a:r>
              <a:rPr lang="en-US" sz="1800" dirty="0">
                <a:solidFill>
                  <a:schemeClr val="tx1">
                    <a:lumMod val="95000"/>
                    <a:lumOff val="5000"/>
                  </a:schemeClr>
                </a:solidFill>
              </a:rPr>
              <a:t>as the key motivation factors and key benefits, however </a:t>
            </a:r>
            <a:r>
              <a:rPr lang="en-US" sz="1800" b="1" dirty="0">
                <a:solidFill>
                  <a:schemeClr val="tx1">
                    <a:lumMod val="95000"/>
                    <a:lumOff val="5000"/>
                  </a:schemeClr>
                </a:solidFill>
              </a:rPr>
              <a:t>expectations were higher in PEMPAL countries </a:t>
            </a:r>
            <a:r>
              <a:rPr lang="en-US" sz="1800" dirty="0">
                <a:solidFill>
                  <a:schemeClr val="tx1">
                    <a:lumMod val="95000"/>
                    <a:lumOff val="5000"/>
                  </a:schemeClr>
                </a:solidFill>
              </a:rPr>
              <a:t>for other factors</a:t>
            </a:r>
            <a:endParaRPr lang="ru-RU" sz="2000" dirty="0">
              <a:solidFill>
                <a:schemeClr val="tx1">
                  <a:lumMod val="95000"/>
                  <a:lumOff val="5000"/>
                </a:schemeClr>
              </a:solidFill>
            </a:endParaRPr>
          </a:p>
        </p:txBody>
      </p:sp>
      <p:pic>
        <p:nvPicPr>
          <p:cNvPr id="17411" name="Рисунок 11" descr="pempal-logo.jpg"/>
          <p:cNvPicPr>
            <a:picLocks noChangeAspect="1"/>
          </p:cNvPicPr>
          <p:nvPr/>
        </p:nvPicPr>
        <p:blipFill>
          <a:blip r:embed="rId3"/>
          <a:srcRect/>
          <a:stretch>
            <a:fillRect/>
          </a:stretch>
        </p:blipFill>
        <p:spPr bwMode="auto">
          <a:xfrm>
            <a:off x="0" y="0"/>
            <a:ext cx="763588" cy="6858000"/>
          </a:xfrm>
          <a:prstGeom prst="rect">
            <a:avLst/>
          </a:prstGeom>
          <a:noFill/>
          <a:ln w="9525">
            <a:noFill/>
            <a:miter lim="800000"/>
            <a:headEnd/>
            <a:tailEnd/>
          </a:ln>
        </p:spPr>
      </p:pic>
      <p:sp>
        <p:nvSpPr>
          <p:cNvPr id="2" name="TextBox 1"/>
          <p:cNvSpPr txBox="1"/>
          <p:nvPr/>
        </p:nvSpPr>
        <p:spPr>
          <a:xfrm>
            <a:off x="415911" y="28423"/>
            <a:ext cx="9601199" cy="584775"/>
          </a:xfrm>
          <a:prstGeom prst="rect">
            <a:avLst/>
          </a:prstGeom>
          <a:noFill/>
        </p:spPr>
        <p:txBody>
          <a:bodyPr wrap="square" rtlCol="0">
            <a:spAutoFit/>
          </a:bodyPr>
          <a:lstStyle/>
          <a:p>
            <a:pPr algn="ctr"/>
            <a:r>
              <a:rPr lang="en-US" sz="3200" dirty="0">
                <a:solidFill>
                  <a:srgbClr val="002060"/>
                </a:solidFill>
                <a:latin typeface="Calibri"/>
              </a:rPr>
              <a:t>Factors Behind Introducing PB and Effectiveness</a:t>
            </a:r>
          </a:p>
        </p:txBody>
      </p:sp>
      <p:sp>
        <p:nvSpPr>
          <p:cNvPr id="6" name="Slide Number Placeholder 5">
            <a:extLst>
              <a:ext uri="{FF2B5EF4-FFF2-40B4-BE49-F238E27FC236}">
                <a16:creationId xmlns:a16="http://schemas.microsoft.com/office/drawing/2014/main" id="{E589F7F1-F79D-7349-B78B-5D53E7EC7889}"/>
              </a:ext>
            </a:extLst>
          </p:cNvPr>
          <p:cNvSpPr>
            <a:spLocks noGrp="1"/>
          </p:cNvSpPr>
          <p:nvPr>
            <p:ph type="sldNum" sz="quarter" idx="12"/>
          </p:nvPr>
        </p:nvSpPr>
        <p:spPr/>
        <p:txBody>
          <a:bodyPr/>
          <a:lstStyle/>
          <a:p>
            <a:pPr>
              <a:defRPr/>
            </a:pPr>
            <a:fld id="{A9B3BBAE-7D5F-41AB-BD10-EF89A677EBB9}" type="slidenum">
              <a:rPr lang="en-US" smtClean="0"/>
              <a:pPr>
                <a:defRPr/>
              </a:pPr>
              <a:t>19</a:t>
            </a:fld>
            <a:endParaRPr lang="en-US" dirty="0"/>
          </a:p>
        </p:txBody>
      </p:sp>
      <p:sp>
        <p:nvSpPr>
          <p:cNvPr id="10" name="TextBox 9">
            <a:extLst>
              <a:ext uri="{FF2B5EF4-FFF2-40B4-BE49-F238E27FC236}">
                <a16:creationId xmlns:a16="http://schemas.microsoft.com/office/drawing/2014/main" id="{60D5EC81-76F0-7B4E-B80B-EAB8DD9FC949}"/>
              </a:ext>
            </a:extLst>
          </p:cNvPr>
          <p:cNvSpPr txBox="1"/>
          <p:nvPr/>
        </p:nvSpPr>
        <p:spPr>
          <a:xfrm>
            <a:off x="4293306" y="1177736"/>
            <a:ext cx="2078967" cy="369332"/>
          </a:xfrm>
          <a:prstGeom prst="rect">
            <a:avLst/>
          </a:prstGeom>
          <a:noFill/>
        </p:spPr>
        <p:txBody>
          <a:bodyPr wrap="none" rtlCol="0">
            <a:spAutoFit/>
          </a:bodyPr>
          <a:lstStyle/>
          <a:p>
            <a:r>
              <a:rPr lang="en-US" dirty="0">
                <a:solidFill>
                  <a:srgbClr val="C00000"/>
                </a:solidFill>
                <a:latin typeface="+mj-lt"/>
              </a:rPr>
              <a:t>PEMPAL COUNTRIES</a:t>
            </a:r>
          </a:p>
        </p:txBody>
      </p:sp>
      <p:sp>
        <p:nvSpPr>
          <p:cNvPr id="12" name="TextBox 11">
            <a:extLst>
              <a:ext uri="{FF2B5EF4-FFF2-40B4-BE49-F238E27FC236}">
                <a16:creationId xmlns:a16="http://schemas.microsoft.com/office/drawing/2014/main" id="{52A27837-0A41-2F41-9F6D-8C6057BA42D0}"/>
              </a:ext>
            </a:extLst>
          </p:cNvPr>
          <p:cNvSpPr txBox="1"/>
          <p:nvPr/>
        </p:nvSpPr>
        <p:spPr>
          <a:xfrm>
            <a:off x="4293306" y="3886200"/>
            <a:ext cx="1846403" cy="369332"/>
          </a:xfrm>
          <a:prstGeom prst="rect">
            <a:avLst/>
          </a:prstGeom>
          <a:noFill/>
        </p:spPr>
        <p:txBody>
          <a:bodyPr wrap="none" rtlCol="0">
            <a:spAutoFit/>
          </a:bodyPr>
          <a:lstStyle/>
          <a:p>
            <a:r>
              <a:rPr lang="en-US" dirty="0">
                <a:solidFill>
                  <a:srgbClr val="002060"/>
                </a:solidFill>
                <a:latin typeface="+mj-lt"/>
              </a:rPr>
              <a:t>OECD COUNTRIES</a:t>
            </a:r>
          </a:p>
        </p:txBody>
      </p:sp>
      <p:pic>
        <p:nvPicPr>
          <p:cNvPr id="13" name="Picture 12">
            <a:extLst>
              <a:ext uri="{FF2B5EF4-FFF2-40B4-BE49-F238E27FC236}">
                <a16:creationId xmlns:a16="http://schemas.microsoft.com/office/drawing/2014/main" id="{35FE5F5A-C1EF-6A4C-A349-4B8BB50445DE}"/>
              </a:ext>
            </a:extLst>
          </p:cNvPr>
          <p:cNvPicPr>
            <a:picLocks noChangeAspect="1"/>
          </p:cNvPicPr>
          <p:nvPr/>
        </p:nvPicPr>
        <p:blipFill rotWithShape="1">
          <a:blip r:embed="rId4"/>
          <a:srcRect t="4630" b="2816"/>
          <a:stretch/>
        </p:blipFill>
        <p:spPr>
          <a:xfrm>
            <a:off x="1371600" y="4214138"/>
            <a:ext cx="7162800" cy="2643862"/>
          </a:xfrm>
          <a:prstGeom prst="rect">
            <a:avLst/>
          </a:prstGeom>
        </p:spPr>
      </p:pic>
      <p:pic>
        <p:nvPicPr>
          <p:cNvPr id="14" name="Picture 13">
            <a:extLst>
              <a:ext uri="{FF2B5EF4-FFF2-40B4-BE49-F238E27FC236}">
                <a16:creationId xmlns:a16="http://schemas.microsoft.com/office/drawing/2014/main" id="{C67D8F74-AE1D-B643-AEA9-627B84457E33}"/>
              </a:ext>
            </a:extLst>
          </p:cNvPr>
          <p:cNvPicPr>
            <a:picLocks noChangeAspect="1"/>
          </p:cNvPicPr>
          <p:nvPr/>
        </p:nvPicPr>
        <p:blipFill>
          <a:blip r:embed="rId5"/>
          <a:stretch>
            <a:fillRect/>
          </a:stretch>
        </p:blipFill>
        <p:spPr>
          <a:xfrm>
            <a:off x="1479276" y="1467633"/>
            <a:ext cx="6902724" cy="2456608"/>
          </a:xfrm>
          <a:prstGeom prst="rect">
            <a:avLst/>
          </a:prstGeom>
        </p:spPr>
      </p:pic>
    </p:spTree>
    <p:extLst>
      <p:ext uri="{BB962C8B-B14F-4D97-AF65-F5344CB8AC3E}">
        <p14:creationId xmlns:p14="http://schemas.microsoft.com/office/powerpoint/2010/main" val="16014981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14400" y="609600"/>
            <a:ext cx="8763000" cy="6019800"/>
          </a:xfrm>
        </p:spPr>
        <p:txBody>
          <a:bodyPr rtlCol="0">
            <a:normAutofit/>
          </a:bodyPr>
          <a:lstStyle/>
          <a:p>
            <a:pPr algn="just" fontAlgn="auto">
              <a:spcAft>
                <a:spcPts val="0"/>
              </a:spcAft>
              <a:defRPr/>
            </a:pPr>
            <a:r>
              <a:rPr lang="en-US" sz="2000" b="1" dirty="0">
                <a:solidFill>
                  <a:schemeClr val="tx1">
                    <a:lumMod val="95000"/>
                    <a:lumOff val="5000"/>
                  </a:schemeClr>
                </a:solidFill>
              </a:rPr>
              <a:t> </a:t>
            </a:r>
            <a:endParaRPr lang="bs-Latn-BA" sz="2000" b="1" dirty="0">
              <a:solidFill>
                <a:schemeClr val="tx1">
                  <a:lumMod val="95000"/>
                  <a:lumOff val="5000"/>
                </a:schemeClr>
              </a:solidFill>
            </a:endParaRPr>
          </a:p>
          <a:p>
            <a:pPr marL="800100" lvl="1" indent="-342900" algn="just" fontAlgn="auto">
              <a:spcAft>
                <a:spcPts val="0"/>
              </a:spcAft>
              <a:buFont typeface="Arial" pitchFamily="34" charset="0"/>
              <a:buChar char="•"/>
              <a:defRPr/>
            </a:pPr>
            <a:endParaRPr lang="bs-Latn-BA" sz="2000" dirty="0">
              <a:solidFill>
                <a:schemeClr val="tx1">
                  <a:lumMod val="95000"/>
                  <a:lumOff val="5000"/>
                </a:schemeClr>
              </a:solidFill>
            </a:endParaRPr>
          </a:p>
        </p:txBody>
      </p:sp>
      <p:pic>
        <p:nvPicPr>
          <p:cNvPr id="17411" name="Рисунок 11" descr="pempal-logo.jpg"/>
          <p:cNvPicPr>
            <a:picLocks noChangeAspect="1"/>
          </p:cNvPicPr>
          <p:nvPr/>
        </p:nvPicPr>
        <p:blipFill>
          <a:blip r:embed="rId3"/>
          <a:srcRect/>
          <a:stretch>
            <a:fillRect/>
          </a:stretch>
        </p:blipFill>
        <p:spPr bwMode="auto">
          <a:xfrm>
            <a:off x="0" y="0"/>
            <a:ext cx="763588" cy="6858000"/>
          </a:xfrm>
          <a:prstGeom prst="rect">
            <a:avLst/>
          </a:prstGeom>
          <a:noFill/>
          <a:ln w="9525">
            <a:noFill/>
            <a:miter lim="800000"/>
            <a:headEnd/>
            <a:tailEnd/>
          </a:ln>
        </p:spPr>
      </p:pic>
      <p:sp>
        <p:nvSpPr>
          <p:cNvPr id="2" name="TextBox 1"/>
          <p:cNvSpPr txBox="1"/>
          <p:nvPr/>
        </p:nvSpPr>
        <p:spPr>
          <a:xfrm>
            <a:off x="914400" y="136522"/>
            <a:ext cx="7924800" cy="646331"/>
          </a:xfrm>
          <a:prstGeom prst="rect">
            <a:avLst/>
          </a:prstGeom>
          <a:noFill/>
        </p:spPr>
        <p:txBody>
          <a:bodyPr wrap="square" rtlCol="0">
            <a:spAutoFit/>
          </a:bodyPr>
          <a:lstStyle/>
          <a:p>
            <a:pPr algn="ctr"/>
            <a:r>
              <a:rPr lang="en-US" sz="3600" dirty="0">
                <a:solidFill>
                  <a:srgbClr val="002060"/>
                </a:solidFill>
                <a:latin typeface="+mj-lt"/>
                <a:ea typeface="+mj-ea"/>
                <a:cs typeface="+mj-cs"/>
              </a:rPr>
              <a:t>PRESENTATION OVERVIEW</a:t>
            </a:r>
          </a:p>
        </p:txBody>
      </p:sp>
      <p:sp>
        <p:nvSpPr>
          <p:cNvPr id="9" name="Содержимое 2"/>
          <p:cNvSpPr txBox="1">
            <a:spLocks/>
          </p:cNvSpPr>
          <p:nvPr/>
        </p:nvSpPr>
        <p:spPr bwMode="auto">
          <a:xfrm>
            <a:off x="1215794" y="782853"/>
            <a:ext cx="8461606" cy="4875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0" indent="0" algn="ctr" rtl="0" fontAlgn="base">
              <a:spcBef>
                <a:spcPct val="20000"/>
              </a:spcBef>
              <a:spcAft>
                <a:spcPct val="0"/>
              </a:spcAft>
              <a:buFont typeface="Arial" charset="0"/>
              <a:buNone/>
              <a:defRPr sz="3200" kern="1200">
                <a:solidFill>
                  <a:schemeClr val="tx1">
                    <a:tint val="75000"/>
                  </a:schemeClr>
                </a:solidFill>
                <a:latin typeface="+mn-lt"/>
                <a:ea typeface="+mn-ea"/>
                <a:cs typeface="+mn-cs"/>
              </a:defRPr>
            </a:lvl1pPr>
            <a:lvl2pPr marL="457200" indent="0" algn="ctr" rtl="0" fontAlgn="base">
              <a:spcBef>
                <a:spcPct val="20000"/>
              </a:spcBef>
              <a:spcAft>
                <a:spcPct val="0"/>
              </a:spcAft>
              <a:buFont typeface="Arial" charset="0"/>
              <a:buNone/>
              <a:defRPr sz="2800" kern="1200">
                <a:solidFill>
                  <a:schemeClr val="tx1">
                    <a:tint val="75000"/>
                  </a:schemeClr>
                </a:solidFill>
                <a:latin typeface="+mn-lt"/>
                <a:ea typeface="+mn-ea"/>
                <a:cs typeface="+mn-cs"/>
              </a:defRPr>
            </a:lvl2pPr>
            <a:lvl3pPr marL="914400" indent="0" algn="ctr" rtl="0" fontAlgn="base">
              <a:spcBef>
                <a:spcPct val="20000"/>
              </a:spcBef>
              <a:spcAft>
                <a:spcPct val="0"/>
              </a:spcAft>
              <a:buFont typeface="Arial" charset="0"/>
              <a:buNone/>
              <a:defRPr sz="2400" kern="1200">
                <a:solidFill>
                  <a:schemeClr val="tx1">
                    <a:tint val="75000"/>
                  </a:schemeClr>
                </a:solidFill>
                <a:latin typeface="+mn-lt"/>
                <a:ea typeface="+mn-ea"/>
                <a:cs typeface="+mn-cs"/>
              </a:defRPr>
            </a:lvl3pPr>
            <a:lvl4pPr marL="1371600" indent="0" algn="ctr" rtl="0" fontAlgn="base">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ctr" rtl="0" fontAlgn="base">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457200" indent="-457200" algn="l">
              <a:spcBef>
                <a:spcPts val="1200"/>
              </a:spcBef>
              <a:spcAft>
                <a:spcPts val="1200"/>
              </a:spcAft>
              <a:buFont typeface="+mj-lt"/>
              <a:buAutoNum type="arabicPeriod"/>
            </a:pPr>
            <a:r>
              <a:rPr lang="en-US" sz="2600" cap="small" dirty="0">
                <a:solidFill>
                  <a:schemeClr val="tx1">
                    <a:lumMod val="95000"/>
                    <a:lumOff val="5000"/>
                  </a:schemeClr>
                </a:solidFill>
              </a:rPr>
              <a:t>PEMPAL-OECD COLLABORATION</a:t>
            </a:r>
          </a:p>
          <a:p>
            <a:pPr marL="457200" indent="-457200" algn="l">
              <a:spcBef>
                <a:spcPts val="1200"/>
              </a:spcBef>
              <a:spcAft>
                <a:spcPts val="1200"/>
              </a:spcAft>
              <a:buFont typeface="+mj-lt"/>
              <a:buAutoNum type="arabicPeriod"/>
            </a:pPr>
            <a:r>
              <a:rPr lang="en-US" sz="2600" cap="small" dirty="0">
                <a:solidFill>
                  <a:schemeClr val="tx1">
                    <a:lumMod val="95000"/>
                    <a:lumOff val="5000"/>
                  </a:schemeClr>
                </a:solidFill>
              </a:rPr>
              <a:t>SURVEY PROCESS</a:t>
            </a:r>
          </a:p>
          <a:p>
            <a:pPr marL="457200" indent="-457200" algn="l">
              <a:spcBef>
                <a:spcPts val="1200"/>
              </a:spcBef>
              <a:spcAft>
                <a:spcPts val="1200"/>
              </a:spcAft>
              <a:buFont typeface="+mj-lt"/>
              <a:buAutoNum type="arabicPeriod"/>
            </a:pPr>
            <a:r>
              <a:rPr lang="en-US" sz="2600" cap="small" dirty="0">
                <a:solidFill>
                  <a:schemeClr val="tx1">
                    <a:lumMod val="95000"/>
                    <a:lumOff val="5000"/>
                  </a:schemeClr>
                </a:solidFill>
              </a:rPr>
              <a:t>RESULTS ON THE PERFORMANCE BUDGETING PORTION OF THE SURVEY</a:t>
            </a:r>
          </a:p>
          <a:p>
            <a:pPr marL="971550" lvl="1" indent="-514350" algn="l">
              <a:spcBef>
                <a:spcPts val="400"/>
              </a:spcBef>
              <a:spcAft>
                <a:spcPts val="400"/>
              </a:spcAft>
              <a:buFont typeface="+mj-lt"/>
              <a:buAutoNum type="romanLcPeriod"/>
            </a:pPr>
            <a:r>
              <a:rPr lang="en-US" sz="2200" cap="small" dirty="0">
                <a:solidFill>
                  <a:schemeClr val="tx1">
                    <a:lumMod val="95000"/>
                    <a:lumOff val="5000"/>
                  </a:schemeClr>
                </a:solidFill>
              </a:rPr>
              <a:t>Characteristics of National Performance Frameworks</a:t>
            </a:r>
          </a:p>
          <a:p>
            <a:pPr marL="971550" lvl="1" indent="-514350" algn="l">
              <a:spcBef>
                <a:spcPts val="400"/>
              </a:spcBef>
              <a:spcAft>
                <a:spcPts val="400"/>
              </a:spcAft>
              <a:buFont typeface="+mj-lt"/>
              <a:buAutoNum type="romanLcPeriod"/>
            </a:pPr>
            <a:r>
              <a:rPr lang="en-US" sz="2200" cap="small" dirty="0">
                <a:solidFill>
                  <a:schemeClr val="tx1">
                    <a:lumMod val="95000"/>
                    <a:lumOff val="5000"/>
                  </a:schemeClr>
                </a:solidFill>
              </a:rPr>
              <a:t>Performance Indicators</a:t>
            </a:r>
          </a:p>
          <a:p>
            <a:pPr marL="971550" lvl="1" indent="-514350" algn="l">
              <a:spcBef>
                <a:spcPts val="400"/>
              </a:spcBef>
              <a:spcAft>
                <a:spcPts val="400"/>
              </a:spcAft>
              <a:buFont typeface="+mj-lt"/>
              <a:buAutoNum type="romanLcPeriod"/>
            </a:pPr>
            <a:r>
              <a:rPr lang="en-US" sz="2200" cap="small" dirty="0">
                <a:solidFill>
                  <a:schemeClr val="tx1">
                    <a:lumMod val="95000"/>
                    <a:lumOff val="5000"/>
                  </a:schemeClr>
                </a:solidFill>
              </a:rPr>
              <a:t>Usage of Performance Information </a:t>
            </a:r>
          </a:p>
          <a:p>
            <a:pPr marL="971550" lvl="1" indent="-514350" algn="l">
              <a:spcBef>
                <a:spcPts val="400"/>
              </a:spcBef>
              <a:spcAft>
                <a:spcPts val="400"/>
              </a:spcAft>
              <a:buFont typeface="+mj-lt"/>
              <a:buAutoNum type="romanLcPeriod"/>
            </a:pPr>
            <a:r>
              <a:rPr lang="en-US" sz="2200" cap="small" dirty="0">
                <a:solidFill>
                  <a:schemeClr val="tx1">
                    <a:lumMod val="95000"/>
                    <a:lumOff val="5000"/>
                  </a:schemeClr>
                </a:solidFill>
              </a:rPr>
              <a:t>Challenges</a:t>
            </a:r>
          </a:p>
          <a:p>
            <a:pPr marL="514350" indent="-514350" algn="l">
              <a:spcBef>
                <a:spcPts val="400"/>
              </a:spcBef>
              <a:spcAft>
                <a:spcPts val="400"/>
              </a:spcAft>
              <a:buFont typeface="+mj-lt"/>
              <a:buAutoNum type="arabicPeriod"/>
            </a:pPr>
            <a:r>
              <a:rPr lang="en-US" sz="2600" cap="all" dirty="0">
                <a:solidFill>
                  <a:schemeClr val="tx1">
                    <a:lumMod val="95000"/>
                    <a:lumOff val="5000"/>
                  </a:schemeClr>
                </a:solidFill>
              </a:rPr>
              <a:t>Plans for Preparing PPBWG Report on Survey Results</a:t>
            </a:r>
          </a:p>
          <a:p>
            <a:pPr marL="971550" lvl="1" indent="-514350" algn="l">
              <a:spcBef>
                <a:spcPts val="1200"/>
              </a:spcBef>
              <a:spcAft>
                <a:spcPts val="1200"/>
              </a:spcAft>
              <a:buFont typeface="+mj-lt"/>
              <a:buAutoNum type="romanLcPeriod"/>
            </a:pPr>
            <a:endParaRPr lang="en-US" sz="2200" cap="small" dirty="0">
              <a:solidFill>
                <a:schemeClr val="tx1">
                  <a:lumMod val="95000"/>
                  <a:lumOff val="5000"/>
                </a:schemeClr>
              </a:solidFill>
            </a:endParaRPr>
          </a:p>
          <a:p>
            <a:pPr marL="914400" lvl="1" indent="-457200" algn="l">
              <a:spcBef>
                <a:spcPts val="1200"/>
              </a:spcBef>
              <a:spcAft>
                <a:spcPts val="1200"/>
              </a:spcAft>
              <a:buFont typeface="+mj-lt"/>
              <a:buAutoNum type="romanLcPeriod"/>
            </a:pPr>
            <a:endParaRPr lang="en-US" sz="2200" cap="small" dirty="0">
              <a:solidFill>
                <a:schemeClr val="tx1">
                  <a:lumMod val="95000"/>
                  <a:lumOff val="5000"/>
                </a:schemeClr>
              </a:solidFill>
            </a:endParaRPr>
          </a:p>
          <a:p>
            <a:pPr algn="l">
              <a:spcBef>
                <a:spcPts val="800"/>
              </a:spcBef>
              <a:spcAft>
                <a:spcPts val="1200"/>
              </a:spcAft>
            </a:pPr>
            <a:endParaRPr lang="en-US" sz="2600" dirty="0">
              <a:solidFill>
                <a:schemeClr val="tx1">
                  <a:lumMod val="95000"/>
                  <a:lumOff val="5000"/>
                </a:schemeClr>
              </a:solidFill>
            </a:endParaRPr>
          </a:p>
          <a:p>
            <a:pPr marL="342900" indent="-342900" algn="just">
              <a:spcBef>
                <a:spcPts val="800"/>
              </a:spcBef>
              <a:buFont typeface="Arial"/>
              <a:buChar char="•"/>
            </a:pPr>
            <a:endParaRPr lang="en-US" sz="2000" dirty="0">
              <a:solidFill>
                <a:schemeClr val="tx1">
                  <a:lumMod val="95000"/>
                  <a:lumOff val="5000"/>
                </a:schemeClr>
              </a:solidFill>
            </a:endParaRPr>
          </a:p>
          <a:p>
            <a:pPr lvl="1" algn="just">
              <a:spcBef>
                <a:spcPts val="800"/>
              </a:spcBef>
              <a:defRPr/>
            </a:pPr>
            <a:endParaRPr lang="en-US" sz="1600" dirty="0">
              <a:solidFill>
                <a:schemeClr val="tx1">
                  <a:lumMod val="95000"/>
                  <a:lumOff val="5000"/>
                </a:schemeClr>
              </a:solidFill>
            </a:endParaRPr>
          </a:p>
          <a:p>
            <a:pPr marL="0" lvl="1" algn="just">
              <a:spcBef>
                <a:spcPts val="800"/>
              </a:spcBef>
            </a:pPr>
            <a:endParaRPr lang="bs-Latn-BA" sz="2000" b="1" dirty="0">
              <a:solidFill>
                <a:schemeClr val="tx1">
                  <a:lumMod val="95000"/>
                  <a:lumOff val="5000"/>
                </a:schemeClr>
              </a:solidFill>
            </a:endParaRPr>
          </a:p>
          <a:p>
            <a:pPr algn="just">
              <a:spcBef>
                <a:spcPts val="800"/>
              </a:spcBef>
            </a:pPr>
            <a:endParaRPr lang="ru-RU" sz="1300" dirty="0">
              <a:solidFill>
                <a:schemeClr val="tx1"/>
              </a:solidFill>
              <a:latin typeface="Lucida Grande CY"/>
              <a:cs typeface="Lucida Grande CY"/>
            </a:endParaRPr>
          </a:p>
        </p:txBody>
      </p:sp>
      <p:sp>
        <p:nvSpPr>
          <p:cNvPr id="5" name="Slide Number Placeholder 4">
            <a:extLst>
              <a:ext uri="{FF2B5EF4-FFF2-40B4-BE49-F238E27FC236}">
                <a16:creationId xmlns:a16="http://schemas.microsoft.com/office/drawing/2014/main" id="{0F82EF9D-717E-4E4D-8D8E-72363543C390}"/>
              </a:ext>
            </a:extLst>
          </p:cNvPr>
          <p:cNvSpPr>
            <a:spLocks noGrp="1"/>
          </p:cNvSpPr>
          <p:nvPr>
            <p:ph type="sldNum" sz="quarter" idx="12"/>
          </p:nvPr>
        </p:nvSpPr>
        <p:spPr/>
        <p:txBody>
          <a:bodyPr/>
          <a:lstStyle/>
          <a:p>
            <a:pPr>
              <a:defRPr/>
            </a:pPr>
            <a:fld id="{A9B3BBAE-7D5F-41AB-BD10-EF89A677EBB9}" type="slidenum">
              <a:rPr lang="en-US" smtClean="0"/>
              <a:pPr>
                <a:defRPr/>
              </a:pPr>
              <a:t>2</a:t>
            </a:fld>
            <a:endParaRPr lang="en-US" dirty="0"/>
          </a:p>
        </p:txBody>
      </p:sp>
    </p:spTree>
    <p:extLst>
      <p:ext uri="{BB962C8B-B14F-4D97-AF65-F5344CB8AC3E}">
        <p14:creationId xmlns:p14="http://schemas.microsoft.com/office/powerpoint/2010/main" val="21207306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841763" y="1273823"/>
            <a:ext cx="4685862" cy="5447655"/>
          </a:xfrm>
        </p:spPr>
        <p:txBody>
          <a:bodyPr rtlCol="0">
            <a:normAutofit/>
          </a:bodyPr>
          <a:lstStyle/>
          <a:p>
            <a:pPr marL="342900" indent="-342900" algn="l" fontAlgn="auto">
              <a:spcAft>
                <a:spcPts val="1200"/>
              </a:spcAft>
              <a:buFont typeface="Arial" panose="020B0604020202020204" pitchFamily="34" charset="0"/>
              <a:buChar char="•"/>
              <a:defRPr/>
            </a:pPr>
            <a:r>
              <a:rPr lang="en-US" sz="2000" b="1" dirty="0">
                <a:solidFill>
                  <a:schemeClr val="tx1">
                    <a:lumMod val="95000"/>
                    <a:lumOff val="5000"/>
                  </a:schemeClr>
                </a:solidFill>
              </a:rPr>
              <a:t>Consequences are not a norm</a:t>
            </a:r>
            <a:endParaRPr lang="en-US" sz="2000" dirty="0">
              <a:solidFill>
                <a:schemeClr val="tx1">
                  <a:lumMod val="95000"/>
                  <a:lumOff val="5000"/>
                </a:schemeClr>
              </a:solidFill>
            </a:endParaRPr>
          </a:p>
          <a:p>
            <a:pPr marL="342900" indent="-342900" algn="l" fontAlgn="auto">
              <a:spcAft>
                <a:spcPts val="1200"/>
              </a:spcAft>
              <a:buFont typeface="Arial" panose="020B0604020202020204" pitchFamily="34" charset="0"/>
              <a:buChar char="•"/>
              <a:defRPr/>
            </a:pPr>
            <a:r>
              <a:rPr lang="en-US" sz="2000" dirty="0">
                <a:solidFill>
                  <a:schemeClr val="tx1">
                    <a:lumMod val="95000"/>
                    <a:lumOff val="5000"/>
                  </a:schemeClr>
                </a:solidFill>
              </a:rPr>
              <a:t>Among different types of consequences, management responses to poor performance more likely than budgetary consequences </a:t>
            </a:r>
          </a:p>
          <a:p>
            <a:pPr marL="342900" indent="-342900" algn="l" fontAlgn="auto">
              <a:spcAft>
                <a:spcPts val="1200"/>
              </a:spcAft>
              <a:buFont typeface="Arial" panose="020B0604020202020204" pitchFamily="34" charset="0"/>
              <a:buChar char="•"/>
              <a:defRPr/>
            </a:pPr>
            <a:r>
              <a:rPr lang="en-US" sz="2000" dirty="0">
                <a:solidFill>
                  <a:schemeClr val="tx1">
                    <a:lumMod val="95000"/>
                    <a:lumOff val="5000"/>
                  </a:schemeClr>
                </a:solidFill>
              </a:rPr>
              <a:t>Some </a:t>
            </a:r>
            <a:r>
              <a:rPr lang="en-US" sz="2000" b="1" dirty="0">
                <a:solidFill>
                  <a:schemeClr val="tx1">
                    <a:lumMod val="95000"/>
                    <a:lumOff val="5000"/>
                  </a:schemeClr>
                </a:solidFill>
              </a:rPr>
              <a:t>increase in frequency of negative consequence on program leaders and for making poor performance public</a:t>
            </a:r>
            <a:endParaRPr lang="en-US" sz="2000" dirty="0">
              <a:solidFill>
                <a:schemeClr val="tx1">
                  <a:lumMod val="95000"/>
                  <a:lumOff val="5000"/>
                </a:schemeClr>
              </a:solidFill>
            </a:endParaRPr>
          </a:p>
          <a:p>
            <a:pPr marL="342900" indent="-342900" algn="l" fontAlgn="auto">
              <a:spcAft>
                <a:spcPts val="1200"/>
              </a:spcAft>
              <a:buFont typeface="Arial" panose="020B0604020202020204" pitchFamily="34" charset="0"/>
              <a:buChar char="•"/>
              <a:defRPr/>
            </a:pPr>
            <a:r>
              <a:rPr lang="en-US" sz="2000" b="1" dirty="0">
                <a:solidFill>
                  <a:schemeClr val="tx1">
                    <a:lumMod val="95000"/>
                    <a:lumOff val="5000"/>
                  </a:schemeClr>
                </a:solidFill>
              </a:rPr>
              <a:t>Less than half estimate quantifiable contribution </a:t>
            </a:r>
            <a:r>
              <a:rPr lang="en-US" sz="2000" dirty="0">
                <a:solidFill>
                  <a:schemeClr val="tx1">
                    <a:lumMod val="95000"/>
                    <a:lumOff val="5000"/>
                  </a:schemeClr>
                </a:solidFill>
              </a:rPr>
              <a:t>of PB to improved quality of public finances, </a:t>
            </a:r>
            <a:r>
              <a:rPr lang="en-US" sz="2000" b="1" dirty="0">
                <a:solidFill>
                  <a:schemeClr val="tx1">
                    <a:lumMod val="95000"/>
                    <a:lumOff val="5000"/>
                  </a:schemeClr>
                </a:solidFill>
              </a:rPr>
              <a:t>but almost all cite unquantifiable benefits </a:t>
            </a:r>
            <a:r>
              <a:rPr lang="en-US" sz="2000" dirty="0">
                <a:solidFill>
                  <a:schemeClr val="tx1">
                    <a:lumMod val="95000"/>
                    <a:lumOff val="5000"/>
                  </a:schemeClr>
                </a:solidFill>
              </a:rPr>
              <a:t>(slight increase since 2016)</a:t>
            </a:r>
          </a:p>
          <a:p>
            <a:pPr marL="342900" indent="-342900" algn="l" fontAlgn="auto">
              <a:spcAft>
                <a:spcPts val="800"/>
              </a:spcAft>
              <a:buFont typeface="Arial" panose="020B0604020202020204" pitchFamily="34" charset="0"/>
              <a:buChar char="•"/>
              <a:defRPr/>
            </a:pPr>
            <a:endParaRPr lang="en-US" sz="2000" dirty="0">
              <a:solidFill>
                <a:schemeClr val="tx1">
                  <a:lumMod val="95000"/>
                  <a:lumOff val="5000"/>
                </a:schemeClr>
              </a:solidFill>
            </a:endParaRPr>
          </a:p>
          <a:p>
            <a:pPr marL="342900" indent="-342900" algn="l" fontAlgn="auto">
              <a:spcAft>
                <a:spcPts val="800"/>
              </a:spcAft>
              <a:buFont typeface="Arial" panose="020B0604020202020204" pitchFamily="34" charset="0"/>
              <a:buChar char="•"/>
              <a:defRPr/>
            </a:pPr>
            <a:endParaRPr lang="en-US" sz="2000" dirty="0">
              <a:solidFill>
                <a:schemeClr val="tx1">
                  <a:lumMod val="95000"/>
                  <a:lumOff val="5000"/>
                </a:schemeClr>
              </a:solidFill>
            </a:endParaRPr>
          </a:p>
          <a:p>
            <a:pPr algn="just" fontAlgn="auto">
              <a:spcAft>
                <a:spcPts val="0"/>
              </a:spcAft>
              <a:defRPr/>
            </a:pPr>
            <a:endParaRPr lang="ru-RU" sz="2000" dirty="0">
              <a:solidFill>
                <a:schemeClr val="tx1">
                  <a:lumMod val="95000"/>
                  <a:lumOff val="5000"/>
                </a:schemeClr>
              </a:solidFill>
            </a:endParaRPr>
          </a:p>
        </p:txBody>
      </p:sp>
      <p:pic>
        <p:nvPicPr>
          <p:cNvPr id="17411" name="Рисунок 11" descr="pempal-logo.jpg"/>
          <p:cNvPicPr>
            <a:picLocks noChangeAspect="1"/>
          </p:cNvPicPr>
          <p:nvPr/>
        </p:nvPicPr>
        <p:blipFill>
          <a:blip r:embed="rId3"/>
          <a:srcRect/>
          <a:stretch>
            <a:fillRect/>
          </a:stretch>
        </p:blipFill>
        <p:spPr bwMode="auto">
          <a:xfrm>
            <a:off x="0" y="0"/>
            <a:ext cx="763588" cy="6858000"/>
          </a:xfrm>
          <a:prstGeom prst="rect">
            <a:avLst/>
          </a:prstGeom>
          <a:noFill/>
          <a:ln w="9525">
            <a:noFill/>
            <a:miter lim="800000"/>
            <a:headEnd/>
            <a:tailEnd/>
          </a:ln>
        </p:spPr>
      </p:pic>
      <p:sp>
        <p:nvSpPr>
          <p:cNvPr id="2" name="TextBox 1"/>
          <p:cNvSpPr txBox="1"/>
          <p:nvPr/>
        </p:nvSpPr>
        <p:spPr>
          <a:xfrm>
            <a:off x="415912" y="70879"/>
            <a:ext cx="9601199" cy="1477328"/>
          </a:xfrm>
          <a:prstGeom prst="rect">
            <a:avLst/>
          </a:prstGeom>
          <a:noFill/>
        </p:spPr>
        <p:txBody>
          <a:bodyPr wrap="square" rtlCol="0">
            <a:spAutoFit/>
          </a:bodyPr>
          <a:lstStyle/>
          <a:p>
            <a:pPr algn="ctr"/>
            <a:r>
              <a:rPr lang="en-US" sz="3000" dirty="0">
                <a:solidFill>
                  <a:srgbClr val="002060"/>
                </a:solidFill>
                <a:latin typeface="Calibri"/>
              </a:rPr>
              <a:t>Consequences of Missing Performance Targets </a:t>
            </a:r>
          </a:p>
          <a:p>
            <a:pPr algn="ctr"/>
            <a:r>
              <a:rPr lang="en-US" sz="3000" dirty="0">
                <a:solidFill>
                  <a:srgbClr val="002060"/>
                </a:solidFill>
                <a:latin typeface="Calibri"/>
              </a:rPr>
              <a:t>and PB’s Contribution to Quality of Public Finances</a:t>
            </a:r>
          </a:p>
          <a:p>
            <a:pPr algn="ctr"/>
            <a:endParaRPr lang="en-US" sz="3000" dirty="0">
              <a:solidFill>
                <a:srgbClr val="002060"/>
              </a:solidFill>
              <a:latin typeface="Calibri"/>
            </a:endParaRPr>
          </a:p>
        </p:txBody>
      </p:sp>
      <p:sp>
        <p:nvSpPr>
          <p:cNvPr id="6" name="Slide Number Placeholder 5">
            <a:extLst>
              <a:ext uri="{FF2B5EF4-FFF2-40B4-BE49-F238E27FC236}">
                <a16:creationId xmlns:a16="http://schemas.microsoft.com/office/drawing/2014/main" id="{647B98AC-13E2-D74A-9508-BAADA525C475}"/>
              </a:ext>
            </a:extLst>
          </p:cNvPr>
          <p:cNvSpPr>
            <a:spLocks noGrp="1"/>
          </p:cNvSpPr>
          <p:nvPr>
            <p:ph type="sldNum" sz="quarter" idx="12"/>
          </p:nvPr>
        </p:nvSpPr>
        <p:spPr/>
        <p:txBody>
          <a:bodyPr/>
          <a:lstStyle/>
          <a:p>
            <a:pPr>
              <a:defRPr/>
            </a:pPr>
            <a:fld id="{A9B3BBAE-7D5F-41AB-BD10-EF89A677EBB9}" type="slidenum">
              <a:rPr lang="en-US" smtClean="0"/>
              <a:pPr>
                <a:defRPr/>
              </a:pPr>
              <a:t>20</a:t>
            </a:fld>
            <a:endParaRPr lang="en-US" dirty="0"/>
          </a:p>
        </p:txBody>
      </p:sp>
      <p:sp>
        <p:nvSpPr>
          <p:cNvPr id="8" name="Subtitle 2">
            <a:extLst>
              <a:ext uri="{FF2B5EF4-FFF2-40B4-BE49-F238E27FC236}">
                <a16:creationId xmlns:a16="http://schemas.microsoft.com/office/drawing/2014/main" id="{0ADF9DA9-7A99-C44F-881D-2E497AE599CB}"/>
              </a:ext>
            </a:extLst>
          </p:cNvPr>
          <p:cNvSpPr txBox="1">
            <a:spLocks/>
          </p:cNvSpPr>
          <p:nvPr/>
        </p:nvSpPr>
        <p:spPr bwMode="auto">
          <a:xfrm>
            <a:off x="5486400" y="1447800"/>
            <a:ext cx="4194189" cy="5712234"/>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rmAutofit/>
          </a:bodyPr>
          <a:lstStyle>
            <a:lvl1pPr marL="0" indent="0" algn="ctr" rtl="0" fontAlgn="base">
              <a:spcBef>
                <a:spcPct val="20000"/>
              </a:spcBef>
              <a:spcAft>
                <a:spcPct val="0"/>
              </a:spcAft>
              <a:buFont typeface="Arial" charset="0"/>
              <a:buNone/>
              <a:defRPr sz="3200" kern="1200">
                <a:solidFill>
                  <a:schemeClr val="tx1">
                    <a:tint val="75000"/>
                  </a:schemeClr>
                </a:solidFill>
                <a:latin typeface="+mn-lt"/>
                <a:ea typeface="+mn-ea"/>
                <a:cs typeface="+mn-cs"/>
              </a:defRPr>
            </a:lvl1pPr>
            <a:lvl2pPr marL="457200" indent="0" algn="ctr" rtl="0" fontAlgn="base">
              <a:spcBef>
                <a:spcPct val="20000"/>
              </a:spcBef>
              <a:spcAft>
                <a:spcPct val="0"/>
              </a:spcAft>
              <a:buFont typeface="Arial" charset="0"/>
              <a:buNone/>
              <a:defRPr sz="2800" kern="1200">
                <a:solidFill>
                  <a:schemeClr val="tx1">
                    <a:tint val="75000"/>
                  </a:schemeClr>
                </a:solidFill>
                <a:latin typeface="+mn-lt"/>
                <a:ea typeface="+mn-ea"/>
                <a:cs typeface="+mn-cs"/>
              </a:defRPr>
            </a:lvl2pPr>
            <a:lvl3pPr marL="914400" indent="0" algn="ctr" rtl="0" fontAlgn="base">
              <a:spcBef>
                <a:spcPct val="20000"/>
              </a:spcBef>
              <a:spcAft>
                <a:spcPct val="0"/>
              </a:spcAft>
              <a:buFont typeface="Arial" charset="0"/>
              <a:buNone/>
              <a:defRPr sz="2400" kern="1200">
                <a:solidFill>
                  <a:schemeClr val="tx1">
                    <a:tint val="75000"/>
                  </a:schemeClr>
                </a:solidFill>
                <a:latin typeface="+mn-lt"/>
                <a:ea typeface="+mn-ea"/>
                <a:cs typeface="+mn-cs"/>
              </a:defRPr>
            </a:lvl3pPr>
            <a:lvl4pPr marL="1371600" indent="0" algn="ctr" rtl="0" fontAlgn="base">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ctr" rtl="0" fontAlgn="base">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fontAlgn="auto">
              <a:spcAft>
                <a:spcPts val="800"/>
              </a:spcAft>
              <a:defRPr/>
            </a:pPr>
            <a:endParaRPr lang="en-US" sz="2000" dirty="0">
              <a:solidFill>
                <a:schemeClr val="tx1">
                  <a:lumMod val="95000"/>
                  <a:lumOff val="5000"/>
                </a:schemeClr>
              </a:solidFill>
            </a:endParaRPr>
          </a:p>
          <a:p>
            <a:pPr algn="just" fontAlgn="auto">
              <a:spcAft>
                <a:spcPts val="0"/>
              </a:spcAft>
              <a:defRPr/>
            </a:pPr>
            <a:endParaRPr lang="ru-RU" sz="2000" dirty="0">
              <a:solidFill>
                <a:schemeClr val="tx1">
                  <a:lumMod val="95000"/>
                  <a:lumOff val="5000"/>
                </a:schemeClr>
              </a:solidFill>
            </a:endParaRPr>
          </a:p>
        </p:txBody>
      </p:sp>
      <p:pic>
        <p:nvPicPr>
          <p:cNvPr id="4" name="Picture 3">
            <a:extLst>
              <a:ext uri="{FF2B5EF4-FFF2-40B4-BE49-F238E27FC236}">
                <a16:creationId xmlns:a16="http://schemas.microsoft.com/office/drawing/2014/main" id="{13F5D2A8-4D08-7B44-8F57-0E8ACE97B45D}"/>
              </a:ext>
            </a:extLst>
          </p:cNvPr>
          <p:cNvPicPr>
            <a:picLocks noChangeAspect="1"/>
          </p:cNvPicPr>
          <p:nvPr/>
        </p:nvPicPr>
        <p:blipFill>
          <a:blip r:embed="rId4"/>
          <a:stretch>
            <a:fillRect/>
          </a:stretch>
        </p:blipFill>
        <p:spPr>
          <a:xfrm>
            <a:off x="6054647" y="1084304"/>
            <a:ext cx="3435442" cy="2878096"/>
          </a:xfrm>
          <a:prstGeom prst="rect">
            <a:avLst/>
          </a:prstGeom>
        </p:spPr>
      </p:pic>
      <p:pic>
        <p:nvPicPr>
          <p:cNvPr id="9" name="Picture 8">
            <a:extLst>
              <a:ext uri="{FF2B5EF4-FFF2-40B4-BE49-F238E27FC236}">
                <a16:creationId xmlns:a16="http://schemas.microsoft.com/office/drawing/2014/main" id="{61AFABA0-137F-4D42-9836-BF3DC495AB53}"/>
              </a:ext>
            </a:extLst>
          </p:cNvPr>
          <p:cNvPicPr>
            <a:picLocks noChangeAspect="1"/>
          </p:cNvPicPr>
          <p:nvPr/>
        </p:nvPicPr>
        <p:blipFill>
          <a:blip r:embed="rId5"/>
          <a:stretch>
            <a:fillRect/>
          </a:stretch>
        </p:blipFill>
        <p:spPr>
          <a:xfrm>
            <a:off x="6054647" y="3962400"/>
            <a:ext cx="3546553" cy="2879289"/>
          </a:xfrm>
          <a:prstGeom prst="rect">
            <a:avLst/>
          </a:prstGeom>
        </p:spPr>
      </p:pic>
    </p:spTree>
    <p:extLst>
      <p:ext uri="{BB962C8B-B14F-4D97-AF65-F5344CB8AC3E}">
        <p14:creationId xmlns:p14="http://schemas.microsoft.com/office/powerpoint/2010/main" val="35418994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EA74F-F7D0-1A4E-9D7F-585468E5F423}"/>
              </a:ext>
            </a:extLst>
          </p:cNvPr>
          <p:cNvSpPr>
            <a:spLocks noGrp="1"/>
          </p:cNvSpPr>
          <p:nvPr>
            <p:ph type="title"/>
          </p:nvPr>
        </p:nvSpPr>
        <p:spPr>
          <a:xfrm>
            <a:off x="782506" y="4406902"/>
            <a:ext cx="8420100" cy="1362075"/>
          </a:xfrm>
        </p:spPr>
        <p:txBody>
          <a:bodyPr/>
          <a:lstStyle/>
          <a:p>
            <a:r>
              <a:rPr lang="en-US" cap="small" dirty="0">
                <a:solidFill>
                  <a:schemeClr val="tx1">
                    <a:lumMod val="95000"/>
                    <a:lumOff val="5000"/>
                  </a:schemeClr>
                </a:solidFill>
              </a:rPr>
              <a:t>Performance Budgeting Challenges</a:t>
            </a:r>
            <a:br>
              <a:rPr lang="en-US" cap="small" dirty="0">
                <a:solidFill>
                  <a:schemeClr val="tx1">
                    <a:lumMod val="95000"/>
                    <a:lumOff val="5000"/>
                  </a:schemeClr>
                </a:solidFill>
              </a:rPr>
            </a:br>
            <a:br>
              <a:rPr lang="en-US" cap="small" dirty="0">
                <a:solidFill>
                  <a:schemeClr val="tx1">
                    <a:lumMod val="95000"/>
                    <a:lumOff val="5000"/>
                  </a:schemeClr>
                </a:solidFill>
              </a:rPr>
            </a:br>
            <a:br>
              <a:rPr lang="en-US" cap="small" dirty="0">
                <a:solidFill>
                  <a:schemeClr val="tx1">
                    <a:lumMod val="95000"/>
                    <a:lumOff val="5000"/>
                  </a:schemeClr>
                </a:solidFill>
              </a:rPr>
            </a:br>
            <a:endParaRPr lang="en-US" dirty="0"/>
          </a:p>
        </p:txBody>
      </p:sp>
      <p:sp>
        <p:nvSpPr>
          <p:cNvPr id="3" name="Text Placeholder 2">
            <a:extLst>
              <a:ext uri="{FF2B5EF4-FFF2-40B4-BE49-F238E27FC236}">
                <a16:creationId xmlns:a16="http://schemas.microsoft.com/office/drawing/2014/main" id="{95D471D2-B504-3349-B56A-4740C5EB944B}"/>
              </a:ext>
            </a:extLst>
          </p:cNvPr>
          <p:cNvSpPr>
            <a:spLocks noGrp="1"/>
          </p:cNvSpPr>
          <p:nvPr>
            <p:ph type="body" idx="1"/>
          </p:nvPr>
        </p:nvSpPr>
        <p:spPr/>
        <p:txBody>
          <a:bodyPr/>
          <a:lstStyle/>
          <a:p>
            <a:r>
              <a:rPr lang="en-US" sz="3000" dirty="0"/>
              <a:t>PART IV</a:t>
            </a:r>
          </a:p>
        </p:txBody>
      </p:sp>
      <p:sp>
        <p:nvSpPr>
          <p:cNvPr id="4" name="Slide Number Placeholder 3">
            <a:extLst>
              <a:ext uri="{FF2B5EF4-FFF2-40B4-BE49-F238E27FC236}">
                <a16:creationId xmlns:a16="http://schemas.microsoft.com/office/drawing/2014/main" id="{D93F43C6-9835-CB41-A24E-2979DC881110}"/>
              </a:ext>
            </a:extLst>
          </p:cNvPr>
          <p:cNvSpPr>
            <a:spLocks noGrp="1"/>
          </p:cNvSpPr>
          <p:nvPr>
            <p:ph type="sldNum" sz="quarter" idx="12"/>
          </p:nvPr>
        </p:nvSpPr>
        <p:spPr/>
        <p:txBody>
          <a:bodyPr/>
          <a:lstStyle/>
          <a:p>
            <a:pPr>
              <a:defRPr/>
            </a:pPr>
            <a:fld id="{E7C421D5-AC61-48EB-AF70-CE986F164A70}" type="slidenum">
              <a:rPr lang="en-US" smtClean="0"/>
              <a:pPr>
                <a:defRPr/>
              </a:pPr>
              <a:t>21</a:t>
            </a:fld>
            <a:endParaRPr lang="en-US" dirty="0"/>
          </a:p>
        </p:txBody>
      </p:sp>
      <p:pic>
        <p:nvPicPr>
          <p:cNvPr id="5" name="Рисунок 11" descr="pempal-logo.jpg">
            <a:extLst>
              <a:ext uri="{FF2B5EF4-FFF2-40B4-BE49-F238E27FC236}">
                <a16:creationId xmlns:a16="http://schemas.microsoft.com/office/drawing/2014/main" id="{A57CD51F-A085-2145-BB32-5DDF04FB211E}"/>
              </a:ext>
            </a:extLst>
          </p:cNvPr>
          <p:cNvPicPr>
            <a:picLocks noChangeAspect="1"/>
          </p:cNvPicPr>
          <p:nvPr/>
        </p:nvPicPr>
        <p:blipFill>
          <a:blip r:embed="rId3"/>
          <a:srcRect/>
          <a:stretch>
            <a:fillRect/>
          </a:stretch>
        </p:blipFill>
        <p:spPr bwMode="auto">
          <a:xfrm>
            <a:off x="0" y="0"/>
            <a:ext cx="763588" cy="6858000"/>
          </a:xfrm>
          <a:prstGeom prst="rect">
            <a:avLst/>
          </a:prstGeom>
          <a:noFill/>
          <a:ln w="9525">
            <a:noFill/>
            <a:miter lim="800000"/>
            <a:headEnd/>
            <a:tailEnd/>
          </a:ln>
        </p:spPr>
      </p:pic>
    </p:spTree>
    <p:extLst>
      <p:ext uri="{BB962C8B-B14F-4D97-AF65-F5344CB8AC3E}">
        <p14:creationId xmlns:p14="http://schemas.microsoft.com/office/powerpoint/2010/main" val="14853874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14400" y="788089"/>
            <a:ext cx="8763000" cy="5712234"/>
          </a:xfrm>
        </p:spPr>
        <p:txBody>
          <a:bodyPr rtlCol="0">
            <a:normAutofit/>
          </a:bodyPr>
          <a:lstStyle/>
          <a:p>
            <a:pPr marL="285750" indent="-285750" algn="just" fontAlgn="auto">
              <a:spcAft>
                <a:spcPts val="0"/>
              </a:spcAft>
              <a:buFont typeface="Arial" panose="020B0604020202020204" pitchFamily="34" charset="0"/>
              <a:buChar char="•"/>
              <a:defRPr/>
            </a:pPr>
            <a:r>
              <a:rPr lang="en-US" sz="1800" b="1" dirty="0">
                <a:solidFill>
                  <a:schemeClr val="tx1">
                    <a:lumMod val="95000"/>
                    <a:lumOff val="5000"/>
                  </a:schemeClr>
                </a:solidFill>
              </a:rPr>
              <a:t>Challenges overall perceived as greater in PEMPAL countries</a:t>
            </a:r>
            <a:r>
              <a:rPr lang="en-US" sz="1800" dirty="0">
                <a:solidFill>
                  <a:schemeClr val="tx1">
                    <a:lumMod val="95000"/>
                    <a:lumOff val="5000"/>
                  </a:schemeClr>
                </a:solidFill>
              </a:rPr>
              <a:t>, in particular those associated with the earlier stages of PB implementation</a:t>
            </a:r>
          </a:p>
          <a:p>
            <a:pPr marL="285750" indent="-285750" algn="just" fontAlgn="auto">
              <a:spcAft>
                <a:spcPts val="0"/>
              </a:spcAft>
              <a:buFont typeface="Arial" panose="020B0604020202020204" pitchFamily="34" charset="0"/>
              <a:buChar char="•"/>
              <a:defRPr/>
            </a:pPr>
            <a:r>
              <a:rPr lang="en-US" sz="1800" dirty="0">
                <a:solidFill>
                  <a:schemeClr val="tx1">
                    <a:lumMod val="95000"/>
                    <a:lumOff val="5000"/>
                  </a:schemeClr>
                </a:solidFill>
              </a:rPr>
              <a:t>Compared to 2016, </a:t>
            </a:r>
            <a:r>
              <a:rPr lang="en-US" sz="1800" b="1" dirty="0">
                <a:solidFill>
                  <a:schemeClr val="tx1">
                    <a:lumMod val="95000"/>
                    <a:lumOff val="5000"/>
                  </a:schemeClr>
                </a:solidFill>
              </a:rPr>
              <a:t>PEMPAL countries more aware of challenges related to  leadership/commitment and formulation of indicators/targets</a:t>
            </a:r>
            <a:endParaRPr lang="ru-RU" sz="2000" dirty="0">
              <a:solidFill>
                <a:schemeClr val="tx1">
                  <a:lumMod val="95000"/>
                  <a:lumOff val="5000"/>
                </a:schemeClr>
              </a:solidFill>
            </a:endParaRPr>
          </a:p>
        </p:txBody>
      </p:sp>
      <p:pic>
        <p:nvPicPr>
          <p:cNvPr id="17411" name="Рисунок 11" descr="pempal-logo.jpg"/>
          <p:cNvPicPr>
            <a:picLocks noChangeAspect="1"/>
          </p:cNvPicPr>
          <p:nvPr/>
        </p:nvPicPr>
        <p:blipFill>
          <a:blip r:embed="rId3"/>
          <a:srcRect/>
          <a:stretch>
            <a:fillRect/>
          </a:stretch>
        </p:blipFill>
        <p:spPr bwMode="auto">
          <a:xfrm>
            <a:off x="0" y="0"/>
            <a:ext cx="763588" cy="6858000"/>
          </a:xfrm>
          <a:prstGeom prst="rect">
            <a:avLst/>
          </a:prstGeom>
          <a:noFill/>
          <a:ln w="9525">
            <a:noFill/>
            <a:miter lim="800000"/>
            <a:headEnd/>
            <a:tailEnd/>
          </a:ln>
        </p:spPr>
      </p:pic>
      <p:sp>
        <p:nvSpPr>
          <p:cNvPr id="2" name="TextBox 1"/>
          <p:cNvSpPr txBox="1"/>
          <p:nvPr/>
        </p:nvSpPr>
        <p:spPr>
          <a:xfrm>
            <a:off x="415912" y="70879"/>
            <a:ext cx="9601199" cy="646331"/>
          </a:xfrm>
          <a:prstGeom prst="rect">
            <a:avLst/>
          </a:prstGeom>
          <a:noFill/>
        </p:spPr>
        <p:txBody>
          <a:bodyPr wrap="square" rtlCol="0">
            <a:spAutoFit/>
          </a:bodyPr>
          <a:lstStyle/>
          <a:p>
            <a:pPr algn="ctr"/>
            <a:r>
              <a:rPr lang="en-US" sz="3600" dirty="0">
                <a:solidFill>
                  <a:srgbClr val="002060"/>
                </a:solidFill>
                <a:latin typeface="Calibri"/>
              </a:rPr>
              <a:t>Main Challenges to Implementation of PB</a:t>
            </a:r>
          </a:p>
        </p:txBody>
      </p:sp>
      <p:sp>
        <p:nvSpPr>
          <p:cNvPr id="5" name="Slide Number Placeholder 4">
            <a:extLst>
              <a:ext uri="{FF2B5EF4-FFF2-40B4-BE49-F238E27FC236}">
                <a16:creationId xmlns:a16="http://schemas.microsoft.com/office/drawing/2014/main" id="{4E74F0A9-5F96-0641-AA07-B6E754DDA3FF}"/>
              </a:ext>
            </a:extLst>
          </p:cNvPr>
          <p:cNvSpPr>
            <a:spLocks noGrp="1"/>
          </p:cNvSpPr>
          <p:nvPr>
            <p:ph type="sldNum" sz="quarter" idx="12"/>
          </p:nvPr>
        </p:nvSpPr>
        <p:spPr/>
        <p:txBody>
          <a:bodyPr/>
          <a:lstStyle/>
          <a:p>
            <a:pPr>
              <a:defRPr/>
            </a:pPr>
            <a:fld id="{A9B3BBAE-7D5F-41AB-BD10-EF89A677EBB9}" type="slidenum">
              <a:rPr lang="en-US" smtClean="0"/>
              <a:pPr>
                <a:defRPr/>
              </a:pPr>
              <a:t>22</a:t>
            </a:fld>
            <a:endParaRPr lang="en-US" dirty="0"/>
          </a:p>
        </p:txBody>
      </p:sp>
      <p:pic>
        <p:nvPicPr>
          <p:cNvPr id="7" name="Picture 6">
            <a:extLst>
              <a:ext uri="{FF2B5EF4-FFF2-40B4-BE49-F238E27FC236}">
                <a16:creationId xmlns:a16="http://schemas.microsoft.com/office/drawing/2014/main" id="{D4CE5F8E-E482-F546-93CD-1A268262EF4E}"/>
              </a:ext>
            </a:extLst>
          </p:cNvPr>
          <p:cNvPicPr>
            <a:picLocks noChangeAspect="1"/>
          </p:cNvPicPr>
          <p:nvPr/>
        </p:nvPicPr>
        <p:blipFill>
          <a:blip r:embed="rId4"/>
          <a:stretch>
            <a:fillRect/>
          </a:stretch>
        </p:blipFill>
        <p:spPr>
          <a:xfrm>
            <a:off x="1504195" y="2069969"/>
            <a:ext cx="6897609" cy="4788031"/>
          </a:xfrm>
          <a:prstGeom prst="rect">
            <a:avLst/>
          </a:prstGeom>
        </p:spPr>
      </p:pic>
    </p:spTree>
    <p:extLst>
      <p:ext uri="{BB962C8B-B14F-4D97-AF65-F5344CB8AC3E}">
        <p14:creationId xmlns:p14="http://schemas.microsoft.com/office/powerpoint/2010/main" val="21569924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75150" y="4267200"/>
            <a:ext cx="2113280" cy="1981200"/>
          </a:xfrm>
          <a:prstGeom prst="rect">
            <a:avLst/>
          </a:prstGeom>
        </p:spPr>
      </p:pic>
      <p:sp>
        <p:nvSpPr>
          <p:cNvPr id="3" name="Subtitle 2"/>
          <p:cNvSpPr>
            <a:spLocks noGrp="1"/>
          </p:cNvSpPr>
          <p:nvPr>
            <p:ph type="subTitle" idx="1"/>
          </p:nvPr>
        </p:nvSpPr>
        <p:spPr>
          <a:xfrm>
            <a:off x="1073150" y="1295400"/>
            <a:ext cx="8337550" cy="5410200"/>
          </a:xfrm>
        </p:spPr>
        <p:txBody>
          <a:bodyPr rtlCol="0">
            <a:noAutofit/>
          </a:bodyPr>
          <a:lstStyle/>
          <a:p>
            <a:pPr marL="457200" indent="-457200" algn="just" fontAlgn="auto">
              <a:spcAft>
                <a:spcPts val="0"/>
              </a:spcAft>
              <a:buFont typeface="Arial" pitchFamily="34" charset="0"/>
              <a:buChar char="•"/>
              <a:defRPr/>
            </a:pPr>
            <a:endParaRPr lang="en-US" sz="2000" dirty="0">
              <a:solidFill>
                <a:schemeClr val="tx1"/>
              </a:solidFill>
            </a:endParaRPr>
          </a:p>
          <a:p>
            <a:pPr marL="457200" indent="-457200" algn="just" fontAlgn="auto">
              <a:spcAft>
                <a:spcPts val="0"/>
              </a:spcAft>
              <a:buFont typeface="Arial" pitchFamily="34" charset="0"/>
              <a:buChar char="•"/>
              <a:defRPr/>
            </a:pPr>
            <a:endParaRPr lang="en-US" sz="2000" dirty="0">
              <a:solidFill>
                <a:schemeClr val="tx1"/>
              </a:solidFill>
            </a:endParaRPr>
          </a:p>
          <a:p>
            <a:pPr fontAlgn="auto">
              <a:spcAft>
                <a:spcPts val="0"/>
              </a:spcAft>
              <a:defRPr/>
            </a:pPr>
            <a:endParaRPr lang="en-US" sz="2000" dirty="0">
              <a:solidFill>
                <a:schemeClr val="tx1"/>
              </a:solidFill>
            </a:endParaRPr>
          </a:p>
          <a:p>
            <a:pPr fontAlgn="auto">
              <a:spcAft>
                <a:spcPts val="0"/>
              </a:spcAft>
              <a:defRPr/>
            </a:pPr>
            <a:r>
              <a:rPr lang="en-US" sz="3600" dirty="0">
                <a:solidFill>
                  <a:srgbClr val="000000"/>
                </a:solidFill>
              </a:rPr>
              <a:t>Thank you for your attention!</a:t>
            </a:r>
          </a:p>
          <a:p>
            <a:pPr fontAlgn="auto">
              <a:spcAft>
                <a:spcPts val="0"/>
              </a:spcAft>
              <a:defRPr/>
            </a:pPr>
            <a:endParaRPr lang="en-US" sz="2000" dirty="0">
              <a:solidFill>
                <a:srgbClr val="000000"/>
              </a:solidFill>
            </a:endParaRPr>
          </a:p>
          <a:p>
            <a:pPr fontAlgn="auto">
              <a:spcAft>
                <a:spcPts val="0"/>
              </a:spcAft>
              <a:defRPr/>
            </a:pPr>
            <a:r>
              <a:rPr lang="en-US" sz="2000" dirty="0">
                <a:solidFill>
                  <a:srgbClr val="000000"/>
                </a:solidFill>
              </a:rPr>
              <a:t>For more information on PEMPAL, </a:t>
            </a:r>
          </a:p>
          <a:p>
            <a:pPr fontAlgn="auto">
              <a:spcAft>
                <a:spcPts val="0"/>
              </a:spcAft>
              <a:defRPr/>
            </a:pPr>
            <a:r>
              <a:rPr lang="en-US" sz="2000" dirty="0">
                <a:solidFill>
                  <a:srgbClr val="000000"/>
                </a:solidFill>
              </a:rPr>
              <a:t>see report </a:t>
            </a:r>
            <a:r>
              <a:rPr lang="en-US" sz="2000" dirty="0">
                <a:solidFill>
                  <a:srgbClr val="000000"/>
                </a:solidFill>
                <a:hlinkClick r:id="rId4"/>
              </a:rPr>
              <a:t>PEMPAL IN 2012-2017</a:t>
            </a:r>
            <a:endParaRPr lang="en-US" sz="2000" dirty="0">
              <a:solidFill>
                <a:srgbClr val="000000"/>
              </a:solidFill>
            </a:endParaRPr>
          </a:p>
          <a:p>
            <a:pPr fontAlgn="auto">
              <a:spcAft>
                <a:spcPts val="0"/>
              </a:spcAft>
              <a:defRPr/>
            </a:pPr>
            <a:endParaRPr lang="bs-Latn-BA" sz="3600" dirty="0">
              <a:solidFill>
                <a:srgbClr val="000000"/>
              </a:solidFill>
            </a:endParaRPr>
          </a:p>
        </p:txBody>
      </p:sp>
      <p:pic>
        <p:nvPicPr>
          <p:cNvPr id="74755" name="Рисунок 11" descr="pempal-logo.jpg"/>
          <p:cNvPicPr>
            <a:picLocks noChangeAspect="1"/>
          </p:cNvPicPr>
          <p:nvPr/>
        </p:nvPicPr>
        <p:blipFill>
          <a:blip r:embed="rId5"/>
          <a:srcRect/>
          <a:stretch>
            <a:fillRect/>
          </a:stretch>
        </p:blipFill>
        <p:spPr bwMode="auto">
          <a:xfrm>
            <a:off x="0" y="0"/>
            <a:ext cx="763588" cy="6858000"/>
          </a:xfrm>
          <a:prstGeom prst="rect">
            <a:avLst/>
          </a:prstGeom>
          <a:noFill/>
          <a:ln w="9525">
            <a:noFill/>
            <a:miter lim="800000"/>
            <a:headEnd/>
            <a:tailEnd/>
          </a:ln>
        </p:spPr>
      </p:pic>
      <p:pic>
        <p:nvPicPr>
          <p:cNvPr id="74756" name="Рисунок 15" descr="pempal-logo-top.gif"/>
          <p:cNvPicPr>
            <a:picLocks noChangeAspect="1"/>
          </p:cNvPicPr>
          <p:nvPr/>
        </p:nvPicPr>
        <p:blipFill>
          <a:blip r:embed="rId6"/>
          <a:srcRect/>
          <a:stretch>
            <a:fillRect/>
          </a:stretch>
        </p:blipFill>
        <p:spPr bwMode="auto">
          <a:xfrm>
            <a:off x="3384550" y="381000"/>
            <a:ext cx="3879850" cy="342900"/>
          </a:xfrm>
          <a:prstGeom prst="rect">
            <a:avLst/>
          </a:prstGeom>
          <a:noFill/>
          <a:ln w="9525">
            <a:noFill/>
            <a:miter lim="800000"/>
            <a:headEnd/>
            <a:tailEnd/>
          </a:ln>
        </p:spPr>
      </p:pic>
      <p:sp>
        <p:nvSpPr>
          <p:cNvPr id="5" name="Slide Number Placeholder 4">
            <a:extLst>
              <a:ext uri="{FF2B5EF4-FFF2-40B4-BE49-F238E27FC236}">
                <a16:creationId xmlns:a16="http://schemas.microsoft.com/office/drawing/2014/main" id="{E77540FA-E2E6-AC4B-A9E5-11021477872D}"/>
              </a:ext>
            </a:extLst>
          </p:cNvPr>
          <p:cNvSpPr>
            <a:spLocks noGrp="1"/>
          </p:cNvSpPr>
          <p:nvPr>
            <p:ph type="sldNum" sz="quarter" idx="12"/>
          </p:nvPr>
        </p:nvSpPr>
        <p:spPr/>
        <p:txBody>
          <a:bodyPr/>
          <a:lstStyle/>
          <a:p>
            <a:pPr>
              <a:defRPr/>
            </a:pPr>
            <a:fld id="{A9B3BBAE-7D5F-41AB-BD10-EF89A677EBB9}" type="slidenum">
              <a:rPr lang="en-US" smtClean="0"/>
              <a:pPr>
                <a:defRPr/>
              </a:pPr>
              <a:t>23</a:t>
            </a:fld>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14400" y="609600"/>
            <a:ext cx="8763000" cy="6019800"/>
          </a:xfrm>
        </p:spPr>
        <p:txBody>
          <a:bodyPr rtlCol="0">
            <a:normAutofit/>
          </a:bodyPr>
          <a:lstStyle/>
          <a:p>
            <a:pPr algn="just" fontAlgn="auto">
              <a:spcAft>
                <a:spcPts val="0"/>
              </a:spcAft>
              <a:defRPr/>
            </a:pPr>
            <a:r>
              <a:rPr lang="en-US" sz="2000" b="1" dirty="0">
                <a:solidFill>
                  <a:schemeClr val="tx1">
                    <a:lumMod val="95000"/>
                    <a:lumOff val="5000"/>
                  </a:schemeClr>
                </a:solidFill>
              </a:rPr>
              <a:t> </a:t>
            </a:r>
            <a:endParaRPr lang="bs-Latn-BA" sz="2000" b="1" dirty="0">
              <a:solidFill>
                <a:schemeClr val="tx1">
                  <a:lumMod val="95000"/>
                  <a:lumOff val="5000"/>
                </a:schemeClr>
              </a:solidFill>
            </a:endParaRPr>
          </a:p>
          <a:p>
            <a:pPr marL="800100" lvl="1" indent="-342900" algn="just" fontAlgn="auto">
              <a:spcAft>
                <a:spcPts val="0"/>
              </a:spcAft>
              <a:buFont typeface="Arial" pitchFamily="34" charset="0"/>
              <a:buChar char="•"/>
              <a:defRPr/>
            </a:pPr>
            <a:endParaRPr lang="bs-Latn-BA" sz="2000" dirty="0">
              <a:solidFill>
                <a:schemeClr val="tx1">
                  <a:lumMod val="95000"/>
                  <a:lumOff val="5000"/>
                </a:schemeClr>
              </a:solidFill>
            </a:endParaRPr>
          </a:p>
        </p:txBody>
      </p:sp>
      <p:pic>
        <p:nvPicPr>
          <p:cNvPr id="17411" name="Рисунок 11" descr="pempal-logo.jpg"/>
          <p:cNvPicPr>
            <a:picLocks noChangeAspect="1"/>
          </p:cNvPicPr>
          <p:nvPr/>
        </p:nvPicPr>
        <p:blipFill>
          <a:blip r:embed="rId3"/>
          <a:srcRect/>
          <a:stretch>
            <a:fillRect/>
          </a:stretch>
        </p:blipFill>
        <p:spPr bwMode="auto">
          <a:xfrm>
            <a:off x="0" y="0"/>
            <a:ext cx="763588" cy="6858000"/>
          </a:xfrm>
          <a:prstGeom prst="rect">
            <a:avLst/>
          </a:prstGeom>
          <a:noFill/>
          <a:ln w="9525">
            <a:noFill/>
            <a:miter lim="800000"/>
            <a:headEnd/>
            <a:tailEnd/>
          </a:ln>
        </p:spPr>
      </p:pic>
      <p:sp>
        <p:nvSpPr>
          <p:cNvPr id="2" name="TextBox 1"/>
          <p:cNvSpPr txBox="1"/>
          <p:nvPr/>
        </p:nvSpPr>
        <p:spPr>
          <a:xfrm>
            <a:off x="1219200" y="244994"/>
            <a:ext cx="7924800" cy="646331"/>
          </a:xfrm>
          <a:prstGeom prst="rect">
            <a:avLst/>
          </a:prstGeom>
          <a:noFill/>
        </p:spPr>
        <p:txBody>
          <a:bodyPr wrap="square" rtlCol="0">
            <a:spAutoFit/>
          </a:bodyPr>
          <a:lstStyle/>
          <a:p>
            <a:pPr algn="ctr"/>
            <a:r>
              <a:rPr lang="en-US" sz="3600" dirty="0">
                <a:solidFill>
                  <a:srgbClr val="002060"/>
                </a:solidFill>
                <a:latin typeface="+mj-lt"/>
                <a:ea typeface="+mj-ea"/>
                <a:cs typeface="+mj-cs"/>
              </a:rPr>
              <a:t>PEMPAL’S Collaboration with OECD </a:t>
            </a:r>
          </a:p>
        </p:txBody>
      </p:sp>
      <p:sp>
        <p:nvSpPr>
          <p:cNvPr id="9" name="Содержимое 2"/>
          <p:cNvSpPr txBox="1">
            <a:spLocks/>
          </p:cNvSpPr>
          <p:nvPr/>
        </p:nvSpPr>
        <p:spPr bwMode="auto">
          <a:xfrm>
            <a:off x="1046956" y="876300"/>
            <a:ext cx="8497888" cy="5105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0" indent="0" algn="ctr" rtl="0" fontAlgn="base">
              <a:spcBef>
                <a:spcPct val="20000"/>
              </a:spcBef>
              <a:spcAft>
                <a:spcPct val="0"/>
              </a:spcAft>
              <a:buFont typeface="Arial" charset="0"/>
              <a:buNone/>
              <a:defRPr sz="3200" kern="1200">
                <a:solidFill>
                  <a:schemeClr val="tx1">
                    <a:tint val="75000"/>
                  </a:schemeClr>
                </a:solidFill>
                <a:latin typeface="+mn-lt"/>
                <a:ea typeface="+mn-ea"/>
                <a:cs typeface="+mn-cs"/>
              </a:defRPr>
            </a:lvl1pPr>
            <a:lvl2pPr marL="457200" indent="0" algn="ctr" rtl="0" fontAlgn="base">
              <a:spcBef>
                <a:spcPct val="20000"/>
              </a:spcBef>
              <a:spcAft>
                <a:spcPct val="0"/>
              </a:spcAft>
              <a:buFont typeface="Arial" charset="0"/>
              <a:buNone/>
              <a:defRPr sz="2800" kern="1200">
                <a:solidFill>
                  <a:schemeClr val="tx1">
                    <a:tint val="75000"/>
                  </a:schemeClr>
                </a:solidFill>
                <a:latin typeface="+mn-lt"/>
                <a:ea typeface="+mn-ea"/>
                <a:cs typeface="+mn-cs"/>
              </a:defRPr>
            </a:lvl2pPr>
            <a:lvl3pPr marL="914400" indent="0" algn="ctr" rtl="0" fontAlgn="base">
              <a:spcBef>
                <a:spcPct val="20000"/>
              </a:spcBef>
              <a:spcAft>
                <a:spcPct val="0"/>
              </a:spcAft>
              <a:buFont typeface="Arial" charset="0"/>
              <a:buNone/>
              <a:defRPr sz="2400" kern="1200">
                <a:solidFill>
                  <a:schemeClr val="tx1">
                    <a:tint val="75000"/>
                  </a:schemeClr>
                </a:solidFill>
                <a:latin typeface="+mn-lt"/>
                <a:ea typeface="+mn-ea"/>
                <a:cs typeface="+mn-cs"/>
              </a:defRPr>
            </a:lvl3pPr>
            <a:lvl4pPr marL="1371600" indent="0" algn="ctr" rtl="0" fontAlgn="base">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ctr" rtl="0" fontAlgn="base">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42900" indent="-342900" algn="just">
              <a:spcBef>
                <a:spcPts val="800"/>
              </a:spcBef>
              <a:buFont typeface="Arial"/>
              <a:buChar char="•"/>
            </a:pPr>
            <a:r>
              <a:rPr lang="en-US" sz="2000" dirty="0">
                <a:solidFill>
                  <a:schemeClr val="tx1">
                    <a:lumMod val="95000"/>
                    <a:lumOff val="5000"/>
                  </a:schemeClr>
                </a:solidFill>
              </a:rPr>
              <a:t>A long-standing valuable relationship, primarily through </a:t>
            </a:r>
            <a:r>
              <a:rPr lang="en-US" sz="2000" b="1" dirty="0">
                <a:solidFill>
                  <a:schemeClr val="tx1">
                    <a:lumMod val="95000"/>
                    <a:lumOff val="5000"/>
                  </a:schemeClr>
                </a:solidFill>
              </a:rPr>
              <a:t>BCOP’s participation in the meetings of the OECD Senior Budget Officials’ Network for Central, Eastern, and South-Eastern European countries (CESEE)</a:t>
            </a:r>
          </a:p>
          <a:p>
            <a:pPr marL="342900" indent="-342900" algn="just">
              <a:spcBef>
                <a:spcPts val="800"/>
              </a:spcBef>
              <a:buFont typeface="Arial"/>
              <a:buChar char="•"/>
            </a:pPr>
            <a:r>
              <a:rPr lang="en-US" sz="2000" dirty="0">
                <a:solidFill>
                  <a:schemeClr val="tx1">
                    <a:lumMod val="95000"/>
                    <a:lumOff val="5000"/>
                  </a:schemeClr>
                </a:solidFill>
              </a:rPr>
              <a:t>Moreover, work of the </a:t>
            </a:r>
            <a:r>
              <a:rPr lang="en-US" sz="2000" b="1" dirty="0">
                <a:solidFill>
                  <a:schemeClr val="tx1">
                    <a:lumMod val="95000"/>
                    <a:lumOff val="5000"/>
                  </a:schemeClr>
                </a:solidFill>
              </a:rPr>
              <a:t>OECD Performance and Results Network is an important content source for the work of PPBWG</a:t>
            </a:r>
          </a:p>
          <a:p>
            <a:pPr marL="342900" indent="-342900" algn="just">
              <a:spcBef>
                <a:spcPts val="800"/>
              </a:spcBef>
              <a:buFont typeface="Arial"/>
              <a:buChar char="•"/>
            </a:pPr>
            <a:r>
              <a:rPr lang="en-US" sz="2000" b="1" dirty="0">
                <a:solidFill>
                  <a:schemeClr val="tx1">
                    <a:lumMod val="95000"/>
                    <a:lumOff val="5000"/>
                  </a:schemeClr>
                </a:solidFill>
              </a:rPr>
              <a:t>PPBWG facilitated PEMPAL’s participation in the OECD Performance Budgeting (PB) Survey in 2016 and 2018</a:t>
            </a:r>
            <a:endParaRPr lang="en-US" sz="2000" dirty="0">
              <a:solidFill>
                <a:schemeClr val="tx1">
                  <a:lumMod val="95000"/>
                  <a:lumOff val="5000"/>
                </a:schemeClr>
              </a:solidFill>
            </a:endParaRPr>
          </a:p>
          <a:p>
            <a:pPr marL="342900" indent="-342900" algn="just">
              <a:spcBef>
                <a:spcPts val="800"/>
              </a:spcBef>
              <a:buFont typeface="Arial"/>
              <a:buChar char="•"/>
            </a:pPr>
            <a:r>
              <a:rPr lang="en-US" sz="2000" dirty="0">
                <a:solidFill>
                  <a:schemeClr val="tx1">
                    <a:lumMod val="95000"/>
                    <a:lumOff val="5000"/>
                  </a:schemeClr>
                </a:solidFill>
              </a:rPr>
              <a:t>Participation in the Survey contributes to the WG’s objectives by:</a:t>
            </a:r>
          </a:p>
          <a:p>
            <a:pPr marL="800100" lvl="1" indent="-342900" algn="just">
              <a:spcBef>
                <a:spcPts val="600"/>
              </a:spcBef>
              <a:spcAft>
                <a:spcPts val="600"/>
              </a:spcAft>
              <a:buFont typeface="Wingdings" panose="05000000000000000000" pitchFamily="2" charset="2"/>
              <a:buChar char="ü"/>
            </a:pPr>
            <a:r>
              <a:rPr lang="en-US" sz="2000" dirty="0">
                <a:solidFill>
                  <a:schemeClr val="tx1">
                    <a:lumMod val="95000"/>
                    <a:lumOff val="5000"/>
                  </a:schemeClr>
                </a:solidFill>
              </a:rPr>
              <a:t>providing data on status of program and performance budgeting reforms in PEMPAL countries</a:t>
            </a:r>
          </a:p>
          <a:p>
            <a:pPr marL="800100" lvl="1" indent="-342900" algn="just">
              <a:spcBef>
                <a:spcPts val="600"/>
              </a:spcBef>
              <a:spcAft>
                <a:spcPts val="600"/>
              </a:spcAft>
              <a:buFont typeface="Wingdings" panose="05000000000000000000" pitchFamily="2" charset="2"/>
              <a:buChar char="ü"/>
            </a:pPr>
            <a:r>
              <a:rPr lang="en-US" sz="2000" dirty="0">
                <a:solidFill>
                  <a:schemeClr val="tx1">
                    <a:lumMod val="95000"/>
                    <a:lumOff val="5000"/>
                  </a:schemeClr>
                </a:solidFill>
              </a:rPr>
              <a:t>providing opportunity for PEMPAL countries to benchmark their progress against the OECD countries</a:t>
            </a:r>
          </a:p>
          <a:p>
            <a:pPr marL="800100" lvl="1" indent="-342900" algn="just">
              <a:spcBef>
                <a:spcPts val="600"/>
              </a:spcBef>
              <a:spcAft>
                <a:spcPts val="600"/>
              </a:spcAft>
              <a:buFont typeface="Wingdings" panose="05000000000000000000" pitchFamily="2" charset="2"/>
              <a:buChar char="ü"/>
            </a:pPr>
            <a:r>
              <a:rPr lang="en-US" sz="2000" dirty="0">
                <a:solidFill>
                  <a:schemeClr val="tx1">
                    <a:lumMod val="95000"/>
                    <a:lumOff val="5000"/>
                  </a:schemeClr>
                </a:solidFill>
              </a:rPr>
              <a:t>providing information on newest trends and best practices </a:t>
            </a:r>
          </a:p>
          <a:p>
            <a:pPr marL="342900" indent="-342900" algn="just">
              <a:spcBef>
                <a:spcPts val="600"/>
              </a:spcBef>
              <a:spcAft>
                <a:spcPts val="600"/>
              </a:spcAft>
              <a:buFont typeface="Wingdings" panose="05000000000000000000" pitchFamily="2" charset="2"/>
              <a:buChar char="ü"/>
            </a:pPr>
            <a:r>
              <a:rPr lang="en-US" sz="2000" dirty="0">
                <a:solidFill>
                  <a:schemeClr val="tx1">
                    <a:lumMod val="95000"/>
                    <a:lumOff val="5000"/>
                  </a:schemeClr>
                </a:solidFill>
              </a:rPr>
              <a:t>Data on OECD countries presented here are based on presentation delivered by the OECD at the meeting of the OECD SBO Network for Performance and Results in November 2018</a:t>
            </a:r>
          </a:p>
          <a:p>
            <a:pPr algn="just">
              <a:spcBef>
                <a:spcPts val="600"/>
              </a:spcBef>
              <a:spcAft>
                <a:spcPts val="600"/>
              </a:spcAft>
            </a:pPr>
            <a:endParaRPr lang="en-US" sz="2400" dirty="0">
              <a:solidFill>
                <a:schemeClr val="tx1">
                  <a:lumMod val="95000"/>
                  <a:lumOff val="5000"/>
                </a:schemeClr>
              </a:solidFill>
            </a:endParaRPr>
          </a:p>
          <a:p>
            <a:pPr marL="0" lvl="1" algn="just">
              <a:spcBef>
                <a:spcPts val="800"/>
              </a:spcBef>
            </a:pPr>
            <a:endParaRPr lang="bs-Latn-BA" sz="2000" b="1" dirty="0">
              <a:solidFill>
                <a:schemeClr val="tx1">
                  <a:lumMod val="95000"/>
                  <a:lumOff val="5000"/>
                </a:schemeClr>
              </a:solidFill>
            </a:endParaRPr>
          </a:p>
          <a:p>
            <a:pPr algn="just">
              <a:spcBef>
                <a:spcPts val="800"/>
              </a:spcBef>
            </a:pPr>
            <a:endParaRPr lang="ru-RU" sz="2000" dirty="0">
              <a:solidFill>
                <a:schemeClr val="tx1"/>
              </a:solidFill>
              <a:latin typeface="Lucida Grande CY"/>
              <a:cs typeface="Lucida Grande CY"/>
            </a:endParaRPr>
          </a:p>
        </p:txBody>
      </p:sp>
      <p:sp>
        <p:nvSpPr>
          <p:cNvPr id="5" name="Slide Number Placeholder 4">
            <a:extLst>
              <a:ext uri="{FF2B5EF4-FFF2-40B4-BE49-F238E27FC236}">
                <a16:creationId xmlns:a16="http://schemas.microsoft.com/office/drawing/2014/main" id="{0F82EF9D-717E-4E4D-8D8E-72363543C390}"/>
              </a:ext>
            </a:extLst>
          </p:cNvPr>
          <p:cNvSpPr>
            <a:spLocks noGrp="1"/>
          </p:cNvSpPr>
          <p:nvPr>
            <p:ph type="sldNum" sz="quarter" idx="12"/>
          </p:nvPr>
        </p:nvSpPr>
        <p:spPr/>
        <p:txBody>
          <a:bodyPr/>
          <a:lstStyle/>
          <a:p>
            <a:pPr>
              <a:defRPr/>
            </a:pPr>
            <a:fld id="{A9B3BBAE-7D5F-41AB-BD10-EF89A677EBB9}" type="slidenum">
              <a:rPr lang="en-US" smtClean="0"/>
              <a:pPr>
                <a:defRPr/>
              </a:pPr>
              <a:t>3</a:t>
            </a:fld>
            <a:endParaRPr lang="en-US" dirty="0"/>
          </a:p>
        </p:txBody>
      </p:sp>
    </p:spTree>
    <p:extLst>
      <p:ext uri="{BB962C8B-B14F-4D97-AF65-F5344CB8AC3E}">
        <p14:creationId xmlns:p14="http://schemas.microsoft.com/office/powerpoint/2010/main" val="9839738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14400" y="609600"/>
            <a:ext cx="8763000" cy="6019800"/>
          </a:xfrm>
        </p:spPr>
        <p:txBody>
          <a:bodyPr rtlCol="0">
            <a:normAutofit/>
          </a:bodyPr>
          <a:lstStyle/>
          <a:p>
            <a:pPr algn="just" fontAlgn="auto">
              <a:spcAft>
                <a:spcPts val="0"/>
              </a:spcAft>
              <a:defRPr/>
            </a:pPr>
            <a:r>
              <a:rPr lang="en-US" sz="2000" b="1" dirty="0">
                <a:solidFill>
                  <a:schemeClr val="tx1">
                    <a:lumMod val="95000"/>
                    <a:lumOff val="5000"/>
                  </a:schemeClr>
                </a:solidFill>
              </a:rPr>
              <a:t> </a:t>
            </a:r>
            <a:endParaRPr lang="bs-Latn-BA" sz="2000" b="1" dirty="0">
              <a:solidFill>
                <a:schemeClr val="tx1">
                  <a:lumMod val="95000"/>
                  <a:lumOff val="5000"/>
                </a:schemeClr>
              </a:solidFill>
            </a:endParaRPr>
          </a:p>
          <a:p>
            <a:pPr marL="800100" lvl="1" indent="-342900" algn="just" fontAlgn="auto">
              <a:spcAft>
                <a:spcPts val="0"/>
              </a:spcAft>
              <a:buFont typeface="Arial" pitchFamily="34" charset="0"/>
              <a:buChar char="•"/>
              <a:defRPr/>
            </a:pPr>
            <a:endParaRPr lang="bs-Latn-BA" sz="2000" dirty="0">
              <a:solidFill>
                <a:schemeClr val="tx1">
                  <a:lumMod val="95000"/>
                  <a:lumOff val="5000"/>
                </a:schemeClr>
              </a:solidFill>
            </a:endParaRPr>
          </a:p>
        </p:txBody>
      </p:sp>
      <p:pic>
        <p:nvPicPr>
          <p:cNvPr id="17411" name="Рисунок 11" descr="pempal-logo.jpg"/>
          <p:cNvPicPr>
            <a:picLocks noChangeAspect="1"/>
          </p:cNvPicPr>
          <p:nvPr/>
        </p:nvPicPr>
        <p:blipFill>
          <a:blip r:embed="rId3"/>
          <a:srcRect/>
          <a:stretch>
            <a:fillRect/>
          </a:stretch>
        </p:blipFill>
        <p:spPr bwMode="auto">
          <a:xfrm>
            <a:off x="0" y="0"/>
            <a:ext cx="763588" cy="6858000"/>
          </a:xfrm>
          <a:prstGeom prst="rect">
            <a:avLst/>
          </a:prstGeom>
          <a:noFill/>
          <a:ln w="9525">
            <a:noFill/>
            <a:miter lim="800000"/>
            <a:headEnd/>
            <a:tailEnd/>
          </a:ln>
        </p:spPr>
      </p:pic>
      <p:sp>
        <p:nvSpPr>
          <p:cNvPr id="2" name="TextBox 1"/>
          <p:cNvSpPr txBox="1"/>
          <p:nvPr/>
        </p:nvSpPr>
        <p:spPr>
          <a:xfrm>
            <a:off x="1219200" y="131800"/>
            <a:ext cx="7924800" cy="646331"/>
          </a:xfrm>
          <a:prstGeom prst="rect">
            <a:avLst/>
          </a:prstGeom>
          <a:noFill/>
        </p:spPr>
        <p:txBody>
          <a:bodyPr wrap="square" rtlCol="0">
            <a:spAutoFit/>
          </a:bodyPr>
          <a:lstStyle/>
          <a:p>
            <a:pPr algn="ctr"/>
            <a:r>
              <a:rPr lang="en-US" sz="3600" dirty="0">
                <a:solidFill>
                  <a:srgbClr val="002060"/>
                </a:solidFill>
                <a:latin typeface="+mj-lt"/>
                <a:ea typeface="+mj-ea"/>
                <a:cs typeface="+mj-cs"/>
              </a:rPr>
              <a:t>Survey Process for </a:t>
            </a:r>
            <a:r>
              <a:rPr lang="en-US" sz="3600">
                <a:solidFill>
                  <a:srgbClr val="002060"/>
                </a:solidFill>
                <a:latin typeface="+mj-lt"/>
                <a:ea typeface="+mj-ea"/>
                <a:cs typeface="+mj-cs"/>
              </a:rPr>
              <a:t>PEMPAL Countries</a:t>
            </a:r>
            <a:endParaRPr lang="en-US" sz="3600" dirty="0">
              <a:solidFill>
                <a:srgbClr val="002060"/>
              </a:solidFill>
              <a:latin typeface="+mj-lt"/>
              <a:ea typeface="+mj-ea"/>
              <a:cs typeface="+mj-cs"/>
            </a:endParaRPr>
          </a:p>
        </p:txBody>
      </p:sp>
      <p:sp>
        <p:nvSpPr>
          <p:cNvPr id="8" name="Содержимое 2"/>
          <p:cNvSpPr txBox="1">
            <a:spLocks/>
          </p:cNvSpPr>
          <p:nvPr/>
        </p:nvSpPr>
        <p:spPr bwMode="auto">
          <a:xfrm>
            <a:off x="800100" y="761783"/>
            <a:ext cx="8763000" cy="5791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0" indent="0" algn="ctr" rtl="0" fontAlgn="base">
              <a:spcBef>
                <a:spcPct val="20000"/>
              </a:spcBef>
              <a:spcAft>
                <a:spcPct val="0"/>
              </a:spcAft>
              <a:buFont typeface="Arial" charset="0"/>
              <a:buNone/>
              <a:defRPr sz="3200" kern="1200">
                <a:solidFill>
                  <a:schemeClr val="tx1">
                    <a:tint val="75000"/>
                  </a:schemeClr>
                </a:solidFill>
                <a:latin typeface="+mn-lt"/>
                <a:ea typeface="+mn-ea"/>
                <a:cs typeface="+mn-cs"/>
              </a:defRPr>
            </a:lvl1pPr>
            <a:lvl2pPr marL="457200" indent="0" algn="ctr" rtl="0" fontAlgn="base">
              <a:spcBef>
                <a:spcPct val="20000"/>
              </a:spcBef>
              <a:spcAft>
                <a:spcPct val="0"/>
              </a:spcAft>
              <a:buFont typeface="Arial" charset="0"/>
              <a:buNone/>
              <a:defRPr sz="2800" kern="1200">
                <a:solidFill>
                  <a:schemeClr val="tx1">
                    <a:tint val="75000"/>
                  </a:schemeClr>
                </a:solidFill>
                <a:latin typeface="+mn-lt"/>
                <a:ea typeface="+mn-ea"/>
                <a:cs typeface="+mn-cs"/>
              </a:defRPr>
            </a:lvl2pPr>
            <a:lvl3pPr marL="914400" indent="0" algn="ctr" rtl="0" fontAlgn="base">
              <a:spcBef>
                <a:spcPct val="20000"/>
              </a:spcBef>
              <a:spcAft>
                <a:spcPct val="0"/>
              </a:spcAft>
              <a:buFont typeface="Arial" charset="0"/>
              <a:buNone/>
              <a:defRPr sz="2400" kern="1200">
                <a:solidFill>
                  <a:schemeClr val="tx1">
                    <a:tint val="75000"/>
                  </a:schemeClr>
                </a:solidFill>
                <a:latin typeface="+mn-lt"/>
                <a:ea typeface="+mn-ea"/>
                <a:cs typeface="+mn-cs"/>
              </a:defRPr>
            </a:lvl3pPr>
            <a:lvl4pPr marL="1371600" indent="0" algn="ctr" rtl="0" fontAlgn="base">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ctr" rtl="0" fontAlgn="base">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42900" indent="-342900" algn="l">
              <a:spcBef>
                <a:spcPts val="800"/>
              </a:spcBef>
              <a:buFont typeface="Arial"/>
              <a:buChar char="•"/>
              <a:defRPr/>
            </a:pPr>
            <a:r>
              <a:rPr lang="en-US" sz="2200" dirty="0">
                <a:solidFill>
                  <a:schemeClr val="tx1">
                    <a:lumMod val="95000"/>
                    <a:lumOff val="5000"/>
                  </a:schemeClr>
                </a:solidFill>
              </a:rPr>
              <a:t>Survey was sent to all 21 BCOP countries, however, several countries assessed that their PB systems are not advanced enough for them to be able to answer the survey </a:t>
            </a:r>
          </a:p>
          <a:p>
            <a:pPr marL="342900" indent="-342900" algn="l">
              <a:spcBef>
                <a:spcPts val="800"/>
              </a:spcBef>
              <a:buFont typeface="Arial"/>
              <a:buChar char="•"/>
              <a:defRPr/>
            </a:pPr>
            <a:r>
              <a:rPr lang="en-US" sz="2200" dirty="0">
                <a:solidFill>
                  <a:schemeClr val="tx1">
                    <a:lumMod val="95000"/>
                    <a:lumOff val="5000"/>
                  </a:schemeClr>
                </a:solidFill>
              </a:rPr>
              <a:t>2018 OECD Performance Budgeting (PB) </a:t>
            </a:r>
            <a:r>
              <a:rPr lang="en-US" sz="2200" b="1" dirty="0">
                <a:solidFill>
                  <a:schemeClr val="tx1">
                    <a:lumMod val="95000"/>
                    <a:lumOff val="5000"/>
                  </a:schemeClr>
                </a:solidFill>
              </a:rPr>
              <a:t>Survey conducted in Aug-Oct 2018</a:t>
            </a:r>
            <a:r>
              <a:rPr lang="en-US" sz="2200" dirty="0">
                <a:solidFill>
                  <a:schemeClr val="tx1">
                    <a:lumMod val="95000"/>
                    <a:lumOff val="5000"/>
                  </a:schemeClr>
                </a:solidFill>
              </a:rPr>
              <a:t>, after translation and quality assurance of translation of survey questionnaire and glossary into other two PEMPAL languages</a:t>
            </a:r>
          </a:p>
          <a:p>
            <a:pPr marL="342900" indent="-342900" algn="l">
              <a:spcBef>
                <a:spcPts val="800"/>
              </a:spcBef>
              <a:buFont typeface="Arial"/>
              <a:buChar char="•"/>
              <a:defRPr/>
            </a:pPr>
            <a:r>
              <a:rPr lang="en-US" sz="2200" b="1" dirty="0">
                <a:solidFill>
                  <a:schemeClr val="tx1">
                    <a:lumMod val="95000"/>
                    <a:lumOff val="5000"/>
                  </a:schemeClr>
                </a:solidFill>
              </a:rPr>
              <a:t>Survey divided in three parts</a:t>
            </a:r>
            <a:r>
              <a:rPr lang="en-US" sz="2200" dirty="0">
                <a:solidFill>
                  <a:schemeClr val="tx1">
                    <a:lumMod val="95000"/>
                    <a:lumOff val="5000"/>
                  </a:schemeClr>
                </a:solidFill>
              </a:rPr>
              <a:t>: </a:t>
            </a:r>
            <a:r>
              <a:rPr lang="en-US" sz="2200" dirty="0" err="1">
                <a:solidFill>
                  <a:schemeClr val="tx1">
                    <a:lumMod val="95000"/>
                    <a:lumOff val="5000"/>
                  </a:schemeClr>
                </a:solidFill>
              </a:rPr>
              <a:t>i</a:t>
            </a:r>
            <a:r>
              <a:rPr lang="en-US" sz="2200" dirty="0">
                <a:solidFill>
                  <a:schemeClr val="tx1">
                    <a:lumMod val="95000"/>
                    <a:lumOff val="5000"/>
                  </a:schemeClr>
                </a:solidFill>
              </a:rPr>
              <a:t>) </a:t>
            </a:r>
            <a:r>
              <a:rPr lang="en-US" sz="2000" dirty="0">
                <a:solidFill>
                  <a:schemeClr val="tx1">
                    <a:lumMod val="95000"/>
                    <a:lumOff val="5000"/>
                  </a:schemeClr>
                </a:solidFill>
              </a:rPr>
              <a:t>Performance budgeting (26 questions), ii) Evaluation (9 questions), and iii) Spending reviews (9 questions)</a:t>
            </a:r>
          </a:p>
          <a:p>
            <a:pPr marL="342900" indent="-342900" algn="l">
              <a:spcBef>
                <a:spcPts val="800"/>
              </a:spcBef>
              <a:buFont typeface="Arial"/>
              <a:buChar char="•"/>
              <a:defRPr/>
            </a:pPr>
            <a:r>
              <a:rPr lang="en-US" sz="2200" b="1" dirty="0">
                <a:solidFill>
                  <a:schemeClr val="tx1">
                    <a:lumMod val="95000"/>
                    <a:lumOff val="5000"/>
                  </a:schemeClr>
                </a:solidFill>
              </a:rPr>
              <a:t>This presentation gives results for the first part</a:t>
            </a:r>
            <a:r>
              <a:rPr lang="en-US" sz="2200" dirty="0">
                <a:solidFill>
                  <a:schemeClr val="tx1">
                    <a:lumMod val="95000"/>
                    <a:lumOff val="5000"/>
                  </a:schemeClr>
                </a:solidFill>
              </a:rPr>
              <a:t>, while results on spending review parts were supplemented with PEMPAL pre-event survey results and will be presented in the next session</a:t>
            </a:r>
          </a:p>
          <a:p>
            <a:pPr marL="342900" indent="-342900" algn="l">
              <a:spcBef>
                <a:spcPts val="800"/>
              </a:spcBef>
              <a:buFont typeface="Arial"/>
              <a:buChar char="•"/>
              <a:defRPr/>
            </a:pPr>
            <a:r>
              <a:rPr lang="en-US" sz="2200" b="1" dirty="0">
                <a:solidFill>
                  <a:schemeClr val="tx1">
                    <a:lumMod val="95000"/>
                    <a:lumOff val="5000"/>
                  </a:schemeClr>
                </a:solidFill>
              </a:rPr>
              <a:t>2018 survey questionnaire was streamlined by OECD based on OECD Best Budgeting Practices</a:t>
            </a:r>
            <a:r>
              <a:rPr lang="en-US" sz="2200" dirty="0">
                <a:solidFill>
                  <a:schemeClr val="tx1">
                    <a:lumMod val="95000"/>
                    <a:lumOff val="5000"/>
                  </a:schemeClr>
                </a:solidFill>
              </a:rPr>
              <a:t>, which were presented in our last plenary in draft version. Final document received from OECD this month is circulated with materials for this event and will be translated to Russian and BCS languages in the next months</a:t>
            </a:r>
          </a:p>
          <a:p>
            <a:pPr marL="342900" indent="-342900" algn="l">
              <a:spcBef>
                <a:spcPts val="800"/>
              </a:spcBef>
              <a:buFont typeface="Arial"/>
              <a:buChar char="•"/>
              <a:defRPr/>
            </a:pPr>
            <a:endParaRPr lang="en-US" sz="2200" dirty="0">
              <a:solidFill>
                <a:schemeClr val="tx1">
                  <a:lumMod val="95000"/>
                  <a:lumOff val="5000"/>
                </a:schemeClr>
              </a:solidFill>
            </a:endParaRPr>
          </a:p>
          <a:p>
            <a:pPr algn="just">
              <a:spcBef>
                <a:spcPts val="800"/>
              </a:spcBef>
            </a:pPr>
            <a:endParaRPr lang="ru-RU" sz="1300" dirty="0">
              <a:solidFill>
                <a:schemeClr val="tx1"/>
              </a:solidFill>
              <a:latin typeface="Lucida Grande CY"/>
              <a:cs typeface="Lucida Grande CY"/>
            </a:endParaRPr>
          </a:p>
        </p:txBody>
      </p:sp>
      <p:sp>
        <p:nvSpPr>
          <p:cNvPr id="5" name="Slide Number Placeholder 4">
            <a:extLst>
              <a:ext uri="{FF2B5EF4-FFF2-40B4-BE49-F238E27FC236}">
                <a16:creationId xmlns:a16="http://schemas.microsoft.com/office/drawing/2014/main" id="{F4F4A8EF-4F02-AC47-BAED-11FDFEA1686F}"/>
              </a:ext>
            </a:extLst>
          </p:cNvPr>
          <p:cNvSpPr>
            <a:spLocks noGrp="1"/>
          </p:cNvSpPr>
          <p:nvPr>
            <p:ph type="sldNum" sz="quarter" idx="12"/>
          </p:nvPr>
        </p:nvSpPr>
        <p:spPr/>
        <p:txBody>
          <a:bodyPr/>
          <a:lstStyle/>
          <a:p>
            <a:pPr>
              <a:defRPr/>
            </a:pPr>
            <a:fld id="{A9B3BBAE-7D5F-41AB-BD10-EF89A677EBB9}" type="slidenum">
              <a:rPr lang="en-US" smtClean="0"/>
              <a:pPr>
                <a:defRPr/>
              </a:pPr>
              <a:t>4</a:t>
            </a:fld>
            <a:endParaRPr lang="en-US" dirty="0"/>
          </a:p>
        </p:txBody>
      </p:sp>
    </p:spTree>
    <p:extLst>
      <p:ext uri="{BB962C8B-B14F-4D97-AF65-F5344CB8AC3E}">
        <p14:creationId xmlns:p14="http://schemas.microsoft.com/office/powerpoint/2010/main" val="35013962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14400" y="609600"/>
            <a:ext cx="8763000" cy="6019800"/>
          </a:xfrm>
        </p:spPr>
        <p:txBody>
          <a:bodyPr rtlCol="0">
            <a:normAutofit/>
          </a:bodyPr>
          <a:lstStyle/>
          <a:p>
            <a:pPr algn="just" fontAlgn="auto">
              <a:spcAft>
                <a:spcPts val="0"/>
              </a:spcAft>
              <a:defRPr/>
            </a:pPr>
            <a:r>
              <a:rPr lang="en-US" sz="2000" b="1" dirty="0">
                <a:solidFill>
                  <a:schemeClr val="tx1">
                    <a:lumMod val="95000"/>
                    <a:lumOff val="5000"/>
                  </a:schemeClr>
                </a:solidFill>
              </a:rPr>
              <a:t> </a:t>
            </a:r>
            <a:endParaRPr lang="bs-Latn-BA" sz="2000" b="1" dirty="0">
              <a:solidFill>
                <a:schemeClr val="tx1">
                  <a:lumMod val="95000"/>
                  <a:lumOff val="5000"/>
                </a:schemeClr>
              </a:solidFill>
            </a:endParaRPr>
          </a:p>
          <a:p>
            <a:pPr marL="800100" lvl="1" indent="-342900" algn="just" fontAlgn="auto">
              <a:spcAft>
                <a:spcPts val="0"/>
              </a:spcAft>
              <a:buFont typeface="Arial" pitchFamily="34" charset="0"/>
              <a:buChar char="•"/>
              <a:defRPr/>
            </a:pPr>
            <a:endParaRPr lang="bs-Latn-BA" sz="2000" dirty="0">
              <a:solidFill>
                <a:schemeClr val="tx1">
                  <a:lumMod val="95000"/>
                  <a:lumOff val="5000"/>
                </a:schemeClr>
              </a:solidFill>
            </a:endParaRPr>
          </a:p>
        </p:txBody>
      </p:sp>
      <p:pic>
        <p:nvPicPr>
          <p:cNvPr id="17411" name="Рисунок 11" descr="pempal-logo.jpg"/>
          <p:cNvPicPr>
            <a:picLocks noChangeAspect="1"/>
          </p:cNvPicPr>
          <p:nvPr/>
        </p:nvPicPr>
        <p:blipFill>
          <a:blip r:embed="rId3"/>
          <a:srcRect/>
          <a:stretch>
            <a:fillRect/>
          </a:stretch>
        </p:blipFill>
        <p:spPr bwMode="auto">
          <a:xfrm>
            <a:off x="0" y="0"/>
            <a:ext cx="763588" cy="6858000"/>
          </a:xfrm>
          <a:prstGeom prst="rect">
            <a:avLst/>
          </a:prstGeom>
          <a:noFill/>
          <a:ln w="9525">
            <a:noFill/>
            <a:miter lim="800000"/>
            <a:headEnd/>
            <a:tailEnd/>
          </a:ln>
        </p:spPr>
      </p:pic>
      <p:sp>
        <p:nvSpPr>
          <p:cNvPr id="2" name="TextBox 1"/>
          <p:cNvSpPr txBox="1"/>
          <p:nvPr/>
        </p:nvSpPr>
        <p:spPr>
          <a:xfrm>
            <a:off x="1219200" y="131800"/>
            <a:ext cx="7924800" cy="646331"/>
          </a:xfrm>
          <a:prstGeom prst="rect">
            <a:avLst/>
          </a:prstGeom>
          <a:noFill/>
        </p:spPr>
        <p:txBody>
          <a:bodyPr wrap="square" rtlCol="0">
            <a:spAutoFit/>
          </a:bodyPr>
          <a:lstStyle/>
          <a:p>
            <a:pPr algn="ctr"/>
            <a:r>
              <a:rPr lang="en-US" sz="3600" dirty="0">
                <a:solidFill>
                  <a:srgbClr val="002060"/>
                </a:solidFill>
                <a:latin typeface="+mj-lt"/>
                <a:ea typeface="+mj-ea"/>
                <a:cs typeface="+mj-cs"/>
              </a:rPr>
              <a:t>Survey Process for PEMPAL Countries</a:t>
            </a:r>
          </a:p>
        </p:txBody>
      </p:sp>
      <p:pic>
        <p:nvPicPr>
          <p:cNvPr id="1026" name="Picture 2" descr="Rezultat slika za cau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7148" y="2054658"/>
            <a:ext cx="3578340" cy="3733800"/>
          </a:xfrm>
          <a:prstGeom prst="rect">
            <a:avLst/>
          </a:prstGeom>
          <a:noFill/>
          <a:extLst>
            <a:ext uri="{909E8E84-426E-40DD-AFC4-6F175D3DCCD1}">
              <a14:hiddenFill xmlns:a14="http://schemas.microsoft.com/office/drawing/2010/main">
                <a:solidFill>
                  <a:srgbClr val="FFFFFF"/>
                </a:solidFill>
              </a14:hiddenFill>
            </a:ext>
          </a:extLst>
        </p:spPr>
      </p:pic>
      <p:sp>
        <p:nvSpPr>
          <p:cNvPr id="8" name="Содержимое 2"/>
          <p:cNvSpPr txBox="1">
            <a:spLocks/>
          </p:cNvSpPr>
          <p:nvPr/>
        </p:nvSpPr>
        <p:spPr bwMode="auto">
          <a:xfrm>
            <a:off x="914400" y="778131"/>
            <a:ext cx="5338592" cy="5791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0" indent="0" algn="ctr" rtl="0" fontAlgn="base">
              <a:spcBef>
                <a:spcPct val="20000"/>
              </a:spcBef>
              <a:spcAft>
                <a:spcPct val="0"/>
              </a:spcAft>
              <a:buFont typeface="Arial" charset="0"/>
              <a:buNone/>
              <a:defRPr sz="3200" kern="1200">
                <a:solidFill>
                  <a:schemeClr val="tx1">
                    <a:tint val="75000"/>
                  </a:schemeClr>
                </a:solidFill>
                <a:latin typeface="+mn-lt"/>
                <a:ea typeface="+mn-ea"/>
                <a:cs typeface="+mn-cs"/>
              </a:defRPr>
            </a:lvl1pPr>
            <a:lvl2pPr marL="457200" indent="0" algn="ctr" rtl="0" fontAlgn="base">
              <a:spcBef>
                <a:spcPct val="20000"/>
              </a:spcBef>
              <a:spcAft>
                <a:spcPct val="0"/>
              </a:spcAft>
              <a:buFont typeface="Arial" charset="0"/>
              <a:buNone/>
              <a:defRPr sz="2800" kern="1200">
                <a:solidFill>
                  <a:schemeClr val="tx1">
                    <a:tint val="75000"/>
                  </a:schemeClr>
                </a:solidFill>
                <a:latin typeface="+mn-lt"/>
                <a:ea typeface="+mn-ea"/>
                <a:cs typeface="+mn-cs"/>
              </a:defRPr>
            </a:lvl2pPr>
            <a:lvl3pPr marL="914400" indent="0" algn="ctr" rtl="0" fontAlgn="base">
              <a:spcBef>
                <a:spcPct val="20000"/>
              </a:spcBef>
              <a:spcAft>
                <a:spcPct val="0"/>
              </a:spcAft>
              <a:buFont typeface="Arial" charset="0"/>
              <a:buNone/>
              <a:defRPr sz="2400" kern="1200">
                <a:solidFill>
                  <a:schemeClr val="tx1">
                    <a:tint val="75000"/>
                  </a:schemeClr>
                </a:solidFill>
                <a:latin typeface="+mn-lt"/>
                <a:ea typeface="+mn-ea"/>
                <a:cs typeface="+mn-cs"/>
              </a:defRPr>
            </a:lvl3pPr>
            <a:lvl4pPr marL="1371600" indent="0" algn="ctr" rtl="0" fontAlgn="base">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ctr" rtl="0" fontAlgn="base">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42900" indent="-342900" algn="l">
              <a:spcBef>
                <a:spcPts val="800"/>
              </a:spcBef>
              <a:buFont typeface="Arial"/>
              <a:buChar char="•"/>
              <a:defRPr/>
            </a:pPr>
            <a:r>
              <a:rPr lang="en-US" sz="2000" b="1" dirty="0">
                <a:solidFill>
                  <a:schemeClr val="tx1">
                    <a:lumMod val="95000"/>
                    <a:lumOff val="5000"/>
                  </a:schemeClr>
                </a:solidFill>
              </a:rPr>
              <a:t>14 PEMPAL countries filled out the survey</a:t>
            </a:r>
            <a:r>
              <a:rPr lang="en-US" sz="2000" dirty="0">
                <a:solidFill>
                  <a:schemeClr val="tx1">
                    <a:lumMod val="95000"/>
                    <a:lumOff val="5000"/>
                  </a:schemeClr>
                </a:solidFill>
              </a:rPr>
              <a:t>:</a:t>
            </a:r>
          </a:p>
          <a:p>
            <a:pPr marL="800100" lvl="1" indent="-342900" algn="l">
              <a:spcBef>
                <a:spcPts val="0"/>
              </a:spcBef>
              <a:buFont typeface="Wingdings" panose="05000000000000000000" pitchFamily="2" charset="2"/>
              <a:buChar char="ü"/>
              <a:defRPr/>
            </a:pPr>
            <a:r>
              <a:rPr lang="en-US" sz="1800" dirty="0">
                <a:solidFill>
                  <a:schemeClr val="tx1">
                    <a:lumMod val="95000"/>
                    <a:lumOff val="5000"/>
                  </a:schemeClr>
                </a:solidFill>
              </a:rPr>
              <a:t>Armenia, Belarus, Bosnia and Herzegovina, Bulgaria, Croatia, Georgia, Kazakhstan, Kosovo, Kyrgyz Republic, Moldova, Russia, Serbia, Ukraine, and Uzbekistan</a:t>
            </a:r>
          </a:p>
          <a:p>
            <a:pPr lvl="1" algn="l">
              <a:spcBef>
                <a:spcPts val="0"/>
              </a:spcBef>
              <a:defRPr/>
            </a:pPr>
            <a:endParaRPr lang="en-US" sz="2000" dirty="0">
              <a:solidFill>
                <a:schemeClr val="tx1">
                  <a:lumMod val="95000"/>
                  <a:lumOff val="5000"/>
                </a:schemeClr>
              </a:solidFill>
            </a:endParaRPr>
          </a:p>
          <a:p>
            <a:pPr marL="342900" indent="-342900" algn="l">
              <a:spcBef>
                <a:spcPts val="0"/>
              </a:spcBef>
              <a:buFont typeface="Arial" panose="020B0604020202020204" pitchFamily="34" charset="0"/>
              <a:buChar char="•"/>
              <a:defRPr/>
            </a:pPr>
            <a:r>
              <a:rPr lang="en-US" sz="2000" dirty="0">
                <a:solidFill>
                  <a:schemeClr val="tx1">
                    <a:lumMod val="95000"/>
                    <a:lumOff val="5000"/>
                  </a:schemeClr>
                </a:solidFill>
              </a:rPr>
              <a:t>Same countries also filled out the 2016 survey, with the exception of Kazakhstan, thus </a:t>
            </a:r>
            <a:r>
              <a:rPr lang="en-US" sz="2000" b="1" dirty="0">
                <a:solidFill>
                  <a:schemeClr val="tx1">
                    <a:lumMod val="95000"/>
                    <a:lumOff val="5000"/>
                  </a:schemeClr>
                </a:solidFill>
              </a:rPr>
              <a:t>offering for the first time a possibility of capturing trends over time in PEMPAL countries </a:t>
            </a:r>
            <a:r>
              <a:rPr lang="en-US" sz="2000" dirty="0">
                <a:solidFill>
                  <a:schemeClr val="tx1">
                    <a:lumMod val="95000"/>
                    <a:lumOff val="5000"/>
                  </a:schemeClr>
                </a:solidFill>
              </a:rPr>
              <a:t>(for OECD countries, this is the fifth iteration of this survey)</a:t>
            </a:r>
          </a:p>
          <a:p>
            <a:pPr algn="l">
              <a:spcBef>
                <a:spcPts val="0"/>
              </a:spcBef>
              <a:defRPr/>
            </a:pPr>
            <a:endParaRPr lang="en-US" sz="2000" dirty="0">
              <a:solidFill>
                <a:schemeClr val="tx1">
                  <a:lumMod val="95000"/>
                  <a:lumOff val="5000"/>
                </a:schemeClr>
              </a:solidFill>
            </a:endParaRPr>
          </a:p>
          <a:p>
            <a:pPr marL="342900" indent="-342900" algn="l">
              <a:spcBef>
                <a:spcPts val="800"/>
              </a:spcBef>
              <a:buFont typeface="Arial"/>
              <a:buChar char="•"/>
            </a:pPr>
            <a:r>
              <a:rPr lang="en-US" sz="2000" dirty="0">
                <a:solidFill>
                  <a:schemeClr val="tx1">
                    <a:lumMod val="95000"/>
                    <a:lumOff val="5000"/>
                  </a:schemeClr>
                </a:solidFill>
              </a:rPr>
              <a:t>Survey results are based on PEMPAL countries’ own </a:t>
            </a:r>
            <a:r>
              <a:rPr lang="en-US" sz="2000" b="1" dirty="0">
                <a:solidFill>
                  <a:schemeClr val="tx1">
                    <a:lumMod val="95000"/>
                    <a:lumOff val="5000"/>
                  </a:schemeClr>
                </a:solidFill>
              </a:rPr>
              <a:t>self-assessment, no data cleaning/verification </a:t>
            </a:r>
            <a:r>
              <a:rPr lang="en-US" sz="2000" dirty="0">
                <a:solidFill>
                  <a:schemeClr val="tx1">
                    <a:lumMod val="95000"/>
                    <a:lumOff val="5000"/>
                  </a:schemeClr>
                </a:solidFill>
              </a:rPr>
              <a:t>was conducted.  Inconsistencies and terminology differences still evident in some countries’ responses related to evaluations and spending reviews</a:t>
            </a:r>
          </a:p>
          <a:p>
            <a:pPr marL="0" lvl="1" algn="just">
              <a:spcBef>
                <a:spcPts val="800"/>
              </a:spcBef>
            </a:pPr>
            <a:endParaRPr lang="en-US" sz="2000" b="1" dirty="0">
              <a:solidFill>
                <a:schemeClr val="tx1">
                  <a:lumMod val="95000"/>
                  <a:lumOff val="5000"/>
                </a:schemeClr>
              </a:solidFill>
            </a:endParaRPr>
          </a:p>
          <a:p>
            <a:pPr algn="just">
              <a:spcBef>
                <a:spcPts val="800"/>
              </a:spcBef>
            </a:pPr>
            <a:endParaRPr lang="ru-RU" sz="1300" dirty="0">
              <a:solidFill>
                <a:schemeClr val="tx1"/>
              </a:solidFill>
              <a:latin typeface="Lucida Grande CY"/>
              <a:cs typeface="Lucida Grande CY"/>
            </a:endParaRPr>
          </a:p>
        </p:txBody>
      </p:sp>
      <p:sp>
        <p:nvSpPr>
          <p:cNvPr id="5" name="Slide Number Placeholder 4">
            <a:extLst>
              <a:ext uri="{FF2B5EF4-FFF2-40B4-BE49-F238E27FC236}">
                <a16:creationId xmlns:a16="http://schemas.microsoft.com/office/drawing/2014/main" id="{F4F4A8EF-4F02-AC47-BAED-11FDFEA1686F}"/>
              </a:ext>
            </a:extLst>
          </p:cNvPr>
          <p:cNvSpPr>
            <a:spLocks noGrp="1"/>
          </p:cNvSpPr>
          <p:nvPr>
            <p:ph type="sldNum" sz="quarter" idx="12"/>
          </p:nvPr>
        </p:nvSpPr>
        <p:spPr/>
        <p:txBody>
          <a:bodyPr/>
          <a:lstStyle/>
          <a:p>
            <a:pPr>
              <a:defRPr/>
            </a:pPr>
            <a:fld id="{A9B3BBAE-7D5F-41AB-BD10-EF89A677EBB9}" type="slidenum">
              <a:rPr lang="en-US" smtClean="0"/>
              <a:pPr>
                <a:defRPr/>
              </a:pPr>
              <a:t>5</a:t>
            </a:fld>
            <a:endParaRPr lang="en-US" dirty="0"/>
          </a:p>
        </p:txBody>
      </p:sp>
    </p:spTree>
    <p:extLst>
      <p:ext uri="{BB962C8B-B14F-4D97-AF65-F5344CB8AC3E}">
        <p14:creationId xmlns:p14="http://schemas.microsoft.com/office/powerpoint/2010/main" val="8104625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EA74F-F7D0-1A4E-9D7F-585468E5F423}"/>
              </a:ext>
            </a:extLst>
          </p:cNvPr>
          <p:cNvSpPr>
            <a:spLocks noGrp="1"/>
          </p:cNvSpPr>
          <p:nvPr>
            <p:ph type="title"/>
          </p:nvPr>
        </p:nvSpPr>
        <p:spPr>
          <a:xfrm>
            <a:off x="782506" y="4406902"/>
            <a:ext cx="8420100" cy="1362075"/>
          </a:xfrm>
        </p:spPr>
        <p:txBody>
          <a:bodyPr/>
          <a:lstStyle/>
          <a:p>
            <a:r>
              <a:rPr lang="en-US" cap="small" dirty="0">
                <a:solidFill>
                  <a:schemeClr val="tx1">
                    <a:lumMod val="95000"/>
                    <a:lumOff val="5000"/>
                  </a:schemeClr>
                </a:solidFill>
              </a:rPr>
              <a:t>Characteristics of National Performance Frameworks</a:t>
            </a:r>
            <a:br>
              <a:rPr lang="en-US" cap="small" dirty="0">
                <a:solidFill>
                  <a:schemeClr val="tx1">
                    <a:lumMod val="95000"/>
                    <a:lumOff val="5000"/>
                  </a:schemeClr>
                </a:solidFill>
              </a:rPr>
            </a:br>
            <a:endParaRPr lang="en-US" dirty="0"/>
          </a:p>
        </p:txBody>
      </p:sp>
      <p:sp>
        <p:nvSpPr>
          <p:cNvPr id="3" name="Text Placeholder 2">
            <a:extLst>
              <a:ext uri="{FF2B5EF4-FFF2-40B4-BE49-F238E27FC236}">
                <a16:creationId xmlns:a16="http://schemas.microsoft.com/office/drawing/2014/main" id="{95D471D2-B504-3349-B56A-4740C5EB944B}"/>
              </a:ext>
            </a:extLst>
          </p:cNvPr>
          <p:cNvSpPr>
            <a:spLocks noGrp="1"/>
          </p:cNvSpPr>
          <p:nvPr>
            <p:ph type="body" idx="1"/>
          </p:nvPr>
        </p:nvSpPr>
        <p:spPr/>
        <p:txBody>
          <a:bodyPr/>
          <a:lstStyle/>
          <a:p>
            <a:r>
              <a:rPr lang="en-US" sz="3000" dirty="0"/>
              <a:t>PART I</a:t>
            </a:r>
          </a:p>
        </p:txBody>
      </p:sp>
      <p:sp>
        <p:nvSpPr>
          <p:cNvPr id="4" name="Slide Number Placeholder 3">
            <a:extLst>
              <a:ext uri="{FF2B5EF4-FFF2-40B4-BE49-F238E27FC236}">
                <a16:creationId xmlns:a16="http://schemas.microsoft.com/office/drawing/2014/main" id="{D93F43C6-9835-CB41-A24E-2979DC881110}"/>
              </a:ext>
            </a:extLst>
          </p:cNvPr>
          <p:cNvSpPr>
            <a:spLocks noGrp="1"/>
          </p:cNvSpPr>
          <p:nvPr>
            <p:ph type="sldNum" sz="quarter" idx="12"/>
          </p:nvPr>
        </p:nvSpPr>
        <p:spPr/>
        <p:txBody>
          <a:bodyPr/>
          <a:lstStyle/>
          <a:p>
            <a:pPr>
              <a:defRPr/>
            </a:pPr>
            <a:fld id="{E7C421D5-AC61-48EB-AF70-CE986F164A70}" type="slidenum">
              <a:rPr lang="en-US" smtClean="0"/>
              <a:pPr>
                <a:defRPr/>
              </a:pPr>
              <a:t>6</a:t>
            </a:fld>
            <a:endParaRPr lang="en-US" dirty="0"/>
          </a:p>
        </p:txBody>
      </p:sp>
      <p:pic>
        <p:nvPicPr>
          <p:cNvPr id="5" name="Рисунок 11" descr="pempal-logo.jpg">
            <a:extLst>
              <a:ext uri="{FF2B5EF4-FFF2-40B4-BE49-F238E27FC236}">
                <a16:creationId xmlns:a16="http://schemas.microsoft.com/office/drawing/2014/main" id="{A57CD51F-A085-2145-BB32-5DDF04FB211E}"/>
              </a:ext>
            </a:extLst>
          </p:cNvPr>
          <p:cNvPicPr>
            <a:picLocks noChangeAspect="1"/>
          </p:cNvPicPr>
          <p:nvPr/>
        </p:nvPicPr>
        <p:blipFill>
          <a:blip r:embed="rId2"/>
          <a:srcRect/>
          <a:stretch>
            <a:fillRect/>
          </a:stretch>
        </p:blipFill>
        <p:spPr bwMode="auto">
          <a:xfrm>
            <a:off x="0" y="0"/>
            <a:ext cx="763588" cy="6858000"/>
          </a:xfrm>
          <a:prstGeom prst="rect">
            <a:avLst/>
          </a:prstGeom>
          <a:noFill/>
          <a:ln w="9525">
            <a:noFill/>
            <a:miter lim="800000"/>
            <a:headEnd/>
            <a:tailEnd/>
          </a:ln>
        </p:spPr>
      </p:pic>
    </p:spTree>
    <p:extLst>
      <p:ext uri="{BB962C8B-B14F-4D97-AF65-F5344CB8AC3E}">
        <p14:creationId xmlns:p14="http://schemas.microsoft.com/office/powerpoint/2010/main" val="9482529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885096" y="875091"/>
            <a:ext cx="8763000" cy="5712234"/>
          </a:xfrm>
        </p:spPr>
        <p:txBody>
          <a:bodyPr rtlCol="0">
            <a:normAutofit/>
          </a:bodyPr>
          <a:lstStyle/>
          <a:p>
            <a:pPr marL="285750" indent="-285750" algn="just" fontAlgn="auto">
              <a:spcBef>
                <a:spcPts val="0"/>
              </a:spcBef>
              <a:spcAft>
                <a:spcPts val="800"/>
              </a:spcAft>
              <a:buFont typeface="Arial" panose="020B0604020202020204" pitchFamily="34" charset="0"/>
              <a:buChar char="•"/>
              <a:defRPr/>
            </a:pPr>
            <a:r>
              <a:rPr lang="en-US" sz="2000" b="1" dirty="0">
                <a:solidFill>
                  <a:schemeClr val="tx1">
                    <a:lumMod val="95000"/>
                    <a:lumOff val="5000"/>
                  </a:schemeClr>
                </a:solidFill>
              </a:rPr>
              <a:t>Compulsory frameworks for all </a:t>
            </a:r>
            <a:r>
              <a:rPr lang="en-US" sz="2000" dirty="0">
                <a:solidFill>
                  <a:schemeClr val="tx1">
                    <a:lumMod val="95000"/>
                    <a:lumOff val="5000"/>
                  </a:schemeClr>
                </a:solidFill>
              </a:rPr>
              <a:t>in almost all PEMPAL countries </a:t>
            </a:r>
          </a:p>
          <a:p>
            <a:pPr marL="285750" indent="-285750" algn="just" fontAlgn="auto">
              <a:spcBef>
                <a:spcPts val="0"/>
              </a:spcBef>
              <a:spcAft>
                <a:spcPts val="800"/>
              </a:spcAft>
              <a:buFont typeface="Arial" panose="020B0604020202020204" pitchFamily="34" charset="0"/>
              <a:buChar char="•"/>
              <a:defRPr/>
            </a:pPr>
            <a:r>
              <a:rPr lang="en-US" sz="2000" dirty="0">
                <a:solidFill>
                  <a:schemeClr val="tx1">
                    <a:lumMod val="95000"/>
                    <a:lumOff val="5000"/>
                  </a:schemeClr>
                </a:solidFill>
              </a:rPr>
              <a:t>Out of 14 countries, Uzbekistan reported that there is no national</a:t>
            </a:r>
            <a:r>
              <a:rPr lang="en-US" sz="2000" dirty="0">
                <a:solidFill>
                  <a:schemeClr val="tx1"/>
                </a:solidFill>
              </a:rPr>
              <a:t> performance framework and Belarus reported optional framework</a:t>
            </a:r>
          </a:p>
          <a:p>
            <a:pPr marL="285750" indent="-285750" algn="just" fontAlgn="auto">
              <a:spcBef>
                <a:spcPts val="0"/>
              </a:spcBef>
              <a:spcAft>
                <a:spcPts val="800"/>
              </a:spcAft>
              <a:buFont typeface="Arial" panose="020B0604020202020204" pitchFamily="34" charset="0"/>
              <a:buChar char="•"/>
              <a:defRPr/>
            </a:pPr>
            <a:r>
              <a:rPr lang="en-US" sz="2000" dirty="0">
                <a:solidFill>
                  <a:schemeClr val="tx1"/>
                </a:solidFill>
              </a:rPr>
              <a:t>Kosovo reported going from optional to compulsory framework since 2016</a:t>
            </a:r>
          </a:p>
          <a:p>
            <a:pPr algn="just" fontAlgn="auto">
              <a:spcAft>
                <a:spcPts val="0"/>
              </a:spcAft>
              <a:defRPr/>
            </a:pPr>
            <a:endParaRPr lang="en-US" sz="1800" dirty="0">
              <a:solidFill>
                <a:schemeClr val="tx1">
                  <a:lumMod val="95000"/>
                  <a:lumOff val="5000"/>
                </a:schemeClr>
              </a:solidFill>
            </a:endParaRPr>
          </a:p>
          <a:p>
            <a:pPr algn="just" fontAlgn="auto">
              <a:spcAft>
                <a:spcPts val="0"/>
              </a:spcAft>
              <a:defRPr/>
            </a:pPr>
            <a:r>
              <a:rPr lang="en-US" sz="1800" dirty="0">
                <a:solidFill>
                  <a:schemeClr val="tx1">
                    <a:lumMod val="95000"/>
                    <a:lumOff val="5000"/>
                  </a:schemeClr>
                </a:solidFill>
              </a:rPr>
              <a:t>  </a:t>
            </a:r>
            <a:endParaRPr lang="en-GB" sz="1800" dirty="0">
              <a:solidFill>
                <a:prstClr val="black"/>
              </a:solidFill>
            </a:endParaRPr>
          </a:p>
          <a:p>
            <a:pPr marL="285750" indent="-285750" algn="just" fontAlgn="auto">
              <a:spcAft>
                <a:spcPts val="0"/>
              </a:spcAft>
              <a:buFont typeface="Arial" charset="0"/>
              <a:buChar char="•"/>
              <a:defRPr/>
            </a:pPr>
            <a:endParaRPr lang="en-GB" sz="1800" dirty="0">
              <a:solidFill>
                <a:prstClr val="black"/>
              </a:solidFill>
            </a:endParaRPr>
          </a:p>
          <a:p>
            <a:pPr algn="just" fontAlgn="auto">
              <a:spcAft>
                <a:spcPts val="0"/>
              </a:spcAft>
              <a:defRPr/>
            </a:pPr>
            <a:endParaRPr lang="ru-RU" sz="1800" dirty="0">
              <a:solidFill>
                <a:schemeClr val="tx1">
                  <a:lumMod val="95000"/>
                  <a:lumOff val="5000"/>
                </a:schemeClr>
              </a:solidFill>
            </a:endParaRPr>
          </a:p>
          <a:p>
            <a:pPr algn="just" fontAlgn="auto">
              <a:spcAft>
                <a:spcPts val="0"/>
              </a:spcAft>
              <a:defRPr/>
            </a:pPr>
            <a:endParaRPr lang="ru-RU" sz="2000" dirty="0">
              <a:solidFill>
                <a:schemeClr val="tx1">
                  <a:lumMod val="95000"/>
                  <a:lumOff val="5000"/>
                </a:schemeClr>
              </a:solidFill>
            </a:endParaRPr>
          </a:p>
        </p:txBody>
      </p:sp>
      <p:pic>
        <p:nvPicPr>
          <p:cNvPr id="17411" name="Рисунок 11" descr="pempal-logo.jpg"/>
          <p:cNvPicPr>
            <a:picLocks noChangeAspect="1"/>
          </p:cNvPicPr>
          <p:nvPr/>
        </p:nvPicPr>
        <p:blipFill>
          <a:blip r:embed="rId3"/>
          <a:srcRect/>
          <a:stretch>
            <a:fillRect/>
          </a:stretch>
        </p:blipFill>
        <p:spPr bwMode="auto">
          <a:xfrm>
            <a:off x="0" y="0"/>
            <a:ext cx="763588" cy="6858000"/>
          </a:xfrm>
          <a:prstGeom prst="rect">
            <a:avLst/>
          </a:prstGeom>
          <a:noFill/>
          <a:ln w="9525">
            <a:noFill/>
            <a:miter lim="800000"/>
            <a:headEnd/>
            <a:tailEnd/>
          </a:ln>
        </p:spPr>
      </p:pic>
      <p:sp>
        <p:nvSpPr>
          <p:cNvPr id="2" name="TextBox 1"/>
          <p:cNvSpPr txBox="1"/>
          <p:nvPr/>
        </p:nvSpPr>
        <p:spPr>
          <a:xfrm>
            <a:off x="808896" y="117362"/>
            <a:ext cx="8839200" cy="584775"/>
          </a:xfrm>
          <a:prstGeom prst="rect">
            <a:avLst/>
          </a:prstGeom>
          <a:noFill/>
        </p:spPr>
        <p:txBody>
          <a:bodyPr wrap="square" rtlCol="0">
            <a:spAutoFit/>
          </a:bodyPr>
          <a:lstStyle/>
          <a:p>
            <a:pPr algn="ctr"/>
            <a:r>
              <a:rPr lang="en-US" sz="3200" dirty="0">
                <a:solidFill>
                  <a:srgbClr val="002060"/>
                </a:solidFill>
                <a:latin typeface="Calibri"/>
              </a:rPr>
              <a:t>Performance Budgeting Frameworks</a:t>
            </a:r>
          </a:p>
        </p:txBody>
      </p:sp>
      <p:sp>
        <p:nvSpPr>
          <p:cNvPr id="8" name="Slide Number Placeholder 7">
            <a:extLst>
              <a:ext uri="{FF2B5EF4-FFF2-40B4-BE49-F238E27FC236}">
                <a16:creationId xmlns:a16="http://schemas.microsoft.com/office/drawing/2014/main" id="{F430089E-C034-D44A-BCBC-564176082473}"/>
              </a:ext>
            </a:extLst>
          </p:cNvPr>
          <p:cNvSpPr>
            <a:spLocks noGrp="1"/>
          </p:cNvSpPr>
          <p:nvPr>
            <p:ph type="sldNum" sz="quarter" idx="12"/>
          </p:nvPr>
        </p:nvSpPr>
        <p:spPr/>
        <p:txBody>
          <a:bodyPr/>
          <a:lstStyle/>
          <a:p>
            <a:pPr>
              <a:defRPr/>
            </a:pPr>
            <a:fld id="{A9B3BBAE-7D5F-41AB-BD10-EF89A677EBB9}" type="slidenum">
              <a:rPr lang="en-US" smtClean="0"/>
              <a:pPr>
                <a:defRPr/>
              </a:pPr>
              <a:t>7</a:t>
            </a:fld>
            <a:endParaRPr lang="en-US" dirty="0"/>
          </a:p>
        </p:txBody>
      </p:sp>
      <p:graphicFrame>
        <p:nvGraphicFramePr>
          <p:cNvPr id="7" name="Chart 6">
            <a:extLst>
              <a:ext uri="{FF2B5EF4-FFF2-40B4-BE49-F238E27FC236}">
                <a16:creationId xmlns:a16="http://schemas.microsoft.com/office/drawing/2014/main" id="{00000000-0008-0000-0300-000005000000}"/>
              </a:ext>
            </a:extLst>
          </p:cNvPr>
          <p:cNvGraphicFramePr>
            <a:graphicFrameLocks/>
          </p:cNvGraphicFramePr>
          <p:nvPr>
            <p:extLst>
              <p:ext uri="{D42A27DB-BD31-4B8C-83A1-F6EECF244321}">
                <p14:modId xmlns:p14="http://schemas.microsoft.com/office/powerpoint/2010/main" val="4278946489"/>
              </p:ext>
            </p:extLst>
          </p:nvPr>
        </p:nvGraphicFramePr>
        <p:xfrm>
          <a:off x="1053904" y="1447800"/>
          <a:ext cx="8425383" cy="531247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372833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37144" y="999673"/>
            <a:ext cx="8182704" cy="5712234"/>
          </a:xfrm>
        </p:spPr>
        <p:txBody>
          <a:bodyPr rtlCol="0">
            <a:normAutofit lnSpcReduction="10000"/>
          </a:bodyPr>
          <a:lstStyle/>
          <a:p>
            <a:pPr marL="285750" indent="-285750" algn="just" fontAlgn="auto">
              <a:spcBef>
                <a:spcPts val="0"/>
              </a:spcBef>
              <a:spcAft>
                <a:spcPts val="1400"/>
              </a:spcAft>
              <a:buFont typeface="Arial" panose="020B0604020202020204" pitchFamily="34" charset="0"/>
              <a:buChar char="•"/>
              <a:defRPr/>
            </a:pPr>
            <a:r>
              <a:rPr lang="en-US" sz="2600" b="1" dirty="0">
                <a:solidFill>
                  <a:schemeClr val="tx1">
                    <a:lumMod val="95000"/>
                    <a:lumOff val="5000"/>
                  </a:schemeClr>
                </a:solidFill>
              </a:rPr>
              <a:t>Wider and more uniform coverage of frameworks in PEMPAL countries </a:t>
            </a:r>
            <a:r>
              <a:rPr lang="en-US" sz="2600" dirty="0">
                <a:solidFill>
                  <a:schemeClr val="tx1">
                    <a:lumMod val="95000"/>
                    <a:lumOff val="5000"/>
                  </a:schemeClr>
                </a:solidFill>
              </a:rPr>
              <a:t>compared to OECD countries, as in 2016  (</a:t>
            </a:r>
            <a:r>
              <a:rPr lang="en-US" sz="2800" dirty="0">
                <a:solidFill>
                  <a:schemeClr val="tx1"/>
                </a:solidFill>
              </a:rPr>
              <a:t>68% of countries now have compulsory for both, compared to 51% in 2016).</a:t>
            </a:r>
            <a:r>
              <a:rPr lang="en-US" sz="2800" dirty="0"/>
              <a:t> </a:t>
            </a:r>
            <a:endParaRPr lang="en-US" sz="2600" dirty="0">
              <a:solidFill>
                <a:schemeClr val="tx1">
                  <a:lumMod val="95000"/>
                  <a:lumOff val="5000"/>
                </a:schemeClr>
              </a:solidFill>
            </a:endParaRPr>
          </a:p>
          <a:p>
            <a:pPr marL="285750" indent="-285750" algn="just" fontAlgn="auto">
              <a:spcBef>
                <a:spcPts val="0"/>
              </a:spcBef>
              <a:spcAft>
                <a:spcPts val="1400"/>
              </a:spcAft>
              <a:buFont typeface="Arial" panose="020B0604020202020204" pitchFamily="34" charset="0"/>
              <a:buChar char="•"/>
              <a:defRPr/>
            </a:pPr>
            <a:r>
              <a:rPr lang="en-US" sz="2600" dirty="0">
                <a:solidFill>
                  <a:schemeClr val="tx1">
                    <a:lumMod val="95000"/>
                    <a:lumOff val="5000"/>
                  </a:schemeClr>
                </a:solidFill>
              </a:rPr>
              <a:t>Trend of </a:t>
            </a:r>
            <a:r>
              <a:rPr lang="en-US" sz="2600" b="1" dirty="0">
                <a:solidFill>
                  <a:schemeClr val="tx1">
                    <a:lumMod val="95000"/>
                    <a:lumOff val="5000"/>
                  </a:schemeClr>
                </a:solidFill>
              </a:rPr>
              <a:t>increase in uniformity and coverage in OECD </a:t>
            </a:r>
            <a:r>
              <a:rPr lang="en-US" sz="2600" dirty="0">
                <a:solidFill>
                  <a:schemeClr val="tx1">
                    <a:lumMod val="95000"/>
                    <a:lumOff val="5000"/>
                  </a:schemeClr>
                </a:solidFill>
              </a:rPr>
              <a:t>countries (33 countries answered OECD 2018 survey)</a:t>
            </a:r>
          </a:p>
          <a:p>
            <a:pPr marL="285750" indent="-285750" algn="just" fontAlgn="auto">
              <a:spcBef>
                <a:spcPts val="0"/>
              </a:spcBef>
              <a:spcAft>
                <a:spcPts val="1400"/>
              </a:spcAft>
              <a:buFont typeface="Arial" panose="020B0604020202020204" pitchFamily="34" charset="0"/>
              <a:buChar char="•"/>
              <a:defRPr/>
            </a:pPr>
            <a:r>
              <a:rPr lang="en-US" sz="2600" dirty="0">
                <a:solidFill>
                  <a:schemeClr val="tx1">
                    <a:lumMod val="95000"/>
                    <a:lumOff val="5000"/>
                  </a:schemeClr>
                </a:solidFill>
              </a:rPr>
              <a:t>Number of countries with a compulsory framework for both line ministries and agencies in OECD went from 17 in 2011 to 18 in 2016 to 23 in 2018</a:t>
            </a:r>
          </a:p>
          <a:p>
            <a:pPr marL="285750" indent="-285750" algn="just" fontAlgn="auto">
              <a:spcBef>
                <a:spcPts val="0"/>
              </a:spcBef>
              <a:spcAft>
                <a:spcPts val="1400"/>
              </a:spcAft>
              <a:buFont typeface="Arial" panose="020B0604020202020204" pitchFamily="34" charset="0"/>
              <a:buChar char="•"/>
              <a:defRPr/>
            </a:pPr>
            <a:r>
              <a:rPr lang="en-US" sz="2600" dirty="0">
                <a:solidFill>
                  <a:schemeClr val="tx1">
                    <a:lumMod val="95000"/>
                    <a:lumOff val="5000"/>
                  </a:schemeClr>
                </a:solidFill>
              </a:rPr>
              <a:t>Examples of OECD countries that recently introduced compulsory frameworks are Belgium and Hungary</a:t>
            </a:r>
          </a:p>
          <a:p>
            <a:pPr algn="just" fontAlgn="auto">
              <a:spcAft>
                <a:spcPts val="0"/>
              </a:spcAft>
              <a:defRPr/>
            </a:pPr>
            <a:endParaRPr lang="en-US" sz="1800" dirty="0">
              <a:solidFill>
                <a:schemeClr val="tx1">
                  <a:lumMod val="95000"/>
                  <a:lumOff val="5000"/>
                </a:schemeClr>
              </a:solidFill>
            </a:endParaRPr>
          </a:p>
          <a:p>
            <a:pPr algn="just" fontAlgn="auto">
              <a:spcAft>
                <a:spcPts val="0"/>
              </a:spcAft>
              <a:defRPr/>
            </a:pPr>
            <a:r>
              <a:rPr lang="en-US" sz="1800" dirty="0">
                <a:solidFill>
                  <a:schemeClr val="tx1">
                    <a:lumMod val="95000"/>
                    <a:lumOff val="5000"/>
                  </a:schemeClr>
                </a:solidFill>
              </a:rPr>
              <a:t>  </a:t>
            </a:r>
            <a:endParaRPr lang="en-GB" sz="1800" dirty="0">
              <a:solidFill>
                <a:prstClr val="black"/>
              </a:solidFill>
            </a:endParaRPr>
          </a:p>
          <a:p>
            <a:pPr marL="285750" indent="-285750" algn="just" fontAlgn="auto">
              <a:spcAft>
                <a:spcPts val="0"/>
              </a:spcAft>
              <a:buFont typeface="Arial" charset="0"/>
              <a:buChar char="•"/>
              <a:defRPr/>
            </a:pPr>
            <a:endParaRPr lang="en-GB" sz="1800" dirty="0">
              <a:solidFill>
                <a:prstClr val="black"/>
              </a:solidFill>
            </a:endParaRPr>
          </a:p>
          <a:p>
            <a:pPr algn="just" fontAlgn="auto">
              <a:spcAft>
                <a:spcPts val="0"/>
              </a:spcAft>
              <a:defRPr/>
            </a:pPr>
            <a:endParaRPr lang="ru-RU" sz="1800" dirty="0">
              <a:solidFill>
                <a:schemeClr val="tx1">
                  <a:lumMod val="95000"/>
                  <a:lumOff val="5000"/>
                </a:schemeClr>
              </a:solidFill>
            </a:endParaRPr>
          </a:p>
          <a:p>
            <a:pPr algn="just" fontAlgn="auto">
              <a:spcAft>
                <a:spcPts val="0"/>
              </a:spcAft>
              <a:defRPr/>
            </a:pPr>
            <a:endParaRPr lang="ru-RU" sz="2000" dirty="0">
              <a:solidFill>
                <a:schemeClr val="tx1">
                  <a:lumMod val="95000"/>
                  <a:lumOff val="5000"/>
                </a:schemeClr>
              </a:solidFill>
            </a:endParaRPr>
          </a:p>
        </p:txBody>
      </p:sp>
      <p:pic>
        <p:nvPicPr>
          <p:cNvPr id="17411" name="Рисунок 11" descr="pempal-logo.jpg"/>
          <p:cNvPicPr>
            <a:picLocks noChangeAspect="1"/>
          </p:cNvPicPr>
          <p:nvPr/>
        </p:nvPicPr>
        <p:blipFill>
          <a:blip r:embed="rId3"/>
          <a:srcRect/>
          <a:stretch>
            <a:fillRect/>
          </a:stretch>
        </p:blipFill>
        <p:spPr bwMode="auto">
          <a:xfrm>
            <a:off x="0" y="0"/>
            <a:ext cx="763588" cy="6858000"/>
          </a:xfrm>
          <a:prstGeom prst="rect">
            <a:avLst/>
          </a:prstGeom>
          <a:noFill/>
          <a:ln w="9525">
            <a:noFill/>
            <a:miter lim="800000"/>
            <a:headEnd/>
            <a:tailEnd/>
          </a:ln>
        </p:spPr>
      </p:pic>
      <p:sp>
        <p:nvSpPr>
          <p:cNvPr id="2" name="TextBox 1"/>
          <p:cNvSpPr txBox="1"/>
          <p:nvPr/>
        </p:nvSpPr>
        <p:spPr>
          <a:xfrm>
            <a:off x="808896" y="117362"/>
            <a:ext cx="8839200" cy="584775"/>
          </a:xfrm>
          <a:prstGeom prst="rect">
            <a:avLst/>
          </a:prstGeom>
          <a:noFill/>
        </p:spPr>
        <p:txBody>
          <a:bodyPr wrap="square" rtlCol="0">
            <a:spAutoFit/>
          </a:bodyPr>
          <a:lstStyle/>
          <a:p>
            <a:pPr algn="ctr"/>
            <a:r>
              <a:rPr lang="en-US" sz="3200" dirty="0">
                <a:solidFill>
                  <a:srgbClr val="002060"/>
                </a:solidFill>
                <a:latin typeface="Calibri"/>
              </a:rPr>
              <a:t>Performance Budgeting Frameworks</a:t>
            </a:r>
          </a:p>
        </p:txBody>
      </p:sp>
      <p:sp>
        <p:nvSpPr>
          <p:cNvPr id="8" name="Slide Number Placeholder 7">
            <a:extLst>
              <a:ext uri="{FF2B5EF4-FFF2-40B4-BE49-F238E27FC236}">
                <a16:creationId xmlns:a16="http://schemas.microsoft.com/office/drawing/2014/main" id="{F430089E-C034-D44A-BCBC-564176082473}"/>
              </a:ext>
            </a:extLst>
          </p:cNvPr>
          <p:cNvSpPr>
            <a:spLocks noGrp="1"/>
          </p:cNvSpPr>
          <p:nvPr>
            <p:ph type="sldNum" sz="quarter" idx="12"/>
          </p:nvPr>
        </p:nvSpPr>
        <p:spPr/>
        <p:txBody>
          <a:bodyPr/>
          <a:lstStyle/>
          <a:p>
            <a:pPr>
              <a:defRPr/>
            </a:pPr>
            <a:fld id="{A9B3BBAE-7D5F-41AB-BD10-EF89A677EBB9}" type="slidenum">
              <a:rPr lang="en-US" smtClean="0"/>
              <a:pPr>
                <a:defRPr/>
              </a:pPr>
              <a:t>8</a:t>
            </a:fld>
            <a:endParaRPr lang="en-US" dirty="0"/>
          </a:p>
        </p:txBody>
      </p:sp>
    </p:spTree>
    <p:extLst>
      <p:ext uri="{BB962C8B-B14F-4D97-AF65-F5344CB8AC3E}">
        <p14:creationId xmlns:p14="http://schemas.microsoft.com/office/powerpoint/2010/main" val="39937065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Рисунок 11" descr="pempal-logo.jpg"/>
          <p:cNvPicPr>
            <a:picLocks noChangeAspect="1"/>
          </p:cNvPicPr>
          <p:nvPr/>
        </p:nvPicPr>
        <p:blipFill>
          <a:blip r:embed="rId3"/>
          <a:srcRect/>
          <a:stretch>
            <a:fillRect/>
          </a:stretch>
        </p:blipFill>
        <p:spPr bwMode="auto">
          <a:xfrm>
            <a:off x="0" y="0"/>
            <a:ext cx="763588" cy="6858000"/>
          </a:xfrm>
          <a:prstGeom prst="rect">
            <a:avLst/>
          </a:prstGeom>
          <a:noFill/>
          <a:ln w="9525">
            <a:noFill/>
            <a:miter lim="800000"/>
            <a:headEnd/>
            <a:tailEnd/>
          </a:ln>
        </p:spPr>
      </p:pic>
      <p:sp>
        <p:nvSpPr>
          <p:cNvPr id="2" name="TextBox 1"/>
          <p:cNvSpPr txBox="1"/>
          <p:nvPr/>
        </p:nvSpPr>
        <p:spPr>
          <a:xfrm>
            <a:off x="808896" y="117362"/>
            <a:ext cx="8839200" cy="584775"/>
          </a:xfrm>
          <a:prstGeom prst="rect">
            <a:avLst/>
          </a:prstGeom>
          <a:noFill/>
        </p:spPr>
        <p:txBody>
          <a:bodyPr wrap="square" rtlCol="0">
            <a:spAutoFit/>
          </a:bodyPr>
          <a:lstStyle/>
          <a:p>
            <a:pPr algn="ctr"/>
            <a:r>
              <a:rPr lang="en-US" sz="3200" dirty="0">
                <a:solidFill>
                  <a:srgbClr val="002060"/>
                </a:solidFill>
                <a:latin typeface="Calibri"/>
              </a:rPr>
              <a:t>Legal/Regulatory Basis for Performance Budgeting</a:t>
            </a:r>
          </a:p>
        </p:txBody>
      </p:sp>
      <p:sp>
        <p:nvSpPr>
          <p:cNvPr id="9" name="Subtitle 2">
            <a:extLst>
              <a:ext uri="{FF2B5EF4-FFF2-40B4-BE49-F238E27FC236}">
                <a16:creationId xmlns:a16="http://schemas.microsoft.com/office/drawing/2014/main" id="{0756B2A5-CCE3-CA4C-9E5F-9AD0300384D3}"/>
              </a:ext>
            </a:extLst>
          </p:cNvPr>
          <p:cNvSpPr txBox="1">
            <a:spLocks/>
          </p:cNvSpPr>
          <p:nvPr/>
        </p:nvSpPr>
        <p:spPr bwMode="auto">
          <a:xfrm>
            <a:off x="843873" y="774050"/>
            <a:ext cx="8839200" cy="5450429"/>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rmAutofit/>
          </a:bodyPr>
          <a:lstStyle>
            <a:lvl1pPr marL="0" indent="0" algn="ctr" rtl="0" fontAlgn="base">
              <a:spcBef>
                <a:spcPct val="20000"/>
              </a:spcBef>
              <a:spcAft>
                <a:spcPct val="0"/>
              </a:spcAft>
              <a:buFont typeface="Arial" charset="0"/>
              <a:buNone/>
              <a:defRPr sz="3200" kern="1200">
                <a:solidFill>
                  <a:schemeClr val="tx1">
                    <a:tint val="75000"/>
                  </a:schemeClr>
                </a:solidFill>
                <a:latin typeface="+mn-lt"/>
                <a:ea typeface="+mn-ea"/>
                <a:cs typeface="+mn-cs"/>
              </a:defRPr>
            </a:lvl1pPr>
            <a:lvl2pPr marL="457200" indent="0" algn="ctr" rtl="0" fontAlgn="base">
              <a:spcBef>
                <a:spcPct val="20000"/>
              </a:spcBef>
              <a:spcAft>
                <a:spcPct val="0"/>
              </a:spcAft>
              <a:buFont typeface="Arial" charset="0"/>
              <a:buNone/>
              <a:defRPr sz="2800" kern="1200">
                <a:solidFill>
                  <a:schemeClr val="tx1">
                    <a:tint val="75000"/>
                  </a:schemeClr>
                </a:solidFill>
                <a:latin typeface="+mn-lt"/>
                <a:ea typeface="+mn-ea"/>
                <a:cs typeface="+mn-cs"/>
              </a:defRPr>
            </a:lvl2pPr>
            <a:lvl3pPr marL="914400" indent="0" algn="ctr" rtl="0" fontAlgn="base">
              <a:spcBef>
                <a:spcPct val="20000"/>
              </a:spcBef>
              <a:spcAft>
                <a:spcPct val="0"/>
              </a:spcAft>
              <a:buFont typeface="Arial" charset="0"/>
              <a:buNone/>
              <a:defRPr sz="2400" kern="1200">
                <a:solidFill>
                  <a:schemeClr val="tx1">
                    <a:tint val="75000"/>
                  </a:schemeClr>
                </a:solidFill>
                <a:latin typeface="+mn-lt"/>
                <a:ea typeface="+mn-ea"/>
                <a:cs typeface="+mn-cs"/>
              </a:defRPr>
            </a:lvl3pPr>
            <a:lvl4pPr marL="1371600" indent="0" algn="ctr" rtl="0" fontAlgn="base">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ctr" rtl="0" fontAlgn="base">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285750" indent="-285750" algn="l" fontAlgn="auto">
              <a:spcBef>
                <a:spcPts val="0"/>
              </a:spcBef>
              <a:spcAft>
                <a:spcPts val="800"/>
              </a:spcAft>
              <a:buFont typeface="Arial" panose="020B0604020202020204" pitchFamily="34" charset="0"/>
              <a:buChar char="•"/>
              <a:defRPr/>
            </a:pPr>
            <a:r>
              <a:rPr lang="en-US" sz="2000" b="1" dirty="0">
                <a:solidFill>
                  <a:schemeClr val="tx1">
                    <a:lumMod val="95000"/>
                    <a:lumOff val="5000"/>
                  </a:schemeClr>
                </a:solidFill>
              </a:rPr>
              <a:t>In organic budget law for almost all </a:t>
            </a:r>
            <a:r>
              <a:rPr lang="en-US" sz="2000" dirty="0">
                <a:solidFill>
                  <a:schemeClr val="tx1">
                    <a:lumMod val="95000"/>
                    <a:lumOff val="5000"/>
                  </a:schemeClr>
                </a:solidFill>
              </a:rPr>
              <a:t>PEMPAL countries  (2/3 in OECD), exceptions are Belarus (a presidential decree) and Kosovo</a:t>
            </a:r>
          </a:p>
          <a:p>
            <a:pPr marL="285750" indent="-285750" algn="l" fontAlgn="auto">
              <a:spcBef>
                <a:spcPts val="0"/>
              </a:spcBef>
              <a:spcAft>
                <a:spcPts val="800"/>
              </a:spcAft>
              <a:buFont typeface="Arial" panose="020B0604020202020204" pitchFamily="34" charset="0"/>
              <a:buChar char="•"/>
              <a:defRPr/>
            </a:pPr>
            <a:r>
              <a:rPr lang="en-US" sz="2000" dirty="0">
                <a:solidFill>
                  <a:schemeClr val="tx1">
                    <a:lumMod val="95000"/>
                    <a:lumOff val="5000"/>
                  </a:schemeClr>
                </a:solidFill>
              </a:rPr>
              <a:t>Also in regulations/instructions for budget preparation for most PEMPAL countries (for 2/3 countries in both organic law and instructions)</a:t>
            </a:r>
          </a:p>
          <a:p>
            <a:pPr marL="285750" indent="-285750" algn="l" fontAlgn="auto">
              <a:spcBef>
                <a:spcPts val="0"/>
              </a:spcBef>
              <a:spcAft>
                <a:spcPts val="800"/>
              </a:spcAft>
              <a:buFont typeface="Arial" panose="020B0604020202020204" pitchFamily="34" charset="0"/>
              <a:buChar char="•"/>
              <a:defRPr/>
            </a:pPr>
            <a:r>
              <a:rPr lang="en-US" sz="2000" b="1" dirty="0">
                <a:solidFill>
                  <a:schemeClr val="tx1">
                    <a:lumMod val="95000"/>
                    <a:lumOff val="5000"/>
                  </a:schemeClr>
                </a:solidFill>
              </a:rPr>
              <a:t>No separate law </a:t>
            </a:r>
            <a:r>
              <a:rPr lang="en-US" sz="2000" dirty="0">
                <a:solidFill>
                  <a:schemeClr val="tx1">
                    <a:lumMod val="95000"/>
                    <a:lumOff val="5000"/>
                  </a:schemeClr>
                </a:solidFill>
              </a:rPr>
              <a:t>in any PEMPAL country</a:t>
            </a:r>
          </a:p>
          <a:p>
            <a:pPr marL="285750" indent="-285750" algn="l" fontAlgn="auto">
              <a:spcBef>
                <a:spcPts val="0"/>
              </a:spcBef>
              <a:spcAft>
                <a:spcPts val="800"/>
              </a:spcAft>
              <a:buFont typeface="Arial" panose="020B0604020202020204" pitchFamily="34" charset="0"/>
              <a:buChar char="•"/>
              <a:defRPr/>
            </a:pPr>
            <a:r>
              <a:rPr lang="en-US" sz="2000" dirty="0">
                <a:solidFill>
                  <a:schemeClr val="tx1"/>
                </a:solidFill>
              </a:rPr>
              <a:t>Out of 31 OECD countries, in 20 countries in budget regulations/instructions, 20 in organic budget law, and 2 (Australia and Italy) in separate law</a:t>
            </a:r>
            <a:endParaRPr lang="ru-RU" sz="2000" dirty="0">
              <a:solidFill>
                <a:schemeClr val="tx1">
                  <a:lumMod val="95000"/>
                  <a:lumOff val="5000"/>
                </a:schemeClr>
              </a:solidFill>
            </a:endParaRPr>
          </a:p>
        </p:txBody>
      </p:sp>
      <p:sp>
        <p:nvSpPr>
          <p:cNvPr id="10" name="Slide Number Placeholder 9">
            <a:extLst>
              <a:ext uri="{FF2B5EF4-FFF2-40B4-BE49-F238E27FC236}">
                <a16:creationId xmlns:a16="http://schemas.microsoft.com/office/drawing/2014/main" id="{19CCFC28-3C49-5842-B34D-29D53D549983}"/>
              </a:ext>
            </a:extLst>
          </p:cNvPr>
          <p:cNvSpPr>
            <a:spLocks noGrp="1"/>
          </p:cNvSpPr>
          <p:nvPr>
            <p:ph type="sldNum" sz="quarter" idx="12"/>
          </p:nvPr>
        </p:nvSpPr>
        <p:spPr/>
        <p:txBody>
          <a:bodyPr/>
          <a:lstStyle/>
          <a:p>
            <a:pPr>
              <a:defRPr/>
            </a:pPr>
            <a:fld id="{A9B3BBAE-7D5F-41AB-BD10-EF89A677EBB9}" type="slidenum">
              <a:rPr lang="en-US" smtClean="0"/>
              <a:pPr>
                <a:defRPr/>
              </a:pPr>
              <a:t>9</a:t>
            </a:fld>
            <a:endParaRPr lang="en-US" dirty="0"/>
          </a:p>
        </p:txBody>
      </p:sp>
      <p:graphicFrame>
        <p:nvGraphicFramePr>
          <p:cNvPr id="11" name="Chart 10">
            <a:extLst>
              <a:ext uri="{FF2B5EF4-FFF2-40B4-BE49-F238E27FC236}">
                <a16:creationId xmlns:a16="http://schemas.microsoft.com/office/drawing/2014/main" id="{435140CB-ABD2-B048-8EDD-0A65EC0669CC}"/>
              </a:ext>
            </a:extLst>
          </p:cNvPr>
          <p:cNvGraphicFramePr>
            <a:graphicFrameLocks/>
          </p:cNvGraphicFramePr>
          <p:nvPr>
            <p:extLst>
              <p:ext uri="{D42A27DB-BD31-4B8C-83A1-F6EECF244321}">
                <p14:modId xmlns:p14="http://schemas.microsoft.com/office/powerpoint/2010/main" val="4289401458"/>
              </p:ext>
            </p:extLst>
          </p:nvPr>
        </p:nvGraphicFramePr>
        <p:xfrm>
          <a:off x="990600" y="3494272"/>
          <a:ext cx="9144000" cy="336372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8085373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8232</TotalTime>
  <Words>1754</Words>
  <Application>Microsoft Macintosh PowerPoint</Application>
  <PresentationFormat>A4 Paper (210x297 mm)</PresentationFormat>
  <Paragraphs>216</Paragraphs>
  <Slides>23</Slides>
  <Notes>21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Calibri</vt:lpstr>
      <vt:lpstr>Lucida Grande CY</vt:lpstr>
      <vt:lpstr>Wingdings</vt:lpstr>
      <vt:lpstr>Office Theme</vt:lpstr>
      <vt:lpstr>Findings of the 2018 OECD Performance Budgeting Survey for PEMPAL Countries</vt:lpstr>
      <vt:lpstr>PowerPoint Presentation</vt:lpstr>
      <vt:lpstr>PowerPoint Presentation</vt:lpstr>
      <vt:lpstr>PowerPoint Presentation</vt:lpstr>
      <vt:lpstr>PowerPoint Presentation</vt:lpstr>
      <vt:lpstr>Characteristics of National Performance Frameworks </vt:lpstr>
      <vt:lpstr>PowerPoint Presentation</vt:lpstr>
      <vt:lpstr>PowerPoint Presentation</vt:lpstr>
      <vt:lpstr>PowerPoint Presentation</vt:lpstr>
      <vt:lpstr>PowerPoint Presentation</vt:lpstr>
      <vt:lpstr>Performance Indicators   </vt:lpstr>
      <vt:lpstr>PowerPoint Presentation</vt:lpstr>
      <vt:lpstr>PowerPoint Presentation</vt:lpstr>
      <vt:lpstr>PowerPoint Presentation</vt:lpstr>
      <vt:lpstr>PowerPoint Presentation</vt:lpstr>
      <vt:lpstr>Usage of Performance Information   </vt:lpstr>
      <vt:lpstr>PowerPoint Presentation</vt:lpstr>
      <vt:lpstr>PowerPoint Presentation</vt:lpstr>
      <vt:lpstr>PowerPoint Presentation</vt:lpstr>
      <vt:lpstr>PowerPoint Presentation</vt:lpstr>
      <vt:lpstr>Performance Budgeting Challenges   </vt:lpstr>
      <vt:lpstr>PowerPoint Presentation</vt:lpstr>
      <vt:lpstr>PowerPoint Presentation</vt:lpstr>
    </vt:vector>
  </TitlesOfParts>
  <Manager/>
  <Company>The World Bank Group</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2017 BCOP plenary</dc:title>
  <dc:subject/>
  <dc:creator>Deanna Aubrey</dc:creator>
  <cp:keywords>BCOP Budget Literacy and Transparency Working Group</cp:keywords>
  <dc:description/>
  <cp:lastModifiedBy>Naida Čaršimamović</cp:lastModifiedBy>
  <cp:revision>735</cp:revision>
  <cp:lastPrinted>2018-11-22T10:27:53Z</cp:lastPrinted>
  <dcterms:created xsi:type="dcterms:W3CDTF">2010-10-04T16:57:49Z</dcterms:created>
  <dcterms:modified xsi:type="dcterms:W3CDTF">2019-03-02T17:55:55Z</dcterms:modified>
  <cp:category>PEMPAL</cp:category>
</cp:coreProperties>
</file>