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handoutMasterIdLst>
    <p:handoutMasterId r:id="rId17"/>
  </p:handoutMasterIdLst>
  <p:sldIdLst>
    <p:sldId id="271" r:id="rId2"/>
    <p:sldId id="410" r:id="rId3"/>
    <p:sldId id="422" r:id="rId4"/>
    <p:sldId id="423" r:id="rId5"/>
    <p:sldId id="425" r:id="rId6"/>
    <p:sldId id="432" r:id="rId7"/>
    <p:sldId id="426" r:id="rId8"/>
    <p:sldId id="427" r:id="rId9"/>
    <p:sldId id="428" r:id="rId10"/>
    <p:sldId id="430" r:id="rId11"/>
    <p:sldId id="429" r:id="rId12"/>
    <p:sldId id="421" r:id="rId13"/>
    <p:sldId id="431" r:id="rId14"/>
    <p:sldId id="312" r:id="rId15"/>
  </p:sldIdLst>
  <p:sldSz cx="9906000" cy="6858000" type="A4"/>
  <p:notesSz cx="7086600" cy="90249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Mondo" initials="E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204" autoAdjust="0"/>
    <p:restoredTop sz="95903" autoAdjust="0"/>
  </p:normalViewPr>
  <p:slideViewPr>
    <p:cSldViewPr>
      <p:cViewPr>
        <p:scale>
          <a:sx n="96" d="100"/>
          <a:sy n="96" d="100"/>
        </p:scale>
        <p:origin x="4232" y="1464"/>
      </p:cViewPr>
      <p:guideLst>
        <p:guide orient="horz" pos="2160"/>
        <p:guide pos="2880"/>
        <p:guide pos="3120"/>
      </p:guideLst>
    </p:cSldViewPr>
  </p:slideViewPr>
  <p:outlineViewPr>
    <p:cViewPr>
      <p:scale>
        <a:sx n="33" d="100"/>
        <a:sy n="33" d="100"/>
      </p:scale>
      <p:origin x="0" y="-9352"/>
    </p:cViewPr>
  </p:outlineViewPr>
  <p:notesTextViewPr>
    <p:cViewPr>
      <p:scale>
        <a:sx n="100" d="100"/>
        <a:sy n="100" d="100"/>
      </p:scale>
      <p:origin x="0" y="0"/>
    </p:cViewPr>
  </p:notesTextViewPr>
  <p:sorterViewPr>
    <p:cViewPr>
      <p:scale>
        <a:sx n="140" d="100"/>
        <a:sy n="140" d="100"/>
      </p:scale>
      <p:origin x="0" y="0"/>
    </p:cViewPr>
  </p:sorterViewPr>
  <p:notesViewPr>
    <p:cSldViewPr>
      <p:cViewPr varScale="1">
        <p:scale>
          <a:sx n="57" d="100"/>
          <a:sy n="57" d="100"/>
        </p:scale>
        <p:origin x="279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Users/naida/Desktop/Anne's%202018_Charts%20for%20presentation_PB%20Network%20Meeting_draft_16112018%2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Users/naida/Desktop/ALL%20032019%202018%20NC%20presentation%20Excel%20for%20interpreter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041601049868767"/>
          <c:y val="0.18560185185185185"/>
          <c:w val="0.45636176727909011"/>
          <c:h val="0.72088764946048411"/>
        </c:manualLayout>
      </c:layout>
      <c:barChart>
        <c:barDir val="bar"/>
        <c:grouping val="clustered"/>
        <c:varyColors val="0"/>
        <c:ser>
          <c:idx val="0"/>
          <c:order val="0"/>
          <c:tx>
            <c:strRef>
              <c:f>'13_SR Regulatory basis'!$B$13</c:f>
              <c:strCache>
                <c:ptCount val="1"/>
                <c:pt idx="0">
                  <c:v>OECD</c:v>
                </c:pt>
              </c:strCache>
            </c:strRef>
          </c:tx>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'13_SR Regulatory basis'!$A$14:$A$18</c:f>
              <c:strCache>
                <c:ptCount val="5"/>
                <c:pt idx="0">
                  <c:v>A separate law on spending reviews</c:v>
                </c:pt>
                <c:pt idx="1">
                  <c:v>Basic/organic budget law</c:v>
                </c:pt>
                <c:pt idx="2">
                  <c:v>Guidelines/methodology for spending reviews</c:v>
                </c:pt>
                <c:pt idx="3">
                  <c:v>An executive order</c:v>
                </c:pt>
                <c:pt idx="4">
                  <c:v>There are no established guidelines (each spending review has its own ToR)</c:v>
                </c:pt>
              </c:strCache>
            </c:strRef>
          </c:cat>
          <c:val>
            <c:numRef>
              <c:f>'13_SR Regulatory basis'!$B$14:$B$18</c:f>
              <c:numCache>
                <c:formatCode>General</c:formatCode>
                <c:ptCount val="5"/>
                <c:pt idx="0">
                  <c:v>2</c:v>
                </c:pt>
                <c:pt idx="1">
                  <c:v>7</c:v>
                </c:pt>
                <c:pt idx="2">
                  <c:v>19</c:v>
                </c:pt>
                <c:pt idx="3">
                  <c:v>10</c:v>
                </c:pt>
                <c:pt idx="4">
                  <c:v>11</c:v>
                </c:pt>
              </c:numCache>
            </c:numRef>
          </c:val>
          <c:extLst>
            <c:ext xmlns:c16="http://schemas.microsoft.com/office/drawing/2014/chart" uri="{C3380CC4-5D6E-409C-BE32-E72D297353CC}">
              <c16:uniqueId val="{00000000-9BD6-1A4C-9E23-2C01C3F666A0}"/>
            </c:ext>
          </c:extLst>
        </c:ser>
        <c:ser>
          <c:idx val="1"/>
          <c:order val="1"/>
          <c:tx>
            <c:strRef>
              <c:f>'13_SR Regulatory basis'!$C$13</c:f>
              <c:strCache>
                <c:ptCount val="1"/>
                <c:pt idx="0">
                  <c:v>PEMPAL</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'13_SR Regulatory basis'!$A$14:$A$18</c:f>
              <c:strCache>
                <c:ptCount val="5"/>
                <c:pt idx="0">
                  <c:v>A separate law on spending reviews</c:v>
                </c:pt>
                <c:pt idx="1">
                  <c:v>Basic/organic budget law</c:v>
                </c:pt>
                <c:pt idx="2">
                  <c:v>Guidelines/methodology for spending reviews</c:v>
                </c:pt>
                <c:pt idx="3">
                  <c:v>An executive order</c:v>
                </c:pt>
                <c:pt idx="4">
                  <c:v>There are no established guidelines (each spending review has its own ToR)</c:v>
                </c:pt>
              </c:strCache>
            </c:strRef>
          </c:cat>
          <c:val>
            <c:numRef>
              <c:f>'13_SR Regulatory basis'!$C$14:$C$18</c:f>
              <c:numCache>
                <c:formatCode>General</c:formatCode>
                <c:ptCount val="5"/>
                <c:pt idx="0">
                  <c:v>0</c:v>
                </c:pt>
                <c:pt idx="1">
                  <c:v>0</c:v>
                </c:pt>
                <c:pt idx="2">
                  <c:v>3</c:v>
                </c:pt>
                <c:pt idx="3">
                  <c:v>3</c:v>
                </c:pt>
                <c:pt idx="4">
                  <c:v>3</c:v>
                </c:pt>
              </c:numCache>
            </c:numRef>
          </c:val>
          <c:extLst>
            <c:ext xmlns:c16="http://schemas.microsoft.com/office/drawing/2014/chart" uri="{C3380CC4-5D6E-409C-BE32-E72D297353CC}">
              <c16:uniqueId val="{00000001-9BD6-1A4C-9E23-2C01C3F666A0}"/>
            </c:ext>
          </c:extLst>
        </c:ser>
        <c:dLbls>
          <c:showLegendKey val="0"/>
          <c:showVal val="0"/>
          <c:showCatName val="0"/>
          <c:showSerName val="0"/>
          <c:showPercent val="0"/>
          <c:showBubbleSize val="0"/>
        </c:dLbls>
        <c:gapWidth val="182"/>
        <c:axId val="606817896"/>
        <c:axId val="606824456"/>
      </c:barChart>
      <c:catAx>
        <c:axId val="6068178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606824456"/>
        <c:crosses val="autoZero"/>
        <c:auto val="1"/>
        <c:lblAlgn val="ctr"/>
        <c:lblOffset val="100"/>
        <c:noMultiLvlLbl val="0"/>
      </c:catAx>
      <c:valAx>
        <c:axId val="606824456"/>
        <c:scaling>
          <c:orientation val="minMax"/>
          <c:max val="20"/>
        </c:scaling>
        <c:delete val="1"/>
        <c:axPos val="b"/>
        <c:majorGridlines>
          <c:spPr>
            <a:ln w="9525" cap="flat" cmpd="sng" algn="ctr">
              <a:noFill/>
              <a:round/>
            </a:ln>
            <a:effectLst/>
          </c:spPr>
        </c:majorGridlines>
        <c:numFmt formatCode="General" sourceLinked="1"/>
        <c:majorTickMark val="none"/>
        <c:minorTickMark val="none"/>
        <c:tickLblPos val="nextTo"/>
        <c:crossAx val="606817896"/>
        <c:crosses val="autoZero"/>
        <c:crossBetween val="between"/>
      </c:valAx>
      <c:spPr>
        <a:noFill/>
        <a:ln>
          <a:noFill/>
        </a:ln>
        <a:effectLst/>
      </c:spPr>
    </c:plotArea>
    <c:legend>
      <c:legendPos val="b"/>
      <c:layout>
        <c:manualLayout>
          <c:xMode val="edge"/>
          <c:yMode val="edge"/>
          <c:x val="0.31363440556477529"/>
          <c:y val="0.92710566480879786"/>
          <c:w val="0.32290557850672252"/>
          <c:h val="6.9402410747648524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35370200097945448"/>
          <c:y val="0.19517292933320043"/>
          <c:w val="0.62238456387843677"/>
          <c:h val="0.61802010970044285"/>
        </c:manualLayout>
      </c:layout>
      <c:barChart>
        <c:barDir val="bar"/>
        <c:grouping val="clustered"/>
        <c:varyColors val="0"/>
        <c:ser>
          <c:idx val="0"/>
          <c:order val="0"/>
          <c:tx>
            <c:strRef>
              <c:f>'17_SR Main challenges'!$C$76</c:f>
              <c:strCache>
                <c:ptCount val="1"/>
                <c:pt idx="0">
                  <c:v>OECD</c:v>
                </c:pt>
              </c:strCache>
            </c:strRef>
          </c:tx>
          <c:spPr>
            <a:solidFill>
              <a:srgbClr val="00206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'17_SR Main challenges'!$B$77:$B$88</c:f>
              <c:strCache>
                <c:ptCount val="12"/>
                <c:pt idx="0">
                  <c:v>Gaming behaviour</c:v>
                </c:pt>
                <c:pt idx="1">
                  <c:v>Senior civil service support</c:v>
                </c:pt>
                <c:pt idx="2">
                  <c:v>Political support (legislative)</c:v>
                </c:pt>
                <c:pt idx="3">
                  <c:v>ICT</c:v>
                </c:pt>
                <c:pt idx="4">
                  <c:v>Political support (executive)</c:v>
                </c:pt>
                <c:pt idx="5">
                  <c:v>Quality of performance information/data</c:v>
                </c:pt>
                <c:pt idx="6">
                  <c:v>Availability of performance information</c:v>
                </c:pt>
                <c:pt idx="7">
                  <c:v>Framework/methodology</c:v>
                </c:pt>
                <c:pt idx="8">
                  <c:v>Time constraints for implementation</c:v>
                </c:pt>
                <c:pt idx="9">
                  <c:v>Inattention to implementation</c:v>
                </c:pt>
                <c:pt idx="10">
                  <c:v>Capability (e.g. technical expertise)</c:v>
                </c:pt>
                <c:pt idx="11">
                  <c:v>Lack of capacity (e.g. available staff)</c:v>
                </c:pt>
              </c:strCache>
            </c:strRef>
          </c:cat>
          <c:val>
            <c:numRef>
              <c:f>'17_SR Main challenges'!$C$77:$C$88</c:f>
              <c:numCache>
                <c:formatCode>#,##0.0</c:formatCode>
                <c:ptCount val="12"/>
                <c:pt idx="0">
                  <c:v>1.4347826086956521</c:v>
                </c:pt>
                <c:pt idx="1">
                  <c:v>1.4347826086956521</c:v>
                </c:pt>
                <c:pt idx="2">
                  <c:v>1.5217391304347827</c:v>
                </c:pt>
                <c:pt idx="3">
                  <c:v>1.24</c:v>
                </c:pt>
                <c:pt idx="4">
                  <c:v>1.625</c:v>
                </c:pt>
                <c:pt idx="5">
                  <c:v>1.875</c:v>
                </c:pt>
                <c:pt idx="6">
                  <c:v>1.96</c:v>
                </c:pt>
                <c:pt idx="7">
                  <c:v>1.3333333333333333</c:v>
                </c:pt>
                <c:pt idx="8">
                  <c:v>1.68</c:v>
                </c:pt>
                <c:pt idx="9">
                  <c:v>1.72</c:v>
                </c:pt>
                <c:pt idx="10">
                  <c:v>1.2916666666666667</c:v>
                </c:pt>
                <c:pt idx="11">
                  <c:v>1.5</c:v>
                </c:pt>
              </c:numCache>
            </c:numRef>
          </c:val>
          <c:extLst>
            <c:ext xmlns:c16="http://schemas.microsoft.com/office/drawing/2014/chart" uri="{C3380CC4-5D6E-409C-BE32-E72D297353CC}">
              <c16:uniqueId val="{00000000-A223-E24E-9F31-C9328CD40520}"/>
            </c:ext>
          </c:extLst>
        </c:ser>
        <c:ser>
          <c:idx val="1"/>
          <c:order val="1"/>
          <c:tx>
            <c:strRef>
              <c:f>'17_SR Main challenges'!$D$76</c:f>
              <c:strCache>
                <c:ptCount val="1"/>
                <c:pt idx="0">
                  <c:v>PEMPAL</c:v>
                </c:pt>
              </c:strCache>
            </c:strRef>
          </c:tx>
          <c:spPr>
            <a:solidFill>
              <a:srgbClr val="C00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'17_SR Main challenges'!$B$77:$B$88</c:f>
              <c:strCache>
                <c:ptCount val="12"/>
                <c:pt idx="0">
                  <c:v>Gaming behaviour</c:v>
                </c:pt>
                <c:pt idx="1">
                  <c:v>Senior civil service support</c:v>
                </c:pt>
                <c:pt idx="2">
                  <c:v>Political support (legislative)</c:v>
                </c:pt>
                <c:pt idx="3">
                  <c:v>ICT</c:v>
                </c:pt>
                <c:pt idx="4">
                  <c:v>Political support (executive)</c:v>
                </c:pt>
                <c:pt idx="5">
                  <c:v>Quality of performance information/data</c:v>
                </c:pt>
                <c:pt idx="6">
                  <c:v>Availability of performance information</c:v>
                </c:pt>
                <c:pt idx="7">
                  <c:v>Framework/methodology</c:v>
                </c:pt>
                <c:pt idx="8">
                  <c:v>Time constraints for implementation</c:v>
                </c:pt>
                <c:pt idx="9">
                  <c:v>Inattention to implementation</c:v>
                </c:pt>
                <c:pt idx="10">
                  <c:v>Capability (e.g. technical expertise)</c:v>
                </c:pt>
                <c:pt idx="11">
                  <c:v>Lack of capacity (e.g. available staff)</c:v>
                </c:pt>
              </c:strCache>
            </c:strRef>
          </c:cat>
          <c:val>
            <c:numRef>
              <c:f>'17_SR Main challenges'!$D$77:$D$88</c:f>
              <c:numCache>
                <c:formatCode>General</c:formatCode>
                <c:ptCount val="12"/>
                <c:pt idx="0">
                  <c:v>1.4</c:v>
                </c:pt>
                <c:pt idx="1">
                  <c:v>1.5</c:v>
                </c:pt>
                <c:pt idx="2">
                  <c:v>1.6</c:v>
                </c:pt>
                <c:pt idx="3">
                  <c:v>1.9</c:v>
                </c:pt>
                <c:pt idx="4">
                  <c:v>1.9</c:v>
                </c:pt>
                <c:pt idx="5">
                  <c:v>1.9</c:v>
                </c:pt>
                <c:pt idx="6">
                  <c:v>1.9</c:v>
                </c:pt>
                <c:pt idx="7">
                  <c:v>2</c:v>
                </c:pt>
                <c:pt idx="8">
                  <c:v>2.2000000000000002</c:v>
                </c:pt>
                <c:pt idx="9">
                  <c:v>2.2999999999999998</c:v>
                </c:pt>
                <c:pt idx="10">
                  <c:v>2.5</c:v>
                </c:pt>
                <c:pt idx="11">
                  <c:v>2.5</c:v>
                </c:pt>
              </c:numCache>
            </c:numRef>
          </c:val>
          <c:extLst>
            <c:ext xmlns:c16="http://schemas.microsoft.com/office/drawing/2014/chart" uri="{C3380CC4-5D6E-409C-BE32-E72D297353CC}">
              <c16:uniqueId val="{00000001-A223-E24E-9F31-C9328CD40520}"/>
            </c:ext>
          </c:extLst>
        </c:ser>
        <c:dLbls>
          <c:showLegendKey val="0"/>
          <c:showVal val="1"/>
          <c:showCatName val="0"/>
          <c:showSerName val="0"/>
          <c:showPercent val="0"/>
          <c:showBubbleSize val="0"/>
        </c:dLbls>
        <c:gapWidth val="150"/>
        <c:overlap val="-25"/>
        <c:axId val="441377920"/>
        <c:axId val="441379456"/>
      </c:barChart>
      <c:catAx>
        <c:axId val="441377920"/>
        <c:scaling>
          <c:orientation val="minMax"/>
        </c:scaling>
        <c:delete val="0"/>
        <c:axPos val="l"/>
        <c:numFmt formatCode="General" sourceLinked="0"/>
        <c:majorTickMark val="none"/>
        <c:minorTickMark val="none"/>
        <c:tickLblPos val="nextTo"/>
        <c:txPr>
          <a:bodyPr/>
          <a:lstStyle/>
          <a:p>
            <a:pPr>
              <a:defRPr b="1"/>
            </a:pPr>
            <a:endParaRPr lang="en-US"/>
          </a:p>
        </c:txPr>
        <c:crossAx val="441379456"/>
        <c:crosses val="autoZero"/>
        <c:auto val="1"/>
        <c:lblAlgn val="ctr"/>
        <c:lblOffset val="100"/>
        <c:noMultiLvlLbl val="0"/>
      </c:catAx>
      <c:valAx>
        <c:axId val="441379456"/>
        <c:scaling>
          <c:orientation val="minMax"/>
        </c:scaling>
        <c:delete val="1"/>
        <c:axPos val="b"/>
        <c:numFmt formatCode="#,##0.0" sourceLinked="1"/>
        <c:majorTickMark val="out"/>
        <c:minorTickMark val="none"/>
        <c:tickLblPos val="nextTo"/>
        <c:crossAx val="441377920"/>
        <c:crosses val="autoZero"/>
        <c:crossBetween val="between"/>
      </c:valAx>
    </c:plotArea>
    <c:legend>
      <c:legendPos val="b"/>
      <c:legendEntry>
        <c:idx val="0"/>
        <c:txPr>
          <a:bodyPr/>
          <a:lstStyle/>
          <a:p>
            <a:pPr>
              <a:defRPr>
                <a:solidFill>
                  <a:srgbClr val="C00000"/>
                </a:solidFill>
              </a:defRPr>
            </a:pPr>
            <a:endParaRPr lang="en-US"/>
          </a:p>
        </c:txPr>
      </c:legendEntry>
      <c:legendEntry>
        <c:idx val="1"/>
        <c:txPr>
          <a:bodyPr/>
          <a:lstStyle/>
          <a:p>
            <a:pPr>
              <a:defRPr>
                <a:solidFill>
                  <a:srgbClr val="002060"/>
                </a:solidFill>
              </a:defRPr>
            </a:pPr>
            <a:endParaRPr lang="en-US"/>
          </a:p>
        </c:txPr>
      </c:legendEntry>
      <c:layout>
        <c:manualLayout>
          <c:xMode val="edge"/>
          <c:yMode val="edge"/>
          <c:x val="0.43296088180482561"/>
          <c:y val="0.87825675271603709"/>
          <c:w val="0.25831504640238756"/>
          <c:h val="4.6841984557755525E-2"/>
        </c:manualLayout>
      </c:layout>
      <c:overlay val="0"/>
    </c:legend>
    <c:plotVisOnly val="1"/>
    <c:dispBlanksAs val="gap"/>
    <c:showDLblsOverMax val="0"/>
  </c:chart>
  <c:txPr>
    <a:bodyPr/>
    <a:lstStyle/>
    <a:p>
      <a:pPr>
        <a:defRPr sz="1300"/>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0.41867</cdr:x>
      <cdr:y>0.82419</cdr:y>
    </cdr:from>
    <cdr:to>
      <cdr:x>0.68136</cdr:x>
      <cdr:y>0.90307</cdr:y>
    </cdr:to>
    <cdr:sp macro="" textlink="">
      <cdr:nvSpPr>
        <cdr:cNvPr id="2" name="TextBox 1"/>
        <cdr:cNvSpPr txBox="1"/>
      </cdr:nvSpPr>
      <cdr:spPr>
        <a:xfrm xmlns:a="http://schemas.openxmlformats.org/drawingml/2006/main">
          <a:off x="4076227" y="4961448"/>
          <a:ext cx="2557558" cy="47484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100"/>
            <a:t>1 = Low</a:t>
          </a:r>
          <a:r>
            <a:rPr lang="en-GB" sz="1100" baseline="0"/>
            <a:t>     2 = Medium     3 = High</a:t>
          </a:r>
          <a:r>
            <a:rPr lang="en-GB" sz="1100"/>
            <a:t>	</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3DEF46C-3B29-459B-AD1C-1E45D54687AF}" type="datetimeFigureOut">
              <a:rPr lang="en-US"/>
              <a:pPr>
                <a:defRPr/>
              </a:pPr>
              <a:t>3/12/19</a:t>
            </a:fld>
            <a:endParaRPr lang="en-US" dirty="0"/>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3FA3048-62B1-4C44-B29A-EA0FED456B63}" type="slidenum">
              <a:rPr lang="en-US"/>
              <a:pPr>
                <a:defRPr/>
              </a:pPr>
              <a:t>‹#›</a:t>
            </a:fld>
            <a:endParaRPr lang="en-US" dirty="0"/>
          </a:p>
        </p:txBody>
      </p:sp>
    </p:spTree>
    <p:extLst>
      <p:ext uri="{BB962C8B-B14F-4D97-AF65-F5344CB8AC3E}">
        <p14:creationId xmlns:p14="http://schemas.microsoft.com/office/powerpoint/2010/main" val="452277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ooter Placeholder 7"/>
          <p:cNvSpPr>
            <a:spLocks noGrp="1"/>
          </p:cNvSpPr>
          <p:nvPr>
            <p:ph type="ftr" sz="quarter" idx="4"/>
          </p:nvPr>
        </p:nvSpPr>
        <p:spPr>
          <a:xfrm>
            <a:off x="0" y="8572500"/>
            <a:ext cx="3070225" cy="452438"/>
          </a:xfrm>
          <a:prstGeom prst="rect">
            <a:avLst/>
          </a:prstGeom>
        </p:spPr>
        <p:txBody>
          <a:bodyPr vert="horz" lIns="91440" tIns="45720" rIns="91440" bIns="45720" rtlCol="0" anchor="b"/>
          <a:lstStyle>
            <a:lvl1pPr algn="l">
              <a:defRPr sz="1200"/>
            </a:lvl1pPr>
          </a:lstStyle>
          <a:p>
            <a:endParaRPr lang="en-US"/>
          </a:p>
        </p:txBody>
      </p:sp>
      <p:sp>
        <p:nvSpPr>
          <p:cNvPr id="9" name="Slide Image Placeholder 8"/>
          <p:cNvSpPr>
            <a:spLocks noGrp="1" noRot="1" noChangeAspect="1"/>
          </p:cNvSpPr>
          <p:nvPr>
            <p:ph type="sldImg" idx="2"/>
          </p:nvPr>
        </p:nvSpPr>
        <p:spPr>
          <a:xfrm>
            <a:off x="1344613" y="1128713"/>
            <a:ext cx="4397375" cy="3044825"/>
          </a:xfrm>
          <a:prstGeom prst="rect">
            <a:avLst/>
          </a:prstGeom>
          <a:noFill/>
          <a:ln w="12700">
            <a:solidFill>
              <a:prstClr val="black"/>
            </a:solidFill>
          </a:ln>
        </p:spPr>
        <p:txBody>
          <a:bodyPr vert="horz" lIns="91440" tIns="45720" rIns="91440" bIns="45720" rtlCol="0" anchor="ctr"/>
          <a:lstStyle/>
          <a:p>
            <a:endParaRPr lang="en-US"/>
          </a:p>
        </p:txBody>
      </p:sp>
      <p:sp>
        <p:nvSpPr>
          <p:cNvPr id="10" name="Header Placeholder 9"/>
          <p:cNvSpPr>
            <a:spLocks noGrp="1"/>
          </p:cNvSpPr>
          <p:nvPr>
            <p:ph type="hdr" sz="quarter"/>
          </p:nvPr>
        </p:nvSpPr>
        <p:spPr>
          <a:xfrm>
            <a:off x="0" y="0"/>
            <a:ext cx="3070225" cy="452438"/>
          </a:xfrm>
          <a:prstGeom prst="rect">
            <a:avLst/>
          </a:prstGeom>
        </p:spPr>
        <p:txBody>
          <a:bodyPr vert="horz" lIns="91440" tIns="45720" rIns="91440" bIns="45720" rtlCol="0"/>
          <a:lstStyle>
            <a:lvl1pPr algn="l">
              <a:defRPr sz="1200"/>
            </a:lvl1pPr>
          </a:lstStyle>
          <a:p>
            <a:endParaRPr lang="en-US"/>
          </a:p>
        </p:txBody>
      </p:sp>
      <p:sp>
        <p:nvSpPr>
          <p:cNvPr id="11" name="Slide Number Placeholder 10"/>
          <p:cNvSpPr>
            <a:spLocks noGrp="1"/>
          </p:cNvSpPr>
          <p:nvPr>
            <p:ph type="sldNum" sz="quarter" idx="5"/>
          </p:nvPr>
        </p:nvSpPr>
        <p:spPr>
          <a:xfrm>
            <a:off x="4014788" y="8572500"/>
            <a:ext cx="3070225" cy="452438"/>
          </a:xfrm>
          <a:prstGeom prst="rect">
            <a:avLst/>
          </a:prstGeom>
        </p:spPr>
        <p:txBody>
          <a:bodyPr vert="horz" lIns="91440" tIns="45720" rIns="91440" bIns="45720" rtlCol="0" anchor="b"/>
          <a:lstStyle>
            <a:lvl1pPr algn="r">
              <a:defRPr sz="1200"/>
            </a:lvl1pPr>
          </a:lstStyle>
          <a:p>
            <a:fld id="{84D93891-08A2-4590-89BC-501F5744FE35}" type="slidenum">
              <a:rPr lang="en-US" smtClean="0"/>
              <a:t>‹#›</a:t>
            </a:fld>
            <a:endParaRPr lang="en-US"/>
          </a:p>
        </p:txBody>
      </p:sp>
      <p:sp>
        <p:nvSpPr>
          <p:cNvPr id="12" name="Notes Placeholder 11"/>
          <p:cNvSpPr>
            <a:spLocks noGrp="1"/>
          </p:cNvSpPr>
          <p:nvPr>
            <p:ph type="body" sz="quarter" idx="3"/>
          </p:nvPr>
        </p:nvSpPr>
        <p:spPr>
          <a:xfrm>
            <a:off x="708025" y="4343400"/>
            <a:ext cx="5670550" cy="35528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12"/>
          <p:cNvSpPr>
            <a:spLocks noGrp="1"/>
          </p:cNvSpPr>
          <p:nvPr>
            <p:ph type="dt" idx="1"/>
          </p:nvPr>
        </p:nvSpPr>
        <p:spPr>
          <a:xfrm>
            <a:off x="4014788" y="0"/>
            <a:ext cx="3070225" cy="452438"/>
          </a:xfrm>
          <a:prstGeom prst="rect">
            <a:avLst/>
          </a:prstGeom>
        </p:spPr>
        <p:txBody>
          <a:bodyPr vert="horz" lIns="91440" tIns="45720" rIns="91440" bIns="45720" rtlCol="0"/>
          <a:lstStyle>
            <a:lvl1pPr algn="r">
              <a:defRPr sz="1200"/>
            </a:lvl1pPr>
          </a:lstStyle>
          <a:p>
            <a:fld id="{27109E9D-F353-4E16-A1E5-1D35D56B03AA}" type="datetimeFigureOut">
              <a:rPr lang="en-US" smtClean="0"/>
              <a:t>3/12/19</a:t>
            </a:fld>
            <a:endParaRPr lang="en-US"/>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408112" y="3643314"/>
            <a:ext cx="4210050" cy="5610225"/>
          </a:xfrm>
          <a:prstGeom prst="rect">
            <a:avLst/>
          </a:prstGeom>
        </p:spPr>
      </p:pic>
    </p:spTree>
    <p:extLst>
      <p:ext uri="{BB962C8B-B14F-4D97-AF65-F5344CB8AC3E}">
        <p14:creationId xmlns:p14="http://schemas.microsoft.com/office/powerpoint/2010/main" val="39453305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1100138" y="676275"/>
            <a:ext cx="4886325" cy="3384550"/>
          </a:xfrm>
          <a:prstGeom prst="rect">
            <a:avLst/>
          </a:prstGeom>
          <a:noFill/>
          <a:ln>
            <a:solidFill>
              <a:srgbClr val="000000"/>
            </a:solidFill>
            <a:miter lim="800000"/>
            <a:headEnd/>
            <a:tailEnd/>
          </a:ln>
        </p:spPr>
      </p:sp>
      <p:sp>
        <p:nvSpPr>
          <p:cNvPr id="16386" name="Notes Placeholder 2"/>
          <p:cNvSpPr>
            <a:spLocks noGrp="1"/>
          </p:cNvSpPr>
          <p:nvPr>
            <p:ph type="body" idx="1"/>
          </p:nvPr>
        </p:nvSpPr>
        <p:spPr bwMode="auto">
          <a:xfrm>
            <a:off x="708025" y="4286250"/>
            <a:ext cx="5670550" cy="4062413"/>
          </a:xfrm>
          <a:prstGeom prst="rect">
            <a:avLst/>
          </a:prstGeom>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xfrm>
            <a:off x="4014788" y="8572500"/>
            <a:ext cx="3070225" cy="450850"/>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2405828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8025" y="4286250"/>
            <a:ext cx="5670550" cy="4062413"/>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4014788" y="8572500"/>
            <a:ext cx="3070225" cy="450850"/>
          </a:xfrm>
          <a:prstGeom prst="rect">
            <a:avLst/>
          </a:prstGeom>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9575312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8025" y="4286250"/>
            <a:ext cx="5670550" cy="4062413"/>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4014788" y="8572500"/>
            <a:ext cx="3070225" cy="450850"/>
          </a:xfrm>
          <a:prstGeom prst="rect">
            <a:avLst/>
          </a:prstGeom>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1523671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8025" y="4286250"/>
            <a:ext cx="5670550" cy="4062413"/>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4014788" y="8572500"/>
            <a:ext cx="3070225" cy="450850"/>
          </a:xfrm>
          <a:prstGeom prst="rect">
            <a:avLst/>
          </a:prstGeom>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36605987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8025" y="4286250"/>
            <a:ext cx="5670550" cy="4062413"/>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4014788" y="8572500"/>
            <a:ext cx="3070225" cy="450850"/>
          </a:xfrm>
          <a:prstGeom prst="rect">
            <a:avLst/>
          </a:prstGeom>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42652733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xfrm>
            <a:off x="1100138" y="676275"/>
            <a:ext cx="4886325" cy="3384550"/>
          </a:xfrm>
          <a:prstGeom prst="rect">
            <a:avLst/>
          </a:prstGeom>
          <a:noFill/>
          <a:ln>
            <a:solidFill>
              <a:srgbClr val="000000"/>
            </a:solidFill>
            <a:miter lim="800000"/>
            <a:headEnd/>
            <a:tailEnd/>
          </a:ln>
        </p:spPr>
      </p:sp>
      <p:sp>
        <p:nvSpPr>
          <p:cNvPr id="75778" name="Notes Placeholder 2"/>
          <p:cNvSpPr>
            <a:spLocks noGrp="1"/>
          </p:cNvSpPr>
          <p:nvPr>
            <p:ph type="body" idx="1"/>
          </p:nvPr>
        </p:nvSpPr>
        <p:spPr bwMode="auto">
          <a:xfrm>
            <a:off x="708025" y="4286250"/>
            <a:ext cx="5670550" cy="4062413"/>
          </a:xfrm>
          <a:prstGeom prst="rect">
            <a:avLst/>
          </a:prstGeom>
          <a:noFill/>
        </p:spPr>
        <p:txBody>
          <a:bodyPr wrap="square" numCol="1" anchor="t" anchorCtr="0" compatLnSpc="1">
            <a:prstTxWarp prst="textNoShape">
              <a:avLst/>
            </a:prstTxWarp>
          </a:bodyPr>
          <a:lstStyle/>
          <a:p>
            <a:pPr>
              <a:spcBef>
                <a:spcPct val="0"/>
              </a:spcBef>
            </a:pPr>
            <a:endParaRPr lang="en-US" dirty="0"/>
          </a:p>
        </p:txBody>
      </p:sp>
      <p:sp>
        <p:nvSpPr>
          <p:cNvPr id="75779" name="Slide Number Placeholder 3"/>
          <p:cNvSpPr>
            <a:spLocks noGrp="1"/>
          </p:cNvSpPr>
          <p:nvPr>
            <p:ph type="sldNum" sz="quarter" idx="5"/>
          </p:nvPr>
        </p:nvSpPr>
        <p:spPr bwMode="auto">
          <a:xfrm>
            <a:off x="4014788" y="8572500"/>
            <a:ext cx="3070225" cy="450850"/>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4754396D-8E82-4941-B4DF-1193D24FEC30}" type="slidenum">
              <a:rPr lang="en-US"/>
              <a:pPr fontAlgn="base">
                <a:spcBef>
                  <a:spcPct val="0"/>
                </a:spcBef>
                <a:spcAft>
                  <a:spcPct val="0"/>
                </a:spcAft>
              </a:pPr>
              <a:t>14</a:t>
            </a:fld>
            <a:endParaRPr lang="en-US"/>
          </a:p>
        </p:txBody>
      </p:sp>
    </p:spTree>
    <p:extLst>
      <p:ext uri="{BB962C8B-B14F-4D97-AF65-F5344CB8AC3E}">
        <p14:creationId xmlns:p14="http://schemas.microsoft.com/office/powerpoint/2010/main" val="2713474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8025" y="4286250"/>
            <a:ext cx="5670550" cy="4062413"/>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4014788" y="8572500"/>
            <a:ext cx="3070225" cy="450850"/>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3444012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8025" y="4286250"/>
            <a:ext cx="5670550" cy="4062413"/>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4014788" y="8572500"/>
            <a:ext cx="3070225" cy="450850"/>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2731742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8025" y="4286250"/>
            <a:ext cx="5670550" cy="4062413"/>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4014788" y="8572500"/>
            <a:ext cx="3070225" cy="450850"/>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val="953986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8025" y="4286250"/>
            <a:ext cx="5670550" cy="4062413"/>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4014788" y="8572500"/>
            <a:ext cx="3070225" cy="450850"/>
          </a:xfrm>
          <a:prstGeom prst="rect">
            <a:avLst/>
          </a:prstGeom>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198456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8025" y="4286250"/>
            <a:ext cx="5670550" cy="4062413"/>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4014788" y="8572500"/>
            <a:ext cx="3070225" cy="450850"/>
          </a:xfrm>
          <a:prstGeom prst="rect">
            <a:avLst/>
          </a:prstGeom>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500924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8025" y="4286250"/>
            <a:ext cx="5670550" cy="4062413"/>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4014788" y="8572500"/>
            <a:ext cx="3070225" cy="450850"/>
          </a:xfrm>
          <a:prstGeom prst="rect">
            <a:avLst/>
          </a:prstGeom>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9317754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8025" y="4286250"/>
            <a:ext cx="5670550" cy="4062413"/>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4014788" y="8572500"/>
            <a:ext cx="3070225" cy="450850"/>
          </a:xfrm>
          <a:prstGeom prst="rect">
            <a:avLst/>
          </a:prstGeom>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7132212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8025" y="4286250"/>
            <a:ext cx="5670550" cy="4062413"/>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4014788" y="8572500"/>
            <a:ext cx="3070225" cy="450850"/>
          </a:xfrm>
          <a:prstGeom prst="rect">
            <a:avLst/>
          </a:prstGeom>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427298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8"/>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E9E5BB1D-0476-584C-A0EF-81D12A66E57E}" type="datetime1">
              <a:rPr lang="en-US" smtClean="0"/>
              <a:t>3/12/19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B3BBAE-7D5F-41AB-BD10-EF89A677EBB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85A9814-2D69-3941-8B8B-EDFD0138FBFD}" type="datetime1">
              <a:rPr lang="en-US" smtClean="0"/>
              <a:t>3/12/19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C1B2B7-ED7E-40C8-AB88-99064FB57AA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1"/>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41"/>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DA52E39-4C16-7D41-8EBB-DEEEB4E45B7A}" type="datetime1">
              <a:rPr lang="en-US" smtClean="0"/>
              <a:t>3/12/19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53A031-8C87-495F-8161-33479F35BD7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F57FAC3-7E80-7C4A-A365-3CA973B1652E}" type="datetime1">
              <a:rPr lang="en-US" smtClean="0"/>
              <a:t>3/12/19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413107-B301-4006-969E-82B6FA1BE5A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2"/>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6"/>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6825861-C993-EA45-A566-7A4184F2AC40}" type="datetime1">
              <a:rPr lang="en-US" smtClean="0"/>
              <a:t>3/12/19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C421D5-AC61-48EB-AF70-CE986F164A7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722EDA2-40F5-B34F-BAAD-A71354DAF567}" type="datetime1">
              <a:rPr lang="en-US" smtClean="0"/>
              <a:t>3/12/19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C11DB5-DA54-486C-AE6D-D01447F372A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0FB9204-57B0-0E49-B332-CB21399E1981}" type="datetime1">
              <a:rPr lang="en-US" smtClean="0"/>
              <a:t>3/12/19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25DFB1F-0932-40E9-9FC8-4685FCBBE7A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C70CBFEA-35C3-5643-993B-E6378C6B1D54}" type="datetime1">
              <a:rPr lang="en-US" smtClean="0"/>
              <a:t>3/12/19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5F5FB05-52CC-4A02-A181-5157D23A47E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07EF481-0505-C74C-B432-60208C898D75}" type="datetime1">
              <a:rPr lang="en-US" smtClean="0"/>
              <a:t>3/12/19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B4F6CF5-24BC-4CD1-8A80-386CB6D2FE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2" y="273053"/>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2"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8CF8469-DE93-8F46-B738-3A24C18EB393}" type="datetime1">
              <a:rPr lang="en-US" smtClean="0"/>
              <a:t>3/12/19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D6CB80-B3E8-45F9-8241-913BB41D167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1"/>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F3BA826-98CF-054E-9C12-1D15053069DC}" type="datetime1">
              <a:rPr lang="en-US" smtClean="0"/>
              <a:t>3/12/19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F8177A-534F-4E47-9536-CA6A7610BED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95300" y="1600203"/>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61B7417-1E47-E340-9F2F-06F9C4B550C7}" type="datetime1">
              <a:rPr lang="en-US" smtClean="0"/>
              <a:t>3/12/19</a:t>
            </a:fld>
            <a:endParaRPr lang="en-US" dirty="0"/>
          </a:p>
        </p:txBody>
      </p:sp>
      <p:sp>
        <p:nvSpPr>
          <p:cNvPr id="5" name="Footer Placeholder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33BEA64-BD09-492F-8F95-6EA01CA143B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1073150" y="990600"/>
            <a:ext cx="8528050" cy="3048000"/>
          </a:xfrm>
        </p:spPr>
        <p:txBody>
          <a:bodyPr/>
          <a:lstStyle/>
          <a:p>
            <a:r>
              <a:rPr lang="en-US" dirty="0">
                <a:solidFill>
                  <a:srgbClr val="002060"/>
                </a:solidFill>
              </a:rPr>
              <a:t>Spending Reviews in PEMPAL Countries</a:t>
            </a:r>
          </a:p>
        </p:txBody>
      </p:sp>
      <p:sp>
        <p:nvSpPr>
          <p:cNvPr id="3" name="Subtitle 2"/>
          <p:cNvSpPr>
            <a:spLocks noGrp="1"/>
          </p:cNvSpPr>
          <p:nvPr>
            <p:ph type="subTitle" idx="1"/>
          </p:nvPr>
        </p:nvSpPr>
        <p:spPr>
          <a:xfrm>
            <a:off x="1524000" y="4422723"/>
            <a:ext cx="7829550" cy="923330"/>
          </a:xfrm>
        </p:spPr>
        <p:txBody>
          <a:bodyPr rtlCol="0">
            <a:normAutofit fontScale="77500" lnSpcReduction="20000"/>
          </a:bodyPr>
          <a:lstStyle/>
          <a:p>
            <a:pPr fontAlgn="auto">
              <a:spcAft>
                <a:spcPts val="0"/>
              </a:spcAft>
              <a:buFont typeface="Arial" pitchFamily="34" charset="0"/>
              <a:buNone/>
              <a:defRPr/>
            </a:pPr>
            <a:r>
              <a:rPr lang="en-US" sz="2400" b="1" dirty="0">
                <a:solidFill>
                  <a:schemeClr val="tx1">
                    <a:lumMod val="95000"/>
                    <a:lumOff val="5000"/>
                  </a:schemeClr>
                </a:solidFill>
              </a:rPr>
              <a:t>Public Expenditure Management Peer Assisted Learning (PEMPAL) Network </a:t>
            </a:r>
          </a:p>
          <a:p>
            <a:pPr fontAlgn="auto">
              <a:spcAft>
                <a:spcPts val="0"/>
              </a:spcAft>
              <a:buFont typeface="Arial" pitchFamily="34" charset="0"/>
              <a:buNone/>
              <a:defRPr/>
            </a:pPr>
            <a:r>
              <a:rPr lang="en-US" sz="2400" dirty="0">
                <a:solidFill>
                  <a:schemeClr val="tx1">
                    <a:lumMod val="95000"/>
                    <a:lumOff val="5000"/>
                  </a:schemeClr>
                </a:solidFill>
              </a:rPr>
              <a:t>Budget Community of Practice (BCOP)</a:t>
            </a:r>
          </a:p>
          <a:p>
            <a:pPr fontAlgn="auto">
              <a:spcAft>
                <a:spcPts val="0"/>
              </a:spcAft>
              <a:buFont typeface="Arial" pitchFamily="34" charset="0"/>
              <a:buNone/>
              <a:defRPr/>
            </a:pPr>
            <a:r>
              <a:rPr lang="en-US" sz="2400" dirty="0">
                <a:solidFill>
                  <a:schemeClr val="tx1">
                    <a:lumMod val="95000"/>
                    <a:lumOff val="5000"/>
                  </a:schemeClr>
                </a:solidFill>
              </a:rPr>
              <a:t>Program and Performance Budgeting Working Group (PPBWG)</a:t>
            </a: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84550" y="381000"/>
            <a:ext cx="3879850" cy="342900"/>
          </a:xfrm>
          <a:prstGeom prst="rect">
            <a:avLst/>
          </a:prstGeom>
          <a:noFill/>
          <a:ln w="9525">
            <a:noFill/>
            <a:miter lim="800000"/>
            <a:headEnd/>
            <a:tailEnd/>
          </a:ln>
        </p:spPr>
      </p:pic>
      <p:sp>
        <p:nvSpPr>
          <p:cNvPr id="15365" name="TextBox 5"/>
          <p:cNvSpPr txBox="1">
            <a:spLocks noChangeArrowheads="1"/>
          </p:cNvSpPr>
          <p:nvPr/>
        </p:nvSpPr>
        <p:spPr bwMode="auto">
          <a:xfrm>
            <a:off x="1494020" y="5552379"/>
            <a:ext cx="7391400" cy="646331"/>
          </a:xfrm>
          <a:prstGeom prst="rect">
            <a:avLst/>
          </a:prstGeom>
          <a:noFill/>
          <a:ln w="9525">
            <a:noFill/>
            <a:miter lim="800000"/>
            <a:headEnd/>
            <a:tailEnd/>
          </a:ln>
        </p:spPr>
        <p:txBody>
          <a:bodyPr wrap="square">
            <a:spAutoFit/>
          </a:bodyPr>
          <a:lstStyle/>
          <a:p>
            <a:pPr algn="ctr"/>
            <a:r>
              <a:rPr lang="en-US" i="1" dirty="0">
                <a:latin typeface="Calibri" pitchFamily="34" charset="0"/>
              </a:rPr>
              <a:t>BCOP 2019 Annual Plenary Meeting, March 2019</a:t>
            </a:r>
          </a:p>
          <a:p>
            <a:pPr algn="ctr"/>
            <a:r>
              <a:rPr lang="en-US" i="1" dirty="0">
                <a:latin typeface="Calibri" pitchFamily="34" charset="0"/>
              </a:rPr>
              <a:t>Naida Carsimamovic, BCOP Resource Team, World Bank </a:t>
            </a:r>
          </a:p>
        </p:txBody>
      </p:sp>
      <p:sp>
        <p:nvSpPr>
          <p:cNvPr id="4" name="Slide Number Placeholder 3">
            <a:extLst>
              <a:ext uri="{FF2B5EF4-FFF2-40B4-BE49-F238E27FC236}">
                <a16:creationId xmlns:a16="http://schemas.microsoft.com/office/drawing/2014/main" id="{C99769E0-BF7C-9447-ADA8-594EBD9A06A2}"/>
              </a:ext>
            </a:extLst>
          </p:cNvPr>
          <p:cNvSpPr>
            <a:spLocks noGrp="1"/>
          </p:cNvSpPr>
          <p:nvPr>
            <p:ph type="sldNum" sz="quarter" idx="12"/>
          </p:nvPr>
        </p:nvSpPr>
        <p:spPr/>
        <p:txBody>
          <a:bodyPr/>
          <a:lstStyle/>
          <a:p>
            <a:pPr>
              <a:defRPr/>
            </a:pPr>
            <a:fld id="{A9B3BBAE-7D5F-41AB-BD10-EF89A677EBB9}" type="slidenum">
              <a:rPr lang="en-US" smtClean="0"/>
              <a:pPr>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57401" y="695577"/>
            <a:ext cx="8763000" cy="5731756"/>
          </a:xfrm>
        </p:spPr>
        <p:txBody>
          <a:bodyPr rtlCol="0">
            <a:normAutofit/>
          </a:bodyPr>
          <a:lstStyle/>
          <a:p>
            <a:pPr algn="just" fontAlgn="auto">
              <a:spcAft>
                <a:spcPts val="0"/>
              </a:spcAft>
              <a:defRPr/>
            </a:pPr>
            <a:r>
              <a:rPr lang="en-US" sz="2100" b="1" dirty="0">
                <a:solidFill>
                  <a:schemeClr val="tx1">
                    <a:lumMod val="95000"/>
                    <a:lumOff val="5000"/>
                  </a:schemeClr>
                </a:solidFill>
              </a:rPr>
              <a:t>Roles are mixed </a:t>
            </a:r>
            <a:r>
              <a:rPr lang="en-US" sz="2100" dirty="0">
                <a:solidFill>
                  <a:schemeClr val="tx1">
                    <a:lumMod val="95000"/>
                    <a:lumOff val="5000"/>
                  </a:schemeClr>
                </a:solidFill>
              </a:rPr>
              <a:t>among PEMPAL countries and differ than in OECD countries, although in both </a:t>
            </a:r>
            <a:r>
              <a:rPr lang="en-US" sz="2100" b="1" dirty="0" err="1">
                <a:solidFill>
                  <a:schemeClr val="tx1">
                    <a:lumMod val="95000"/>
                    <a:lumOff val="5000"/>
                  </a:schemeClr>
                </a:solidFill>
              </a:rPr>
              <a:t>MoF</a:t>
            </a:r>
            <a:r>
              <a:rPr lang="en-US" sz="2100" b="1" dirty="0">
                <a:solidFill>
                  <a:schemeClr val="tx1">
                    <a:lumMod val="95000"/>
                    <a:lumOff val="5000"/>
                  </a:schemeClr>
                </a:solidFill>
              </a:rPr>
              <a:t>-centric</a:t>
            </a:r>
            <a:r>
              <a:rPr lang="en-US" sz="2100" dirty="0">
                <a:solidFill>
                  <a:schemeClr val="tx1">
                    <a:lumMod val="95000"/>
                    <a:lumOff val="5000"/>
                  </a:schemeClr>
                </a:solidFill>
              </a:rPr>
              <a:t> spending review system mostly, with weaker role of line ministries in PEMPAL countries generally</a:t>
            </a:r>
          </a:p>
          <a:p>
            <a:pPr algn="just" fontAlgn="auto">
              <a:spcAft>
                <a:spcPts val="0"/>
              </a:spcAft>
              <a:defRPr/>
            </a:pPr>
            <a:endParaRPr lang="en-US" sz="21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381794" y="136522"/>
            <a:ext cx="9601199" cy="553998"/>
          </a:xfrm>
          <a:prstGeom prst="rect">
            <a:avLst/>
          </a:prstGeom>
          <a:noFill/>
        </p:spPr>
        <p:txBody>
          <a:bodyPr wrap="square" rtlCol="0">
            <a:spAutoFit/>
          </a:bodyPr>
          <a:lstStyle/>
          <a:p>
            <a:pPr algn="ctr"/>
            <a:r>
              <a:rPr lang="en-US" sz="3000" dirty="0">
                <a:solidFill>
                  <a:srgbClr val="002060"/>
                </a:solidFill>
                <a:latin typeface="Calibri"/>
              </a:rPr>
              <a:t>Spending Review Actors</a:t>
            </a:r>
          </a:p>
        </p:txBody>
      </p:sp>
      <p:sp>
        <p:nvSpPr>
          <p:cNvPr id="6" name="Slide Number Placeholder 5">
            <a:extLst>
              <a:ext uri="{FF2B5EF4-FFF2-40B4-BE49-F238E27FC236}">
                <a16:creationId xmlns:a16="http://schemas.microsoft.com/office/drawing/2014/main" id="{1B20BCE0-42EE-A64C-9553-08D8094A9DC3}"/>
              </a:ext>
            </a:extLst>
          </p:cNvPr>
          <p:cNvSpPr>
            <a:spLocks noGrp="1"/>
          </p:cNvSpPr>
          <p:nvPr>
            <p:ph type="sldNum" sz="quarter" idx="12"/>
          </p:nvPr>
        </p:nvSpPr>
        <p:spPr/>
        <p:txBody>
          <a:bodyPr/>
          <a:lstStyle/>
          <a:p>
            <a:pPr>
              <a:defRPr/>
            </a:pPr>
            <a:fld id="{A9B3BBAE-7D5F-41AB-BD10-EF89A677EBB9}" type="slidenum">
              <a:rPr lang="en-US" smtClean="0"/>
              <a:pPr>
                <a:defRPr/>
              </a:pPr>
              <a:t>10</a:t>
            </a:fld>
            <a:endParaRPr lang="en-US" dirty="0"/>
          </a:p>
        </p:txBody>
      </p:sp>
      <p:graphicFrame>
        <p:nvGraphicFramePr>
          <p:cNvPr id="5" name="Table 4">
            <a:extLst>
              <a:ext uri="{FF2B5EF4-FFF2-40B4-BE49-F238E27FC236}">
                <a16:creationId xmlns:a16="http://schemas.microsoft.com/office/drawing/2014/main" id="{5F71EC4F-245D-AB49-8B08-3588427B102A}"/>
              </a:ext>
            </a:extLst>
          </p:cNvPr>
          <p:cNvGraphicFramePr>
            <a:graphicFrameLocks noGrp="1"/>
          </p:cNvGraphicFramePr>
          <p:nvPr>
            <p:extLst>
              <p:ext uri="{D42A27DB-BD31-4B8C-83A1-F6EECF244321}">
                <p14:modId xmlns:p14="http://schemas.microsoft.com/office/powerpoint/2010/main" val="4200267360"/>
              </p:ext>
            </p:extLst>
          </p:nvPr>
        </p:nvGraphicFramePr>
        <p:xfrm>
          <a:off x="857401" y="1778906"/>
          <a:ext cx="8915400" cy="4698094"/>
        </p:xfrm>
        <a:graphic>
          <a:graphicData uri="http://schemas.openxmlformats.org/drawingml/2006/table">
            <a:tbl>
              <a:tblPr firstRow="1" firstCol="1" bandRow="1">
                <a:tableStyleId>{5C22544A-7EE6-4342-B048-85BDC9FD1C3A}</a:tableStyleId>
              </a:tblPr>
              <a:tblGrid>
                <a:gridCol w="737826">
                  <a:extLst>
                    <a:ext uri="{9D8B030D-6E8A-4147-A177-3AD203B41FA5}">
                      <a16:colId xmlns:a16="http://schemas.microsoft.com/office/drawing/2014/main" val="2649112864"/>
                    </a:ext>
                  </a:extLst>
                </a:gridCol>
                <a:gridCol w="1071773">
                  <a:extLst>
                    <a:ext uri="{9D8B030D-6E8A-4147-A177-3AD203B41FA5}">
                      <a16:colId xmlns:a16="http://schemas.microsoft.com/office/drawing/2014/main" val="1000617006"/>
                    </a:ext>
                  </a:extLst>
                </a:gridCol>
                <a:gridCol w="1256991">
                  <a:extLst>
                    <a:ext uri="{9D8B030D-6E8A-4147-A177-3AD203B41FA5}">
                      <a16:colId xmlns:a16="http://schemas.microsoft.com/office/drawing/2014/main" val="408774828"/>
                    </a:ext>
                  </a:extLst>
                </a:gridCol>
                <a:gridCol w="1314253">
                  <a:extLst>
                    <a:ext uri="{9D8B030D-6E8A-4147-A177-3AD203B41FA5}">
                      <a16:colId xmlns:a16="http://schemas.microsoft.com/office/drawing/2014/main" val="4054283240"/>
                    </a:ext>
                  </a:extLst>
                </a:gridCol>
                <a:gridCol w="1406481">
                  <a:extLst>
                    <a:ext uri="{9D8B030D-6E8A-4147-A177-3AD203B41FA5}">
                      <a16:colId xmlns:a16="http://schemas.microsoft.com/office/drawing/2014/main" val="2491526167"/>
                    </a:ext>
                  </a:extLst>
                </a:gridCol>
                <a:gridCol w="922283">
                  <a:extLst>
                    <a:ext uri="{9D8B030D-6E8A-4147-A177-3AD203B41FA5}">
                      <a16:colId xmlns:a16="http://schemas.microsoft.com/office/drawing/2014/main" val="2876071970"/>
                    </a:ext>
                  </a:extLst>
                </a:gridCol>
                <a:gridCol w="883854">
                  <a:extLst>
                    <a:ext uri="{9D8B030D-6E8A-4147-A177-3AD203B41FA5}">
                      <a16:colId xmlns:a16="http://schemas.microsoft.com/office/drawing/2014/main" val="247712507"/>
                    </a:ext>
                  </a:extLst>
                </a:gridCol>
                <a:gridCol w="1321939">
                  <a:extLst>
                    <a:ext uri="{9D8B030D-6E8A-4147-A177-3AD203B41FA5}">
                      <a16:colId xmlns:a16="http://schemas.microsoft.com/office/drawing/2014/main" val="4176114974"/>
                    </a:ext>
                  </a:extLst>
                </a:gridCol>
              </a:tblGrid>
              <a:tr h="625822">
                <a:tc>
                  <a:txBody>
                    <a:bodyPr/>
                    <a:lstStyle/>
                    <a:p>
                      <a:pPr algn="l" rtl="0" fontAlgn="ctr"/>
                      <a:r>
                        <a:rPr lang="en-US" sz="1400" u="none" strike="noStrike">
                          <a:effectLst/>
                        </a:rPr>
                        <a:t> </a:t>
                      </a:r>
                      <a:endParaRPr lang="en-US" sz="1400" b="1" i="0" u="none" strike="noStrike">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Determining methodology</a:t>
                      </a:r>
                      <a:endParaRPr lang="en-US" sz="14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Determining the scope</a:t>
                      </a:r>
                      <a:endParaRPr lang="en-US" sz="14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Providing guidance/ steering</a:t>
                      </a:r>
                      <a:endParaRPr lang="en-US" sz="14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Conducting the spending review and preparing reports</a:t>
                      </a:r>
                      <a:endParaRPr lang="en-US" sz="14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Supervision and review of reports</a:t>
                      </a:r>
                      <a:endParaRPr lang="en-US" sz="14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Final decision making </a:t>
                      </a:r>
                      <a:endParaRPr lang="en-US" sz="14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Monitoring and follow up</a:t>
                      </a:r>
                      <a:endParaRPr lang="en-US" sz="1400" b="1" i="0" u="none" strike="noStrike" dirty="0">
                        <a:solidFill>
                          <a:srgbClr val="FFFFFF"/>
                        </a:solidFill>
                        <a:effectLst/>
                        <a:latin typeface="Calibri" panose="020F0502020204030204" pitchFamily="34" charset="0"/>
                      </a:endParaRPr>
                    </a:p>
                  </a:txBody>
                  <a:tcPr marL="0" marR="0" marT="0" marB="0" anchor="ctr"/>
                </a:tc>
                <a:extLst>
                  <a:ext uri="{0D108BD9-81ED-4DB2-BD59-A6C34878D82A}">
                    <a16:rowId xmlns:a16="http://schemas.microsoft.com/office/drawing/2014/main" val="1643996254"/>
                  </a:ext>
                </a:extLst>
              </a:tr>
              <a:tr h="430894">
                <a:tc>
                  <a:txBody>
                    <a:bodyPr/>
                    <a:lstStyle/>
                    <a:p>
                      <a:pPr algn="l" rtl="0" fontAlgn="ctr"/>
                      <a:r>
                        <a:rPr lang="en-US" sz="1400" u="none" strike="noStrike">
                          <a:effectLst/>
                        </a:rPr>
                        <a:t>BiH</a:t>
                      </a:r>
                      <a:endParaRPr lang="en-US" sz="1400" b="1" i="0" u="none" strike="noStrike">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President/PM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Committee/team</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 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President/ PM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President/PM, MoF</a:t>
                      </a:r>
                      <a:endParaRPr lang="en-US"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13635445"/>
                  </a:ext>
                </a:extLst>
              </a:tr>
              <a:tr h="215447">
                <a:tc>
                  <a:txBody>
                    <a:bodyPr/>
                    <a:lstStyle/>
                    <a:p>
                      <a:pPr algn="l" rtl="0" fontAlgn="ctr"/>
                      <a:r>
                        <a:rPr lang="en-US" sz="1400" u="none" strike="noStrike">
                          <a:effectLst/>
                        </a:rPr>
                        <a:t>Belarus</a:t>
                      </a:r>
                      <a:endParaRPr lang="en-US" sz="1400" b="1" i="0" u="none" strike="noStrike">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Committee/ team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err="1">
                          <a:effectLst/>
                        </a:rPr>
                        <a:t>MoF</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Line ministries</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525820641"/>
                  </a:ext>
                </a:extLst>
              </a:tr>
              <a:tr h="420635">
                <a:tc>
                  <a:txBody>
                    <a:bodyPr/>
                    <a:lstStyle/>
                    <a:p>
                      <a:pPr algn="l" rtl="0" fontAlgn="ctr"/>
                      <a:r>
                        <a:rPr lang="en-US" sz="1400" u="none" strike="noStrike">
                          <a:effectLst/>
                        </a:rPr>
                        <a:t>Bulgaria</a:t>
                      </a:r>
                      <a:endParaRPr lang="en-US" sz="1400" b="1" i="0" u="none" strike="noStrike">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 line ministres</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err="1">
                          <a:effectLst/>
                        </a:rPr>
                        <a:t>MoF</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 line ministries,  committee/team</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President/ PM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24389333"/>
                  </a:ext>
                </a:extLst>
              </a:tr>
              <a:tr h="420635">
                <a:tc>
                  <a:txBody>
                    <a:bodyPr/>
                    <a:lstStyle/>
                    <a:p>
                      <a:pPr algn="l" rtl="0" fontAlgn="ctr"/>
                      <a:r>
                        <a:rPr lang="en-US" sz="1400" u="none" strike="noStrike">
                          <a:effectLst/>
                        </a:rPr>
                        <a:t>Croatia</a:t>
                      </a:r>
                      <a:endParaRPr lang="en-US" sz="1400" b="1" i="0" u="none" strike="noStrike">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 line ministries</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err="1">
                          <a:effectLst/>
                        </a:rPr>
                        <a:t>MoF</a:t>
                      </a:r>
                      <a:r>
                        <a:rPr lang="en-US" sz="1400" u="none" strike="noStrike" dirty="0">
                          <a:effectLst/>
                        </a:rPr>
                        <a:t>, line ministries. committee/team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err="1">
                          <a:effectLst/>
                        </a:rPr>
                        <a:t>MoF</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 line ministries, committeee/team</a:t>
                      </a:r>
                      <a:endParaRPr lang="en-US"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726304602"/>
                  </a:ext>
                </a:extLst>
              </a:tr>
              <a:tr h="420635">
                <a:tc>
                  <a:txBody>
                    <a:bodyPr/>
                    <a:lstStyle/>
                    <a:p>
                      <a:pPr algn="l" rtl="0" fontAlgn="ctr"/>
                      <a:r>
                        <a:rPr lang="en-US" sz="1400" u="none" strike="noStrike">
                          <a:effectLst/>
                        </a:rPr>
                        <a:t>Moldova</a:t>
                      </a:r>
                      <a:endParaRPr lang="en-US" sz="1400" b="1" i="0" u="none" strike="noStrike">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President/PM</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 line ministries, committee/team</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President/ PM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President/PM, committee/team</a:t>
                      </a:r>
                      <a:endParaRPr lang="en-US"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201543629"/>
                  </a:ext>
                </a:extLst>
              </a:tr>
              <a:tr h="420635">
                <a:tc>
                  <a:txBody>
                    <a:bodyPr/>
                    <a:lstStyle/>
                    <a:p>
                      <a:pPr algn="l" rtl="0" fontAlgn="ctr"/>
                      <a:r>
                        <a:rPr lang="en-US" sz="1400" u="none" strike="noStrike">
                          <a:effectLst/>
                        </a:rPr>
                        <a:t>Russia</a:t>
                      </a:r>
                      <a:endParaRPr lang="en-US" sz="1400" b="1" i="0" u="none" strike="noStrike">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President/PM, 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President/PM</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 committee/team</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President/ PM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President/ PM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err="1">
                          <a:effectLst/>
                        </a:rPr>
                        <a:t>MoF</a:t>
                      </a:r>
                      <a:r>
                        <a:rPr lang="en-US" sz="1400" u="none" strike="noStrike" dirty="0">
                          <a:effectLst/>
                        </a:rPr>
                        <a:t>, line ministries, committee/team</a:t>
                      </a:r>
                      <a:endParaRPr lang="en-US"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222128358"/>
                  </a:ext>
                </a:extLst>
              </a:tr>
              <a:tr h="420635">
                <a:tc>
                  <a:txBody>
                    <a:bodyPr/>
                    <a:lstStyle/>
                    <a:p>
                      <a:pPr algn="l" rtl="0" fontAlgn="ctr"/>
                      <a:r>
                        <a:rPr lang="en-US" sz="1400" u="none" strike="noStrike">
                          <a:effectLst/>
                        </a:rPr>
                        <a:t>Serbia</a:t>
                      </a:r>
                      <a:endParaRPr lang="en-US" sz="1400" b="1" i="0" u="none" strike="noStrike">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 line ministries</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 line ministries</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President/ PM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President/ PM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President/PM, </a:t>
                      </a:r>
                      <a:r>
                        <a:rPr lang="en-US" sz="1400" u="none" strike="noStrike" dirty="0" err="1">
                          <a:effectLst/>
                        </a:rPr>
                        <a:t>MoF</a:t>
                      </a:r>
                      <a:endParaRPr lang="en-US"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425896164"/>
                  </a:ext>
                </a:extLst>
              </a:tr>
            </a:tbl>
          </a:graphicData>
        </a:graphic>
      </p:graphicFrame>
    </p:spTree>
    <p:extLst>
      <p:ext uri="{BB962C8B-B14F-4D97-AF65-F5344CB8AC3E}">
        <p14:creationId xmlns:p14="http://schemas.microsoft.com/office/powerpoint/2010/main" val="2975660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83626" y="624597"/>
            <a:ext cx="8763000" cy="5731756"/>
          </a:xfrm>
        </p:spPr>
        <p:txBody>
          <a:bodyPr rtlCol="0">
            <a:normAutofit/>
          </a:bodyPr>
          <a:lstStyle/>
          <a:p>
            <a:pPr marL="342900" indent="-342900" algn="just" fontAlgn="auto">
              <a:spcAft>
                <a:spcPts val="0"/>
              </a:spcAft>
              <a:buFont typeface="Arial" panose="020B0604020202020204" pitchFamily="34" charset="0"/>
              <a:buChar char="•"/>
              <a:defRPr/>
            </a:pPr>
            <a:r>
              <a:rPr lang="en-US" sz="2100" dirty="0">
                <a:solidFill>
                  <a:schemeClr val="tx1">
                    <a:lumMod val="95000"/>
                    <a:lumOff val="5000"/>
                  </a:schemeClr>
                </a:solidFill>
              </a:rPr>
              <a:t>Russia, Moldova, Bulgaria, and Belarus report that performance indicators </a:t>
            </a:r>
            <a:r>
              <a:rPr lang="en-US" sz="2100" b="1" dirty="0">
                <a:solidFill>
                  <a:schemeClr val="tx1">
                    <a:lumMod val="95000"/>
                    <a:lumOff val="5000"/>
                  </a:schemeClr>
                </a:solidFill>
              </a:rPr>
              <a:t>used in budgetary process are considered (sometimes, to some extent)</a:t>
            </a:r>
          </a:p>
          <a:p>
            <a:pPr marL="342900" indent="-342900" algn="just" fontAlgn="auto">
              <a:spcAft>
                <a:spcPts val="0"/>
              </a:spcAft>
              <a:buFont typeface="Arial" panose="020B0604020202020204" pitchFamily="34" charset="0"/>
              <a:buChar char="•"/>
              <a:defRPr/>
            </a:pPr>
            <a:r>
              <a:rPr lang="en-US" sz="2100" dirty="0">
                <a:solidFill>
                  <a:schemeClr val="tx1">
                    <a:lumMod val="95000"/>
                    <a:lumOff val="5000"/>
                  </a:schemeClr>
                </a:solidFill>
              </a:rPr>
              <a:t>Belarus, Croatia, Moldova, and Russia (upcoming) </a:t>
            </a:r>
            <a:r>
              <a:rPr lang="en-US" sz="2100" b="1" dirty="0">
                <a:solidFill>
                  <a:schemeClr val="tx1">
                    <a:lumMod val="95000"/>
                    <a:lumOff val="5000"/>
                  </a:schemeClr>
                </a:solidFill>
              </a:rPr>
              <a:t>publish reports</a:t>
            </a:r>
          </a:p>
          <a:p>
            <a:pPr marL="342900" indent="-342900" algn="just" fontAlgn="auto">
              <a:spcAft>
                <a:spcPts val="0"/>
              </a:spcAft>
              <a:buFont typeface="Arial" panose="020B0604020202020204" pitchFamily="34" charset="0"/>
              <a:buChar char="•"/>
              <a:defRPr/>
            </a:pPr>
            <a:r>
              <a:rPr lang="en-US" sz="2100" b="1" dirty="0">
                <a:solidFill>
                  <a:schemeClr val="tx1">
                    <a:lumMod val="95000"/>
                    <a:lumOff val="5000"/>
                  </a:schemeClr>
                </a:solidFill>
              </a:rPr>
              <a:t>Teams mostly mixed, </a:t>
            </a:r>
            <a:r>
              <a:rPr lang="en-US" sz="2100" dirty="0">
                <a:solidFill>
                  <a:schemeClr val="tx1">
                    <a:lumMod val="95000"/>
                    <a:lumOff val="5000"/>
                  </a:schemeClr>
                </a:solidFill>
              </a:rPr>
              <a:t>with </a:t>
            </a:r>
            <a:r>
              <a:rPr lang="en-US" sz="2100" dirty="0" err="1">
                <a:solidFill>
                  <a:schemeClr val="tx1">
                    <a:lumMod val="95000"/>
                    <a:lumOff val="5000"/>
                  </a:schemeClr>
                </a:solidFill>
              </a:rPr>
              <a:t>MoFs</a:t>
            </a:r>
            <a:r>
              <a:rPr lang="en-US" sz="2100" dirty="0">
                <a:solidFill>
                  <a:schemeClr val="tx1">
                    <a:lumMod val="95000"/>
                    <a:lumOff val="5000"/>
                  </a:schemeClr>
                </a:solidFill>
              </a:rPr>
              <a:t> having primary role, similarly to OECD countries; however with somewhat weaker role of line ministries, and with weaker role of external expertise (WB/IMF take that role in several cases) </a:t>
            </a:r>
          </a:p>
          <a:p>
            <a:pPr marL="342900" indent="-342900" algn="just" fontAlgn="auto">
              <a:spcAft>
                <a:spcPts val="0"/>
              </a:spcAft>
              <a:buFont typeface="Arial" panose="020B0604020202020204" pitchFamily="34" charset="0"/>
              <a:buChar char="•"/>
              <a:defRPr/>
            </a:pPr>
            <a:endParaRPr lang="en-US" sz="2100" dirty="0">
              <a:solidFill>
                <a:schemeClr val="tx1">
                  <a:lumMod val="95000"/>
                  <a:lumOff val="5000"/>
                </a:schemeClr>
              </a:solidFill>
            </a:endParaRPr>
          </a:p>
          <a:p>
            <a:pPr algn="just" fontAlgn="auto">
              <a:spcAft>
                <a:spcPts val="0"/>
              </a:spcAft>
              <a:defRPr/>
            </a:pPr>
            <a:endParaRPr lang="en-US" sz="21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564526" y="62216"/>
            <a:ext cx="9601199" cy="553998"/>
          </a:xfrm>
          <a:prstGeom prst="rect">
            <a:avLst/>
          </a:prstGeom>
          <a:noFill/>
        </p:spPr>
        <p:txBody>
          <a:bodyPr wrap="square" rtlCol="0">
            <a:spAutoFit/>
          </a:bodyPr>
          <a:lstStyle/>
          <a:p>
            <a:pPr algn="ctr"/>
            <a:r>
              <a:rPr lang="en-US" sz="2900" dirty="0">
                <a:solidFill>
                  <a:srgbClr val="002060"/>
                </a:solidFill>
                <a:latin typeface="Calibri"/>
              </a:rPr>
              <a:t>Use of PIs, Publishing Reports, and Spending Review Teams  </a:t>
            </a:r>
          </a:p>
        </p:txBody>
      </p:sp>
      <p:sp>
        <p:nvSpPr>
          <p:cNvPr id="6" name="Slide Number Placeholder 5">
            <a:extLst>
              <a:ext uri="{FF2B5EF4-FFF2-40B4-BE49-F238E27FC236}">
                <a16:creationId xmlns:a16="http://schemas.microsoft.com/office/drawing/2014/main" id="{1B20BCE0-42EE-A64C-9553-08D8094A9DC3}"/>
              </a:ext>
            </a:extLst>
          </p:cNvPr>
          <p:cNvSpPr>
            <a:spLocks noGrp="1"/>
          </p:cNvSpPr>
          <p:nvPr>
            <p:ph type="sldNum" sz="quarter" idx="12"/>
          </p:nvPr>
        </p:nvSpPr>
        <p:spPr/>
        <p:txBody>
          <a:bodyPr/>
          <a:lstStyle/>
          <a:p>
            <a:pPr>
              <a:defRPr/>
            </a:pPr>
            <a:fld id="{A9B3BBAE-7D5F-41AB-BD10-EF89A677EBB9}" type="slidenum">
              <a:rPr lang="en-US" smtClean="0"/>
              <a:pPr>
                <a:defRPr/>
              </a:pPr>
              <a:t>11</a:t>
            </a:fld>
            <a:endParaRPr lang="en-US" dirty="0"/>
          </a:p>
        </p:txBody>
      </p:sp>
      <p:graphicFrame>
        <p:nvGraphicFramePr>
          <p:cNvPr id="4" name="Table 3">
            <a:extLst>
              <a:ext uri="{FF2B5EF4-FFF2-40B4-BE49-F238E27FC236}">
                <a16:creationId xmlns:a16="http://schemas.microsoft.com/office/drawing/2014/main" id="{29DF12C7-5939-EE49-9120-8B80A96AFA56}"/>
              </a:ext>
            </a:extLst>
          </p:cNvPr>
          <p:cNvGraphicFramePr>
            <a:graphicFrameLocks noGrp="1"/>
          </p:cNvGraphicFramePr>
          <p:nvPr>
            <p:extLst>
              <p:ext uri="{D42A27DB-BD31-4B8C-83A1-F6EECF244321}">
                <p14:modId xmlns:p14="http://schemas.microsoft.com/office/powerpoint/2010/main" val="1482038864"/>
              </p:ext>
            </p:extLst>
          </p:nvPr>
        </p:nvGraphicFramePr>
        <p:xfrm>
          <a:off x="1013068" y="2774794"/>
          <a:ext cx="8735786" cy="4020990"/>
        </p:xfrm>
        <a:graphic>
          <a:graphicData uri="http://schemas.openxmlformats.org/drawingml/2006/table">
            <a:tbl>
              <a:tblPr firstRow="1" firstCol="1" bandRow="1">
                <a:tableStyleId>{5C22544A-7EE6-4342-B048-85BDC9FD1C3A}</a:tableStyleId>
              </a:tblPr>
              <a:tblGrid>
                <a:gridCol w="1077940">
                  <a:extLst>
                    <a:ext uri="{9D8B030D-6E8A-4147-A177-3AD203B41FA5}">
                      <a16:colId xmlns:a16="http://schemas.microsoft.com/office/drawing/2014/main" val="475469426"/>
                    </a:ext>
                  </a:extLst>
                </a:gridCol>
                <a:gridCol w="7657846">
                  <a:extLst>
                    <a:ext uri="{9D8B030D-6E8A-4147-A177-3AD203B41FA5}">
                      <a16:colId xmlns:a16="http://schemas.microsoft.com/office/drawing/2014/main" val="285719039"/>
                    </a:ext>
                  </a:extLst>
                </a:gridCol>
              </a:tblGrid>
              <a:tr h="252992">
                <a:tc>
                  <a:txBody>
                    <a:bodyPr/>
                    <a:lstStyle/>
                    <a:p>
                      <a:pPr marL="0" marR="0" algn="ctr">
                        <a:lnSpc>
                          <a:spcPct val="115000"/>
                        </a:lnSpc>
                        <a:spcBef>
                          <a:spcPts val="0"/>
                        </a:spcBef>
                        <a:spcAft>
                          <a:spcPts val="0"/>
                        </a:spcAft>
                      </a:pPr>
                      <a:r>
                        <a:rPr lang="en-GB" sz="1400" dirty="0">
                          <a:effectLst/>
                          <a:latin typeface="+mn-lt"/>
                        </a:rPr>
                        <a:t>Country</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GB" sz="1400" dirty="0">
                          <a:effectLst/>
                          <a:latin typeface="+mn-lt"/>
                        </a:rPr>
                        <a:t>Composition of teams/bodies/working groups/committees</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227741336"/>
                  </a:ext>
                </a:extLst>
              </a:tr>
              <a:tr h="790525">
                <a:tc>
                  <a:txBody>
                    <a:bodyPr/>
                    <a:lstStyle/>
                    <a:p>
                      <a:pPr marL="0" marR="0">
                        <a:lnSpc>
                          <a:spcPct val="115000"/>
                        </a:lnSpc>
                        <a:spcBef>
                          <a:spcPts val="0"/>
                        </a:spcBef>
                        <a:spcAft>
                          <a:spcPts val="0"/>
                        </a:spcAft>
                      </a:pPr>
                      <a:r>
                        <a:rPr lang="en-GB" sz="1400">
                          <a:effectLst/>
                          <a:latin typeface="+mn-lt"/>
                        </a:rPr>
                        <a:t>Belarus</a:t>
                      </a:r>
                      <a:endParaRPr lang="en-US" sz="140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lnSpc>
                          <a:spcPct val="115000"/>
                        </a:lnSpc>
                        <a:spcBef>
                          <a:spcPts val="0"/>
                        </a:spcBef>
                        <a:spcAft>
                          <a:spcPts val="0"/>
                        </a:spcAft>
                      </a:pPr>
                      <a:r>
                        <a:rPr lang="en-GB" sz="1400" dirty="0">
                          <a:effectLst/>
                          <a:latin typeface="+mn-lt"/>
                        </a:rPr>
                        <a:t>World Bank team comprising representatives of the Ministry of Finance, Ministry of Taxation and Collections, Ministry of Economy, Ministry of Education, Ministry of Health, National Statistics Committee, National Bank, executive authorities of the Minsk Region etc.</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75150821"/>
                  </a:ext>
                </a:extLst>
              </a:tr>
              <a:tr h="369565">
                <a:tc>
                  <a:txBody>
                    <a:bodyPr/>
                    <a:lstStyle/>
                    <a:p>
                      <a:pPr marL="0" marR="0">
                        <a:lnSpc>
                          <a:spcPct val="115000"/>
                        </a:lnSpc>
                        <a:spcBef>
                          <a:spcPts val="0"/>
                        </a:spcBef>
                        <a:spcAft>
                          <a:spcPts val="0"/>
                        </a:spcAft>
                      </a:pPr>
                      <a:r>
                        <a:rPr lang="en-GB" sz="1400">
                          <a:effectLst/>
                          <a:latin typeface="+mn-lt"/>
                        </a:rPr>
                        <a:t>BiH</a:t>
                      </a:r>
                      <a:endParaRPr lang="en-US" sz="140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lnSpc>
                          <a:spcPct val="115000"/>
                        </a:lnSpc>
                        <a:spcBef>
                          <a:spcPts val="0"/>
                        </a:spcBef>
                        <a:spcAft>
                          <a:spcPts val="0"/>
                        </a:spcAft>
                      </a:pPr>
                      <a:r>
                        <a:rPr lang="en-GB" sz="1400" dirty="0">
                          <a:effectLst/>
                          <a:latin typeface="+mn-lt"/>
                        </a:rPr>
                        <a:t>Working teams formed as necessary and depending on the subject of the spending review. The Ministry of Finance is usually in charge, while representatives of other institutions are called in if necessary.</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007014172"/>
                  </a:ext>
                </a:extLst>
              </a:tr>
              <a:tr h="1264915">
                <a:tc>
                  <a:txBody>
                    <a:bodyPr/>
                    <a:lstStyle/>
                    <a:p>
                      <a:pPr marL="0" marR="0">
                        <a:lnSpc>
                          <a:spcPct val="115000"/>
                        </a:lnSpc>
                        <a:spcBef>
                          <a:spcPts val="0"/>
                        </a:spcBef>
                        <a:spcAft>
                          <a:spcPts val="0"/>
                        </a:spcAft>
                      </a:pPr>
                      <a:r>
                        <a:rPr lang="en-GB" sz="1400" dirty="0">
                          <a:effectLst/>
                          <a:latin typeface="+mn-lt"/>
                        </a:rPr>
                        <a:t>Croatia</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lnSpc>
                          <a:spcPct val="115000"/>
                        </a:lnSpc>
                        <a:spcBef>
                          <a:spcPts val="0"/>
                        </a:spcBef>
                        <a:spcAft>
                          <a:spcPts val="0"/>
                        </a:spcAft>
                      </a:pPr>
                      <a:r>
                        <a:rPr lang="en-GB" sz="1400" dirty="0">
                          <a:effectLst/>
                          <a:latin typeface="+mn-lt"/>
                        </a:rPr>
                        <a:t>The Croatian Government appointed a Central Committee for Government Budget Spending Reviews for each of the five expenditure areas. The Government appointed a president and six members from senior civil service positions to work in the Central Committee. The members come from the Ministry of Public Administration, Ministry of Health, Ministry of Economy, Ministry of Maritime Affairs, Transport and Infrastructure, Ministry of Science and Education, and two members from the Ministry of Finance (one of them is also the president of the Central Committee).</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441060672"/>
                  </a:ext>
                </a:extLst>
              </a:tr>
              <a:tr h="790525">
                <a:tc>
                  <a:txBody>
                    <a:bodyPr/>
                    <a:lstStyle/>
                    <a:p>
                      <a:pPr marL="0" marR="0">
                        <a:lnSpc>
                          <a:spcPct val="115000"/>
                        </a:lnSpc>
                        <a:spcBef>
                          <a:spcPts val="0"/>
                        </a:spcBef>
                        <a:spcAft>
                          <a:spcPts val="0"/>
                        </a:spcAft>
                      </a:pPr>
                      <a:r>
                        <a:rPr lang="en-GB" sz="1400" dirty="0">
                          <a:effectLst/>
                          <a:latin typeface="+mn-lt"/>
                          <a:ea typeface="Times New Roman" panose="02020603050405020304" pitchFamily="18" charset="0"/>
                          <a:cs typeface="Times New Roman" panose="02020603050405020304" pitchFamily="18" charset="0"/>
                        </a:rPr>
                        <a:t>Moldova</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lnSpc>
                          <a:spcPct val="115000"/>
                        </a:lnSpc>
                        <a:spcBef>
                          <a:spcPts val="0"/>
                        </a:spcBef>
                        <a:spcAft>
                          <a:spcPts val="0"/>
                        </a:spcAft>
                      </a:pPr>
                      <a:r>
                        <a:rPr lang="en-GB" sz="1400" dirty="0">
                          <a:effectLst/>
                          <a:latin typeface="+mn-lt"/>
                        </a:rPr>
                        <a:t>Spending review team chaired by the Ministry of finance and includes also representatives of other line ministries that have institutions in education sector: Ministry of Education; Ministry of Health and Social Protection; and Ministry of Agriculture.</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912108875"/>
                  </a:ext>
                </a:extLst>
              </a:tr>
              <a:tr h="252992">
                <a:tc>
                  <a:txBody>
                    <a:bodyPr/>
                    <a:lstStyle/>
                    <a:p>
                      <a:pPr marL="0" marR="0">
                        <a:lnSpc>
                          <a:spcPct val="115000"/>
                        </a:lnSpc>
                        <a:spcBef>
                          <a:spcPts val="0"/>
                        </a:spcBef>
                        <a:spcAft>
                          <a:spcPts val="0"/>
                        </a:spcAft>
                      </a:pPr>
                      <a:r>
                        <a:rPr lang="en-GB" sz="1400">
                          <a:effectLst/>
                          <a:latin typeface="+mn-lt"/>
                        </a:rPr>
                        <a:t>Serbia</a:t>
                      </a:r>
                      <a:endParaRPr lang="en-US" sz="140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lnSpc>
                          <a:spcPct val="115000"/>
                        </a:lnSpc>
                        <a:spcBef>
                          <a:spcPts val="0"/>
                        </a:spcBef>
                        <a:spcAft>
                          <a:spcPts val="0"/>
                        </a:spcAft>
                      </a:pPr>
                      <a:r>
                        <a:rPr lang="en-GB" sz="1400" dirty="0">
                          <a:effectLst/>
                          <a:latin typeface="+mn-lt"/>
                        </a:rPr>
                        <a:t>The Ministry of Finance, line ministries, and IMF.</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143622160"/>
                  </a:ext>
                </a:extLst>
              </a:tr>
            </a:tbl>
          </a:graphicData>
        </a:graphic>
      </p:graphicFrame>
    </p:spTree>
    <p:extLst>
      <p:ext uri="{BB962C8B-B14F-4D97-AF65-F5344CB8AC3E}">
        <p14:creationId xmlns:p14="http://schemas.microsoft.com/office/powerpoint/2010/main" val="760125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5011" y="624597"/>
            <a:ext cx="8763000" cy="5712234"/>
          </a:xfrm>
        </p:spPr>
        <p:txBody>
          <a:bodyPr rtlCol="0">
            <a:normAutofit/>
          </a:bodyPr>
          <a:lstStyle/>
          <a:p>
            <a:pPr marL="342900" indent="-342900" algn="just" fontAlgn="auto">
              <a:spcAft>
                <a:spcPts val="0"/>
              </a:spcAft>
              <a:buFont typeface="Arial" panose="020B0604020202020204" pitchFamily="34" charset="0"/>
              <a:buChar char="•"/>
              <a:defRPr/>
            </a:pPr>
            <a:r>
              <a:rPr lang="en-US" sz="2000" dirty="0">
                <a:solidFill>
                  <a:schemeClr val="tx1">
                    <a:lumMod val="95000"/>
                    <a:lumOff val="5000"/>
                  </a:schemeClr>
                </a:solidFill>
              </a:rPr>
              <a:t>Belarus, </a:t>
            </a:r>
            <a:r>
              <a:rPr lang="en-US" sz="2000" dirty="0" err="1">
                <a:solidFill>
                  <a:schemeClr val="tx1">
                    <a:lumMod val="95000"/>
                    <a:lumOff val="5000"/>
                  </a:schemeClr>
                </a:solidFill>
              </a:rPr>
              <a:t>BiH</a:t>
            </a:r>
            <a:r>
              <a:rPr lang="en-US" sz="2000" dirty="0">
                <a:solidFill>
                  <a:schemeClr val="tx1">
                    <a:lumMod val="95000"/>
                    <a:lumOff val="5000"/>
                  </a:schemeClr>
                </a:solidFill>
              </a:rPr>
              <a:t>, Croatia, and Serbia report that most recommendations are implemented; Bulgaria reports that some are implemented; while Moldova reports that small part of recommendations are implemented</a:t>
            </a:r>
          </a:p>
          <a:p>
            <a:pPr marL="342900" indent="-342900" algn="just" fontAlgn="auto">
              <a:spcAft>
                <a:spcPts val="0"/>
              </a:spcAft>
              <a:buFont typeface="Arial" panose="020B0604020202020204" pitchFamily="34" charset="0"/>
              <a:buChar char="•"/>
              <a:defRPr/>
            </a:pPr>
            <a:r>
              <a:rPr lang="en-US" sz="2000" b="1" dirty="0">
                <a:solidFill>
                  <a:schemeClr val="tx1">
                    <a:lumMod val="95000"/>
                    <a:lumOff val="5000"/>
                  </a:schemeClr>
                </a:solidFill>
              </a:rPr>
              <a:t>All challenges greater in PEMPAL countries compared to OECD countries, especially capacity, political support, and ICT challenges </a:t>
            </a: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609600" y="58713"/>
            <a:ext cx="9601199" cy="553998"/>
          </a:xfrm>
          <a:prstGeom prst="rect">
            <a:avLst/>
          </a:prstGeom>
          <a:noFill/>
        </p:spPr>
        <p:txBody>
          <a:bodyPr wrap="square" rtlCol="0">
            <a:spAutoFit/>
          </a:bodyPr>
          <a:lstStyle/>
          <a:p>
            <a:pPr algn="ctr"/>
            <a:r>
              <a:rPr lang="en-US" sz="3000" dirty="0">
                <a:solidFill>
                  <a:srgbClr val="002060"/>
                </a:solidFill>
                <a:latin typeface="Calibri"/>
              </a:rPr>
              <a:t>Usage and Challenges</a:t>
            </a:r>
          </a:p>
        </p:txBody>
      </p:sp>
      <p:sp>
        <p:nvSpPr>
          <p:cNvPr id="6" name="Slide Number Placeholder 5">
            <a:extLst>
              <a:ext uri="{FF2B5EF4-FFF2-40B4-BE49-F238E27FC236}">
                <a16:creationId xmlns:a16="http://schemas.microsoft.com/office/drawing/2014/main" id="{1B20BCE0-42EE-A64C-9553-08D8094A9DC3}"/>
              </a:ext>
            </a:extLst>
          </p:cNvPr>
          <p:cNvSpPr>
            <a:spLocks noGrp="1"/>
          </p:cNvSpPr>
          <p:nvPr>
            <p:ph type="sldNum" sz="quarter" idx="12"/>
          </p:nvPr>
        </p:nvSpPr>
        <p:spPr/>
        <p:txBody>
          <a:bodyPr/>
          <a:lstStyle/>
          <a:p>
            <a:pPr>
              <a:defRPr/>
            </a:pPr>
            <a:fld id="{A9B3BBAE-7D5F-41AB-BD10-EF89A677EBB9}" type="slidenum">
              <a:rPr lang="en-US" smtClean="0"/>
              <a:pPr>
                <a:defRPr/>
              </a:pPr>
              <a:t>12</a:t>
            </a:fld>
            <a:endParaRPr lang="en-US" dirty="0"/>
          </a:p>
        </p:txBody>
      </p:sp>
      <p:graphicFrame>
        <p:nvGraphicFramePr>
          <p:cNvPr id="9" name="Chart 8">
            <a:extLst>
              <a:ext uri="{FF2B5EF4-FFF2-40B4-BE49-F238E27FC236}">
                <a16:creationId xmlns:a16="http://schemas.microsoft.com/office/drawing/2014/main" id="{3A064055-DCC1-3A48-988A-6E34BAC2E8AE}"/>
              </a:ext>
            </a:extLst>
          </p:cNvPr>
          <p:cNvGraphicFramePr>
            <a:graphicFrameLocks/>
          </p:cNvGraphicFramePr>
          <p:nvPr>
            <p:extLst>
              <p:ext uri="{D42A27DB-BD31-4B8C-83A1-F6EECF244321}">
                <p14:modId xmlns:p14="http://schemas.microsoft.com/office/powerpoint/2010/main" val="3175421313"/>
              </p:ext>
            </p:extLst>
          </p:nvPr>
        </p:nvGraphicFramePr>
        <p:xfrm>
          <a:off x="495300" y="1295400"/>
          <a:ext cx="9676765" cy="58864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035158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0336" y="780602"/>
            <a:ext cx="8763000" cy="6077398"/>
          </a:xfrm>
        </p:spPr>
        <p:txBody>
          <a:bodyPr rtlCol="0">
            <a:normAutofit/>
          </a:bodyPr>
          <a:lstStyle/>
          <a:p>
            <a:pPr marL="342900" indent="-342900" algn="just" fontAlgn="auto">
              <a:spcAft>
                <a:spcPts val="0"/>
              </a:spcAft>
              <a:buFont typeface="Arial" panose="020B0604020202020204" pitchFamily="34" charset="0"/>
              <a:buChar char="•"/>
              <a:defRPr/>
            </a:pPr>
            <a:r>
              <a:rPr lang="en-US" sz="2800" dirty="0">
                <a:solidFill>
                  <a:schemeClr val="tx1">
                    <a:lumMod val="95000"/>
                    <a:lumOff val="5000"/>
                  </a:schemeClr>
                </a:solidFill>
              </a:rPr>
              <a:t>Following </a:t>
            </a:r>
            <a:r>
              <a:rPr lang="en-US" sz="2800" b="1" dirty="0">
                <a:solidFill>
                  <a:schemeClr val="tx1">
                    <a:lumMod val="95000"/>
                    <a:lumOff val="5000"/>
                  </a:schemeClr>
                </a:solidFill>
              </a:rPr>
              <a:t>specific plans </a:t>
            </a:r>
            <a:r>
              <a:rPr lang="en-US" sz="2800" dirty="0">
                <a:solidFill>
                  <a:schemeClr val="tx1">
                    <a:lumMod val="95000"/>
                    <a:lumOff val="5000"/>
                  </a:schemeClr>
                </a:solidFill>
              </a:rPr>
              <a:t>reported:</a:t>
            </a:r>
          </a:p>
          <a:p>
            <a:pPr marL="800100" lvl="1" indent="-342900" algn="just" fontAlgn="auto">
              <a:spcAft>
                <a:spcPts val="0"/>
              </a:spcAft>
              <a:buFont typeface="Wingdings" pitchFamily="2" charset="2"/>
              <a:buChar char="Ø"/>
              <a:defRPr/>
            </a:pPr>
            <a:r>
              <a:rPr lang="en-US" sz="2400" dirty="0">
                <a:solidFill>
                  <a:schemeClr val="tx1">
                    <a:lumMod val="95000"/>
                    <a:lumOff val="5000"/>
                  </a:schemeClr>
                </a:solidFill>
              </a:rPr>
              <a:t>World Bank-led review in Belarus, focusing on social sector spending</a:t>
            </a:r>
          </a:p>
          <a:p>
            <a:pPr marL="800100" lvl="1" indent="-342900" algn="just" fontAlgn="auto">
              <a:spcAft>
                <a:spcPts val="0"/>
              </a:spcAft>
              <a:buFont typeface="Wingdings" pitchFamily="2" charset="2"/>
              <a:buChar char="Ø"/>
              <a:defRPr/>
            </a:pPr>
            <a:r>
              <a:rPr lang="en-US" sz="2400" dirty="0">
                <a:solidFill>
                  <a:schemeClr val="tx1">
                    <a:lumMod val="95000"/>
                    <a:lumOff val="5000"/>
                  </a:schemeClr>
                </a:solidFill>
              </a:rPr>
              <a:t>Review of Ministry of Internal Affairs in Bulgaria</a:t>
            </a:r>
          </a:p>
          <a:p>
            <a:pPr marL="800100" lvl="1" indent="-342900" algn="just" fontAlgn="auto">
              <a:spcAft>
                <a:spcPts val="0"/>
              </a:spcAft>
              <a:buFont typeface="Wingdings" pitchFamily="2" charset="2"/>
              <a:buChar char="Ø"/>
              <a:defRPr/>
            </a:pPr>
            <a:r>
              <a:rPr lang="en-US" sz="2400" dirty="0">
                <a:solidFill>
                  <a:schemeClr val="tx1">
                    <a:lumMod val="95000"/>
                    <a:lumOff val="5000"/>
                  </a:schemeClr>
                </a:solidFill>
              </a:rPr>
              <a:t>Integrating spending reviews into budget calendar and institutionalize it in Moldova</a:t>
            </a:r>
          </a:p>
          <a:p>
            <a:pPr marL="800100" lvl="1" indent="-342900" algn="just" fontAlgn="auto">
              <a:spcAft>
                <a:spcPts val="0"/>
              </a:spcAft>
              <a:buFont typeface="Wingdings" pitchFamily="2" charset="2"/>
              <a:buChar char="Ø"/>
              <a:defRPr/>
            </a:pPr>
            <a:r>
              <a:rPr lang="en-US" sz="2400" dirty="0">
                <a:solidFill>
                  <a:schemeClr val="tx1">
                    <a:lumMod val="95000"/>
                    <a:lumOff val="5000"/>
                  </a:schemeClr>
                </a:solidFill>
              </a:rPr>
              <a:t>Planning to involve line ministries in introducing spending reviews in Montenegro</a:t>
            </a:r>
          </a:p>
          <a:p>
            <a:pPr marL="800100" lvl="1" indent="-342900" algn="just" fontAlgn="auto">
              <a:spcAft>
                <a:spcPts val="0"/>
              </a:spcAft>
              <a:buFont typeface="Wingdings" pitchFamily="2" charset="2"/>
              <a:buChar char="Ø"/>
              <a:defRPr/>
            </a:pPr>
            <a:r>
              <a:rPr lang="en-GB" sz="2400" dirty="0">
                <a:solidFill>
                  <a:schemeClr val="tx1">
                    <a:lumMod val="95000"/>
                    <a:lumOff val="5000"/>
                  </a:schemeClr>
                </a:solidFill>
              </a:rPr>
              <a:t>In Russia, in April 2019, a list of topics of spending reviews until 2024 will be defined (6 topics </a:t>
            </a:r>
            <a:r>
              <a:rPr lang="en-GB" sz="2400" dirty="0" err="1">
                <a:solidFill>
                  <a:schemeClr val="tx1">
                    <a:lumMod val="95000"/>
                    <a:lumOff val="5000"/>
                  </a:schemeClr>
                </a:solidFill>
              </a:rPr>
              <a:t>annualy</a:t>
            </a:r>
            <a:r>
              <a:rPr lang="en-GB" sz="2400" dirty="0">
                <a:solidFill>
                  <a:schemeClr val="tx1">
                    <a:lumMod val="95000"/>
                    <a:lumOff val="5000"/>
                  </a:schemeClr>
                </a:solidFill>
              </a:rPr>
              <a:t>, of which 2 at institution level, 2 at program level, and 2 at cross-cutting level); plans to work on methodology improvement and integrating results of spending reviews in budget process on a regular basis as well</a:t>
            </a:r>
            <a:endParaRPr lang="en-US" sz="2400" dirty="0">
              <a:solidFill>
                <a:schemeClr val="tx1">
                  <a:lumMod val="95000"/>
                  <a:lumOff val="5000"/>
                </a:schemeClr>
              </a:solidFill>
            </a:endParaRPr>
          </a:p>
          <a:p>
            <a:pPr marL="342900" indent="-342900" algn="just" fontAlgn="auto">
              <a:spcAft>
                <a:spcPts val="0"/>
              </a:spcAft>
              <a:buFont typeface="Arial" panose="020B0604020202020204" pitchFamily="34" charset="0"/>
              <a:buChar char="•"/>
              <a:defRPr/>
            </a:pPr>
            <a:endParaRPr lang="en-US" sz="21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57200" y="226604"/>
            <a:ext cx="9601199" cy="553998"/>
          </a:xfrm>
          <a:prstGeom prst="rect">
            <a:avLst/>
          </a:prstGeom>
          <a:noFill/>
        </p:spPr>
        <p:txBody>
          <a:bodyPr wrap="square" rtlCol="0">
            <a:spAutoFit/>
          </a:bodyPr>
          <a:lstStyle/>
          <a:p>
            <a:pPr algn="ctr"/>
            <a:r>
              <a:rPr lang="en-US" sz="3000" dirty="0">
                <a:solidFill>
                  <a:srgbClr val="002060"/>
                </a:solidFill>
                <a:latin typeface="Calibri"/>
              </a:rPr>
              <a:t>Current Spending Review Plans </a:t>
            </a:r>
          </a:p>
        </p:txBody>
      </p:sp>
      <p:sp>
        <p:nvSpPr>
          <p:cNvPr id="6" name="Slide Number Placeholder 5">
            <a:extLst>
              <a:ext uri="{FF2B5EF4-FFF2-40B4-BE49-F238E27FC236}">
                <a16:creationId xmlns:a16="http://schemas.microsoft.com/office/drawing/2014/main" id="{1B20BCE0-42EE-A64C-9553-08D8094A9DC3}"/>
              </a:ext>
            </a:extLst>
          </p:cNvPr>
          <p:cNvSpPr>
            <a:spLocks noGrp="1"/>
          </p:cNvSpPr>
          <p:nvPr>
            <p:ph type="sldNum" sz="quarter" idx="12"/>
          </p:nvPr>
        </p:nvSpPr>
        <p:spPr/>
        <p:txBody>
          <a:bodyPr/>
          <a:lstStyle/>
          <a:p>
            <a:pPr>
              <a:defRPr/>
            </a:pPr>
            <a:fld id="{A9B3BBAE-7D5F-41AB-BD10-EF89A677EBB9}" type="slidenum">
              <a:rPr lang="en-US" smtClean="0"/>
              <a:pPr>
                <a:defRPr/>
              </a:pPr>
              <a:t>13</a:t>
            </a:fld>
            <a:endParaRPr lang="en-US" dirty="0"/>
          </a:p>
        </p:txBody>
      </p:sp>
    </p:spTree>
    <p:extLst>
      <p:ext uri="{BB962C8B-B14F-4D97-AF65-F5344CB8AC3E}">
        <p14:creationId xmlns:p14="http://schemas.microsoft.com/office/powerpoint/2010/main" val="2479491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75150" y="4267200"/>
            <a:ext cx="2113280" cy="1981200"/>
          </a:xfrm>
          <a:prstGeom prst="rect">
            <a:avLst/>
          </a:prstGeom>
        </p:spPr>
      </p:pic>
      <p:sp>
        <p:nvSpPr>
          <p:cNvPr id="3" name="Subtitle 2"/>
          <p:cNvSpPr>
            <a:spLocks noGrp="1"/>
          </p:cNvSpPr>
          <p:nvPr>
            <p:ph type="subTitle" idx="1"/>
          </p:nvPr>
        </p:nvSpPr>
        <p:spPr>
          <a:xfrm>
            <a:off x="1073150" y="1295400"/>
            <a:ext cx="8337550" cy="5410200"/>
          </a:xfrm>
        </p:spPr>
        <p:txBody>
          <a:bodyPr rtlCol="0">
            <a:noAutofit/>
          </a:bodyPr>
          <a:lstStyle/>
          <a:p>
            <a:pPr marL="457200" indent="-457200" algn="just" fontAlgn="auto">
              <a:spcAft>
                <a:spcPts val="0"/>
              </a:spcAft>
              <a:buFont typeface="Arial" pitchFamily="34" charset="0"/>
              <a:buChar char="•"/>
              <a:defRPr/>
            </a:pPr>
            <a:endParaRPr lang="en-US" sz="2000" dirty="0">
              <a:solidFill>
                <a:schemeClr val="tx1"/>
              </a:solidFill>
            </a:endParaRPr>
          </a:p>
          <a:p>
            <a:pPr marL="457200" indent="-457200" algn="just" fontAlgn="auto">
              <a:spcAft>
                <a:spcPts val="0"/>
              </a:spcAft>
              <a:buFont typeface="Arial" pitchFamily="34" charset="0"/>
              <a:buChar char="•"/>
              <a:defRPr/>
            </a:pPr>
            <a:endParaRPr lang="en-US" sz="2000" dirty="0">
              <a:solidFill>
                <a:schemeClr val="tx1"/>
              </a:solidFill>
            </a:endParaRPr>
          </a:p>
          <a:p>
            <a:pPr fontAlgn="auto">
              <a:spcAft>
                <a:spcPts val="0"/>
              </a:spcAft>
              <a:defRPr/>
            </a:pPr>
            <a:endParaRPr lang="en-US" sz="2000" dirty="0">
              <a:solidFill>
                <a:schemeClr val="tx1"/>
              </a:solidFill>
            </a:endParaRPr>
          </a:p>
          <a:p>
            <a:pPr fontAlgn="auto">
              <a:spcAft>
                <a:spcPts val="0"/>
              </a:spcAft>
              <a:defRPr/>
            </a:pPr>
            <a:r>
              <a:rPr lang="en-US" sz="3600" dirty="0">
                <a:solidFill>
                  <a:srgbClr val="000000"/>
                </a:solidFill>
              </a:rPr>
              <a:t>Thank you for your attention!</a:t>
            </a:r>
          </a:p>
          <a:p>
            <a:pPr fontAlgn="auto">
              <a:spcAft>
                <a:spcPts val="0"/>
              </a:spcAft>
              <a:defRPr/>
            </a:pPr>
            <a:endParaRPr lang="en-US" sz="2000" dirty="0">
              <a:solidFill>
                <a:srgbClr val="000000"/>
              </a:solidFill>
            </a:endParaRPr>
          </a:p>
          <a:p>
            <a:pPr fontAlgn="auto">
              <a:spcAft>
                <a:spcPts val="0"/>
              </a:spcAft>
              <a:defRPr/>
            </a:pPr>
            <a:endParaRPr lang="bs-Latn-BA" sz="3600" dirty="0">
              <a:solidFill>
                <a:srgbClr val="000000"/>
              </a:solidFill>
            </a:endParaRPr>
          </a:p>
        </p:txBody>
      </p:sp>
      <p:pic>
        <p:nvPicPr>
          <p:cNvPr id="74755" name="Рисунок 11" descr="pempal-logo.jpg"/>
          <p:cNvPicPr>
            <a:picLocks noChangeAspect="1"/>
          </p:cNvPicPr>
          <p:nvPr/>
        </p:nvPicPr>
        <p:blipFill>
          <a:blip r:embed="rId4"/>
          <a:srcRect/>
          <a:stretch>
            <a:fillRect/>
          </a:stretch>
        </p:blipFill>
        <p:spPr bwMode="auto">
          <a:xfrm>
            <a:off x="0" y="0"/>
            <a:ext cx="763588" cy="6858000"/>
          </a:xfrm>
          <a:prstGeom prst="rect">
            <a:avLst/>
          </a:prstGeom>
          <a:noFill/>
          <a:ln w="9525">
            <a:noFill/>
            <a:miter lim="800000"/>
            <a:headEnd/>
            <a:tailEnd/>
          </a:ln>
        </p:spPr>
      </p:pic>
      <p:pic>
        <p:nvPicPr>
          <p:cNvPr id="74756" name="Рисунок 15" descr="pempal-logo-top.gif"/>
          <p:cNvPicPr>
            <a:picLocks noChangeAspect="1"/>
          </p:cNvPicPr>
          <p:nvPr/>
        </p:nvPicPr>
        <p:blipFill>
          <a:blip r:embed="rId5"/>
          <a:srcRect/>
          <a:stretch>
            <a:fillRect/>
          </a:stretch>
        </p:blipFill>
        <p:spPr bwMode="auto">
          <a:xfrm>
            <a:off x="3384550" y="381000"/>
            <a:ext cx="3879850" cy="342900"/>
          </a:xfrm>
          <a:prstGeom prst="rect">
            <a:avLst/>
          </a:prstGeom>
          <a:noFill/>
          <a:ln w="9525">
            <a:noFill/>
            <a:miter lim="800000"/>
            <a:headEnd/>
            <a:tailEnd/>
          </a:ln>
        </p:spPr>
      </p:pic>
      <p:sp>
        <p:nvSpPr>
          <p:cNvPr id="5" name="Slide Number Placeholder 4">
            <a:extLst>
              <a:ext uri="{FF2B5EF4-FFF2-40B4-BE49-F238E27FC236}">
                <a16:creationId xmlns:a16="http://schemas.microsoft.com/office/drawing/2014/main" id="{E77540FA-E2E6-AC4B-A9E5-11021477872D}"/>
              </a:ext>
            </a:extLst>
          </p:cNvPr>
          <p:cNvSpPr>
            <a:spLocks noGrp="1"/>
          </p:cNvSpPr>
          <p:nvPr>
            <p:ph type="sldNum" sz="quarter" idx="12"/>
          </p:nvPr>
        </p:nvSpPr>
        <p:spPr/>
        <p:txBody>
          <a:bodyPr/>
          <a:lstStyle/>
          <a:p>
            <a:pPr>
              <a:defRPr/>
            </a:pPr>
            <a:fld id="{A9B3BBAE-7D5F-41AB-BD10-EF89A677EBB9}" type="slidenum">
              <a:rPr lang="en-US" smtClean="0"/>
              <a:pPr>
                <a:defRPr/>
              </a:pPr>
              <a:t>14</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914400" y="249231"/>
            <a:ext cx="7924800" cy="646331"/>
          </a:xfrm>
          <a:prstGeom prst="rect">
            <a:avLst/>
          </a:prstGeom>
          <a:noFill/>
        </p:spPr>
        <p:txBody>
          <a:bodyPr wrap="square" rtlCol="0">
            <a:spAutoFit/>
          </a:bodyPr>
          <a:lstStyle/>
          <a:p>
            <a:pPr algn="ctr"/>
            <a:r>
              <a:rPr lang="en-US" sz="3600" dirty="0">
                <a:solidFill>
                  <a:srgbClr val="002060"/>
                </a:solidFill>
                <a:latin typeface="+mj-lt"/>
                <a:ea typeface="+mj-ea"/>
                <a:cs typeface="+mj-cs"/>
              </a:rPr>
              <a:t>PRESENTATION OVERVIEW</a:t>
            </a:r>
          </a:p>
        </p:txBody>
      </p:sp>
      <p:sp>
        <p:nvSpPr>
          <p:cNvPr id="9" name="Содержимое 2"/>
          <p:cNvSpPr txBox="1">
            <a:spLocks/>
          </p:cNvSpPr>
          <p:nvPr/>
        </p:nvSpPr>
        <p:spPr bwMode="auto">
          <a:xfrm>
            <a:off x="1065097" y="1480403"/>
            <a:ext cx="8461606" cy="4875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a:spcBef>
                <a:spcPts val="1200"/>
              </a:spcBef>
              <a:spcAft>
                <a:spcPts val="1200"/>
              </a:spcAft>
              <a:buFont typeface="+mj-lt"/>
              <a:buAutoNum type="arabicPeriod"/>
            </a:pPr>
            <a:r>
              <a:rPr lang="en-US" sz="2600" cap="small" dirty="0">
                <a:solidFill>
                  <a:schemeClr val="tx1">
                    <a:lumMod val="95000"/>
                    <a:lumOff val="5000"/>
                  </a:schemeClr>
                </a:solidFill>
              </a:rPr>
              <a:t>PPBWG FOCUS ON SPENDING REVIEWS AND BACKGROUND INFORMATION</a:t>
            </a:r>
          </a:p>
          <a:p>
            <a:pPr marL="457200" indent="-457200" algn="l">
              <a:spcBef>
                <a:spcPts val="1200"/>
              </a:spcBef>
              <a:spcAft>
                <a:spcPts val="1200"/>
              </a:spcAft>
              <a:buFont typeface="+mj-lt"/>
              <a:buAutoNum type="arabicPeriod"/>
            </a:pPr>
            <a:r>
              <a:rPr lang="en-US" sz="2600" cap="small" dirty="0">
                <a:solidFill>
                  <a:schemeClr val="tx1">
                    <a:lumMod val="95000"/>
                    <a:lumOff val="5000"/>
                  </a:schemeClr>
                </a:solidFill>
              </a:rPr>
              <a:t>DATA COLLECTED IN 2016 OECD PERFORMANCE BUDGETING SURVEY FOR PEMPAL COUNTRIES</a:t>
            </a:r>
          </a:p>
          <a:p>
            <a:pPr marL="457200" indent="-457200" algn="l">
              <a:spcBef>
                <a:spcPts val="1200"/>
              </a:spcBef>
              <a:spcAft>
                <a:spcPts val="1200"/>
              </a:spcAft>
              <a:buFont typeface="+mj-lt"/>
              <a:buAutoNum type="arabicPeriod"/>
            </a:pPr>
            <a:r>
              <a:rPr lang="en-US" sz="2600" cap="small" dirty="0">
                <a:solidFill>
                  <a:schemeClr val="tx1">
                    <a:lumMod val="95000"/>
                    <a:lumOff val="5000"/>
                  </a:schemeClr>
                </a:solidFill>
              </a:rPr>
              <a:t>DATA COLLECTED IN 2018 OECD PERFORMANCE BUDGETING SURVEY AND IN INTERNAL PEMPAL SURVEY IN FEBRUARY 2019</a:t>
            </a:r>
            <a:endParaRPr lang="en-US" sz="2200" cap="small" dirty="0">
              <a:solidFill>
                <a:schemeClr val="tx1">
                  <a:lumMod val="95000"/>
                  <a:lumOff val="5000"/>
                </a:schemeClr>
              </a:solidFill>
            </a:endParaRPr>
          </a:p>
          <a:p>
            <a:pPr algn="l">
              <a:spcBef>
                <a:spcPts val="800"/>
              </a:spcBef>
              <a:spcAft>
                <a:spcPts val="1200"/>
              </a:spcAft>
            </a:pPr>
            <a:endParaRPr lang="en-US" sz="2600" dirty="0">
              <a:solidFill>
                <a:schemeClr val="tx1">
                  <a:lumMod val="95000"/>
                  <a:lumOff val="5000"/>
                </a:schemeClr>
              </a:solidFill>
            </a:endParaRPr>
          </a:p>
          <a:p>
            <a:pPr marL="342900" indent="-342900" algn="just">
              <a:spcBef>
                <a:spcPts val="800"/>
              </a:spcBef>
              <a:buFont typeface="Arial"/>
              <a:buChar char="•"/>
            </a:pPr>
            <a:endParaRPr lang="en-US" sz="2000" dirty="0">
              <a:solidFill>
                <a:schemeClr val="tx1">
                  <a:lumMod val="95000"/>
                  <a:lumOff val="5000"/>
                </a:schemeClr>
              </a:solidFill>
            </a:endParaRPr>
          </a:p>
          <a:p>
            <a:pPr lvl="1" algn="just">
              <a:spcBef>
                <a:spcPts val="800"/>
              </a:spcBef>
              <a:defRPr/>
            </a:pPr>
            <a:endParaRPr lang="en-US" sz="1600" dirty="0">
              <a:solidFill>
                <a:schemeClr val="tx1">
                  <a:lumMod val="95000"/>
                  <a:lumOff val="5000"/>
                </a:schemeClr>
              </a:solidFill>
            </a:endParaRPr>
          </a:p>
          <a:p>
            <a:pPr marL="0" lvl="1" algn="just">
              <a:spcBef>
                <a:spcPts val="800"/>
              </a:spcBef>
            </a:pPr>
            <a:endParaRPr lang="bs-Latn-BA" sz="2000" b="1"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
        <p:nvSpPr>
          <p:cNvPr id="5" name="Slide Number Placeholder 4">
            <a:extLst>
              <a:ext uri="{FF2B5EF4-FFF2-40B4-BE49-F238E27FC236}">
                <a16:creationId xmlns:a16="http://schemas.microsoft.com/office/drawing/2014/main" id="{0F82EF9D-717E-4E4D-8D8E-72363543C390}"/>
              </a:ext>
            </a:extLst>
          </p:cNvPr>
          <p:cNvSpPr>
            <a:spLocks noGrp="1"/>
          </p:cNvSpPr>
          <p:nvPr>
            <p:ph type="sldNum" sz="quarter" idx="12"/>
          </p:nvPr>
        </p:nvSpPr>
        <p:spPr/>
        <p:txBody>
          <a:bodyPr/>
          <a:lstStyle/>
          <a:p>
            <a:pPr>
              <a:defRPr/>
            </a:pPr>
            <a:fld id="{A9B3BBAE-7D5F-41AB-BD10-EF89A677EBB9}" type="slidenum">
              <a:rPr lang="en-US" smtClean="0"/>
              <a:pPr>
                <a:defRPr/>
              </a:pPr>
              <a:t>2</a:t>
            </a:fld>
            <a:endParaRPr lang="en-US" dirty="0"/>
          </a:p>
        </p:txBody>
      </p:sp>
    </p:spTree>
    <p:extLst>
      <p:ext uri="{BB962C8B-B14F-4D97-AF65-F5344CB8AC3E}">
        <p14:creationId xmlns:p14="http://schemas.microsoft.com/office/powerpoint/2010/main" val="2120730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219200" y="244994"/>
            <a:ext cx="7924800" cy="1200329"/>
          </a:xfrm>
          <a:prstGeom prst="rect">
            <a:avLst/>
          </a:prstGeom>
          <a:noFill/>
        </p:spPr>
        <p:txBody>
          <a:bodyPr wrap="square" rtlCol="0">
            <a:spAutoFit/>
          </a:bodyPr>
          <a:lstStyle/>
          <a:p>
            <a:pPr algn="ctr"/>
            <a:r>
              <a:rPr lang="en-US" sz="3600" dirty="0">
                <a:solidFill>
                  <a:srgbClr val="002060"/>
                </a:solidFill>
                <a:latin typeface="+mj-lt"/>
                <a:ea typeface="+mj-ea"/>
                <a:cs typeface="+mj-cs"/>
              </a:rPr>
              <a:t>Subtopic of Spending Reviews Within PPBWG</a:t>
            </a:r>
          </a:p>
        </p:txBody>
      </p:sp>
      <p:sp>
        <p:nvSpPr>
          <p:cNvPr id="9" name="Содержимое 2"/>
          <p:cNvSpPr txBox="1">
            <a:spLocks/>
          </p:cNvSpPr>
          <p:nvPr/>
        </p:nvSpPr>
        <p:spPr bwMode="auto">
          <a:xfrm>
            <a:off x="932656" y="1686277"/>
            <a:ext cx="8497888" cy="44037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spcBef>
                <a:spcPts val="1400"/>
              </a:spcBef>
              <a:buFont typeface="Arial"/>
              <a:buChar char="•"/>
            </a:pPr>
            <a:r>
              <a:rPr lang="en-US" sz="2000" dirty="0">
                <a:solidFill>
                  <a:schemeClr val="tx1">
                    <a:lumMod val="95000"/>
                    <a:lumOff val="5000"/>
                  </a:schemeClr>
                </a:solidFill>
              </a:rPr>
              <a:t>This subtopic chosen to be in </a:t>
            </a:r>
            <a:r>
              <a:rPr lang="en-US" sz="2000" b="1" dirty="0">
                <a:solidFill>
                  <a:schemeClr val="tx1">
                    <a:lumMod val="95000"/>
                    <a:lumOff val="5000"/>
                  </a:schemeClr>
                </a:solidFill>
              </a:rPr>
              <a:t>focus of PPBWG over the next period</a:t>
            </a:r>
          </a:p>
          <a:p>
            <a:pPr marL="342900" indent="-342900" algn="just">
              <a:spcBef>
                <a:spcPts val="1400"/>
              </a:spcBef>
              <a:buFont typeface="Arial"/>
              <a:buChar char="•"/>
            </a:pPr>
            <a:r>
              <a:rPr lang="en-US" sz="2000" dirty="0">
                <a:solidFill>
                  <a:schemeClr val="tx1">
                    <a:lumMod val="95000"/>
                    <a:lumOff val="5000"/>
                  </a:schemeClr>
                </a:solidFill>
              </a:rPr>
              <a:t>Monitoring and evaluation of expenditure effectiveness including spending reviews are again the most common subtopic identified as a </a:t>
            </a:r>
            <a:r>
              <a:rPr lang="en-US" sz="2000" b="1" dirty="0">
                <a:solidFill>
                  <a:schemeClr val="tx1">
                    <a:lumMod val="95000"/>
                    <a:lumOff val="5000"/>
                  </a:schemeClr>
                </a:solidFill>
              </a:rPr>
              <a:t>priority by PPBWG member countries in pre-event survey for this event</a:t>
            </a:r>
          </a:p>
          <a:p>
            <a:pPr marL="342900" indent="-342900" algn="just">
              <a:spcBef>
                <a:spcPts val="1400"/>
              </a:spcBef>
              <a:buFont typeface="Arial"/>
              <a:buChar char="•"/>
            </a:pPr>
            <a:r>
              <a:rPr lang="en-US" sz="2000" dirty="0">
                <a:solidFill>
                  <a:schemeClr val="tx1">
                    <a:lumMod val="95000"/>
                    <a:lumOff val="5000"/>
                  </a:schemeClr>
                </a:solidFill>
              </a:rPr>
              <a:t>Spending reviews generally </a:t>
            </a:r>
            <a:r>
              <a:rPr lang="en-US" sz="2000" b="1" dirty="0">
                <a:solidFill>
                  <a:schemeClr val="tx1">
                    <a:lumMod val="95000"/>
                    <a:lumOff val="5000"/>
                  </a:schemeClr>
                </a:solidFill>
              </a:rPr>
              <a:t>rare in PEMPAL countries</a:t>
            </a:r>
            <a:r>
              <a:rPr lang="en-US" sz="2000" dirty="0">
                <a:solidFill>
                  <a:schemeClr val="tx1">
                    <a:lumMod val="95000"/>
                    <a:lumOff val="5000"/>
                  </a:schemeClr>
                </a:solidFill>
              </a:rPr>
              <a:t>, with some conducted over the recent years in the context of urgent fiscal consolidation needs, i.e.  savings needed to be identified quickly (e.g. in Croatia)</a:t>
            </a:r>
          </a:p>
          <a:p>
            <a:pPr marL="342900" indent="-342900" algn="just">
              <a:spcBef>
                <a:spcPts val="1400"/>
              </a:spcBef>
              <a:buFont typeface="Arial"/>
              <a:buChar char="•"/>
            </a:pPr>
            <a:r>
              <a:rPr lang="en-US" sz="2000" dirty="0">
                <a:solidFill>
                  <a:schemeClr val="tx1">
                    <a:lumMod val="95000"/>
                    <a:lumOff val="5000"/>
                  </a:schemeClr>
                </a:solidFill>
              </a:rPr>
              <a:t>As PEMPAL countries progress and increase quality of program and performance budgeting, more information becomes available to conduct performance-informed spending reviews</a:t>
            </a:r>
          </a:p>
        </p:txBody>
      </p:sp>
      <p:sp>
        <p:nvSpPr>
          <p:cNvPr id="5" name="Slide Number Placeholder 4">
            <a:extLst>
              <a:ext uri="{FF2B5EF4-FFF2-40B4-BE49-F238E27FC236}">
                <a16:creationId xmlns:a16="http://schemas.microsoft.com/office/drawing/2014/main" id="{0F82EF9D-717E-4E4D-8D8E-72363543C390}"/>
              </a:ext>
            </a:extLst>
          </p:cNvPr>
          <p:cNvSpPr>
            <a:spLocks noGrp="1"/>
          </p:cNvSpPr>
          <p:nvPr>
            <p:ph type="sldNum" sz="quarter" idx="12"/>
          </p:nvPr>
        </p:nvSpPr>
        <p:spPr/>
        <p:txBody>
          <a:bodyPr/>
          <a:lstStyle/>
          <a:p>
            <a:pPr>
              <a:defRPr/>
            </a:pPr>
            <a:fld id="{A9B3BBAE-7D5F-41AB-BD10-EF89A677EBB9}" type="slidenum">
              <a:rPr lang="en-US" smtClean="0"/>
              <a:pPr>
                <a:defRPr/>
              </a:pPr>
              <a:t>3</a:t>
            </a:fld>
            <a:endParaRPr lang="en-US" dirty="0"/>
          </a:p>
        </p:txBody>
      </p:sp>
    </p:spTree>
    <p:extLst>
      <p:ext uri="{BB962C8B-B14F-4D97-AF65-F5344CB8AC3E}">
        <p14:creationId xmlns:p14="http://schemas.microsoft.com/office/powerpoint/2010/main" val="129101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219200" y="95071"/>
            <a:ext cx="7924800" cy="1200329"/>
          </a:xfrm>
          <a:prstGeom prst="rect">
            <a:avLst/>
          </a:prstGeom>
          <a:noFill/>
        </p:spPr>
        <p:txBody>
          <a:bodyPr wrap="square" rtlCol="0">
            <a:spAutoFit/>
          </a:bodyPr>
          <a:lstStyle/>
          <a:p>
            <a:pPr algn="ctr"/>
            <a:r>
              <a:rPr lang="en-US" sz="3600" dirty="0">
                <a:solidFill>
                  <a:srgbClr val="002060"/>
                </a:solidFill>
                <a:latin typeface="+mj-lt"/>
                <a:ea typeface="+mj-ea"/>
                <a:cs typeface="+mj-cs"/>
              </a:rPr>
              <a:t>Data on Spending Reviews in PEMPAL Countries from 2016</a:t>
            </a:r>
          </a:p>
        </p:txBody>
      </p:sp>
      <p:sp>
        <p:nvSpPr>
          <p:cNvPr id="9" name="Содержимое 2"/>
          <p:cNvSpPr txBox="1">
            <a:spLocks/>
          </p:cNvSpPr>
          <p:nvPr/>
        </p:nvSpPr>
        <p:spPr bwMode="auto">
          <a:xfrm>
            <a:off x="912812" y="1433515"/>
            <a:ext cx="8497888"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spcBef>
                <a:spcPts val="800"/>
              </a:spcBef>
              <a:buFont typeface="Arial"/>
              <a:buChar char="•"/>
            </a:pPr>
            <a:r>
              <a:rPr lang="en-US" sz="2000" b="1" dirty="0">
                <a:solidFill>
                  <a:schemeClr val="tx1">
                    <a:lumMod val="95000"/>
                    <a:lumOff val="5000"/>
                  </a:schemeClr>
                </a:solidFill>
              </a:rPr>
              <a:t>First attempt to collect data </a:t>
            </a:r>
            <a:r>
              <a:rPr lang="en-US" sz="2000" dirty="0">
                <a:solidFill>
                  <a:schemeClr val="tx1">
                    <a:lumMod val="95000"/>
                    <a:lumOff val="5000"/>
                  </a:schemeClr>
                </a:solidFill>
              </a:rPr>
              <a:t>on spending reviews in PEMPAL countries was </a:t>
            </a:r>
            <a:r>
              <a:rPr lang="en-US" sz="2000" b="1" dirty="0">
                <a:solidFill>
                  <a:schemeClr val="tx1">
                    <a:lumMod val="95000"/>
                    <a:lumOff val="5000"/>
                  </a:schemeClr>
                </a:solidFill>
              </a:rPr>
              <a:t>within the 2016 OECD Performance Budgeting (PB) Survey </a:t>
            </a:r>
            <a:r>
              <a:rPr lang="en-US" sz="2000" dirty="0">
                <a:solidFill>
                  <a:schemeClr val="tx1">
                    <a:lumMod val="95000"/>
                    <a:lumOff val="5000"/>
                  </a:schemeClr>
                </a:solidFill>
              </a:rPr>
              <a:t>– PPBWG facilitated participation of PEMPAL countries in this survey</a:t>
            </a:r>
          </a:p>
          <a:p>
            <a:pPr marL="342900" indent="-342900" algn="just">
              <a:spcBef>
                <a:spcPts val="800"/>
              </a:spcBef>
              <a:buFont typeface="Arial"/>
              <a:buChar char="•"/>
            </a:pPr>
            <a:r>
              <a:rPr lang="en-US" sz="2000" dirty="0">
                <a:solidFill>
                  <a:schemeClr val="tx1">
                    <a:lumMod val="95000"/>
                    <a:lumOff val="5000"/>
                  </a:schemeClr>
                </a:solidFill>
              </a:rPr>
              <a:t>Based on the survey responses, it was evident that there were different interpretations of what a spending review is, with some PEMPAL countries using much </a:t>
            </a:r>
            <a:r>
              <a:rPr lang="en-US" sz="2000" b="1" dirty="0">
                <a:solidFill>
                  <a:schemeClr val="tx1">
                    <a:lumMod val="95000"/>
                    <a:lumOff val="5000"/>
                  </a:schemeClr>
                </a:solidFill>
              </a:rPr>
              <a:t>less rigorous definitions </a:t>
            </a:r>
            <a:r>
              <a:rPr lang="en-US" sz="2000" dirty="0">
                <a:solidFill>
                  <a:schemeClr val="tx1">
                    <a:lumMod val="95000"/>
                    <a:lumOff val="5000"/>
                  </a:schemeClr>
                </a:solidFill>
              </a:rPr>
              <a:t>than those used by OECD/World Bank</a:t>
            </a:r>
          </a:p>
          <a:p>
            <a:pPr marL="342900" indent="-342900" algn="just">
              <a:spcBef>
                <a:spcPts val="800"/>
              </a:spcBef>
              <a:buFont typeface="Arial"/>
              <a:buChar char="•"/>
            </a:pPr>
            <a:r>
              <a:rPr lang="en-US" sz="2000" dirty="0">
                <a:solidFill>
                  <a:schemeClr val="tx1">
                    <a:lumMod val="95000"/>
                    <a:lumOff val="5000"/>
                  </a:schemeClr>
                </a:solidFill>
              </a:rPr>
              <a:t>In 2016, Croatia, Uzbekistan, Armenia reported having conducted spending reviews, but </a:t>
            </a:r>
            <a:r>
              <a:rPr lang="en-US" sz="2000" b="1" dirty="0">
                <a:solidFill>
                  <a:schemeClr val="tx1">
                    <a:lumMod val="95000"/>
                    <a:lumOff val="5000"/>
                  </a:schemeClr>
                </a:solidFill>
              </a:rPr>
              <a:t>only Croatia answered all subsequent questions </a:t>
            </a:r>
            <a:r>
              <a:rPr lang="en-US" sz="2000" dirty="0">
                <a:solidFill>
                  <a:schemeClr val="tx1">
                    <a:lumMod val="95000"/>
                    <a:lumOff val="5000"/>
                  </a:schemeClr>
                </a:solidFill>
              </a:rPr>
              <a:t>on the details of spending </a:t>
            </a:r>
          </a:p>
          <a:p>
            <a:pPr marL="342900" indent="-342900" algn="just">
              <a:spcBef>
                <a:spcPts val="800"/>
              </a:spcBef>
              <a:buFont typeface="Arial"/>
              <a:buChar char="•"/>
            </a:pPr>
            <a:r>
              <a:rPr lang="en-US" sz="2000" dirty="0">
                <a:solidFill>
                  <a:schemeClr val="tx1">
                    <a:lumMod val="95000"/>
                    <a:lumOff val="5000"/>
                  </a:schemeClr>
                </a:solidFill>
              </a:rPr>
              <a:t>PEMPAL countries that answered the question on spending review obstacles (Croatia, Armenia, and Uzbekistan) ranked </a:t>
            </a:r>
            <a:r>
              <a:rPr lang="en-US" sz="2000" b="1" dirty="0">
                <a:solidFill>
                  <a:schemeClr val="tx1">
                    <a:lumMod val="95000"/>
                    <a:lumOff val="5000"/>
                  </a:schemeClr>
                </a:solidFill>
              </a:rPr>
              <a:t>poor quality of performance information as the top challenge</a:t>
            </a:r>
            <a:r>
              <a:rPr lang="en-US" sz="2000" dirty="0">
                <a:solidFill>
                  <a:schemeClr val="tx1">
                    <a:lumMod val="95000"/>
                    <a:lumOff val="5000"/>
                  </a:schemeClr>
                </a:solidFill>
              </a:rPr>
              <a:t>, followed by lack of time, and lack of capacity</a:t>
            </a:r>
          </a:p>
          <a:p>
            <a:pPr marL="342900" indent="-342900" algn="just">
              <a:spcBef>
                <a:spcPts val="800"/>
              </a:spcBef>
              <a:buFont typeface="Arial"/>
              <a:buChar char="•"/>
            </a:pPr>
            <a:r>
              <a:rPr lang="en-US" sz="2000" dirty="0">
                <a:solidFill>
                  <a:schemeClr val="tx1">
                    <a:lumMod val="95000"/>
                    <a:lumOff val="5000"/>
                  </a:schemeClr>
                </a:solidFill>
              </a:rPr>
              <a:t>All PEMPAL countries that answered the 2016 survey noted that </a:t>
            </a:r>
            <a:r>
              <a:rPr lang="en-US" sz="2000" b="1" dirty="0">
                <a:solidFill>
                  <a:schemeClr val="tx1">
                    <a:lumMod val="95000"/>
                    <a:lumOff val="5000"/>
                  </a:schemeClr>
                </a:solidFill>
              </a:rPr>
              <a:t>spending reviews are under consideration</a:t>
            </a:r>
          </a:p>
          <a:p>
            <a:pPr algn="just">
              <a:spcBef>
                <a:spcPts val="800"/>
              </a:spcBef>
            </a:pPr>
            <a:endParaRPr lang="ru-RU" sz="2000" dirty="0">
              <a:solidFill>
                <a:schemeClr val="tx1">
                  <a:lumMod val="95000"/>
                  <a:lumOff val="5000"/>
                </a:schemeClr>
              </a:solidFill>
            </a:endParaRPr>
          </a:p>
          <a:p>
            <a:pPr marL="342900" indent="-342900" algn="just">
              <a:spcBef>
                <a:spcPts val="800"/>
              </a:spcBef>
              <a:buFont typeface="Arial"/>
              <a:buChar char="•"/>
            </a:pPr>
            <a:endParaRPr lang="ru-RU" sz="2000" dirty="0">
              <a:solidFill>
                <a:schemeClr val="tx1">
                  <a:lumMod val="95000"/>
                  <a:lumOff val="5000"/>
                </a:schemeClr>
              </a:solidFill>
            </a:endParaRPr>
          </a:p>
          <a:p>
            <a:pPr marL="342900" indent="-342900" algn="just">
              <a:spcBef>
                <a:spcPts val="800"/>
              </a:spcBef>
              <a:buFont typeface="Arial"/>
              <a:buChar char="•"/>
            </a:pPr>
            <a:endParaRPr lang="en-US" sz="1600" dirty="0">
              <a:solidFill>
                <a:schemeClr val="tx1">
                  <a:lumMod val="95000"/>
                  <a:lumOff val="5000"/>
                </a:schemeClr>
              </a:solidFill>
            </a:endParaRPr>
          </a:p>
          <a:p>
            <a:pPr marL="342900" indent="-342900" algn="just">
              <a:spcBef>
                <a:spcPts val="800"/>
              </a:spcBef>
              <a:buFont typeface="Arial"/>
              <a:buChar char="•"/>
            </a:pPr>
            <a:endParaRPr lang="bs-Latn-BA" sz="2000" b="1" dirty="0">
              <a:solidFill>
                <a:schemeClr val="tx1">
                  <a:lumMod val="95000"/>
                  <a:lumOff val="5000"/>
                </a:schemeClr>
              </a:solidFill>
            </a:endParaRPr>
          </a:p>
          <a:p>
            <a:pPr algn="just">
              <a:spcBef>
                <a:spcPts val="800"/>
              </a:spcBef>
            </a:pPr>
            <a:endParaRPr lang="ru-RU" sz="2000" dirty="0">
              <a:solidFill>
                <a:schemeClr val="tx1"/>
              </a:solidFill>
              <a:latin typeface="Lucida Grande CY"/>
              <a:cs typeface="Lucida Grande CY"/>
            </a:endParaRPr>
          </a:p>
        </p:txBody>
      </p:sp>
      <p:sp>
        <p:nvSpPr>
          <p:cNvPr id="5" name="Slide Number Placeholder 4">
            <a:extLst>
              <a:ext uri="{FF2B5EF4-FFF2-40B4-BE49-F238E27FC236}">
                <a16:creationId xmlns:a16="http://schemas.microsoft.com/office/drawing/2014/main" id="{0F82EF9D-717E-4E4D-8D8E-72363543C390}"/>
              </a:ext>
            </a:extLst>
          </p:cNvPr>
          <p:cNvSpPr>
            <a:spLocks noGrp="1"/>
          </p:cNvSpPr>
          <p:nvPr>
            <p:ph type="sldNum" sz="quarter" idx="12"/>
          </p:nvPr>
        </p:nvSpPr>
        <p:spPr/>
        <p:txBody>
          <a:bodyPr/>
          <a:lstStyle/>
          <a:p>
            <a:pPr>
              <a:defRPr/>
            </a:pPr>
            <a:fld id="{A9B3BBAE-7D5F-41AB-BD10-EF89A677EBB9}" type="slidenum">
              <a:rPr lang="en-US" smtClean="0"/>
              <a:pPr>
                <a:defRPr/>
              </a:pPr>
              <a:t>4</a:t>
            </a:fld>
            <a:endParaRPr lang="en-US" dirty="0"/>
          </a:p>
        </p:txBody>
      </p:sp>
    </p:spTree>
    <p:extLst>
      <p:ext uri="{BB962C8B-B14F-4D97-AF65-F5344CB8AC3E}">
        <p14:creationId xmlns:p14="http://schemas.microsoft.com/office/powerpoint/2010/main" val="776585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3588" y="695196"/>
            <a:ext cx="8763000" cy="6614403"/>
          </a:xfrm>
        </p:spPr>
        <p:txBody>
          <a:bodyPr rtlCol="0">
            <a:normAutofit fontScale="77500" lnSpcReduction="20000"/>
          </a:bodyPr>
          <a:lstStyle/>
          <a:p>
            <a:pPr marL="342900" indent="-342900" algn="just" fontAlgn="auto">
              <a:spcAft>
                <a:spcPts val="600"/>
              </a:spcAft>
              <a:buFont typeface="Arial" panose="020B0604020202020204" pitchFamily="34" charset="0"/>
              <a:buChar char="•"/>
              <a:defRPr/>
            </a:pPr>
            <a:r>
              <a:rPr lang="en-US" sz="3300" dirty="0">
                <a:solidFill>
                  <a:schemeClr val="tx1">
                    <a:lumMod val="95000"/>
                    <a:lumOff val="5000"/>
                  </a:schemeClr>
                </a:solidFill>
              </a:rPr>
              <a:t>The results from the 2018 OECD PB Survey for PEMPAL countries indicate that </a:t>
            </a:r>
            <a:r>
              <a:rPr lang="en-US" sz="3300" b="1" dirty="0">
                <a:solidFill>
                  <a:schemeClr val="tx1">
                    <a:lumMod val="95000"/>
                    <a:lumOff val="5000"/>
                  </a:schemeClr>
                </a:solidFill>
              </a:rPr>
              <a:t>different interpretations of spending reviews remain</a:t>
            </a:r>
            <a:r>
              <a:rPr lang="en-US" sz="3300" dirty="0">
                <a:solidFill>
                  <a:schemeClr val="tx1">
                    <a:lumMod val="95000"/>
                    <a:lumOff val="5000"/>
                  </a:schemeClr>
                </a:solidFill>
              </a:rPr>
              <a:t> for some countries. </a:t>
            </a:r>
            <a:r>
              <a:rPr lang="en-US" sz="3300" b="1" dirty="0">
                <a:solidFill>
                  <a:schemeClr val="tx1">
                    <a:lumMod val="95000"/>
                    <a:lumOff val="5000"/>
                  </a:schemeClr>
                </a:solidFill>
              </a:rPr>
              <a:t>To double check the data and collect additional data, BCOP Resource Team included a section on spending reviews in pre-event survey for this event.</a:t>
            </a:r>
          </a:p>
          <a:p>
            <a:pPr marL="342900" indent="-342900" algn="just" fontAlgn="auto">
              <a:spcAft>
                <a:spcPts val="600"/>
              </a:spcAft>
              <a:buFont typeface="Arial" panose="020B0604020202020204" pitchFamily="34" charset="0"/>
              <a:buChar char="•"/>
              <a:defRPr/>
            </a:pPr>
            <a:r>
              <a:rPr lang="en-US" sz="3300" dirty="0">
                <a:solidFill>
                  <a:schemeClr val="tx1">
                    <a:lumMod val="95000"/>
                    <a:lumOff val="5000"/>
                  </a:schemeClr>
                </a:solidFill>
              </a:rPr>
              <a:t>We stressed the definition and general characteristics of spending review: </a:t>
            </a:r>
          </a:p>
          <a:p>
            <a:pPr marL="971550" lvl="1" indent="-514350" algn="just" fontAlgn="auto">
              <a:spcAft>
                <a:spcPts val="0"/>
              </a:spcAft>
              <a:buFont typeface="+mj-lt"/>
              <a:buAutoNum type="romanLcPeriod"/>
              <a:defRPr/>
            </a:pPr>
            <a:r>
              <a:rPr lang="en-US" sz="3100" dirty="0">
                <a:solidFill>
                  <a:schemeClr val="tx1">
                    <a:lumMod val="95000"/>
                    <a:lumOff val="5000"/>
                  </a:schemeClr>
                </a:solidFill>
              </a:rPr>
              <a:t>the process of </a:t>
            </a:r>
            <a:r>
              <a:rPr lang="en-US" sz="3100" b="1" dirty="0">
                <a:solidFill>
                  <a:schemeClr val="tx1">
                    <a:lumMod val="95000"/>
                    <a:lumOff val="5000"/>
                  </a:schemeClr>
                </a:solidFill>
              </a:rPr>
              <a:t>identifying scope to make savings </a:t>
            </a:r>
            <a:r>
              <a:rPr lang="en-US" sz="3100" dirty="0">
                <a:solidFill>
                  <a:schemeClr val="tx1">
                    <a:lumMod val="95000"/>
                    <a:lumOff val="5000"/>
                  </a:schemeClr>
                </a:solidFill>
              </a:rPr>
              <a:t>to reduce overall government expenditure or to identify fiscal space to be reallocated in line with the government’s policy priorities</a:t>
            </a:r>
          </a:p>
          <a:p>
            <a:pPr marL="971550" lvl="1" indent="-514350" algn="just" fontAlgn="auto">
              <a:spcAft>
                <a:spcPts val="0"/>
              </a:spcAft>
              <a:buFont typeface="+mj-lt"/>
              <a:buAutoNum type="romanLcPeriod"/>
              <a:defRPr/>
            </a:pPr>
            <a:r>
              <a:rPr lang="en-US" sz="3100" b="1" dirty="0">
                <a:solidFill>
                  <a:schemeClr val="tx1">
                    <a:lumMod val="95000"/>
                    <a:lumOff val="5000"/>
                  </a:schemeClr>
                </a:solidFill>
              </a:rPr>
              <a:t>reviews baseline expenditures </a:t>
            </a:r>
            <a:r>
              <a:rPr lang="en-US" sz="3100" dirty="0">
                <a:solidFill>
                  <a:schemeClr val="tx1">
                    <a:lumMod val="95000"/>
                    <a:lumOff val="5000"/>
                  </a:schemeClr>
                </a:solidFill>
              </a:rPr>
              <a:t>and </a:t>
            </a:r>
            <a:r>
              <a:rPr lang="en-US" sz="3100" b="1" dirty="0">
                <a:solidFill>
                  <a:schemeClr val="tx1">
                    <a:lumMod val="95000"/>
                    <a:lumOff val="5000"/>
                  </a:schemeClr>
                </a:solidFill>
              </a:rPr>
              <a:t>may include specific targets for spending reductions</a:t>
            </a:r>
          </a:p>
          <a:p>
            <a:pPr marL="971550" lvl="1" indent="-514350" algn="just" fontAlgn="auto">
              <a:spcAft>
                <a:spcPts val="0"/>
              </a:spcAft>
              <a:buFont typeface="+mj-lt"/>
              <a:buAutoNum type="romanLcPeriod"/>
              <a:defRPr/>
            </a:pPr>
            <a:r>
              <a:rPr lang="en-US" sz="3100" dirty="0">
                <a:solidFill>
                  <a:schemeClr val="tx1">
                    <a:lumMod val="95000"/>
                    <a:lumOff val="5000"/>
                  </a:schemeClr>
                </a:solidFill>
              </a:rPr>
              <a:t>can be </a:t>
            </a:r>
            <a:r>
              <a:rPr lang="en-US" sz="3100" b="1" dirty="0">
                <a:solidFill>
                  <a:schemeClr val="tx1">
                    <a:lumMod val="95000"/>
                    <a:lumOff val="5000"/>
                  </a:schemeClr>
                </a:solidFill>
              </a:rPr>
              <a:t>broad based</a:t>
            </a:r>
            <a:r>
              <a:rPr lang="en-US" sz="3100" dirty="0">
                <a:solidFill>
                  <a:schemeClr val="tx1">
                    <a:lumMod val="95000"/>
                    <a:lumOff val="5000"/>
                  </a:schemeClr>
                </a:solidFill>
              </a:rPr>
              <a:t>, covering all government expenditures (in rare cases) </a:t>
            </a:r>
            <a:r>
              <a:rPr lang="en-US" sz="3100" b="1" dirty="0">
                <a:solidFill>
                  <a:schemeClr val="tx1">
                    <a:lumMod val="95000"/>
                    <a:lumOff val="5000"/>
                  </a:schemeClr>
                </a:solidFill>
              </a:rPr>
              <a:t>or limited </a:t>
            </a:r>
            <a:r>
              <a:rPr lang="en-US" sz="3100" dirty="0">
                <a:solidFill>
                  <a:schemeClr val="tx1">
                    <a:lumMod val="95000"/>
                    <a:lumOff val="5000"/>
                  </a:schemeClr>
                </a:solidFill>
              </a:rPr>
              <a:t>to certain</a:t>
            </a:r>
            <a:r>
              <a:rPr lang="en-US" sz="3100" b="1" dirty="0">
                <a:solidFill>
                  <a:schemeClr val="tx1">
                    <a:lumMod val="95000"/>
                    <a:lumOff val="5000"/>
                  </a:schemeClr>
                </a:solidFill>
              </a:rPr>
              <a:t> </a:t>
            </a:r>
            <a:r>
              <a:rPr lang="en-US" sz="3100" dirty="0">
                <a:solidFill>
                  <a:schemeClr val="tx1">
                    <a:lumMod val="95000"/>
                    <a:lumOff val="5000"/>
                  </a:schemeClr>
                </a:solidFill>
              </a:rPr>
              <a:t>spending </a:t>
            </a:r>
            <a:r>
              <a:rPr lang="en-US" sz="3100" b="1" dirty="0">
                <a:solidFill>
                  <a:schemeClr val="tx1">
                    <a:lumMod val="95000"/>
                    <a:lumOff val="5000"/>
                  </a:schemeClr>
                </a:solidFill>
              </a:rPr>
              <a:t>programs/projects, processes </a:t>
            </a:r>
            <a:r>
              <a:rPr lang="en-US" sz="3100" dirty="0">
                <a:solidFill>
                  <a:schemeClr val="tx1">
                    <a:lumMod val="95000"/>
                    <a:lumOff val="5000"/>
                  </a:schemeClr>
                </a:solidFill>
              </a:rPr>
              <a:t>(e.g. IT systems and process, procurement processes, or human resources management processes), or </a:t>
            </a:r>
            <a:r>
              <a:rPr lang="en-US" sz="3100" b="1" dirty="0">
                <a:solidFill>
                  <a:schemeClr val="tx1">
                    <a:lumMod val="95000"/>
                    <a:lumOff val="5000"/>
                  </a:schemeClr>
                </a:solidFill>
              </a:rPr>
              <a:t>ministries </a:t>
            </a:r>
            <a:endParaRPr lang="en-US" sz="3100" dirty="0">
              <a:solidFill>
                <a:schemeClr val="tx1">
                  <a:lumMod val="95000"/>
                  <a:lumOff val="5000"/>
                </a:schemeClr>
              </a:solidFill>
            </a:endParaRPr>
          </a:p>
          <a:p>
            <a:pPr marL="342900" indent="-342900" algn="just" fontAlgn="auto">
              <a:spcAft>
                <a:spcPts val="0"/>
              </a:spcAft>
              <a:buFont typeface="Arial" panose="020B0604020202020204" pitchFamily="34" charset="0"/>
              <a:buChar char="•"/>
              <a:defRPr/>
            </a:pPr>
            <a:endParaRPr lang="en-US" sz="2400" dirty="0">
              <a:solidFill>
                <a:schemeClr val="tx1">
                  <a:lumMod val="95000"/>
                  <a:lumOff val="5000"/>
                </a:schemeClr>
              </a:solidFill>
            </a:endParaRPr>
          </a:p>
          <a:p>
            <a:pPr marL="342900" indent="-342900" algn="just" fontAlgn="auto">
              <a:spcAft>
                <a:spcPts val="0"/>
              </a:spcAft>
              <a:buFont typeface="Arial" panose="020B0604020202020204" pitchFamily="34" charset="0"/>
              <a:buChar char="•"/>
              <a:defRPr/>
            </a:pPr>
            <a:endParaRPr lang="en-US" sz="2400" dirty="0">
              <a:solidFill>
                <a:schemeClr val="tx1">
                  <a:lumMod val="95000"/>
                  <a:lumOff val="5000"/>
                </a:schemeClr>
              </a:solidFill>
            </a:endParaRPr>
          </a:p>
          <a:p>
            <a:pPr marL="342900" indent="-342900" algn="just" fontAlgn="auto">
              <a:spcAft>
                <a:spcPts val="0"/>
              </a:spcAft>
              <a:buFont typeface="Arial" panose="020B0604020202020204" pitchFamily="34" charset="0"/>
              <a:buChar char="•"/>
              <a:defRPr/>
            </a:pPr>
            <a:endParaRPr lang="en-US" sz="21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57200" y="70599"/>
            <a:ext cx="9601199" cy="553998"/>
          </a:xfrm>
          <a:prstGeom prst="rect">
            <a:avLst/>
          </a:prstGeom>
          <a:noFill/>
        </p:spPr>
        <p:txBody>
          <a:bodyPr wrap="square" rtlCol="0">
            <a:spAutoFit/>
          </a:bodyPr>
          <a:lstStyle/>
          <a:p>
            <a:pPr algn="ctr"/>
            <a:r>
              <a:rPr lang="en-US" sz="2900" dirty="0">
                <a:solidFill>
                  <a:srgbClr val="002060"/>
                </a:solidFill>
                <a:latin typeface="Calibri"/>
              </a:rPr>
              <a:t>2018/2019 Data: Spending Review Definitions and Criteria</a:t>
            </a:r>
          </a:p>
        </p:txBody>
      </p:sp>
      <p:sp>
        <p:nvSpPr>
          <p:cNvPr id="6" name="Slide Number Placeholder 5">
            <a:extLst>
              <a:ext uri="{FF2B5EF4-FFF2-40B4-BE49-F238E27FC236}">
                <a16:creationId xmlns:a16="http://schemas.microsoft.com/office/drawing/2014/main" id="{1B20BCE0-42EE-A64C-9553-08D8094A9DC3}"/>
              </a:ext>
            </a:extLst>
          </p:cNvPr>
          <p:cNvSpPr>
            <a:spLocks noGrp="1"/>
          </p:cNvSpPr>
          <p:nvPr>
            <p:ph type="sldNum" sz="quarter" idx="12"/>
          </p:nvPr>
        </p:nvSpPr>
        <p:spPr/>
        <p:txBody>
          <a:bodyPr/>
          <a:lstStyle/>
          <a:p>
            <a:pPr>
              <a:defRPr/>
            </a:pPr>
            <a:fld id="{A9B3BBAE-7D5F-41AB-BD10-EF89A677EBB9}" type="slidenum">
              <a:rPr lang="en-US" smtClean="0"/>
              <a:pPr>
                <a:defRPr/>
              </a:pPr>
              <a:t>5</a:t>
            </a:fld>
            <a:endParaRPr lang="en-US" dirty="0"/>
          </a:p>
        </p:txBody>
      </p:sp>
    </p:spTree>
    <p:extLst>
      <p:ext uri="{BB962C8B-B14F-4D97-AF65-F5344CB8AC3E}">
        <p14:creationId xmlns:p14="http://schemas.microsoft.com/office/powerpoint/2010/main" val="2523437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3588" y="695196"/>
            <a:ext cx="8763000" cy="6614403"/>
          </a:xfrm>
        </p:spPr>
        <p:txBody>
          <a:bodyPr rtlCol="0">
            <a:normAutofit fontScale="77500" lnSpcReduction="20000"/>
          </a:bodyPr>
          <a:lstStyle/>
          <a:p>
            <a:pPr marL="342900" indent="-342900" algn="just" fontAlgn="auto">
              <a:spcAft>
                <a:spcPts val="600"/>
              </a:spcAft>
              <a:buFont typeface="Arial" panose="020B0604020202020204" pitchFamily="34" charset="0"/>
              <a:buChar char="•"/>
              <a:defRPr/>
            </a:pPr>
            <a:r>
              <a:rPr lang="en-US" sz="3300" dirty="0">
                <a:solidFill>
                  <a:schemeClr val="tx1">
                    <a:lumMod val="95000"/>
                    <a:lumOff val="5000"/>
                  </a:schemeClr>
                </a:solidFill>
              </a:rPr>
              <a:t>We stressed the definition and general characteristics of spending review (continued): </a:t>
            </a:r>
          </a:p>
          <a:p>
            <a:pPr marL="1028700" lvl="1" indent="-571500" algn="just" fontAlgn="auto">
              <a:spcAft>
                <a:spcPts val="0"/>
              </a:spcAft>
              <a:buFont typeface="+mj-lt"/>
              <a:buAutoNum type="romanLcPeriod" startAt="4"/>
              <a:defRPr/>
            </a:pPr>
            <a:r>
              <a:rPr lang="en-US" sz="3300" b="1" dirty="0">
                <a:solidFill>
                  <a:schemeClr val="tx1">
                    <a:lumMod val="95000"/>
                    <a:lumOff val="5000"/>
                  </a:schemeClr>
                </a:solidFill>
              </a:rPr>
              <a:t>differ from regular or more detailed analyses conducted by the Ministry of Finance in the process of drafting budget </a:t>
            </a:r>
            <a:r>
              <a:rPr lang="en-US" sz="3300" dirty="0">
                <a:solidFill>
                  <a:schemeClr val="tx1">
                    <a:lumMod val="95000"/>
                    <a:lumOff val="5000"/>
                  </a:schemeClr>
                </a:solidFill>
              </a:rPr>
              <a:t>- much more in-depth, take longer time to be conducted, and they are conducted by a designated team/body that in addition to Ministry of Finance staff also includes other experts – typically from the line ministries/agencies responsible/relevant for spending that is being reviewed, as well as external experts</a:t>
            </a:r>
          </a:p>
          <a:p>
            <a:pPr marL="971550" lvl="1" indent="-514350" algn="just" fontAlgn="auto">
              <a:spcAft>
                <a:spcPts val="0"/>
              </a:spcAft>
              <a:buFont typeface="+mj-lt"/>
              <a:buAutoNum type="romanLcPeriod" startAt="4"/>
              <a:defRPr/>
            </a:pPr>
            <a:r>
              <a:rPr lang="en-US" sz="3300" b="1" dirty="0">
                <a:solidFill>
                  <a:schemeClr val="tx1">
                    <a:lumMod val="95000"/>
                    <a:lumOff val="5000"/>
                  </a:schemeClr>
                </a:solidFill>
              </a:rPr>
              <a:t>typically requested and in the end decided on by the Executive </a:t>
            </a:r>
            <a:r>
              <a:rPr lang="en-US" sz="3300" dirty="0">
                <a:solidFill>
                  <a:schemeClr val="tx1">
                    <a:lumMod val="95000"/>
                    <a:lumOff val="5000"/>
                  </a:schemeClr>
                </a:solidFill>
              </a:rPr>
              <a:t>(the Government or the Chief Executive), rather than the Ministry of Finance</a:t>
            </a:r>
          </a:p>
          <a:p>
            <a:pPr marL="971550" lvl="1" indent="-514350" algn="just" fontAlgn="auto">
              <a:spcAft>
                <a:spcPts val="0"/>
              </a:spcAft>
              <a:buFont typeface="+mj-lt"/>
              <a:buAutoNum type="romanLcPeriod" startAt="4"/>
              <a:defRPr/>
            </a:pPr>
            <a:r>
              <a:rPr lang="en-US" sz="3300" dirty="0">
                <a:solidFill>
                  <a:schemeClr val="tx1">
                    <a:lumMod val="95000"/>
                    <a:lumOff val="5000"/>
                  </a:schemeClr>
                </a:solidFill>
              </a:rPr>
              <a:t>integral part of spending reviews in most cases is examination of performance of the programs that are being reviewed, including </a:t>
            </a:r>
            <a:r>
              <a:rPr lang="en-US" sz="3300" b="1" dirty="0">
                <a:solidFill>
                  <a:schemeClr val="tx1">
                    <a:lumMod val="95000"/>
                    <a:lumOff val="5000"/>
                  </a:schemeClr>
                </a:solidFill>
              </a:rPr>
              <a:t>performance information</a:t>
            </a:r>
            <a:endParaRPr lang="en-US" sz="3300" dirty="0">
              <a:solidFill>
                <a:schemeClr val="tx1">
                  <a:lumMod val="95000"/>
                  <a:lumOff val="5000"/>
                </a:schemeClr>
              </a:solidFill>
            </a:endParaRPr>
          </a:p>
          <a:p>
            <a:pPr marL="342900" indent="-342900" algn="just" fontAlgn="auto">
              <a:spcAft>
                <a:spcPts val="0"/>
              </a:spcAft>
              <a:buFont typeface="Arial" panose="020B0604020202020204" pitchFamily="34" charset="0"/>
              <a:buChar char="•"/>
              <a:defRPr/>
            </a:pPr>
            <a:endParaRPr lang="en-US" sz="2400" dirty="0">
              <a:solidFill>
                <a:schemeClr val="tx1">
                  <a:lumMod val="95000"/>
                  <a:lumOff val="5000"/>
                </a:schemeClr>
              </a:solidFill>
            </a:endParaRPr>
          </a:p>
          <a:p>
            <a:pPr marL="342900" indent="-342900" algn="just" fontAlgn="auto">
              <a:spcAft>
                <a:spcPts val="0"/>
              </a:spcAft>
              <a:buFont typeface="Arial" panose="020B0604020202020204" pitchFamily="34" charset="0"/>
              <a:buChar char="•"/>
              <a:defRPr/>
            </a:pPr>
            <a:endParaRPr lang="en-US" sz="2400" dirty="0">
              <a:solidFill>
                <a:schemeClr val="tx1">
                  <a:lumMod val="95000"/>
                  <a:lumOff val="5000"/>
                </a:schemeClr>
              </a:solidFill>
            </a:endParaRPr>
          </a:p>
          <a:p>
            <a:pPr marL="342900" indent="-342900" algn="just" fontAlgn="auto">
              <a:spcAft>
                <a:spcPts val="0"/>
              </a:spcAft>
              <a:buFont typeface="Arial" panose="020B0604020202020204" pitchFamily="34" charset="0"/>
              <a:buChar char="•"/>
              <a:defRPr/>
            </a:pPr>
            <a:endParaRPr lang="en-US" sz="21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6" name="Slide Number Placeholder 5">
            <a:extLst>
              <a:ext uri="{FF2B5EF4-FFF2-40B4-BE49-F238E27FC236}">
                <a16:creationId xmlns:a16="http://schemas.microsoft.com/office/drawing/2014/main" id="{1B20BCE0-42EE-A64C-9553-08D8094A9DC3}"/>
              </a:ext>
            </a:extLst>
          </p:cNvPr>
          <p:cNvSpPr>
            <a:spLocks noGrp="1"/>
          </p:cNvSpPr>
          <p:nvPr>
            <p:ph type="sldNum" sz="quarter" idx="12"/>
          </p:nvPr>
        </p:nvSpPr>
        <p:spPr/>
        <p:txBody>
          <a:bodyPr/>
          <a:lstStyle/>
          <a:p>
            <a:pPr>
              <a:defRPr/>
            </a:pPr>
            <a:fld id="{A9B3BBAE-7D5F-41AB-BD10-EF89A677EBB9}" type="slidenum">
              <a:rPr lang="en-US" smtClean="0"/>
              <a:pPr>
                <a:defRPr/>
              </a:pPr>
              <a:t>6</a:t>
            </a:fld>
            <a:endParaRPr lang="en-US" dirty="0"/>
          </a:p>
        </p:txBody>
      </p:sp>
      <p:sp>
        <p:nvSpPr>
          <p:cNvPr id="7" name="TextBox 6">
            <a:extLst>
              <a:ext uri="{FF2B5EF4-FFF2-40B4-BE49-F238E27FC236}">
                <a16:creationId xmlns:a16="http://schemas.microsoft.com/office/drawing/2014/main" id="{820DF6DF-BC21-AC49-9C4F-053ADF9F9B74}"/>
              </a:ext>
            </a:extLst>
          </p:cNvPr>
          <p:cNvSpPr txBox="1"/>
          <p:nvPr/>
        </p:nvSpPr>
        <p:spPr>
          <a:xfrm>
            <a:off x="457200" y="70599"/>
            <a:ext cx="9601199" cy="553998"/>
          </a:xfrm>
          <a:prstGeom prst="rect">
            <a:avLst/>
          </a:prstGeom>
          <a:noFill/>
        </p:spPr>
        <p:txBody>
          <a:bodyPr wrap="square" rtlCol="0">
            <a:spAutoFit/>
          </a:bodyPr>
          <a:lstStyle/>
          <a:p>
            <a:pPr algn="ctr"/>
            <a:r>
              <a:rPr lang="en-US" sz="2900" dirty="0">
                <a:solidFill>
                  <a:srgbClr val="002060"/>
                </a:solidFill>
                <a:latin typeface="Calibri"/>
              </a:rPr>
              <a:t>2018/2019 Data: Spending Review Definitions and Criteria</a:t>
            </a:r>
          </a:p>
        </p:txBody>
      </p:sp>
    </p:spTree>
    <p:extLst>
      <p:ext uri="{BB962C8B-B14F-4D97-AF65-F5344CB8AC3E}">
        <p14:creationId xmlns:p14="http://schemas.microsoft.com/office/powerpoint/2010/main" val="1974062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0336" y="780602"/>
            <a:ext cx="8763000" cy="6077398"/>
          </a:xfrm>
        </p:spPr>
        <p:txBody>
          <a:bodyPr rtlCol="0">
            <a:normAutofit fontScale="85000" lnSpcReduction="20000"/>
          </a:bodyPr>
          <a:lstStyle/>
          <a:p>
            <a:pPr marL="342900" indent="-342900" algn="just" fontAlgn="auto">
              <a:spcAft>
                <a:spcPts val="0"/>
              </a:spcAft>
              <a:buFont typeface="Arial" panose="020B0604020202020204" pitchFamily="34" charset="0"/>
              <a:buChar char="•"/>
              <a:defRPr/>
            </a:pPr>
            <a:r>
              <a:rPr lang="en-US" sz="2800" dirty="0">
                <a:solidFill>
                  <a:schemeClr val="tx1">
                    <a:lumMod val="95000"/>
                    <a:lumOff val="5000"/>
                  </a:schemeClr>
                </a:solidFill>
              </a:rPr>
              <a:t>Out of 12 PEMPAL countries that answered the question</a:t>
            </a:r>
            <a:r>
              <a:rPr lang="en-US" sz="2800" b="1" dirty="0">
                <a:solidFill>
                  <a:schemeClr val="tx1">
                    <a:lumMod val="95000"/>
                    <a:lumOff val="5000"/>
                  </a:schemeClr>
                </a:solidFill>
              </a:rPr>
              <a:t>, 7 countries report that they have spending reviews </a:t>
            </a:r>
            <a:r>
              <a:rPr lang="en-US" sz="2800" dirty="0">
                <a:solidFill>
                  <a:schemeClr val="tx1">
                    <a:lumMod val="95000"/>
                    <a:lumOff val="5000"/>
                  </a:schemeClr>
                </a:solidFill>
              </a:rPr>
              <a:t>in line with international definitions and characteristics:</a:t>
            </a:r>
          </a:p>
          <a:p>
            <a:pPr marL="1322388" indent="-463550" algn="just" fontAlgn="auto">
              <a:spcAft>
                <a:spcPts val="0"/>
              </a:spcAft>
              <a:buFont typeface="Wingdings" pitchFamily="2" charset="2"/>
              <a:buChar char="ü"/>
              <a:defRPr/>
            </a:pPr>
            <a:r>
              <a:rPr lang="en-US" sz="2800" dirty="0">
                <a:solidFill>
                  <a:schemeClr val="tx1">
                    <a:lumMod val="95000"/>
                    <a:lumOff val="5000"/>
                  </a:schemeClr>
                </a:solidFill>
              </a:rPr>
              <a:t>Croatia,</a:t>
            </a:r>
          </a:p>
          <a:p>
            <a:pPr marL="1322388" indent="-463550" algn="just" fontAlgn="auto">
              <a:spcAft>
                <a:spcPts val="0"/>
              </a:spcAft>
              <a:buFont typeface="Wingdings" pitchFamily="2" charset="2"/>
              <a:buChar char="ü"/>
              <a:defRPr/>
            </a:pPr>
            <a:r>
              <a:rPr lang="en-US" sz="2800" dirty="0">
                <a:solidFill>
                  <a:schemeClr val="tx1">
                    <a:lumMod val="95000"/>
                    <a:lumOff val="5000"/>
                  </a:schemeClr>
                </a:solidFill>
              </a:rPr>
              <a:t>Bulgaria,</a:t>
            </a:r>
          </a:p>
          <a:p>
            <a:pPr marL="1322388" indent="-463550" algn="just" fontAlgn="auto">
              <a:spcAft>
                <a:spcPts val="0"/>
              </a:spcAft>
              <a:buFont typeface="Wingdings" pitchFamily="2" charset="2"/>
              <a:buChar char="ü"/>
              <a:defRPr/>
            </a:pPr>
            <a:r>
              <a:rPr lang="en-US" sz="2800" dirty="0">
                <a:solidFill>
                  <a:schemeClr val="tx1">
                    <a:lumMod val="95000"/>
                    <a:lumOff val="5000"/>
                  </a:schemeClr>
                </a:solidFill>
              </a:rPr>
              <a:t>Russia,</a:t>
            </a:r>
          </a:p>
          <a:p>
            <a:pPr marL="1322388" indent="-463550" algn="just" fontAlgn="auto">
              <a:spcAft>
                <a:spcPts val="0"/>
              </a:spcAft>
              <a:buFont typeface="Wingdings" pitchFamily="2" charset="2"/>
              <a:buChar char="ü"/>
              <a:defRPr/>
            </a:pPr>
            <a:r>
              <a:rPr lang="en-US" sz="2800" dirty="0">
                <a:solidFill>
                  <a:schemeClr val="tx1">
                    <a:lumMod val="95000"/>
                    <a:lumOff val="5000"/>
                  </a:schemeClr>
                </a:solidFill>
              </a:rPr>
              <a:t>Belarus,</a:t>
            </a:r>
          </a:p>
          <a:p>
            <a:pPr marL="1322388" indent="-463550" algn="just" fontAlgn="auto">
              <a:spcAft>
                <a:spcPts val="0"/>
              </a:spcAft>
              <a:buFont typeface="Wingdings" pitchFamily="2" charset="2"/>
              <a:buChar char="ü"/>
              <a:defRPr/>
            </a:pPr>
            <a:r>
              <a:rPr lang="en-US" sz="2800" dirty="0">
                <a:solidFill>
                  <a:schemeClr val="tx1">
                    <a:lumMod val="95000"/>
                    <a:lumOff val="5000"/>
                  </a:schemeClr>
                </a:solidFill>
              </a:rPr>
              <a:t>Serbia,</a:t>
            </a:r>
          </a:p>
          <a:p>
            <a:pPr marL="1322388" indent="-463550" algn="just" fontAlgn="auto">
              <a:spcAft>
                <a:spcPts val="0"/>
              </a:spcAft>
              <a:buFont typeface="Wingdings" pitchFamily="2" charset="2"/>
              <a:buChar char="ü"/>
              <a:defRPr/>
            </a:pPr>
            <a:r>
              <a:rPr lang="en-US" sz="2800" dirty="0">
                <a:solidFill>
                  <a:schemeClr val="tx1">
                    <a:lumMod val="95000"/>
                    <a:lumOff val="5000"/>
                  </a:schemeClr>
                </a:solidFill>
              </a:rPr>
              <a:t>Moldova, and</a:t>
            </a:r>
          </a:p>
          <a:p>
            <a:pPr marL="1322388" indent="-463550" algn="just" fontAlgn="auto">
              <a:spcAft>
                <a:spcPts val="0"/>
              </a:spcAft>
              <a:buFont typeface="Wingdings" pitchFamily="2" charset="2"/>
              <a:buChar char="ü"/>
              <a:defRPr/>
            </a:pPr>
            <a:r>
              <a:rPr lang="en-US" sz="2800" dirty="0">
                <a:solidFill>
                  <a:schemeClr val="tx1">
                    <a:lumMod val="95000"/>
                    <a:lumOff val="5000"/>
                  </a:schemeClr>
                </a:solidFill>
              </a:rPr>
              <a:t>Bosnia and Herzegovina (</a:t>
            </a:r>
            <a:r>
              <a:rPr lang="en-US" sz="2800" dirty="0" err="1">
                <a:solidFill>
                  <a:schemeClr val="tx1">
                    <a:lumMod val="95000"/>
                    <a:lumOff val="5000"/>
                  </a:schemeClr>
                </a:solidFill>
              </a:rPr>
              <a:t>BiH</a:t>
            </a:r>
            <a:r>
              <a:rPr lang="en-US" sz="2800" dirty="0">
                <a:solidFill>
                  <a:schemeClr val="tx1">
                    <a:lumMod val="95000"/>
                    <a:lumOff val="5000"/>
                  </a:schemeClr>
                </a:solidFill>
              </a:rPr>
              <a:t>)</a:t>
            </a:r>
          </a:p>
          <a:p>
            <a:pPr marL="342900" indent="-342900" algn="just" fontAlgn="auto">
              <a:spcAft>
                <a:spcPts val="0"/>
              </a:spcAft>
              <a:buFont typeface="Arial" panose="020B0604020202020204" pitchFamily="34" charset="0"/>
              <a:buChar char="•"/>
              <a:defRPr/>
            </a:pPr>
            <a:r>
              <a:rPr lang="en-US" sz="2800" dirty="0">
                <a:solidFill>
                  <a:schemeClr val="tx1">
                    <a:lumMod val="95000"/>
                    <a:lumOff val="5000"/>
                  </a:schemeClr>
                </a:solidFill>
              </a:rPr>
              <a:t>Montenegro, Kazakhstan and Georgia report that there are plans to introduce spending reviews, while Kosovo and Armenia report no plans</a:t>
            </a:r>
          </a:p>
          <a:p>
            <a:pPr marL="342900" indent="-342900" algn="just" fontAlgn="auto">
              <a:spcAft>
                <a:spcPts val="0"/>
              </a:spcAft>
              <a:buFont typeface="Arial" panose="020B0604020202020204" pitchFamily="34" charset="0"/>
              <a:buChar char="•"/>
              <a:defRPr/>
            </a:pPr>
            <a:r>
              <a:rPr lang="en-US" sz="2800" b="1" dirty="0">
                <a:solidFill>
                  <a:schemeClr val="tx1">
                    <a:lumMod val="95000"/>
                    <a:lumOff val="5000"/>
                  </a:schemeClr>
                </a:solidFill>
              </a:rPr>
              <a:t>Analyses conducted by international organizations in several countries</a:t>
            </a:r>
            <a:r>
              <a:rPr lang="en-US" sz="2800" dirty="0">
                <a:solidFill>
                  <a:schemeClr val="tx1">
                    <a:lumMod val="95000"/>
                    <a:lumOff val="5000"/>
                  </a:schemeClr>
                </a:solidFill>
              </a:rPr>
              <a:t>, such as World Bank, and IMF work in Belarus, </a:t>
            </a:r>
            <a:r>
              <a:rPr lang="en-US" sz="2800" dirty="0" err="1">
                <a:solidFill>
                  <a:schemeClr val="tx1">
                    <a:lumMod val="95000"/>
                    <a:lumOff val="5000"/>
                  </a:schemeClr>
                </a:solidFill>
              </a:rPr>
              <a:t>BiH</a:t>
            </a:r>
            <a:r>
              <a:rPr lang="en-US" sz="2800" dirty="0">
                <a:solidFill>
                  <a:schemeClr val="tx1">
                    <a:lumMod val="95000"/>
                    <a:lumOff val="5000"/>
                  </a:schemeClr>
                </a:solidFill>
              </a:rPr>
              <a:t>, Serbia, Kazakhstan, and Georgia, as well some World Bank assistance in spending reviews in Croatia</a:t>
            </a:r>
          </a:p>
          <a:p>
            <a:pPr algn="just" fontAlgn="auto">
              <a:spcAft>
                <a:spcPts val="0"/>
              </a:spcAft>
              <a:defRPr/>
            </a:pPr>
            <a:endParaRPr lang="en-US" sz="21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57200" y="226604"/>
            <a:ext cx="9601199" cy="553998"/>
          </a:xfrm>
          <a:prstGeom prst="rect">
            <a:avLst/>
          </a:prstGeom>
          <a:noFill/>
        </p:spPr>
        <p:txBody>
          <a:bodyPr wrap="square" rtlCol="0">
            <a:spAutoFit/>
          </a:bodyPr>
          <a:lstStyle/>
          <a:p>
            <a:pPr algn="ctr"/>
            <a:r>
              <a:rPr lang="en-US" sz="3000" dirty="0">
                <a:solidFill>
                  <a:srgbClr val="002060"/>
                </a:solidFill>
                <a:latin typeface="Calibri"/>
              </a:rPr>
              <a:t>Spending Reviews in PEMPAL Countries as of 2018/2019</a:t>
            </a:r>
          </a:p>
        </p:txBody>
      </p:sp>
      <p:sp>
        <p:nvSpPr>
          <p:cNvPr id="6" name="Slide Number Placeholder 5">
            <a:extLst>
              <a:ext uri="{FF2B5EF4-FFF2-40B4-BE49-F238E27FC236}">
                <a16:creationId xmlns:a16="http://schemas.microsoft.com/office/drawing/2014/main" id="{1B20BCE0-42EE-A64C-9553-08D8094A9DC3}"/>
              </a:ext>
            </a:extLst>
          </p:cNvPr>
          <p:cNvSpPr>
            <a:spLocks noGrp="1"/>
          </p:cNvSpPr>
          <p:nvPr>
            <p:ph type="sldNum" sz="quarter" idx="12"/>
          </p:nvPr>
        </p:nvSpPr>
        <p:spPr/>
        <p:txBody>
          <a:bodyPr/>
          <a:lstStyle/>
          <a:p>
            <a:pPr>
              <a:defRPr/>
            </a:pPr>
            <a:fld id="{A9B3BBAE-7D5F-41AB-BD10-EF89A677EBB9}" type="slidenum">
              <a:rPr lang="en-US" smtClean="0"/>
              <a:pPr>
                <a:defRPr/>
              </a:pPr>
              <a:t>7</a:t>
            </a:fld>
            <a:endParaRPr lang="en-US" dirty="0"/>
          </a:p>
        </p:txBody>
      </p:sp>
    </p:spTree>
    <p:extLst>
      <p:ext uri="{BB962C8B-B14F-4D97-AF65-F5344CB8AC3E}">
        <p14:creationId xmlns:p14="http://schemas.microsoft.com/office/powerpoint/2010/main" val="888730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33601" y="807159"/>
            <a:ext cx="8763000" cy="5731756"/>
          </a:xfrm>
        </p:spPr>
        <p:txBody>
          <a:bodyPr rtlCol="0">
            <a:normAutofit/>
          </a:bodyPr>
          <a:lstStyle/>
          <a:p>
            <a:pPr marL="342900" indent="-342900" algn="just" fontAlgn="auto">
              <a:spcAft>
                <a:spcPts val="0"/>
              </a:spcAft>
              <a:buFont typeface="Arial" panose="020B0604020202020204" pitchFamily="34" charset="0"/>
              <a:buChar char="•"/>
              <a:defRPr/>
            </a:pPr>
            <a:r>
              <a:rPr lang="en-US" sz="2100" dirty="0">
                <a:solidFill>
                  <a:schemeClr val="tx1">
                    <a:lumMod val="95000"/>
                    <a:lumOff val="5000"/>
                  </a:schemeClr>
                </a:solidFill>
              </a:rPr>
              <a:t>Where exist, spending review in PEMPAL countries have </a:t>
            </a:r>
            <a:r>
              <a:rPr lang="en-US" sz="2100" b="1" dirty="0">
                <a:solidFill>
                  <a:schemeClr val="tx1">
                    <a:lumMod val="95000"/>
                    <a:lumOff val="5000"/>
                  </a:schemeClr>
                </a:solidFill>
              </a:rPr>
              <a:t>weaker regulatory and methodological basis compared to OECD countries</a:t>
            </a:r>
            <a:endParaRPr lang="en-US" sz="2100" dirty="0">
              <a:solidFill>
                <a:schemeClr val="tx1">
                  <a:lumMod val="95000"/>
                  <a:lumOff val="5000"/>
                </a:schemeClr>
              </a:solidFill>
            </a:endParaRPr>
          </a:p>
          <a:p>
            <a:pPr marL="342900" indent="-342900" algn="just" fontAlgn="auto">
              <a:spcAft>
                <a:spcPts val="0"/>
              </a:spcAft>
              <a:buFont typeface="Arial" panose="020B0604020202020204" pitchFamily="34" charset="0"/>
              <a:buChar char="•"/>
              <a:defRPr/>
            </a:pPr>
            <a:r>
              <a:rPr lang="en-US" sz="2100" dirty="0">
                <a:solidFill>
                  <a:schemeClr val="tx1">
                    <a:lumMod val="95000"/>
                    <a:lumOff val="5000"/>
                  </a:schemeClr>
                </a:solidFill>
              </a:rPr>
              <a:t>Out of 7 PEMPAL countries that report having spending reviews:</a:t>
            </a:r>
          </a:p>
          <a:p>
            <a:pPr marL="800100" lvl="1" indent="-342900" algn="l" fontAlgn="auto">
              <a:spcBef>
                <a:spcPts val="0"/>
              </a:spcBef>
              <a:spcAft>
                <a:spcPts val="0"/>
              </a:spcAft>
              <a:buFont typeface="Wingdings" pitchFamily="2" charset="2"/>
              <a:buChar char="Ø"/>
              <a:defRPr/>
            </a:pPr>
            <a:r>
              <a:rPr lang="en-US" sz="1700" dirty="0">
                <a:solidFill>
                  <a:schemeClr val="tx1">
                    <a:lumMod val="95000"/>
                    <a:lumOff val="5000"/>
                  </a:schemeClr>
                </a:solidFill>
              </a:rPr>
              <a:t>Croatia and Moldova report having both executive order/decision and guidelines/methodology (published in Croatia)</a:t>
            </a:r>
          </a:p>
          <a:p>
            <a:pPr marL="800100" lvl="1" indent="-342900" algn="just" fontAlgn="auto">
              <a:spcBef>
                <a:spcPts val="0"/>
              </a:spcBef>
              <a:spcAft>
                <a:spcPts val="0"/>
              </a:spcAft>
              <a:buFont typeface="Wingdings" pitchFamily="2" charset="2"/>
              <a:buChar char="Ø"/>
              <a:defRPr/>
            </a:pPr>
            <a:r>
              <a:rPr lang="en-US" sz="1700" dirty="0">
                <a:solidFill>
                  <a:schemeClr val="tx1">
                    <a:lumMod val="95000"/>
                    <a:lumOff val="5000"/>
                  </a:schemeClr>
                </a:solidFill>
              </a:rPr>
              <a:t>Bulgaria reports having guidelines/methodology</a:t>
            </a:r>
          </a:p>
          <a:p>
            <a:pPr marL="800100" lvl="1" indent="-342900" algn="just" fontAlgn="auto">
              <a:spcBef>
                <a:spcPts val="0"/>
              </a:spcBef>
              <a:spcAft>
                <a:spcPts val="0"/>
              </a:spcAft>
              <a:buFont typeface="Wingdings" pitchFamily="2" charset="2"/>
              <a:buChar char="Ø"/>
              <a:defRPr/>
            </a:pPr>
            <a:r>
              <a:rPr lang="en-US" sz="1700" dirty="0">
                <a:solidFill>
                  <a:schemeClr val="tx1">
                    <a:lumMod val="95000"/>
                    <a:lumOff val="5000"/>
                  </a:schemeClr>
                </a:solidFill>
              </a:rPr>
              <a:t>Serbia reports having executive order/decision </a:t>
            </a:r>
          </a:p>
          <a:p>
            <a:pPr marL="800100" lvl="1" indent="-342900" algn="just" fontAlgn="auto">
              <a:spcBef>
                <a:spcPts val="0"/>
              </a:spcBef>
              <a:spcAft>
                <a:spcPts val="0"/>
              </a:spcAft>
              <a:buFont typeface="Wingdings" pitchFamily="2" charset="2"/>
              <a:buChar char="Ø"/>
              <a:defRPr/>
            </a:pPr>
            <a:r>
              <a:rPr lang="en-US" sz="1700" dirty="0">
                <a:solidFill>
                  <a:schemeClr val="tx1">
                    <a:lumMod val="95000"/>
                    <a:lumOff val="5000"/>
                  </a:schemeClr>
                </a:solidFill>
              </a:rPr>
              <a:t>Belarus report each review having its own </a:t>
            </a:r>
            <a:r>
              <a:rPr lang="en-US" sz="1700" dirty="0" err="1">
                <a:solidFill>
                  <a:schemeClr val="tx1">
                    <a:lumMod val="95000"/>
                    <a:lumOff val="5000"/>
                  </a:schemeClr>
                </a:solidFill>
              </a:rPr>
              <a:t>ToR</a:t>
            </a:r>
            <a:endParaRPr lang="en-US" sz="1700" dirty="0">
              <a:solidFill>
                <a:schemeClr val="tx1">
                  <a:lumMod val="95000"/>
                  <a:lumOff val="5000"/>
                </a:schemeClr>
              </a:solidFill>
            </a:endParaRPr>
          </a:p>
          <a:p>
            <a:pPr marL="800100" lvl="1" indent="-342900" algn="just" fontAlgn="auto">
              <a:spcBef>
                <a:spcPts val="0"/>
              </a:spcBef>
              <a:spcAft>
                <a:spcPts val="0"/>
              </a:spcAft>
              <a:buFont typeface="Wingdings" pitchFamily="2" charset="2"/>
              <a:buChar char="Ø"/>
              <a:defRPr/>
            </a:pPr>
            <a:r>
              <a:rPr lang="en-US" sz="1700" dirty="0" err="1">
                <a:solidFill>
                  <a:schemeClr val="tx1">
                    <a:lumMod val="95000"/>
                    <a:lumOff val="5000"/>
                  </a:schemeClr>
                </a:solidFill>
              </a:rPr>
              <a:t>BiH</a:t>
            </a:r>
            <a:r>
              <a:rPr lang="en-US" sz="1700" dirty="0">
                <a:solidFill>
                  <a:schemeClr val="tx1">
                    <a:lumMod val="95000"/>
                    <a:lumOff val="5000"/>
                  </a:schemeClr>
                </a:solidFill>
              </a:rPr>
              <a:t> reports only reviews done within IMF program</a:t>
            </a:r>
          </a:p>
          <a:p>
            <a:pPr algn="just" fontAlgn="auto">
              <a:spcAft>
                <a:spcPts val="0"/>
              </a:spcAft>
              <a:defRPr/>
            </a:pPr>
            <a:endParaRPr lang="en-US" sz="21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381794" y="136522"/>
            <a:ext cx="9601199" cy="553998"/>
          </a:xfrm>
          <a:prstGeom prst="rect">
            <a:avLst/>
          </a:prstGeom>
          <a:noFill/>
        </p:spPr>
        <p:txBody>
          <a:bodyPr wrap="square" rtlCol="0">
            <a:spAutoFit/>
          </a:bodyPr>
          <a:lstStyle/>
          <a:p>
            <a:pPr algn="ctr"/>
            <a:r>
              <a:rPr lang="en-US" sz="3000" dirty="0">
                <a:solidFill>
                  <a:srgbClr val="002060"/>
                </a:solidFill>
                <a:latin typeface="Calibri"/>
              </a:rPr>
              <a:t>Regulatory and Methodological Basis</a:t>
            </a:r>
          </a:p>
        </p:txBody>
      </p:sp>
      <p:sp>
        <p:nvSpPr>
          <p:cNvPr id="6" name="Slide Number Placeholder 5">
            <a:extLst>
              <a:ext uri="{FF2B5EF4-FFF2-40B4-BE49-F238E27FC236}">
                <a16:creationId xmlns:a16="http://schemas.microsoft.com/office/drawing/2014/main" id="{1B20BCE0-42EE-A64C-9553-08D8094A9DC3}"/>
              </a:ext>
            </a:extLst>
          </p:cNvPr>
          <p:cNvSpPr>
            <a:spLocks noGrp="1"/>
          </p:cNvSpPr>
          <p:nvPr>
            <p:ph type="sldNum" sz="quarter" idx="12"/>
          </p:nvPr>
        </p:nvSpPr>
        <p:spPr/>
        <p:txBody>
          <a:bodyPr/>
          <a:lstStyle/>
          <a:p>
            <a:pPr>
              <a:defRPr/>
            </a:pPr>
            <a:fld id="{A9B3BBAE-7D5F-41AB-BD10-EF89A677EBB9}" type="slidenum">
              <a:rPr lang="en-US" smtClean="0"/>
              <a:pPr>
                <a:defRPr/>
              </a:pPr>
              <a:t>8</a:t>
            </a:fld>
            <a:endParaRPr lang="en-US" dirty="0"/>
          </a:p>
        </p:txBody>
      </p:sp>
      <p:graphicFrame>
        <p:nvGraphicFramePr>
          <p:cNvPr id="8" name="Chart 7">
            <a:extLst>
              <a:ext uri="{FF2B5EF4-FFF2-40B4-BE49-F238E27FC236}">
                <a16:creationId xmlns:a16="http://schemas.microsoft.com/office/drawing/2014/main" id="{00000000-0008-0000-0B00-000002000000}"/>
              </a:ext>
            </a:extLst>
          </p:cNvPr>
          <p:cNvGraphicFramePr>
            <a:graphicFrameLocks/>
          </p:cNvGraphicFramePr>
          <p:nvPr>
            <p:extLst>
              <p:ext uri="{D42A27DB-BD31-4B8C-83A1-F6EECF244321}">
                <p14:modId xmlns:p14="http://schemas.microsoft.com/office/powerpoint/2010/main" val="2387759509"/>
              </p:ext>
            </p:extLst>
          </p:nvPr>
        </p:nvGraphicFramePr>
        <p:xfrm>
          <a:off x="1753849" y="2970189"/>
          <a:ext cx="7119865" cy="375128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82926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368187" y="136522"/>
            <a:ext cx="9601199" cy="553998"/>
          </a:xfrm>
          <a:prstGeom prst="rect">
            <a:avLst/>
          </a:prstGeom>
          <a:noFill/>
        </p:spPr>
        <p:txBody>
          <a:bodyPr wrap="square" rtlCol="0">
            <a:spAutoFit/>
          </a:bodyPr>
          <a:lstStyle/>
          <a:p>
            <a:pPr algn="ctr"/>
            <a:r>
              <a:rPr lang="en-US" sz="3000" dirty="0">
                <a:solidFill>
                  <a:srgbClr val="002060"/>
                </a:solidFill>
                <a:latin typeface="Calibri"/>
              </a:rPr>
              <a:t>Topics/Objectives of Spending Reviews</a:t>
            </a:r>
          </a:p>
        </p:txBody>
      </p:sp>
      <p:sp>
        <p:nvSpPr>
          <p:cNvPr id="6" name="Slide Number Placeholder 5">
            <a:extLst>
              <a:ext uri="{FF2B5EF4-FFF2-40B4-BE49-F238E27FC236}">
                <a16:creationId xmlns:a16="http://schemas.microsoft.com/office/drawing/2014/main" id="{1B20BCE0-42EE-A64C-9553-08D8094A9DC3}"/>
              </a:ext>
            </a:extLst>
          </p:cNvPr>
          <p:cNvSpPr>
            <a:spLocks noGrp="1"/>
          </p:cNvSpPr>
          <p:nvPr>
            <p:ph type="sldNum" sz="quarter" idx="12"/>
          </p:nvPr>
        </p:nvSpPr>
        <p:spPr/>
        <p:txBody>
          <a:bodyPr/>
          <a:lstStyle/>
          <a:p>
            <a:pPr>
              <a:defRPr/>
            </a:pPr>
            <a:fld id="{A9B3BBAE-7D5F-41AB-BD10-EF89A677EBB9}" type="slidenum">
              <a:rPr lang="en-US" smtClean="0"/>
              <a:pPr>
                <a:defRPr/>
              </a:pPr>
              <a:t>9</a:t>
            </a:fld>
            <a:endParaRPr lang="en-US" dirty="0"/>
          </a:p>
        </p:txBody>
      </p:sp>
      <p:graphicFrame>
        <p:nvGraphicFramePr>
          <p:cNvPr id="7" name="Table 6">
            <a:extLst>
              <a:ext uri="{FF2B5EF4-FFF2-40B4-BE49-F238E27FC236}">
                <a16:creationId xmlns:a16="http://schemas.microsoft.com/office/drawing/2014/main" id="{B69CD553-AC01-7048-B1C4-6FCBFD00AF45}"/>
              </a:ext>
            </a:extLst>
          </p:cNvPr>
          <p:cNvGraphicFramePr>
            <a:graphicFrameLocks noGrp="1"/>
          </p:cNvGraphicFramePr>
          <p:nvPr>
            <p:extLst>
              <p:ext uri="{D42A27DB-BD31-4B8C-83A1-F6EECF244321}">
                <p14:modId xmlns:p14="http://schemas.microsoft.com/office/powerpoint/2010/main" val="2078767987"/>
              </p:ext>
            </p:extLst>
          </p:nvPr>
        </p:nvGraphicFramePr>
        <p:xfrm>
          <a:off x="813212" y="838200"/>
          <a:ext cx="8738362" cy="5656898"/>
        </p:xfrm>
        <a:graphic>
          <a:graphicData uri="http://schemas.openxmlformats.org/drawingml/2006/table">
            <a:tbl>
              <a:tblPr firstRow="1" firstCol="1" bandRow="1">
                <a:tableStyleId>{5C22544A-7EE6-4342-B048-85BDC9FD1C3A}</a:tableStyleId>
              </a:tblPr>
              <a:tblGrid>
                <a:gridCol w="1104917">
                  <a:extLst>
                    <a:ext uri="{9D8B030D-6E8A-4147-A177-3AD203B41FA5}">
                      <a16:colId xmlns:a16="http://schemas.microsoft.com/office/drawing/2014/main" val="4041257878"/>
                    </a:ext>
                  </a:extLst>
                </a:gridCol>
                <a:gridCol w="7633445">
                  <a:extLst>
                    <a:ext uri="{9D8B030D-6E8A-4147-A177-3AD203B41FA5}">
                      <a16:colId xmlns:a16="http://schemas.microsoft.com/office/drawing/2014/main" val="3184394611"/>
                    </a:ext>
                  </a:extLst>
                </a:gridCol>
              </a:tblGrid>
              <a:tr h="424120">
                <a:tc>
                  <a:txBody>
                    <a:bodyPr/>
                    <a:lstStyle/>
                    <a:p>
                      <a:pPr marL="0" marR="0" algn="l" defTabSz="914400" rtl="0" eaLnBrk="1" latinLnBrk="0" hangingPunct="1">
                        <a:lnSpc>
                          <a:spcPct val="115000"/>
                        </a:lnSpc>
                        <a:spcBef>
                          <a:spcPts val="0"/>
                        </a:spcBef>
                        <a:spcAft>
                          <a:spcPts val="0"/>
                        </a:spcAft>
                      </a:pPr>
                      <a:r>
                        <a:rPr lang="en-GB" sz="1650" b="1" kern="1200" dirty="0">
                          <a:solidFill>
                            <a:schemeClr val="lt1"/>
                          </a:solidFill>
                          <a:effectLst/>
                          <a:latin typeface="+mn-lt"/>
                          <a:ea typeface="+mn-ea"/>
                          <a:cs typeface="+mn-cs"/>
                        </a:rPr>
                        <a:t>Belarus</a:t>
                      </a:r>
                      <a:endParaRPr lang="en-US" sz="1650" b="1" kern="1200" dirty="0">
                        <a:solidFill>
                          <a:schemeClr val="lt1"/>
                        </a:solidFill>
                        <a:effectLst/>
                        <a:latin typeface="+mn-lt"/>
                        <a:ea typeface="+mn-ea"/>
                        <a:cs typeface="+mn-cs"/>
                      </a:endParaRPr>
                    </a:p>
                  </a:txBody>
                  <a:tcPr marL="48612" marR="48612" marT="0" marB="0" anchor="b"/>
                </a:tc>
                <a:tc>
                  <a:txBody>
                    <a:bodyPr/>
                    <a:lstStyle/>
                    <a:p>
                      <a:pPr marL="0" marR="0" algn="l" defTabSz="914400" rtl="0" eaLnBrk="1" latinLnBrk="0" hangingPunct="1">
                        <a:lnSpc>
                          <a:spcPct val="115000"/>
                        </a:lnSpc>
                        <a:spcBef>
                          <a:spcPts val="0"/>
                        </a:spcBef>
                        <a:spcAft>
                          <a:spcPts val="0"/>
                        </a:spcAft>
                      </a:pPr>
                      <a:r>
                        <a:rPr lang="en-GB" sz="1650" b="0" kern="1200" dirty="0">
                          <a:solidFill>
                            <a:schemeClr val="tx1"/>
                          </a:solidFill>
                          <a:effectLst/>
                          <a:latin typeface="+mn-lt"/>
                          <a:ea typeface="+mn-ea"/>
                          <a:cs typeface="+mn-cs"/>
                        </a:rPr>
                        <a:t>2011 - Pension system sustainability; social assistance targeting; and energy and agriculture subsidies </a:t>
                      </a:r>
                    </a:p>
                    <a:p>
                      <a:pPr marL="0" marR="0" algn="l" defTabSz="914400" rtl="0" eaLnBrk="1" latinLnBrk="0" hangingPunct="1">
                        <a:lnSpc>
                          <a:spcPct val="115000"/>
                        </a:lnSpc>
                        <a:spcBef>
                          <a:spcPts val="0"/>
                        </a:spcBef>
                        <a:spcAft>
                          <a:spcPts val="0"/>
                        </a:spcAft>
                      </a:pPr>
                      <a:r>
                        <a:rPr lang="en-GB" sz="1650" b="0" kern="1200" dirty="0">
                          <a:solidFill>
                            <a:schemeClr val="tx1"/>
                          </a:solidFill>
                          <a:effectLst/>
                          <a:latin typeface="+mn-lt"/>
                          <a:ea typeface="+mn-ea"/>
                          <a:cs typeface="+mn-cs"/>
                        </a:rPr>
                        <a:t>2013 - Intergovernmental fiscal relations; and education and health</a:t>
                      </a:r>
                      <a:endParaRPr lang="en-US" sz="1650" b="0" kern="1200" dirty="0">
                        <a:solidFill>
                          <a:schemeClr val="tx1"/>
                        </a:solidFill>
                        <a:effectLst/>
                        <a:latin typeface="+mn-lt"/>
                        <a:ea typeface="+mn-ea"/>
                        <a:cs typeface="+mn-cs"/>
                      </a:endParaRPr>
                    </a:p>
                  </a:txBody>
                  <a:tcPr marL="48612" marR="48612" marT="0" marB="0" anchor="b">
                    <a:solidFill>
                      <a:schemeClr val="bg1">
                        <a:lumMod val="95000"/>
                      </a:schemeClr>
                    </a:solidFill>
                  </a:tcPr>
                </a:tc>
                <a:extLst>
                  <a:ext uri="{0D108BD9-81ED-4DB2-BD59-A6C34878D82A}">
                    <a16:rowId xmlns:a16="http://schemas.microsoft.com/office/drawing/2014/main" val="2415822472"/>
                  </a:ext>
                </a:extLst>
              </a:tr>
              <a:tr h="699886">
                <a:tc>
                  <a:txBody>
                    <a:bodyPr/>
                    <a:lstStyle/>
                    <a:p>
                      <a:pPr marL="0" marR="0">
                        <a:lnSpc>
                          <a:spcPct val="115000"/>
                        </a:lnSpc>
                        <a:spcBef>
                          <a:spcPts val="0"/>
                        </a:spcBef>
                        <a:spcAft>
                          <a:spcPts val="0"/>
                        </a:spcAft>
                      </a:pPr>
                      <a:r>
                        <a:rPr lang="en-GB" sz="1650">
                          <a:effectLst/>
                        </a:rPr>
                        <a:t>BiH</a:t>
                      </a:r>
                      <a:endParaRPr lang="en-US" sz="16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tc>
                <a:tc>
                  <a:txBody>
                    <a:bodyPr/>
                    <a:lstStyle/>
                    <a:p>
                      <a:pPr marL="0" marR="0" algn="l">
                        <a:lnSpc>
                          <a:spcPct val="115000"/>
                        </a:lnSpc>
                        <a:spcBef>
                          <a:spcPts val="0"/>
                        </a:spcBef>
                        <a:spcAft>
                          <a:spcPts val="0"/>
                        </a:spcAft>
                      </a:pPr>
                      <a:r>
                        <a:rPr lang="en-GB" sz="1650" b="0" dirty="0">
                          <a:effectLst/>
                        </a:rPr>
                        <a:t>2009 - Reduction of wage bill and material costs</a:t>
                      </a:r>
                    </a:p>
                    <a:p>
                      <a:pPr marL="0" marR="0" algn="l">
                        <a:lnSpc>
                          <a:spcPct val="115000"/>
                        </a:lnSpc>
                        <a:spcBef>
                          <a:spcPts val="0"/>
                        </a:spcBef>
                        <a:spcAft>
                          <a:spcPts val="0"/>
                        </a:spcAft>
                      </a:pPr>
                      <a:r>
                        <a:rPr lang="en-GB" sz="1650" b="0" dirty="0">
                          <a:effectLst/>
                        </a:rPr>
                        <a:t>2011 - Reduction of material costs</a:t>
                      </a:r>
                    </a:p>
                    <a:p>
                      <a:pPr marL="0" marR="0" algn="l">
                        <a:lnSpc>
                          <a:spcPct val="115000"/>
                        </a:lnSpc>
                        <a:spcBef>
                          <a:spcPts val="0"/>
                        </a:spcBef>
                        <a:spcAft>
                          <a:spcPts val="0"/>
                        </a:spcAft>
                      </a:pPr>
                      <a:r>
                        <a:rPr lang="en-GB" sz="1650" b="0" dirty="0">
                          <a:effectLst/>
                        </a:rPr>
                        <a:t>2012 - Reduction of wage bill </a:t>
                      </a:r>
                    </a:p>
                    <a:p>
                      <a:pPr marL="0" marR="0" algn="l">
                        <a:lnSpc>
                          <a:spcPct val="115000"/>
                        </a:lnSpc>
                        <a:spcBef>
                          <a:spcPts val="0"/>
                        </a:spcBef>
                        <a:spcAft>
                          <a:spcPts val="0"/>
                        </a:spcAft>
                      </a:pPr>
                      <a:r>
                        <a:rPr lang="en-GB" sz="1650" b="0" dirty="0">
                          <a:effectLst/>
                        </a:rPr>
                        <a:t>2015 - Reduction of material costs</a:t>
                      </a:r>
                      <a:endParaRPr lang="en-US" sz="165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tc>
                <a:extLst>
                  <a:ext uri="{0D108BD9-81ED-4DB2-BD59-A6C34878D82A}">
                    <a16:rowId xmlns:a16="http://schemas.microsoft.com/office/drawing/2014/main" val="3880071666"/>
                  </a:ext>
                </a:extLst>
              </a:tr>
              <a:tr h="438924">
                <a:tc>
                  <a:txBody>
                    <a:bodyPr/>
                    <a:lstStyle/>
                    <a:p>
                      <a:pPr marL="0" marR="0">
                        <a:lnSpc>
                          <a:spcPct val="115000"/>
                        </a:lnSpc>
                        <a:spcBef>
                          <a:spcPts val="0"/>
                        </a:spcBef>
                        <a:spcAft>
                          <a:spcPts val="0"/>
                        </a:spcAft>
                      </a:pPr>
                      <a:r>
                        <a:rPr lang="en-GB" sz="1650">
                          <a:effectLst/>
                        </a:rPr>
                        <a:t>Bulgaria</a:t>
                      </a:r>
                      <a:endParaRPr lang="en-US" sz="16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tc>
                <a:tc>
                  <a:txBody>
                    <a:bodyPr/>
                    <a:lstStyle/>
                    <a:p>
                      <a:pPr marL="0" marR="0" algn="l">
                        <a:lnSpc>
                          <a:spcPct val="115000"/>
                        </a:lnSpc>
                        <a:spcBef>
                          <a:spcPts val="0"/>
                        </a:spcBef>
                        <a:spcAft>
                          <a:spcPts val="0"/>
                        </a:spcAft>
                      </a:pPr>
                      <a:r>
                        <a:rPr lang="en-GB" sz="1650" b="0" dirty="0">
                          <a:effectLst/>
                        </a:rPr>
                        <a:t>2018 - Improving efficiency and effectiveness of waste management </a:t>
                      </a:r>
                    </a:p>
                    <a:p>
                      <a:pPr marL="0" marR="0" algn="l">
                        <a:lnSpc>
                          <a:spcPct val="115000"/>
                        </a:lnSpc>
                        <a:spcBef>
                          <a:spcPts val="0"/>
                        </a:spcBef>
                        <a:spcAft>
                          <a:spcPts val="0"/>
                        </a:spcAft>
                      </a:pPr>
                      <a:r>
                        <a:rPr lang="en-GB" sz="1650" b="0" dirty="0">
                          <a:effectLst/>
                        </a:rPr>
                        <a:t>2018 - Policing and firefighting </a:t>
                      </a:r>
                    </a:p>
                    <a:p>
                      <a:pPr marL="0" marR="0" algn="l">
                        <a:lnSpc>
                          <a:spcPct val="115000"/>
                        </a:lnSpc>
                        <a:spcBef>
                          <a:spcPts val="0"/>
                        </a:spcBef>
                        <a:spcAft>
                          <a:spcPts val="0"/>
                        </a:spcAft>
                      </a:pPr>
                      <a:r>
                        <a:rPr lang="en-GB" sz="1650" b="0" dirty="0">
                          <a:effectLst/>
                        </a:rPr>
                        <a:t>2015 - Judicial performance, caseload and expenditure review </a:t>
                      </a:r>
                    </a:p>
                    <a:p>
                      <a:pPr marL="0" marR="0" algn="l">
                        <a:lnSpc>
                          <a:spcPct val="115000"/>
                        </a:lnSpc>
                        <a:spcBef>
                          <a:spcPts val="0"/>
                        </a:spcBef>
                        <a:spcAft>
                          <a:spcPts val="0"/>
                        </a:spcAft>
                      </a:pPr>
                      <a:r>
                        <a:rPr lang="en-GB" sz="1650" b="0" dirty="0">
                          <a:effectLst/>
                        </a:rPr>
                        <a:t>2015 - Agriculture and rural development</a:t>
                      </a:r>
                      <a:endParaRPr lang="en-US" sz="165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solidFill>
                      <a:schemeClr val="bg1">
                        <a:lumMod val="95000"/>
                      </a:schemeClr>
                    </a:solidFill>
                  </a:tcPr>
                </a:tc>
                <a:extLst>
                  <a:ext uri="{0D108BD9-81ED-4DB2-BD59-A6C34878D82A}">
                    <a16:rowId xmlns:a16="http://schemas.microsoft.com/office/drawing/2014/main" val="3455262185"/>
                  </a:ext>
                </a:extLst>
              </a:tr>
              <a:tr h="437772">
                <a:tc>
                  <a:txBody>
                    <a:bodyPr/>
                    <a:lstStyle/>
                    <a:p>
                      <a:pPr marL="0" marR="0">
                        <a:lnSpc>
                          <a:spcPct val="115000"/>
                        </a:lnSpc>
                        <a:spcBef>
                          <a:spcPts val="0"/>
                        </a:spcBef>
                        <a:spcAft>
                          <a:spcPts val="0"/>
                        </a:spcAft>
                      </a:pPr>
                      <a:r>
                        <a:rPr lang="en-GB" sz="1650">
                          <a:effectLst/>
                        </a:rPr>
                        <a:t>Croatia</a:t>
                      </a:r>
                      <a:endParaRPr lang="en-US" sz="16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tc>
                <a:tc>
                  <a:txBody>
                    <a:bodyPr/>
                    <a:lstStyle/>
                    <a:p>
                      <a:pPr marL="0" marR="0" algn="l">
                        <a:lnSpc>
                          <a:spcPct val="115000"/>
                        </a:lnSpc>
                        <a:spcBef>
                          <a:spcPts val="0"/>
                        </a:spcBef>
                        <a:spcAft>
                          <a:spcPts val="0"/>
                        </a:spcAft>
                      </a:pPr>
                      <a:r>
                        <a:rPr lang="en-GB" sz="1650" b="0" dirty="0">
                          <a:effectLst/>
                        </a:rPr>
                        <a:t>2014 - Reducing spending: </a:t>
                      </a:r>
                      <a:r>
                        <a:rPr lang="en-GB" sz="1650" b="0" dirty="0" err="1">
                          <a:effectLst/>
                        </a:rPr>
                        <a:t>i</a:t>
                      </a:r>
                      <a:r>
                        <a:rPr lang="en-GB" sz="1650" b="0" dirty="0">
                          <a:effectLst/>
                        </a:rPr>
                        <a:t>) wage bill; ii) subsidies apart from agriculture; iii) healthcare; iv) operation of agencies, institutes, funds and other legal persons with public authority; and v) tax expenditures</a:t>
                      </a:r>
                      <a:endParaRPr lang="en-US" sz="165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tc>
                <a:extLst>
                  <a:ext uri="{0D108BD9-81ED-4DB2-BD59-A6C34878D82A}">
                    <a16:rowId xmlns:a16="http://schemas.microsoft.com/office/drawing/2014/main" val="3614890372"/>
                  </a:ext>
                </a:extLst>
              </a:tr>
              <a:tr h="235871">
                <a:tc>
                  <a:txBody>
                    <a:bodyPr/>
                    <a:lstStyle/>
                    <a:p>
                      <a:pPr marL="0" marR="0">
                        <a:lnSpc>
                          <a:spcPct val="115000"/>
                        </a:lnSpc>
                        <a:spcBef>
                          <a:spcPts val="0"/>
                        </a:spcBef>
                        <a:spcAft>
                          <a:spcPts val="0"/>
                        </a:spcAft>
                      </a:pPr>
                      <a:r>
                        <a:rPr lang="en-GB" sz="1650">
                          <a:effectLst/>
                        </a:rPr>
                        <a:t>Moldova</a:t>
                      </a:r>
                      <a:endParaRPr lang="en-US" sz="16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tc>
                <a:tc>
                  <a:txBody>
                    <a:bodyPr/>
                    <a:lstStyle/>
                    <a:p>
                      <a:pPr marL="0" marR="0" algn="l">
                        <a:lnSpc>
                          <a:spcPct val="115000"/>
                        </a:lnSpc>
                        <a:spcBef>
                          <a:spcPts val="0"/>
                        </a:spcBef>
                        <a:spcAft>
                          <a:spcPts val="0"/>
                        </a:spcAft>
                      </a:pPr>
                      <a:r>
                        <a:rPr lang="en-GB" sz="1650" b="0" dirty="0">
                          <a:effectLst/>
                        </a:rPr>
                        <a:t>2018 - Education (higher education and vocational education), to identify savings for other priorities</a:t>
                      </a:r>
                      <a:endParaRPr lang="en-US" sz="165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solidFill>
                      <a:schemeClr val="bg1">
                        <a:lumMod val="95000"/>
                      </a:schemeClr>
                    </a:solidFill>
                  </a:tcPr>
                </a:tc>
                <a:extLst>
                  <a:ext uri="{0D108BD9-81ED-4DB2-BD59-A6C34878D82A}">
                    <a16:rowId xmlns:a16="http://schemas.microsoft.com/office/drawing/2014/main" val="3684567571"/>
                  </a:ext>
                </a:extLst>
              </a:tr>
              <a:tr h="609600">
                <a:tc>
                  <a:txBody>
                    <a:bodyPr/>
                    <a:lstStyle/>
                    <a:p>
                      <a:pPr marL="0" marR="0">
                        <a:lnSpc>
                          <a:spcPct val="115000"/>
                        </a:lnSpc>
                        <a:spcBef>
                          <a:spcPts val="0"/>
                        </a:spcBef>
                        <a:spcAft>
                          <a:spcPts val="0"/>
                        </a:spcAft>
                      </a:pPr>
                      <a:r>
                        <a:rPr lang="en-GB" sz="1650">
                          <a:effectLst/>
                        </a:rPr>
                        <a:t>Russia</a:t>
                      </a:r>
                      <a:endParaRPr lang="en-US" sz="16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tc>
                <a:tc>
                  <a:txBody>
                    <a:bodyPr/>
                    <a:lstStyle/>
                    <a:p>
                      <a:pPr marL="0" marR="0" algn="l">
                        <a:lnSpc>
                          <a:spcPct val="115000"/>
                        </a:lnSpc>
                        <a:spcBef>
                          <a:spcPts val="0"/>
                        </a:spcBef>
                        <a:spcAft>
                          <a:spcPts val="0"/>
                        </a:spcAft>
                      </a:pPr>
                      <a:r>
                        <a:rPr lang="en-GB" sz="1650" b="0" dirty="0">
                          <a:effectLst/>
                        </a:rPr>
                        <a:t>2018 - International obligations and  events (relevance, appropriateness, and necessity)</a:t>
                      </a:r>
                    </a:p>
                    <a:p>
                      <a:pPr marL="0" marR="0" algn="l">
                        <a:lnSpc>
                          <a:spcPct val="115000"/>
                        </a:lnSpc>
                        <a:spcBef>
                          <a:spcPts val="0"/>
                        </a:spcBef>
                        <a:spcAft>
                          <a:spcPts val="0"/>
                        </a:spcAft>
                      </a:pPr>
                      <a:r>
                        <a:rPr lang="en-GB" sz="1650" b="0" dirty="0">
                          <a:effectLst/>
                        </a:rPr>
                        <a:t>2018 - Spending for acquisition of communication services by government agencies (analysis of current practices and develop uniform cost standards)</a:t>
                      </a:r>
                      <a:endParaRPr lang="en-US" sz="165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tc>
                <a:extLst>
                  <a:ext uri="{0D108BD9-81ED-4DB2-BD59-A6C34878D82A}">
                    <a16:rowId xmlns:a16="http://schemas.microsoft.com/office/drawing/2014/main" val="2968104925"/>
                  </a:ext>
                </a:extLst>
              </a:tr>
              <a:tr h="176972">
                <a:tc>
                  <a:txBody>
                    <a:bodyPr/>
                    <a:lstStyle/>
                    <a:p>
                      <a:pPr marL="0" marR="0">
                        <a:lnSpc>
                          <a:spcPct val="115000"/>
                        </a:lnSpc>
                        <a:spcBef>
                          <a:spcPts val="0"/>
                        </a:spcBef>
                        <a:spcAft>
                          <a:spcPts val="0"/>
                        </a:spcAft>
                      </a:pPr>
                      <a:r>
                        <a:rPr lang="en-GB" sz="1650">
                          <a:effectLst/>
                        </a:rPr>
                        <a:t>Serbia</a:t>
                      </a:r>
                      <a:endParaRPr lang="en-US" sz="16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tc>
                <a:tc>
                  <a:txBody>
                    <a:bodyPr/>
                    <a:lstStyle/>
                    <a:p>
                      <a:pPr marL="0" marR="0" algn="l">
                        <a:lnSpc>
                          <a:spcPct val="115000"/>
                        </a:lnSpc>
                        <a:spcBef>
                          <a:spcPts val="0"/>
                        </a:spcBef>
                        <a:spcAft>
                          <a:spcPts val="0"/>
                        </a:spcAft>
                      </a:pPr>
                      <a:r>
                        <a:rPr lang="en-GB" sz="1650" dirty="0">
                          <a:effectLst/>
                        </a:rPr>
                        <a:t>2014-2018 - Salaries and pensions, for fiscal consolidation</a:t>
                      </a:r>
                      <a:endParaRPr lang="en-US" sz="16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solidFill>
                      <a:schemeClr val="bg1">
                        <a:lumMod val="95000"/>
                      </a:schemeClr>
                    </a:solidFill>
                  </a:tcPr>
                </a:tc>
                <a:extLst>
                  <a:ext uri="{0D108BD9-81ED-4DB2-BD59-A6C34878D82A}">
                    <a16:rowId xmlns:a16="http://schemas.microsoft.com/office/drawing/2014/main" val="1369743626"/>
                  </a:ext>
                </a:extLst>
              </a:tr>
            </a:tbl>
          </a:graphicData>
        </a:graphic>
      </p:graphicFrame>
    </p:spTree>
    <p:extLst>
      <p:ext uri="{BB962C8B-B14F-4D97-AF65-F5344CB8AC3E}">
        <p14:creationId xmlns:p14="http://schemas.microsoft.com/office/powerpoint/2010/main" val="6468651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10304</TotalTime>
  <Words>1797</Words>
  <Application>Microsoft Macintosh PowerPoint</Application>
  <PresentationFormat>A4 Paper (210x297 mm)</PresentationFormat>
  <Paragraphs>210</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Lucida Grande CY</vt:lpstr>
      <vt:lpstr>Times New Roman</vt:lpstr>
      <vt:lpstr>Wingdings</vt:lpstr>
      <vt:lpstr>Office Theme</vt:lpstr>
      <vt:lpstr>Spending Reviews in PEMPAL Countries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The World Bank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2017 BCOP plenary</dc:title>
  <dc:subject/>
  <dc:creator>Deanna Aubrey</dc:creator>
  <cp:keywords>BCOP Budget Literacy and Transparency Working Group</cp:keywords>
  <dc:description/>
  <cp:lastModifiedBy>Naida Čaršimamović</cp:lastModifiedBy>
  <cp:revision>776</cp:revision>
  <cp:lastPrinted>2018-11-22T10:27:53Z</cp:lastPrinted>
  <dcterms:created xsi:type="dcterms:W3CDTF">2010-10-04T16:57:49Z</dcterms:created>
  <dcterms:modified xsi:type="dcterms:W3CDTF">2019-03-12T10:59:22Z</dcterms:modified>
  <cp:category>PEMPAL</cp:category>
</cp:coreProperties>
</file>