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handoutMasterIdLst>
    <p:handoutMasterId r:id="rId11"/>
  </p:handoutMasterIdLst>
  <p:sldIdLst>
    <p:sldId id="655" r:id="rId2"/>
    <p:sldId id="639" r:id="rId3"/>
    <p:sldId id="656" r:id="rId4"/>
    <p:sldId id="657" r:id="rId5"/>
    <p:sldId id="659" r:id="rId6"/>
    <p:sldId id="660" r:id="rId7"/>
    <p:sldId id="661" r:id="rId8"/>
    <p:sldId id="662" r:id="rId9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b275385" initials="w" lastIdx="26" clrIdx="0"/>
  <p:cmAuthor id="1" name="Michael Peter Steen Jacobsen" initials="MPSJ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36600"/>
    <a:srgbClr val="F7F7F7"/>
    <a:srgbClr val="F8C9BA"/>
    <a:srgbClr val="C25552"/>
    <a:srgbClr val="666633"/>
    <a:srgbClr val="AFC3EB"/>
    <a:srgbClr val="82302E"/>
    <a:srgbClr val="9A3836"/>
    <a:srgbClr val="9537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7" autoAdjust="0"/>
    <p:restoredTop sz="87083" autoAdjust="0"/>
  </p:normalViewPr>
  <p:slideViewPr>
    <p:cSldViewPr>
      <p:cViewPr varScale="1">
        <p:scale>
          <a:sx n="66" d="100"/>
          <a:sy n="66" d="100"/>
        </p:scale>
        <p:origin x="6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9" d="100"/>
          <a:sy n="79" d="100"/>
        </p:scale>
        <p:origin x="-2076" y="-84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6443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64" y="1"/>
            <a:ext cx="2946442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B2EB18-DE45-4DDD-B3A8-EA40AABC8843}" type="datetimeFigureOut">
              <a:rPr lang="en-US" smtClean="0"/>
              <a:pPr/>
              <a:t>2/24/2015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29780"/>
            <a:ext cx="2946443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64" y="9429780"/>
            <a:ext cx="2946442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99BEFD-C4F3-4779-890C-966A98D36A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9470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46443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64" y="1"/>
            <a:ext cx="2946442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ACB3FB-7297-4F47-96C1-4778038639E5}" type="datetimeFigureOut">
              <a:rPr lang="en-US" smtClean="0"/>
              <a:pPr/>
              <a:t>2/24/2015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9429780"/>
            <a:ext cx="2946443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64" y="9429780"/>
            <a:ext cx="2946442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AAFA33-B011-40E2-80A7-B6BDE2084B2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Notes Placeholder 7"/>
          <p:cNvSpPr>
            <a:spLocks noGrp="1"/>
          </p:cNvSpPr>
          <p:nvPr>
            <p:ph type="body" sz="quarter" idx="3"/>
          </p:nvPr>
        </p:nvSpPr>
        <p:spPr>
          <a:xfrm>
            <a:off x="680552" y="4716587"/>
            <a:ext cx="5438140" cy="44673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920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AFA33-B011-40E2-80A7-B6BDE2084B2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33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AFA33-B011-40E2-80A7-B6BDE2084B2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990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AFA33-B011-40E2-80A7-B6BDE2084B2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1621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AFA33-B011-40E2-80A7-B6BDE2084B2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2915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AFA33-B011-40E2-80A7-B6BDE2084B2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1042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AFA33-B011-40E2-80A7-B6BDE2084B2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5420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AFA33-B011-40E2-80A7-B6BDE2084B2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1555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AFA33-B011-40E2-80A7-B6BDE2084B2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147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41519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73C8936-12B8-475E-A28B-91EA7ECE899C}" type="slidenum">
              <a:rPr lang="en-US" smtClean="0"/>
              <a:pPr/>
              <a:t>‹#›</a:t>
            </a:fld>
            <a:r>
              <a:rPr lang="en-US" dirty="0" smtClean="0"/>
              <a:t> / 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73C8936-12B8-475E-A28B-91EA7ECE899C}" type="slidenum">
              <a:rPr lang="en-US" smtClean="0"/>
              <a:pPr/>
              <a:t>‹#›</a:t>
            </a:fld>
            <a:r>
              <a:rPr lang="en-US" dirty="0" smtClean="0"/>
              <a:t> / 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415193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3246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73C8936-12B8-475E-A28B-91EA7ECE89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Placeholder 16"/>
          <p:cNvSpPr>
            <a:spLocks noGrp="1"/>
          </p:cNvSpPr>
          <p:nvPr>
            <p:ph type="title"/>
          </p:nvPr>
        </p:nvSpPr>
        <p:spPr>
          <a:xfrm>
            <a:off x="1568981" y="0"/>
            <a:ext cx="7575019" cy="118496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119063" indent="0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73C8936-12B8-475E-A28B-91EA7ECE899C}" type="slidenum">
              <a:rPr lang="en-US" smtClean="0"/>
              <a:pPr/>
              <a:t>‹#›</a:t>
            </a:fld>
            <a:r>
              <a:rPr lang="en-US" dirty="0" smtClean="0"/>
              <a:t> / 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572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73C8936-12B8-475E-A28B-91EA7ECE899C}" type="slidenum">
              <a:rPr lang="en-US" smtClean="0"/>
              <a:pPr/>
              <a:t>‹#›</a:t>
            </a:fld>
            <a:r>
              <a:rPr lang="en-US" dirty="0" smtClean="0"/>
              <a:t> / 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73C8936-12B8-475E-A28B-91EA7ECE899C}" type="slidenum">
              <a:rPr lang="en-US" smtClean="0"/>
              <a:pPr/>
              <a:t>‹#›</a:t>
            </a:fld>
            <a:r>
              <a:rPr lang="en-US" dirty="0" smtClean="0"/>
              <a:t> / 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73C8936-12B8-475E-A28B-91EA7ECE899C}" type="slidenum">
              <a:rPr lang="en-US" smtClean="0"/>
              <a:pPr/>
              <a:t>‹#›</a:t>
            </a:fld>
            <a:r>
              <a:rPr lang="en-US" dirty="0" smtClean="0"/>
              <a:t> / 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73C8936-12B8-475E-A28B-91EA7ECE899C}" type="slidenum">
              <a:rPr lang="en-US" smtClean="0"/>
              <a:pPr/>
              <a:t>‹#›</a:t>
            </a:fld>
            <a:r>
              <a:rPr lang="en-US" dirty="0" smtClean="0"/>
              <a:t> / 18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7200" y="6172200"/>
            <a:ext cx="2133600" cy="365125"/>
          </a:xfrm>
          <a:prstGeom prst="rect">
            <a:avLst/>
          </a:prstGeom>
        </p:spPr>
        <p:txBody>
          <a:bodyPr/>
          <a:lstStyle/>
          <a:p>
            <a:fld id="{273C8936-12B8-475E-A28B-91EA7ECE89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6093889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075511"/>
            <a:ext cx="9144000" cy="81438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6075511"/>
            <a:ext cx="9144000" cy="814388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7" descr="cid:image002.jpg@01D01091.F72FED4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115405"/>
            <a:ext cx="36576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itle Placeholder 16"/>
          <p:cNvSpPr>
            <a:spLocks noGrp="1"/>
          </p:cNvSpPr>
          <p:nvPr>
            <p:ph type="title"/>
          </p:nvPr>
        </p:nvSpPr>
        <p:spPr>
          <a:xfrm>
            <a:off x="1568981" y="0"/>
            <a:ext cx="7575019" cy="118496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3246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73C8936-12B8-475E-A28B-91EA7ECE89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marL="119063" indent="0" algn="l" defTabSz="914400" rtl="0" eaLnBrk="1" latinLnBrk="0" hangingPunct="1">
        <a:spcBef>
          <a:spcPct val="0"/>
        </a:spcBef>
        <a:buNone/>
        <a:defRPr sz="4000" b="1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739558" y="3763830"/>
            <a:ext cx="7467600" cy="685800"/>
          </a:xfrm>
        </p:spPr>
        <p:txBody>
          <a:bodyPr/>
          <a:lstStyle/>
          <a:p>
            <a:r>
              <a:rPr lang="sr-Latn-R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13. februar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2015</a:t>
            </a:r>
            <a:r>
              <a:rPr lang="sr-Latn-R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godine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 descr="http://www.pempal.org/theme/img/pempal-logo-top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24600"/>
            <a:ext cx="3581400" cy="34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ubtitle 2"/>
          <p:cNvSpPr txBox="1">
            <a:spLocks/>
          </p:cNvSpPr>
          <p:nvPr/>
        </p:nvSpPr>
        <p:spPr>
          <a:xfrm>
            <a:off x="772960" y="4343400"/>
            <a:ext cx="7434197" cy="144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4F81BD"/>
              </a:buClr>
            </a:pPr>
            <a:r>
              <a:rPr lang="en-US" dirty="0" smtClean="0">
                <a:solidFill>
                  <a:srgbClr val="1F497D"/>
                </a:solidFill>
                <a:latin typeface="Arial"/>
              </a:rPr>
              <a:t>Zachary Mills</a:t>
            </a:r>
          </a:p>
          <a:p>
            <a:pPr algn="ctr">
              <a:buClr>
                <a:srgbClr val="4F81BD"/>
              </a:buClr>
            </a:pPr>
            <a:r>
              <a:rPr lang="sr-Latn-RS" sz="1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</a:rPr>
              <a:t>Stručnjak u oblasti javnih finansija </a:t>
            </a:r>
            <a:endParaRPr lang="en-US" sz="1800" dirty="0" smtClean="0">
              <a:solidFill>
                <a:prstClr val="black">
                  <a:lumMod val="75000"/>
                  <a:lumOff val="25000"/>
                </a:prstClr>
              </a:solidFill>
              <a:latin typeface="Arial"/>
            </a:endParaRPr>
          </a:p>
          <a:p>
            <a:pPr algn="ctr">
              <a:buClr>
                <a:srgbClr val="4F81BD"/>
              </a:buClr>
            </a:pPr>
            <a:r>
              <a:rPr lang="en-US" sz="1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</a:rPr>
              <a:t>Governance Global Practice</a:t>
            </a:r>
          </a:p>
          <a:p>
            <a:pPr algn="ctr">
              <a:buClr>
                <a:srgbClr val="4F81BD"/>
              </a:buClr>
            </a:pPr>
            <a:r>
              <a:rPr lang="en-US" sz="1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</a:rPr>
              <a:t>zmills@worldbank.org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663358" y="1581017"/>
            <a:ext cx="8229600" cy="19272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 cap="all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i="1" cap="none" dirty="0" err="1" smtClean="0">
                <a:solidFill>
                  <a:srgbClr val="1F497D"/>
                </a:solidFill>
                <a:latin typeface="Arial"/>
              </a:rPr>
              <a:t>Zaklju</a:t>
            </a:r>
            <a:r>
              <a:rPr lang="sr-Latn-RS" sz="4800" i="1" cap="none" dirty="0" smtClean="0">
                <a:solidFill>
                  <a:srgbClr val="1F497D"/>
                </a:solidFill>
                <a:latin typeface="Arial"/>
              </a:rPr>
              <a:t>čna sesija</a:t>
            </a:r>
            <a:r>
              <a:rPr kumimoji="0" lang="en-US" sz="4800" b="0" i="1" u="none" strike="noStrike" kern="1200" cap="none" spc="-10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:</a:t>
            </a:r>
            <a:r>
              <a:rPr kumimoji="0" lang="en-US" sz="4800" b="0" i="1" u="none" strike="noStrike" kern="1200" cap="none" spc="-100" normalizeH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1" u="none" strike="noStrike" kern="1200" cap="none" spc="-100" normalizeH="0" noProof="0" dirty="0" err="1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Fis</a:t>
            </a:r>
            <a:r>
              <a:rPr kumimoji="0" lang="sr-Latn-RS" sz="4800" b="0" i="1" u="none" strike="noStrike" kern="1200" cap="none" spc="-100" normalizeH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kalno prilagođavanje </a:t>
            </a:r>
            <a:endParaRPr kumimoji="0" lang="en-US" sz="4800" b="0" i="0" u="none" strike="noStrike" kern="1200" cap="none" spc="-10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739558" y="3698068"/>
            <a:ext cx="7467600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0400" y="255106"/>
            <a:ext cx="1590675" cy="17049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0097" y="182329"/>
            <a:ext cx="6562725" cy="1800225"/>
          </a:xfrm>
          <a:prstGeom prst="rect">
            <a:avLst/>
          </a:prstGeom>
        </p:spPr>
      </p:pic>
      <p:sp>
        <p:nvSpPr>
          <p:cNvPr id="10" name="Slide Number Placeholder 2"/>
          <p:cNvSpPr txBox="1">
            <a:spLocks/>
          </p:cNvSpPr>
          <p:nvPr/>
        </p:nvSpPr>
        <p:spPr>
          <a:xfrm>
            <a:off x="8455068" y="6324600"/>
            <a:ext cx="53653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66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0"/>
            <a:ext cx="9139825" cy="1184965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US" dirty="0" smtClean="0"/>
              <a:t>K</a:t>
            </a:r>
            <a:r>
              <a:rPr lang="sr-Latn-RS" dirty="0" smtClean="0"/>
              <a:t>ljučne teme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73C8936-12B8-475E-A28B-91EA7ECE899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415193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sr-Latn-RS" b="1" dirty="0" smtClean="0">
                <a:latin typeface="Arial" panose="020B0604020202020204" pitchFamily="34" charset="0"/>
                <a:cs typeface="Arial" panose="020B0604020202020204" pitchFamily="34" charset="0"/>
              </a:rPr>
              <a:t>Pitanja definicija</a:t>
            </a:r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sr-Latn-RS" b="1" dirty="0" smtClean="0">
                <a:latin typeface="Arial" panose="020B0604020202020204" pitchFamily="34" charset="0"/>
                <a:cs typeface="Arial" panose="020B0604020202020204" pitchFamily="34" charset="0"/>
              </a:rPr>
              <a:t>Važnost modeliranja i tačnosti informacija </a:t>
            </a:r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sr-Latn-RS" b="1" dirty="0" smtClean="0">
                <a:latin typeface="Arial" panose="020B0604020202020204" pitchFamily="34" charset="0"/>
                <a:cs typeface="Arial" panose="020B0604020202020204" pitchFamily="34" charset="0"/>
              </a:rPr>
              <a:t>Opseg i tempo reforme zavisi od konteksta 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sr-Latn-RS" b="1" dirty="0" smtClean="0">
                <a:latin typeface="Arial" panose="020B0604020202020204" pitchFamily="34" charset="0"/>
                <a:cs typeface="Arial" panose="020B0604020202020204" pitchFamily="34" charset="0"/>
              </a:rPr>
              <a:t>Alatke na vašem raspolaganju</a:t>
            </a:r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sr-Latn-RS" b="1" dirty="0" smtClean="0">
                <a:latin typeface="Arial" panose="020B0604020202020204" pitchFamily="34" charset="0"/>
                <a:cs typeface="Arial" panose="020B0604020202020204" pitchFamily="34" charset="0"/>
              </a:rPr>
              <a:t>ljučni faktori uspeha</a:t>
            </a:r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85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0"/>
            <a:ext cx="9139825" cy="1184965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US" dirty="0" err="1" smtClean="0"/>
              <a:t>Defini</a:t>
            </a:r>
            <a:r>
              <a:rPr lang="sr-Latn-RS" dirty="0" smtClean="0"/>
              <a:t>cije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73C8936-12B8-475E-A28B-91EA7ECE899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12290" y="1066800"/>
            <a:ext cx="8991600" cy="38862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sr-Latn-R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 postoji standardna definicija fiskalne konsolidacije 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600"/>
              </a:spcAft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sr-Latn-R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iklično prilagođeni primarni bilans prema BDP-u</a:t>
            </a: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600"/>
              </a:spcAft>
            </a:pPr>
            <a:r>
              <a:rPr lang="sr-Latn-R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Odnos duga prema BDP-u </a:t>
            </a: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600"/>
              </a:spcAft>
            </a:pPr>
            <a:r>
              <a:rPr lang="sr-Latn-R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Značajan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obim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1% </a:t>
            </a:r>
            <a:r>
              <a:rPr lang="sr-Latn-R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BDP-a ili više na godišnjem nivou</a:t>
            </a: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Pa</a:t>
            </a:r>
            <a:r>
              <a:rPr lang="sr-Latn-R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ket mera za umanjenje nivoa duga ili deficita</a:t>
            </a: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sr-Latn-R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Pregledi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rashoda</a:t>
            </a:r>
            <a:r>
              <a:rPr lang="sr-Latn-R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600"/>
              </a:spcAft>
            </a:pPr>
            <a:r>
              <a:rPr lang="sr-Latn-R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Sveobuhvatna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sr-Latn-R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analiza troškovne-korisnosti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’ (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cost-benefit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sr-Latn-R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postojećeg programa rashoda </a:t>
            </a: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sr-Latn-R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Sofisticiraniji nego budžetska prilagođavanja koja se primenjuju tokom godine 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40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0"/>
            <a:ext cx="9139825" cy="1184965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sr-Latn-RS" dirty="0" smtClean="0"/>
              <a:t>Podaci i informacije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73C8936-12B8-475E-A28B-91EA7ECE899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419599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sr-Latn-R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Važnost modeliranja i </a:t>
            </a:r>
            <a:r>
              <a:rPr lang="sr-Latn-R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jekcija</a:t>
            </a:r>
            <a:r>
              <a:rPr lang="sr-Latn-R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6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</a:t>
            </a: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kroekonom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ski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pokazatelji</a:t>
            </a: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rashodi, prihodi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6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</a:t>
            </a: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zonski i globalni efekti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600"/>
              </a:spcAft>
            </a:pP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Sveobuhvatnost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učestalost budžetskog izveštavanja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600"/>
              </a:spcAft>
            </a:pP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Analiza održivosti duga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Fis</a:t>
            </a:r>
            <a:r>
              <a:rPr lang="sr-Latn-R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kalni rizici 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Latn-R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Kvalitet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sr-Latn-R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dostupnost podataka za potrebe sprovođenja analiza uticaja (fiskalni, socijalni, itd.)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49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0"/>
            <a:ext cx="9139825" cy="1184965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sr-Latn-RS" dirty="0" smtClean="0"/>
              <a:t>Kontekst je važan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73C8936-12B8-475E-A28B-91EA7ECE899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419599"/>
          </a:xfrm>
        </p:spPr>
        <p:txBody>
          <a:bodyPr/>
          <a:lstStyle/>
          <a:p>
            <a:pPr>
              <a:spcAft>
                <a:spcPts val="300"/>
              </a:spcAft>
            </a:pPr>
            <a:r>
              <a:rPr lang="sr-Latn-R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Početni uslovi i ozbiljnost fiskalne situacije utiče na dizajn mera </a:t>
            </a:r>
          </a:p>
          <a:p>
            <a:pPr lvl="1">
              <a:spcAft>
                <a:spcPts val="300"/>
              </a:spcAft>
            </a:pP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Početni nivoi javnog duga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300"/>
              </a:spcAft>
            </a:pP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Reagovanje tržišta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300"/>
              </a:spcAft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Politi</a:t>
            </a: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čki ciklus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300"/>
              </a:spcAft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Soci</a:t>
            </a: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jalni uslovi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300"/>
              </a:spcAft>
            </a:pPr>
            <a:r>
              <a:rPr lang="sr-Latn-R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Izbori u vezi dizajna 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300"/>
              </a:spcAft>
            </a:pP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Tempo prilagođavanja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Opseg prilagođavanja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miks rashoda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prihoda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/>
            <a:endParaRPr lang="en-US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26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0"/>
            <a:ext cx="9139825" cy="1184965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sr-Latn-RS" dirty="0" smtClean="0"/>
              <a:t>Alatke fiskalnog upravljanja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73C8936-12B8-475E-A28B-91EA7ECE899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4175" y="1066800"/>
            <a:ext cx="9139825" cy="4419599"/>
          </a:xfrm>
        </p:spPr>
        <p:txBody>
          <a:bodyPr/>
          <a:lstStyle/>
          <a:p>
            <a:pPr>
              <a:spcAft>
                <a:spcPts val="300"/>
              </a:spcAft>
            </a:pPr>
            <a:r>
              <a:rPr lang="sr-Latn-R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Pregledi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rashoda</a:t>
            </a:r>
            <a:r>
              <a:rPr lang="sr-Latn-R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300"/>
              </a:spcAft>
            </a:pP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Sveobuhvatn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proces</a:t>
            </a: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koj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integrisan </a:t>
            </a: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 proces budžetiranja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300"/>
              </a:spcAft>
            </a:pP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Zahteva dovoljno vremena kako bi adekvatno bili sprovedeni </a:t>
            </a:r>
          </a:p>
          <a:p>
            <a:pPr lvl="1">
              <a:spcAft>
                <a:spcPts val="300"/>
              </a:spcAft>
            </a:pP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Kao preduslov, moraju da budu definisani ciljevi u vezi učinaka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300"/>
              </a:spcAft>
            </a:pPr>
            <a:r>
              <a:rPr lang="sr-Latn-R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Model </a:t>
            </a:r>
            <a:r>
              <a:rPr lang="sr-Latn-R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jekcija</a:t>
            </a:r>
            <a:r>
              <a:rPr lang="sr-Latn-R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za upravljanje troškovima za primanja zaposlenih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300"/>
              </a:spcAft>
            </a:pP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Prilagođen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alatk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jiciranje</a:t>
            </a: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fiskalnog uticaja promena u platama javnog sektora i politikama zapošljavanja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sr-Latn-R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stale alatke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fis</a:t>
            </a:r>
            <a:r>
              <a:rPr lang="sr-Latn-R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kalna pravila, itd.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4750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0"/>
            <a:ext cx="9139825" cy="1184965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sr-Latn-RS" dirty="0" smtClean="0"/>
              <a:t>Faktori uspeha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73C8936-12B8-475E-A28B-91EA7ECE899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455112" y="1371600"/>
            <a:ext cx="8229600" cy="4419599"/>
          </a:xfrm>
        </p:spPr>
        <p:txBody>
          <a:bodyPr/>
          <a:lstStyle/>
          <a:p>
            <a:pPr>
              <a:spcAft>
                <a:spcPts val="300"/>
              </a:spcAft>
            </a:pP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Politi</a:t>
            </a:r>
            <a:r>
              <a:rPr lang="sr-Latn-R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čka volja 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300"/>
              </a:spcAft>
            </a:pP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Upravljanje procesom reforme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parlament</a:t>
            </a: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arni odbor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vladina odluka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kabinet premijera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itd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pPr>
              <a:spcAft>
                <a:spcPts val="300"/>
              </a:spcAft>
            </a:pP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Strate</a:t>
            </a:r>
            <a:r>
              <a:rPr lang="sr-Latn-R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ška i dugoročna vizija 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300"/>
              </a:spcAft>
            </a:pP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Uti</a:t>
            </a:r>
            <a:r>
              <a:rPr 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caji</a:t>
            </a:r>
            <a:r>
              <a:rPr lang="sr-Latn-RS" sz="24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 jednakost,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efikasnost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 rast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300"/>
              </a:spcAft>
            </a:pPr>
            <a:r>
              <a:rPr lang="sr-Latn-R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Uspostavljanje i upravljanje očekivanjima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300"/>
              </a:spcAft>
            </a:pPr>
            <a:r>
              <a:rPr 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Komunikaciona strategija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300"/>
              </a:spcAft>
            </a:pP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Fle</a:t>
            </a:r>
            <a:r>
              <a:rPr lang="sr-Latn-R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ksibilnost rashoda 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sr-Latn-R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udite pripremljeni 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34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685800" y="2133600"/>
            <a:ext cx="8229600" cy="19272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 cap="all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7200" b="0" i="1" u="none" strike="noStrike" kern="1200" cap="none" spc="-10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Hvala</a:t>
            </a:r>
            <a:r>
              <a:rPr kumimoji="0" lang="en-US" sz="7200" b="0" i="1" u="none" strike="noStrike" kern="1200" cap="none" spc="-10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!</a:t>
            </a:r>
            <a:endParaRPr kumimoji="0" lang="en-US" sz="7200" b="0" i="0" u="none" strike="noStrike" kern="1200" cap="none" spc="-10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762000" y="4250651"/>
            <a:ext cx="7467600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255106"/>
            <a:ext cx="1590675" cy="17049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0097" y="182329"/>
            <a:ext cx="6562725" cy="1800225"/>
          </a:xfrm>
          <a:prstGeom prst="rect">
            <a:avLst/>
          </a:prstGeom>
        </p:spPr>
      </p:pic>
      <p:sp>
        <p:nvSpPr>
          <p:cNvPr id="13" name="Slide Number Placeholder 2"/>
          <p:cNvSpPr txBox="1">
            <a:spLocks/>
          </p:cNvSpPr>
          <p:nvPr/>
        </p:nvSpPr>
        <p:spPr>
          <a:xfrm>
            <a:off x="8455068" y="6324600"/>
            <a:ext cx="53653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94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24190</TotalTime>
  <Words>334</Words>
  <Application>Microsoft Office PowerPoint</Application>
  <PresentationFormat>On-screen Show (4:3)</PresentationFormat>
  <Paragraphs>73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Courier New</vt:lpstr>
      <vt:lpstr>Times New Roman</vt:lpstr>
      <vt:lpstr>Office Theme</vt:lpstr>
      <vt:lpstr>PowerPoint Presentation</vt:lpstr>
      <vt:lpstr>Ključne teme </vt:lpstr>
      <vt:lpstr>Definicije</vt:lpstr>
      <vt:lpstr>Podaci i informacije </vt:lpstr>
      <vt:lpstr>Kontekst je važan </vt:lpstr>
      <vt:lpstr>Alatke fiskalnog upravljanja</vt:lpstr>
      <vt:lpstr>Faktori uspeha </vt:lpstr>
      <vt:lpstr>PowerPoint Presentation</vt:lpstr>
    </vt:vector>
  </TitlesOfParts>
  <Company>The World Bank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wb275385</dc:creator>
  <cp:lastModifiedBy>Naida  Carsimamovic</cp:lastModifiedBy>
  <cp:revision>1473</cp:revision>
  <cp:lastPrinted>2014-04-22T14:44:42Z</cp:lastPrinted>
  <dcterms:created xsi:type="dcterms:W3CDTF">2013-11-26T14:35:30Z</dcterms:created>
  <dcterms:modified xsi:type="dcterms:W3CDTF">2015-02-24T12:43:53Z</dcterms:modified>
</cp:coreProperties>
</file>