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655" r:id="rId2"/>
    <p:sldId id="639" r:id="rId3"/>
    <p:sldId id="656" r:id="rId4"/>
    <p:sldId id="657" r:id="rId5"/>
    <p:sldId id="659" r:id="rId6"/>
    <p:sldId id="660" r:id="rId7"/>
    <p:sldId id="661" r:id="rId8"/>
    <p:sldId id="662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275385" initials="w" lastIdx="26" clrIdx="0"/>
  <p:cmAuthor id="1" name="Michael Peter Steen Jacobsen" initials="MPS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00"/>
    <a:srgbClr val="F7F7F7"/>
    <a:srgbClr val="F8C9BA"/>
    <a:srgbClr val="C25552"/>
    <a:srgbClr val="666633"/>
    <a:srgbClr val="AFC3EB"/>
    <a:srgbClr val="82302E"/>
    <a:srgbClr val="9A383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7083" autoAdjust="0"/>
  </p:normalViewPr>
  <p:slideViewPr>
    <p:cSldViewPr>
      <p:cViewPr varScale="1">
        <p:scale>
          <a:sx n="66" d="100"/>
          <a:sy n="66" d="100"/>
        </p:scale>
        <p:origin x="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2076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4" y="1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EB18-DE45-4DDD-B3A8-EA40AABC8843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8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4" y="9429780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BEFD-C4F3-4779-890C-966A98D36A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47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64" y="1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B3FB-7297-4F47-96C1-4778038639E5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978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64" y="9429780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AFA33-B011-40E2-80A7-B6BDE2084B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52" y="4716587"/>
            <a:ext cx="5438140" cy="446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6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9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0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4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5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4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4151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519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1568981" y="0"/>
            <a:ext cx="7575019" cy="11849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19063" indent="0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/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09388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75511"/>
            <a:ext cx="9144000" cy="8143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075511"/>
            <a:ext cx="9144000" cy="8143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7" descr="cid:image002.jpg@01D01091.F72FED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15405"/>
            <a:ext cx="3657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1568981" y="0"/>
            <a:ext cx="7575019" cy="11849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119063" indent="0"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39558" y="3763830"/>
            <a:ext cx="7467600" cy="685800"/>
          </a:xfrm>
        </p:spPr>
        <p:txBody>
          <a:bodyPr/>
          <a:lstStyle/>
          <a:p>
            <a:r>
              <a:rPr lang="sr-Latn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februar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sr-Latn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godine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www.pempal.org/theme/img/pempal-logo-to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24600"/>
            <a:ext cx="35814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772960" y="4343400"/>
            <a:ext cx="7434197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4F81BD"/>
              </a:buClr>
            </a:pPr>
            <a:r>
              <a:rPr lang="en-US" dirty="0" smtClean="0">
                <a:solidFill>
                  <a:srgbClr val="1F497D"/>
                </a:solidFill>
                <a:latin typeface="Arial"/>
              </a:rPr>
              <a:t>Zachary Mills</a:t>
            </a:r>
          </a:p>
          <a:p>
            <a:pPr algn="ctr">
              <a:buClr>
                <a:srgbClr val="4F81BD"/>
              </a:buClr>
            </a:pPr>
            <a:r>
              <a:rPr lang="sr-Latn-R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Stručnjak u oblasti javnih finansija </a:t>
            </a:r>
            <a:endParaRPr lang="en-US" sz="1800" dirty="0" smtClean="0">
              <a:solidFill>
                <a:prstClr val="black">
                  <a:lumMod val="75000"/>
                  <a:lumOff val="25000"/>
                </a:prstClr>
              </a:solidFill>
              <a:latin typeface="Arial"/>
            </a:endParaRPr>
          </a:p>
          <a:p>
            <a:pPr algn="ctr">
              <a:buClr>
                <a:srgbClr val="4F81BD"/>
              </a:buClr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Governance Global Practice</a:t>
            </a:r>
          </a:p>
          <a:p>
            <a:pPr algn="ctr">
              <a:buClr>
                <a:srgbClr val="4F81BD"/>
              </a:buClr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zmills@worldbank.org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63358" y="1581017"/>
            <a:ext cx="8229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i="1" cap="none" dirty="0" err="1" smtClean="0">
                <a:solidFill>
                  <a:srgbClr val="1F497D"/>
                </a:solidFill>
                <a:latin typeface="Arial"/>
              </a:rPr>
              <a:t>Zaklju</a:t>
            </a:r>
            <a:r>
              <a:rPr lang="sr-Latn-RS" sz="4800" i="1" cap="none" dirty="0" smtClean="0">
                <a:solidFill>
                  <a:srgbClr val="1F497D"/>
                </a:solidFill>
                <a:latin typeface="Arial"/>
              </a:rPr>
              <a:t>čna sesija</a:t>
            </a:r>
            <a:r>
              <a:rPr kumimoji="0" lang="en-US" sz="4800" b="0" i="1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:</a:t>
            </a:r>
            <a:r>
              <a:rPr kumimoji="0" lang="en-US" sz="4800" b="0" i="1" u="none" strike="noStrike" kern="1200" cap="none" spc="-10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-100" normalizeH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Fis</a:t>
            </a:r>
            <a:r>
              <a:rPr kumimoji="0" lang="sr-Latn-RS" sz="4800" b="0" i="1" u="none" strike="noStrike" kern="1200" cap="none" spc="-10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kalno prilagođavanje </a:t>
            </a:r>
            <a:endParaRPr kumimoji="0" lang="en-US" sz="4800" b="0" i="0" u="none" strike="noStrike" kern="1200" cap="none" spc="-10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39558" y="3698068"/>
            <a:ext cx="7467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255106"/>
            <a:ext cx="159067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97" y="182329"/>
            <a:ext cx="6562725" cy="1800225"/>
          </a:xfrm>
          <a:prstGeom prst="rect">
            <a:avLst/>
          </a:prstGeom>
        </p:spPr>
      </p:pic>
      <p:sp>
        <p:nvSpPr>
          <p:cNvPr id="10" name="Slide Number Placeholder 2"/>
          <p:cNvSpPr txBox="1">
            <a:spLocks/>
          </p:cNvSpPr>
          <p:nvPr/>
        </p:nvSpPr>
        <p:spPr>
          <a:xfrm>
            <a:off x="8455068" y="6324600"/>
            <a:ext cx="53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ljučne teme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51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Pitanja definicija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Važnost modeliranja i tačnosti informacija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Opseg i tempo reforme zavisi od konteksta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Alatke na vašem raspolaganju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ljučni faktori uspeha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</a:t>
            </a:r>
            <a:r>
              <a:rPr lang="sr-Latn-RS" dirty="0" smtClean="0"/>
              <a:t>cije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12290" y="1066800"/>
            <a:ext cx="8991600" cy="3886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postoji standardna definicija fiskalne konsolidacije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iklično prilagođeni primarni bilans prema BDP-u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Odnos duga prema BDP-u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Značajan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1% </a:t>
            </a: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BDP-a ili više na godišnjem nivou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ket mera za umanjenje nivoa duga ili deficita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Pregledi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rashoda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Sveobuhvatna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troškovne-korisnosti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cost-benefit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postojećeg programa rashoda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Sofisticiraniji nego budžetska prilagođavanja koja se primenjuju tokom godine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r-Latn-RS" dirty="0" smtClean="0"/>
              <a:t>Podaci i informacije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Važnost modeliranja i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jekcija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kroekonom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pokazatelji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rashodi, prihodi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zonski i globalni efekti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Sveobuhvatnost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učestalost budžetskog izveštavanja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održivosti duga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kalni rizici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Kvalitet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dostupnost podataka za potrebe sprovođenja analiza uticaja (fiskalni, socijalni, itd.)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r-Latn-RS" dirty="0" smtClean="0"/>
              <a:t>Kontekst je važan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Početni uslovi i ozbiljnost fiskalne situacije utiče na dizajn mera </a:t>
            </a: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Početni nivoi javnog duga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Reagovanje tržišta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čki ciklus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jalni uslovi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Izbori u vezi dizajna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Tempo prilagođavanja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Opseg prilagođavanja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miks rashoda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prihoda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r-Latn-RS" dirty="0" smtClean="0"/>
              <a:t>Alatke fiskalnog upravljanja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175" y="1066800"/>
            <a:ext cx="9139825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Pregledi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rashoda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Sveobuhvatn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koj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integrisan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proces budžetiranja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Zahteva dovoljno vremena kako bi adekvatno bili sprovedeni </a:t>
            </a: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Kao preduslov, moraju da budu definisani ciljevi u vezi učinaka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jekcija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upravljanje troškovima za primanja zaposlenih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Prilagođen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alatk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jiciranje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fiskalnog uticaja promena u platama javnog sektora i politikama zapošljavanja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stale alatke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kalna pravila, itd.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75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sr-Latn-RS" dirty="0" smtClean="0"/>
              <a:t>Faktori uspeha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5112" y="1371600"/>
            <a:ext cx="8229600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čka volja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Upravljanje procesom reforme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parlament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arni odbor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vladina odluka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kabinet premijera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ška i dugoročna vizija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caji</a:t>
            </a:r>
            <a:r>
              <a:rPr lang="sr-Latn-R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jednakost,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efikasnost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rast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Uspostavljanje i upravljanje očekivanjima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Komunikaciona strategija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ksibilnost rashoda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udite pripremljeni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685800" y="2133600"/>
            <a:ext cx="8229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7200" b="0" i="1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Hvala</a:t>
            </a:r>
            <a:r>
              <a:rPr kumimoji="0" lang="en-US" sz="7200" b="0" i="1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!</a:t>
            </a:r>
            <a:endParaRPr kumimoji="0" lang="en-US" sz="7200" b="0" i="0" u="none" strike="noStrike" kern="1200" cap="none" spc="-10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62000" y="4250651"/>
            <a:ext cx="7467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55106"/>
            <a:ext cx="159067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97" y="182329"/>
            <a:ext cx="6562725" cy="1800225"/>
          </a:xfrm>
          <a:prstGeom prst="rect">
            <a:avLst/>
          </a:prstGeom>
        </p:spPr>
      </p:pic>
      <p:sp>
        <p:nvSpPr>
          <p:cNvPr id="13" name="Slide Number Placeholder 2"/>
          <p:cNvSpPr txBox="1">
            <a:spLocks/>
          </p:cNvSpPr>
          <p:nvPr/>
        </p:nvSpPr>
        <p:spPr>
          <a:xfrm>
            <a:off x="8455068" y="6324600"/>
            <a:ext cx="53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24190</TotalTime>
  <Words>334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Office Theme</vt:lpstr>
      <vt:lpstr>PowerPoint Presentation</vt:lpstr>
      <vt:lpstr>Ključne teme </vt:lpstr>
      <vt:lpstr>Definicije</vt:lpstr>
      <vt:lpstr>Podaci i informacije </vt:lpstr>
      <vt:lpstr>Kontekst je važan </vt:lpstr>
      <vt:lpstr>Alatke fiskalnog upravljanja</vt:lpstr>
      <vt:lpstr>Faktori uspeha 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wb275385</dc:creator>
  <cp:lastModifiedBy>Naida  Carsimamovic</cp:lastModifiedBy>
  <cp:revision>1473</cp:revision>
  <cp:lastPrinted>2014-04-22T14:44:42Z</cp:lastPrinted>
  <dcterms:created xsi:type="dcterms:W3CDTF">2013-11-26T14:35:30Z</dcterms:created>
  <dcterms:modified xsi:type="dcterms:W3CDTF">2015-02-24T12:43:53Z</dcterms:modified>
</cp:coreProperties>
</file>