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2014.11.23.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2014.11.23.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2014.11.23.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2014.11.23.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2014.11.23.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2014.11.23.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2014.11.23.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2014.11.23.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2014.11.23.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2014.11.23.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t>2014.11.23.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AA005CD-C723-4468-9FF5-AF3705E87ABD}" type="datetimeFigureOut">
              <a:rPr lang="hu-HU" smtClean="0"/>
              <a:t>2014.11.23.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A92A1BA-AD86-4329-BEAD-EBFE5B71DE3B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780108"/>
          </a:xfrm>
        </p:spPr>
        <p:txBody>
          <a:bodyPr>
            <a:normAutofit/>
          </a:bodyPr>
          <a:lstStyle/>
          <a:p>
            <a:pPr algn="l"/>
            <a:r>
              <a:rPr lang="hu-HU" i="1" dirty="0" err="1" smtClean="0"/>
              <a:t>Reporting</a:t>
            </a:r>
            <a:r>
              <a:rPr lang="hu-HU" i="1" dirty="0" smtClean="0"/>
              <a:t> </a:t>
            </a:r>
            <a:r>
              <a:rPr lang="hu-HU" i="1" dirty="0" err="1" smtClean="0"/>
              <a:t>on</a:t>
            </a:r>
            <a:r>
              <a:rPr lang="hu-HU" i="1" dirty="0" smtClean="0"/>
              <a:t> RA WG’s </a:t>
            </a:r>
            <a:r>
              <a:rPr lang="hu-HU" i="1" dirty="0" err="1" smtClean="0"/>
              <a:t>activity</a:t>
            </a:r>
            <a:endParaRPr lang="hu-HU" i="1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9277"/>
            <a:ext cx="259228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0442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-31981" y="404664"/>
            <a:ext cx="6512511" cy="1143000"/>
          </a:xfrm>
        </p:spPr>
        <p:txBody>
          <a:bodyPr/>
          <a:lstStyle/>
          <a:p>
            <a:r>
              <a:rPr lang="hu-HU" dirty="0" err="1" smtClean="0"/>
              <a:t>Leadership</a:t>
            </a:r>
            <a:endParaRPr lang="hu-HU" dirty="0"/>
          </a:p>
        </p:txBody>
      </p:sp>
      <p:sp>
        <p:nvSpPr>
          <p:cNvPr id="2" name="Tartalom helye 1"/>
          <p:cNvSpPr>
            <a:spLocks noGrp="1"/>
          </p:cNvSpPr>
          <p:nvPr>
            <p:ph sz="quarter" idx="13"/>
          </p:nvPr>
        </p:nvSpPr>
        <p:spPr>
          <a:xfrm>
            <a:off x="867833" y="1628800"/>
            <a:ext cx="3488143" cy="34506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dirty="0" err="1" smtClean="0"/>
              <a:t>Albana</a:t>
            </a:r>
            <a:r>
              <a:rPr lang="hu-HU" dirty="0" smtClean="0"/>
              <a:t> </a:t>
            </a:r>
            <a:r>
              <a:rPr lang="hu-HU" dirty="0" err="1" smtClean="0"/>
              <a:t>Gjinopulli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Grigor</a:t>
            </a:r>
            <a:r>
              <a:rPr lang="hu-HU" dirty="0" smtClean="0"/>
              <a:t> </a:t>
            </a:r>
            <a:r>
              <a:rPr lang="hu-HU" dirty="0" err="1" smtClean="0"/>
              <a:t>Aramyan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smtClean="0"/>
              <a:t>Edit </a:t>
            </a:r>
            <a:r>
              <a:rPr lang="hu-HU" dirty="0" err="1" smtClean="0"/>
              <a:t>Nemeth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Stanislav</a:t>
            </a:r>
            <a:r>
              <a:rPr lang="hu-HU" dirty="0" smtClean="0"/>
              <a:t> </a:t>
            </a:r>
            <a:r>
              <a:rPr lang="hu-HU" dirty="0" err="1" smtClean="0"/>
              <a:t>Bychkov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Zamira</a:t>
            </a:r>
            <a:r>
              <a:rPr lang="hu-HU" dirty="0" smtClean="0"/>
              <a:t> </a:t>
            </a:r>
            <a:r>
              <a:rPr lang="hu-HU" dirty="0" err="1" smtClean="0"/>
              <a:t>Omorova</a:t>
            </a:r>
            <a:endParaRPr lang="hu-HU" dirty="0" smtClean="0"/>
          </a:p>
          <a:p>
            <a:pPr>
              <a:lnSpc>
                <a:spcPct val="150000"/>
              </a:lnSpc>
            </a:pPr>
            <a:endParaRPr lang="hu-HU" dirty="0" smtClean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rtalom helye 1"/>
          <p:cNvSpPr txBox="1">
            <a:spLocks/>
          </p:cNvSpPr>
          <p:nvPr/>
        </p:nvSpPr>
        <p:spPr>
          <a:xfrm>
            <a:off x="4644008" y="2570592"/>
            <a:ext cx="348814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u-HU" dirty="0" err="1" smtClean="0"/>
              <a:t>Joop</a:t>
            </a:r>
            <a:r>
              <a:rPr lang="hu-HU" dirty="0" smtClean="0"/>
              <a:t> </a:t>
            </a:r>
            <a:r>
              <a:rPr lang="hu-HU" dirty="0" err="1" smtClean="0"/>
              <a:t>Vrojlik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smtClean="0"/>
              <a:t>Jean-Pierre </a:t>
            </a:r>
            <a:r>
              <a:rPr lang="hu-HU" dirty="0" err="1" smtClean="0"/>
              <a:t>Garrite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smtClean="0"/>
              <a:t>Richard </a:t>
            </a:r>
            <a:r>
              <a:rPr lang="hu-HU" dirty="0" err="1" smtClean="0"/>
              <a:t>Maggs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Manfred</a:t>
            </a:r>
            <a:r>
              <a:rPr lang="hu-HU" dirty="0" smtClean="0"/>
              <a:t> van </a:t>
            </a:r>
            <a:r>
              <a:rPr lang="hu-HU" dirty="0" err="1" smtClean="0"/>
              <a:t>Kesteren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Ruslana</a:t>
            </a:r>
            <a:r>
              <a:rPr lang="hu-HU" dirty="0" smtClean="0"/>
              <a:t> </a:t>
            </a:r>
            <a:r>
              <a:rPr lang="hu-HU" dirty="0" err="1" smtClean="0"/>
              <a:t>Rudnitska</a:t>
            </a:r>
            <a:endParaRPr lang="hu-HU" dirty="0" smtClean="0"/>
          </a:p>
          <a:p>
            <a:pPr>
              <a:lnSpc>
                <a:spcPct val="150000"/>
              </a:lnSpc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4002013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2411760" y="557808"/>
            <a:ext cx="6512511" cy="1143000"/>
          </a:xfrm>
        </p:spPr>
        <p:txBody>
          <a:bodyPr/>
          <a:lstStyle/>
          <a:p>
            <a:r>
              <a:rPr lang="hu-HU" dirty="0" smtClean="0"/>
              <a:t>SOFIA – 2012 </a:t>
            </a:r>
            <a:r>
              <a:rPr lang="hu-HU" dirty="0" err="1" smtClean="0"/>
              <a:t>April</a:t>
            </a:r>
            <a:endParaRPr lang="hu-HU" dirty="0"/>
          </a:p>
        </p:txBody>
      </p:sp>
      <p:sp>
        <p:nvSpPr>
          <p:cNvPr id="2" name="Tartalom helye 1"/>
          <p:cNvSpPr>
            <a:spLocks noGrp="1"/>
          </p:cNvSpPr>
          <p:nvPr>
            <p:ph sz="quarter" idx="13"/>
          </p:nvPr>
        </p:nvSpPr>
        <p:spPr>
          <a:xfrm>
            <a:off x="539552" y="2060848"/>
            <a:ext cx="7920880" cy="34506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dirty="0" err="1" smtClean="0"/>
              <a:t>Declaration</a:t>
            </a:r>
            <a:r>
              <a:rPr lang="hu-HU" dirty="0" smtClean="0"/>
              <a:t> of </a:t>
            </a:r>
            <a:r>
              <a:rPr lang="hu-HU" dirty="0" err="1" smtClean="0"/>
              <a:t>closure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IA </a:t>
            </a:r>
            <a:r>
              <a:rPr lang="hu-HU" dirty="0" err="1" smtClean="0"/>
              <a:t>Manual</a:t>
            </a:r>
            <a:r>
              <a:rPr lang="hu-HU" dirty="0" smtClean="0"/>
              <a:t> </a:t>
            </a:r>
            <a:r>
              <a:rPr lang="hu-HU" dirty="0" err="1" smtClean="0"/>
              <a:t>activity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Presentation</a:t>
            </a:r>
            <a:r>
              <a:rPr lang="hu-HU" dirty="0" smtClean="0"/>
              <a:t> of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activity</a:t>
            </a:r>
            <a:r>
              <a:rPr lang="hu-HU" dirty="0" smtClean="0"/>
              <a:t> – RA WG</a:t>
            </a:r>
          </a:p>
          <a:p>
            <a:pPr>
              <a:lnSpc>
                <a:spcPct val="150000"/>
              </a:lnSpc>
            </a:pPr>
            <a:r>
              <a:rPr lang="hu-HU" dirty="0" err="1" smtClean="0"/>
              <a:t>Introductory</a:t>
            </a:r>
            <a:r>
              <a:rPr lang="hu-HU" dirty="0" smtClean="0"/>
              <a:t> </a:t>
            </a:r>
            <a:r>
              <a:rPr lang="hu-HU" dirty="0" err="1" smtClean="0"/>
              <a:t>presentation</a:t>
            </a:r>
            <a:r>
              <a:rPr lang="hu-HU" dirty="0" smtClean="0"/>
              <a:t> of </a:t>
            </a:r>
            <a:r>
              <a:rPr lang="hu-HU" dirty="0" err="1" smtClean="0"/>
              <a:t>theory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</a:t>
            </a:r>
            <a:r>
              <a:rPr lang="hu-HU" dirty="0" err="1" smtClean="0"/>
              <a:t>risk</a:t>
            </a:r>
            <a:r>
              <a:rPr lang="hu-HU" dirty="0" smtClean="0"/>
              <a:t> </a:t>
            </a:r>
            <a:r>
              <a:rPr lang="hu-HU" dirty="0" err="1" smtClean="0"/>
              <a:t>based</a:t>
            </a:r>
            <a:r>
              <a:rPr lang="hu-HU" dirty="0" smtClean="0"/>
              <a:t> audit </a:t>
            </a:r>
            <a:r>
              <a:rPr lang="hu-HU" dirty="0" err="1" smtClean="0"/>
              <a:t>planning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Shared</a:t>
            </a:r>
            <a:r>
              <a:rPr lang="hu-HU" dirty="0" smtClean="0"/>
              <a:t> country </a:t>
            </a:r>
            <a:r>
              <a:rPr lang="hu-HU" dirty="0" err="1" smtClean="0"/>
              <a:t>experiences</a:t>
            </a:r>
            <a:r>
              <a:rPr lang="hu-HU" dirty="0" smtClean="0"/>
              <a:t>: </a:t>
            </a:r>
            <a:r>
              <a:rPr lang="hu-HU" dirty="0" err="1" smtClean="0"/>
              <a:t>Estonia</a:t>
            </a:r>
            <a:r>
              <a:rPr lang="hu-HU" dirty="0" smtClean="0"/>
              <a:t>, </a:t>
            </a:r>
            <a:r>
              <a:rPr lang="hu-HU" dirty="0" err="1" smtClean="0"/>
              <a:t>Bulgaria</a:t>
            </a:r>
            <a:endParaRPr lang="hu-H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8894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2339752" y="404664"/>
            <a:ext cx="6512511" cy="1143000"/>
          </a:xfrm>
        </p:spPr>
        <p:txBody>
          <a:bodyPr/>
          <a:lstStyle/>
          <a:p>
            <a:r>
              <a:rPr lang="hu-HU" dirty="0" smtClean="0"/>
              <a:t>LVIV– 2012 </a:t>
            </a:r>
            <a:r>
              <a:rPr lang="hu-HU" dirty="0" err="1" smtClean="0"/>
              <a:t>October</a:t>
            </a:r>
            <a:endParaRPr lang="hu-HU" dirty="0"/>
          </a:p>
        </p:txBody>
      </p:sp>
      <p:sp>
        <p:nvSpPr>
          <p:cNvPr id="2" name="Tartalom helye 1"/>
          <p:cNvSpPr>
            <a:spLocks noGrp="1"/>
          </p:cNvSpPr>
          <p:nvPr>
            <p:ph sz="quarter" idx="13"/>
          </p:nvPr>
        </p:nvSpPr>
        <p:spPr>
          <a:xfrm>
            <a:off x="457200" y="2352248"/>
            <a:ext cx="8229600" cy="4389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dirty="0" err="1" smtClean="0"/>
              <a:t>First</a:t>
            </a:r>
            <a:r>
              <a:rPr lang="hu-HU" dirty="0" smtClean="0"/>
              <a:t> </a:t>
            </a:r>
            <a:r>
              <a:rPr lang="hu-HU" dirty="0" err="1" smtClean="0"/>
              <a:t>draft</a:t>
            </a:r>
            <a:r>
              <a:rPr lang="hu-HU" dirty="0" smtClean="0"/>
              <a:t> of RA </a:t>
            </a:r>
            <a:r>
              <a:rPr lang="hu-HU" dirty="0" err="1" smtClean="0"/>
              <a:t>template</a:t>
            </a:r>
            <a:r>
              <a:rPr lang="hu-HU" dirty="0" smtClean="0"/>
              <a:t> (</a:t>
            </a:r>
            <a:r>
              <a:rPr lang="hu-HU" dirty="0" err="1" smtClean="0"/>
              <a:t>skeleton</a:t>
            </a:r>
            <a:r>
              <a:rPr lang="hu-HU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hu-HU" dirty="0" err="1" smtClean="0"/>
              <a:t>Discussion</a:t>
            </a:r>
            <a:r>
              <a:rPr lang="hu-HU" dirty="0" smtClean="0"/>
              <a:t> and </a:t>
            </a:r>
            <a:r>
              <a:rPr lang="hu-HU" dirty="0" err="1" smtClean="0"/>
              <a:t>preparation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draft</a:t>
            </a:r>
            <a:r>
              <a:rPr lang="hu-HU" dirty="0" smtClean="0"/>
              <a:t> </a:t>
            </a:r>
            <a:r>
              <a:rPr lang="hu-HU" dirty="0" err="1" smtClean="0"/>
              <a:t>template</a:t>
            </a:r>
            <a:endParaRPr lang="hu-HU" dirty="0"/>
          </a:p>
          <a:p>
            <a:pPr>
              <a:lnSpc>
                <a:spcPct val="150000"/>
              </a:lnSpc>
            </a:pPr>
            <a:r>
              <a:rPr lang="hu-HU" dirty="0" err="1" smtClean="0"/>
              <a:t>Shared</a:t>
            </a:r>
            <a:r>
              <a:rPr lang="hu-HU" dirty="0" smtClean="0"/>
              <a:t> country </a:t>
            </a:r>
            <a:r>
              <a:rPr lang="hu-HU" dirty="0" err="1" smtClean="0"/>
              <a:t>experiences</a:t>
            </a:r>
            <a:r>
              <a:rPr lang="hu-HU" dirty="0" smtClean="0"/>
              <a:t>: </a:t>
            </a:r>
            <a:r>
              <a:rPr lang="hu-HU" dirty="0" err="1" smtClean="0"/>
              <a:t>Portugal</a:t>
            </a:r>
            <a:r>
              <a:rPr lang="hu-HU" dirty="0" smtClean="0"/>
              <a:t>, </a:t>
            </a:r>
            <a:r>
              <a:rPr lang="hu-HU" dirty="0" err="1" smtClean="0"/>
              <a:t>Armenia</a:t>
            </a:r>
            <a:endParaRPr lang="hu-HU" dirty="0"/>
          </a:p>
        </p:txBody>
      </p:sp>
      <p:pic>
        <p:nvPicPr>
          <p:cNvPr id="5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40703" cy="1143000"/>
          </a:xfrm>
        </p:spPr>
        <p:txBody>
          <a:bodyPr/>
          <a:lstStyle/>
          <a:p>
            <a:r>
              <a:rPr lang="hu-HU" dirty="0" smtClean="0"/>
              <a:t>TIRANA – 2013 </a:t>
            </a:r>
            <a:r>
              <a:rPr lang="hu-HU" dirty="0" err="1" smtClean="0"/>
              <a:t>January</a:t>
            </a:r>
            <a:endParaRPr lang="hu-HU" dirty="0"/>
          </a:p>
        </p:txBody>
      </p:sp>
      <p:sp>
        <p:nvSpPr>
          <p:cNvPr id="2" name="Tartalom helye 1"/>
          <p:cNvSpPr>
            <a:spLocks noGrp="1"/>
          </p:cNvSpPr>
          <p:nvPr>
            <p:ph sz="quarter" idx="13"/>
          </p:nvPr>
        </p:nvSpPr>
        <p:spPr>
          <a:xfrm>
            <a:off x="457200" y="2208232"/>
            <a:ext cx="8229600" cy="4389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dirty="0" err="1" smtClean="0"/>
              <a:t>Case</a:t>
            </a:r>
            <a:r>
              <a:rPr lang="hu-HU" dirty="0" smtClean="0"/>
              <a:t> </a:t>
            </a:r>
            <a:r>
              <a:rPr lang="hu-HU" dirty="0" err="1" smtClean="0"/>
              <a:t>study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Presentations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methodology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Shared</a:t>
            </a:r>
            <a:r>
              <a:rPr lang="hu-HU" dirty="0" smtClean="0"/>
              <a:t> </a:t>
            </a:r>
            <a:r>
              <a:rPr lang="hu-HU" dirty="0" err="1" smtClean="0"/>
              <a:t>practical</a:t>
            </a:r>
            <a:r>
              <a:rPr lang="hu-HU" dirty="0" smtClean="0"/>
              <a:t> </a:t>
            </a:r>
            <a:r>
              <a:rPr lang="hu-HU" dirty="0" err="1" smtClean="0"/>
              <a:t>experience</a:t>
            </a:r>
            <a:r>
              <a:rPr lang="hu-HU" dirty="0" smtClean="0"/>
              <a:t>: European </a:t>
            </a:r>
            <a:r>
              <a:rPr lang="hu-HU" dirty="0" err="1" smtClean="0"/>
              <a:t>Court</a:t>
            </a:r>
            <a:r>
              <a:rPr lang="hu-HU" dirty="0" smtClean="0"/>
              <a:t> of Audit</a:t>
            </a:r>
          </a:p>
          <a:p>
            <a:pPr>
              <a:lnSpc>
                <a:spcPct val="150000"/>
              </a:lnSpc>
            </a:pPr>
            <a:r>
              <a:rPr lang="hu-HU" dirty="0" err="1" smtClean="0"/>
              <a:t>Second</a:t>
            </a:r>
            <a:r>
              <a:rPr lang="hu-HU" dirty="0" smtClean="0"/>
              <a:t> </a:t>
            </a:r>
            <a:r>
              <a:rPr lang="hu-HU" dirty="0" err="1" smtClean="0"/>
              <a:t>draft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template</a:t>
            </a:r>
            <a:endParaRPr lang="hu-HU" dirty="0"/>
          </a:p>
        </p:txBody>
      </p:sp>
      <p:pic>
        <p:nvPicPr>
          <p:cNvPr id="5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2339752" y="404664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ST. PETERSBURG – 2013 </a:t>
            </a:r>
            <a:r>
              <a:rPr lang="hu-HU" dirty="0" err="1" smtClean="0"/>
              <a:t>September</a:t>
            </a:r>
            <a:endParaRPr lang="hu-HU" dirty="0"/>
          </a:p>
        </p:txBody>
      </p:sp>
      <p:sp>
        <p:nvSpPr>
          <p:cNvPr id="2" name="Tartalom helye 1"/>
          <p:cNvSpPr>
            <a:spLocks noGrp="1"/>
          </p:cNvSpPr>
          <p:nvPr>
            <p:ph sz="quarter" idx="13"/>
          </p:nvPr>
        </p:nvSpPr>
        <p:spPr>
          <a:xfrm>
            <a:off x="457200" y="2064216"/>
            <a:ext cx="8229600" cy="4389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dirty="0" err="1" smtClean="0"/>
              <a:t>Presentations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methodology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Case</a:t>
            </a:r>
            <a:r>
              <a:rPr lang="hu-HU" dirty="0" smtClean="0"/>
              <a:t> </a:t>
            </a:r>
            <a:r>
              <a:rPr lang="hu-HU" dirty="0" err="1" smtClean="0"/>
              <a:t>study</a:t>
            </a:r>
            <a:r>
              <a:rPr lang="hu-HU" dirty="0" smtClean="0"/>
              <a:t> and </a:t>
            </a:r>
            <a:r>
              <a:rPr lang="hu-HU" dirty="0" err="1" smtClean="0"/>
              <a:t>role</a:t>
            </a:r>
            <a:r>
              <a:rPr lang="hu-HU" dirty="0" smtClean="0"/>
              <a:t> </a:t>
            </a:r>
            <a:r>
              <a:rPr lang="hu-HU" dirty="0" err="1" smtClean="0"/>
              <a:t>plays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Shared</a:t>
            </a:r>
            <a:r>
              <a:rPr lang="hu-HU" dirty="0" smtClean="0"/>
              <a:t> country </a:t>
            </a:r>
            <a:r>
              <a:rPr lang="hu-HU" dirty="0" err="1" smtClean="0"/>
              <a:t>experiences</a:t>
            </a:r>
            <a:r>
              <a:rPr lang="hu-HU" dirty="0" smtClean="0"/>
              <a:t>: </a:t>
            </a:r>
            <a:r>
              <a:rPr lang="hu-HU" dirty="0"/>
              <a:t>The </a:t>
            </a:r>
            <a:r>
              <a:rPr lang="hu-HU" dirty="0" err="1"/>
              <a:t>Netherlands</a:t>
            </a:r>
            <a:r>
              <a:rPr lang="hu-HU" dirty="0"/>
              <a:t>, </a:t>
            </a:r>
            <a:r>
              <a:rPr lang="hu-HU" dirty="0" smtClean="0"/>
              <a:t>Georgia, </a:t>
            </a:r>
            <a:r>
              <a:rPr lang="hu-HU" dirty="0" err="1" smtClean="0"/>
              <a:t>Armenia</a:t>
            </a:r>
            <a:r>
              <a:rPr lang="hu-HU" dirty="0" smtClean="0"/>
              <a:t> (IT </a:t>
            </a:r>
            <a:r>
              <a:rPr lang="hu-HU" dirty="0" err="1" smtClean="0"/>
              <a:t>support</a:t>
            </a:r>
            <a:r>
              <a:rPr lang="hu-HU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3rd </a:t>
            </a:r>
            <a:r>
              <a:rPr lang="hu-HU" dirty="0" err="1" smtClean="0"/>
              <a:t>draft</a:t>
            </a:r>
            <a:r>
              <a:rPr lang="hu-HU" dirty="0" smtClean="0"/>
              <a:t> of </a:t>
            </a:r>
            <a:r>
              <a:rPr lang="hu-HU" dirty="0" err="1" smtClean="0"/>
              <a:t>template</a:t>
            </a:r>
            <a:r>
              <a:rPr lang="hu-HU" dirty="0" smtClean="0"/>
              <a:t> – RAP </a:t>
            </a:r>
            <a:r>
              <a:rPr lang="hu-HU" dirty="0" err="1" smtClean="0"/>
              <a:t>Guide</a:t>
            </a:r>
            <a:endParaRPr lang="hu-H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2339752" y="485800"/>
            <a:ext cx="6512511" cy="1143000"/>
          </a:xfrm>
        </p:spPr>
        <p:txBody>
          <a:bodyPr/>
          <a:lstStyle/>
          <a:p>
            <a:r>
              <a:rPr lang="hu-HU" dirty="0" smtClean="0"/>
              <a:t>BUDVA – 2014 </a:t>
            </a:r>
            <a:r>
              <a:rPr lang="hu-HU" dirty="0" err="1" smtClean="0"/>
              <a:t>March</a:t>
            </a:r>
            <a:endParaRPr lang="hu-HU" dirty="0"/>
          </a:p>
        </p:txBody>
      </p:sp>
      <p:sp>
        <p:nvSpPr>
          <p:cNvPr id="2" name="Tartalom helye 1"/>
          <p:cNvSpPr>
            <a:spLocks noGrp="1"/>
          </p:cNvSpPr>
          <p:nvPr>
            <p:ph sz="quarter" idx="13"/>
          </p:nvPr>
        </p:nvSpPr>
        <p:spPr>
          <a:xfrm>
            <a:off x="395536" y="2204864"/>
            <a:ext cx="7408333" cy="3450696"/>
          </a:xfrm>
        </p:spPr>
        <p:txBody>
          <a:bodyPr vert="horz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u-HU" dirty="0" err="1"/>
              <a:t>Pre-event</a:t>
            </a:r>
            <a:r>
              <a:rPr lang="hu-HU" dirty="0"/>
              <a:t> </a:t>
            </a:r>
            <a:r>
              <a:rPr lang="hu-HU" dirty="0" err="1"/>
              <a:t>questionnaire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RAP </a:t>
            </a:r>
            <a:r>
              <a:rPr lang="hu-HU" dirty="0" err="1"/>
              <a:t>practice</a:t>
            </a:r>
            <a:r>
              <a:rPr lang="hu-HU" dirty="0"/>
              <a:t> of </a:t>
            </a:r>
            <a:r>
              <a:rPr lang="hu-HU" dirty="0" err="1"/>
              <a:t>member</a:t>
            </a:r>
            <a:r>
              <a:rPr lang="hu-HU" dirty="0"/>
              <a:t> </a:t>
            </a:r>
            <a:r>
              <a:rPr lang="hu-HU" dirty="0" err="1"/>
              <a:t>countries</a:t>
            </a:r>
            <a:endParaRPr lang="hu-HU" dirty="0"/>
          </a:p>
          <a:p>
            <a:pPr>
              <a:lnSpc>
                <a:spcPct val="150000"/>
              </a:lnSpc>
            </a:pPr>
            <a:r>
              <a:rPr lang="hu-HU" dirty="0" err="1"/>
              <a:t>A</a:t>
            </a:r>
            <a:r>
              <a:rPr lang="hu-HU" dirty="0" err="1"/>
              <a:t>pproval</a:t>
            </a:r>
            <a:r>
              <a:rPr lang="hu-HU" dirty="0"/>
              <a:t> of RAP </a:t>
            </a:r>
            <a:r>
              <a:rPr lang="hu-HU" dirty="0" err="1"/>
              <a:t>Guide</a:t>
            </a:r>
            <a:endParaRPr lang="hu-HU" dirty="0"/>
          </a:p>
          <a:p>
            <a:pPr>
              <a:lnSpc>
                <a:spcPct val="150000"/>
              </a:lnSpc>
            </a:pPr>
            <a:r>
              <a:rPr lang="hu-HU" dirty="0" err="1"/>
              <a:t>Role</a:t>
            </a:r>
            <a:r>
              <a:rPr lang="hu-HU" dirty="0"/>
              <a:t> play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communication</a:t>
            </a:r>
            <a:r>
              <a:rPr lang="hu-HU" dirty="0"/>
              <a:t> </a:t>
            </a:r>
            <a:r>
              <a:rPr lang="hu-HU" dirty="0" err="1"/>
              <a:t>with</a:t>
            </a:r>
            <a:r>
              <a:rPr lang="hu-HU" dirty="0"/>
              <a:t> management</a:t>
            </a:r>
          </a:p>
          <a:p>
            <a:pPr>
              <a:lnSpc>
                <a:spcPct val="150000"/>
              </a:lnSpc>
            </a:pPr>
            <a:r>
              <a:rPr lang="hu-HU" dirty="0" err="1"/>
              <a:t>Debates</a:t>
            </a:r>
            <a:endParaRPr lang="hu-HU" dirty="0"/>
          </a:p>
          <a:p>
            <a:pPr>
              <a:lnSpc>
                <a:spcPct val="150000"/>
              </a:lnSpc>
            </a:pPr>
            <a:r>
              <a:rPr lang="hu-HU" dirty="0" err="1"/>
              <a:t>Shared</a:t>
            </a:r>
            <a:r>
              <a:rPr lang="hu-HU" dirty="0"/>
              <a:t> country </a:t>
            </a:r>
            <a:r>
              <a:rPr lang="hu-HU" dirty="0" err="1"/>
              <a:t>experience</a:t>
            </a:r>
            <a:r>
              <a:rPr lang="hu-HU" dirty="0"/>
              <a:t>: Moldova</a:t>
            </a:r>
            <a:endParaRPr lang="hu-H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507761" y="629816"/>
            <a:ext cx="8384719" cy="1143000"/>
          </a:xfrm>
        </p:spPr>
        <p:txBody>
          <a:bodyPr/>
          <a:lstStyle/>
          <a:p>
            <a:r>
              <a:rPr lang="hu-HU" dirty="0" smtClean="0"/>
              <a:t>ASTANA – 2014 </a:t>
            </a:r>
            <a:r>
              <a:rPr lang="hu-HU" dirty="0" err="1" smtClean="0"/>
              <a:t>September</a:t>
            </a:r>
            <a:endParaRPr lang="hu-HU" dirty="0"/>
          </a:p>
        </p:txBody>
      </p:sp>
      <p:sp>
        <p:nvSpPr>
          <p:cNvPr id="2" name="Tartalom helye 1"/>
          <p:cNvSpPr>
            <a:spLocks noGrp="1"/>
          </p:cNvSpPr>
          <p:nvPr>
            <p:ph sz="quarter" idx="13"/>
          </p:nvPr>
        </p:nvSpPr>
        <p:spPr>
          <a:xfrm>
            <a:off x="539552" y="2060848"/>
            <a:ext cx="7840381" cy="3816424"/>
          </a:xfrm>
        </p:spPr>
        <p:txBody>
          <a:bodyPr vert="horz">
            <a:normAutofit/>
          </a:bodyPr>
          <a:lstStyle/>
          <a:p>
            <a:pPr>
              <a:lnSpc>
                <a:spcPct val="150000"/>
              </a:lnSpc>
            </a:pPr>
            <a:r>
              <a:rPr lang="hu-HU" dirty="0" err="1"/>
              <a:t>Presentation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RAP </a:t>
            </a:r>
            <a:r>
              <a:rPr lang="hu-HU" dirty="0" err="1"/>
              <a:t>Guide</a:t>
            </a:r>
            <a:r>
              <a:rPr lang="hu-HU" dirty="0"/>
              <a:t> </a:t>
            </a:r>
          </a:p>
          <a:p>
            <a:pPr>
              <a:lnSpc>
                <a:spcPct val="150000"/>
              </a:lnSpc>
            </a:pPr>
            <a:r>
              <a:rPr lang="hu-HU" dirty="0" err="1"/>
              <a:t>Role</a:t>
            </a:r>
            <a:r>
              <a:rPr lang="hu-HU" dirty="0"/>
              <a:t> play and </a:t>
            </a:r>
            <a:r>
              <a:rPr lang="hu-HU" dirty="0" err="1"/>
              <a:t>practical</a:t>
            </a:r>
            <a:r>
              <a:rPr lang="hu-HU" dirty="0"/>
              <a:t> </a:t>
            </a:r>
            <a:r>
              <a:rPr lang="hu-HU" dirty="0" err="1"/>
              <a:t>advices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application</a:t>
            </a:r>
            <a:r>
              <a:rPr lang="hu-HU" dirty="0"/>
              <a:t> of RAP </a:t>
            </a:r>
            <a:r>
              <a:rPr lang="hu-HU" dirty="0" err="1"/>
              <a:t>Guide</a:t>
            </a:r>
            <a:r>
              <a:rPr lang="hu-HU" dirty="0"/>
              <a:t> </a:t>
            </a:r>
          </a:p>
          <a:p>
            <a:pPr>
              <a:lnSpc>
                <a:spcPct val="150000"/>
              </a:lnSpc>
            </a:pPr>
            <a:r>
              <a:rPr lang="hu-HU" dirty="0" err="1"/>
              <a:t>Shared</a:t>
            </a:r>
            <a:r>
              <a:rPr lang="hu-HU" dirty="0"/>
              <a:t> country </a:t>
            </a:r>
            <a:r>
              <a:rPr lang="hu-HU" dirty="0" err="1"/>
              <a:t>experiences</a:t>
            </a:r>
            <a:r>
              <a:rPr lang="hu-HU" dirty="0"/>
              <a:t>: </a:t>
            </a:r>
            <a:r>
              <a:rPr lang="hu-HU" dirty="0" err="1"/>
              <a:t>Czech</a:t>
            </a:r>
            <a:r>
              <a:rPr lang="hu-HU" dirty="0"/>
              <a:t> </a:t>
            </a:r>
            <a:r>
              <a:rPr lang="hu-HU" dirty="0" err="1"/>
              <a:t>Republic</a:t>
            </a:r>
            <a:r>
              <a:rPr lang="hu-HU" dirty="0"/>
              <a:t>, </a:t>
            </a:r>
            <a:r>
              <a:rPr lang="hu-HU" dirty="0" err="1"/>
              <a:t>Turkey</a:t>
            </a:r>
            <a:r>
              <a:rPr lang="hu-HU" dirty="0"/>
              <a:t>, Hungary</a:t>
            </a:r>
          </a:p>
          <a:p>
            <a:pPr>
              <a:lnSpc>
                <a:spcPct val="150000"/>
              </a:lnSpc>
            </a:pPr>
            <a:r>
              <a:rPr lang="hu-HU" dirty="0" err="1"/>
              <a:t>Explore</a:t>
            </a:r>
            <a:r>
              <a:rPr lang="hu-HU" dirty="0"/>
              <a:t> </a:t>
            </a:r>
            <a:r>
              <a:rPr lang="hu-HU" dirty="0" err="1"/>
              <a:t>added</a:t>
            </a:r>
            <a:r>
              <a:rPr lang="hu-HU" dirty="0"/>
              <a:t> </a:t>
            </a:r>
            <a:r>
              <a:rPr lang="hu-HU" dirty="0" err="1"/>
              <a:t>value</a:t>
            </a:r>
            <a:r>
              <a:rPr lang="hu-HU" dirty="0"/>
              <a:t> and </a:t>
            </a:r>
            <a:r>
              <a:rPr lang="hu-HU" dirty="0" err="1"/>
              <a:t>discuss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future</a:t>
            </a:r>
            <a:r>
              <a:rPr lang="hu-HU" dirty="0"/>
              <a:t> of RA WG</a:t>
            </a:r>
          </a:p>
          <a:p>
            <a:pPr>
              <a:lnSpc>
                <a:spcPct val="150000"/>
              </a:lnSpc>
            </a:pPr>
            <a:endParaRPr lang="hu-H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42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2195736" y="476672"/>
            <a:ext cx="6512511" cy="1143000"/>
          </a:xfrm>
        </p:spPr>
        <p:txBody>
          <a:bodyPr/>
          <a:lstStyle/>
          <a:p>
            <a:r>
              <a:rPr lang="hu-HU" dirty="0" smtClean="0"/>
              <a:t>BUCHAREST– </a:t>
            </a:r>
            <a:r>
              <a:rPr lang="hu-HU" dirty="0" smtClean="0"/>
              <a:t>2014 </a:t>
            </a:r>
            <a:r>
              <a:rPr lang="hu-HU" dirty="0" smtClean="0"/>
              <a:t>December</a:t>
            </a:r>
            <a:endParaRPr lang="hu-HU" dirty="0"/>
          </a:p>
        </p:txBody>
      </p:sp>
      <p:sp>
        <p:nvSpPr>
          <p:cNvPr id="2" name="Tartalom helye 1"/>
          <p:cNvSpPr>
            <a:spLocks noGrp="1"/>
          </p:cNvSpPr>
          <p:nvPr>
            <p:ph sz="quarter" idx="13"/>
          </p:nvPr>
        </p:nvSpPr>
        <p:spPr>
          <a:xfrm>
            <a:off x="467544" y="2204864"/>
            <a:ext cx="7408333" cy="34506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dirty="0" err="1" smtClean="0"/>
              <a:t>Presentation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RAP </a:t>
            </a:r>
            <a:r>
              <a:rPr lang="hu-HU" dirty="0" err="1" smtClean="0"/>
              <a:t>Guide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3 </a:t>
            </a:r>
            <a:r>
              <a:rPr lang="hu-HU" dirty="0" err="1" smtClean="0"/>
              <a:t>languages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Reporting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RA WG</a:t>
            </a:r>
          </a:p>
          <a:p>
            <a:pPr>
              <a:lnSpc>
                <a:spcPct val="150000"/>
              </a:lnSpc>
            </a:pPr>
            <a:r>
              <a:rPr lang="hu-HU" dirty="0" err="1" smtClean="0"/>
              <a:t>Explore</a:t>
            </a:r>
            <a:r>
              <a:rPr lang="hu-HU" dirty="0" smtClean="0"/>
              <a:t> </a:t>
            </a:r>
            <a:r>
              <a:rPr lang="hu-HU" dirty="0" err="1" smtClean="0"/>
              <a:t>added</a:t>
            </a:r>
            <a:r>
              <a:rPr lang="hu-HU" dirty="0" smtClean="0"/>
              <a:t> </a:t>
            </a:r>
            <a:r>
              <a:rPr lang="hu-HU" dirty="0" err="1" smtClean="0"/>
              <a:t>value</a:t>
            </a:r>
            <a:r>
              <a:rPr lang="hu-HU" dirty="0" smtClean="0"/>
              <a:t> and </a:t>
            </a:r>
            <a:r>
              <a:rPr lang="hu-HU" dirty="0" err="1" smtClean="0"/>
              <a:t>discuss</a:t>
            </a:r>
            <a:r>
              <a:rPr lang="hu-HU" dirty="0" smtClean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future</a:t>
            </a:r>
            <a:r>
              <a:rPr lang="hu-HU" dirty="0"/>
              <a:t> of RA WG</a:t>
            </a:r>
          </a:p>
          <a:p>
            <a:pPr>
              <a:lnSpc>
                <a:spcPct val="150000"/>
              </a:lnSpc>
            </a:pPr>
            <a:endParaRPr lang="hu-H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1988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urbulencia">
  <a:themeElements>
    <a:clrScheme name="Turbulenci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urbulenci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urbulenci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57</TotalTime>
  <Words>237</Words>
  <Application>Microsoft Office PowerPoint</Application>
  <PresentationFormat>Diavetítés a képernyőre (4:3 oldalarány)</PresentationFormat>
  <Paragraphs>46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Turbulencia</vt:lpstr>
      <vt:lpstr>Reporting on RA WG’s activity</vt:lpstr>
      <vt:lpstr>Leadership</vt:lpstr>
      <vt:lpstr>SOFIA – 2012 April</vt:lpstr>
      <vt:lpstr>LVIV– 2012 October</vt:lpstr>
      <vt:lpstr>TIRANA – 2013 January</vt:lpstr>
      <vt:lpstr>ST. PETERSBURG – 2013 September</vt:lpstr>
      <vt:lpstr>BUDVA – 2014 March</vt:lpstr>
      <vt:lpstr>ASTANA – 2014 September</vt:lpstr>
      <vt:lpstr>BUCHAREST– 2014 December</vt:lpstr>
    </vt:vector>
  </TitlesOfParts>
  <Company>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was done so far…</dc:title>
  <dc:creator>Németh Edit</dc:creator>
  <cp:lastModifiedBy>Edu</cp:lastModifiedBy>
  <cp:revision>9</cp:revision>
  <dcterms:created xsi:type="dcterms:W3CDTF">2014-09-10T15:17:53Z</dcterms:created>
  <dcterms:modified xsi:type="dcterms:W3CDTF">2014-11-23T15:06:16Z</dcterms:modified>
</cp:coreProperties>
</file>