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1" r:id="rId1"/>
  </p:sldMasterIdLst>
  <p:notesMasterIdLst>
    <p:notesMasterId r:id="rId31"/>
  </p:notesMasterIdLst>
  <p:handoutMasterIdLst>
    <p:handoutMasterId r:id="rId32"/>
  </p:handoutMasterIdLst>
  <p:sldIdLst>
    <p:sldId id="256" r:id="rId2"/>
    <p:sldId id="436" r:id="rId3"/>
    <p:sldId id="424" r:id="rId4"/>
    <p:sldId id="425" r:id="rId5"/>
    <p:sldId id="427" r:id="rId6"/>
    <p:sldId id="433" r:id="rId7"/>
    <p:sldId id="428" r:id="rId8"/>
    <p:sldId id="429" r:id="rId9"/>
    <p:sldId id="430" r:id="rId10"/>
    <p:sldId id="431" r:id="rId11"/>
    <p:sldId id="456" r:id="rId12"/>
    <p:sldId id="462" r:id="rId13"/>
    <p:sldId id="443" r:id="rId14"/>
    <p:sldId id="451" r:id="rId15"/>
    <p:sldId id="453" r:id="rId16"/>
    <p:sldId id="452" r:id="rId17"/>
    <p:sldId id="379" r:id="rId18"/>
    <p:sldId id="423" r:id="rId19"/>
    <p:sldId id="398" r:id="rId20"/>
    <p:sldId id="454" r:id="rId21"/>
    <p:sldId id="440" r:id="rId22"/>
    <p:sldId id="458" r:id="rId23"/>
    <p:sldId id="459" r:id="rId24"/>
    <p:sldId id="448" r:id="rId25"/>
    <p:sldId id="465" r:id="rId26"/>
    <p:sldId id="464" r:id="rId27"/>
    <p:sldId id="463" r:id="rId28"/>
    <p:sldId id="460" r:id="rId29"/>
    <p:sldId id="455" r:id="rId30"/>
  </p:sldIdLst>
  <p:sldSz cx="9144000" cy="6858000" type="screen4x3"/>
  <p:notesSz cx="6797675" cy="9928225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04A8"/>
    <a:srgbClr val="9966FF"/>
    <a:srgbClr val="00CC00"/>
    <a:srgbClr val="A5074B"/>
    <a:srgbClr val="0F0365"/>
    <a:srgbClr val="CCC1DA"/>
    <a:srgbClr val="FF33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123" autoAdjust="0"/>
    <p:restoredTop sz="95314" autoAdjust="0"/>
  </p:normalViewPr>
  <p:slideViewPr>
    <p:cSldViewPr>
      <p:cViewPr varScale="1">
        <p:scale>
          <a:sx n="111" d="100"/>
          <a:sy n="111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4155355922499"/>
          <c:y val="3.3939335564705797E-2"/>
          <c:w val="0.53831634983290899"/>
          <c:h val="0.93620233250660201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00008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0.15997604986876601"/>
                  <c:y val="-0.218432960154784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759219160104999"/>
                  <c:y val="6.72389748338749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240266841644799E-2"/>
                  <c:y val="0.13525655336260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('T 4.1.'!$C$5;'T 4.1.'!$C$18;'T 4.1.'!$C$22)</c:f>
              <c:strCache>
                <c:ptCount val="3"/>
                <c:pt idx="0">
                  <c:v>Porezi </c:v>
                </c:pt>
                <c:pt idx="1">
                  <c:v>Pomoći </c:v>
                </c:pt>
                <c:pt idx="2">
                  <c:v>Ostali prihodi </c:v>
                </c:pt>
              </c:strCache>
            </c:strRef>
          </c:cat>
          <c:val>
            <c:numRef>
              <c:f>('T 4.1.'!$F$5;'T 4.1.'!$F$18;'T 4.1.'!$F$22)</c:f>
              <c:numCache>
                <c:formatCode>#,##0</c:formatCode>
                <c:ptCount val="3"/>
                <c:pt idx="0">
                  <c:v>11538387</c:v>
                </c:pt>
                <c:pt idx="1">
                  <c:v>2259783</c:v>
                </c:pt>
                <c:pt idx="2">
                  <c:v>2264856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111264216972903"/>
          <c:y val="0.280316110121271"/>
          <c:w val="0.27013932633420801"/>
          <c:h val="0.34649730827442199"/>
        </c:manualLayout>
      </c:layout>
      <c:overlay val="0"/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1B4E5-3713-4A8D-8D9A-E2225CF22D63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hr-HR"/>
        </a:p>
      </dgm:t>
    </dgm:pt>
    <dgm:pt modelId="{EAC852AE-E87C-4065-B974-43EA864ACCA4}">
      <dgm:prSet phldrT="[Tekst]" custT="1"/>
      <dgm:spPr>
        <a:xfrm>
          <a:off x="1632011" y="337529"/>
          <a:ext cx="2081167" cy="6074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/>
            <a:t>ГОСУДАРСТВЕННАЯ ФИНАНСОВАЯ СИСТЕМА В РЕСПУБЛИКЕ ХОРВАТИЯ</a:t>
          </a:r>
          <a:endParaRPr lang="hr-HR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gm:t>
    </dgm:pt>
    <dgm:pt modelId="{F397361F-8A40-4FE8-8762-851AC5D2402C}" type="parTrans" cxnId="{7D361AED-4C0A-4B60-9501-7700A57E3BAD}">
      <dgm:prSet/>
      <dgm:spPr/>
      <dgm:t>
        <a:bodyPr/>
        <a:lstStyle/>
        <a:p>
          <a:endParaRPr lang="hr-HR"/>
        </a:p>
      </dgm:t>
    </dgm:pt>
    <dgm:pt modelId="{2C2EA269-D180-4121-BDB4-72388D45D652}" type="sibTrans" cxnId="{7D361AED-4C0A-4B60-9501-7700A57E3BAD}">
      <dgm:prSet/>
      <dgm:spPr/>
      <dgm:t>
        <a:bodyPr/>
        <a:lstStyle/>
        <a:p>
          <a:endParaRPr lang="hr-HR"/>
        </a:p>
      </dgm:t>
    </dgm:pt>
    <dgm:pt modelId="{13957181-0357-45DE-B9A8-37F9BBAE9AD6}">
      <dgm:prSet phldrT="[Tekst]" custT="1"/>
      <dgm:spPr>
        <a:xfrm>
          <a:off x="167121" y="1271919"/>
          <a:ext cx="1362356" cy="61250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/>
            <a:t>БЮДЖЕТ ЦЕНТРАЛЬНОГО ПРАВИТЕЛЬСТВА</a:t>
          </a:r>
          <a:endParaRPr lang="hr-HR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gm:t>
    </dgm:pt>
    <dgm:pt modelId="{6AE856EB-7AED-4643-96DA-A3FC634FAD74}" type="parTrans" cxnId="{BF76B7DE-2601-478E-8649-B896EC5DB24B}">
      <dgm:prSet/>
      <dgm:spPr>
        <a:xfrm>
          <a:off x="777055" y="877341"/>
          <a:ext cx="1824294" cy="32689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7503DBF1-A789-4CDD-ACFB-107F1DCCC75E}" type="sibTrans" cxnId="{BF76B7DE-2601-478E-8649-B896EC5DB24B}">
      <dgm:prSet/>
      <dgm:spPr/>
      <dgm:t>
        <a:bodyPr/>
        <a:lstStyle/>
        <a:p>
          <a:endParaRPr lang="hr-HR"/>
        </a:p>
      </dgm:t>
    </dgm:pt>
    <dgm:pt modelId="{95BA592C-AB5E-450E-BA31-F4F4A05A6D1F}">
      <dgm:prSet phldrT="[Tekst]" custT="1"/>
      <dgm:spPr>
        <a:xfrm>
          <a:off x="1138305" y="2192961"/>
          <a:ext cx="935234" cy="27333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r-HR" sz="1200" b="0" dirty="0">
            <a:solidFill>
              <a:srgbClr val="C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2540096-9161-440C-816D-551B26011D56}" type="parTrans" cxnId="{4F1AA943-644E-407F-BA33-DEA7552E8791}">
      <dgm:prSet/>
      <dgm:spPr>
        <a:xfrm>
          <a:off x="777055" y="1816742"/>
          <a:ext cx="757622" cy="30853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598349EB-6F94-4263-A597-FF009288C207}" type="sibTrans" cxnId="{4F1AA943-644E-407F-BA33-DEA7552E8791}">
      <dgm:prSet/>
      <dgm:spPr/>
      <dgm:t>
        <a:bodyPr/>
        <a:lstStyle/>
        <a:p>
          <a:endParaRPr lang="hr-HR"/>
        </a:p>
      </dgm:t>
    </dgm:pt>
    <dgm:pt modelId="{184286E2-67EC-4337-BDA4-C98178E1CA95}">
      <dgm:prSet phldrT="[Tekst]" custT="1"/>
      <dgm:spPr>
        <a:xfrm>
          <a:off x="1775405" y="1439580"/>
          <a:ext cx="1794653" cy="40716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smtClean="0"/>
            <a:t>ВНЕБЮДЖЕТНЫЕ СРЕДСТВА</a:t>
          </a:r>
          <a:endParaRPr lang="hr-HR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gm:t>
    </dgm:pt>
    <dgm:pt modelId="{ACE4B61F-3B99-4780-ADE2-6B92A515FDA7}" type="parTrans" cxnId="{14A51170-06E2-4356-98AE-4C7153670638}">
      <dgm:prSet/>
      <dgm:spPr>
        <a:xfrm>
          <a:off x="2555630" y="877341"/>
          <a:ext cx="91440" cy="494557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3DAA63DA-DB95-48AC-92D2-333B70CB1C79}" type="sibTrans" cxnId="{14A51170-06E2-4356-98AE-4C7153670638}">
      <dgm:prSet/>
      <dgm:spPr/>
      <dgm:t>
        <a:bodyPr/>
        <a:lstStyle/>
        <a:p>
          <a:endParaRPr lang="hr-HR"/>
        </a:p>
      </dgm:t>
    </dgm:pt>
    <dgm:pt modelId="{AC94298B-70C2-4A87-9552-122CBEC5F4AF}">
      <dgm:prSet custT="1"/>
      <dgm:spPr>
        <a:xfrm>
          <a:off x="3834138" y="1277204"/>
          <a:ext cx="1808176" cy="9633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/>
            <a:t>БЮДЖЕТЫ СУБЪЕКТОВ МЕСТНОГО И РЕГИОНАЛЬНОГО САМОУПРАВЛЕНИЯ</a:t>
          </a:r>
          <a:endParaRPr lang="hr-HR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gm:t>
    </dgm:pt>
    <dgm:pt modelId="{B4FDA3B4-3EC2-4AED-9CD4-E818AE56F800}" type="parTrans" cxnId="{B3BE18B9-90EE-4196-9F00-1FA44F3B88D1}">
      <dgm:prSet/>
      <dgm:spPr>
        <a:xfrm>
          <a:off x="2601350" y="877341"/>
          <a:ext cx="2065632" cy="33218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C526ABC3-752B-44CD-B258-ACC1B7036C78}" type="sibTrans" cxnId="{B3BE18B9-90EE-4196-9F00-1FA44F3B88D1}">
      <dgm:prSet/>
      <dgm:spPr/>
      <dgm:t>
        <a:bodyPr/>
        <a:lstStyle/>
        <a:p>
          <a:endParaRPr lang="hr-HR"/>
        </a:p>
      </dgm:t>
    </dgm:pt>
    <dgm:pt modelId="{8702494B-8551-4D3B-A327-D343EF2CC780}">
      <dgm:prSet custT="1"/>
      <dgm:spPr>
        <a:xfrm>
          <a:off x="2272442" y="3021906"/>
          <a:ext cx="2138362" cy="47830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err="1" smtClean="0"/>
            <a:t>ОБЩЕПРАВИТЕЛЬСТВЕННЫЙ</a:t>
          </a:r>
          <a:r>
            <a:rPr lang="ru-RU" sz="1200" dirty="0" smtClean="0"/>
            <a:t> СВОДНЫЙ БАЛАНС </a:t>
          </a:r>
          <a:endParaRPr lang="hr-HR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gm:t>
    </dgm:pt>
    <dgm:pt modelId="{CA017A73-8325-44DE-BA84-056377CB8DC8}" type="parTrans" cxnId="{13491998-BA00-4B0A-9B40-23620515C60E}">
      <dgm:prSet/>
      <dgm:spPr>
        <a:xfrm>
          <a:off x="3270379" y="2172915"/>
          <a:ext cx="1396603" cy="781308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A26A07E1-26B6-465F-8FF7-BC2CD3CB8C48}" type="sibTrans" cxnId="{13491998-BA00-4B0A-9B40-23620515C60E}">
      <dgm:prSet/>
      <dgm:spPr/>
      <dgm:t>
        <a:bodyPr/>
        <a:lstStyle/>
        <a:p>
          <a:endParaRPr lang="hr-HR"/>
        </a:p>
      </dgm:t>
    </dgm:pt>
    <dgm:pt modelId="{DC128FAB-056D-4FD0-A546-52761E7AB0A2}">
      <dgm:prSet custT="1"/>
      <dgm:spPr>
        <a:xfrm>
          <a:off x="2324485" y="3020243"/>
          <a:ext cx="835425" cy="3694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rPr>
            <a:t>text</a:t>
          </a:r>
        </a:p>
      </dgm:t>
    </dgm:pt>
    <dgm:pt modelId="{96E376DF-926A-430A-A8A9-77CAB3887B39}" type="sibTrans" cxnId="{74C9B4D9-090D-43FA-8706-994F26F58FEB}">
      <dgm:prSet/>
      <dgm:spPr/>
      <dgm:t>
        <a:bodyPr/>
        <a:lstStyle/>
        <a:p>
          <a:endParaRPr lang="hr-HR"/>
        </a:p>
      </dgm:t>
    </dgm:pt>
    <dgm:pt modelId="{42AB99AB-A7E1-4C6D-9CEA-D55356F22F8A}" type="parTrans" cxnId="{74C9B4D9-090D-43FA-8706-994F26F58FEB}">
      <dgm:prSet/>
      <dgm:spPr>
        <a:xfrm>
          <a:off x="1534678" y="2398615"/>
          <a:ext cx="1136276" cy="55394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B8CA1407-58AE-4099-8631-D2F965398FE1}">
      <dgm:prSet custT="1"/>
      <dgm:spPr>
        <a:xfrm>
          <a:off x="1090905" y="2184802"/>
          <a:ext cx="2162958" cy="47682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/>
            <a:t>СВОДНЫЙ БАЛАНС ЦЕНТРАЛЬНОГО ПРАВИТЕЛЬСТВА</a:t>
          </a:r>
          <a:endParaRPr lang="hr-HR" sz="1200" b="0" i="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gm:t>
    </dgm:pt>
    <dgm:pt modelId="{2DCCA086-81E7-40DF-97D8-79DDCBFFDF08}" type="parTrans" cxnId="{628695FE-654F-43C4-8B6C-F6B15D6E9E0B}">
      <dgm:prSet/>
      <dgm:spPr>
        <a:xfrm>
          <a:off x="2101140" y="1779059"/>
          <a:ext cx="500347" cy="33806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6D690AEA-989B-4361-9689-4714F155C922}" type="sibTrans" cxnId="{628695FE-654F-43C4-8B6C-F6B15D6E9E0B}">
      <dgm:prSet/>
      <dgm:spPr/>
      <dgm:t>
        <a:bodyPr/>
        <a:lstStyle/>
        <a:p>
          <a:endParaRPr lang="hr-HR"/>
        </a:p>
      </dgm:t>
    </dgm:pt>
    <dgm:pt modelId="{3BB3F2CE-D776-426C-81B8-16F1A8B9F234}" type="pres">
      <dgm:prSet presAssocID="{C631B4E5-3713-4A8D-8D9A-E2225CF22D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EDEDAA00-4E58-4900-B60D-180BE17C4B57}" type="pres">
      <dgm:prSet presAssocID="{EAC852AE-E87C-4065-B974-43EA864ACCA4}" presName="hierRoot1" presStyleCnt="0"/>
      <dgm:spPr/>
      <dgm:t>
        <a:bodyPr/>
        <a:lstStyle/>
        <a:p>
          <a:endParaRPr lang="hr-HR"/>
        </a:p>
      </dgm:t>
    </dgm:pt>
    <dgm:pt modelId="{E69CDD73-7FF4-4AD8-A849-8E1FA80CBD33}" type="pres">
      <dgm:prSet presAssocID="{EAC852AE-E87C-4065-B974-43EA864ACCA4}" presName="composite" presStyleCnt="0"/>
      <dgm:spPr/>
      <dgm:t>
        <a:bodyPr/>
        <a:lstStyle/>
        <a:p>
          <a:endParaRPr lang="hr-HR"/>
        </a:p>
      </dgm:t>
    </dgm:pt>
    <dgm:pt modelId="{1E706364-D968-435D-A421-2C0F3D72D128}" type="pres">
      <dgm:prSet presAssocID="{EAC852AE-E87C-4065-B974-43EA864ACCA4}" presName="background" presStyleLbl="node0" presStyleIdx="0" presStyleCnt="1"/>
      <dgm:spPr>
        <a:xfrm>
          <a:off x="1560766" y="269847"/>
          <a:ext cx="2081167" cy="6074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hr-HR"/>
        </a:p>
      </dgm:t>
    </dgm:pt>
    <dgm:pt modelId="{BFD71EE7-AE93-4385-AAA7-1BF5EE3861A9}" type="pres">
      <dgm:prSet presAssocID="{EAC852AE-E87C-4065-B974-43EA864ACCA4}" presName="text" presStyleLbl="fgAcc0" presStyleIdx="0" presStyleCnt="1" custScaleX="324574" custScaleY="149202" custLinFactNeighborX="-32809" custLinFactNeighborY="-829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136CC6DF-DA9E-4D96-9F59-F24EE6A658DC}" type="pres">
      <dgm:prSet presAssocID="{EAC852AE-E87C-4065-B974-43EA864ACCA4}" presName="hierChild2" presStyleCnt="0"/>
      <dgm:spPr/>
      <dgm:t>
        <a:bodyPr/>
        <a:lstStyle/>
        <a:p>
          <a:endParaRPr lang="hr-HR"/>
        </a:p>
      </dgm:t>
    </dgm:pt>
    <dgm:pt modelId="{BA32EE15-B863-492B-AFFA-FEFB73C40081}" type="pres">
      <dgm:prSet presAssocID="{6AE856EB-7AED-4643-96DA-A3FC634FAD74}" presName="Name10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824294" y="0"/>
              </a:moveTo>
              <a:lnTo>
                <a:pt x="1824294" y="267495"/>
              </a:lnTo>
              <a:lnTo>
                <a:pt x="0" y="267495"/>
              </a:lnTo>
              <a:lnTo>
                <a:pt x="0" y="326895"/>
              </a:lnTo>
            </a:path>
          </a:pathLst>
        </a:custGeom>
      </dgm:spPr>
      <dgm:t>
        <a:bodyPr/>
        <a:lstStyle/>
        <a:p>
          <a:endParaRPr lang="hr-HR"/>
        </a:p>
      </dgm:t>
    </dgm:pt>
    <dgm:pt modelId="{5965D4C4-86B1-43ED-AB7B-18A61E74C9C3}" type="pres">
      <dgm:prSet presAssocID="{13957181-0357-45DE-B9A8-37F9BBAE9AD6}" presName="hierRoot2" presStyleCnt="0"/>
      <dgm:spPr/>
      <dgm:t>
        <a:bodyPr/>
        <a:lstStyle/>
        <a:p>
          <a:endParaRPr lang="hr-HR"/>
        </a:p>
      </dgm:t>
    </dgm:pt>
    <dgm:pt modelId="{67ECC20D-1959-45CE-8C39-A1C08B451651}" type="pres">
      <dgm:prSet presAssocID="{13957181-0357-45DE-B9A8-37F9BBAE9AD6}" presName="composite2" presStyleCnt="0"/>
      <dgm:spPr/>
      <dgm:t>
        <a:bodyPr/>
        <a:lstStyle/>
        <a:p>
          <a:endParaRPr lang="hr-HR"/>
        </a:p>
      </dgm:t>
    </dgm:pt>
    <dgm:pt modelId="{0D46911A-D3E0-491C-A21D-A5B52B049274}" type="pres">
      <dgm:prSet presAssocID="{13957181-0357-45DE-B9A8-37F9BBAE9AD6}" presName="background2" presStyleLbl="node2" presStyleIdx="0" presStyleCnt="3"/>
      <dgm:spPr>
        <a:xfrm>
          <a:off x="95877" y="1204237"/>
          <a:ext cx="1362356" cy="6125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hr-HR"/>
        </a:p>
      </dgm:t>
    </dgm:pt>
    <dgm:pt modelId="{EE41111E-8D58-4E00-82AF-6A2D52EE5FE0}" type="pres">
      <dgm:prSet presAssocID="{13957181-0357-45DE-B9A8-37F9BBAE9AD6}" presName="text2" presStyleLbl="fgAcc2" presStyleIdx="0" presStyleCnt="3" custScaleX="212470" custScaleY="150433" custLinFactNeighborX="19306" custLinFactNeighborY="-5139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F0C52254-CEF2-437C-8E82-1EE5BB1C94FF}" type="pres">
      <dgm:prSet presAssocID="{13957181-0357-45DE-B9A8-37F9BBAE9AD6}" presName="hierChild3" presStyleCnt="0"/>
      <dgm:spPr/>
      <dgm:t>
        <a:bodyPr/>
        <a:lstStyle/>
        <a:p>
          <a:endParaRPr lang="hr-HR"/>
        </a:p>
      </dgm:t>
    </dgm:pt>
    <dgm:pt modelId="{FD9FF3D1-625F-4D41-B8AE-5A2361BF9792}" type="pres">
      <dgm:prSet presAssocID="{B2540096-9161-440C-816D-551B26011D56}" presName="Name17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37"/>
              </a:lnTo>
              <a:lnTo>
                <a:pt x="757622" y="249137"/>
              </a:lnTo>
              <a:lnTo>
                <a:pt x="757622" y="308537"/>
              </a:lnTo>
            </a:path>
          </a:pathLst>
        </a:custGeom>
      </dgm:spPr>
      <dgm:t>
        <a:bodyPr/>
        <a:lstStyle/>
        <a:p>
          <a:endParaRPr lang="hr-HR"/>
        </a:p>
      </dgm:t>
    </dgm:pt>
    <dgm:pt modelId="{DB347466-9AB9-4AD5-A069-3DDA0A35A855}" type="pres">
      <dgm:prSet presAssocID="{95BA592C-AB5E-450E-BA31-F4F4A05A6D1F}" presName="hierRoot3" presStyleCnt="0"/>
      <dgm:spPr/>
      <dgm:t>
        <a:bodyPr/>
        <a:lstStyle/>
        <a:p>
          <a:endParaRPr lang="hr-HR"/>
        </a:p>
      </dgm:t>
    </dgm:pt>
    <dgm:pt modelId="{6A82EF84-6AFA-450D-AB6D-F5915967C355}" type="pres">
      <dgm:prSet presAssocID="{95BA592C-AB5E-450E-BA31-F4F4A05A6D1F}" presName="composite3" presStyleCnt="0"/>
      <dgm:spPr/>
      <dgm:t>
        <a:bodyPr/>
        <a:lstStyle/>
        <a:p>
          <a:endParaRPr lang="hr-HR"/>
        </a:p>
      </dgm:t>
    </dgm:pt>
    <dgm:pt modelId="{CA5E6A85-0599-43E2-B912-F943B305C365}" type="pres">
      <dgm:prSet presAssocID="{95BA592C-AB5E-450E-BA31-F4F4A05A6D1F}" presName="background3" presStyleLbl="node3" presStyleIdx="0" presStyleCnt="3"/>
      <dgm:spPr>
        <a:xfrm>
          <a:off x="1067060" y="2125279"/>
          <a:ext cx="935234" cy="2733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hr-HR"/>
        </a:p>
      </dgm:t>
    </dgm:pt>
    <dgm:pt modelId="{96B7437C-2BD0-46C0-BC2F-0F9453B4816D}" type="pres">
      <dgm:prSet presAssocID="{95BA592C-AB5E-450E-BA31-F4F4A05A6D1F}" presName="text3" presStyleLbl="fgAcc3" presStyleIdx="0" presStyleCnt="3" custAng="0" custScaleX="145857" custScaleY="67132" custLinFactX="32722" custLinFactNeighborX="100000" custLinFactNeighborY="-1850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3E570332-8D8C-4CC6-9DDC-263551FD5CDA}" type="pres">
      <dgm:prSet presAssocID="{95BA592C-AB5E-450E-BA31-F4F4A05A6D1F}" presName="hierChild4" presStyleCnt="0"/>
      <dgm:spPr/>
      <dgm:t>
        <a:bodyPr/>
        <a:lstStyle/>
        <a:p>
          <a:endParaRPr lang="hr-HR"/>
        </a:p>
      </dgm:t>
    </dgm:pt>
    <dgm:pt modelId="{C0182F19-841C-4A4A-99D3-34F32C70A196}" type="pres">
      <dgm:prSet presAssocID="{42AB99AB-A7E1-4C6D-9CEA-D55356F22F8A}" presName="Name23" presStyleLbl="parChTrans1D4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45"/>
              </a:lnTo>
              <a:lnTo>
                <a:pt x="1136276" y="494545"/>
              </a:lnTo>
              <a:lnTo>
                <a:pt x="1136276" y="553945"/>
              </a:lnTo>
            </a:path>
          </a:pathLst>
        </a:custGeom>
      </dgm:spPr>
      <dgm:t>
        <a:bodyPr/>
        <a:lstStyle/>
        <a:p>
          <a:endParaRPr lang="hr-HR"/>
        </a:p>
      </dgm:t>
    </dgm:pt>
    <dgm:pt modelId="{8032BD3D-F2F4-435D-975B-95B4A7A4B739}" type="pres">
      <dgm:prSet presAssocID="{DC128FAB-056D-4FD0-A546-52761E7AB0A2}" presName="hierRoot4" presStyleCnt="0"/>
      <dgm:spPr/>
      <dgm:t>
        <a:bodyPr/>
        <a:lstStyle/>
        <a:p>
          <a:endParaRPr lang="hr-HR"/>
        </a:p>
      </dgm:t>
    </dgm:pt>
    <dgm:pt modelId="{14E3C6E9-441C-4BEA-BB21-198BA222B6FD}" type="pres">
      <dgm:prSet presAssocID="{DC128FAB-056D-4FD0-A546-52761E7AB0A2}" presName="composite4" presStyleCnt="0"/>
      <dgm:spPr/>
      <dgm:t>
        <a:bodyPr/>
        <a:lstStyle/>
        <a:p>
          <a:endParaRPr lang="hr-HR"/>
        </a:p>
      </dgm:t>
    </dgm:pt>
    <dgm:pt modelId="{85C45C58-BBAB-4117-993B-797BBD6507D4}" type="pres">
      <dgm:prSet presAssocID="{DC128FAB-056D-4FD0-A546-52761E7AB0A2}" presName="background4" presStyleLbl="node4" presStyleIdx="0" presStyleCnt="1"/>
      <dgm:spPr>
        <a:xfrm>
          <a:off x="2253241" y="2952561"/>
          <a:ext cx="835425" cy="3694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hr-HR"/>
        </a:p>
      </dgm:t>
    </dgm:pt>
    <dgm:pt modelId="{20CB37AE-593D-4321-80C7-BF6834E96B6E}" type="pres">
      <dgm:prSet presAssocID="{DC128FAB-056D-4FD0-A546-52761E7AB0A2}" presName="text4" presStyleLbl="fgAcc4" presStyleIdx="0" presStyleCnt="1" custScaleX="130291" custScaleY="90731" custLinFactX="109933" custLinFactNeighborX="200000" custLinFactNeighborY="7174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5136A4D2-6FBF-43E2-9F57-CD6A7BF36084}" type="pres">
      <dgm:prSet presAssocID="{DC128FAB-056D-4FD0-A546-52761E7AB0A2}" presName="hierChild5" presStyleCnt="0"/>
      <dgm:spPr/>
      <dgm:t>
        <a:bodyPr/>
        <a:lstStyle/>
        <a:p>
          <a:endParaRPr lang="hr-HR"/>
        </a:p>
      </dgm:t>
    </dgm:pt>
    <dgm:pt modelId="{13871E0C-C3C7-482D-B4A0-60537C6DE444}" type="pres">
      <dgm:prSet presAssocID="{ACE4B61F-3B99-4780-ADE2-6B92A515FDA7}" presName="Name10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157"/>
              </a:lnTo>
              <a:lnTo>
                <a:pt x="45857" y="435157"/>
              </a:lnTo>
              <a:lnTo>
                <a:pt x="45857" y="494557"/>
              </a:lnTo>
            </a:path>
          </a:pathLst>
        </a:custGeom>
      </dgm:spPr>
      <dgm:t>
        <a:bodyPr/>
        <a:lstStyle/>
        <a:p>
          <a:endParaRPr lang="hr-HR"/>
        </a:p>
      </dgm:t>
    </dgm:pt>
    <dgm:pt modelId="{8D1EDCFC-8CC7-4602-B46E-29EC5AF37CCB}" type="pres">
      <dgm:prSet presAssocID="{184286E2-67EC-4337-BDA4-C98178E1CA95}" presName="hierRoot2" presStyleCnt="0"/>
      <dgm:spPr/>
      <dgm:t>
        <a:bodyPr/>
        <a:lstStyle/>
        <a:p>
          <a:endParaRPr lang="hr-HR"/>
        </a:p>
      </dgm:t>
    </dgm:pt>
    <dgm:pt modelId="{F81F83A3-E673-44F1-B8FE-1E22523EF8B8}" type="pres">
      <dgm:prSet presAssocID="{184286E2-67EC-4337-BDA4-C98178E1CA95}" presName="composite2" presStyleCnt="0"/>
      <dgm:spPr/>
      <dgm:t>
        <a:bodyPr/>
        <a:lstStyle/>
        <a:p>
          <a:endParaRPr lang="hr-HR"/>
        </a:p>
      </dgm:t>
    </dgm:pt>
    <dgm:pt modelId="{4816F556-67E9-481C-8B69-9C7265E5A475}" type="pres">
      <dgm:prSet presAssocID="{184286E2-67EC-4337-BDA4-C98178E1CA95}" presName="background2" presStyleLbl="node2" presStyleIdx="1" presStyleCnt="3"/>
      <dgm:spPr>
        <a:xfrm>
          <a:off x="1704161" y="1371898"/>
          <a:ext cx="1794653" cy="4071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hr-HR"/>
        </a:p>
      </dgm:t>
    </dgm:pt>
    <dgm:pt modelId="{8BF31449-CD13-4BD7-8180-B1002A1567C3}" type="pres">
      <dgm:prSet presAssocID="{184286E2-67EC-4337-BDA4-C98178E1CA95}" presName="text2" presStyleLbl="fgAcc2" presStyleIdx="1" presStyleCnt="3" custScaleX="279890" custLinFactNeighborX="1977" custLinFactNeighborY="-730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6F0EDF04-B0AA-4670-A343-5F210D3C8A43}" type="pres">
      <dgm:prSet presAssocID="{184286E2-67EC-4337-BDA4-C98178E1CA95}" presName="hierChild3" presStyleCnt="0"/>
      <dgm:spPr/>
      <dgm:t>
        <a:bodyPr/>
        <a:lstStyle/>
        <a:p>
          <a:endParaRPr lang="hr-HR"/>
        </a:p>
      </dgm:t>
    </dgm:pt>
    <dgm:pt modelId="{AA16E01B-A2CF-469F-86A4-74A30F1FB759}" type="pres">
      <dgm:prSet presAssocID="{2DCCA086-81E7-40DF-97D8-79DDCBFFDF08}" presName="Name17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500347" y="0"/>
              </a:moveTo>
              <a:lnTo>
                <a:pt x="500347" y="278660"/>
              </a:lnTo>
              <a:lnTo>
                <a:pt x="0" y="278660"/>
              </a:lnTo>
              <a:lnTo>
                <a:pt x="0" y="338060"/>
              </a:lnTo>
            </a:path>
          </a:pathLst>
        </a:custGeom>
      </dgm:spPr>
      <dgm:t>
        <a:bodyPr/>
        <a:lstStyle/>
        <a:p>
          <a:endParaRPr lang="hr-HR"/>
        </a:p>
      </dgm:t>
    </dgm:pt>
    <dgm:pt modelId="{C51580C9-9395-47B5-B2A9-AEC1BA513585}" type="pres">
      <dgm:prSet presAssocID="{B8CA1407-58AE-4099-8631-D2F965398FE1}" presName="hierRoot3" presStyleCnt="0"/>
      <dgm:spPr/>
      <dgm:t>
        <a:bodyPr/>
        <a:lstStyle/>
        <a:p>
          <a:endParaRPr lang="hr-HR"/>
        </a:p>
      </dgm:t>
    </dgm:pt>
    <dgm:pt modelId="{BD2F8A27-1DEB-4175-8BFF-9A1873A6FA78}" type="pres">
      <dgm:prSet presAssocID="{B8CA1407-58AE-4099-8631-D2F965398FE1}" presName="composite3" presStyleCnt="0"/>
      <dgm:spPr/>
      <dgm:t>
        <a:bodyPr/>
        <a:lstStyle/>
        <a:p>
          <a:endParaRPr lang="hr-HR"/>
        </a:p>
      </dgm:t>
    </dgm:pt>
    <dgm:pt modelId="{031B6D0C-4902-4C79-8B54-6FC70A2F5284}" type="pres">
      <dgm:prSet presAssocID="{B8CA1407-58AE-4099-8631-D2F965398FE1}" presName="background3" presStyleLbl="node3" presStyleIdx="1" presStyleCnt="3"/>
      <dgm:spPr>
        <a:xfrm>
          <a:off x="1019661" y="2117120"/>
          <a:ext cx="2162958" cy="4768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hr-HR"/>
        </a:p>
      </dgm:t>
    </dgm:pt>
    <dgm:pt modelId="{F49931D5-01AE-4601-86E8-3EFBCAF803F4}" type="pres">
      <dgm:prSet presAssocID="{B8CA1407-58AE-4099-8631-D2F965398FE1}" presName="text3" presStyleLbl="fgAcc3" presStyleIdx="1" presStyleCnt="3" custScaleX="337330" custScaleY="117109" custLinFactNeighborX="-71630" custLinFactNeighborY="291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517EEF5E-2501-4F83-B077-E82995E8D704}" type="pres">
      <dgm:prSet presAssocID="{B8CA1407-58AE-4099-8631-D2F965398FE1}" presName="hierChild4" presStyleCnt="0"/>
      <dgm:spPr/>
      <dgm:t>
        <a:bodyPr/>
        <a:lstStyle/>
        <a:p>
          <a:endParaRPr lang="hr-HR"/>
        </a:p>
      </dgm:t>
    </dgm:pt>
    <dgm:pt modelId="{E7664ACB-66E0-41B8-B737-6E1C8EBA3DE1}" type="pres">
      <dgm:prSet presAssocID="{B4FDA3B4-3EC2-4AED-9CD4-E818AE56F800}" presName="Name10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80"/>
              </a:lnTo>
              <a:lnTo>
                <a:pt x="2065632" y="272780"/>
              </a:lnTo>
              <a:lnTo>
                <a:pt x="2065632" y="332180"/>
              </a:lnTo>
            </a:path>
          </a:pathLst>
        </a:custGeom>
      </dgm:spPr>
      <dgm:t>
        <a:bodyPr/>
        <a:lstStyle/>
        <a:p>
          <a:endParaRPr lang="hr-HR"/>
        </a:p>
      </dgm:t>
    </dgm:pt>
    <dgm:pt modelId="{06340FD1-0C79-4E63-981F-53F068C29400}" type="pres">
      <dgm:prSet presAssocID="{AC94298B-70C2-4A87-9552-122CBEC5F4AF}" presName="hierRoot2" presStyleCnt="0"/>
      <dgm:spPr/>
      <dgm:t>
        <a:bodyPr/>
        <a:lstStyle/>
        <a:p>
          <a:endParaRPr lang="hr-HR"/>
        </a:p>
      </dgm:t>
    </dgm:pt>
    <dgm:pt modelId="{BABB01ED-EAF1-4444-8910-267B03992660}" type="pres">
      <dgm:prSet presAssocID="{AC94298B-70C2-4A87-9552-122CBEC5F4AF}" presName="composite2" presStyleCnt="0"/>
      <dgm:spPr/>
      <dgm:t>
        <a:bodyPr/>
        <a:lstStyle/>
        <a:p>
          <a:endParaRPr lang="hr-HR"/>
        </a:p>
      </dgm:t>
    </dgm:pt>
    <dgm:pt modelId="{1316FA74-3018-41F3-81D5-C3DB2CC064E2}" type="pres">
      <dgm:prSet presAssocID="{AC94298B-70C2-4A87-9552-122CBEC5F4AF}" presName="background2" presStyleLbl="node2" presStyleIdx="2" presStyleCnt="3"/>
      <dgm:spPr>
        <a:xfrm>
          <a:off x="3762894" y="1209522"/>
          <a:ext cx="1808176" cy="9633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hr-HR"/>
        </a:p>
      </dgm:t>
    </dgm:pt>
    <dgm:pt modelId="{8BEC528E-994E-44AC-B32C-835131368C36}" type="pres">
      <dgm:prSet presAssocID="{AC94298B-70C2-4A87-9552-122CBEC5F4AF}" presName="text2" presStyleLbl="fgAcc2" presStyleIdx="2" presStyleCnt="3" custScaleX="281999" custScaleY="236612" custLinFactNeighborX="-10183" custLinFactNeighborY="-5139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6E77605F-AE8B-4FA4-8EDE-C028E06F6678}" type="pres">
      <dgm:prSet presAssocID="{AC94298B-70C2-4A87-9552-122CBEC5F4AF}" presName="hierChild3" presStyleCnt="0"/>
      <dgm:spPr/>
      <dgm:t>
        <a:bodyPr/>
        <a:lstStyle/>
        <a:p>
          <a:endParaRPr lang="hr-HR"/>
        </a:p>
      </dgm:t>
    </dgm:pt>
    <dgm:pt modelId="{DAEE81C6-FD15-485F-A8DA-0620339CF0EE}" type="pres">
      <dgm:prSet presAssocID="{CA017A73-8325-44DE-BA84-056377CB8DC8}" presName="Name17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396603" y="0"/>
              </a:moveTo>
              <a:lnTo>
                <a:pt x="1396603" y="721908"/>
              </a:lnTo>
              <a:lnTo>
                <a:pt x="0" y="721908"/>
              </a:lnTo>
              <a:lnTo>
                <a:pt x="0" y="781308"/>
              </a:lnTo>
            </a:path>
          </a:pathLst>
        </a:custGeom>
      </dgm:spPr>
      <dgm:t>
        <a:bodyPr/>
        <a:lstStyle/>
        <a:p>
          <a:endParaRPr lang="hr-HR"/>
        </a:p>
      </dgm:t>
    </dgm:pt>
    <dgm:pt modelId="{A413E736-173B-4A49-A6A2-6DA9735F0ECF}" type="pres">
      <dgm:prSet presAssocID="{8702494B-8551-4D3B-A327-D343EF2CC780}" presName="hierRoot3" presStyleCnt="0"/>
      <dgm:spPr/>
      <dgm:t>
        <a:bodyPr/>
        <a:lstStyle/>
        <a:p>
          <a:endParaRPr lang="hr-HR"/>
        </a:p>
      </dgm:t>
    </dgm:pt>
    <dgm:pt modelId="{8EF27A11-4BA0-49EF-BC79-0AEBD881D4E9}" type="pres">
      <dgm:prSet presAssocID="{8702494B-8551-4D3B-A327-D343EF2CC780}" presName="composite3" presStyleCnt="0"/>
      <dgm:spPr/>
      <dgm:t>
        <a:bodyPr/>
        <a:lstStyle/>
        <a:p>
          <a:endParaRPr lang="hr-HR"/>
        </a:p>
      </dgm:t>
    </dgm:pt>
    <dgm:pt modelId="{B37DC5A0-FEF7-42C1-9BD8-07ACFEF05FCF}" type="pres">
      <dgm:prSet presAssocID="{8702494B-8551-4D3B-A327-D343EF2CC780}" presName="background3" presStyleLbl="node3" presStyleIdx="2" presStyleCnt="3"/>
      <dgm:spPr>
        <a:xfrm>
          <a:off x="2201198" y="2954224"/>
          <a:ext cx="2138362" cy="4783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hr-HR"/>
        </a:p>
      </dgm:t>
    </dgm:pt>
    <dgm:pt modelId="{197CDF72-3A51-405F-AFFB-E917191196DB}" type="pres">
      <dgm:prSet presAssocID="{8702494B-8551-4D3B-A327-D343EF2CC780}" presName="text3" presStyleLbl="fgAcc3" presStyleIdx="2" presStyleCnt="3" custScaleX="368329" custScaleY="117473" custLinFactX="-100000" custLinFactNeighborX="-122848" custLinFactNeighborY="8467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hr-HR"/>
        </a:p>
      </dgm:t>
    </dgm:pt>
    <dgm:pt modelId="{6DCCDD48-149C-4E09-8464-34F23EEB4CD8}" type="pres">
      <dgm:prSet presAssocID="{8702494B-8551-4D3B-A327-D343EF2CC780}" presName="hierChild4" presStyleCnt="0"/>
      <dgm:spPr/>
      <dgm:t>
        <a:bodyPr/>
        <a:lstStyle/>
        <a:p>
          <a:endParaRPr lang="hr-HR"/>
        </a:p>
      </dgm:t>
    </dgm:pt>
  </dgm:ptLst>
  <dgm:cxnLst>
    <dgm:cxn modelId="{C869EE23-94FB-43D1-AE96-6EAC3DBD698B}" type="presOf" srcId="{8702494B-8551-4D3B-A327-D343EF2CC780}" destId="{197CDF72-3A51-405F-AFFB-E917191196DB}" srcOrd="0" destOrd="0" presId="urn:microsoft.com/office/officeart/2005/8/layout/hierarchy1"/>
    <dgm:cxn modelId="{74C9B4D9-090D-43FA-8706-994F26F58FEB}" srcId="{95BA592C-AB5E-450E-BA31-F4F4A05A6D1F}" destId="{DC128FAB-056D-4FD0-A546-52761E7AB0A2}" srcOrd="0" destOrd="0" parTransId="{42AB99AB-A7E1-4C6D-9CEA-D55356F22F8A}" sibTransId="{96E376DF-926A-430A-A8A9-77CAB3887B39}"/>
    <dgm:cxn modelId="{7D361AED-4C0A-4B60-9501-7700A57E3BAD}" srcId="{C631B4E5-3713-4A8D-8D9A-E2225CF22D63}" destId="{EAC852AE-E87C-4065-B974-43EA864ACCA4}" srcOrd="0" destOrd="0" parTransId="{F397361F-8A40-4FE8-8762-851AC5D2402C}" sibTransId="{2C2EA269-D180-4121-BDB4-72388D45D652}"/>
    <dgm:cxn modelId="{4F1AA943-644E-407F-BA33-DEA7552E8791}" srcId="{13957181-0357-45DE-B9A8-37F9BBAE9AD6}" destId="{95BA592C-AB5E-450E-BA31-F4F4A05A6D1F}" srcOrd="0" destOrd="0" parTransId="{B2540096-9161-440C-816D-551B26011D56}" sibTransId="{598349EB-6F94-4263-A597-FF009288C207}"/>
    <dgm:cxn modelId="{B3BE18B9-90EE-4196-9F00-1FA44F3B88D1}" srcId="{EAC852AE-E87C-4065-B974-43EA864ACCA4}" destId="{AC94298B-70C2-4A87-9552-122CBEC5F4AF}" srcOrd="2" destOrd="0" parTransId="{B4FDA3B4-3EC2-4AED-9CD4-E818AE56F800}" sibTransId="{C526ABC3-752B-44CD-B258-ACC1B7036C78}"/>
    <dgm:cxn modelId="{14A51170-06E2-4356-98AE-4C7153670638}" srcId="{EAC852AE-E87C-4065-B974-43EA864ACCA4}" destId="{184286E2-67EC-4337-BDA4-C98178E1CA95}" srcOrd="1" destOrd="0" parTransId="{ACE4B61F-3B99-4780-ADE2-6B92A515FDA7}" sibTransId="{3DAA63DA-DB95-48AC-92D2-333B70CB1C79}"/>
    <dgm:cxn modelId="{789ACDAB-47C8-44B1-817A-F0597C6AFD4A}" type="presOf" srcId="{AC94298B-70C2-4A87-9552-122CBEC5F4AF}" destId="{8BEC528E-994E-44AC-B32C-835131368C36}" srcOrd="0" destOrd="0" presId="urn:microsoft.com/office/officeart/2005/8/layout/hierarchy1"/>
    <dgm:cxn modelId="{628695FE-654F-43C4-8B6C-F6B15D6E9E0B}" srcId="{184286E2-67EC-4337-BDA4-C98178E1CA95}" destId="{B8CA1407-58AE-4099-8631-D2F965398FE1}" srcOrd="0" destOrd="0" parTransId="{2DCCA086-81E7-40DF-97D8-79DDCBFFDF08}" sibTransId="{6D690AEA-989B-4361-9689-4714F155C922}"/>
    <dgm:cxn modelId="{E1D7DC64-9324-43EC-9DF5-92F72D1A87BB}" type="presOf" srcId="{EAC852AE-E87C-4065-B974-43EA864ACCA4}" destId="{BFD71EE7-AE93-4385-AAA7-1BF5EE3861A9}" srcOrd="0" destOrd="0" presId="urn:microsoft.com/office/officeart/2005/8/layout/hierarchy1"/>
    <dgm:cxn modelId="{AC58B5C4-9C4D-46BD-993D-42D9496E3A93}" type="presOf" srcId="{DC128FAB-056D-4FD0-A546-52761E7AB0A2}" destId="{20CB37AE-593D-4321-80C7-BF6834E96B6E}" srcOrd="0" destOrd="0" presId="urn:microsoft.com/office/officeart/2005/8/layout/hierarchy1"/>
    <dgm:cxn modelId="{A2FB153B-4CFD-4558-9623-2C7E92593224}" type="presOf" srcId="{95BA592C-AB5E-450E-BA31-F4F4A05A6D1F}" destId="{96B7437C-2BD0-46C0-BC2F-0F9453B4816D}" srcOrd="0" destOrd="0" presId="urn:microsoft.com/office/officeart/2005/8/layout/hierarchy1"/>
    <dgm:cxn modelId="{128BA411-5C83-4B9F-B16D-75A38C10A240}" type="presOf" srcId="{6AE856EB-7AED-4643-96DA-A3FC634FAD74}" destId="{BA32EE15-B863-492B-AFFA-FEFB73C40081}" srcOrd="0" destOrd="0" presId="urn:microsoft.com/office/officeart/2005/8/layout/hierarchy1"/>
    <dgm:cxn modelId="{13491998-BA00-4B0A-9B40-23620515C60E}" srcId="{AC94298B-70C2-4A87-9552-122CBEC5F4AF}" destId="{8702494B-8551-4D3B-A327-D343EF2CC780}" srcOrd="0" destOrd="0" parTransId="{CA017A73-8325-44DE-BA84-056377CB8DC8}" sibTransId="{A26A07E1-26B6-465F-8FF7-BC2CD3CB8C48}"/>
    <dgm:cxn modelId="{020D7A38-ADA9-4684-B26B-3E1296BE61EF}" type="presOf" srcId="{ACE4B61F-3B99-4780-ADE2-6B92A515FDA7}" destId="{13871E0C-C3C7-482D-B4A0-60537C6DE444}" srcOrd="0" destOrd="0" presId="urn:microsoft.com/office/officeart/2005/8/layout/hierarchy1"/>
    <dgm:cxn modelId="{8E062DAD-7C92-4CB8-A8F8-A44D759A0C71}" type="presOf" srcId="{C631B4E5-3713-4A8D-8D9A-E2225CF22D63}" destId="{3BB3F2CE-D776-426C-81B8-16F1A8B9F234}" srcOrd="0" destOrd="0" presId="urn:microsoft.com/office/officeart/2005/8/layout/hierarchy1"/>
    <dgm:cxn modelId="{FBF36975-1665-4383-9352-6407EC3C098D}" type="presOf" srcId="{42AB99AB-A7E1-4C6D-9CEA-D55356F22F8A}" destId="{C0182F19-841C-4A4A-99D3-34F32C70A196}" srcOrd="0" destOrd="0" presId="urn:microsoft.com/office/officeart/2005/8/layout/hierarchy1"/>
    <dgm:cxn modelId="{8436870D-75D2-4660-9D86-50B0ED61CD9C}" type="presOf" srcId="{B4FDA3B4-3EC2-4AED-9CD4-E818AE56F800}" destId="{E7664ACB-66E0-41B8-B737-6E1C8EBA3DE1}" srcOrd="0" destOrd="0" presId="urn:microsoft.com/office/officeart/2005/8/layout/hierarchy1"/>
    <dgm:cxn modelId="{94509F45-0B1D-4048-802E-B1C3D228EA72}" type="presOf" srcId="{2DCCA086-81E7-40DF-97D8-79DDCBFFDF08}" destId="{AA16E01B-A2CF-469F-86A4-74A30F1FB759}" srcOrd="0" destOrd="0" presId="urn:microsoft.com/office/officeart/2005/8/layout/hierarchy1"/>
    <dgm:cxn modelId="{BF76B7DE-2601-478E-8649-B896EC5DB24B}" srcId="{EAC852AE-E87C-4065-B974-43EA864ACCA4}" destId="{13957181-0357-45DE-B9A8-37F9BBAE9AD6}" srcOrd="0" destOrd="0" parTransId="{6AE856EB-7AED-4643-96DA-A3FC634FAD74}" sibTransId="{7503DBF1-A789-4CDD-ACFB-107F1DCCC75E}"/>
    <dgm:cxn modelId="{B70C7EF1-A0AE-4ED3-A59F-FE0B7892FB9F}" type="presOf" srcId="{13957181-0357-45DE-B9A8-37F9BBAE9AD6}" destId="{EE41111E-8D58-4E00-82AF-6A2D52EE5FE0}" srcOrd="0" destOrd="0" presId="urn:microsoft.com/office/officeart/2005/8/layout/hierarchy1"/>
    <dgm:cxn modelId="{FA949468-EF9A-41E7-AA89-DEA3B87BEE72}" type="presOf" srcId="{B2540096-9161-440C-816D-551B26011D56}" destId="{FD9FF3D1-625F-4D41-B8AE-5A2361BF9792}" srcOrd="0" destOrd="0" presId="urn:microsoft.com/office/officeart/2005/8/layout/hierarchy1"/>
    <dgm:cxn modelId="{DE03EC32-46E4-41AF-8EDC-F5FAC7197CE2}" type="presOf" srcId="{184286E2-67EC-4337-BDA4-C98178E1CA95}" destId="{8BF31449-CD13-4BD7-8180-B1002A1567C3}" srcOrd="0" destOrd="0" presId="urn:microsoft.com/office/officeart/2005/8/layout/hierarchy1"/>
    <dgm:cxn modelId="{94386152-5DF9-4E0F-B9E2-9B62C03D2F64}" type="presOf" srcId="{B8CA1407-58AE-4099-8631-D2F965398FE1}" destId="{F49931D5-01AE-4601-86E8-3EFBCAF803F4}" srcOrd="0" destOrd="0" presId="urn:microsoft.com/office/officeart/2005/8/layout/hierarchy1"/>
    <dgm:cxn modelId="{9C75CD37-93B4-4B86-B9F0-54276406E29C}" type="presOf" srcId="{CA017A73-8325-44DE-BA84-056377CB8DC8}" destId="{DAEE81C6-FD15-485F-A8DA-0620339CF0EE}" srcOrd="0" destOrd="0" presId="urn:microsoft.com/office/officeart/2005/8/layout/hierarchy1"/>
    <dgm:cxn modelId="{868296C5-7932-406D-BC9B-2F7225D47AC9}" type="presParOf" srcId="{3BB3F2CE-D776-426C-81B8-16F1A8B9F234}" destId="{EDEDAA00-4E58-4900-B60D-180BE17C4B57}" srcOrd="0" destOrd="0" presId="urn:microsoft.com/office/officeart/2005/8/layout/hierarchy1"/>
    <dgm:cxn modelId="{0FF68A20-C551-4E37-89E6-78CEC39775C0}" type="presParOf" srcId="{EDEDAA00-4E58-4900-B60D-180BE17C4B57}" destId="{E69CDD73-7FF4-4AD8-A849-8E1FA80CBD33}" srcOrd="0" destOrd="0" presId="urn:microsoft.com/office/officeart/2005/8/layout/hierarchy1"/>
    <dgm:cxn modelId="{53A9E7A7-DF1D-4561-AAB4-F5770C1BAB07}" type="presParOf" srcId="{E69CDD73-7FF4-4AD8-A849-8E1FA80CBD33}" destId="{1E706364-D968-435D-A421-2C0F3D72D128}" srcOrd="0" destOrd="0" presId="urn:microsoft.com/office/officeart/2005/8/layout/hierarchy1"/>
    <dgm:cxn modelId="{BB26BCA2-236C-4B63-BF48-F4232F83686F}" type="presParOf" srcId="{E69CDD73-7FF4-4AD8-A849-8E1FA80CBD33}" destId="{BFD71EE7-AE93-4385-AAA7-1BF5EE3861A9}" srcOrd="1" destOrd="0" presId="urn:microsoft.com/office/officeart/2005/8/layout/hierarchy1"/>
    <dgm:cxn modelId="{998D8123-A7A9-4166-A8DE-88C0ED126E17}" type="presParOf" srcId="{EDEDAA00-4E58-4900-B60D-180BE17C4B57}" destId="{136CC6DF-DA9E-4D96-9F59-F24EE6A658DC}" srcOrd="1" destOrd="0" presId="urn:microsoft.com/office/officeart/2005/8/layout/hierarchy1"/>
    <dgm:cxn modelId="{A9AE2ACD-2304-4D17-877B-2B822EAF5B96}" type="presParOf" srcId="{136CC6DF-DA9E-4D96-9F59-F24EE6A658DC}" destId="{BA32EE15-B863-492B-AFFA-FEFB73C40081}" srcOrd="0" destOrd="0" presId="urn:microsoft.com/office/officeart/2005/8/layout/hierarchy1"/>
    <dgm:cxn modelId="{09ED4EBD-BA85-43F3-94F1-BA0B1F584D84}" type="presParOf" srcId="{136CC6DF-DA9E-4D96-9F59-F24EE6A658DC}" destId="{5965D4C4-86B1-43ED-AB7B-18A61E74C9C3}" srcOrd="1" destOrd="0" presId="urn:microsoft.com/office/officeart/2005/8/layout/hierarchy1"/>
    <dgm:cxn modelId="{83781B38-CCA2-4AED-9D5A-FE26732E9E5C}" type="presParOf" srcId="{5965D4C4-86B1-43ED-AB7B-18A61E74C9C3}" destId="{67ECC20D-1959-45CE-8C39-A1C08B451651}" srcOrd="0" destOrd="0" presId="urn:microsoft.com/office/officeart/2005/8/layout/hierarchy1"/>
    <dgm:cxn modelId="{FE1C352F-8C15-4B0C-8356-87021D16837C}" type="presParOf" srcId="{67ECC20D-1959-45CE-8C39-A1C08B451651}" destId="{0D46911A-D3E0-491C-A21D-A5B52B049274}" srcOrd="0" destOrd="0" presId="urn:microsoft.com/office/officeart/2005/8/layout/hierarchy1"/>
    <dgm:cxn modelId="{BDC3568D-7602-414E-82DD-2FAB852DE80B}" type="presParOf" srcId="{67ECC20D-1959-45CE-8C39-A1C08B451651}" destId="{EE41111E-8D58-4E00-82AF-6A2D52EE5FE0}" srcOrd="1" destOrd="0" presId="urn:microsoft.com/office/officeart/2005/8/layout/hierarchy1"/>
    <dgm:cxn modelId="{2AD49243-69C3-4166-A2D2-1AD1A2190F91}" type="presParOf" srcId="{5965D4C4-86B1-43ED-AB7B-18A61E74C9C3}" destId="{F0C52254-CEF2-437C-8E82-1EE5BB1C94FF}" srcOrd="1" destOrd="0" presId="urn:microsoft.com/office/officeart/2005/8/layout/hierarchy1"/>
    <dgm:cxn modelId="{AE1536C4-58A7-49A8-9C83-E5D6A63E7AB5}" type="presParOf" srcId="{F0C52254-CEF2-437C-8E82-1EE5BB1C94FF}" destId="{FD9FF3D1-625F-4D41-B8AE-5A2361BF9792}" srcOrd="0" destOrd="0" presId="urn:microsoft.com/office/officeart/2005/8/layout/hierarchy1"/>
    <dgm:cxn modelId="{A24F8681-1284-44A8-AA47-D0D6D6D1C83D}" type="presParOf" srcId="{F0C52254-CEF2-437C-8E82-1EE5BB1C94FF}" destId="{DB347466-9AB9-4AD5-A069-3DDA0A35A855}" srcOrd="1" destOrd="0" presId="urn:microsoft.com/office/officeart/2005/8/layout/hierarchy1"/>
    <dgm:cxn modelId="{6203B1EE-A45D-4F7A-9D81-689B5CCB51FC}" type="presParOf" srcId="{DB347466-9AB9-4AD5-A069-3DDA0A35A855}" destId="{6A82EF84-6AFA-450D-AB6D-F5915967C355}" srcOrd="0" destOrd="0" presId="urn:microsoft.com/office/officeart/2005/8/layout/hierarchy1"/>
    <dgm:cxn modelId="{60DE7B8D-2903-4F6F-912D-C64D2CF6AB01}" type="presParOf" srcId="{6A82EF84-6AFA-450D-AB6D-F5915967C355}" destId="{CA5E6A85-0599-43E2-B912-F943B305C365}" srcOrd="0" destOrd="0" presId="urn:microsoft.com/office/officeart/2005/8/layout/hierarchy1"/>
    <dgm:cxn modelId="{DECE0FEF-E022-4621-BE95-20F19BC00819}" type="presParOf" srcId="{6A82EF84-6AFA-450D-AB6D-F5915967C355}" destId="{96B7437C-2BD0-46C0-BC2F-0F9453B4816D}" srcOrd="1" destOrd="0" presId="urn:microsoft.com/office/officeart/2005/8/layout/hierarchy1"/>
    <dgm:cxn modelId="{8114832C-DC08-48C6-B59B-77C2D1E0DD19}" type="presParOf" srcId="{DB347466-9AB9-4AD5-A069-3DDA0A35A855}" destId="{3E570332-8D8C-4CC6-9DDC-263551FD5CDA}" srcOrd="1" destOrd="0" presId="urn:microsoft.com/office/officeart/2005/8/layout/hierarchy1"/>
    <dgm:cxn modelId="{2679FAAB-FD42-481F-8246-B1B885720740}" type="presParOf" srcId="{3E570332-8D8C-4CC6-9DDC-263551FD5CDA}" destId="{C0182F19-841C-4A4A-99D3-34F32C70A196}" srcOrd="0" destOrd="0" presId="urn:microsoft.com/office/officeart/2005/8/layout/hierarchy1"/>
    <dgm:cxn modelId="{1A695B6C-30AC-4359-AF62-88CA2695794B}" type="presParOf" srcId="{3E570332-8D8C-4CC6-9DDC-263551FD5CDA}" destId="{8032BD3D-F2F4-435D-975B-95B4A7A4B739}" srcOrd="1" destOrd="0" presId="urn:microsoft.com/office/officeart/2005/8/layout/hierarchy1"/>
    <dgm:cxn modelId="{7B5858C1-2CFB-404F-B5D2-E42D5E458E33}" type="presParOf" srcId="{8032BD3D-F2F4-435D-975B-95B4A7A4B739}" destId="{14E3C6E9-441C-4BEA-BB21-198BA222B6FD}" srcOrd="0" destOrd="0" presId="urn:microsoft.com/office/officeart/2005/8/layout/hierarchy1"/>
    <dgm:cxn modelId="{509E913D-4C43-454A-BA75-3363674C1CB0}" type="presParOf" srcId="{14E3C6E9-441C-4BEA-BB21-198BA222B6FD}" destId="{85C45C58-BBAB-4117-993B-797BBD6507D4}" srcOrd="0" destOrd="0" presId="urn:microsoft.com/office/officeart/2005/8/layout/hierarchy1"/>
    <dgm:cxn modelId="{12255D98-3505-47BF-B772-4987103577A6}" type="presParOf" srcId="{14E3C6E9-441C-4BEA-BB21-198BA222B6FD}" destId="{20CB37AE-593D-4321-80C7-BF6834E96B6E}" srcOrd="1" destOrd="0" presId="urn:microsoft.com/office/officeart/2005/8/layout/hierarchy1"/>
    <dgm:cxn modelId="{8071734E-727F-4E46-87F8-EEEC99C8AFB2}" type="presParOf" srcId="{8032BD3D-F2F4-435D-975B-95B4A7A4B739}" destId="{5136A4D2-6FBF-43E2-9F57-CD6A7BF36084}" srcOrd="1" destOrd="0" presId="urn:microsoft.com/office/officeart/2005/8/layout/hierarchy1"/>
    <dgm:cxn modelId="{C4CB1AE2-B6BF-4AD3-904F-4F009EE6514D}" type="presParOf" srcId="{136CC6DF-DA9E-4D96-9F59-F24EE6A658DC}" destId="{13871E0C-C3C7-482D-B4A0-60537C6DE444}" srcOrd="2" destOrd="0" presId="urn:microsoft.com/office/officeart/2005/8/layout/hierarchy1"/>
    <dgm:cxn modelId="{C1695105-2A0D-4312-9D4C-19B223EF2D99}" type="presParOf" srcId="{136CC6DF-DA9E-4D96-9F59-F24EE6A658DC}" destId="{8D1EDCFC-8CC7-4602-B46E-29EC5AF37CCB}" srcOrd="3" destOrd="0" presId="urn:microsoft.com/office/officeart/2005/8/layout/hierarchy1"/>
    <dgm:cxn modelId="{222D0D27-B252-4DD6-B587-536ED9619B26}" type="presParOf" srcId="{8D1EDCFC-8CC7-4602-B46E-29EC5AF37CCB}" destId="{F81F83A3-E673-44F1-B8FE-1E22523EF8B8}" srcOrd="0" destOrd="0" presId="urn:microsoft.com/office/officeart/2005/8/layout/hierarchy1"/>
    <dgm:cxn modelId="{3524DC87-B623-4E6D-8612-70952D020571}" type="presParOf" srcId="{F81F83A3-E673-44F1-B8FE-1E22523EF8B8}" destId="{4816F556-67E9-481C-8B69-9C7265E5A475}" srcOrd="0" destOrd="0" presId="urn:microsoft.com/office/officeart/2005/8/layout/hierarchy1"/>
    <dgm:cxn modelId="{78A54078-CF37-4AB8-952B-3B7938DDBA8B}" type="presParOf" srcId="{F81F83A3-E673-44F1-B8FE-1E22523EF8B8}" destId="{8BF31449-CD13-4BD7-8180-B1002A1567C3}" srcOrd="1" destOrd="0" presId="urn:microsoft.com/office/officeart/2005/8/layout/hierarchy1"/>
    <dgm:cxn modelId="{3947FAE2-33B6-4858-A8D7-EA0E60A32D63}" type="presParOf" srcId="{8D1EDCFC-8CC7-4602-B46E-29EC5AF37CCB}" destId="{6F0EDF04-B0AA-4670-A343-5F210D3C8A43}" srcOrd="1" destOrd="0" presId="urn:microsoft.com/office/officeart/2005/8/layout/hierarchy1"/>
    <dgm:cxn modelId="{2A04AF71-0D4C-4418-893D-1B64DC5D94F1}" type="presParOf" srcId="{6F0EDF04-B0AA-4670-A343-5F210D3C8A43}" destId="{AA16E01B-A2CF-469F-86A4-74A30F1FB759}" srcOrd="0" destOrd="0" presId="urn:microsoft.com/office/officeart/2005/8/layout/hierarchy1"/>
    <dgm:cxn modelId="{BAB17787-35A3-4953-8EBC-B5D1D91C9EA2}" type="presParOf" srcId="{6F0EDF04-B0AA-4670-A343-5F210D3C8A43}" destId="{C51580C9-9395-47B5-B2A9-AEC1BA513585}" srcOrd="1" destOrd="0" presId="urn:microsoft.com/office/officeart/2005/8/layout/hierarchy1"/>
    <dgm:cxn modelId="{37AF7EA3-44C2-4EF5-BEB1-8BF9533B5D6C}" type="presParOf" srcId="{C51580C9-9395-47B5-B2A9-AEC1BA513585}" destId="{BD2F8A27-1DEB-4175-8BFF-9A1873A6FA78}" srcOrd="0" destOrd="0" presId="urn:microsoft.com/office/officeart/2005/8/layout/hierarchy1"/>
    <dgm:cxn modelId="{FB61B721-6738-422B-8C74-FAD0F404139B}" type="presParOf" srcId="{BD2F8A27-1DEB-4175-8BFF-9A1873A6FA78}" destId="{031B6D0C-4902-4C79-8B54-6FC70A2F5284}" srcOrd="0" destOrd="0" presId="urn:microsoft.com/office/officeart/2005/8/layout/hierarchy1"/>
    <dgm:cxn modelId="{1F457524-55C7-4909-940F-2394DA67395A}" type="presParOf" srcId="{BD2F8A27-1DEB-4175-8BFF-9A1873A6FA78}" destId="{F49931D5-01AE-4601-86E8-3EFBCAF803F4}" srcOrd="1" destOrd="0" presId="urn:microsoft.com/office/officeart/2005/8/layout/hierarchy1"/>
    <dgm:cxn modelId="{9CD3A48E-BE7D-4AF4-940D-05CCE60078FC}" type="presParOf" srcId="{C51580C9-9395-47B5-B2A9-AEC1BA513585}" destId="{517EEF5E-2501-4F83-B077-E82995E8D704}" srcOrd="1" destOrd="0" presId="urn:microsoft.com/office/officeart/2005/8/layout/hierarchy1"/>
    <dgm:cxn modelId="{75BA855D-9D98-42C0-8C06-E0338FB32092}" type="presParOf" srcId="{136CC6DF-DA9E-4D96-9F59-F24EE6A658DC}" destId="{E7664ACB-66E0-41B8-B737-6E1C8EBA3DE1}" srcOrd="4" destOrd="0" presId="urn:microsoft.com/office/officeart/2005/8/layout/hierarchy1"/>
    <dgm:cxn modelId="{A6153EFA-9BBE-45B4-9980-B67B98E5B104}" type="presParOf" srcId="{136CC6DF-DA9E-4D96-9F59-F24EE6A658DC}" destId="{06340FD1-0C79-4E63-981F-53F068C29400}" srcOrd="5" destOrd="0" presId="urn:microsoft.com/office/officeart/2005/8/layout/hierarchy1"/>
    <dgm:cxn modelId="{390662B8-B1BB-49A5-9249-3DC2FA5B919F}" type="presParOf" srcId="{06340FD1-0C79-4E63-981F-53F068C29400}" destId="{BABB01ED-EAF1-4444-8910-267B03992660}" srcOrd="0" destOrd="0" presId="urn:microsoft.com/office/officeart/2005/8/layout/hierarchy1"/>
    <dgm:cxn modelId="{E6D917B0-2346-4C3E-98AD-43B998F8CBBF}" type="presParOf" srcId="{BABB01ED-EAF1-4444-8910-267B03992660}" destId="{1316FA74-3018-41F3-81D5-C3DB2CC064E2}" srcOrd="0" destOrd="0" presId="urn:microsoft.com/office/officeart/2005/8/layout/hierarchy1"/>
    <dgm:cxn modelId="{AC9B5DF4-DB6C-409F-B0D0-B387A2658F87}" type="presParOf" srcId="{BABB01ED-EAF1-4444-8910-267B03992660}" destId="{8BEC528E-994E-44AC-B32C-835131368C36}" srcOrd="1" destOrd="0" presId="urn:microsoft.com/office/officeart/2005/8/layout/hierarchy1"/>
    <dgm:cxn modelId="{C8DDAD67-B9C9-49C5-BB33-0C7A3DFA8D5D}" type="presParOf" srcId="{06340FD1-0C79-4E63-981F-53F068C29400}" destId="{6E77605F-AE8B-4FA4-8EDE-C028E06F6678}" srcOrd="1" destOrd="0" presId="urn:microsoft.com/office/officeart/2005/8/layout/hierarchy1"/>
    <dgm:cxn modelId="{CC9D9CE0-929C-445A-B941-D4F1B6F6CD91}" type="presParOf" srcId="{6E77605F-AE8B-4FA4-8EDE-C028E06F6678}" destId="{DAEE81C6-FD15-485F-A8DA-0620339CF0EE}" srcOrd="0" destOrd="0" presId="urn:microsoft.com/office/officeart/2005/8/layout/hierarchy1"/>
    <dgm:cxn modelId="{D1A4199D-0ED6-4037-B261-4ABADB65D6D1}" type="presParOf" srcId="{6E77605F-AE8B-4FA4-8EDE-C028E06F6678}" destId="{A413E736-173B-4A49-A6A2-6DA9735F0ECF}" srcOrd="1" destOrd="0" presId="urn:microsoft.com/office/officeart/2005/8/layout/hierarchy1"/>
    <dgm:cxn modelId="{4C8E6563-36CF-4179-A1C1-A8C058627877}" type="presParOf" srcId="{A413E736-173B-4A49-A6A2-6DA9735F0ECF}" destId="{8EF27A11-4BA0-49EF-BC79-0AEBD881D4E9}" srcOrd="0" destOrd="0" presId="urn:microsoft.com/office/officeart/2005/8/layout/hierarchy1"/>
    <dgm:cxn modelId="{1C5CBDC2-B049-47C4-B99D-68ECF95C1E1A}" type="presParOf" srcId="{8EF27A11-4BA0-49EF-BC79-0AEBD881D4E9}" destId="{B37DC5A0-FEF7-42C1-9BD8-07ACFEF05FCF}" srcOrd="0" destOrd="0" presId="urn:microsoft.com/office/officeart/2005/8/layout/hierarchy1"/>
    <dgm:cxn modelId="{CA94CD6C-2E29-4875-82AC-F8E9749E0A9D}" type="presParOf" srcId="{8EF27A11-4BA0-49EF-BC79-0AEBD881D4E9}" destId="{197CDF72-3A51-405F-AFFB-E917191196DB}" srcOrd="1" destOrd="0" presId="urn:microsoft.com/office/officeart/2005/8/layout/hierarchy1"/>
    <dgm:cxn modelId="{B47ABA42-E939-44C0-A1D5-2A6EC9A59B7D}" type="presParOf" srcId="{A413E736-173B-4A49-A6A2-6DA9735F0ECF}" destId="{6DCCDD48-149C-4E09-8464-34F23EEB4CD8}" srcOrd="1" destOrd="0" presId="urn:microsoft.com/office/officeart/2005/8/layout/hierarchy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E81C6-FD15-485F-A8DA-0620339CF0EE}">
      <dsp:nvSpPr>
        <dsp:cNvPr id="0" name=""/>
        <dsp:cNvSpPr/>
      </dsp:nvSpPr>
      <dsp:spPr>
        <a:xfrm>
          <a:off x="3528932" y="2485795"/>
          <a:ext cx="1464394" cy="795240"/>
        </a:xfrm>
        <a:custGeom>
          <a:avLst/>
          <a:gdLst/>
          <a:ahLst/>
          <a:cxnLst/>
          <a:rect l="0" t="0" r="0" b="0"/>
          <a:pathLst>
            <a:path>
              <a:moveTo>
                <a:pt x="1396603" y="0"/>
              </a:moveTo>
              <a:lnTo>
                <a:pt x="1396603" y="721908"/>
              </a:lnTo>
              <a:lnTo>
                <a:pt x="0" y="721908"/>
              </a:lnTo>
              <a:lnTo>
                <a:pt x="0" y="78130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64ACB-66E0-41B8-B737-6E1C8EBA3DE1}">
      <dsp:nvSpPr>
        <dsp:cNvPr id="0" name=""/>
        <dsp:cNvSpPr/>
      </dsp:nvSpPr>
      <dsp:spPr>
        <a:xfrm>
          <a:off x="2791565" y="1112883"/>
          <a:ext cx="2201761" cy="338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80"/>
              </a:lnTo>
              <a:lnTo>
                <a:pt x="2065632" y="272780"/>
              </a:lnTo>
              <a:lnTo>
                <a:pt x="2065632" y="33218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6E01B-A2CF-469F-86A4-74A30F1FB759}">
      <dsp:nvSpPr>
        <dsp:cNvPr id="0" name=""/>
        <dsp:cNvSpPr/>
      </dsp:nvSpPr>
      <dsp:spPr>
        <a:xfrm>
          <a:off x="2284861" y="2081250"/>
          <a:ext cx="506852" cy="359837"/>
        </a:xfrm>
        <a:custGeom>
          <a:avLst/>
          <a:gdLst/>
          <a:ahLst/>
          <a:cxnLst/>
          <a:rect l="0" t="0" r="0" b="0"/>
          <a:pathLst>
            <a:path>
              <a:moveTo>
                <a:pt x="500347" y="0"/>
              </a:moveTo>
              <a:lnTo>
                <a:pt x="500347" y="278660"/>
              </a:lnTo>
              <a:lnTo>
                <a:pt x="0" y="278660"/>
              </a:lnTo>
              <a:lnTo>
                <a:pt x="0" y="33806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71E0C-C3C7-482D-B4A0-60537C6DE444}">
      <dsp:nvSpPr>
        <dsp:cNvPr id="0" name=""/>
        <dsp:cNvSpPr/>
      </dsp:nvSpPr>
      <dsp:spPr>
        <a:xfrm>
          <a:off x="2745845" y="1112883"/>
          <a:ext cx="91440" cy="531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157"/>
              </a:lnTo>
              <a:lnTo>
                <a:pt x="45857" y="435157"/>
              </a:lnTo>
              <a:lnTo>
                <a:pt x="45857" y="4945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82F19-841C-4A4A-99D3-34F32C70A196}">
      <dsp:nvSpPr>
        <dsp:cNvPr id="0" name=""/>
        <dsp:cNvSpPr/>
      </dsp:nvSpPr>
      <dsp:spPr>
        <a:xfrm>
          <a:off x="1646052" y="2746599"/>
          <a:ext cx="1220261" cy="594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45"/>
              </a:lnTo>
              <a:lnTo>
                <a:pt x="1136276" y="494545"/>
              </a:lnTo>
              <a:lnTo>
                <a:pt x="1136276" y="55394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F3D1-625F-4D41-B8AE-5A2361BF9792}">
      <dsp:nvSpPr>
        <dsp:cNvPr id="0" name=""/>
        <dsp:cNvSpPr/>
      </dsp:nvSpPr>
      <dsp:spPr>
        <a:xfrm>
          <a:off x="865078" y="2108972"/>
          <a:ext cx="780973" cy="344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37"/>
              </a:lnTo>
              <a:lnTo>
                <a:pt x="757622" y="249137"/>
              </a:lnTo>
              <a:lnTo>
                <a:pt x="757622" y="30853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2EE15-B863-492B-AFFA-FEFB73C40081}">
      <dsp:nvSpPr>
        <dsp:cNvPr id="0" name=""/>
        <dsp:cNvSpPr/>
      </dsp:nvSpPr>
      <dsp:spPr>
        <a:xfrm>
          <a:off x="865078" y="1112883"/>
          <a:ext cx="1926486" cy="338311"/>
        </a:xfrm>
        <a:custGeom>
          <a:avLst/>
          <a:gdLst/>
          <a:ahLst/>
          <a:cxnLst/>
          <a:rect l="0" t="0" r="0" b="0"/>
          <a:pathLst>
            <a:path>
              <a:moveTo>
                <a:pt x="1824294" y="0"/>
              </a:moveTo>
              <a:lnTo>
                <a:pt x="1824294" y="267495"/>
              </a:lnTo>
              <a:lnTo>
                <a:pt x="0" y="267495"/>
              </a:lnTo>
              <a:lnTo>
                <a:pt x="0" y="32689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06364-D968-435D-A421-2C0F3D72D128}">
      <dsp:nvSpPr>
        <dsp:cNvPr id="0" name=""/>
        <dsp:cNvSpPr/>
      </dsp:nvSpPr>
      <dsp:spPr>
        <a:xfrm>
          <a:off x="1674069" y="460488"/>
          <a:ext cx="2234991" cy="6523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D71EE7-AE93-4385-AAA7-1BF5EE3861A9}">
      <dsp:nvSpPr>
        <dsp:cNvPr id="0" name=""/>
        <dsp:cNvSpPr/>
      </dsp:nvSpPr>
      <dsp:spPr>
        <a:xfrm>
          <a:off x="1750579" y="533173"/>
          <a:ext cx="2234991" cy="65239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ГОСУДАРСТВЕННАЯ ФИНАНСОВАЯ СИСТЕМА В РЕСПУБЛИКЕ ХОРВАТИЯ</a:t>
          </a:r>
          <a:endParaRPr lang="hr-HR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sp:txBody>
      <dsp:txXfrm>
        <a:off x="1769687" y="552281"/>
        <a:ext cx="2196775" cy="614178"/>
      </dsp:txXfrm>
    </dsp:sp>
    <dsp:sp modelId="{0D46911A-D3E0-491C-A21D-A5B52B049274}">
      <dsp:nvSpPr>
        <dsp:cNvPr id="0" name=""/>
        <dsp:cNvSpPr/>
      </dsp:nvSpPr>
      <dsp:spPr>
        <a:xfrm>
          <a:off x="133552" y="1451195"/>
          <a:ext cx="1463052" cy="6577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41111E-8D58-4E00-82AF-6A2D52EE5FE0}">
      <dsp:nvSpPr>
        <dsp:cNvPr id="0" name=""/>
        <dsp:cNvSpPr/>
      </dsp:nvSpPr>
      <dsp:spPr>
        <a:xfrm>
          <a:off x="210062" y="1523880"/>
          <a:ext cx="1463052" cy="6577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 ЦЕНТРАЛЬНОГО ПРАВИТЕЛЬСТВА</a:t>
          </a:r>
          <a:endParaRPr lang="hr-HR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sp:txBody>
      <dsp:txXfrm>
        <a:off x="229328" y="1543146"/>
        <a:ext cx="1424520" cy="619245"/>
      </dsp:txXfrm>
    </dsp:sp>
    <dsp:sp modelId="{CA5E6A85-0599-43E2-B912-F943B305C365}">
      <dsp:nvSpPr>
        <dsp:cNvPr id="0" name=""/>
        <dsp:cNvSpPr/>
      </dsp:nvSpPr>
      <dsp:spPr>
        <a:xfrm>
          <a:off x="1143872" y="2453060"/>
          <a:ext cx="1004360" cy="2935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B7437C-2BD0-46C0-BC2F-0F9453B4816D}">
      <dsp:nvSpPr>
        <dsp:cNvPr id="0" name=""/>
        <dsp:cNvSpPr/>
      </dsp:nvSpPr>
      <dsp:spPr>
        <a:xfrm>
          <a:off x="1220382" y="2525745"/>
          <a:ext cx="1004360" cy="29353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0" kern="1200" dirty="0">
            <a:solidFill>
              <a:srgbClr val="C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228979" y="2534342"/>
        <a:ext cx="987166" cy="276344"/>
      </dsp:txXfrm>
    </dsp:sp>
    <dsp:sp modelId="{85C45C58-BBAB-4117-993B-797BBD6507D4}">
      <dsp:nvSpPr>
        <dsp:cNvPr id="0" name=""/>
        <dsp:cNvSpPr/>
      </dsp:nvSpPr>
      <dsp:spPr>
        <a:xfrm>
          <a:off x="2417726" y="3341488"/>
          <a:ext cx="897173" cy="39672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CB37AE-593D-4321-80C7-BF6834E96B6E}">
      <dsp:nvSpPr>
        <dsp:cNvPr id="0" name=""/>
        <dsp:cNvSpPr/>
      </dsp:nvSpPr>
      <dsp:spPr>
        <a:xfrm>
          <a:off x="2494237" y="3414173"/>
          <a:ext cx="897173" cy="39672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rPr>
            <a:t>text</a:t>
          </a:r>
        </a:p>
      </dsp:txBody>
      <dsp:txXfrm>
        <a:off x="2505857" y="3425793"/>
        <a:ext cx="873933" cy="373486"/>
      </dsp:txXfrm>
    </dsp:sp>
    <dsp:sp modelId="{4816F556-67E9-481C-8B69-9C7265E5A475}">
      <dsp:nvSpPr>
        <dsp:cNvPr id="0" name=""/>
        <dsp:cNvSpPr/>
      </dsp:nvSpPr>
      <dsp:spPr>
        <a:xfrm>
          <a:off x="1828062" y="1643994"/>
          <a:ext cx="1927301" cy="43725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F31449-CD13-4BD7-8180-B1002A1567C3}">
      <dsp:nvSpPr>
        <dsp:cNvPr id="0" name=""/>
        <dsp:cNvSpPr/>
      </dsp:nvSpPr>
      <dsp:spPr>
        <a:xfrm>
          <a:off x="1904572" y="1716679"/>
          <a:ext cx="1927301" cy="4372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ВНЕБЮДЖЕТНЫЕ СРЕДСТВА</a:t>
          </a:r>
          <a:endParaRPr lang="hr-HR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sp:txBody>
      <dsp:txXfrm>
        <a:off x="1917379" y="1729486"/>
        <a:ext cx="1901687" cy="411642"/>
      </dsp:txXfrm>
    </dsp:sp>
    <dsp:sp modelId="{031B6D0C-4902-4C79-8B54-6FC70A2F5284}">
      <dsp:nvSpPr>
        <dsp:cNvPr id="0" name=""/>
        <dsp:cNvSpPr/>
      </dsp:nvSpPr>
      <dsp:spPr>
        <a:xfrm>
          <a:off x="1123446" y="2441088"/>
          <a:ext cx="2322828" cy="5120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9931D5-01AE-4601-86E8-3EFBCAF803F4}">
      <dsp:nvSpPr>
        <dsp:cNvPr id="0" name=""/>
        <dsp:cNvSpPr/>
      </dsp:nvSpPr>
      <dsp:spPr>
        <a:xfrm>
          <a:off x="1199957" y="2513773"/>
          <a:ext cx="2322828" cy="51206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СВОДНЫЙ БАЛАНС ЦЕНТРАЛЬНОГО ПРАВИТЕЛЬСТВА</a:t>
          </a:r>
          <a:endParaRPr lang="hr-HR" sz="1200" b="0" i="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sp:txBody>
      <dsp:txXfrm>
        <a:off x="1214955" y="2528771"/>
        <a:ext cx="2292832" cy="482070"/>
      </dsp:txXfrm>
    </dsp:sp>
    <dsp:sp modelId="{1316FA74-3018-41F3-81D5-C3DB2CC064E2}">
      <dsp:nvSpPr>
        <dsp:cNvPr id="0" name=""/>
        <dsp:cNvSpPr/>
      </dsp:nvSpPr>
      <dsp:spPr>
        <a:xfrm>
          <a:off x="4022415" y="1451195"/>
          <a:ext cx="1941823" cy="10346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EC528E-994E-44AC-B32C-835131368C36}">
      <dsp:nvSpPr>
        <dsp:cNvPr id="0" name=""/>
        <dsp:cNvSpPr/>
      </dsp:nvSpPr>
      <dsp:spPr>
        <a:xfrm>
          <a:off x="4098925" y="1523880"/>
          <a:ext cx="1941823" cy="1034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БЮДЖЕТЫ СУБЪЕКТОВ МЕСТНОГО И РЕГИОНАЛЬНОГО САМОУПРАВЛЕНИЯ</a:t>
          </a:r>
          <a:endParaRPr lang="hr-HR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sp:txBody>
      <dsp:txXfrm>
        <a:off x="4129227" y="1554182"/>
        <a:ext cx="1881219" cy="973996"/>
      </dsp:txXfrm>
    </dsp:sp>
    <dsp:sp modelId="{B37DC5A0-FEF7-42C1-9BD8-07ACFEF05FCF}">
      <dsp:nvSpPr>
        <dsp:cNvPr id="0" name=""/>
        <dsp:cNvSpPr/>
      </dsp:nvSpPr>
      <dsp:spPr>
        <a:xfrm>
          <a:off x="2260789" y="3281035"/>
          <a:ext cx="2536285" cy="5136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CDF72-3A51-405F-AFFB-E917191196DB}">
      <dsp:nvSpPr>
        <dsp:cNvPr id="0" name=""/>
        <dsp:cNvSpPr/>
      </dsp:nvSpPr>
      <dsp:spPr>
        <a:xfrm>
          <a:off x="2337299" y="3353720"/>
          <a:ext cx="2536285" cy="5136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ОБЩЕПРАВИТЕЛЬСТВЕННЫЙ</a:t>
          </a:r>
          <a:r>
            <a:rPr lang="ru-RU" sz="1200" kern="1200" dirty="0" smtClean="0"/>
            <a:t> СВОДНЫЙ БАЛАНС </a:t>
          </a:r>
          <a:endParaRPr lang="hr-HR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</a:endParaRPr>
        </a:p>
      </dsp:txBody>
      <dsp:txXfrm>
        <a:off x="2352343" y="3368764"/>
        <a:ext cx="2506197" cy="48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0.73625</cdr:x>
      <cdr:y>0.28701</cdr:y>
    </cdr:from>
    <cdr:to>
      <cdr:x>0.96462</cdr:x>
      <cdr:y>0.62186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32240" y="1728192"/>
          <a:ext cx="2088232" cy="201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0.77562</cdr:x>
      <cdr:y>0.29897</cdr:y>
    </cdr:from>
    <cdr:to>
      <cdr:x>0.98037</cdr:x>
      <cdr:y>0.59795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92268" y="1800184"/>
          <a:ext cx="1872219" cy="18002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kern="1200" dirty="0">
              <a:solidFill>
                <a:schemeClr val="tx1"/>
              </a:solidFill>
            </a:rPr>
            <a:t>Налог</a:t>
          </a:r>
          <a:endParaRPr lang="hr-HR" sz="1600" b="1" kern="1200" dirty="0">
            <a:solidFill>
              <a:schemeClr val="tx1"/>
            </a:solidFill>
          </a:endParaRPr>
        </a:p>
        <a:p xmlns:a="http://schemas.openxmlformats.org/drawingml/2006/main">
          <a:endParaRPr lang="hr-HR" sz="1600" b="1" kern="1200" dirty="0">
            <a:solidFill>
              <a:schemeClr val="tx1"/>
            </a:solidFill>
          </a:endParaRPr>
        </a:p>
        <a:p xmlns:a="http://schemas.openxmlformats.org/drawingml/2006/main">
          <a:endParaRPr lang="ru-RU" sz="1600" b="1" kern="1200" dirty="0">
            <a:solidFill>
              <a:schemeClr val="tx1"/>
            </a:solidFill>
          </a:endParaRPr>
        </a:p>
        <a:p xmlns:a="http://schemas.openxmlformats.org/drawingml/2006/main">
          <a:r>
            <a:rPr lang="ru-RU" sz="1600" b="1" kern="1200" dirty="0">
              <a:solidFill>
                <a:schemeClr val="tx1"/>
              </a:solidFill>
            </a:rPr>
            <a:t>Гранты</a:t>
          </a:r>
          <a:endParaRPr lang="hr-HR" sz="1600" b="1" kern="1200" dirty="0">
            <a:solidFill>
              <a:schemeClr val="tx1"/>
            </a:solidFill>
          </a:endParaRPr>
        </a:p>
        <a:p xmlns:a="http://schemas.openxmlformats.org/drawingml/2006/main">
          <a:endParaRPr lang="hr-HR" sz="1600" b="1" kern="1200" dirty="0">
            <a:solidFill>
              <a:schemeClr val="tx1"/>
            </a:solidFill>
          </a:endParaRPr>
        </a:p>
        <a:p xmlns:a="http://schemas.openxmlformats.org/drawingml/2006/main">
          <a:endParaRPr lang="hr-HR" sz="1600" b="1" kern="1200" dirty="0">
            <a:solidFill>
              <a:schemeClr val="tx1"/>
            </a:solidFill>
          </a:endParaRPr>
        </a:p>
        <a:p xmlns:a="http://schemas.openxmlformats.org/drawingml/2006/main">
          <a:r>
            <a:rPr lang="ru-RU" sz="1600" b="1" kern="1200" dirty="0">
              <a:solidFill>
                <a:schemeClr val="tx1"/>
              </a:solidFill>
            </a:rPr>
            <a:t>Прочие доходы</a:t>
          </a:r>
          <a:endParaRPr lang="hr-HR" sz="1600" b="1" kern="12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4E4B523-F9A1-4C70-BF83-D883BB2997D3}" type="datetimeFigureOut">
              <a:rPr lang="hr-HR"/>
              <a:pPr>
                <a:defRPr/>
              </a:pPr>
              <a:t>18.12.2015.</a:t>
            </a:fld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DFEE11B-35D8-4A34-AE54-F6D8CCFE0C60}" type="slidenum">
              <a:rPr lang="hr-HR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64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2206A4A-5537-4F4F-88F6-542F62245F64}" type="datetimeFigureOut">
              <a:rPr lang="hr-HR"/>
              <a:pPr>
                <a:defRPr/>
              </a:pPr>
              <a:t>18.12.2015.</a:t>
            </a:fld>
            <a:endParaRPr lang="en-GB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AE5F8D6-D425-4143-AEA3-71617BFEC439}" type="slidenum">
              <a:rPr lang="hr-HR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589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A696381-D90E-4F63-92A2-354B9B6A74B9}" type="slidenum">
              <a:rPr lang="hr-HR" altLang="ru-RU" smtClean="0"/>
              <a:pPr/>
              <a:t>2</a:t>
            </a:fld>
            <a:endParaRPr lang="en-GB" altLang="ru-RU" smtClean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5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ru-RU" smtClean="0"/>
          </a:p>
        </p:txBody>
      </p:sp>
    </p:spTree>
    <p:extLst>
      <p:ext uri="{BB962C8B-B14F-4D97-AF65-F5344CB8AC3E}">
        <p14:creationId xmlns:p14="http://schemas.microsoft.com/office/powerpoint/2010/main" val="38811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17A2DB3-34D5-470D-9EB9-607CEBC78A4F}" type="slidenum">
              <a:rPr lang="hr-HR" altLang="ru-RU" smtClean="0"/>
              <a:pPr/>
              <a:t>13</a:t>
            </a:fld>
            <a:endParaRPr lang="en-GB" altLang="ru-RU" smtClean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6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E26F214-5B71-4FB5-8E4E-EB2C1C2354A1}" type="slidenum">
              <a:rPr lang="hr-HR" altLang="ru-RU" smtClean="0"/>
              <a:pPr/>
              <a:t>17</a:t>
            </a:fld>
            <a:endParaRPr lang="en-GB" altLang="ru-RU" smtClean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58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95F2908-E16B-4A39-BBBF-9F414A1264BF}" type="slidenum">
              <a:rPr lang="hr-HR" altLang="ru-RU" smtClean="0"/>
              <a:pPr/>
              <a:t>18</a:t>
            </a:fld>
            <a:endParaRPr lang="en-GB" altLang="ru-RU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83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8BB8592-7564-4158-9CA5-122AFB5E9FE7}" type="slidenum">
              <a:rPr lang="hr-HR" altLang="ru-RU" smtClean="0"/>
              <a:pPr/>
              <a:t>19</a:t>
            </a:fld>
            <a:endParaRPr lang="en-GB" altLang="ru-RU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04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8678E25-32C3-4B01-AF2F-DFFDCFCABFD7}" type="slidenum">
              <a:rPr lang="hr-HR" altLang="ru-RU" smtClean="0"/>
              <a:pPr/>
              <a:t>20</a:t>
            </a:fld>
            <a:endParaRPr lang="en-GB" altLang="ru-RU" smtClean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9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30876C1-4FA2-4F99-A634-869BCD730592}" type="slidenum">
              <a:rPr lang="hr-HR" altLang="ru-RU" smtClean="0"/>
              <a:pPr/>
              <a:t>21</a:t>
            </a:fld>
            <a:endParaRPr lang="en-GB" altLang="ru-RU" smtClean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7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18B2341-473F-4CE6-918C-45EE6A8AFC9A}" type="slidenum">
              <a:rPr lang="hr-HR" altLang="ru-RU" smtClean="0"/>
              <a:pPr/>
              <a:t>22</a:t>
            </a:fld>
            <a:endParaRPr lang="en-GB" altLang="ru-RU" smtClean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34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D8EC171-DCF1-4E85-AB41-C0ACC1ED9B24}" type="slidenum">
              <a:rPr lang="hr-HR" altLang="ru-RU" smtClean="0"/>
              <a:pPr/>
              <a:t>23</a:t>
            </a:fld>
            <a:endParaRPr lang="en-GB" altLang="ru-RU" smtClean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5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50AB179-C7ED-4A37-B453-25FCD1302E5C}" type="slidenum">
              <a:rPr lang="hr-HR" altLang="ru-RU" smtClean="0"/>
              <a:pPr/>
              <a:t>24</a:t>
            </a:fld>
            <a:endParaRPr lang="en-GB" altLang="ru-RU" smtClean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4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7A9E314-4236-4F0E-A38A-C83BE7566C80}" type="slidenum">
              <a:rPr lang="hr-HR" altLang="ru-RU" smtClean="0"/>
              <a:pPr/>
              <a:t>3</a:t>
            </a:fld>
            <a:endParaRPr lang="en-GB" altLang="ru-RU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12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E88E640-3FA1-4974-A62F-C0C48EC1B4A7}" type="slidenum">
              <a:rPr lang="hr-HR" altLang="ru-RU" smtClean="0"/>
              <a:pPr/>
              <a:t>25</a:t>
            </a:fld>
            <a:endParaRPr lang="en-GB" altLang="ru-RU" smtClean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3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DAA4310-66C4-4403-827D-D931BC0810E9}" type="slidenum">
              <a:rPr lang="hr-HR" altLang="ru-RU" smtClean="0"/>
              <a:pPr/>
              <a:t>26</a:t>
            </a:fld>
            <a:endParaRPr lang="en-GB" altLang="ru-RU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3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E2E3047-3939-4714-A7CF-CE7D02A1A3E7}" type="slidenum">
              <a:rPr lang="hr-HR" altLang="ru-RU" smtClean="0"/>
              <a:pPr/>
              <a:t>27</a:t>
            </a:fld>
            <a:endParaRPr lang="en-GB" altLang="ru-RU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1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36782C3-43AE-4651-97C3-FB4C3AB58D1C}" type="slidenum">
              <a:rPr lang="hr-HR" altLang="ru-RU" smtClean="0"/>
              <a:pPr/>
              <a:t>28</a:t>
            </a:fld>
            <a:endParaRPr lang="en-GB" altLang="ru-RU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0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7C74929-7B03-4E33-B643-8C7FAEEF8129}" type="slidenum">
              <a:rPr lang="hr-HR" altLang="ru-RU" smtClean="0"/>
              <a:pPr/>
              <a:t>4</a:t>
            </a:fld>
            <a:endParaRPr lang="en-GB" altLang="ru-RU" smtClean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8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1A354AB-3DD6-40EE-87D6-B2884D1BB8FF}" type="slidenum">
              <a:rPr lang="hr-HR" altLang="ru-RU" smtClean="0"/>
              <a:pPr/>
              <a:t>5</a:t>
            </a:fld>
            <a:endParaRPr lang="en-GB" altLang="ru-RU" smtClean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4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19C0F86-164D-4F01-8EA0-B7E5C5C04A8F}" type="slidenum">
              <a:rPr lang="hr-HR" altLang="ru-RU" smtClean="0"/>
              <a:pPr/>
              <a:t>7</a:t>
            </a:fld>
            <a:endParaRPr lang="en-GB" altLang="ru-RU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9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39093C4-B99A-48DE-B9DD-6D6FB6879455}" type="slidenum">
              <a:rPr lang="hr-HR" altLang="ru-RU" smtClean="0"/>
              <a:pPr/>
              <a:t>8</a:t>
            </a:fld>
            <a:endParaRPr lang="en-GB" altLang="ru-RU" smtClean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9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0F9AA31-0A75-467F-9E12-14C52E4EFCDC}" type="slidenum">
              <a:rPr lang="hr-HR" altLang="ru-RU" smtClean="0"/>
              <a:pPr/>
              <a:t>9</a:t>
            </a:fld>
            <a:endParaRPr lang="en-GB" altLang="ru-RU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5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ED95601-A740-4C35-B4DD-F1A29747AB16}" type="slidenum">
              <a:rPr lang="hr-HR" altLang="ru-RU" smtClean="0"/>
              <a:pPr/>
              <a:t>10</a:t>
            </a:fld>
            <a:endParaRPr lang="en-GB" altLang="ru-RU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CEB8FEF-ED0A-4FAA-A753-F424931D3462}" type="slidenum">
              <a:rPr lang="hr-HR" altLang="ru-RU" smtClean="0"/>
              <a:pPr/>
              <a:t>11</a:t>
            </a:fld>
            <a:endParaRPr lang="en-GB" altLang="ru-RU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ru-RU" sz="24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3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PowerPoint_97-2003_Presentation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4" descr="Background"/>
          <p:cNvPicPr>
            <a:picLocks noChangeAspect="1" noChangeArrowheads="1"/>
          </p:cNvPicPr>
          <p:nvPr/>
        </p:nvPicPr>
        <p:blipFill>
          <a:blip r:embed="rId3"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570" r="14610" b="12378"/>
          <a:stretch>
            <a:fillRect/>
          </a:stretch>
        </p:blipFill>
        <p:spPr bwMode="auto">
          <a:xfrm>
            <a:off x="0" y="0"/>
            <a:ext cx="8720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5"/>
          <p:cNvSpPr>
            <a:spLocks noChangeArrowheads="1"/>
          </p:cNvSpPr>
          <p:nvPr/>
        </p:nvSpPr>
        <p:spPr bwMode="auto">
          <a:xfrm>
            <a:off x="7985125" y="3738563"/>
            <a:ext cx="7938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" name="Rectangle 142"/>
          <p:cNvSpPr>
            <a:spLocks noChangeArrowheads="1"/>
          </p:cNvSpPr>
          <p:nvPr/>
        </p:nvSpPr>
        <p:spPr bwMode="auto">
          <a:xfrm>
            <a:off x="7939088" y="3729038"/>
            <a:ext cx="1111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Rectangle 156"/>
          <p:cNvSpPr>
            <a:spLocks noChangeArrowheads="1"/>
          </p:cNvSpPr>
          <p:nvPr/>
        </p:nvSpPr>
        <p:spPr bwMode="auto">
          <a:xfrm>
            <a:off x="7780338" y="3738563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Freeform 190"/>
          <p:cNvSpPr>
            <a:spLocks/>
          </p:cNvSpPr>
          <p:nvPr/>
        </p:nvSpPr>
        <p:spPr bwMode="auto">
          <a:xfrm>
            <a:off x="7886700" y="3941763"/>
            <a:ext cx="9525" cy="9525"/>
          </a:xfrm>
          <a:custGeom>
            <a:avLst/>
            <a:gdLst>
              <a:gd name="T0" fmla="*/ 0 w 19"/>
              <a:gd name="T1" fmla="*/ 2147483647 h 18"/>
              <a:gd name="T2" fmla="*/ 2147483647 w 19"/>
              <a:gd name="T3" fmla="*/ 0 h 18"/>
              <a:gd name="T4" fmla="*/ 2147483647 w 19"/>
              <a:gd name="T5" fmla="*/ 2147483647 h 18"/>
              <a:gd name="T6" fmla="*/ 0 w 19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8">
                <a:moveTo>
                  <a:pt x="0" y="18"/>
                </a:moveTo>
                <a:lnTo>
                  <a:pt x="19" y="0"/>
                </a:lnTo>
                <a:lnTo>
                  <a:pt x="19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hr-HR" dirty="0">
              <a:cs typeface="+mn-cs"/>
            </a:endParaRPr>
          </a:p>
        </p:txBody>
      </p:sp>
      <p:sp>
        <p:nvSpPr>
          <p:cNvPr id="9" name="Rectangle 194"/>
          <p:cNvSpPr>
            <a:spLocks noChangeArrowheads="1"/>
          </p:cNvSpPr>
          <p:nvPr/>
        </p:nvSpPr>
        <p:spPr bwMode="auto">
          <a:xfrm>
            <a:off x="7913688" y="3911600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graphicFrame>
        <p:nvGraphicFramePr>
          <p:cNvPr id="10" name="AutoShape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0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Symbol" pitchFamily="18" charset="2"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7878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50F74-7385-4D82-AFEB-3311C2906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085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CB76-9DB9-4D9E-8680-F40C73736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380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209E-77FE-437D-A2CD-6D7476940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096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F7316-5124-4AFE-B4BA-4F76747FD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168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1CE2-2B3E-4191-9C9D-FD29E0EDE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2268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A928-4DD8-4B4E-AA92-30912FBE5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9354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813A-3A71-4628-A0C5-5C7AD2A9A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916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C68F5-E462-4396-AB14-7322C59CB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04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57506-E7C3-4759-862D-0FEC0D29C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04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DDC4-51CF-4490-BD56-E49AACF77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652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9" descr="Background"/>
          <p:cNvPicPr>
            <a:picLocks noChangeAspect="1" noChangeArrowheads="1"/>
          </p:cNvPicPr>
          <p:nvPr/>
        </p:nvPicPr>
        <p:blipFill>
          <a:blip r:embed="rId13">
            <a:lum bright="7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570" r="14610" b="12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2"/>
          <p:cNvSpPr>
            <a:spLocks noChangeShapeType="1"/>
          </p:cNvSpPr>
          <p:nvPr/>
        </p:nvSpPr>
        <p:spPr bwMode="auto">
          <a:xfrm>
            <a:off x="146050" y="747713"/>
            <a:ext cx="880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hr-HR" dirty="0">
              <a:cs typeface="+mn-cs"/>
            </a:endParaRPr>
          </a:p>
        </p:txBody>
      </p:sp>
      <p:pic>
        <p:nvPicPr>
          <p:cNvPr id="1028" name="Picture 15" descr="weile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773738"/>
            <a:ext cx="6445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348413"/>
            <a:ext cx="125413" cy="12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  <a:latin typeface="Frutiger 55 Roman"/>
                <a:ea typeface="+mn-ea"/>
                <a:cs typeface="+mn-cs"/>
              </a:defRPr>
            </a:lvl1pPr>
          </a:lstStyle>
          <a:p>
            <a:pPr>
              <a:defRPr/>
            </a:pPr>
            <a:fld id="{110B7E79-BDE1-491E-A227-193410256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Text Box 24"/>
          <p:cNvSpPr txBox="1">
            <a:spLocks noChangeArrowheads="1"/>
          </p:cNvSpPr>
          <p:nvPr/>
        </p:nvSpPr>
        <p:spPr bwMode="auto">
          <a:xfrm>
            <a:off x="7880350" y="6643688"/>
            <a:ext cx="1263650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800" b="1" dirty="0" smtClean="0">
                <a:solidFill>
                  <a:srgbClr val="000066"/>
                </a:solidFill>
                <a:cs typeface="+mn-cs"/>
              </a:rPr>
              <a:t>Ministry of Finance</a:t>
            </a:r>
            <a:endParaRPr lang="en-GB" sz="800" b="1" dirty="0" smtClean="0">
              <a:solidFill>
                <a:srgbClr val="000066"/>
              </a:solidFill>
              <a:ea typeface="+mn-ea"/>
              <a:cs typeface="+mn-cs"/>
            </a:endParaRPr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-1701800" y="1408113"/>
            <a:ext cx="1393825" cy="441325"/>
          </a:xfrm>
          <a:prstGeom prst="rect">
            <a:avLst/>
          </a:prstGeom>
          <a:solidFill>
            <a:srgbClr val="B2424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2" name="Rectangle 26"/>
          <p:cNvSpPr>
            <a:spLocks noChangeArrowheads="1"/>
          </p:cNvSpPr>
          <p:nvPr/>
        </p:nvSpPr>
        <p:spPr bwMode="auto">
          <a:xfrm>
            <a:off x="-1701800" y="2778125"/>
            <a:ext cx="1393825" cy="4413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-1701800" y="3346450"/>
            <a:ext cx="1393825" cy="441325"/>
          </a:xfrm>
          <a:prstGeom prst="rect">
            <a:avLst/>
          </a:prstGeom>
          <a:solidFill>
            <a:srgbClr val="75AAF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-1701800" y="3943350"/>
            <a:ext cx="1393825" cy="441325"/>
          </a:xfrm>
          <a:prstGeom prst="rect">
            <a:avLst/>
          </a:prstGeom>
          <a:solidFill>
            <a:srgbClr val="91DAF7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5" name="Rectangle 31"/>
          <p:cNvSpPr>
            <a:spLocks noChangeArrowheads="1"/>
          </p:cNvSpPr>
          <p:nvPr/>
        </p:nvSpPr>
        <p:spPr bwMode="auto">
          <a:xfrm>
            <a:off x="-1701800" y="2070100"/>
            <a:ext cx="1393825" cy="441325"/>
          </a:xfrm>
          <a:prstGeom prst="rect">
            <a:avLst/>
          </a:prstGeom>
          <a:solidFill>
            <a:srgbClr val="CB717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6" name="Rectangle 32"/>
          <p:cNvSpPr>
            <a:spLocks noChangeArrowheads="1"/>
          </p:cNvSpPr>
          <p:nvPr/>
        </p:nvSpPr>
        <p:spPr bwMode="auto">
          <a:xfrm>
            <a:off x="-1701800" y="293688"/>
            <a:ext cx="1393825" cy="441325"/>
          </a:xfrm>
          <a:prstGeom prst="rect">
            <a:avLst/>
          </a:prstGeom>
          <a:solidFill>
            <a:srgbClr val="6A0014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7" name="Rectangle 33"/>
          <p:cNvSpPr>
            <a:spLocks noChangeArrowheads="1"/>
          </p:cNvSpPr>
          <p:nvPr/>
        </p:nvSpPr>
        <p:spPr bwMode="auto">
          <a:xfrm>
            <a:off x="-1716088" y="814388"/>
            <a:ext cx="140970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Frutiger 55 Roman"/>
              <a:cs typeface="+mn-cs"/>
            </a:endParaRPr>
          </a:p>
        </p:txBody>
      </p: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-1701800" y="4668838"/>
            <a:ext cx="1393825" cy="441325"/>
          </a:xfrm>
          <a:prstGeom prst="rect">
            <a:avLst/>
          </a:prstGeom>
          <a:solidFill>
            <a:srgbClr val="FBF18D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9" name="Rectangle 35"/>
          <p:cNvSpPr>
            <a:spLocks noChangeArrowheads="1"/>
          </p:cNvSpPr>
          <p:nvPr/>
        </p:nvSpPr>
        <p:spPr bwMode="auto">
          <a:xfrm>
            <a:off x="-1701800" y="5346700"/>
            <a:ext cx="1393825" cy="441325"/>
          </a:xfrm>
          <a:prstGeom prst="rect">
            <a:avLst/>
          </a:prstGeom>
          <a:solidFill>
            <a:srgbClr val="B7F8A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hr-HR" sz="240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3783FF"/>
        </a:buClr>
        <a:buSzPct val="123000"/>
        <a:buFont typeface="Symbol" pitchFamily="18" charset="2"/>
        <a:buChar char="¨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7000"/>
        <a:buChar char="—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rojkemi.xyz/proracun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ubtitle 2"/>
          <p:cNvSpPr>
            <a:spLocks noGrp="1"/>
          </p:cNvSpPr>
          <p:nvPr>
            <p:ph type="subTitle" idx="1"/>
          </p:nvPr>
        </p:nvSpPr>
        <p:spPr>
          <a:xfrm>
            <a:off x="684213" y="1700213"/>
            <a:ext cx="7343775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ru-RU" altLang="ru-RU" sz="44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Бюджеты </a:t>
            </a:r>
            <a:r>
              <a:rPr lang="ru-RU" altLang="ru-RU" sz="4400" b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субъектов </a:t>
            </a:r>
            <a:r>
              <a:rPr lang="ru-RU" altLang="ru-RU" sz="44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местн</a:t>
            </a:r>
            <a:r>
              <a:rPr lang="ru-RU" altLang="ru-RU" sz="4400" b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ого</a:t>
            </a:r>
            <a:r>
              <a:rPr lang="ru-RU" altLang="ru-RU" sz="44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и региональн</a:t>
            </a:r>
            <a:r>
              <a:rPr lang="ru-RU" altLang="ru-RU" sz="4400" b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ого </a:t>
            </a:r>
            <a:r>
              <a:rPr lang="ru-RU" altLang="ru-RU" sz="44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самоуправления</a:t>
            </a:r>
            <a:r>
              <a:rPr lang="hr-HR" altLang="ru-RU" sz="44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hr-HR" altLang="ru-RU" sz="44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4400" b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п</a:t>
            </a:r>
            <a:r>
              <a:rPr lang="ru-RU" altLang="ru-RU" sz="44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р</a:t>
            </a:r>
            <a:r>
              <a:rPr lang="ru-RU" altLang="ru-RU" sz="4400" b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озрач</a:t>
            </a:r>
            <a:r>
              <a:rPr lang="ru-RU" altLang="ru-RU" sz="44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ность</a:t>
            </a:r>
            <a:endParaRPr lang="hr-HR" altLang="ru-RU" sz="4400" b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37218" name="Subtitle 2"/>
          <p:cNvSpPr txBox="1">
            <a:spLocks/>
          </p:cNvSpPr>
          <p:nvPr/>
        </p:nvSpPr>
        <p:spPr bwMode="auto">
          <a:xfrm>
            <a:off x="611188" y="5732463"/>
            <a:ext cx="8132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ru-RU" altLang="ru-RU" sz="2400">
                <a:ea typeface="Meiryo" pitchFamily="34" charset="-128"/>
                <a:cs typeface="Meiryo" pitchFamily="34" charset="-128"/>
              </a:rPr>
              <a:t>Невенка Бркич</a:t>
            </a:r>
            <a:r>
              <a:rPr lang="hr-HR" altLang="ru-RU" sz="2400">
                <a:latin typeface="Meiryo" pitchFamily="34" charset="-128"/>
                <a:ea typeface="Meiryo" pitchFamily="34" charset="-128"/>
                <a:cs typeface="Meiryo" pitchFamily="34" charset="-128"/>
              </a:rPr>
              <a:t>, </a:t>
            </a:r>
            <a:r>
              <a:rPr lang="ru-RU" altLang="ru-RU" sz="2400">
                <a:latin typeface="Meiryo" pitchFamily="34" charset="-128"/>
                <a:ea typeface="Meiryo" pitchFamily="34" charset="-128"/>
                <a:cs typeface="Meiryo" pitchFamily="34" charset="-128"/>
              </a:rPr>
              <a:t>Министерство финансов</a:t>
            </a:r>
            <a:endParaRPr lang="hr-HR" altLang="ru-RU" sz="240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ru-RU" altLang="ru-RU" sz="2000">
                <a:latin typeface="Meiryo" pitchFamily="34" charset="-128"/>
                <a:ea typeface="Meiryo" pitchFamily="34" charset="-128"/>
                <a:cs typeface="Meiryo" pitchFamily="34" charset="-128"/>
              </a:rPr>
              <a:t>Загреб, 2 декабря</a:t>
            </a:r>
            <a:r>
              <a:rPr lang="hr-HR" altLang="ru-RU" sz="2000">
                <a:latin typeface="Meiryo" pitchFamily="34" charset="-128"/>
                <a:ea typeface="Meiryo" pitchFamily="34" charset="-128"/>
                <a:cs typeface="Meiryo" pitchFamily="34" charset="-128"/>
              </a:rPr>
              <a:t> 2015</a:t>
            </a:r>
            <a:r>
              <a:rPr lang="ru-RU" altLang="ru-RU" sz="2000">
                <a:latin typeface="Meiryo" pitchFamily="34" charset="-128"/>
                <a:ea typeface="Meiryo" pitchFamily="34" charset="-128"/>
                <a:cs typeface="Meiryo" pitchFamily="34" charset="-128"/>
              </a:rPr>
              <a:t> г.</a:t>
            </a:r>
            <a:endParaRPr lang="en-GB" altLang="ru-RU" sz="140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Самоуправленческая юрисдикция жупаний</a:t>
            </a:r>
            <a:r>
              <a:rPr lang="pl-PL" altLang="ru-RU" sz="3200" b="0" smtClean="0">
                <a:latin typeface="Arial" pitchFamily="34" charset="0"/>
              </a:rPr>
              <a:t> </a:t>
            </a:r>
            <a:r>
              <a:rPr lang="ru-RU" altLang="ru-RU" smtClean="0"/>
              <a:t> </a:t>
            </a:r>
            <a:endParaRPr lang="en-GB" altLang="ru-RU" sz="32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340768"/>
            <a:ext cx="8137525" cy="532832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рамках своей самоуправленческой юрисдикции </a:t>
            </a:r>
            <a:r>
              <a:rPr lang="ru-RU" altLang="ru-RU" sz="1700" b="1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жупания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осуществляет деятельность региональной значимости, в особенности связанную с:</a:t>
            </a: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образованием,</a:t>
            </a: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здравоохранением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пространственно-территориальным и градостроительным планированием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экономическим развитием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транспортом и его инфраструктурой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vi-VN" altLang="ru-RU" sz="17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содержанием дорог общего пользования</a:t>
            </a:r>
            <a:r>
              <a:rPr lang="vi-VN" altLang="ru-RU" sz="17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планированием и развитием сети образовательных, медицинских, социальных и культурных учреждений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выдачей</a:t>
            </a:r>
            <a:r>
              <a:rPr lang="vi-VN" altLang="ru-RU" sz="17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17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разрешений на строительство и землеотводы и иной документации, относящейся к строительству, а также оформлением документов на пространственно-территориальное планирование</a:t>
            </a:r>
            <a:r>
              <a:rPr lang="vi-VN" altLang="ru-RU" sz="17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 территории </a:t>
            </a:r>
            <a:r>
              <a:rPr lang="ru-RU" altLang="ru-RU" sz="17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жупании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за пределами территории крупного города,</a:t>
            </a: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прочими видами деятельности в соответствии с конкретными законами</a:t>
            </a:r>
            <a:endParaRPr lang="en-GB" altLang="ru-RU" sz="170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endParaRPr lang="en-GB" altLang="ru-RU" sz="170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81C20-19AD-4B31-873B-FE8CE45ABB0D}" type="slidenum">
              <a:rPr lang="en-US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208963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Arial" pitchFamily="34" charset="0"/>
              </a:rPr>
              <a:t>СМРСУ</a:t>
            </a:r>
            <a:r>
              <a:rPr lang="hr-HR" altLang="ru-RU" sz="3200" b="0" smtClean="0">
                <a:latin typeface="Arial" pitchFamily="34" charset="0"/>
              </a:rPr>
              <a:t> </a:t>
            </a:r>
            <a:r>
              <a:rPr lang="ru-RU" altLang="ru-RU" sz="3200" b="0" smtClean="0">
                <a:latin typeface="Arial" pitchFamily="34" charset="0"/>
              </a:rPr>
              <a:t>в системе государственного финансирования Республики Хорватия</a:t>
            </a:r>
            <a:endParaRPr lang="hr-HR" altLang="ru-RU" sz="3200" b="0" smtClean="0">
              <a:latin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46623-1A6A-445E-93D9-1A5DF5BBC9F4}" type="slidenum">
              <a:rPr lang="en-US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5" name="Dijagram 1"/>
          <p:cNvGraphicFramePr/>
          <p:nvPr>
            <p:extLst>
              <p:ext uri="{D42A27DB-BD31-4B8C-83A1-F6EECF244321}">
                <p14:modId xmlns:p14="http://schemas.microsoft.com/office/powerpoint/2010/main" val="1993727966"/>
              </p:ext>
            </p:extLst>
          </p:nvPr>
        </p:nvGraphicFramePr>
        <p:xfrm>
          <a:off x="1262807" y="1566317"/>
          <a:ext cx="64087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05325" y="6318250"/>
            <a:ext cx="141288" cy="15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hangingPunct="0"/>
            <a:fld id="{AB9F3719-E342-4528-9838-DF6B04CF715C}" type="slidenum">
              <a:rPr lang="hr-HR" altLang="ru-RU" sz="1000" smtClean="0">
                <a:solidFill>
                  <a:srgbClr val="44422C"/>
                </a:solidFill>
                <a:latin typeface="Hoefler Text"/>
                <a:ea typeface="ヒラギノ明朝 ProN W3"/>
                <a:cs typeface="ヒラギノ明朝 ProN W3"/>
                <a:sym typeface="Hoefler Text"/>
              </a:rPr>
              <a:pPr eaLnBrk="0" hangingPunct="0"/>
              <a:t>12</a:t>
            </a:fld>
            <a:endParaRPr lang="en-GB" altLang="ru-RU" sz="1000" smtClean="0">
              <a:solidFill>
                <a:srgbClr val="44422C"/>
              </a:solidFill>
              <a:latin typeface="Hoefler Text"/>
              <a:ea typeface="ヒラギノ明朝 ProN W3"/>
              <a:cs typeface="ヒラギノ明朝 ProN W3"/>
              <a:sym typeface="Hoefler Text"/>
            </a:endParaRP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5613" y="1036638"/>
            <a:ext cx="8232775" cy="55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0" bIns="32146"/>
          <a:lstStyle/>
          <a:p>
            <a:pPr marL="376238" indent="-376238">
              <a:buFont typeface="Symbol" pitchFamily="18" charset="2"/>
              <a:buNone/>
            </a:pPr>
            <a:endParaRPr lang="hr-HR" altLang="ru-RU" sz="700" smtClean="0"/>
          </a:p>
          <a:p>
            <a:pPr marL="376238" indent="-376238">
              <a:buFont typeface="Symbol" pitchFamily="18" charset="2"/>
              <a:buNone/>
            </a:pPr>
            <a:endParaRPr lang="hr-HR" altLang="ru-RU" smtClean="0"/>
          </a:p>
          <a:p>
            <a:pPr marL="376238" indent="-376238" algn="just" eaLnBrk="1" hangingPunct="1">
              <a:spcBef>
                <a:spcPct val="0"/>
              </a:spcBef>
            </a:pPr>
            <a:endParaRPr lang="en-US" altLang="ru-RU" smtClean="0">
              <a:solidFill>
                <a:srgbClr val="CC0000"/>
              </a:solidFill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157699" name="Rectangle 5"/>
          <p:cNvSpPr>
            <a:spLocks noChangeArrowheads="1"/>
          </p:cNvSpPr>
          <p:nvPr/>
        </p:nvSpPr>
        <p:spPr bwMode="auto">
          <a:xfrm>
            <a:off x="268288" y="188913"/>
            <a:ext cx="8232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647" tIns="44647" rIns="91435" bIns="44647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ru-RU" altLang="ru-RU" sz="3200">
                <a:solidFill>
                  <a:srgbClr val="0F0365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Источник</a:t>
            </a:r>
            <a:r>
              <a:rPr lang="ru-RU" altLang="ru-RU" sz="3200">
                <a:solidFill>
                  <a:srgbClr val="0F0365"/>
                </a:solidFill>
                <a:sym typeface="Arial" pitchFamily="34" charset="0"/>
              </a:rPr>
              <a:t>и</a:t>
            </a:r>
            <a:r>
              <a:rPr lang="ru-RU" altLang="ru-RU" sz="3200">
                <a:solidFill>
                  <a:srgbClr val="0F0365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 финансирования </a:t>
            </a:r>
            <a:r>
              <a:rPr lang="ru-RU" altLang="ru-RU" sz="3200">
                <a:solidFill>
                  <a:srgbClr val="0F0365"/>
                </a:solidFill>
                <a:ea typeface="Meiryo" pitchFamily="34" charset="-128"/>
                <a:cs typeface="Meiryo" pitchFamily="34" charset="-128"/>
                <a:sym typeface="Arial" pitchFamily="34" charset="0"/>
              </a:rPr>
              <a:t>С</a:t>
            </a:r>
            <a:r>
              <a:rPr lang="ru-RU" altLang="ru-RU" sz="3200">
                <a:solidFill>
                  <a:srgbClr val="0F0365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МРСУ</a:t>
            </a:r>
            <a:endParaRPr lang="en-GB" altLang="ru-RU" sz="3200">
              <a:solidFill>
                <a:srgbClr val="0F0365"/>
              </a:solidFill>
              <a:latin typeface="Meiryo" pitchFamily="34" charset="-128"/>
              <a:ea typeface="Meiryo" pitchFamily="34" charset="-128"/>
              <a:cs typeface="ヒラギノ角ゴ ProN W3"/>
              <a:sym typeface="Arial" pitchFamily="34" charset="0"/>
            </a:endParaRPr>
          </a:p>
        </p:txBody>
      </p:sp>
      <p:sp>
        <p:nvSpPr>
          <p:cNvPr id="157700" name="Rectangle 7"/>
          <p:cNvSpPr>
            <a:spLocks noChangeArrowheads="1"/>
          </p:cNvSpPr>
          <p:nvPr/>
        </p:nvSpPr>
        <p:spPr bwMode="auto">
          <a:xfrm>
            <a:off x="611188" y="1504950"/>
            <a:ext cx="415131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647" tIns="44647" rIns="138224" bIns="44647" anchor="ctr"/>
          <a:lstStyle>
            <a:lvl1pPr marL="314325" indent="-3143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0" hangingPunct="0">
              <a:spcBef>
                <a:spcPts val="775"/>
              </a:spcBef>
              <a:buClr>
                <a:srgbClr val="000000"/>
              </a:buClr>
              <a:buSzPct val="100000"/>
            </a:pPr>
            <a:r>
              <a:rPr lang="ru-RU" altLang="ru-RU" sz="1700" dirty="0"/>
              <a:t> </a:t>
            </a:r>
            <a:r>
              <a:rPr lang="ru-RU" altLang="ru-RU" sz="1700" dirty="0">
                <a:solidFill>
                  <a:srgbClr val="0F0365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1.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1700" b="1" dirty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СОБСТВЕННЫЕ ДОХОДЫ</a:t>
            </a:r>
            <a:endParaRPr lang="hr-HR" altLang="ru-RU" sz="1700" b="1" dirty="0">
              <a:solidFill>
                <a:srgbClr val="0070C0"/>
              </a:solidFill>
              <a:latin typeface="Meiryo" pitchFamily="34" charset="-128"/>
              <a:ea typeface="Meiryo" pitchFamily="34" charset="-128"/>
              <a:cs typeface="Meiryo" pitchFamily="34" charset="-128"/>
              <a:sym typeface="Arial" pitchFamily="34" charset="0"/>
            </a:endParaRPr>
          </a:p>
          <a:p>
            <a:pPr eaLnBrk="0" hangingPunct="0">
              <a:spcBef>
                <a:spcPts val="775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Собственные налоги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GB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(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включая добавочный налог на подоходный налог</a:t>
            </a:r>
            <a:r>
              <a:rPr lang="en-GB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)</a:t>
            </a:r>
            <a:endParaRPr lang="en-GB" altLang="ru-RU" sz="1700" dirty="0">
              <a:latin typeface="Meiryo" pitchFamily="34" charset="-128"/>
              <a:ea typeface="Meiryo" pitchFamily="34" charset="-128"/>
              <a:cs typeface="ヒラギノ角ゴ ProN W3"/>
              <a:sym typeface="Arial" pitchFamily="34" charset="0"/>
            </a:endParaRPr>
          </a:p>
          <a:p>
            <a:pPr eaLnBrk="0" hangingPunct="0">
              <a:spcBef>
                <a:spcPts val="775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Прочие собственные доходы</a:t>
            </a:r>
            <a:r>
              <a:rPr lang="hr-HR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 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(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доходы согласно специальным регламентам 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—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 жилищно-коммунальные взносы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, 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жилищно-коммунальные сборы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, 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административные сборы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,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 сборы за пользование общественными площадками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, 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налог за проживание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, 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доходы от продажи и аренды авуаров, штрафы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...)</a:t>
            </a:r>
          </a:p>
        </p:txBody>
      </p:sp>
      <p:sp>
        <p:nvSpPr>
          <p:cNvPr id="157701" name="Rectangle 8"/>
          <p:cNvSpPr>
            <a:spLocks noChangeArrowheads="1"/>
          </p:cNvSpPr>
          <p:nvPr/>
        </p:nvSpPr>
        <p:spPr bwMode="auto">
          <a:xfrm>
            <a:off x="5027612" y="1556792"/>
            <a:ext cx="386486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647" tIns="44647" rIns="91435" bIns="44647" anchor="ctr"/>
          <a:lstStyle>
            <a:lvl1pPr marL="376238" indent="-3746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hangingPunct="0">
              <a:spcBef>
                <a:spcPts val="775"/>
              </a:spcBef>
              <a:buClr>
                <a:srgbClr val="000000"/>
              </a:buClr>
              <a:buSzPct val="100000"/>
            </a:pPr>
            <a:r>
              <a:rPr lang="ru-RU" altLang="ru-RU" sz="1700" dirty="0"/>
              <a:t> </a:t>
            </a:r>
            <a:r>
              <a:rPr lang="en-GB" altLang="ru-RU" sz="1700" dirty="0">
                <a:solidFill>
                  <a:srgbClr val="0F0365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2.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1700" b="1" dirty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СОВМЕСТНО ИСПОЛЬЗУЕМЫЕ ДОХОДЫ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</a:p>
          <a:p>
            <a:pPr eaLnBrk="0" hangingPunct="0">
              <a:spcBef>
                <a:spcPts val="775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Налоговые доходы</a:t>
            </a:r>
            <a:r>
              <a:rPr lang="hr-HR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 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(</a:t>
            </a:r>
            <a:r>
              <a:rPr lang="ru-RU" altLang="ru-RU" sz="1700" dirty="0">
                <a:ea typeface="Meiryo" pitchFamily="34" charset="-128"/>
                <a:cs typeface="Meiryo" pitchFamily="34" charset="-128"/>
                <a:sym typeface="Arial" pitchFamily="34" charset="0"/>
              </a:rPr>
              <a:t>подоходный 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налог </a:t>
            </a:r>
            <a:r>
              <a:rPr lang="ru-RU" altLang="ru-RU" sz="1700" dirty="0">
                <a:ea typeface="Meiryo" pitchFamily="34" charset="-128"/>
                <a:cs typeface="Meiryo" pitchFamily="34" charset="-128"/>
                <a:sym typeface="Arial" pitchFamily="34" charset="0"/>
              </a:rPr>
              <a:t>для 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 физических лиц и налог на передачу недвижимого имущества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)</a:t>
            </a:r>
          </a:p>
          <a:p>
            <a:pPr eaLnBrk="0" hangingPunct="0">
              <a:spcBef>
                <a:spcPts val="775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Прочие общие доходы</a:t>
            </a:r>
            <a:r>
              <a:rPr lang="hr-HR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 </a:t>
            </a:r>
            <a:r>
              <a:rPr lang="en-GB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(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концессионный сбор</a:t>
            </a:r>
            <a:r>
              <a:rPr lang="en-GB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, 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доходы от ежегодной ренты с памятников культуры, доходы от продажи гербовых марок, доходы от проведения лотерей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...)</a:t>
            </a:r>
          </a:p>
        </p:txBody>
      </p:sp>
      <p:sp>
        <p:nvSpPr>
          <p:cNvPr id="157702" name="Rectangle 9"/>
          <p:cNvSpPr>
            <a:spLocks noChangeArrowheads="1"/>
          </p:cNvSpPr>
          <p:nvPr/>
        </p:nvSpPr>
        <p:spPr bwMode="auto">
          <a:xfrm>
            <a:off x="1787525" y="5128915"/>
            <a:ext cx="491013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647" tIns="44647" rIns="91435" bIns="44647" anchor="ctr"/>
          <a:lstStyle>
            <a:lvl1pPr marL="342900" indent="-34131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69850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hangingPunct="0">
              <a:spcBef>
                <a:spcPts val="775"/>
              </a:spcBef>
              <a:buClr>
                <a:srgbClr val="000000"/>
              </a:buClr>
              <a:buSzPct val="100000"/>
            </a:pPr>
            <a:r>
              <a:rPr lang="ru-RU" altLang="ru-RU" sz="1700" dirty="0"/>
              <a:t>        </a:t>
            </a:r>
            <a:r>
              <a:rPr lang="en-GB" altLang="ru-RU" sz="1700" dirty="0">
                <a:solidFill>
                  <a:srgbClr val="0F0365"/>
                </a:solidFill>
                <a:sym typeface="Arial" pitchFamily="34" charset="0"/>
              </a:rPr>
              <a:t>3.</a:t>
            </a:r>
            <a:r>
              <a:rPr lang="ru-RU" altLang="ru-RU" sz="1700" dirty="0"/>
              <a:t> </a:t>
            </a:r>
            <a:r>
              <a:rPr lang="ru-RU" altLang="ru-RU" sz="1700" b="1" dirty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ПРОЧИЕ ИСТОЧНИКИ ДОХОДОВ</a:t>
            </a:r>
            <a:endParaRPr lang="en-GB" altLang="ru-RU" sz="1700" b="1" dirty="0">
              <a:solidFill>
                <a:srgbClr val="0070C0"/>
              </a:solidFill>
              <a:latin typeface="Meiryo" pitchFamily="34" charset="-128"/>
              <a:ea typeface="Meiryo" pitchFamily="34" charset="-128"/>
              <a:cs typeface="ヒラギノ角ゴ ProN W3"/>
              <a:sym typeface="Arial" pitchFamily="34" charset="0"/>
            </a:endParaRPr>
          </a:p>
          <a:p>
            <a:pPr lvl="1" eaLnBrk="0" hangingPunct="0">
              <a:spcBef>
                <a:spcPts val="7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Гранты</a:t>
            </a:r>
            <a:endParaRPr lang="hr-HR" altLang="ru-RU" sz="1700" b="1" dirty="0">
              <a:latin typeface="Meiryo" pitchFamily="34" charset="-128"/>
              <a:ea typeface="Meiryo" pitchFamily="34" charset="-128"/>
              <a:cs typeface="Meiryo" pitchFamily="34" charset="-128"/>
              <a:sym typeface="Arial" pitchFamily="34" charset="0"/>
            </a:endParaRPr>
          </a:p>
          <a:p>
            <a:pPr lvl="1" eaLnBrk="0" hangingPunct="0">
              <a:spcBef>
                <a:spcPts val="7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Поступления от займов</a:t>
            </a:r>
            <a:r>
              <a:rPr lang="hr-HR" altLang="ru-RU" sz="1700" b="1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 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(</a:t>
            </a:r>
            <a:r>
              <a:rPr lang="ru-RU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долгосрочных и краткосрочных</a:t>
            </a:r>
            <a:r>
              <a:rPr lang="hr-HR" altLang="ru-RU" sz="1700" dirty="0">
                <a:latin typeface="Meiryo" pitchFamily="34" charset="-128"/>
                <a:ea typeface="Meiryo" pitchFamily="34" charset="-128"/>
                <a:cs typeface="Meiryo" pitchFamily="34" charset="-128"/>
                <a:sym typeface="Arial" pitchFamily="34" charset="0"/>
              </a:rPr>
              <a:t>)</a:t>
            </a:r>
            <a:endParaRPr lang="en-GB" altLang="ru-RU" sz="1700" dirty="0">
              <a:latin typeface="Meiryo" pitchFamily="34" charset="-128"/>
              <a:ea typeface="Meiryo" pitchFamily="34" charset="-128"/>
              <a:cs typeface="Meiryo" pitchFamily="34" charset="-128"/>
              <a:sym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Долевые налоги </a:t>
            </a:r>
            <a:r>
              <a:rPr lang="ru-RU" altLang="ru-RU" sz="3200" b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С</a:t>
            </a:r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МРСУ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en-GB" altLang="ru-RU" sz="32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088" y="1916113"/>
            <a:ext cx="7993384" cy="4176712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  <a:buSzPct val="100000"/>
              <a:buFont typeface="Wingdings" pitchFamily="2" charset="2"/>
              <a:buChar char="v"/>
            </a:pPr>
            <a:r>
              <a:rPr lang="ru-RU" altLang="ru-RU" sz="2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Подоходный налог для физических лиц</a:t>
            </a:r>
            <a:endParaRPr lang="hr-HR" altLang="ru-RU" sz="2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делится между местным и региональным самоуправлением</a:t>
            </a:r>
            <a:endParaRPr lang="en-GB" altLang="ru-RU" sz="240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>
              <a:spcBef>
                <a:spcPts val="1800"/>
              </a:spcBef>
              <a:buSzPct val="100000"/>
              <a:buFont typeface="Wingdings" pitchFamily="2" charset="2"/>
              <a:buChar char="v"/>
            </a:pPr>
            <a:r>
              <a:rPr lang="ru-RU" altLang="ru-RU" sz="2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Налог на передачу недвижимого имущества</a:t>
            </a:r>
            <a:endParaRPr lang="hr-HR" altLang="ru-RU" sz="2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делится между местным самоуправлением</a:t>
            </a:r>
            <a:r>
              <a:rPr lang="hr-HR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(80%) 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 центральным правительством</a:t>
            </a:r>
            <a:r>
              <a:rPr lang="hr-HR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(20%)</a:t>
            </a:r>
            <a:endParaRPr lang="en-GB" altLang="ru-RU" sz="24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buFont typeface="Symbol" pitchFamily="18" charset="2"/>
              <a:buNone/>
            </a:pPr>
            <a:endParaRPr lang="en-GB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9A904-A6CE-4CAF-A82B-00F3F1FBD84D}" type="slidenum">
              <a:rPr lang="en-US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Naslov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Arial" pitchFamily="34" charset="0"/>
              </a:rPr>
              <a:t>Подоходный налог </a:t>
            </a:r>
            <a:r>
              <a:rPr lang="hr-HR" altLang="ru-RU" sz="3200" b="0" smtClean="0">
                <a:latin typeface="Arial" pitchFamily="34" charset="0"/>
              </a:rPr>
              <a:t>—</a:t>
            </a:r>
            <a:r>
              <a:rPr lang="ru-RU" altLang="ru-RU" sz="3200" b="0" smtClean="0">
                <a:latin typeface="Arial" pitchFamily="34" charset="0"/>
              </a:rPr>
              <a:t> распределение</a:t>
            </a:r>
            <a:endParaRPr lang="en-GB" altLang="ru-RU" sz="32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903F-C8B2-46DF-B743-70AC743C3FEB}" type="slidenum">
              <a:rPr lang="en-US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359504"/>
              </p:ext>
            </p:extLst>
          </p:nvPr>
        </p:nvGraphicFramePr>
        <p:xfrm>
          <a:off x="152131" y="692696"/>
          <a:ext cx="8960615" cy="56812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34308"/>
                <a:gridCol w="995623"/>
                <a:gridCol w="1052843"/>
                <a:gridCol w="1098620"/>
                <a:gridCol w="1098620"/>
                <a:gridCol w="1098620"/>
                <a:gridCol w="1205430"/>
                <a:gridCol w="976551"/>
              </a:tblGrid>
              <a:tr h="158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Распределение доходов от подоходного налога для физических лиц</a:t>
                      </a:r>
                      <a:b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Государственная доля 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Доля общины</a:t>
                      </a: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города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Доля </a:t>
                      </a:r>
                      <a:r>
                        <a:rPr lang="ru-RU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жупании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Доля децентрализованных функций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Доля позиции стабилизационного гранта для децентрализованных функций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Доля позиции гранта для проектов, совместно финансируемых из фондов</a:t>
                      </a: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985" marR="6985" marT="6985" marB="0" anchor="ctr"/>
                </a:tc>
              </a:tr>
              <a:tr h="45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01.01.1994 - 31.03.2000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</a:tr>
              <a:tr h="45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01.04.2000 -30.06.2001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</a:tr>
              <a:tr h="45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01.07.2001 - 31.12.2001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29,2%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9,8%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</a:tr>
              <a:tr h="45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01.01.2002 - 31.12.2002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29,6%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</a:tr>
              <a:tr h="45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01.01.2003 - 31.12.2006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24,6%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10,4%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</a:tr>
              <a:tr h="45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01.01.2007 - 30.06.2008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</a:tr>
              <a:tr h="45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01.07.2008 - 29.02.2012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15,5%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17,5%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</a:tr>
              <a:tr h="45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01.03.2012 - 31.12.2014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56,5%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12,0%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15,5%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</a:tr>
              <a:tr h="378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b="1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01.01.2015 - </a:t>
                      </a:r>
                      <a:endParaRPr lang="ru-RU" sz="1300" b="1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b="1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 </a:t>
                      </a:r>
                      <a:endParaRPr lang="ru-RU" sz="1300" b="1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b="1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60,0% </a:t>
                      </a:r>
                      <a:endParaRPr lang="ru-RU" sz="1300" b="1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b="1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16,5% </a:t>
                      </a:r>
                      <a:endParaRPr lang="ru-RU" sz="1300" b="1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6,0% </a:t>
                      </a:r>
                      <a:endParaRPr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b="1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16,0% </a:t>
                      </a:r>
                      <a:endParaRPr lang="ru-RU" sz="1300" b="1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b="1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 </a:t>
                      </a:r>
                      <a:endParaRPr lang="ru-RU" sz="1300" b="1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 </a:t>
                      </a:r>
                      <a:endParaRPr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85" marR="6985" marT="6985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Naslov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Arial" pitchFamily="34" charset="0"/>
              </a:rPr>
              <a:t>Структура доходов СМРСУ</a:t>
            </a:r>
            <a:r>
              <a:rPr lang="hr-HR" altLang="ru-RU" sz="3200" b="0" smtClean="0">
                <a:latin typeface="Arial" pitchFamily="34" charset="0"/>
              </a:rPr>
              <a:t> </a:t>
            </a:r>
            <a:r>
              <a:rPr lang="ru-RU" altLang="ru-RU" sz="3200" b="0" smtClean="0">
                <a:latin typeface="Arial" pitchFamily="34" charset="0"/>
              </a:rPr>
              <a:t>в </a:t>
            </a:r>
            <a:r>
              <a:rPr lang="hr-HR" altLang="ru-RU" sz="3200" b="0" smtClean="0">
                <a:latin typeface="Arial" pitchFamily="34" charset="0"/>
              </a:rPr>
              <a:t>2014</a:t>
            </a:r>
            <a:r>
              <a:rPr lang="ru-RU" altLang="ru-RU" sz="3200" b="0" smtClean="0">
                <a:latin typeface="Arial" pitchFamily="34" charset="0"/>
              </a:rPr>
              <a:t> г.</a:t>
            </a:r>
            <a:endParaRPr lang="en-GB" altLang="ru-RU" sz="32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A2C60-0028-4EAA-BF01-A879FC8FF269}" type="slidenum">
              <a:rPr lang="en-US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765872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Naslov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100" b="0" smtClean="0">
                <a:latin typeface="Arial" pitchFamily="34" charset="0"/>
              </a:rPr>
              <a:t>Структура налоговых доходов СМРСУ в</a:t>
            </a:r>
            <a:r>
              <a:rPr lang="hr-HR" altLang="ru-RU" sz="3100" b="0" smtClean="0">
                <a:latin typeface="Arial" pitchFamily="34" charset="0"/>
              </a:rPr>
              <a:t> 2014</a:t>
            </a:r>
            <a:r>
              <a:rPr lang="ru-RU" altLang="ru-RU" sz="3100" b="0" smtClean="0">
                <a:latin typeface="Arial" pitchFamily="34" charset="0"/>
              </a:rPr>
              <a:t> г.</a:t>
            </a:r>
            <a:endParaRPr lang="en-GB" altLang="ru-RU" sz="31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82904-A159-4379-927A-13227D7145C2}" type="slidenum">
              <a:rPr lang="en-US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163843" name="Chart 4"/>
          <p:cNvGraphicFramePr>
            <a:graphicFrameLocks/>
          </p:cNvGraphicFramePr>
          <p:nvPr/>
        </p:nvGraphicFramePr>
        <p:xfrm>
          <a:off x="0" y="1066800"/>
          <a:ext cx="89947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6" r:id="rId3" imgW="8992379" imgH="5791702" progId="Excel.Chart.8">
                  <p:embed/>
                </p:oleObj>
              </mc:Choice>
              <mc:Fallback>
                <p:oleObj r:id="rId3" imgW="8992379" imgH="57917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994775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21801"/>
              </p:ext>
            </p:extLst>
          </p:nvPr>
        </p:nvGraphicFramePr>
        <p:xfrm>
          <a:off x="6588224" y="2420888"/>
          <a:ext cx="2376264" cy="28803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76264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и добавочный налог на личные доходы</a:t>
                      </a:r>
                      <a:endParaRPr lang="ru-RU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имущество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25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товары и услуги</a:t>
                      </a:r>
                      <a:endParaRPr lang="ru-RU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2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налоги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Процесс формирования бюджета на местном и региональном уровне</a:t>
            </a:r>
            <a:endParaRPr lang="hr-HR" altLang="ru-RU" b="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aphicFrame>
        <p:nvGraphicFramePr>
          <p:cNvPr id="3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735620"/>
              </p:ext>
            </p:extLst>
          </p:nvPr>
        </p:nvGraphicFramePr>
        <p:xfrm>
          <a:off x="21958" y="980728"/>
          <a:ext cx="9144000" cy="539958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99661"/>
                <a:gridCol w="4167188"/>
                <a:gridCol w="1877151"/>
              </a:tblGrid>
              <a:tr h="1998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На основании стратегических планов, программы национальной реформы и программы сближения, а также рекомендаций Совета ЕС для Республики Хорватия, Министерство финансов...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Правительство Республики Хорватия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...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разрабатывает проект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директив для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экономической и налогово-бюджетной политики 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ДИРЕКТИВЫ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 трехлетний период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принимает ДИРЕКТИВЫ по итогам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 конца июля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25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закона о бюджете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335" marR="13335" marT="13335" marB="0" anchor="ctr"/>
                </a:tc>
              </a:tr>
              <a:tr h="933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Министерство финансов</a:t>
                      </a: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 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 основании директив хорватского правительства представляет министерствам и иным органам государственной власти Инструкции по разработке предлагаемого государственного бюджета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15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августа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закона о бюджете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335" marR="13335" marT="13335" marB="0" anchor="ctr"/>
                </a:tc>
              </a:tr>
              <a:tr h="933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Министерство финансов</a:t>
                      </a: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 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на основании директив хорватского правительства и Инструкции по разработке предлагаемого государственного бюджета разрабатывает Инструкции по разработке бюджета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СМРСУ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15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августа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закона о бюджете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335" marR="13335" marT="13335" marB="0" anchor="ctr"/>
                </a:tc>
              </a:tr>
              <a:tr h="70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Потребители бюджета СМРСУ</a:t>
                      </a: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 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должны представить предложение по финансовому плану компетентному административному органу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не позднее 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сентября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 3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закона о бюджете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335" marR="13335" marT="13335" marB="0" anchor="ctr"/>
                </a:tc>
              </a:tr>
              <a:tr h="830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Потребители внебюджетных средств СМРСУ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должны представить предложение по финансовому плану компетентному административному органу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сентября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 36 закона о бюджете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3335" marR="13335" marT="13335" marB="0" anchor="ctr"/>
                </a:tc>
              </a:tr>
            </a:tbl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19024-02D7-43FF-AECE-88E04D93B1B5}" type="slidenum">
              <a:rPr lang="en-US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8470-5E65-4DC4-95A3-BB67382AE5F8}" type="slidenum">
              <a:rPr lang="en-US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3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577056"/>
              </p:ext>
            </p:extLst>
          </p:nvPr>
        </p:nvGraphicFramePr>
        <p:xfrm>
          <a:off x="35496" y="1013594"/>
          <a:ext cx="9070975" cy="522402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06829"/>
                <a:gridCol w="4101986"/>
                <a:gridCol w="1862160"/>
              </a:tblGrid>
              <a:tr h="101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Административный орган по финансовым вопросам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разрабатывает проект бюджета на бюджетный год и прогнозы на ближайшие два года и представляет их главе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СМРСУ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15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октября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 37 закона о бюджете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1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Глава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СМРСУ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дорабатывает предложенный бюджет и прогнозы и подает их на утверждение представительному органу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15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ноября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 37 закона о бюджете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Представительный орган СМРСУ</a:t>
                      </a: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 </a:t>
                      </a:r>
                      <a:endParaRPr lang="ru-RU" sz="13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утверждает бюджет на ближайший бюджетный год (на уровне экономически классифицированной подгруппы) и прогнозы на ближайшие два года 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 уровне экономически классифицированной подгруппы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соглашается с предложением потребителя внебюджетных средств по финансовому плану наряду с утверждением бюджета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 концу года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 не позднее крайнего срока, позволяющего применить бюджет по состоянию на 1 января года, к которому относится данный бюджет)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 39 закона о бюджете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99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Глава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СМРСУ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представляет Министерству финансов бюджет и прогнозы, решение об исполнении бюджета и поправки к бюджету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в течение 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дней со дня вступления их в силу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(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Статья 40 закона о бюджете</a:t>
                      </a:r>
                      <a:r>
                        <a:rPr lang="hr-HR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0" y="6273800"/>
            <a:ext cx="9144000" cy="9413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ru-RU" altLang="ru-RU" i="1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Источник</a:t>
            </a:r>
            <a:r>
              <a:rPr lang="hr-HR" altLang="ru-RU" i="1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: </a:t>
            </a:r>
            <a:r>
              <a:rPr lang="ru-RU" altLang="ru-RU" i="1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Закон о бюджете</a:t>
            </a:r>
            <a:r>
              <a:rPr lang="hr-HR" altLang="ru-RU" i="1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(</a:t>
            </a:r>
            <a:r>
              <a:rPr lang="ru-RU" altLang="ru-RU" i="1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Официальный бюллетень,</a:t>
            </a:r>
            <a:r>
              <a:rPr lang="hr-HR" altLang="ru-RU" i="1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87/2008, 136/2012</a:t>
            </a:r>
            <a:r>
              <a:rPr lang="ru-RU" altLang="ru-RU" i="1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  <a:r>
              <a:rPr lang="hr-HR" altLang="ru-RU" i="1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15/2015)</a:t>
            </a:r>
          </a:p>
          <a:p>
            <a:endParaRPr lang="en-GB" altLang="ru-RU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Процесс формирования бюджета на местном и региональном уровне</a:t>
            </a:r>
            <a:endParaRPr lang="hr-HR" altLang="ru-RU" b="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88913"/>
            <a:ext cx="88566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8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Принципы прозрачности на уровне СМРСУ</a:t>
            </a:r>
            <a:endParaRPr lang="hr-HR" altLang="ru-RU" sz="2800" b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896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1125538"/>
            <a:ext cx="8424863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 своем заседании от 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5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апреля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2012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г. Правительство Республики Хорватия приняло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План действий по реализации открытой правительственной партнерской инициативы в Республике Хорватия на период с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2012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по 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2013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гг.</a:t>
            </a:r>
            <a:endParaRPr lang="en-GB" altLang="ru-RU" sz="2000" b="1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качестве одной из приоритетных задач указанного Плана действий подчеркивалось усиление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принципа прозрачности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как фактора, способствующего более эффективному управлению государственными ресурсами</a:t>
            </a:r>
            <a:endParaRPr lang="hr-HR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соответствии с Планом действий </a:t>
            </a:r>
            <a:r>
              <a:rPr lang="ru-RU" altLang="ru-RU" sz="20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было предложено, с целью сделать содержание их бюджетов доступным для общественности, опубликовать на своих сайтах в интернете:</a:t>
            </a:r>
            <a:endParaRPr lang="hr-HR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предложения по бюджету;</a:t>
            </a:r>
            <a:endParaRPr lang="hr-HR" altLang="ru-RU" sz="1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принятый бюджет с учетом перспектив;</a:t>
            </a:r>
            <a:endParaRPr lang="hr-HR" altLang="ru-RU" sz="1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предложение о полугодовой и годовой отчетности </a:t>
            </a:r>
            <a:b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касательно исполнения бюджета</a:t>
            </a:r>
            <a:r>
              <a:rPr lang="hr-HR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  </a:t>
            </a:r>
            <a:r>
              <a:rPr lang="en-US" altLang="ru-RU" sz="1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FE083-B388-4B85-8E7D-0F5182DFFECC}" type="slidenum">
              <a:rPr lang="en-US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Обзор презентации</a:t>
            </a:r>
            <a:endParaRPr lang="hr-HR" altLang="ru-RU" sz="3200" b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02494" y="892969"/>
            <a:ext cx="7488237" cy="532765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Структура Республики Хорватия</a:t>
            </a:r>
            <a:endParaRPr lang="hr-HR" altLang="ru-RU" sz="24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Местное </a:t>
            </a:r>
            <a:r>
              <a:rPr lang="ru-RU" altLang="ru-RU" sz="24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управление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Республики Хорватия и 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юрисдикция</a:t>
            </a:r>
            <a:r>
              <a:rPr lang="en-US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органов местного самоупр</a:t>
            </a:r>
            <a:r>
              <a:rPr lang="ru-RU" altLang="ru-RU" sz="24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а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вления</a:t>
            </a:r>
            <a:endParaRPr lang="hr-HR" altLang="ru-RU" sz="24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Государственная финансовая система Республики Хорватия</a:t>
            </a:r>
            <a:endParaRPr lang="hr-HR" altLang="ru-RU" sz="2400" dirty="0" smtClean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Структура финансирования местного и регионального самоуправления</a:t>
            </a:r>
            <a:endParaRPr lang="en-GB" altLang="ru-RU" sz="2400" dirty="0" smtClean="0">
              <a:latin typeface="Arial" pitchFamily="34" charset="0"/>
              <a:ea typeface="Meiryo" pitchFamily="34" charset="-128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Формирование бюджета на местном и региональном уровне</a:t>
            </a:r>
            <a:endParaRPr lang="hr-HR" altLang="ru-RU" sz="2400" dirty="0" smtClean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Принципы прозрачности</a:t>
            </a:r>
            <a:endParaRPr lang="hr-HR" altLang="ru-RU" sz="2400" dirty="0" smtClean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Руководство по бюджету для граждан</a:t>
            </a:r>
            <a:endParaRPr lang="hr-HR" altLang="ru-RU" sz="2400" dirty="0" smtClean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Прозрачность бюджета</a:t>
            </a:r>
            <a:endParaRPr lang="hr-HR" altLang="ru-RU" sz="2400" dirty="0" smtClean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endParaRPr lang="en-GB" alt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FE7F7-2DE5-47F6-9A4E-F3DAD9B36495}" type="slidenum">
              <a:rPr lang="en-US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Руководство по бюджету для граждан</a:t>
            </a:r>
            <a:endParaRPr lang="en-GB" altLang="ru-RU" sz="3200" b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908050"/>
            <a:ext cx="8496300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100000"/>
              <a:buFont typeface="Wingdings" pitchFamily="2" charset="2"/>
              <a:buChar char="v"/>
            </a:pPr>
            <a:r>
              <a:rPr lang="ru-RU" altLang="ru-RU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соответствии с Планом действий </a:t>
            </a:r>
            <a:r>
              <a:rPr lang="ru-RU" altLang="ru-RU" sz="16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было предложено опубликовать руководство по бюджету для граждан</a:t>
            </a:r>
            <a:endParaRPr lang="en-GB" altLang="ru-RU" sz="200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Министерство финансов дало свои рекомендации и опубликовало на своем сайте в интернете </a:t>
            </a:r>
            <a:r>
              <a:rPr lang="ru-RU" altLang="ru-RU" sz="2000" b="1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Руководство для граждан в уникальном формате, сопровождающее местные и региональные бюджеты</a:t>
            </a:r>
            <a:endParaRPr lang="ru-RU" altLang="ru-RU" sz="16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Руководство для граждан </a:t>
            </a:r>
            <a:r>
              <a:rPr lang="ru-RU" altLang="ru-RU" sz="20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должно содержать:</a:t>
            </a:r>
            <a:endParaRPr lang="hr-HR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Введение, очерчивающее ключевые цели, которые необходимо достичь за счет видов деятельности и проектов, финансируемых из бюджета;</a:t>
            </a:r>
            <a:r>
              <a:rPr lang="hr-HR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1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 </a:t>
            </a:r>
            <a:endParaRPr lang="en-GB" altLang="ru-RU" sz="1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Общие </a:t>
            </a:r>
            <a:r>
              <a:rPr lang="ru-RU" altLang="ru-RU" sz="18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за</a:t>
            </a: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мечания, касающиеся бюджета и его содержания;</a:t>
            </a:r>
            <a:endParaRPr lang="hr-HR" altLang="ru-RU" sz="1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Краткий обзор бюджета, предлагаемого на охватываемый год, и прогнозы на ближайшие два года;</a:t>
            </a:r>
            <a:endParaRPr lang="hr-HR" altLang="ru-RU" sz="1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Структуру бюджетных доходов;</a:t>
            </a:r>
            <a:endParaRPr lang="en-GB" altLang="ru-RU" sz="1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Основные программы, проекты и виды деятельности, финансируемые за счет бюджета;</a:t>
            </a:r>
            <a:endParaRPr lang="hr-HR" altLang="ru-RU" sz="1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Важные связи и полезную информацию.</a:t>
            </a:r>
            <a:endParaRPr lang="hr-HR" altLang="ru-RU" sz="18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endParaRPr lang="en-GB" altLang="ru-RU" sz="14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buFont typeface="Wingdings" pitchFamily="2" charset="2"/>
              <a:buChar char="v"/>
            </a:pPr>
            <a:endParaRPr lang="en-GB" altLang="ru-RU" sz="14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buFont typeface="Wingdings" pitchFamily="2" charset="2"/>
              <a:buChar char="v"/>
            </a:pPr>
            <a:endParaRPr lang="en-GB" altLang="ru-RU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5F003-AB8C-4802-89C5-854FF8EEB545}" type="slidenum">
              <a:rPr lang="en-US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Прозрачность бюджета</a:t>
            </a:r>
            <a:endParaRPr lang="en-GB" altLang="ru-RU" sz="3200" b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484313"/>
            <a:ext cx="8135937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Положения</a:t>
            </a:r>
            <a:r>
              <a:rPr lang="hr-HR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Стать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</a:t>
            </a:r>
            <a:r>
              <a:rPr lang="hr-HR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12 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закона о бюджете</a:t>
            </a:r>
            <a:r>
              <a:rPr lang="hr-HR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(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выпуск Официального бюллетеня, </a:t>
            </a:r>
            <a:r>
              <a:rPr lang="hr-HR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87/08, 136/12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  <a:r>
              <a:rPr lang="hr-HR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15/15) </a:t>
            </a:r>
            <a:r>
              <a:rPr lang="ru-RU" altLang="ru-RU" sz="24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предписывает один из ключевых принципов бюджета </a:t>
            </a:r>
            <a:r>
              <a:rPr lang="hr-HR" altLang="ru-RU" sz="24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—</a:t>
            </a:r>
            <a:r>
              <a:rPr lang="ru-RU" altLang="ru-RU" sz="24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принцип прозрачности</a:t>
            </a:r>
            <a:r>
              <a:rPr lang="hr-HR" altLang="ru-RU" sz="24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. 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Принцип прозрачности имеет особую важность, поскольку делает бюджет доступным для общественности и для всех, кого интересует расходование бюджетных средств. В указанных положениях оговаривается следующее:</a:t>
            </a:r>
            <a:endParaRPr lang="hr-HR" altLang="ru-RU" sz="240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20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Бюджет и бюджетные прогнозы СМРСУ, поправки к бюджету и решение о предварительном финансировании должны публиковаться </a:t>
            </a:r>
            <a:r>
              <a:rPr lang="ru-RU" altLang="ru-RU" sz="20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официальных бюллетенях СМРСУ</a:t>
            </a:r>
            <a:r>
              <a:rPr lang="en-US" altLang="ru-RU" sz="2000" b="1" smtClean="0"/>
              <a:t> </a:t>
            </a:r>
            <a:endParaRPr lang="ru-RU" altLang="ru-RU" sz="2000" b="1" smtClean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3EBC6-D537-45D5-9A77-A57069E7DC64}" type="slidenum">
              <a:rPr lang="en-US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Прозрачность бюджета </a:t>
            </a:r>
            <a:r>
              <a:rPr lang="hr-HR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(2)</a:t>
            </a:r>
            <a:endParaRPr lang="en-GB" altLang="ru-RU" sz="3200" b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7510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412875"/>
            <a:ext cx="8208962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положениях</a:t>
            </a:r>
            <a:r>
              <a:rPr lang="hr-HR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Стать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</a:t>
            </a:r>
            <a:r>
              <a:rPr lang="hr-HR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12 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закона о бюджете также оговаривается, что:</a:t>
            </a:r>
            <a:r>
              <a:rPr lang="hr-HR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20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полугодовой и годовой отчет</a:t>
            </a:r>
            <a:r>
              <a:rPr lang="ru-RU" altLang="ru-RU" sz="20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об исполнении бюджета, а также полугодовой и годовой отчет о выполнении финансового плана потребителя внебюджетных средств должны </a:t>
            </a:r>
            <a:r>
              <a:rPr lang="ru-RU" altLang="ru-RU" sz="20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публиковаться на сайтах СМРСУ в интернете</a:t>
            </a:r>
            <a:endParaRPr lang="en-GB" altLang="ru-RU" sz="3200" b="1" smtClean="0">
              <a:solidFill>
                <a:srgbClr val="FF0000"/>
              </a:solidFill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20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общая и специальная часть</a:t>
            </a:r>
            <a:r>
              <a:rPr lang="ru-RU" altLang="ru-RU" sz="20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полугодового и годового отчета об исполнении бюджета, а также </a:t>
            </a:r>
            <a:r>
              <a:rPr lang="ru-RU" altLang="ru-RU" sz="20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общая и специальная часть</a:t>
            </a:r>
            <a:r>
              <a:rPr lang="ru-RU" altLang="ru-RU" sz="20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полугодового и годового отчета о выполнении финансового плана потребителя внебюджетных средств должны </a:t>
            </a:r>
            <a:r>
              <a:rPr lang="ru-RU" altLang="ru-RU" sz="20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публиковаться в официальных бюллетенях СМРСУ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87726-00FF-499A-8176-9787446B8F7E}" type="slidenum">
              <a:rPr lang="en-US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Прозрачность бюджета </a:t>
            </a:r>
            <a:r>
              <a:rPr lang="hr-HR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(3)</a:t>
            </a:r>
            <a:endParaRPr lang="en-GB" altLang="ru-RU" sz="3200" b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7715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700213"/>
            <a:ext cx="7777163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 и потребители бюджетных и внебюджетных средств публикуют годовые финансовые отчеты на своих сайтах в интернете не позднее чем</a:t>
            </a:r>
            <a:r>
              <a:rPr lang="hr-HR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4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через </a:t>
            </a:r>
            <a:r>
              <a:rPr lang="ru-RU" altLang="ru-RU" sz="24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восемь дней после их подачи</a:t>
            </a:r>
            <a:endParaRPr lang="hr-HR" altLang="ru-RU" sz="2400" b="1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При отсутствии у потребителя бюджетных или внебюджетных средств собственного сайта он должен публиковать свои годовые финансовые отчеты на сайтах компетентных СМРСУ в течение восьми дней после их подачи</a:t>
            </a:r>
            <a:endParaRPr lang="hr-HR" altLang="ru-RU" sz="24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endParaRPr lang="en-GB" alt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48AFFC-DA32-4EE3-B93E-C09D4C559B3B}" type="slidenum">
              <a:rPr lang="en-US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903605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Почему прозрачность столь важна применительно к </a:t>
            </a:r>
            <a:r>
              <a:rPr lang="ru-RU" altLang="ru-RU" b="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hr-HR" altLang="ru-RU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?</a:t>
            </a:r>
            <a:endParaRPr lang="en-GB" altLang="ru-RU" b="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7920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980728"/>
            <a:ext cx="8496300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Нужно поощрять граждан участвовать в принятии и выполнении решений, важных для развития общины, в которой они живут</a:t>
            </a:r>
            <a:endParaRPr lang="en-GB" altLang="ru-RU" sz="200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Недостаточные инициативы </a:t>
            </a:r>
            <a:r>
              <a:rPr lang="ru-RU" altLang="ru-RU" sz="20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направленные на вовлечение граждан в процесс принятия решений, представляющих общественный интерес, способны привести к утрате доверия граждан к институтам самоуправления</a:t>
            </a:r>
            <a:endParaRPr lang="en-GB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Наличие информации о доходах и расходах, предусмотренных действиях и проектах, финансируемых из бюджета </a:t>
            </a:r>
            <a:r>
              <a:rPr lang="ru-RU" altLang="ru-RU" sz="20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оказывают сильное влияние на предотвращение коррупции и повышение эффективности расходования бюджетных средств</a:t>
            </a:r>
            <a:endParaRPr lang="en-GB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Согласованные действия всех заинтересованных сторон при разработке и утверждении бюджета </a:t>
            </a:r>
            <a:r>
              <a:rPr lang="ru-RU" altLang="ru-RU" sz="20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повышают уровень взаимного доверия, приводят к совершенствованию и развитию </a:t>
            </a:r>
            <a:r>
              <a:rPr lang="ru-RU" altLang="ru-RU" sz="20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и способствуют более эффективному расходованию бюджетных средств</a:t>
            </a:r>
            <a:endParaRPr lang="en-GB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buFont typeface="Wingdings" pitchFamily="2" charset="2"/>
              <a:buChar char="v"/>
            </a:pPr>
            <a:endParaRPr lang="en-GB" altLang="ru-RU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8E7A7-836B-47F8-89C1-4236DFBD4FE5}" type="slidenum">
              <a:rPr lang="en-US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Опубликовано на сайте Министерства финансов</a:t>
            </a:r>
            <a:endParaRPr lang="en-GB" altLang="ru-RU" b="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980728"/>
            <a:ext cx="8207375" cy="4968875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Министерство финансов опубликовало сумму и структуру грантов, выделяемых </a:t>
            </a:r>
            <a:r>
              <a:rPr lang="ru-RU" altLang="ru-RU" sz="24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из государственного бюджета, на сайте </a:t>
            </a:r>
            <a:r>
              <a:rPr lang="hr-HR" altLang="ru-RU" sz="2400" b="1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http://www.mfin.hr/hr/pomoci-jlprs</a:t>
            </a:r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endParaRPr lang="en-GB" altLang="ru-RU" sz="240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Министерство финансов опубликовало </a:t>
            </a:r>
            <a:r>
              <a:rPr lang="ru-RU" altLang="ru-RU" sz="24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Исполнение бюджетов </a:t>
            </a:r>
            <a:r>
              <a:rPr lang="ru-RU" altLang="ru-RU" sz="2400" b="1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24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на период с 2010 по 2014 г.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На сайте </a:t>
            </a:r>
            <a:r>
              <a:rPr lang="hr-HR" altLang="ru-RU" sz="2400" b="1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http://www.mfin.hr/hr/ostvarenje-proracuna-jlprs-  za-period-2010-2014 </a:t>
            </a:r>
            <a:r>
              <a:rPr lang="hr-HR" altLang="ru-RU" sz="24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 исполнением бюджетов </a:t>
            </a:r>
            <a:r>
              <a:rPr lang="ru-RU" altLang="ru-RU" sz="24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можно ознакомиться на сайте Министерства финансов в интернете </a:t>
            </a:r>
            <a:r>
              <a:rPr lang="hr-HR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(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архивном разделе</a:t>
            </a:r>
            <a:r>
              <a:rPr lang="hr-HR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)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начиная с</a:t>
            </a:r>
            <a:r>
              <a:rPr lang="hr-HR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1998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г.</a:t>
            </a:r>
            <a:endParaRPr lang="en-GB" altLang="ru-RU" sz="2400" b="1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buFont typeface="Wingdings" pitchFamily="2" charset="2"/>
              <a:buChar char="v"/>
            </a:pPr>
            <a:endParaRPr lang="en-GB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>
          <a:xfrm>
            <a:off x="4532313" y="6350000"/>
            <a:ext cx="114300" cy="122238"/>
          </a:xfrm>
        </p:spPr>
        <p:txBody>
          <a:bodyPr/>
          <a:lstStyle/>
          <a:p>
            <a:pPr>
              <a:defRPr/>
            </a:pPr>
            <a:fld id="{DF5ABA51-8F4D-4476-B6F6-D9199043009A}" type="slidenum">
              <a:rPr lang="en-US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450" y="1989138"/>
            <a:ext cx="7499350" cy="290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endParaRPr lang="hr-HR" altLang="ru-RU" sz="4000" b="1" smtClean="0"/>
          </a:p>
          <a:p>
            <a:pPr>
              <a:buFont typeface="Wingdings" pitchFamily="2" charset="2"/>
              <a:buNone/>
            </a:pPr>
            <a:endParaRPr lang="hr-HR" altLang="ru-RU" sz="2800" b="1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9DA4D-A46D-4A92-89EB-10189A35C975}" type="slidenum">
              <a:rPr lang="en-US" smtClean="0"/>
              <a:pPr>
                <a:defRPr/>
              </a:pPr>
              <a:t>26</a:t>
            </a:fld>
            <a:endParaRPr lang="en-GB"/>
          </a:p>
        </p:txBody>
      </p:sp>
      <p:graphicFrame>
        <p:nvGraphicFramePr>
          <p:cNvPr id="183511" name="Group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82986"/>
              </p:ext>
            </p:extLst>
          </p:nvPr>
        </p:nvGraphicFramePr>
        <p:xfrm>
          <a:off x="107950" y="115888"/>
          <a:ext cx="8856663" cy="6481457"/>
        </p:xfrm>
        <a:graphic>
          <a:graphicData uri="http://schemas.openxmlformats.org/drawingml/2006/table">
            <a:tbl>
              <a:tblPr/>
              <a:tblGrid>
                <a:gridCol w="935038"/>
                <a:gridCol w="1440780"/>
                <a:gridCol w="1399257"/>
                <a:gridCol w="1270000"/>
                <a:gridCol w="1120775"/>
                <a:gridCol w="1436688"/>
                <a:gridCol w="1254125"/>
              </a:tblGrid>
              <a:tr h="382197">
                <a:tc gridSpan="7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Гранты СМРСУ</a:t>
                      </a:r>
                      <a:r>
                        <a:rPr kumimoji="0" lang="hr-HR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в</a:t>
                      </a:r>
                      <a:r>
                        <a:rPr kumimoji="0" lang="hr-HR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2015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г., запланированные в государственном бюджете Хорватии</a:t>
                      </a:r>
                      <a:r>
                        <a:rPr kumimoji="0" lang="hr-HR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по разделу</a:t>
                      </a:r>
                      <a:r>
                        <a:rPr kumimoji="0" lang="hr-HR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025 –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Министерство финансов</a:t>
                      </a:r>
                      <a:r>
                        <a:rPr kumimoji="0" lang="hr-HR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 </a:t>
                      </a:r>
                      <a:endParaRPr kumimoji="0" lang="en-GB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406">
                <a:tc gridSpan="7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hr-HR" altLang="ru-R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0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http://www.mfin.hr/hr/pomoci-jlprs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                                                                                                                                                          </a:t>
                      </a: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в кунах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187">
                <a:tc rowSpan="2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Назначение вида деятельности</a:t>
                      </a:r>
                      <a:endParaRPr kumimoji="0" lang="en-GB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Наименование субъекта местного и регионального самоуправления</a:t>
                      </a:r>
                      <a:endParaRPr kumimoji="0" lang="en-GB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Гранты субъектам местного и регионального самоуправления на основании</a:t>
                      </a:r>
                      <a:endParaRPr kumimoji="0" lang="en-GB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Всего грантов в</a:t>
                      </a: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2015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</a:t>
                      </a:r>
                      <a:endParaRPr kumimoji="0" lang="en-GB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060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vi-VN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Статья 35 (1)</a:t>
                      </a:r>
                      <a:r>
                        <a:rPr kumimoji="0" lang="vi-VN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Закона об исполнении государственного бюджета Республики Хорватия на</a:t>
                      </a:r>
                      <a:r>
                        <a:rPr kumimoji="0" lang="vi-VN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2015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 касательно возврата гражданам</a:t>
                      </a:r>
                      <a:r>
                        <a:rPr kumimoji="0" lang="vi-VN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подоходного налога для физических лиц</a:t>
                      </a:r>
                      <a:r>
                        <a:rPr kumimoji="0" lang="vi-VN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 основании ежегодных налоговых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деклараций</a:t>
                      </a:r>
                      <a:endParaRPr kumimoji="0" lang="en-GB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hr-HR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Статья 35(2), (3)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Закона об исполнении государственного бюджета Республики Хорватия на</a:t>
                      </a:r>
                      <a:r>
                        <a:rPr kumimoji="0" lang="vi-VN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2015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 касательно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корпоративного подоходного налога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для субъектов, имеющих статус территории с благоприятствующим режимом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endParaRPr kumimoji="0" lang="en-GB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hr-HR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Статья 35 (4)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Закона об исполнении государственного бюджета Республики Хорватия на</a:t>
                      </a:r>
                      <a:r>
                        <a:rPr kumimoji="0" lang="vi-VN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2015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 в сумме 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гранта, запланированного в</a:t>
                      </a:r>
                      <a:r>
                        <a:rPr kumimoji="0" lang="hr-HR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2014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г.</a:t>
                      </a:r>
                      <a:endParaRPr kumimoji="0" lang="en-GB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hr-HR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Статья 36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Закона об исполнении государственного бюджета Республики Хорватия на</a:t>
                      </a:r>
                      <a:r>
                        <a:rPr kumimoji="0" lang="vi-VN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2015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 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(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группа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III 70%,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группа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IV 45%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и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группа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V 25%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от суммы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2013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 из корпоративного подоходного налога и увеличенной доли в подоходном налоге для физических лиц)</a:t>
                      </a:r>
                      <a:endParaRPr kumimoji="0" lang="en-GB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92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4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7(3+4+5+6)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 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ГОРОДА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 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 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105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105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 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A557050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БЕЛЫЙ МОНАСТЫРЬ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7,610,908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1,373,581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8,984,489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A557051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БЕЛИЦКЕ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1,229,122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1,237,703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2,466,825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A557052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БЕНКОВАЦ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3,815,623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1,653,999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1,922,333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7,391,955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A557056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БУЗЕТ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6,275,389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6,275,389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A557059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ЧАБАР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2,160,337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2,160,337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A557061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ЧАЗМА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1,120,451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472,774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1,593,225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A557063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ДЕЛЬНИЦЕ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3,465,186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3,465,186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A557066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ДРНИШ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4,686,489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3,860,639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8,547,128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A557070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ДАКОВО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3,650,344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2,081,273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5,731,617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A557072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ГАРЕШНИЧА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1,061,799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878,535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1,940,334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A557073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ГЛИНА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3,320,869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2,591,801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2,757,595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8,670,265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A557074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ГОСПИЧ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10,408,241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10,408,241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A557075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ГРУБИШНО ПОЛЕ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2,895,740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1,766,264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538,540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5,200,544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335146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A557076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ХРВАТСКА</a:t>
                      </a: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КОСТАЙНИЦА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1,524,534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72,888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1,597,422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A557078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ИЛОК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3,368,339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670,875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787,443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4,826,657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70468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A557079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ИМОЦКИ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3,731,813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2,579,645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6,311,458</a:t>
                      </a:r>
                      <a:endParaRPr kumimoji="0" lang="en-GB" alt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89764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A557087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КНИН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7,001,540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669,073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748,607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8,419,220</a:t>
                      </a:r>
                      <a:endParaRPr kumimoji="0" lang="en-GB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5624" marR="5624" marT="56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450" y="1989138"/>
            <a:ext cx="7499350" cy="290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endParaRPr lang="hr-HR" altLang="ru-RU" sz="4000" b="1" smtClean="0"/>
          </a:p>
          <a:p>
            <a:pPr>
              <a:buFont typeface="Wingdings" pitchFamily="2" charset="2"/>
              <a:buNone/>
            </a:pPr>
            <a:endParaRPr lang="hr-HR" altLang="ru-RU" sz="2800" b="1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59AB6-3609-4543-A770-68A35A127A4F}" type="slidenum">
              <a:rPr lang="en-US" smtClean="0"/>
              <a:pPr>
                <a:defRPr/>
              </a:pPr>
              <a:t>27</a:t>
            </a:fld>
            <a:endParaRPr lang="en-GB"/>
          </a:p>
        </p:txBody>
      </p:sp>
      <p:graphicFrame>
        <p:nvGraphicFramePr>
          <p:cNvPr id="185630" name="Group 2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6687"/>
              </p:ext>
            </p:extLst>
          </p:nvPr>
        </p:nvGraphicFramePr>
        <p:xfrm>
          <a:off x="107950" y="188913"/>
          <a:ext cx="8928100" cy="6552455"/>
        </p:xfrm>
        <a:graphic>
          <a:graphicData uri="http://schemas.openxmlformats.org/drawingml/2006/table">
            <a:tbl>
              <a:tblPr/>
              <a:tblGrid>
                <a:gridCol w="550863"/>
                <a:gridCol w="3697287"/>
                <a:gridCol w="1152525"/>
                <a:gridCol w="576263"/>
                <a:gridCol w="935037"/>
                <a:gridCol w="576263"/>
                <a:gridCol w="960437"/>
                <a:gridCol w="479425"/>
              </a:tblGrid>
              <a:tr h="191204">
                <a:tc gridSpan="2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ОБЩАЯ СУММА БЮДЖЕТА ХОРВАТИИ</a:t>
                      </a:r>
                      <a:endParaRPr kumimoji="0" lang="en-GB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83070">
                <a:tc gridSpan="8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Общие суммы бюджетов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жупаний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, городов и общин</a:t>
                      </a:r>
                      <a:endParaRPr kumimoji="0" lang="en-GB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467924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Счет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Описание позиции</a:t>
                      </a:r>
                      <a:endParaRPr kumimoji="0" lang="en-GB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Реализация в</a:t>
                      </a: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2012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Индекс</a:t>
                      </a: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2012/11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Реализация в</a:t>
                      </a: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2013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Индекс</a:t>
                      </a: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2013/12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Реализация в</a:t>
                      </a: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2014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г.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Индекс</a:t>
                      </a: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2014/13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</a:t>
                      </a:r>
                      <a:endParaRPr kumimoji="0" lang="en-GB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</a:t>
                      </a:r>
                      <a:endParaRPr kumimoji="0" lang="en-GB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83444">
                <a:tc gridSpan="8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ДОХОДЫ И РАСХОДЫ, ПОСТУПЛЕНИЯ И ЗАТРАТЫ</a:t>
                      </a:r>
                      <a:r>
                        <a:rPr kumimoji="0" lang="hr-HR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СОГЛАСНО ЭКОНОМИЧЕСКОЙ КЛАССИФИКАЦИИ</a:t>
                      </a:r>
                      <a:endParaRPr kumimoji="0" lang="en-GB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314191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</a:t>
                      </a:r>
                      <a:endParaRPr kumimoji="0" lang="en-GB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ДОХОДЫ ОТ ОСНОВНОЙ ДЕЯТЕЛЬНОСТИ </a:t>
                      </a: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(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ГОП</a:t>
                      </a: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002+039+047+067+090+107+114+119) </a:t>
                      </a:r>
                      <a:endParaRPr kumimoji="0" lang="en-GB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20,687,119,854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102.1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22,166,131,483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107.1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22,109,792,677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99.7</a:t>
                      </a:r>
                      <a:endParaRPr kumimoji="0" lang="en-GB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314191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Доходы от налогов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(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ГОП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003+012+018+024+032+035)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11,938,587,467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105.5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13,198,733,035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110.6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12,768,532,804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96.7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314191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611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Подоходный налог для физических лиц и добавочный налог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(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ГОП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004 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009-010+011)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10,703,652,915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106.8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11,844,649,906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110.7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11,521,560,315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97.3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314191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6111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и добавочный налог на доходы от зависимой деятельности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10,189,335,744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105.6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10,419,949,980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102.3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10,507,967,881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100.8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83444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6112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и добавочный налог на доходы от независимой деятельности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544,325,805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96.7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598,696,260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110.0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612,115,010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102.2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83444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6113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и добавочный налог на доходы от собственности и прав собственности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128,487,837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114.4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156,196,418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121.6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190,720,505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122.1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6114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и добавочный налог на доходы от капитала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150,689,636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348.8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284,329,649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188.7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343,580,395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120.8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83444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6115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и добавочный налог на доходы на основании годового отчета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109,878,683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95.0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126,539,757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115.2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138,025,852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109.1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83444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6116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и добавочный налог на доходы, определенные в процессе проверки за предыдущие годы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18,068,218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38.5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531,847,321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2,943.6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11,825,019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2.2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83444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6117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Возврат налога и добавочного налога на доходы на основании годового отчета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253,486,572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67.3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269,971,926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106.5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275,994,825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102.2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83444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6119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Возврат избыточного реализованного налога на доходы для децентрализованных функций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-180,077,200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2,937,553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6,679,522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227.4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612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Корпоративный подоходный налог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(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ГОП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013 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016-017)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957,355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39.6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0.0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6121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на прибыль для организаций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758,500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31.4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0.0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283444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6123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Удерживаемый из прибыли налог на проценты, дивиденды и доли в прибыли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198,855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&gt;&gt;100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0.0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613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на имущество</a:t>
                      </a:r>
                      <a:r>
                        <a:rPr kumimoji="0" lang="pt-B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(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ГОП</a:t>
                      </a:r>
                      <a:r>
                        <a:rPr kumimoji="0" lang="pt-B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019 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r>
                        <a:rPr kumimoji="0" lang="pt-B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023)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741,463,239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91.6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842,122,678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113.6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744,041,317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88.4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6131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Постоянные налоги на недвижимое имущество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155,105,114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105.3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162,016,787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104.5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172,532,466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106.5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6132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на наследство и подарки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7,950,670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97.4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8,445,289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106.2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11,866,017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140.5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6133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на капитал и финансовый сделки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115,001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49.4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0.0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6134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Нерегулярные налоги на имущество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578,192,384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88.5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671,472,375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116.1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559,388,569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83.3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6135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Прочие постоянные налоги на имущество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100,070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39.9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188,227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188.1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254,265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135.1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614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Налоги на товары и услуги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(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ГОП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025 </a:t>
                      </a: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r>
                        <a:rPr kumimoji="0" lang="pl-PL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031) 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491,673,236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103.7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510,935,886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103.9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501,345,443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98.1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6141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на добавленную стоимость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63,475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83.6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0.0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-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  <a:tr h="160457"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6142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Налог с продаж</a:t>
                      </a:r>
                      <a:endParaRPr kumimoji="0" lang="en-GB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95,687,740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108.9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141,251,055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147.6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143,577,503</a:t>
                      </a:r>
                      <a:endParaRPr kumimoji="0" lang="en-GB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200"/>
                        </a:spcBef>
                        <a:buClr>
                          <a:srgbClr val="3783FF"/>
                        </a:buClr>
                        <a:buSzPct val="123000"/>
                        <a:buFont typeface="Symbol" pitchFamily="18" charset="2"/>
                        <a:defRPr sz="16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77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4000"/>
                        <a:defRPr sz="1400">
                          <a:solidFill>
                            <a:schemeClr val="tx1"/>
                          </a:solidFill>
                          <a:latin typeface="Frutiger 55 Roman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101.6</a:t>
                      </a:r>
                      <a:endParaRPr kumimoji="0" lang="en-GB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665" marR="6665" marT="666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0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Публикации на сайтах в Интернете</a:t>
            </a:r>
            <a:endParaRPr lang="en-GB" altLang="ru-RU" sz="3000" b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0825" y="1052513"/>
            <a:ext cx="8569325" cy="5545137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 основании данных, опубликованных на сайтах Министерства финансов в интернете об исполнении бюджетов </a:t>
            </a:r>
            <a:r>
              <a:rPr lang="ru-RU" altLang="ru-RU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СМРСУ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Институт государственного финансирования </a:t>
            </a:r>
            <a:r>
              <a:rPr lang="ru-RU" altLang="ru-RU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опубликковал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на своем сайте Статью  www.ijf.hr/</a:t>
            </a:r>
            <a:r>
              <a:rPr lang="ru-RU" altLang="ru-RU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upload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/</a:t>
            </a:r>
            <a:r>
              <a:rPr lang="ru-RU" altLang="ru-RU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files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/</a:t>
            </a:r>
            <a:r>
              <a:rPr lang="ru-RU" altLang="ru-RU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file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/</a:t>
            </a:r>
            <a:r>
              <a:rPr lang="ru-RU" altLang="ru-RU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newsletter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/98.pdf, а на ее основе на сайте  </a:t>
            </a:r>
            <a:r>
              <a:rPr lang="hr-HR" altLang="ru-RU" sz="22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  <a:hlinkClick r:id="rId3"/>
              </a:rPr>
              <a:t>http://brojkemi.xyz/proracun/index.html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появилась карта Хорватии со всеми общинами и городами и основными данными о реализации их бюджетов на 2014 г.</a:t>
            </a:r>
            <a:endParaRPr lang="en-GB" altLang="ru-RU" sz="220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например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: </a:t>
            </a:r>
            <a:endParaRPr lang="en-GB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ru-RU" altLang="ru-RU" sz="24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Ровинь</a:t>
            </a:r>
            <a:r>
              <a:rPr lang="hr-HR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– 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исполнение бюджета в</a:t>
            </a:r>
            <a:r>
              <a:rPr lang="hr-HR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2014</a:t>
            </a:r>
            <a:r>
              <a:rPr lang="ru-RU" altLang="ru-RU" sz="2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г.</a:t>
            </a:r>
            <a:endParaRPr lang="hr-HR" altLang="ru-RU" sz="24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ru-RU" altLang="ru-RU" sz="20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Профицит</a:t>
            </a:r>
            <a:r>
              <a:rPr lang="en-US" altLang="ru-RU" sz="20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hr-HR" altLang="ru-RU" sz="20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		28 </a:t>
            </a:r>
            <a:r>
              <a:rPr lang="ru-RU" altLang="ru-RU" sz="20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млн</a:t>
            </a:r>
            <a:r>
              <a:rPr lang="hr-HR" altLang="ru-RU" sz="20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.</a:t>
            </a:r>
            <a:r>
              <a:rPr lang="ru-RU" altLang="ru-RU" sz="2000" dirty="0" smtClean="0">
                <a:solidFill>
                  <a:srgbClr val="0070C0"/>
                </a:solidFill>
                <a:latin typeface="Arial" pitchFamily="34" charset="0"/>
                <a:ea typeface="Meiryo" pitchFamily="34" charset="-128"/>
                <a:cs typeface="Meiryo" pitchFamily="34" charset="-128"/>
              </a:rPr>
              <a:t> хорватских кун</a:t>
            </a:r>
            <a:endParaRPr lang="hr-HR" altLang="ru-RU" sz="2000" dirty="0" smtClean="0">
              <a:solidFill>
                <a:srgbClr val="0070C0"/>
              </a:solidFill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Всего доходов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	143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млн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.</a:t>
            </a:r>
            <a:r>
              <a:rPr lang="ru-RU" altLang="ru-RU" sz="20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 хорватских кун</a:t>
            </a:r>
            <a:endParaRPr lang="hr-HR" altLang="ru-RU" sz="2000" dirty="0" smtClean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Всего расходов	</a:t>
            </a:r>
            <a:r>
              <a:rPr lang="en-US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115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млн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. </a:t>
            </a:r>
            <a:r>
              <a:rPr lang="ru-RU" altLang="ru-RU" sz="20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хорватских кун</a:t>
            </a:r>
            <a:endParaRPr lang="hr-HR" altLang="ru-RU" sz="2000" dirty="0" smtClean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ru-RU" altLang="ru-RU" sz="20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Профицит на душу населения</a:t>
            </a:r>
            <a:r>
              <a:rPr lang="hr-HR" altLang="ru-RU" sz="2000" dirty="0" smtClean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1,960 </a:t>
            </a:r>
            <a:r>
              <a:rPr lang="ru-RU" altLang="ru-RU" sz="2000" dirty="0" smtClean="0">
                <a:solidFill>
                  <a:srgbClr val="0070C0"/>
                </a:solidFill>
                <a:latin typeface="Arial" pitchFamily="34" charset="0"/>
                <a:ea typeface="Meiryo" pitchFamily="34" charset="-128"/>
                <a:cs typeface="Meiryo" pitchFamily="34" charset="-128"/>
              </a:rPr>
              <a:t>хорватских кун</a:t>
            </a:r>
            <a:endParaRPr lang="hr-HR" altLang="ru-RU" sz="2000" dirty="0" smtClean="0">
              <a:solidFill>
                <a:srgbClr val="0070C0"/>
              </a:solidFill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Доходы на душу населения</a:t>
            </a:r>
            <a:r>
              <a:rPr lang="en-US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9,976 </a:t>
            </a:r>
            <a:r>
              <a:rPr lang="ru-RU" altLang="ru-RU" sz="20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хорватских кун</a:t>
            </a:r>
            <a:endParaRPr lang="hr-HR" altLang="ru-RU" sz="2000" dirty="0" smtClean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Расходы на душу населения</a:t>
            </a:r>
            <a:r>
              <a:rPr lang="en-US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8,016</a:t>
            </a:r>
            <a:r>
              <a:rPr lang="hr-HR" altLang="ru-RU" sz="2000" dirty="0" smtClean="0">
                <a:latin typeface="Arial" pitchFamily="34" charset="0"/>
              </a:rPr>
              <a:t> </a:t>
            </a:r>
            <a:r>
              <a:rPr lang="ru-RU" altLang="ru-RU" sz="20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хорватских кун</a:t>
            </a:r>
            <a:endParaRPr lang="hr-HR" altLang="ru-RU" sz="2000" dirty="0" smtClean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>
              <a:buFont typeface="Wingdings" pitchFamily="2" charset="2"/>
              <a:buChar char="v"/>
            </a:pPr>
            <a:endParaRPr lang="en-GB" alt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alt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65CC3-A04A-4C4E-B35C-56BC1F238BFB}" type="slidenum">
              <a:rPr lang="en-US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 txBox="1">
            <a:spLocks noChangeArrowheads="1"/>
          </p:cNvSpPr>
          <p:nvPr/>
        </p:nvSpPr>
        <p:spPr bwMode="auto">
          <a:xfrm>
            <a:off x="395288" y="541338"/>
            <a:ext cx="8353425" cy="6065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291" tIns="32146" rIns="93577" bIns="32146"/>
          <a:lstStyle>
            <a:lvl1pPr marL="3873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buClr>
                <a:srgbClr val="3783FF"/>
              </a:buClr>
              <a:buSzPct val="123000"/>
              <a:buFont typeface="Symbol" pitchFamily="18" charset="2"/>
              <a:buNone/>
            </a:pPr>
            <a:endParaRPr lang="en-GB" altLang="ru-RU" b="1" dirty="0">
              <a:solidFill>
                <a:srgbClr val="000066"/>
              </a:solidFill>
              <a:latin typeface="Helvetica" pitchFamily="34" charset="0"/>
              <a:sym typeface="Helvetica" pitchFamily="34" charset="0"/>
            </a:endParaRPr>
          </a:p>
          <a:p>
            <a:pPr algn="ctr">
              <a:buClr>
                <a:srgbClr val="3783FF"/>
              </a:buClr>
              <a:buSzPct val="123000"/>
              <a:buFont typeface="Symbol" pitchFamily="18" charset="2"/>
              <a:buNone/>
            </a:pPr>
            <a:endParaRPr lang="en-GB" altLang="ru-RU" b="1" dirty="0">
              <a:solidFill>
                <a:srgbClr val="000066"/>
              </a:solidFill>
              <a:latin typeface="Helvetica" pitchFamily="34" charset="0"/>
              <a:sym typeface="Helvetica" pitchFamily="34" charset="0"/>
            </a:endParaRPr>
          </a:p>
          <a:p>
            <a:pPr algn="ctr">
              <a:spcBef>
                <a:spcPts val="425"/>
              </a:spcBef>
              <a:buClr>
                <a:srgbClr val="3783FF"/>
              </a:buClr>
              <a:buSzPct val="123000"/>
              <a:buFont typeface="Symbol" pitchFamily="18" charset="2"/>
              <a:buNone/>
            </a:pPr>
            <a:endParaRPr lang="en-GB" altLang="ru-RU" sz="1700" b="1" dirty="0">
              <a:solidFill>
                <a:srgbClr val="CC0000"/>
              </a:solidFill>
              <a:latin typeface="Frutiger 55 Roman"/>
              <a:sym typeface="Symbol" pitchFamily="18" charset="2"/>
            </a:endParaRPr>
          </a:p>
          <a:p>
            <a:pPr algn="ctr">
              <a:spcBef>
                <a:spcPts val="425"/>
              </a:spcBef>
              <a:buClr>
                <a:srgbClr val="3783FF"/>
              </a:buClr>
              <a:buSzPct val="123000"/>
              <a:buFont typeface="Symbol" pitchFamily="18" charset="2"/>
              <a:buNone/>
            </a:pPr>
            <a:endParaRPr lang="en-GB" altLang="ru-RU" sz="5600" dirty="0">
              <a:solidFill>
                <a:srgbClr val="C00000"/>
              </a:solidFill>
              <a:sym typeface="Symbol" pitchFamily="18" charset="2"/>
            </a:endParaRPr>
          </a:p>
          <a:p>
            <a:pPr algn="ctr">
              <a:spcBef>
                <a:spcPts val="425"/>
              </a:spcBef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ru-RU" altLang="ru-RU" sz="9600" dirty="0">
                <a:solidFill>
                  <a:srgbClr val="C00000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Symbol" pitchFamily="18" charset="2"/>
              </a:rPr>
              <a:t>Вопросы</a:t>
            </a:r>
            <a:r>
              <a:rPr lang="hr-HR" altLang="ru-RU" sz="9600" dirty="0">
                <a:solidFill>
                  <a:srgbClr val="C00000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Symbol" pitchFamily="18" charset="2"/>
              </a:rPr>
              <a:t></a:t>
            </a:r>
            <a:endParaRPr lang="en-GB" altLang="ru-RU" sz="9600" b="1" dirty="0">
              <a:solidFill>
                <a:srgbClr val="C00000"/>
              </a:solidFill>
              <a:latin typeface="Meiryo" pitchFamily="34" charset="-128"/>
              <a:ea typeface="Meiryo" pitchFamily="34" charset="-128"/>
              <a:cs typeface="Meiryo" pitchFamily="34" charset="-128"/>
              <a:sym typeface="Helvetica" pitchFamily="34" charset="0"/>
            </a:endParaRPr>
          </a:p>
          <a:p>
            <a:pPr algn="ctr">
              <a:buFont typeface="Symbol" pitchFamily="18" charset="2"/>
              <a:buNone/>
            </a:pPr>
            <a:endParaRPr lang="en-GB" altLang="ru-RU" sz="800" b="1" dirty="0">
              <a:solidFill>
                <a:srgbClr val="313233"/>
              </a:solidFill>
            </a:endParaRPr>
          </a:p>
          <a:p>
            <a:pPr algn="ctr">
              <a:buFont typeface="Symbol" pitchFamily="18" charset="2"/>
              <a:buNone/>
            </a:pPr>
            <a:endParaRPr lang="en-GB" altLang="ru-RU" sz="1300" b="1" dirty="0">
              <a:solidFill>
                <a:srgbClr val="313233"/>
              </a:solidFill>
            </a:endParaRPr>
          </a:p>
          <a:p>
            <a:pPr algn="ctr">
              <a:buFont typeface="Symbol" pitchFamily="18" charset="2"/>
              <a:buNone/>
            </a:pPr>
            <a:r>
              <a:rPr lang="en-US" altLang="ru-RU" dirty="0"/>
              <a:t>		</a:t>
            </a:r>
            <a:endParaRPr lang="en-GB" altLang="ru-RU" sz="3600" b="1" dirty="0">
              <a:solidFill>
                <a:srgbClr val="C00000"/>
              </a:solidFill>
              <a:sym typeface="Symbol" pitchFamily="18" charset="2"/>
            </a:endParaRPr>
          </a:p>
          <a:p>
            <a:endParaRPr lang="en-GB" altLang="ru-RU" sz="1300" dirty="0">
              <a:solidFill>
                <a:srgbClr val="000066"/>
              </a:solidFill>
            </a:endParaRPr>
          </a:p>
          <a:p>
            <a:endParaRPr lang="en-GB" altLang="ru-RU" sz="1300" dirty="0">
              <a:solidFill>
                <a:srgbClr val="000066"/>
              </a:solidFill>
            </a:endParaRPr>
          </a:p>
          <a:p>
            <a:endParaRPr lang="en-GB" altLang="ru-RU" sz="1300" dirty="0">
              <a:solidFill>
                <a:srgbClr val="000066"/>
              </a:solidFill>
            </a:endParaRPr>
          </a:p>
          <a:p>
            <a:r>
              <a:rPr lang="ru-RU" altLang="ru-RU" sz="14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Невенка</a:t>
            </a:r>
            <a:r>
              <a:rPr lang="ru-RU" altLang="ru-RU" sz="1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1400" dirty="0" err="1">
                <a:latin typeface="Meiryo" pitchFamily="34" charset="-128"/>
                <a:ea typeface="Meiryo" pitchFamily="34" charset="-128"/>
                <a:cs typeface="Meiryo" pitchFamily="34" charset="-128"/>
              </a:rPr>
              <a:t>Бркич</a:t>
            </a:r>
            <a:r>
              <a:rPr lang="ru-RU" altLang="ru-RU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ru-RU" altLang="ru-RU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altLang="ru-RU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Директор Службы финансирования субъектов местного </a:t>
            </a:r>
            <a:r>
              <a:rPr lang="ru-RU" altLang="ru-RU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ru-RU" altLang="ru-RU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altLang="ru-RU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 </a:t>
            </a:r>
            <a:r>
              <a:rPr lang="ru-RU" altLang="ru-RU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регионального самоуправления</a:t>
            </a:r>
            <a:br>
              <a:rPr lang="ru-RU" altLang="ru-RU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altLang="ru-RU" sz="14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ГОСУДАРСТВЕННОГО КАЗНАЧЕЙСТВА</a:t>
            </a:r>
            <a:br>
              <a:rPr lang="ru-RU" altLang="ru-RU" sz="1400" dirty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altLang="ru-RU" sz="12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ПРИ МИНИСТЕРСТВЕ ФИНАНСОВ</a:t>
            </a:r>
            <a:r>
              <a:rPr lang="hr-HR" altLang="ru-RU" sz="12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           </a:t>
            </a:r>
            <a:r>
              <a:rPr lang="ru-RU" altLang="ru-RU" sz="14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ru-RU" altLang="ru-RU" sz="1400" dirty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hr-HR" altLang="ru-RU" sz="12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e-mail: nevenka.brkic@mfin.hr</a:t>
            </a:r>
            <a:r>
              <a:rPr lang="en-US" altLang="ru-RU" sz="14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		</a:t>
            </a:r>
            <a:r>
              <a:rPr lang="en-US" altLang="ru-RU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		</a:t>
            </a:r>
            <a:r>
              <a:rPr lang="hr-HR" altLang="ru-RU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      </a:t>
            </a:r>
            <a:r>
              <a:rPr lang="ru-RU" altLang="ru-RU" dirty="0"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ru-RU" altLang="ru-RU" dirty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endParaRPr lang="en-GB" altLang="ru-RU" sz="1600" dirty="0">
              <a:latin typeface="Meiryo" pitchFamily="34" charset="-128"/>
              <a:ea typeface="Meiryo" pitchFamily="34" charset="-128"/>
              <a:cs typeface="Meiryo" pitchFamily="34" charset="-128"/>
              <a:sym typeface="Helvetica" pitchFamily="34" charset="0"/>
            </a:endParaRPr>
          </a:p>
        </p:txBody>
      </p:sp>
      <p:pic>
        <p:nvPicPr>
          <p:cNvPr id="1894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92550"/>
            <a:ext cx="973138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895350"/>
            <a:ext cx="1581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804863"/>
            <a:ext cx="15525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990975"/>
            <a:ext cx="12144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Структура Республики Хорватия</a:t>
            </a:r>
            <a:endParaRPr lang="en-GB" altLang="ru-RU" sz="3200" b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412875"/>
            <a:ext cx="7704138" cy="5184775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Положения Закона о территориях </a:t>
            </a:r>
            <a:r>
              <a:rPr lang="ru-RU" altLang="ru-RU" sz="20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жупаний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городов и общин в Республике Хорватия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(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выпуск </a:t>
            </a:r>
            <a:r>
              <a:rPr lang="ru-RU" altLang="ru-RU" sz="20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Официального бюллетеня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86/06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110/15)</a:t>
            </a:r>
            <a:r>
              <a:rPr lang="vi-VN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устанавливают региональную структуру Республики Хорватия и определяют территории всех </a:t>
            </a:r>
            <a:r>
              <a:rPr lang="ru-RU" altLang="ru-RU" sz="2000" b="1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жупаний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городов и общин в Республике Хорватия,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их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названия и центры, порядок установления и изменения границ общин и городов, процедуру, предшествующую изменению региональной структуры, а также прочие вопросы, имеющие значение для региональной структуры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субъектов местного самоуправления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субъектов регионального самоуправления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[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далее именуемых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dirty="0" err="1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С</a:t>
            </a:r>
            <a:r>
              <a:rPr lang="ru-RU" altLang="ru-RU" sz="20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МРСУ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]</a:t>
            </a:r>
            <a:r>
              <a:rPr lang="ru-RU" altLang="ru-RU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endParaRPr lang="en-GB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046F4-F78B-499D-95E4-0C2CBE23FF58}" type="slidenum">
              <a:rPr lang="en-US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137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800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Местное управление в Республике Хорватия</a:t>
            </a:r>
            <a:endParaRPr lang="hr-HR" altLang="ru-RU" sz="2800" b="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031" y="1196752"/>
            <a:ext cx="8064500" cy="4896842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Хорватии существуют два уровня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управления: 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государственное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местное управление</a:t>
            </a:r>
            <a:endParaRPr lang="en-GB" altLang="ru-RU" sz="2000" b="1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Хорватии имеются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два вида местного управления,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каковыми являются:</a:t>
            </a:r>
            <a:endParaRPr lang="hr-HR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ct val="0"/>
              </a:spcBef>
              <a:buClr>
                <a:srgbClr val="0D95CC"/>
              </a:buClr>
              <a:buSzPct val="100000"/>
              <a:buFont typeface="Wingdings" pitchFamily="2" charset="2"/>
              <a:buChar char="Ø"/>
            </a:pPr>
            <a:r>
              <a:rPr lang="ru-RU" altLang="ru-RU" sz="2000" b="1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жупании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(</a:t>
            </a:r>
            <a:r>
              <a:rPr lang="ru-RU" altLang="ru-RU" sz="2000" b="1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субъект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ы регионального самоуправления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)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;</a:t>
            </a:r>
            <a:endParaRPr lang="hr-HR" altLang="ru-RU" sz="2000" b="1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ct val="0"/>
              </a:spcBef>
              <a:buClr>
                <a:srgbClr val="0D95CC"/>
              </a:buClr>
              <a:buSzPct val="100000"/>
              <a:buFont typeface="Wingdings" pitchFamily="2" charset="2"/>
              <a:buChar char="Ø"/>
            </a:pP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города и общины (</a:t>
            </a:r>
            <a:r>
              <a:rPr lang="ru-RU" altLang="ru-RU" sz="2000" b="1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субъект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ы местного  самоуправления)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Хорватии существуют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20 </a:t>
            </a:r>
            <a:r>
              <a:rPr lang="ru-RU" altLang="ru-RU" sz="2000" b="1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жупаний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город Загреб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имеющий статус как </a:t>
            </a:r>
            <a:r>
              <a:rPr lang="ru-RU" altLang="ru-RU" sz="2000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жупании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так и города, 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127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городов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428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общин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насчитывающие </a:t>
            </a:r>
            <a:r>
              <a:rPr lang="hr-HR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576 </a:t>
            </a:r>
            <a:r>
              <a:rPr lang="ru-RU" altLang="ru-RU" sz="2000" b="1" dirty="0" err="1" smtClean="0">
                <a:latin typeface="Arial" pitchFamily="34" charset="0"/>
                <a:ea typeface="Meiryo" pitchFamily="34" charset="-128"/>
                <a:cs typeface="Meiryo" pitchFamily="34" charset="-128"/>
              </a:rPr>
              <a:t>С</a:t>
            </a:r>
            <a:r>
              <a:rPr lang="ru-RU" altLang="ru-RU" sz="2000" b="1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МРСУ</a:t>
            </a:r>
            <a:endParaRPr lang="hr-HR" altLang="ru-RU" sz="2000" b="1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Хорватии отсутствует</a:t>
            </a:r>
            <a:r>
              <a:rPr lang="hr-HR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0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средний уровень управления</a:t>
            </a:r>
            <a:r>
              <a:rPr lang="ru-RU" altLang="ru-RU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существующий в некоторых странах ЕС</a:t>
            </a:r>
            <a:endParaRPr lang="hr-HR" altLang="ru-RU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>
          <a:xfrm>
            <a:off x="4589463" y="6348413"/>
            <a:ext cx="57150" cy="123825"/>
          </a:xfrm>
        </p:spPr>
        <p:txBody>
          <a:bodyPr/>
          <a:lstStyle/>
          <a:p>
            <a:pPr>
              <a:defRPr/>
            </a:pPr>
            <a:fld id="{9024054D-2512-4D8D-8024-95821613CD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5" descr="2000px-Counties_of_Croa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693737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88913"/>
            <a:ext cx="8856663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Arial" pitchFamily="34" charset="0"/>
              </a:rPr>
              <a:t>Жупании</a:t>
            </a:r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на территории Хорватии</a:t>
            </a:r>
            <a:r>
              <a:rPr lang="pl-PL" altLang="ru-RU" sz="3200" b="0" smtClean="0">
                <a:latin typeface="Arial" pitchFamily="34" charset="0"/>
              </a:rPr>
              <a:t> </a:t>
            </a:r>
            <a:endParaRPr lang="en-GB" altLang="ru-RU" sz="3200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9A5F1-F5F0-4368-8114-9EC0A746F274}" type="slidenum">
              <a:rPr lang="en-US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44388" name="TekstniOkvir 2"/>
          <p:cNvSpPr txBox="1">
            <a:spLocks noChangeArrowheads="1"/>
          </p:cNvSpPr>
          <p:nvPr/>
        </p:nvSpPr>
        <p:spPr bwMode="auto">
          <a:xfrm>
            <a:off x="1511300" y="763588"/>
            <a:ext cx="1331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ru-RU" altLang="ru-RU">
                <a:ea typeface="Meiryo" pitchFamily="34" charset="-128"/>
                <a:cs typeface="Meiryo" pitchFamily="34" charset="-128"/>
              </a:rPr>
              <a:t>АВСТРИЯ</a:t>
            </a:r>
            <a:endParaRPr lang="en-GB" altLang="ru-RU"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4389" name="TekstniOkvir 3"/>
          <p:cNvSpPr txBox="1">
            <a:spLocks noChangeArrowheads="1"/>
          </p:cNvSpPr>
          <p:nvPr/>
        </p:nvSpPr>
        <p:spPr bwMode="auto">
          <a:xfrm>
            <a:off x="5603875" y="11652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ru-RU" altLang="ru-RU">
                <a:ea typeface="Meiryo" pitchFamily="34" charset="-128"/>
                <a:cs typeface="Meiryo" pitchFamily="34" charset="-128"/>
              </a:rPr>
              <a:t>ВЕНГРИЯ</a:t>
            </a:r>
            <a:endParaRPr lang="en-GB" altLang="ru-RU"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4390" name="TekstniOkvir 5"/>
          <p:cNvSpPr txBox="1">
            <a:spLocks noChangeArrowheads="1"/>
          </p:cNvSpPr>
          <p:nvPr/>
        </p:nvSpPr>
        <p:spPr bwMode="auto">
          <a:xfrm>
            <a:off x="2003425" y="1619250"/>
            <a:ext cx="156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ru-RU" altLang="ru-RU">
                <a:ea typeface="Meiryo" pitchFamily="34" charset="-128"/>
                <a:cs typeface="Meiryo" pitchFamily="34" charset="-128"/>
              </a:rPr>
              <a:t>СЛОВЕНИЯ</a:t>
            </a:r>
            <a:endParaRPr lang="en-GB" altLang="ru-RU"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4391" name="TekstniOkvir 6"/>
          <p:cNvSpPr txBox="1">
            <a:spLocks noChangeArrowheads="1"/>
          </p:cNvSpPr>
          <p:nvPr/>
        </p:nvSpPr>
        <p:spPr bwMode="auto">
          <a:xfrm>
            <a:off x="4787900" y="3644900"/>
            <a:ext cx="1944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ru-RU" altLang="ru-RU">
                <a:latin typeface="Meiryo" pitchFamily="34" charset="-128"/>
                <a:ea typeface="Meiryo" pitchFamily="34" charset="-128"/>
                <a:cs typeface="Meiryo" pitchFamily="34" charset="-128"/>
              </a:rPr>
              <a:t>БОСНИЯ И ГЕРЦЕГОВИНА</a:t>
            </a:r>
            <a:endParaRPr lang="en-GB" altLang="ru-RU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4392" name="TekstniOkvir 7"/>
          <p:cNvSpPr txBox="1">
            <a:spLocks noChangeArrowheads="1"/>
          </p:cNvSpPr>
          <p:nvPr/>
        </p:nvSpPr>
        <p:spPr bwMode="auto">
          <a:xfrm>
            <a:off x="1042988" y="623728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ru-RU" altLang="ru-RU">
                <a:ea typeface="Meiryo" pitchFamily="34" charset="-128"/>
                <a:cs typeface="Meiryo" pitchFamily="34" charset="-128"/>
              </a:rPr>
              <a:t>ИТАЛИЯ</a:t>
            </a:r>
            <a:endParaRPr lang="en-GB" altLang="ru-RU"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4393" name="TekstniOkvir 8"/>
          <p:cNvSpPr txBox="1">
            <a:spLocks noChangeArrowheads="1"/>
          </p:cNvSpPr>
          <p:nvPr/>
        </p:nvSpPr>
        <p:spPr bwMode="auto">
          <a:xfrm rot="-5400000">
            <a:off x="453231" y="1227932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ru-RU" altLang="ru-RU">
                <a:ea typeface="Meiryo" pitchFamily="34" charset="-128"/>
                <a:cs typeface="Meiryo" pitchFamily="34" charset="-128"/>
              </a:rPr>
              <a:t>ИТАЛИЯ</a:t>
            </a:r>
            <a:endParaRPr lang="en-GB" altLang="ru-RU"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4394" name="TekstniOkvir 9"/>
          <p:cNvSpPr txBox="1">
            <a:spLocks noChangeArrowheads="1"/>
          </p:cNvSpPr>
          <p:nvPr/>
        </p:nvSpPr>
        <p:spPr bwMode="auto">
          <a:xfrm rot="-3153510">
            <a:off x="6300787" y="5868988"/>
            <a:ext cx="1738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ru-RU" altLang="ru-RU" sz="1600">
                <a:ea typeface="Meiryo" pitchFamily="34" charset="-128"/>
                <a:cs typeface="Meiryo" pitchFamily="34" charset="-128"/>
              </a:rPr>
              <a:t>ЧЕРНОГОРИЯ</a:t>
            </a:r>
            <a:endParaRPr lang="en-GB" altLang="ru-RU" sz="1600"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4395" name="TekstniOkvir 10"/>
          <p:cNvSpPr txBox="1">
            <a:spLocks noChangeArrowheads="1"/>
          </p:cNvSpPr>
          <p:nvPr/>
        </p:nvSpPr>
        <p:spPr bwMode="auto">
          <a:xfrm rot="-5400000">
            <a:off x="6884194" y="3207544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ru-RU" altLang="ru-RU">
                <a:ea typeface="Meiryo" pitchFamily="34" charset="-128"/>
                <a:cs typeface="Meiryo" pitchFamily="34" charset="-128"/>
              </a:rPr>
              <a:t>СЕРБИЯ</a:t>
            </a:r>
            <a:endParaRPr lang="en-GB" altLang="ru-RU"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4396" name="TekstniOkvir 11"/>
          <p:cNvSpPr txBox="1">
            <a:spLocks noChangeArrowheads="1"/>
          </p:cNvSpPr>
          <p:nvPr/>
        </p:nvSpPr>
        <p:spPr bwMode="auto">
          <a:xfrm>
            <a:off x="7235825" y="6421438"/>
            <a:ext cx="771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ru-RU" altLang="ru-RU">
                <a:latin typeface="Meiryo" pitchFamily="34" charset="-128"/>
                <a:ea typeface="Meiryo" pitchFamily="34" charset="-128"/>
                <a:cs typeface="Meiryo" pitchFamily="34" charset="-128"/>
              </a:rPr>
              <a:t>АЛБ.</a:t>
            </a:r>
            <a:endParaRPr lang="en-GB" altLang="ru-RU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Naslov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Границы жупании Сплит</a:t>
            </a:r>
            <a:r>
              <a:rPr lang="hr-HR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</a:t>
            </a:r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Далмация</a:t>
            </a:r>
            <a:endParaRPr lang="en-GB" altLang="ru-RU" sz="3200" b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</p:txBody>
      </p:sp>
      <p:sp>
        <p:nvSpPr>
          <p:cNvPr id="146434" name="Rezervirano mjesto sadržaja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altLang="ru-RU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9E14-7841-4364-ACAB-23AB2E47C787}" type="slidenum">
              <a:rPr lang="en-US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46436" name="Picture 5" descr="Karta_m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5693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Самоуправленческая юрисдикция </a:t>
            </a:r>
            <a:r>
              <a:rPr lang="ru-RU" altLang="ru-RU" sz="3200" b="0" smtClean="0">
                <a:latin typeface="Arial" pitchFamily="34" charset="0"/>
              </a:rPr>
              <a:t>С</a:t>
            </a:r>
            <a:r>
              <a:rPr lang="ru-RU" altLang="ru-RU" sz="3200" b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МРСУ</a:t>
            </a:r>
            <a:endParaRPr lang="en-GB" altLang="ru-RU" sz="3200" b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4213" y="1844675"/>
            <a:ext cx="7561262" cy="467995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положениях закона о местном и региональном самоуправлении </a:t>
            </a:r>
            <a:r>
              <a:rPr lang="pl-PL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(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выпуск </a:t>
            </a:r>
            <a:r>
              <a:rPr lang="ru-RU" altLang="ru-RU" sz="240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Официального бюллетеня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  <a:r>
              <a:rPr lang="pl-PL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33/01 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</a:t>
            </a:r>
            <a:r>
              <a:rPr lang="pl-PL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144/12 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и</a:t>
            </a:r>
            <a:r>
              <a:rPr lang="pl-PL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19/13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pl-PL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—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сводный текст</a:t>
            </a:r>
            <a:r>
              <a:rPr lang="pl-PL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) </a:t>
            </a:r>
            <a:r>
              <a:rPr lang="ru-RU" altLang="ru-RU" sz="24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прописана</a:t>
            </a:r>
            <a:r>
              <a:rPr lang="pl-PL" altLang="ru-RU" sz="24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4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самоуправленческая юрисдикция общин, городов и жупаний</a:t>
            </a:r>
            <a:endParaRPr lang="pl-PL" altLang="ru-RU" sz="2400" b="1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120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Общины, города и жупании </a:t>
            </a:r>
            <a:r>
              <a:rPr lang="ru-RU" altLang="ru-RU" sz="2400" b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независимы в принятии решений о видах деятельности, исходя из своей самоуправленческой юрисдикции</a:t>
            </a:r>
            <a:r>
              <a:rPr lang="pl-PL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240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соответствии с Конституцией Республики Хорватия и указанным Законом</a:t>
            </a:r>
            <a:endParaRPr lang="pl-PL" altLang="ru-RU" sz="240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72899-DAD8-41A6-9E5E-2B140239EDA2}" type="slidenum">
              <a:rPr lang="en-US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Самоуправленческая юрисдикция общин и городов</a:t>
            </a:r>
            <a:endParaRPr lang="en-GB" altLang="ru-RU" b="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268413"/>
            <a:ext cx="8280400" cy="5329237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 рамках своей самоуправленческой юрисдикции </a:t>
            </a:r>
            <a:r>
              <a:rPr lang="ru-RU" altLang="ru-RU" sz="17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города и общины ведут деятельность местной значимости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напрямую отвечающую потребностям граждан и </a:t>
            </a:r>
            <a:r>
              <a:rPr lang="ru-RU" altLang="ru-RU" sz="17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не закрепленную за государственными органами власти согласно Конституции или закону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. В частности, это касается следующих видов деятельности:</a:t>
            </a:r>
            <a:endParaRPr lang="en-GB" altLang="ru-RU" sz="170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планирование расселения и места проживания</a:t>
            </a:r>
            <a:endParaRPr lang="vi-VN" altLang="ru-RU" sz="17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Arial" pitchFamily="34" charset="0"/>
                <a:ea typeface="Meiryo" pitchFamily="34" charset="-128"/>
                <a:cs typeface="Meiryo" pitchFamily="34" charset="-128"/>
              </a:rPr>
              <a:t>пространственно-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территориальное и градостроительное планирование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экономика общин,</a:t>
            </a:r>
            <a:endParaRPr lang="vi-VN" altLang="ru-RU" sz="17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охрана детства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социальное обеспечение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первичное здравоохранение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начальное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школьное образование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культура, физкультура и спорт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защита прав потребителей,</a:t>
            </a:r>
            <a:endParaRPr lang="vi-VN" altLang="ru-RU" sz="17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охрана и развитие окружающей природной среды</a:t>
            </a:r>
            <a:endParaRPr lang="vi-VN" altLang="ru-RU" sz="17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противопожарная и гражданская защита</a:t>
            </a: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</a:t>
            </a: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транспорт в пределах собственной территории,</a:t>
            </a:r>
            <a:endParaRPr lang="vi-VN" altLang="ru-RU" sz="17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прочие виды деятельности в соответствии </a:t>
            </a:r>
            <a:b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altLang="ru-RU" sz="17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 конкретными законами</a:t>
            </a:r>
            <a:endParaRPr lang="en-GB" altLang="ru-RU" sz="17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60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endParaRPr lang="en-GB" altLang="ru-RU" sz="17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645CA-2B36-4F84-ABB6-03894E56A651}" type="slidenum">
              <a:rPr lang="en-US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9964"/>
            <a:ext cx="8785225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Самоуправленческая юрисдикция крупных городов и городов, являющихся центрами </a:t>
            </a:r>
            <a:r>
              <a:rPr lang="ru-RU" altLang="ru-RU" b="0" dirty="0" err="1">
                <a:latin typeface="Meiryo" pitchFamily="34" charset="-128"/>
                <a:ea typeface="Meiryo" pitchFamily="34" charset="-128"/>
                <a:cs typeface="Meiryo" pitchFamily="34" charset="-128"/>
              </a:rPr>
              <a:t>жупаний</a:t>
            </a:r>
            <a:endParaRPr lang="en-GB" altLang="ru-RU" b="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557338"/>
            <a:ext cx="8207375" cy="5184775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Крупные города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являются субъектами местного самоуправления, которые в то же время являются экономическими, финансовыми, культурными, медицинскими, транспортными и научными центрами развития более обширных прилегающих территорий, и имеют население </a:t>
            </a:r>
            <a:r>
              <a:rPr lang="ru-RU" altLang="ru-RU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свыше 35,000 жителей</a:t>
            </a:r>
            <a:endParaRPr lang="ru-RU" altLang="ru-RU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1200"/>
              </a:spcBef>
              <a:buClr>
                <a:srgbClr val="0D95CC"/>
              </a:buClr>
              <a:buSzPct val="100000"/>
              <a:buFont typeface="Wingdings" pitchFamily="2" charset="2"/>
              <a:buChar char="v"/>
            </a:pP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Самоуправленческая юрисдикция </a:t>
            </a:r>
            <a:r>
              <a:rPr lang="ru-RU" altLang="ru-RU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крупных городов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равно как и  </a:t>
            </a:r>
            <a:r>
              <a:rPr lang="ru-RU" altLang="ru-RU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городов, являющихся центрами </a:t>
            </a:r>
            <a:r>
              <a:rPr lang="ru-RU" altLang="ru-RU" b="1" dirty="0" err="1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жупаний</a:t>
            </a: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, включает в себя не только деятельность местной значимости, осуществляемую вышеупомянутыми городами и общинами, но и деятельность, касающуюся:</a:t>
            </a:r>
            <a:endParaRPr lang="vi-VN" altLang="ru-RU" sz="24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ct val="0"/>
              </a:spcBef>
              <a:buClr>
                <a:srgbClr val="0D95CC"/>
              </a:buClr>
              <a:buSzPct val="100000"/>
              <a:buFont typeface="Symbol" pitchFamily="18" charset="2"/>
              <a:buNone/>
            </a:pPr>
            <a:r>
              <a:rPr lang="ru-RU" altLang="ru-RU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содержания дорог общего пользования,</a:t>
            </a:r>
          </a:p>
          <a:p>
            <a:pPr marL="400050" lvl="1" indent="0">
              <a:spcBef>
                <a:spcPct val="0"/>
              </a:spcBef>
              <a:buClr>
                <a:srgbClr val="0D95CC"/>
              </a:buClr>
              <a:buSzPct val="100000"/>
              <a:buFontTx/>
              <a:buNone/>
            </a:pPr>
            <a:r>
              <a:rPr lang="vi-VN" altLang="ru-RU" sz="2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- </a:t>
            </a: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выдачи</a:t>
            </a:r>
            <a:r>
              <a:rPr lang="vi-VN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разрешений на строительство и землеотводы и иной документации, относящейся к строительству, а также оформления документов на пространственно-</a:t>
            </a:r>
            <a:b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alt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территориальное планирование</a:t>
            </a:r>
            <a:endParaRPr lang="en-GB" altLang="ru-RU" sz="1800" dirty="0" smtClean="0">
              <a:latin typeface="Meiryo" pitchFamily="34" charset="-128"/>
              <a:ea typeface="Meiryo" pitchFamily="34" charset="-128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66E53-4D3F-41F6-820C-019EAF2A44EC}" type="slidenum">
              <a:rPr lang="en-US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FFFFFF"/>
      </a:lt1>
      <a:dk2>
        <a:srgbClr val="000066"/>
      </a:dk2>
      <a:lt2>
        <a:srgbClr val="DDDDDD"/>
      </a:lt2>
      <a:accent1>
        <a:srgbClr val="BC0327"/>
      </a:accent1>
      <a:accent2>
        <a:srgbClr val="10A5E1"/>
      </a:accent2>
      <a:accent3>
        <a:srgbClr val="FFFFFF"/>
      </a:accent3>
      <a:accent4>
        <a:srgbClr val="000056"/>
      </a:accent4>
      <a:accent5>
        <a:srgbClr val="DAAAAC"/>
      </a:accent5>
      <a:accent6>
        <a:srgbClr val="0D95CC"/>
      </a:accent6>
      <a:hlink>
        <a:srgbClr val="F8E530"/>
      </a:hlink>
      <a:folHlink>
        <a:srgbClr val="47E210"/>
      </a:folHlink>
    </a:clrScheme>
    <a:fontScheme name="Default Design">
      <a:majorFont>
        <a:latin typeface="Frutiger 55 Roman"/>
        <a:ea typeface=""/>
        <a:cs typeface=""/>
      </a:majorFont>
      <a:minorFont>
        <a:latin typeface="Frutiger 55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11099</TotalTime>
  <Words>2860</Words>
  <Application>Microsoft Office PowerPoint</Application>
  <PresentationFormat>On-screen Show (4:3)</PresentationFormat>
  <Paragraphs>709</Paragraphs>
  <Slides>29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Meiryo</vt:lpstr>
      <vt:lpstr>ＭＳ Ｐゴシック</vt:lpstr>
      <vt:lpstr>ＭＳ Ｐゴシック</vt:lpstr>
      <vt:lpstr>Arial</vt:lpstr>
      <vt:lpstr>Calibri</vt:lpstr>
      <vt:lpstr>Frutiger 55 Roman</vt:lpstr>
      <vt:lpstr>Helvetica</vt:lpstr>
      <vt:lpstr>Hoefler Text</vt:lpstr>
      <vt:lpstr>Symbol</vt:lpstr>
      <vt:lpstr>Tahoma</vt:lpstr>
      <vt:lpstr>Times New Roman</vt:lpstr>
      <vt:lpstr>Verdana</vt:lpstr>
      <vt:lpstr>Wingdings</vt:lpstr>
      <vt:lpstr>ヒラギノ明朝 ProN W3</vt:lpstr>
      <vt:lpstr>ヒラギノ角ゴ ProN W3</vt:lpstr>
      <vt:lpstr>Default Design</vt:lpstr>
      <vt:lpstr>Presentation</vt:lpstr>
      <vt:lpstr>Microsoft Excel Chart</vt:lpstr>
      <vt:lpstr>PowerPoint Presentation</vt:lpstr>
      <vt:lpstr>Обзор презентации</vt:lpstr>
      <vt:lpstr>Структура Республики Хорватия</vt:lpstr>
      <vt:lpstr>Местное управление в Республике Хорватия</vt:lpstr>
      <vt:lpstr>Жупании на территории Хорватии </vt:lpstr>
      <vt:lpstr>Границы жупании Сплит-Далмация</vt:lpstr>
      <vt:lpstr>Самоуправленческая юрисдикция СМРСУ</vt:lpstr>
      <vt:lpstr>Самоуправленческая юрисдикция общин и городов</vt:lpstr>
      <vt:lpstr>Самоуправленческая юрисдикция крупных городов и городов, являющихся центрами жупаний</vt:lpstr>
      <vt:lpstr>Самоуправленческая юрисдикция жупаний  </vt:lpstr>
      <vt:lpstr>СМРСУ в системе государственного финансирования Республики Хорватия</vt:lpstr>
      <vt:lpstr>PowerPoint Presentation</vt:lpstr>
      <vt:lpstr>Долевые налоги СМРСУ </vt:lpstr>
      <vt:lpstr>Подоходный налог — распределение</vt:lpstr>
      <vt:lpstr>Структура доходов СМРСУ в 2014 г.</vt:lpstr>
      <vt:lpstr>Структура налоговых доходов СМРСУ в 2014 г.</vt:lpstr>
      <vt:lpstr>Процесс формирования бюджета на местном и региональном уровне</vt:lpstr>
      <vt:lpstr>Процесс формирования бюджета на местном и региональном уровне</vt:lpstr>
      <vt:lpstr>Принципы прозрачности на уровне СМРСУ</vt:lpstr>
      <vt:lpstr>Руководство по бюджету для граждан</vt:lpstr>
      <vt:lpstr>Прозрачность бюджета</vt:lpstr>
      <vt:lpstr>Прозрачность бюджета (2)</vt:lpstr>
      <vt:lpstr>Прозрачность бюджета (3)</vt:lpstr>
      <vt:lpstr>Почему прозрачность столь важна применительно к СМРСУ?</vt:lpstr>
      <vt:lpstr>Опубликовано на сайте Министерства финансов</vt:lpstr>
      <vt:lpstr>PowerPoint Presentation</vt:lpstr>
      <vt:lpstr>PowerPoint Presentation</vt:lpstr>
      <vt:lpstr>Публикации на сайтах в Интернете</vt:lpstr>
      <vt:lpstr>PowerPoint Presentation</vt:lpstr>
    </vt:vector>
  </TitlesOfParts>
  <Company>APIS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novog Zakona o lokalnim izborima</dc:title>
  <dc:creator>apisit</dc:creator>
  <cp:lastModifiedBy>Maya V. Gusarova</cp:lastModifiedBy>
  <cp:revision>1298</cp:revision>
  <cp:lastPrinted>2015-09-04T13:37:25Z</cp:lastPrinted>
  <dcterms:created xsi:type="dcterms:W3CDTF">2013-04-05T08:40:20Z</dcterms:created>
  <dcterms:modified xsi:type="dcterms:W3CDTF">2015-12-18T12:34:46Z</dcterms:modified>
</cp:coreProperties>
</file>