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7" r:id="rId7"/>
    <p:sldId id="268" r:id="rId8"/>
    <p:sldId id="266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60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02.03.2014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Sledeći</a:t>
            </a:r>
            <a:r>
              <a:rPr lang="en-US" dirty="0" smtClean="0"/>
              <a:t> </a:t>
            </a:r>
            <a:r>
              <a:rPr lang="en-US" dirty="0" err="1" smtClean="0"/>
              <a:t>koraci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RGOR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653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r>
              <a:rPr lang="sl-SI" dirty="0" smtClean="0"/>
              <a:t>Rukovodilac interne revizije mora razgovara sa visokim rukovodstvom o slučajevima koji ukazuju na to da je rukovodstvo prihvatilo nivo rizika koji može biti neprihvatljiv za organizaciju…..</a:t>
            </a:r>
            <a:endParaRPr lang="sl-S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/>
              <a:t>Standard 2600 — </a:t>
            </a:r>
            <a:r>
              <a:rPr lang="sl-SI" dirty="0" smtClean="0"/>
              <a:t>Saopštavanje prihvatanja rizika</a:t>
            </a:r>
            <a:endParaRPr lang="sl-S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Preliminarna procena rizika u fazi planiranja revizije </a:t>
            </a:r>
          </a:p>
          <a:p>
            <a:r>
              <a:rPr lang="sl-SI" dirty="0" smtClean="0"/>
              <a:t>Procena rizika kada su postavljeni ciljevi i prikupljeni dokazi </a:t>
            </a:r>
          </a:p>
          <a:p>
            <a:r>
              <a:rPr lang="sl-SI" dirty="0" smtClean="0"/>
              <a:t>Procena rizika u fazi posle sprovođenja revizije</a:t>
            </a:r>
          </a:p>
          <a:p>
            <a:r>
              <a:rPr lang="sl-SI" dirty="0" smtClean="0"/>
              <a:t>Procena rizika od pronevere</a:t>
            </a:r>
          </a:p>
          <a:p>
            <a:r>
              <a:rPr lang="sl-SI" dirty="0" smtClean="0"/>
              <a:t>Procena IT rizika</a:t>
            </a:r>
          </a:p>
          <a:p>
            <a:r>
              <a:rPr lang="sl-SI" dirty="0" smtClean="0"/>
              <a:t>itd</a:t>
            </a:r>
            <a:r>
              <a:rPr lang="sl-SI" dirty="0" smtClean="0"/>
              <a:t>. ….</a:t>
            </a:r>
            <a:endParaRPr lang="sl-SI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Predlozi </a:t>
            </a:r>
            <a:endParaRPr lang="sl-S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/>
          </a:bodyPr>
          <a:lstStyle/>
          <a:p>
            <a:r>
              <a:rPr lang="sl-SI" dirty="0" smtClean="0"/>
              <a:t>Priprema tokom cele godine</a:t>
            </a:r>
          </a:p>
          <a:p>
            <a:r>
              <a:rPr lang="sl-SI" dirty="0" smtClean="0"/>
              <a:t>Prikupljanje i ocenjivanje informacija o rizicima</a:t>
            </a:r>
          </a:p>
          <a:p>
            <a:r>
              <a:rPr lang="sl-SI" dirty="0" smtClean="0"/>
              <a:t>Procena rizika u vezi sa pravnim aktima usvojenim u periodu posle poslednje procene rizika</a:t>
            </a:r>
          </a:p>
          <a:p>
            <a:r>
              <a:rPr lang="sl-SI" dirty="0" smtClean="0"/>
              <a:t>Identifikacija rizika tokom konsultacija sa višim rukovodstvom i prvi sastanak</a:t>
            </a:r>
            <a:endParaRPr lang="sl-SI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sl-SI" dirty="0" smtClean="0"/>
              <a:t>Preliminarna procena rizika u fazi planiranja</a:t>
            </a:r>
            <a:r>
              <a:rPr lang="sl-SI" dirty="0" smtClean="0"/>
              <a:t> revizije 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4108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/>
          </a:bodyPr>
          <a:lstStyle/>
          <a:p>
            <a:r>
              <a:rPr lang="sl-SI" dirty="0" smtClean="0"/>
              <a:t>Na bazi rezultata preliminarne procene rizika u subjektu revizije: izraditi plan revizije</a:t>
            </a:r>
          </a:p>
          <a:p>
            <a:r>
              <a:rPr lang="sl-SI" dirty="0" smtClean="0"/>
              <a:t>Identifikacija najrizičnijih transakcija</a:t>
            </a:r>
          </a:p>
          <a:p>
            <a:r>
              <a:rPr lang="sl-SI" dirty="0" smtClean="0"/>
              <a:t>Utvrđivanje aktivnosti revizora i definisanje metoda uzorkovanja (statističko, nestatističko, mešovito)</a:t>
            </a:r>
          </a:p>
          <a:p>
            <a:r>
              <a:rPr lang="sl-SI" dirty="0" smtClean="0"/>
              <a:t>Utvrđivanje drugih aktivnosti i njihove moguće izmene</a:t>
            </a:r>
            <a:endParaRPr lang="sl-SI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Procena rizika kada su postavljeni ciljevi i prikupljeni </a:t>
            </a:r>
            <a:r>
              <a:rPr lang="sl-SI" dirty="0" smtClean="0"/>
              <a:t>dokazi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246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Procena rizika u vezi sa prikupljenim dokazima</a:t>
            </a:r>
          </a:p>
          <a:p>
            <a:r>
              <a:rPr lang="sl-SI" dirty="0" smtClean="0"/>
              <a:t>Utvrđivanje prioriteta </a:t>
            </a:r>
          </a:p>
          <a:p>
            <a:r>
              <a:rPr lang="sl-SI" dirty="0" smtClean="0"/>
              <a:t>Procena rizika u vezi sa izvršenjem zadataka ili prihvatanja rizika od strane rukovodstva</a:t>
            </a:r>
            <a:endParaRPr lang="sl-SI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Procena rizika u fazi posle sprovođenja </a:t>
            </a:r>
            <a:r>
              <a:rPr lang="sl-SI" dirty="0" smtClean="0"/>
              <a:t>revizije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8485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Kako izračunati </a:t>
            </a:r>
          </a:p>
          <a:p>
            <a:pPr lvl="1"/>
            <a:r>
              <a:rPr lang="sl-SI" b="1" i="1" dirty="0" smtClean="0"/>
              <a:t>Velike rizike </a:t>
            </a:r>
          </a:p>
          <a:p>
            <a:pPr lvl="1"/>
            <a:r>
              <a:rPr lang="sl-SI" b="1" i="1" dirty="0" smtClean="0"/>
              <a:t>Inherentne rizike </a:t>
            </a:r>
          </a:p>
          <a:p>
            <a:pPr lvl="1"/>
            <a:r>
              <a:rPr lang="sl-SI" b="1" i="1" dirty="0" smtClean="0"/>
              <a:t>Rezidualne rizike </a:t>
            </a:r>
          </a:p>
          <a:p>
            <a:pPr lvl="1"/>
            <a:r>
              <a:rPr lang="sl-SI" b="1" i="1" dirty="0" smtClean="0"/>
              <a:t>Prihvatljive rizike </a:t>
            </a:r>
          </a:p>
          <a:p>
            <a:pPr lvl="1"/>
            <a:r>
              <a:rPr lang="sl-SI" b="1" i="1" dirty="0" smtClean="0"/>
              <a:t>Sposobnost prihvatanja rizika (apetit za rizikom) </a:t>
            </a:r>
            <a:endParaRPr lang="sl-SI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Rečnik pojmova koje treba pojasniti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322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Smernice za ocenu rizika u okviru strateškog i operativnog planiranja</a:t>
            </a:r>
          </a:p>
          <a:p>
            <a:pPr lvl="1"/>
            <a:r>
              <a:rPr lang="sl-SI" dirty="0" smtClean="0"/>
              <a:t>Identifikovanje revizijskog univerzuma</a:t>
            </a:r>
          </a:p>
          <a:p>
            <a:pPr lvl="1"/>
            <a:r>
              <a:rPr lang="sl-SI" dirty="0" smtClean="0"/>
              <a:t>Identifikovanje rizika</a:t>
            </a:r>
          </a:p>
          <a:p>
            <a:pPr lvl="1"/>
            <a:r>
              <a:rPr lang="sl-SI" dirty="0" smtClean="0"/>
              <a:t>Kategorizacija mogućih rizika</a:t>
            </a:r>
          </a:p>
          <a:p>
            <a:pPr lvl="1"/>
            <a:r>
              <a:rPr lang="sl-SI" dirty="0" smtClean="0"/>
              <a:t>Procena verovatnoće i efekata rizika</a:t>
            </a:r>
          </a:p>
          <a:p>
            <a:pPr lvl="1"/>
            <a:r>
              <a:rPr lang="sl-SI" dirty="0" smtClean="0"/>
              <a:t>Izrada trogodišnjih planova</a:t>
            </a:r>
          </a:p>
          <a:p>
            <a:pPr lvl="1"/>
            <a:r>
              <a:rPr lang="sl-SI" dirty="0" smtClean="0"/>
              <a:t>Godišnji plan</a:t>
            </a:r>
            <a:endParaRPr lang="sl-SI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ŠTA IMAMO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4903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Pripem</a:t>
            </a:r>
            <a:r>
              <a:rPr lang="sl-SI" dirty="0" smtClean="0"/>
              <a:t>a za revizijski zadatak</a:t>
            </a:r>
            <a:endParaRPr lang="sl-SI" dirty="0" smtClean="0"/>
          </a:p>
          <a:p>
            <a:r>
              <a:rPr lang="sl-SI" dirty="0" smtClean="0"/>
              <a:t>Izrada plana za revizijski zadatka</a:t>
            </a:r>
          </a:p>
          <a:p>
            <a:r>
              <a:rPr lang="sl-SI" dirty="0" smtClean="0"/>
              <a:t>Izbor revizora za obavljanje zadatka</a:t>
            </a:r>
          </a:p>
          <a:p>
            <a:r>
              <a:rPr lang="sl-SI" dirty="0" smtClean="0"/>
              <a:t>Utvrđivanje ciljeva zadatka</a:t>
            </a:r>
          </a:p>
          <a:p>
            <a:r>
              <a:rPr lang="sl-SI" dirty="0" smtClean="0"/>
              <a:t>Obavljanje zadatka </a:t>
            </a:r>
            <a:endParaRPr lang="sl-SI" dirty="0" smtClean="0"/>
          </a:p>
          <a:p>
            <a:r>
              <a:rPr lang="sl-SI" dirty="0" smtClean="0"/>
              <a:t>Prikupljanje dokaza u postupku revizije</a:t>
            </a:r>
          </a:p>
          <a:p>
            <a:r>
              <a:rPr lang="sl-SI" dirty="0" smtClean="0"/>
              <a:t>Izrada projekta i konačnog izveštaja (zaključak)</a:t>
            </a:r>
          </a:p>
          <a:p>
            <a:r>
              <a:rPr lang="sl-SI" dirty="0" smtClean="0"/>
              <a:t>Period posle revizije </a:t>
            </a:r>
            <a:endParaRPr lang="sl-SI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ŠTA SE DEŠAVA POSLE PLANIRANJA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226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sl-SI" dirty="0" smtClean="0"/>
              <a:t>Planiranje je samo generalni pravac aktivnosti, lista zadataka i ne predstavlja konačnu odluku o revizijskom zadatku</a:t>
            </a:r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U fazi pripreme za revizijski zadatak može doći do izmena godišnjeg plana na bazi PONOVNE PROCENE RIZIKA</a:t>
            </a:r>
            <a:endParaRPr lang="sl-SI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Da li se planiranje završava u fazi izrade godišnjeg plana?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6404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500" dirty="0" smtClean="0"/>
              <a:t>1210.А2 procena rizika od pronevere</a:t>
            </a:r>
          </a:p>
          <a:p>
            <a:r>
              <a:rPr lang="sl-SI" sz="2500" dirty="0" smtClean="0"/>
              <a:t>1210.А3 ključni rizici i kontrole u oblasti informacionih tehnologija</a:t>
            </a:r>
          </a:p>
          <a:p>
            <a:r>
              <a:rPr lang="sl-SI" sz="2500" dirty="0" smtClean="0"/>
              <a:t>1220.А1 adekvatnost i efektivnost rukovođenja, upravljanja rizikom i procesa kontrole</a:t>
            </a:r>
          </a:p>
          <a:p>
            <a:r>
              <a:rPr lang="sl-SI" sz="2500" dirty="0" smtClean="0"/>
              <a:t>1220.А3 mora se obraćati pažnja na značajne rizike</a:t>
            </a:r>
            <a:endParaRPr lang="sl-SI" dirty="0" smtClean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Rizici u Međunarodnim standardima interne revizije (IIA)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3690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b="1" i="1" u="sng" dirty="0" smtClean="0"/>
              <a:t>Značajni rizici </a:t>
            </a:r>
            <a:r>
              <a:rPr lang="sl-SI" dirty="0" smtClean="0"/>
              <a:t>po aktivnosti, ciljeve, resurse, redovno poslovanje i način na koji se potencijalni rizici </a:t>
            </a:r>
            <a:r>
              <a:rPr lang="sl-SI" b="1" i="1" u="sng" dirty="0" smtClean="0"/>
              <a:t>održavaju </a:t>
            </a:r>
            <a:r>
              <a:rPr lang="sl-SI" dirty="0" smtClean="0"/>
              <a:t>na prihvatljivom nivou; </a:t>
            </a:r>
          </a:p>
          <a:p>
            <a:r>
              <a:rPr lang="sl-SI" b="1" i="1" u="sng" dirty="0" smtClean="0"/>
              <a:t>Adekvatnost i efektivnost </a:t>
            </a:r>
            <a:r>
              <a:rPr lang="sl-SI" dirty="0" smtClean="0"/>
              <a:t>rukovođenja aktivnostima, upravljanja rizicima i procesa kontrole u kontekstu relevantnog okvira ili modela; </a:t>
            </a:r>
          </a:p>
          <a:p>
            <a:r>
              <a:rPr lang="sl-SI" dirty="0" smtClean="0"/>
              <a:t>Prilike za značajno </a:t>
            </a:r>
            <a:r>
              <a:rPr lang="sl-SI" b="1" i="1" u="sng" dirty="0" smtClean="0"/>
              <a:t>unapređenje </a:t>
            </a:r>
            <a:r>
              <a:rPr lang="sl-SI" dirty="0" smtClean="0"/>
              <a:t>upravljanja aktivnostima, </a:t>
            </a:r>
            <a:r>
              <a:rPr lang="sl-SI" b="1" i="1" u="sng" dirty="0" smtClean="0"/>
              <a:t>upravljanja rizikom </a:t>
            </a:r>
            <a:r>
              <a:rPr lang="sl-SI" dirty="0" smtClean="0"/>
              <a:t>i procesa kontrole. </a:t>
            </a:r>
          </a:p>
          <a:p>
            <a:endParaRPr lang="sl-S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3200" dirty="0" smtClean="0"/>
              <a:t>Standard 2201 – Planiranje</a:t>
            </a:r>
            <a:br>
              <a:rPr lang="sl-SI" sz="3200" dirty="0" smtClean="0"/>
            </a:br>
            <a:r>
              <a:rPr lang="sl-SI" sz="3200" dirty="0" smtClean="0"/>
              <a:t>Šta treba uzeti u obzir u prilikom sprovođenja revizije </a:t>
            </a:r>
            <a:endParaRPr lang="sl-SI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b="1" dirty="0" smtClean="0"/>
              <a:t>2210.А1 — Interni revizori moraju sprovesti preliminarnu procenu rizika koji su u vezi sa aktivnošću koja je predmet revizije. Ciljevi revizije moraju da odraze rezultate ove procene. </a:t>
            </a:r>
          </a:p>
          <a:p>
            <a:r>
              <a:rPr lang="sl-SI" b="1" dirty="0" smtClean="0"/>
              <a:t>2210.А2 — Prilikom formulisanja ciljeva revizije interni revizori moraju da uzmu u obzir verovatnoću utvrđivanja značajnih grešaka, pronevere, neusklađenosti sa propisima, kao i druge tipove izloženosti. </a:t>
            </a:r>
            <a:endParaRPr lang="sl-S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/>
              <a:t>Standard 2210 — </a:t>
            </a:r>
            <a:r>
              <a:rPr lang="sl-SI" dirty="0" smtClean="0"/>
              <a:t>Ciljevi revizije </a:t>
            </a: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Izveštaji takođe treba da sadrže informacije o izloženosti značajnim rizicima i druga pitanja u pogledu kontrole, uključujući i rizik od pronevere, probleme u rukovođenju i druge informacije koje su potrebne, odnosno koje zatraže više rukovodstvo i odbor. </a:t>
            </a:r>
            <a:endParaRPr lang="sl-SI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/>
              <a:t>Standard 2060 — </a:t>
            </a:r>
            <a:r>
              <a:rPr lang="sl-SI" sz="3200" dirty="0" smtClean="0"/>
              <a:t>Podnošenje izveštaja višem rukovodstvu i odboru</a:t>
            </a:r>
            <a:endParaRPr lang="sl-SI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i="1" dirty="0" smtClean="0"/>
              <a:t>Opis metodologije za procenu rizika ili kontrolu, odnosno drugi kriterijumi na kojima je zasnovano izneto mišljenje. </a:t>
            </a:r>
          </a:p>
          <a:p>
            <a:endParaRPr lang="sl-S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smtClean="0"/>
              <a:t>Standard</a:t>
            </a:r>
            <a:r>
              <a:rPr lang="sl-SI" b="1" smtClean="0"/>
              <a:t> </a:t>
            </a:r>
            <a:r>
              <a:rPr lang="sl-SI" b="1" smtClean="0"/>
              <a:t>2450</a:t>
            </a:r>
            <a:r>
              <a:rPr lang="sl-SI" b="1" smtClean="0"/>
              <a:t> </a:t>
            </a:r>
            <a:r>
              <a:rPr lang="sl-SI" b="1" smtClean="0"/>
              <a:t>–</a:t>
            </a:r>
            <a:r>
              <a:rPr lang="sl-SI" b="1" smtClean="0"/>
              <a:t> </a:t>
            </a:r>
            <a:r>
              <a:rPr lang="sl-SI" b="1" smtClean="0"/>
              <a:t>Ukupno</a:t>
            </a:r>
            <a:r>
              <a:rPr lang="sl-SI" b="1" smtClean="0"/>
              <a:t> mišljenje</a:t>
            </a:r>
            <a:endParaRPr lang="sl-S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586</Words>
  <Application>Microsoft Macintosh PowerPoint</Application>
  <PresentationFormat>Bildschirmpräsentation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Открытая</vt:lpstr>
      <vt:lpstr>Sledeći koraci</vt:lpstr>
      <vt:lpstr>ŠTA IMAMO</vt:lpstr>
      <vt:lpstr>ŠTA SE DEŠAVA POSLE PLANIRANJA</vt:lpstr>
      <vt:lpstr>Da li se planiranje završava u fazi izrade godišnjeg plana? </vt:lpstr>
      <vt:lpstr>Rizici u Međunarodnim standardima interne revizije (IIA) </vt:lpstr>
      <vt:lpstr>Standard 2201 – Planiranje Šta treba uzeti u obzir u prilikom sprovođenja revizije </vt:lpstr>
      <vt:lpstr>Standard 2210 — Ciljevi revizije </vt:lpstr>
      <vt:lpstr>Standard 2060 — Podnošenje izveštaja višem rukovodstvu i odboru</vt:lpstr>
      <vt:lpstr>Standard 2450 – Ukupno mišljenje</vt:lpstr>
      <vt:lpstr>Standard 2600 — Saopštavanje prihvatanja rizika</vt:lpstr>
      <vt:lpstr>Predlozi </vt:lpstr>
      <vt:lpstr>Preliminarna procena rizika u fazi planiranja revizije </vt:lpstr>
      <vt:lpstr>Procena rizika kada su postavljeni ciljevi i prikupljeni dokazi</vt:lpstr>
      <vt:lpstr>Procena rizika u fazi posle sprovođenja revizije</vt:lpstr>
      <vt:lpstr>Rečnik pojmova koje treba pojasniti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Steps</dc:title>
  <dc:creator>Grigor Aramyan</dc:creator>
  <cp:lastModifiedBy>Matthias Brenner</cp:lastModifiedBy>
  <cp:revision>53</cp:revision>
  <dcterms:created xsi:type="dcterms:W3CDTF">2014-03-02T09:25:51Z</dcterms:created>
  <dcterms:modified xsi:type="dcterms:W3CDTF">2014-03-02T12:43:33Z</dcterms:modified>
</cp:coreProperties>
</file>