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7" r:id="rId7"/>
    <p:sldId id="268" r:id="rId8"/>
    <p:sldId id="266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3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en-US" dirty="0"/>
              <a:t>When the chief audit executive concludes that management has accepted a level of risk that </a:t>
            </a:r>
            <a:r>
              <a:rPr lang="en-US" dirty="0" smtClean="0"/>
              <a:t>may </a:t>
            </a:r>
            <a:r>
              <a:rPr lang="en-US" dirty="0"/>
              <a:t>be unacceptable to the organization, the chief audit executive must discuss the matter with </a:t>
            </a:r>
            <a:r>
              <a:rPr lang="en-US" dirty="0" smtClean="0"/>
              <a:t>senior management</a:t>
            </a:r>
            <a:r>
              <a:rPr lang="ru-RU" dirty="0" smtClean="0"/>
              <a:t>…..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Standard </a:t>
            </a:r>
            <a:r>
              <a:rPr lang="ru-RU" b="1" dirty="0" smtClean="0"/>
              <a:t>2600 </a:t>
            </a:r>
            <a:r>
              <a:rPr lang="ru-RU" b="1" dirty="0" smtClean="0"/>
              <a:t>— </a:t>
            </a:r>
            <a:r>
              <a:rPr lang="en-US" dirty="0"/>
              <a:t>Communicating the Acceptance of Risks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risk assessment at the stage of audit engagement planning </a:t>
            </a:r>
          </a:p>
          <a:p>
            <a:r>
              <a:rPr lang="en-US" dirty="0" smtClean="0"/>
              <a:t>Risk assessment when goals are set and audit evidence is collected </a:t>
            </a:r>
          </a:p>
          <a:p>
            <a:r>
              <a:rPr lang="en-US" dirty="0" smtClean="0"/>
              <a:t>Risk assessment at pos</a:t>
            </a:r>
            <a:r>
              <a:rPr lang="en-US" dirty="0" smtClean="0"/>
              <a:t>t-audit stage</a:t>
            </a:r>
            <a:endParaRPr lang="en-US" dirty="0" smtClean="0"/>
          </a:p>
          <a:p>
            <a:r>
              <a:rPr lang="en-US" dirty="0" smtClean="0"/>
              <a:t>Assessment of fraud risks </a:t>
            </a:r>
          </a:p>
          <a:p>
            <a:r>
              <a:rPr lang="en-US" dirty="0" smtClean="0"/>
              <a:t>Assessment of IT risks </a:t>
            </a:r>
          </a:p>
          <a:p>
            <a:r>
              <a:rPr lang="en-US" dirty="0" smtClean="0"/>
              <a:t>etc. ….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en-US" dirty="0" smtClean="0"/>
              <a:t>Preparation throughout the year </a:t>
            </a:r>
          </a:p>
          <a:p>
            <a:r>
              <a:rPr lang="en-US" dirty="0" smtClean="0"/>
              <a:t>Collection and assessment of information on risks </a:t>
            </a:r>
          </a:p>
          <a:p>
            <a:r>
              <a:rPr lang="en-US" dirty="0" smtClean="0"/>
              <a:t>Assessment of risks related to legal documents adopted after the latest risk assessment </a:t>
            </a:r>
          </a:p>
          <a:p>
            <a:r>
              <a:rPr lang="en-US" dirty="0" smtClean="0"/>
              <a:t>Identification of risks during consultations with senior management and first meeting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/>
              <a:t>Preliminary risk assessment at the stage of audit engagement planning </a:t>
            </a:r>
          </a:p>
        </p:txBody>
      </p:sp>
    </p:spTree>
    <p:extLst>
      <p:ext uri="{BB962C8B-B14F-4D97-AF65-F5344CB8AC3E}">
        <p14:creationId xmlns:p14="http://schemas.microsoft.com/office/powerpoint/2010/main" val="3964108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r>
              <a:rPr lang="en-US" dirty="0" smtClean="0"/>
              <a:t>Based on the results of preliminary risk assessment of the audit objects: developing an engagement plan </a:t>
            </a:r>
          </a:p>
          <a:p>
            <a:r>
              <a:rPr lang="en-US" dirty="0" smtClean="0"/>
              <a:t>Identification of most risky transactions </a:t>
            </a:r>
          </a:p>
          <a:p>
            <a:r>
              <a:rPr lang="en-US" dirty="0" smtClean="0"/>
              <a:t>Setting the tasks for auditors and defining the selection method (statistical, non-statistical, mixed) </a:t>
            </a:r>
          </a:p>
          <a:p>
            <a:r>
              <a:rPr lang="en-US" dirty="0" smtClean="0"/>
              <a:t>Setting other tasks and their possible changes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/>
              <a:t>Risk assessment when goals are </a:t>
            </a:r>
            <a:r>
              <a:rPr lang="en-US" dirty="0" smtClean="0"/>
              <a:t>set and </a:t>
            </a:r>
            <a:r>
              <a:rPr lang="en-US" dirty="0"/>
              <a:t>audit evidence is collected </a:t>
            </a:r>
          </a:p>
        </p:txBody>
      </p:sp>
    </p:spTree>
    <p:extLst>
      <p:ext uri="{BB962C8B-B14F-4D97-AF65-F5344CB8AC3E}">
        <p14:creationId xmlns:p14="http://schemas.microsoft.com/office/powerpoint/2010/main" val="372246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assessment of collected evidence </a:t>
            </a:r>
          </a:p>
          <a:p>
            <a:r>
              <a:rPr lang="en-US" smtClean="0"/>
              <a:t>Defining priorities </a:t>
            </a:r>
            <a:endParaRPr lang="en-US" dirty="0" smtClean="0"/>
          </a:p>
          <a:p>
            <a:r>
              <a:rPr lang="en-US" dirty="0" smtClean="0"/>
              <a:t>Risk assessment of tasks execution or acceptance of risk by the leadership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assessment at post-audit </a:t>
            </a:r>
            <a:r>
              <a:rPr lang="en-US" dirty="0" smtClean="0"/>
              <a:t>stage (</a:t>
            </a:r>
            <a:r>
              <a:rPr lang="en-US" dirty="0" smtClean="0"/>
              <a:t>Follow </a:t>
            </a:r>
            <a:r>
              <a:rPr lang="en-US" dirty="0" smtClean="0"/>
              <a:t>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calculate </a:t>
            </a:r>
            <a:endParaRPr lang="en-US" dirty="0" smtClean="0"/>
          </a:p>
          <a:p>
            <a:pPr lvl="1"/>
            <a:r>
              <a:rPr lang="en-US" b="1" i="1" dirty="0" smtClean="0"/>
              <a:t>Major risks</a:t>
            </a:r>
            <a:endParaRPr lang="en-US" b="1" i="1" dirty="0" smtClean="0"/>
          </a:p>
          <a:p>
            <a:pPr lvl="1"/>
            <a:r>
              <a:rPr lang="en-US" b="1" i="1" dirty="0"/>
              <a:t>Inherent risks</a:t>
            </a:r>
          </a:p>
          <a:p>
            <a:pPr lvl="1"/>
            <a:r>
              <a:rPr lang="en-US" b="1" i="1" dirty="0"/>
              <a:t>Residual risks </a:t>
            </a:r>
          </a:p>
          <a:p>
            <a:pPr lvl="1"/>
            <a:r>
              <a:rPr lang="en-US" b="1" i="1" dirty="0"/>
              <a:t>Acceptable risks </a:t>
            </a:r>
          </a:p>
          <a:p>
            <a:pPr lvl="1"/>
            <a:r>
              <a:rPr lang="en-US" b="1" i="1" dirty="0"/>
              <a:t>Risk appetite </a:t>
            </a: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Glossary of terms that need to be explained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2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assessment guideline for strategic and annual planning </a:t>
            </a:r>
          </a:p>
          <a:p>
            <a:pPr lvl="1"/>
            <a:r>
              <a:rPr lang="en-US" dirty="0" smtClean="0"/>
              <a:t>Identifying auditing universe </a:t>
            </a:r>
            <a:endParaRPr lang="en-US" dirty="0" smtClean="0"/>
          </a:p>
          <a:p>
            <a:pPr lvl="1"/>
            <a:r>
              <a:rPr lang="en-US" dirty="0" smtClean="0"/>
              <a:t>Identification of risks</a:t>
            </a:r>
            <a:endParaRPr lang="en-US" dirty="0" smtClean="0"/>
          </a:p>
          <a:p>
            <a:pPr lvl="1"/>
            <a:r>
              <a:rPr lang="en-US" dirty="0" smtClean="0"/>
              <a:t>Categorization of possible risks </a:t>
            </a:r>
          </a:p>
          <a:p>
            <a:pPr lvl="1"/>
            <a:r>
              <a:rPr lang="en-US" dirty="0" smtClean="0"/>
              <a:t>Estimating likelihood and impact of risks </a:t>
            </a:r>
            <a:endParaRPr lang="en-US" dirty="0"/>
          </a:p>
          <a:p>
            <a:pPr lvl="1"/>
            <a:r>
              <a:rPr lang="en-US" dirty="0" smtClean="0"/>
              <a:t>Developing 3-year plans </a:t>
            </a:r>
          </a:p>
          <a:p>
            <a:pPr lvl="1"/>
            <a:r>
              <a:rPr lang="en-US" dirty="0" smtClean="0"/>
              <a:t>Annual plan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3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 for the audit engagement</a:t>
            </a:r>
          </a:p>
          <a:p>
            <a:r>
              <a:rPr lang="en-US" dirty="0" smtClean="0"/>
              <a:t>Drafting a plan for the audit engagement </a:t>
            </a:r>
            <a:endParaRPr lang="en-US" dirty="0" smtClean="0"/>
          </a:p>
          <a:p>
            <a:r>
              <a:rPr lang="en-US" dirty="0" smtClean="0"/>
              <a:t>Appointing auditors for the engagement </a:t>
            </a:r>
          </a:p>
          <a:p>
            <a:r>
              <a:rPr lang="en-US" dirty="0" smtClean="0"/>
              <a:t>Identifying the goals of the engagement </a:t>
            </a:r>
          </a:p>
          <a:p>
            <a:r>
              <a:rPr lang="en-US" dirty="0" smtClean="0"/>
              <a:t>Executing the engagement </a:t>
            </a:r>
          </a:p>
          <a:p>
            <a:r>
              <a:rPr lang="en-US" dirty="0" smtClean="0"/>
              <a:t>Collecting audit evidence </a:t>
            </a:r>
          </a:p>
          <a:p>
            <a:r>
              <a:rPr lang="en-US" dirty="0" smtClean="0"/>
              <a:t>Developing a project and the final report (conclusion)  </a:t>
            </a:r>
          </a:p>
          <a:p>
            <a:r>
              <a:rPr lang="en-US" dirty="0" smtClean="0"/>
              <a:t>Post audit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AFTER PLANNING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6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Planning is just the overall direction of activity, a list of tasks and not a final decision on the audit engagement </a:t>
            </a:r>
          </a:p>
          <a:p>
            <a:r>
              <a:rPr lang="en-US" dirty="0" smtClean="0"/>
              <a:t>At the preparation stage for the audit engagement the annual audit plan can change based on REEVALUATION OF RISKS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planning over at the stage of the annual plan?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4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/>
              <a:t>1210.А2 </a:t>
            </a:r>
            <a:r>
              <a:rPr lang="en-US" sz="2500" dirty="0"/>
              <a:t>to evaluate the risk of fraud</a:t>
            </a:r>
            <a:endParaRPr lang="ru-RU" sz="2500" dirty="0"/>
          </a:p>
          <a:p>
            <a:r>
              <a:rPr lang="ru-RU" sz="2500" dirty="0"/>
              <a:t>1210.А3 </a:t>
            </a:r>
            <a:r>
              <a:rPr lang="en-US" sz="2500" dirty="0"/>
              <a:t>key information technology </a:t>
            </a:r>
          </a:p>
          <a:p>
            <a:pPr marL="109728" indent="0">
              <a:buNone/>
            </a:pPr>
            <a:r>
              <a:rPr lang="en-US" sz="2500" dirty="0"/>
              <a:t>risks and </a:t>
            </a:r>
            <a:r>
              <a:rPr lang="en-US" sz="2500" dirty="0"/>
              <a:t>controls</a:t>
            </a:r>
            <a:endParaRPr lang="ru-RU" sz="2500" dirty="0"/>
          </a:p>
          <a:p>
            <a:r>
              <a:rPr lang="ru-RU" sz="2500" dirty="0"/>
              <a:t>1220.А1 </a:t>
            </a:r>
            <a:r>
              <a:rPr lang="en-US" sz="2500" dirty="0"/>
              <a:t>a</a:t>
            </a:r>
            <a:r>
              <a:rPr lang="en-US" sz="2500" dirty="0" smtClean="0"/>
              <a:t>dequacy </a:t>
            </a:r>
            <a:r>
              <a:rPr lang="en-US" sz="2500" dirty="0"/>
              <a:t>and effectiveness of governance, risk management, and control </a:t>
            </a:r>
            <a:r>
              <a:rPr lang="en-US" sz="2500" dirty="0" smtClean="0"/>
              <a:t>processes</a:t>
            </a:r>
            <a:endParaRPr lang="ru-RU" sz="2500" dirty="0"/>
          </a:p>
          <a:p>
            <a:r>
              <a:rPr lang="ru-RU" sz="2500" dirty="0"/>
              <a:t>1220.А3 </a:t>
            </a:r>
            <a:r>
              <a:rPr lang="en-US" sz="2500" dirty="0"/>
              <a:t>must be alert to the significant risks</a:t>
            </a:r>
            <a:r>
              <a:rPr lang="ru-RU" dirty="0" smtClean="0"/>
              <a:t> 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Risks in IIA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9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u="sng" dirty="0"/>
              <a:t>The significant risks </a:t>
            </a:r>
            <a:r>
              <a:rPr lang="en-US" dirty="0"/>
              <a:t>to the activity, its objectives, resources, and operations and the </a:t>
            </a:r>
            <a:r>
              <a:rPr lang="en-US" dirty="0" smtClean="0"/>
              <a:t>means </a:t>
            </a:r>
            <a:r>
              <a:rPr lang="en-US" dirty="0"/>
              <a:t>by which the potential impact of risk is </a:t>
            </a:r>
            <a:r>
              <a:rPr lang="en-US" b="1" i="1" u="sng" dirty="0"/>
              <a:t>kept </a:t>
            </a:r>
            <a:r>
              <a:rPr lang="en-US" dirty="0"/>
              <a:t>to an acceptable level; </a:t>
            </a:r>
            <a:endParaRPr lang="en-US" dirty="0" smtClean="0"/>
          </a:p>
          <a:p>
            <a:r>
              <a:rPr lang="en-US" b="1" i="1" u="sng" dirty="0"/>
              <a:t>The adequacy and effectiveness </a:t>
            </a:r>
            <a:r>
              <a:rPr lang="en-US" dirty="0"/>
              <a:t>of the activity’s governance, risk management, and </a:t>
            </a:r>
            <a:r>
              <a:rPr lang="en-US" dirty="0" smtClean="0"/>
              <a:t>control </a:t>
            </a:r>
            <a:r>
              <a:rPr lang="en-US" dirty="0"/>
              <a:t>processes compared to a relevant framework or model; </a:t>
            </a:r>
            <a:endParaRPr lang="en-US" dirty="0" smtClean="0"/>
          </a:p>
          <a:p>
            <a:r>
              <a:rPr lang="en-US" dirty="0"/>
              <a:t>The opportunities for making significant </a:t>
            </a:r>
            <a:r>
              <a:rPr lang="en-US" b="1" i="1" u="sng" dirty="0"/>
              <a:t>improvements </a:t>
            </a:r>
            <a:r>
              <a:rPr lang="en-US" dirty="0"/>
              <a:t>to the activity’s governance, </a:t>
            </a:r>
            <a:r>
              <a:rPr lang="en-US" b="1" i="1" u="sng" dirty="0"/>
              <a:t>risk </a:t>
            </a:r>
            <a:r>
              <a:rPr lang="en-US" b="1" i="1" u="sng" dirty="0" smtClean="0"/>
              <a:t>management</a:t>
            </a:r>
            <a:r>
              <a:rPr lang="en-US" b="1" i="1" u="sng" dirty="0"/>
              <a:t>, </a:t>
            </a:r>
            <a:r>
              <a:rPr lang="en-US" dirty="0"/>
              <a:t>and control </a:t>
            </a:r>
            <a:r>
              <a:rPr lang="en-US" dirty="0" smtClean="0"/>
              <a:t>processes. 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 2201 </a:t>
            </a:r>
            <a:r>
              <a:rPr lang="en-US" sz="3200" dirty="0"/>
              <a:t>– Planning Considerations </a:t>
            </a:r>
            <a:r>
              <a:rPr lang="en-US" sz="3200" dirty="0" smtClean="0"/>
              <a:t>for audit engagements 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2210.А1 — </a:t>
            </a:r>
            <a:r>
              <a:rPr lang="en-US" b="1" dirty="0" smtClean="0"/>
              <a:t>I</a:t>
            </a:r>
            <a:r>
              <a:rPr lang="en-US" b="1" dirty="0" smtClean="0"/>
              <a:t>nternal </a:t>
            </a:r>
            <a:r>
              <a:rPr lang="en-US" b="1" dirty="0"/>
              <a:t>auditors must conduct a preliminary assessment of the risks relevant </a:t>
            </a:r>
            <a:r>
              <a:rPr lang="en-US" b="1" dirty="0" smtClean="0"/>
              <a:t>to </a:t>
            </a:r>
            <a:r>
              <a:rPr lang="en-US" b="1" dirty="0"/>
              <a:t>the activity under review. Engagement objectives must reflect the results of this </a:t>
            </a:r>
            <a:r>
              <a:rPr lang="en-US" b="1" dirty="0" smtClean="0"/>
              <a:t>assessment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ru-RU" b="1" dirty="0" smtClean="0"/>
              <a:t>2210.А2 </a:t>
            </a:r>
            <a:r>
              <a:rPr lang="ru-RU" b="1" dirty="0" smtClean="0"/>
              <a:t>— </a:t>
            </a:r>
            <a:r>
              <a:rPr lang="en-US" b="1" dirty="0" smtClean="0"/>
              <a:t>I</a:t>
            </a:r>
            <a:r>
              <a:rPr lang="en-US" b="1" dirty="0" smtClean="0"/>
              <a:t>nternal </a:t>
            </a:r>
            <a:r>
              <a:rPr lang="en-US" b="1" dirty="0"/>
              <a:t>auditors must consider the probability of significant errors, fraud, </a:t>
            </a:r>
            <a:r>
              <a:rPr lang="en-US" b="1" dirty="0" smtClean="0"/>
              <a:t>noncompliance</a:t>
            </a:r>
            <a:r>
              <a:rPr lang="en-US" b="1" dirty="0"/>
              <a:t>, and other exposures when developing the engagement objectives. 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Standard </a:t>
            </a:r>
            <a:r>
              <a:rPr lang="ru-RU" b="1" dirty="0" smtClean="0"/>
              <a:t>2210 </a:t>
            </a:r>
            <a:r>
              <a:rPr lang="ru-RU" b="1" dirty="0" smtClean="0"/>
              <a:t>— </a:t>
            </a:r>
            <a:r>
              <a:rPr lang="en-US" dirty="0"/>
              <a:t>Engagement Objectives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Reporting must also include significant risk exposures and control issues, including fraud risks, </a:t>
            </a:r>
            <a:r>
              <a:rPr lang="en-US" dirty="0" smtClean="0"/>
              <a:t>governance </a:t>
            </a:r>
            <a:r>
              <a:rPr lang="en-US" dirty="0"/>
              <a:t>issues, and other matters needed or requested by senior management and the </a:t>
            </a:r>
            <a:r>
              <a:rPr lang="en-US" dirty="0" smtClean="0"/>
              <a:t>board.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Standard </a:t>
            </a:r>
            <a:r>
              <a:rPr lang="ru-RU" sz="3200" b="1" dirty="0" smtClean="0"/>
              <a:t>2060 </a:t>
            </a:r>
            <a:r>
              <a:rPr lang="ru-RU" sz="3200" b="1" dirty="0" smtClean="0"/>
              <a:t>— </a:t>
            </a:r>
            <a:r>
              <a:rPr lang="en-US" sz="3200" dirty="0"/>
              <a:t>Reporting to Senior Management and the </a:t>
            </a:r>
            <a:r>
              <a:rPr lang="en-US" sz="3200" dirty="0" smtClean="0"/>
              <a:t>Board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i="1" dirty="0" smtClean="0"/>
              <a:t>The description of risk assessment or control methodology or of other criteria on which the opinion is based 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Standard </a:t>
            </a:r>
            <a:r>
              <a:rPr lang="ru-RU" b="1" dirty="0" smtClean="0"/>
              <a:t>2450 </a:t>
            </a:r>
            <a:r>
              <a:rPr lang="ru-RU" b="1" dirty="0" smtClean="0"/>
              <a:t>– </a:t>
            </a:r>
            <a:r>
              <a:rPr lang="en-US" b="1" dirty="0" smtClean="0"/>
              <a:t>Overall opinion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747</TotalTime>
  <Words>605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Next steps </vt:lpstr>
      <vt:lpstr>WHAT WE HAVE</vt:lpstr>
      <vt:lpstr>WHAT HAPPENS AFTER PLANNING </vt:lpstr>
      <vt:lpstr>Is planning over at the stage of the annual plan? </vt:lpstr>
      <vt:lpstr>Risks in IIA standards</vt:lpstr>
      <vt:lpstr>Standard 2201 – Planning Considerations for audit engagements </vt:lpstr>
      <vt:lpstr>Standard 2210 — Engagement Objectives</vt:lpstr>
      <vt:lpstr>Standard 2060 — Reporting to Senior Management and the Board</vt:lpstr>
      <vt:lpstr>Standard 2450 – Overall opinion </vt:lpstr>
      <vt:lpstr>Standard 2600 — Communicating the Acceptance of Risks </vt:lpstr>
      <vt:lpstr>Suggestions </vt:lpstr>
      <vt:lpstr>Preliminary risk assessment at the stage of audit engagement planning </vt:lpstr>
      <vt:lpstr>Risk assessment when goals are set and audit evidence is collected </vt:lpstr>
      <vt:lpstr>Risk assessment at post-audit stage (Follow up)</vt:lpstr>
      <vt:lpstr>Glossary of terms that need to be explained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</dc:title>
  <dc:creator>Grigor Aramyan</dc:creator>
  <cp:lastModifiedBy>ADMIN</cp:lastModifiedBy>
  <cp:revision>43</cp:revision>
  <dcterms:created xsi:type="dcterms:W3CDTF">2006-08-16T00:00:00Z</dcterms:created>
  <dcterms:modified xsi:type="dcterms:W3CDTF">2014-03-01T21:21:44Z</dcterms:modified>
</cp:coreProperties>
</file>