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7" r:id="rId7"/>
    <p:sldId id="268" r:id="rId8"/>
    <p:sldId id="266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24/02/14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Следующие</a:t>
            </a:r>
            <a:r>
              <a:rPr lang="en-US" dirty="0" smtClean="0"/>
              <a:t> </a:t>
            </a:r>
            <a:r>
              <a:rPr lang="en-US" dirty="0" err="1" smtClean="0"/>
              <a:t>шаги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РГ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оценке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3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ru-RU" dirty="0" smtClean="0"/>
              <a:t>Если руководитель внутреннего аудита приходит к выводу о том, что уровень риска, принятого исполнительным руководством, не может быть приемлемым для организации, руководитель внутреннего аудита должен обсудить этот вопрос с высшим исполнительным руководством …..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Стандарт 2600 — Информирование о принятых рисках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Предварительная</a:t>
            </a:r>
            <a:r>
              <a:rPr lang="en-US" dirty="0" smtClean="0"/>
              <a:t> о</a:t>
            </a:r>
            <a:r>
              <a:rPr lang="ru-RU" dirty="0" smtClean="0"/>
              <a:t>ценка рисков на стадии планирования аудиторского задания</a:t>
            </a:r>
          </a:p>
          <a:p>
            <a:r>
              <a:rPr lang="ru-RU" dirty="0" smtClean="0"/>
              <a:t>Оценка рисков во время постановки целей и сбора аудиторских доказательств</a:t>
            </a:r>
          </a:p>
          <a:p>
            <a:r>
              <a:rPr lang="ru-RU" dirty="0" smtClean="0"/>
              <a:t>Оценка рисков на стадии постаудита</a:t>
            </a:r>
            <a:endParaRPr lang="en-US" dirty="0" smtClean="0"/>
          </a:p>
          <a:p>
            <a:r>
              <a:rPr lang="az-Cyrl-AZ" dirty="0" smtClean="0"/>
              <a:t>О</a:t>
            </a:r>
            <a:r>
              <a:rPr lang="en-US" dirty="0" err="1" smtClean="0"/>
              <a:t>ценка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r>
              <a:rPr lang="en-US" dirty="0" smtClean="0"/>
              <a:t> </a:t>
            </a:r>
            <a:r>
              <a:rPr lang="en-US" dirty="0" err="1" smtClean="0"/>
              <a:t>мошенничества</a:t>
            </a:r>
            <a:endParaRPr lang="en-US" dirty="0" smtClean="0"/>
          </a:p>
          <a:p>
            <a:r>
              <a:rPr lang="en-US" dirty="0" err="1" smtClean="0"/>
              <a:t>Оценка</a:t>
            </a:r>
            <a:r>
              <a:rPr lang="en-US" dirty="0" smtClean="0"/>
              <a:t> ИТ </a:t>
            </a:r>
            <a:r>
              <a:rPr lang="en-US" dirty="0" err="1" smtClean="0"/>
              <a:t>рисков</a:t>
            </a:r>
            <a:endParaRPr lang="en-US" dirty="0" smtClean="0"/>
          </a:p>
          <a:p>
            <a:r>
              <a:rPr lang="en-US" dirty="0" smtClean="0"/>
              <a:t>ИТД….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dirty="0" err="1" smtClean="0"/>
              <a:t>Подготовка</a:t>
            </a:r>
            <a:r>
              <a:rPr lang="en-US" dirty="0" smtClean="0"/>
              <a:t> 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endParaRPr lang="en-US" dirty="0" smtClean="0"/>
          </a:p>
          <a:p>
            <a:r>
              <a:rPr lang="en-US" dirty="0" err="1" smtClean="0"/>
              <a:t>Сбор</a:t>
            </a:r>
            <a:r>
              <a:rPr lang="en-US" dirty="0" smtClean="0"/>
              <a:t> и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r>
              <a:rPr lang="en-US" dirty="0" smtClean="0"/>
              <a:t> </a:t>
            </a:r>
            <a:r>
              <a:rPr lang="en-US" dirty="0" err="1" smtClean="0"/>
              <a:t>полученной</a:t>
            </a:r>
            <a:r>
              <a:rPr lang="en-US" dirty="0" smtClean="0"/>
              <a:t> </a:t>
            </a:r>
            <a:r>
              <a:rPr lang="en-US" dirty="0" err="1" smtClean="0"/>
              <a:t>информации</a:t>
            </a:r>
            <a:endParaRPr lang="en-US" dirty="0" smtClean="0"/>
          </a:p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юридических</a:t>
            </a:r>
            <a:r>
              <a:rPr lang="en-US" dirty="0" smtClean="0"/>
              <a:t> </a:t>
            </a:r>
            <a:r>
              <a:rPr lang="en-US" dirty="0" err="1" smtClean="0"/>
              <a:t>документов</a:t>
            </a:r>
            <a:r>
              <a:rPr lang="en-US" dirty="0" smtClean="0"/>
              <a:t> </a:t>
            </a:r>
            <a:r>
              <a:rPr lang="en-US" dirty="0" err="1" smtClean="0"/>
              <a:t>принятых</a:t>
            </a:r>
            <a:r>
              <a:rPr lang="en-US" dirty="0" smtClean="0"/>
              <a:t>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последней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endParaRPr lang="en-US" dirty="0" smtClean="0"/>
          </a:p>
          <a:p>
            <a:r>
              <a:rPr lang="az-Cyrl-AZ" dirty="0" smtClean="0"/>
              <a:t>И</a:t>
            </a:r>
            <a:r>
              <a:rPr lang="en-US" dirty="0" err="1" smtClean="0"/>
              <a:t>дентификация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r>
              <a:rPr lang="en-US" dirty="0" smtClean="0"/>
              <a:t> </a:t>
            </a:r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время</a:t>
            </a:r>
            <a:r>
              <a:rPr lang="en-US" dirty="0" smtClean="0"/>
              <a:t> </a:t>
            </a:r>
            <a:r>
              <a:rPr lang="en-US" dirty="0" err="1" smtClean="0"/>
              <a:t>консультаций</a:t>
            </a:r>
            <a:r>
              <a:rPr lang="en-US" dirty="0" smtClean="0"/>
              <a:t> с </a:t>
            </a:r>
            <a:r>
              <a:rPr lang="en-US" dirty="0" err="1" smtClean="0"/>
              <a:t>высшим</a:t>
            </a:r>
            <a:r>
              <a:rPr lang="en-US" dirty="0" smtClean="0"/>
              <a:t> </a:t>
            </a:r>
            <a:r>
              <a:rPr lang="en-US" dirty="0" err="1" smtClean="0"/>
              <a:t>руководством</a:t>
            </a:r>
            <a:r>
              <a:rPr lang="en-US" dirty="0" smtClean="0"/>
              <a:t> и </a:t>
            </a:r>
            <a:r>
              <a:rPr lang="en-US" dirty="0" err="1" smtClean="0"/>
              <a:t>первой</a:t>
            </a:r>
            <a:r>
              <a:rPr lang="en-US" dirty="0" smtClean="0"/>
              <a:t> </a:t>
            </a:r>
            <a:r>
              <a:rPr lang="en-US" dirty="0" err="1" smtClean="0"/>
              <a:t>встречи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Предварительная</a:t>
            </a:r>
            <a:r>
              <a:rPr lang="en-US" dirty="0" smtClean="0"/>
              <a:t> о</a:t>
            </a:r>
            <a:r>
              <a:rPr lang="ru-RU" dirty="0" smtClean="0"/>
              <a:t>ценка </a:t>
            </a:r>
            <a:r>
              <a:rPr lang="ru-RU" dirty="0"/>
              <a:t>рисков на стадии планирования аудиторского </a:t>
            </a:r>
            <a:r>
              <a:rPr lang="ru-RU" dirty="0" smtClean="0"/>
              <a:t>задания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0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Основываясь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результаты</a:t>
            </a:r>
            <a:r>
              <a:rPr lang="en-US" dirty="0" smtClean="0"/>
              <a:t> </a:t>
            </a:r>
            <a:r>
              <a:rPr lang="en-US" dirty="0" err="1" smtClean="0"/>
              <a:t>предварительной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аудитуемых</a:t>
            </a:r>
            <a:r>
              <a:rPr lang="en-US" dirty="0" smtClean="0"/>
              <a:t>: </a:t>
            </a:r>
            <a:r>
              <a:rPr lang="en-US" dirty="0" err="1" smtClean="0"/>
              <a:t>разработка</a:t>
            </a:r>
            <a:r>
              <a:rPr lang="en-US" dirty="0" smtClean="0"/>
              <a:t> </a:t>
            </a:r>
            <a:r>
              <a:rPr lang="en-US" dirty="0" err="1" smtClean="0"/>
              <a:t>плана</a:t>
            </a:r>
            <a:r>
              <a:rPr lang="en-US" dirty="0" smtClean="0"/>
              <a:t> </a:t>
            </a:r>
            <a:r>
              <a:rPr lang="en-US" dirty="0" err="1" smtClean="0"/>
              <a:t>аудиторского</a:t>
            </a:r>
            <a:r>
              <a:rPr lang="en-US" dirty="0" smtClean="0"/>
              <a:t> </a:t>
            </a:r>
            <a:r>
              <a:rPr lang="en-US" dirty="0" err="1" smtClean="0"/>
              <a:t>задания</a:t>
            </a:r>
            <a:endParaRPr lang="en-US" dirty="0" smtClean="0"/>
          </a:p>
          <a:p>
            <a:r>
              <a:rPr lang="en-US" dirty="0" err="1" smtClean="0"/>
              <a:t>Выделение</a:t>
            </a:r>
            <a:r>
              <a:rPr lang="en-US" dirty="0" smtClean="0"/>
              <a:t> </a:t>
            </a:r>
            <a:r>
              <a:rPr lang="en-US" dirty="0" err="1" smtClean="0"/>
              <a:t>наиболее</a:t>
            </a:r>
            <a:r>
              <a:rPr lang="en-US" dirty="0" smtClean="0"/>
              <a:t> </a:t>
            </a:r>
            <a:r>
              <a:rPr lang="en-US" dirty="0" err="1" smtClean="0"/>
              <a:t>рискованных</a:t>
            </a:r>
            <a:r>
              <a:rPr lang="en-US" dirty="0" smtClean="0"/>
              <a:t> </a:t>
            </a:r>
            <a:r>
              <a:rPr lang="en-US" dirty="0" err="1" smtClean="0"/>
              <a:t>сделок</a:t>
            </a:r>
            <a:r>
              <a:rPr lang="en-US" dirty="0" smtClean="0"/>
              <a:t> </a:t>
            </a:r>
          </a:p>
          <a:p>
            <a:r>
              <a:rPr lang="az-Cyrl-AZ" dirty="0" smtClean="0"/>
              <a:t>П</a:t>
            </a:r>
            <a:r>
              <a:rPr lang="en-US" dirty="0" err="1" smtClean="0"/>
              <a:t>остановка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 smtClean="0"/>
              <a:t> </a:t>
            </a:r>
            <a:r>
              <a:rPr lang="en-US" dirty="0" err="1" smtClean="0"/>
              <a:t>аудиторам</a:t>
            </a:r>
            <a:r>
              <a:rPr lang="en-US" dirty="0" smtClean="0"/>
              <a:t> и </a:t>
            </a:r>
            <a:r>
              <a:rPr lang="en-US" dirty="0" err="1" smtClean="0"/>
              <a:t>избрание</a:t>
            </a:r>
            <a:r>
              <a:rPr lang="en-US" dirty="0" smtClean="0"/>
              <a:t> </a:t>
            </a:r>
            <a:r>
              <a:rPr lang="en-US" dirty="0" err="1" smtClean="0"/>
              <a:t>метода</a:t>
            </a:r>
            <a:r>
              <a:rPr lang="en-US" dirty="0" smtClean="0"/>
              <a:t> </a:t>
            </a:r>
            <a:r>
              <a:rPr lang="en-US" dirty="0" err="1" smtClean="0"/>
              <a:t>отбора</a:t>
            </a:r>
            <a:r>
              <a:rPr lang="en-US" dirty="0" smtClean="0"/>
              <a:t> (</a:t>
            </a:r>
            <a:r>
              <a:rPr lang="en-US" dirty="0" err="1" smtClean="0"/>
              <a:t>статистический</a:t>
            </a:r>
            <a:r>
              <a:rPr lang="en-US" dirty="0" smtClean="0"/>
              <a:t>,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статистический</a:t>
            </a:r>
            <a:r>
              <a:rPr lang="en-US" dirty="0" smtClean="0"/>
              <a:t>, </a:t>
            </a:r>
            <a:r>
              <a:rPr lang="en-US" dirty="0" err="1" smtClean="0"/>
              <a:t>смешанный</a:t>
            </a:r>
            <a:r>
              <a:rPr lang="en-US" dirty="0" smtClean="0"/>
              <a:t>)</a:t>
            </a:r>
          </a:p>
          <a:p>
            <a:r>
              <a:rPr lang="az-Cyrl-AZ" dirty="0" smtClean="0"/>
              <a:t>Д</a:t>
            </a:r>
            <a:r>
              <a:rPr lang="en-US" dirty="0" err="1" smtClean="0"/>
              <a:t>ругие</a:t>
            </a:r>
            <a:r>
              <a:rPr lang="en-US" dirty="0" smtClean="0"/>
              <a:t> </a:t>
            </a:r>
            <a:r>
              <a:rPr lang="en-US" dirty="0" err="1" smtClean="0"/>
              <a:t>постановки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 smtClean="0"/>
              <a:t> а </a:t>
            </a: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изменения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ru-RU" dirty="0"/>
              <a:t>Оценка рисков во время постановки целей и сбора аудиторских </a:t>
            </a:r>
            <a:r>
              <a:rPr lang="ru-RU" dirty="0" smtClean="0"/>
              <a:t>доказательств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6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собранных</a:t>
            </a:r>
            <a:r>
              <a:rPr lang="en-US" dirty="0" smtClean="0"/>
              <a:t> </a:t>
            </a:r>
            <a:r>
              <a:rPr lang="en-US" dirty="0" err="1" smtClean="0"/>
              <a:t>доказательств</a:t>
            </a:r>
            <a:r>
              <a:rPr lang="en-US" dirty="0" smtClean="0"/>
              <a:t> </a:t>
            </a:r>
          </a:p>
          <a:p>
            <a:r>
              <a:rPr lang="az-Cyrl-AZ" dirty="0" smtClean="0"/>
              <a:t>П</a:t>
            </a:r>
            <a:r>
              <a:rPr lang="en-US" dirty="0" err="1" smtClean="0"/>
              <a:t>остановка</a:t>
            </a:r>
            <a:r>
              <a:rPr lang="en-US" dirty="0" smtClean="0"/>
              <a:t> </a:t>
            </a:r>
            <a:r>
              <a:rPr lang="en-US" dirty="0" err="1" smtClean="0"/>
              <a:t>приоритетов</a:t>
            </a:r>
            <a:endParaRPr lang="en-US" dirty="0" smtClean="0"/>
          </a:p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исполнения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принятия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руководством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Оценка рисков на стадии </a:t>
            </a:r>
            <a:r>
              <a:rPr lang="ru-RU" dirty="0" smtClean="0"/>
              <a:t>постаудита</a:t>
            </a:r>
            <a:r>
              <a:rPr lang="en-US" dirty="0" smtClean="0"/>
              <a:t> (</a:t>
            </a:r>
            <a:r>
              <a:rPr lang="en-US" dirty="0" err="1" smtClean="0"/>
              <a:t>Folow</a:t>
            </a:r>
            <a:r>
              <a:rPr lang="en-US" dirty="0" smtClean="0"/>
              <a:t> 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расчитать</a:t>
            </a:r>
            <a:r>
              <a:rPr lang="en-US" dirty="0" smtClean="0"/>
              <a:t> </a:t>
            </a:r>
          </a:p>
          <a:p>
            <a:pPr lvl="1"/>
            <a:r>
              <a:rPr lang="ru-RU" b="1" i="1" dirty="0"/>
              <a:t>Основные риски </a:t>
            </a:r>
            <a:endParaRPr lang="en-US" b="1" i="1" dirty="0" smtClean="0"/>
          </a:p>
          <a:p>
            <a:pPr lvl="1"/>
            <a:r>
              <a:rPr lang="ru-RU" b="1" i="1" dirty="0"/>
              <a:t>Неотъемлемый риск </a:t>
            </a:r>
            <a:endParaRPr lang="en-US" b="1" i="1" dirty="0" smtClean="0"/>
          </a:p>
          <a:p>
            <a:pPr lvl="1"/>
            <a:r>
              <a:rPr lang="ru-RU" b="1" i="1" dirty="0"/>
              <a:t>Остаточные риски</a:t>
            </a:r>
            <a:r>
              <a:rPr lang="ru-RU" i="1" dirty="0"/>
              <a:t> </a:t>
            </a:r>
            <a:endParaRPr lang="en-US" i="1" dirty="0" smtClean="0"/>
          </a:p>
          <a:p>
            <a:pPr lvl="1"/>
            <a:r>
              <a:rPr lang="ru-RU" b="1" i="1" dirty="0"/>
              <a:t>Приемлимый </a:t>
            </a:r>
            <a:r>
              <a:rPr lang="ru-RU" b="1" i="1" dirty="0" smtClean="0"/>
              <a:t>риск</a:t>
            </a:r>
            <a:endParaRPr lang="en-US" b="1" i="1" dirty="0" smtClean="0"/>
          </a:p>
          <a:p>
            <a:pPr lvl="1"/>
            <a:r>
              <a:rPr lang="en-US" b="1" i="1" dirty="0" err="1" smtClean="0"/>
              <a:t>Риск</a:t>
            </a:r>
            <a:r>
              <a:rPr lang="en-US" b="1" i="1" dirty="0" smtClean="0"/>
              <a:t> </a:t>
            </a:r>
            <a:r>
              <a:rPr lang="en-US" b="1" i="1" dirty="0" err="1" smtClean="0"/>
              <a:t>аппетит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Голосарий</a:t>
            </a:r>
            <a:r>
              <a:rPr lang="en-US" dirty="0" smtClean="0"/>
              <a:t> </a:t>
            </a:r>
            <a:r>
              <a:rPr lang="en-US" dirty="0" err="1" smtClean="0"/>
              <a:t>подлежащий</a:t>
            </a:r>
            <a:r>
              <a:rPr lang="en-US" dirty="0" smtClean="0"/>
              <a:t> </a:t>
            </a:r>
            <a:r>
              <a:rPr lang="en-US" dirty="0" err="1" smtClean="0"/>
              <a:t>обяснению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2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Пособие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оценке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стадии</a:t>
            </a:r>
            <a:r>
              <a:rPr lang="en-US" dirty="0" smtClean="0"/>
              <a:t> </a:t>
            </a:r>
            <a:r>
              <a:rPr lang="en-US" dirty="0" err="1" smtClean="0"/>
              <a:t>стратегического</a:t>
            </a:r>
            <a:r>
              <a:rPr lang="en-US" dirty="0" smtClean="0"/>
              <a:t> и </a:t>
            </a:r>
            <a:r>
              <a:rPr lang="en-US" dirty="0" err="1" smtClean="0"/>
              <a:t>годового</a:t>
            </a:r>
            <a:r>
              <a:rPr lang="en-US" dirty="0" smtClean="0"/>
              <a:t> </a:t>
            </a:r>
            <a:r>
              <a:rPr lang="en-US" dirty="0" err="1" smtClean="0"/>
              <a:t>планирования</a:t>
            </a:r>
            <a:endParaRPr lang="en-US" dirty="0" smtClean="0"/>
          </a:p>
          <a:p>
            <a:pPr lvl="1"/>
            <a:r>
              <a:rPr lang="az-Cyrl-AZ" dirty="0" smtClean="0"/>
              <a:t>И</a:t>
            </a:r>
            <a:r>
              <a:rPr lang="en-US" dirty="0" err="1" smtClean="0"/>
              <a:t>дентификация</a:t>
            </a:r>
            <a:r>
              <a:rPr lang="en-US" dirty="0" smtClean="0"/>
              <a:t> </a:t>
            </a:r>
            <a:r>
              <a:rPr lang="en-US" dirty="0" err="1" smtClean="0"/>
              <a:t>пространства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endParaRPr lang="en-US" dirty="0" smtClean="0"/>
          </a:p>
          <a:p>
            <a:pPr lvl="1"/>
            <a:r>
              <a:rPr lang="az-Cyrl-AZ" dirty="0" smtClean="0"/>
              <a:t>В</a:t>
            </a:r>
            <a:r>
              <a:rPr lang="en-US" dirty="0" err="1" smtClean="0"/>
              <a:t>ыявление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endParaRPr lang="en-US" dirty="0" smtClean="0"/>
          </a:p>
          <a:p>
            <a:pPr lvl="1"/>
            <a:r>
              <a:rPr lang="az-Cyrl-AZ" dirty="0" smtClean="0"/>
              <a:t>К</a:t>
            </a:r>
            <a:r>
              <a:rPr lang="en-US" dirty="0" err="1" smtClean="0"/>
              <a:t>атегоризация</a:t>
            </a:r>
            <a:r>
              <a:rPr lang="en-US" dirty="0" smtClean="0"/>
              <a:t> </a:t>
            </a:r>
            <a:r>
              <a:rPr lang="en-US" dirty="0" err="1" smtClean="0"/>
              <a:t>возможных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endParaRPr lang="en-US" dirty="0" smtClean="0"/>
          </a:p>
          <a:p>
            <a:pPr lvl="1"/>
            <a:r>
              <a:rPr lang="az-Cyrl-AZ" dirty="0" smtClean="0"/>
              <a:t>Р</a:t>
            </a:r>
            <a:r>
              <a:rPr lang="en-US" dirty="0" err="1" smtClean="0"/>
              <a:t>асчет</a:t>
            </a:r>
            <a:r>
              <a:rPr lang="en-US" dirty="0" smtClean="0"/>
              <a:t> </a:t>
            </a:r>
            <a:r>
              <a:rPr lang="en-US" dirty="0" err="1" smtClean="0"/>
              <a:t>рисков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вероятности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возникновения</a:t>
            </a:r>
            <a:r>
              <a:rPr lang="en-US" dirty="0" smtClean="0"/>
              <a:t> и </a:t>
            </a:r>
            <a:r>
              <a:rPr lang="en-US" dirty="0" err="1" smtClean="0"/>
              <a:t>воздействию</a:t>
            </a:r>
            <a:endParaRPr lang="en-US" dirty="0" smtClean="0"/>
          </a:p>
          <a:p>
            <a:pPr lvl="1"/>
            <a:r>
              <a:rPr lang="az-Cyrl-AZ" dirty="0" smtClean="0"/>
              <a:t>С</a:t>
            </a:r>
            <a:r>
              <a:rPr lang="en-US" dirty="0" err="1" smtClean="0"/>
              <a:t>оставление</a:t>
            </a:r>
            <a:r>
              <a:rPr lang="en-US" dirty="0" smtClean="0"/>
              <a:t> </a:t>
            </a:r>
            <a:r>
              <a:rPr lang="en-US" dirty="0" err="1" smtClean="0"/>
              <a:t>планов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3 </a:t>
            </a:r>
            <a:r>
              <a:rPr lang="en-US" dirty="0" err="1" smtClean="0"/>
              <a:t>года</a:t>
            </a:r>
            <a:r>
              <a:rPr lang="en-US" dirty="0" smtClean="0"/>
              <a:t> </a:t>
            </a:r>
          </a:p>
          <a:p>
            <a:pPr lvl="1"/>
            <a:r>
              <a:rPr lang="az-Cyrl-AZ" dirty="0" smtClean="0"/>
              <a:t>Г</a:t>
            </a:r>
            <a:r>
              <a:rPr lang="en-US" dirty="0" err="1" smtClean="0"/>
              <a:t>одовой</a:t>
            </a:r>
            <a:r>
              <a:rPr lang="en-US" dirty="0" smtClean="0"/>
              <a:t> </a:t>
            </a:r>
            <a:r>
              <a:rPr lang="en-US" dirty="0" err="1" smtClean="0"/>
              <a:t>план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ЧТО МЫ ИМЕЕМ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3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Подготовка</a:t>
            </a:r>
            <a:r>
              <a:rPr lang="en-US" dirty="0" smtClean="0"/>
              <a:t> к </a:t>
            </a:r>
            <a:r>
              <a:rPr lang="en-US" dirty="0" err="1" smtClean="0"/>
              <a:t>аудиторскому</a:t>
            </a:r>
            <a:r>
              <a:rPr lang="en-US" dirty="0" smtClean="0"/>
              <a:t> </a:t>
            </a:r>
            <a:r>
              <a:rPr lang="en-US" dirty="0" err="1" smtClean="0"/>
              <a:t>заданию</a:t>
            </a:r>
            <a:endParaRPr lang="en-US" dirty="0" smtClean="0"/>
          </a:p>
          <a:p>
            <a:r>
              <a:rPr lang="az-Cyrl-AZ" dirty="0" smtClean="0"/>
              <a:t>С</a:t>
            </a:r>
            <a:r>
              <a:rPr lang="en-US" dirty="0" smtClean="0"/>
              <a:t>о</a:t>
            </a:r>
            <a:r>
              <a:rPr lang="ru-RU" dirty="0" smtClean="0"/>
              <a:t>с</a:t>
            </a:r>
            <a:r>
              <a:rPr lang="en-US" dirty="0" smtClean="0"/>
              <a:t>тавление </a:t>
            </a:r>
            <a:r>
              <a:rPr lang="en-US" dirty="0" err="1" smtClean="0"/>
              <a:t>плана</a:t>
            </a:r>
            <a:r>
              <a:rPr lang="en-US" dirty="0" smtClean="0"/>
              <a:t> </a:t>
            </a:r>
            <a:r>
              <a:rPr lang="en-US" dirty="0" err="1" smtClean="0"/>
              <a:t>аудиторского</a:t>
            </a:r>
            <a:r>
              <a:rPr lang="en-US" dirty="0" smtClean="0"/>
              <a:t> </a:t>
            </a:r>
            <a:r>
              <a:rPr lang="en-US" dirty="0" err="1" smtClean="0"/>
              <a:t>задания</a:t>
            </a:r>
            <a:endParaRPr lang="en-US" dirty="0" smtClean="0"/>
          </a:p>
          <a:p>
            <a:r>
              <a:rPr lang="az-Cyrl-AZ" dirty="0" smtClean="0"/>
              <a:t>Н</a:t>
            </a:r>
            <a:r>
              <a:rPr lang="en-US" dirty="0" err="1" smtClean="0"/>
              <a:t>азначение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задание</a:t>
            </a:r>
            <a:endParaRPr lang="en-US" dirty="0" smtClean="0"/>
          </a:p>
          <a:p>
            <a:r>
              <a:rPr lang="az-Cyrl-AZ" dirty="0" smtClean="0"/>
              <a:t>О</a:t>
            </a:r>
            <a:r>
              <a:rPr lang="en-US" dirty="0" err="1" smtClean="0"/>
              <a:t>пределение</a:t>
            </a:r>
            <a:r>
              <a:rPr lang="en-US" dirty="0" smtClean="0"/>
              <a:t> </a:t>
            </a:r>
            <a:r>
              <a:rPr lang="en-US" dirty="0" err="1" smtClean="0"/>
              <a:t>целей</a:t>
            </a:r>
            <a:r>
              <a:rPr lang="ru-RU" dirty="0" smtClean="0"/>
              <a:t> задания</a:t>
            </a:r>
            <a:endParaRPr lang="en-US" dirty="0" smtClean="0"/>
          </a:p>
          <a:p>
            <a:r>
              <a:rPr lang="az-Cyrl-AZ" dirty="0" smtClean="0"/>
              <a:t>В</a:t>
            </a:r>
            <a:r>
              <a:rPr lang="en-US" dirty="0" err="1" smtClean="0"/>
              <a:t>ыполнение</a:t>
            </a:r>
            <a:r>
              <a:rPr lang="en-US" dirty="0" smtClean="0"/>
              <a:t> </a:t>
            </a:r>
            <a:r>
              <a:rPr lang="en-US" dirty="0" err="1" smtClean="0"/>
              <a:t>задания</a:t>
            </a:r>
            <a:endParaRPr lang="en-US" dirty="0" smtClean="0"/>
          </a:p>
          <a:p>
            <a:r>
              <a:rPr lang="az-Cyrl-AZ" dirty="0" smtClean="0"/>
              <a:t>С</a:t>
            </a:r>
            <a:r>
              <a:rPr lang="en-US" dirty="0" err="1" smtClean="0"/>
              <a:t>бор</a:t>
            </a:r>
            <a:r>
              <a:rPr lang="en-US" dirty="0" smtClean="0"/>
              <a:t> </a:t>
            </a:r>
            <a:r>
              <a:rPr lang="en-US" dirty="0" err="1" smtClean="0"/>
              <a:t>аудиторских</a:t>
            </a:r>
            <a:r>
              <a:rPr lang="en-US" dirty="0" smtClean="0"/>
              <a:t> </a:t>
            </a:r>
            <a:r>
              <a:rPr lang="en-US" dirty="0" err="1" smtClean="0"/>
              <a:t>докозательств</a:t>
            </a:r>
            <a:endParaRPr lang="en-US" dirty="0" smtClean="0"/>
          </a:p>
          <a:p>
            <a:r>
              <a:rPr lang="az-Cyrl-AZ" dirty="0" smtClean="0"/>
              <a:t>С</a:t>
            </a:r>
            <a:r>
              <a:rPr lang="en-US" dirty="0" err="1" smtClean="0"/>
              <a:t>оставление</a:t>
            </a:r>
            <a:r>
              <a:rPr lang="en-US" dirty="0" smtClean="0"/>
              <a:t> </a:t>
            </a:r>
            <a:r>
              <a:rPr lang="en-US" dirty="0" err="1" smtClean="0"/>
              <a:t>проекта</a:t>
            </a:r>
            <a:r>
              <a:rPr lang="en-US" dirty="0" smtClean="0"/>
              <a:t> а </a:t>
            </a:r>
            <a:r>
              <a:rPr lang="en-US" dirty="0" err="1" smtClean="0"/>
              <a:t>потом</a:t>
            </a:r>
            <a:r>
              <a:rPr lang="en-US" dirty="0" smtClean="0"/>
              <a:t> и </a:t>
            </a:r>
            <a:r>
              <a:rPr lang="en-US" dirty="0" err="1" smtClean="0"/>
              <a:t>окончательного</a:t>
            </a:r>
            <a:r>
              <a:rPr lang="en-US" dirty="0" smtClean="0"/>
              <a:t> </a:t>
            </a:r>
            <a:r>
              <a:rPr lang="en-US" dirty="0" err="1" smtClean="0"/>
              <a:t>отчета</a:t>
            </a:r>
            <a:r>
              <a:rPr lang="en-US" dirty="0" smtClean="0"/>
              <a:t> (</a:t>
            </a:r>
            <a:r>
              <a:rPr lang="en-US" dirty="0" err="1" smtClean="0"/>
              <a:t>заключения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Пост</a:t>
            </a:r>
            <a:r>
              <a:rPr lang="en-US" dirty="0" smtClean="0"/>
              <a:t> </a:t>
            </a:r>
            <a:r>
              <a:rPr lang="en-US" dirty="0" err="1" smtClean="0"/>
              <a:t>аудит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происходит</a:t>
            </a:r>
            <a:r>
              <a:rPr lang="en-US" dirty="0" smtClean="0"/>
              <a:t>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планирования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6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err="1"/>
              <a:t>Планирование</a:t>
            </a:r>
            <a:r>
              <a:rPr lang="en-US" dirty="0"/>
              <a:t> </a:t>
            </a:r>
            <a:r>
              <a:rPr lang="en-US" dirty="0" err="1"/>
              <a:t>лишь</a:t>
            </a:r>
            <a:r>
              <a:rPr lang="en-US" dirty="0"/>
              <a:t> </a:t>
            </a:r>
            <a:r>
              <a:rPr lang="en-US" dirty="0" err="1"/>
              <a:t>направление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 smtClean="0"/>
              <a:t>действия</a:t>
            </a:r>
            <a:r>
              <a:rPr lang="en-US" dirty="0" smtClean="0"/>
              <a:t>, </a:t>
            </a:r>
            <a:r>
              <a:rPr lang="en-US" dirty="0" err="1" smtClean="0"/>
              <a:t>список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 smtClean="0"/>
              <a:t>никак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окончательное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аудиторскому</a:t>
            </a:r>
            <a:r>
              <a:rPr lang="en-US" dirty="0"/>
              <a:t> </a:t>
            </a:r>
            <a:r>
              <a:rPr lang="en-US" dirty="0" err="1"/>
              <a:t>заданию</a:t>
            </a:r>
            <a:endParaRPr lang="en-US" dirty="0"/>
          </a:p>
          <a:p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стадии</a:t>
            </a:r>
            <a:r>
              <a:rPr lang="en-US" dirty="0" smtClean="0"/>
              <a:t> </a:t>
            </a:r>
            <a:r>
              <a:rPr lang="en-US" dirty="0" err="1" smtClean="0"/>
              <a:t>подготовки</a:t>
            </a:r>
            <a:r>
              <a:rPr lang="en-US" dirty="0" smtClean="0"/>
              <a:t> к </a:t>
            </a:r>
            <a:r>
              <a:rPr lang="en-US" dirty="0" err="1" smtClean="0"/>
              <a:t>аудиторскому</a:t>
            </a:r>
            <a:r>
              <a:rPr lang="en-US" dirty="0" smtClean="0"/>
              <a:t> </a:t>
            </a:r>
            <a:r>
              <a:rPr lang="en-US" dirty="0" err="1" smtClean="0"/>
              <a:t>заданию</a:t>
            </a:r>
            <a:r>
              <a:rPr lang="en-US" dirty="0" smtClean="0"/>
              <a:t> </a:t>
            </a:r>
            <a:r>
              <a:rPr lang="en-US" dirty="0" err="1" smtClean="0"/>
              <a:t>может</a:t>
            </a:r>
            <a:r>
              <a:rPr lang="en-US" dirty="0" smtClean="0"/>
              <a:t> </a:t>
            </a:r>
            <a:r>
              <a:rPr lang="en-US" dirty="0" err="1" smtClean="0"/>
              <a:t>меняться</a:t>
            </a:r>
            <a:r>
              <a:rPr lang="en-US" dirty="0" smtClean="0"/>
              <a:t> и </a:t>
            </a:r>
            <a:r>
              <a:rPr lang="en-US" dirty="0" err="1" smtClean="0"/>
              <a:t>годовой</a:t>
            </a:r>
            <a:r>
              <a:rPr lang="en-US" dirty="0" smtClean="0"/>
              <a:t> </a:t>
            </a:r>
            <a:r>
              <a:rPr lang="en-US" dirty="0" err="1" smtClean="0"/>
              <a:t>план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ПО РЕЗУЛЬТАТАМ ПЕРЕОЦЕНКИ РИСКА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ОКОНЧЕНО ЛИ ПЛАНИРОВАНИЕ НА </a:t>
            </a:r>
            <a:r>
              <a:rPr lang="en-US" dirty="0" smtClean="0"/>
              <a:t>СТАДИИ ГОДОВОГО ПЛАНА?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4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1210.А2 </a:t>
            </a:r>
            <a:r>
              <a:rPr lang="ru-RU" dirty="0" smtClean="0"/>
              <a:t>оценить риск мошенничества </a:t>
            </a:r>
          </a:p>
          <a:p>
            <a:r>
              <a:rPr lang="ru-RU" b="1" dirty="0" smtClean="0"/>
              <a:t>1210.А3 </a:t>
            </a:r>
            <a:r>
              <a:rPr lang="ru-RU" dirty="0" smtClean="0"/>
              <a:t>рисках и процедурах контроля, связанных с информационными технологиями </a:t>
            </a:r>
          </a:p>
          <a:p>
            <a:r>
              <a:rPr lang="ru-RU" b="1" dirty="0" smtClean="0"/>
              <a:t>1220.А1 </a:t>
            </a:r>
            <a:r>
              <a:rPr lang="ru-RU" dirty="0" smtClean="0"/>
              <a:t>принимая во внимание управления рисками и контроля</a:t>
            </a:r>
          </a:p>
          <a:p>
            <a:r>
              <a:rPr lang="ru-RU" b="1" dirty="0" smtClean="0"/>
              <a:t>1220.А3 </a:t>
            </a:r>
            <a:r>
              <a:rPr lang="ru-RU" dirty="0" smtClean="0"/>
              <a:t>должны быть готовы выявлять существенные риски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рисках в стандартах ИВА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9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u="sng" dirty="0" smtClean="0"/>
              <a:t>существенные риски</a:t>
            </a:r>
            <a:r>
              <a:rPr lang="ru-RU" dirty="0" smtClean="0"/>
              <a:t>, относящиеся к объекту аудиторского задания, его целям, ресурсам и хозяйственной деятельности, а также методы </a:t>
            </a:r>
            <a:r>
              <a:rPr lang="ru-RU" b="1" i="1" u="sng" dirty="0" smtClean="0"/>
              <a:t>удержания рисков </a:t>
            </a:r>
            <a:r>
              <a:rPr lang="ru-RU" dirty="0" smtClean="0"/>
              <a:t>на приемлемых уровнях </a:t>
            </a:r>
          </a:p>
          <a:p>
            <a:r>
              <a:rPr lang="ru-RU" b="1" i="1" u="sng" dirty="0" smtClean="0"/>
              <a:t>адекватность и эффективность </a:t>
            </a:r>
            <a:r>
              <a:rPr lang="ru-RU" dirty="0" smtClean="0"/>
              <a:t>процессов корпоративного управления, </a:t>
            </a:r>
            <a:r>
              <a:rPr lang="ru-RU" b="1" i="1" u="sng" dirty="0" smtClean="0"/>
              <a:t>управления</a:t>
            </a:r>
            <a:r>
              <a:rPr lang="ru-RU" dirty="0" smtClean="0"/>
              <a:t> </a:t>
            </a:r>
            <a:r>
              <a:rPr lang="ru-RU" b="1" i="1" u="sng" dirty="0" smtClean="0"/>
              <a:t>рисками</a:t>
            </a:r>
            <a:r>
              <a:rPr lang="ru-RU" dirty="0" smtClean="0"/>
              <a:t> и контроля объекта аудита в сравнении с соответствующей схемой или моделью; </a:t>
            </a:r>
          </a:p>
          <a:p>
            <a:r>
              <a:rPr lang="ru-RU" dirty="0" smtClean="0"/>
              <a:t>возможности значительного </a:t>
            </a:r>
            <a:r>
              <a:rPr lang="ru-RU" b="1" i="1" u="sng" dirty="0" smtClean="0"/>
              <a:t>совершенствования</a:t>
            </a:r>
            <a:r>
              <a:rPr lang="ru-RU" dirty="0" smtClean="0"/>
              <a:t> процессов корпоративного управления, </a:t>
            </a:r>
            <a:r>
              <a:rPr lang="ru-RU" b="1" i="1" u="sng" dirty="0" smtClean="0"/>
              <a:t>управления</a:t>
            </a:r>
            <a:r>
              <a:rPr lang="ru-RU" dirty="0" smtClean="0"/>
              <a:t> </a:t>
            </a:r>
            <a:r>
              <a:rPr lang="ru-RU" b="1" i="1" u="sng" dirty="0" smtClean="0"/>
              <a:t>рисками</a:t>
            </a:r>
            <a:r>
              <a:rPr lang="ru-RU" dirty="0" smtClean="0"/>
              <a:t> и внутреннего контроля. 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Стандарт 2201 — Что необходимо учитывать при планировании задания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2210.А1 — Внутренний аудитор должен провести предварительную оценку рисков, относящихся к объекту аудита. Цели аудиторского задания должны соответствовать результатам этой оценки. </a:t>
            </a:r>
          </a:p>
          <a:p>
            <a:r>
              <a:rPr lang="ru-RU" b="1" dirty="0" smtClean="0"/>
              <a:t>2210.А2 — Определяя цели аудиторского задания, внутренние аудиторы должны учитывать вероятность существенных ошибок, мошенничества, несоблюдения процедур и другие риски 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Стандарт 2210 — Цели аудиторского задания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Отчет должен также содержать информацию о существенных рисках и проблемах контроля, включая риски мошенничества, проблемах корпоративного управления, другие сведения, необходимые высшему исполнительному руководству и Совету. 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Стандарт 2060 — Отчетность перед высшим исполнительным руководством и Советом 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i="1" dirty="0" smtClean="0"/>
              <a:t>Описание методики оценки риска или контроля или другого критерия, положенного в основу заключения 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Стандарт 2450 – Итоговое заключение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715</TotalTime>
  <Words>552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Открытая</vt:lpstr>
      <vt:lpstr>Следующие шаги</vt:lpstr>
      <vt:lpstr>ЧТО МЫ ИМЕЕМ</vt:lpstr>
      <vt:lpstr>Что происходит после планирования</vt:lpstr>
      <vt:lpstr>ОКОНЧЕНО ЛИ ПЛАНИРОВАНИЕ НА СТАДИИ ГОДОВОГО ПЛАНА?</vt:lpstr>
      <vt:lpstr>О рисках в стандартах ИВА</vt:lpstr>
      <vt:lpstr>Стандарт 2201 — Что необходимо учитывать при планировании задания</vt:lpstr>
      <vt:lpstr>Стандарт 2210 — Цели аудиторского задания </vt:lpstr>
      <vt:lpstr>Стандарт 2060 — Отчетность перед высшим исполнительным руководством и Советом </vt:lpstr>
      <vt:lpstr>Стандарт 2450 – Итоговое заключение </vt:lpstr>
      <vt:lpstr>Стандарт 2600 — Информирование о принятых рисках </vt:lpstr>
      <vt:lpstr>Предложения</vt:lpstr>
      <vt:lpstr>Предварительная оценка рисков на стадии планирования аудиторского задания</vt:lpstr>
      <vt:lpstr>Оценка рисков во время постановки целей и сбора аудиторских доказательств</vt:lpstr>
      <vt:lpstr>Оценка рисков на стадии постаудита (Folow up)</vt:lpstr>
      <vt:lpstr>Голосарий подлежащий обяснению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Grigor Aramyan</dc:creator>
  <cp:lastModifiedBy>Grigor Aramyan</cp:lastModifiedBy>
  <cp:revision>24</cp:revision>
  <dcterms:created xsi:type="dcterms:W3CDTF">2006-08-16T00:00:00Z</dcterms:created>
  <dcterms:modified xsi:type="dcterms:W3CDTF">2014-02-24T11:13:30Z</dcterms:modified>
</cp:coreProperties>
</file>