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77" name="Group 25"/>
          <p:cNvGrpSpPr>
            <a:grpSpLocks/>
          </p:cNvGrpSpPr>
          <p:nvPr userDrawn="1"/>
        </p:nvGrpSpPr>
        <p:grpSpPr bwMode="auto">
          <a:xfrm>
            <a:off x="0" y="1447800"/>
            <a:ext cx="9144000" cy="5410200"/>
            <a:chOff x="0" y="1152"/>
            <a:chExt cx="5760" cy="3168"/>
          </a:xfrm>
        </p:grpSpPr>
        <p:sp>
          <p:nvSpPr>
            <p:cNvPr id="49178" name="Freeform 26"/>
            <p:cNvSpPr>
              <a:spLocks/>
            </p:cNvSpPr>
            <p:nvPr userDrawn="1"/>
          </p:nvSpPr>
          <p:spPr bwMode="gray">
            <a:xfrm>
              <a:off x="0" y="1280"/>
              <a:ext cx="5760" cy="3040"/>
            </a:xfrm>
            <a:custGeom>
              <a:avLst/>
              <a:gdLst>
                <a:gd name="T0" fmla="*/ 5760 w 5760"/>
                <a:gd name="T1" fmla="*/ 0 h 3040"/>
                <a:gd name="T2" fmla="*/ 0 w 5760"/>
                <a:gd name="T3" fmla="*/ 677 h 3040"/>
                <a:gd name="T4" fmla="*/ 0 w 5760"/>
                <a:gd name="T5" fmla="*/ 782 h 3040"/>
                <a:gd name="T6" fmla="*/ 0 w 5760"/>
                <a:gd name="T7" fmla="*/ 3040 h 3040"/>
                <a:gd name="T8" fmla="*/ 2264 w 5760"/>
                <a:gd name="T9" fmla="*/ 3040 h 3040"/>
                <a:gd name="T10" fmla="*/ 5760 w 5760"/>
                <a:gd name="T11" fmla="*/ 448 h 3040"/>
                <a:gd name="T12" fmla="*/ 5760 w 5760"/>
                <a:gd name="T13" fmla="*/ 0 h 3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040">
                  <a:moveTo>
                    <a:pt x="5760" y="0"/>
                  </a:moveTo>
                  <a:lnTo>
                    <a:pt x="0" y="677"/>
                  </a:lnTo>
                  <a:lnTo>
                    <a:pt x="0" y="782"/>
                  </a:lnTo>
                  <a:lnTo>
                    <a:pt x="0" y="3040"/>
                  </a:lnTo>
                  <a:lnTo>
                    <a:pt x="2264" y="3040"/>
                  </a:lnTo>
                  <a:lnTo>
                    <a:pt x="5760" y="448"/>
                  </a:lnTo>
                  <a:lnTo>
                    <a:pt x="5760" y="0"/>
                  </a:lnTo>
                  <a:close/>
                </a:path>
              </a:pathLst>
            </a:custGeom>
            <a:solidFill>
              <a:schemeClr val="bg2">
                <a:alpha val="1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49179" name="Freeform 27"/>
            <p:cNvSpPr>
              <a:spLocks/>
            </p:cNvSpPr>
            <p:nvPr userDrawn="1"/>
          </p:nvSpPr>
          <p:spPr bwMode="gray">
            <a:xfrm>
              <a:off x="4016" y="1936"/>
              <a:ext cx="1744" cy="2384"/>
            </a:xfrm>
            <a:custGeom>
              <a:avLst/>
              <a:gdLst>
                <a:gd name="T0" fmla="*/ 1744 w 1744"/>
                <a:gd name="T1" fmla="*/ 0 h 2384"/>
                <a:gd name="T2" fmla="*/ 0 w 1744"/>
                <a:gd name="T3" fmla="*/ 2384 h 2384"/>
                <a:gd name="T4" fmla="*/ 1744 w 1744"/>
                <a:gd name="T5" fmla="*/ 2384 h 2384"/>
                <a:gd name="T6" fmla="*/ 1744 w 1744"/>
                <a:gd name="T7" fmla="*/ 0 h 2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4" h="2384">
                  <a:moveTo>
                    <a:pt x="1744" y="0"/>
                  </a:moveTo>
                  <a:lnTo>
                    <a:pt x="0" y="2384"/>
                  </a:lnTo>
                  <a:lnTo>
                    <a:pt x="1744" y="2384"/>
                  </a:lnTo>
                  <a:lnTo>
                    <a:pt x="1744" y="0"/>
                  </a:ln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grpSp>
          <p:nvGrpSpPr>
            <p:cNvPr id="49180" name="Group 28"/>
            <p:cNvGrpSpPr>
              <a:grpSpLocks/>
            </p:cNvGrpSpPr>
            <p:nvPr userDrawn="1"/>
          </p:nvGrpSpPr>
          <p:grpSpPr bwMode="auto">
            <a:xfrm flipH="1">
              <a:off x="0" y="1152"/>
              <a:ext cx="5760" cy="268"/>
              <a:chOff x="0" y="1216"/>
              <a:chExt cx="5760" cy="911"/>
            </a:xfrm>
          </p:grpSpPr>
          <p:sp>
            <p:nvSpPr>
              <p:cNvPr id="49181" name="Freeform 29"/>
              <p:cNvSpPr>
                <a:spLocks/>
              </p:cNvSpPr>
              <p:nvPr userDrawn="1"/>
            </p:nvSpPr>
            <p:spPr bwMode="gray">
              <a:xfrm>
                <a:off x="0" y="1226"/>
                <a:ext cx="5760" cy="395"/>
              </a:xfrm>
              <a:custGeom>
                <a:avLst/>
                <a:gdLst>
                  <a:gd name="T0" fmla="*/ 5754 w 5760"/>
                  <a:gd name="T1" fmla="*/ 159 h 395"/>
                  <a:gd name="T2" fmla="*/ 5760 w 5760"/>
                  <a:gd name="T3" fmla="*/ 395 h 395"/>
                  <a:gd name="T4" fmla="*/ 0 w 5760"/>
                  <a:gd name="T5" fmla="*/ 0 h 395"/>
                  <a:gd name="T6" fmla="*/ 5754 w 5760"/>
                  <a:gd name="T7" fmla="*/ 15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60" h="395">
                    <a:moveTo>
                      <a:pt x="5754" y="159"/>
                    </a:moveTo>
                    <a:lnTo>
                      <a:pt x="5760" y="395"/>
                    </a:lnTo>
                    <a:lnTo>
                      <a:pt x="0" y="0"/>
                    </a:lnTo>
                    <a:lnTo>
                      <a:pt x="5754" y="159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49182" name="Freeform 30"/>
              <p:cNvSpPr>
                <a:spLocks/>
              </p:cNvSpPr>
              <p:nvPr userDrawn="1"/>
            </p:nvSpPr>
            <p:spPr bwMode="gray">
              <a:xfrm>
                <a:off x="6" y="1216"/>
                <a:ext cx="5754" cy="911"/>
              </a:xfrm>
              <a:custGeom>
                <a:avLst/>
                <a:gdLst>
                  <a:gd name="T0" fmla="*/ 0 w 5754"/>
                  <a:gd name="T1" fmla="*/ 0 h 911"/>
                  <a:gd name="T2" fmla="*/ 5754 w 5754"/>
                  <a:gd name="T3" fmla="*/ 911 h 911"/>
                  <a:gd name="T4" fmla="*/ 5754 w 5754"/>
                  <a:gd name="T5" fmla="*/ 337 h 911"/>
                  <a:gd name="T6" fmla="*/ 0 w 5754"/>
                  <a:gd name="T7" fmla="*/ 0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54" h="911">
                    <a:moveTo>
                      <a:pt x="0" y="0"/>
                    </a:moveTo>
                    <a:lnTo>
                      <a:pt x="5754" y="911"/>
                    </a:lnTo>
                    <a:lnTo>
                      <a:pt x="5754" y="3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9183" name="Freeform 31"/>
            <p:cNvSpPr>
              <a:spLocks/>
            </p:cNvSpPr>
            <p:nvPr userDrawn="1"/>
          </p:nvSpPr>
          <p:spPr bwMode="gray">
            <a:xfrm>
              <a:off x="0" y="1152"/>
              <a:ext cx="5760" cy="1312"/>
            </a:xfrm>
            <a:custGeom>
              <a:avLst/>
              <a:gdLst>
                <a:gd name="T0" fmla="*/ 5760 w 5760"/>
                <a:gd name="T1" fmla="*/ 56 h 1312"/>
                <a:gd name="T2" fmla="*/ 0 w 5760"/>
                <a:gd name="T3" fmla="*/ 1312 h 1312"/>
                <a:gd name="T4" fmla="*/ 0 w 5760"/>
                <a:gd name="T5" fmla="*/ 378 h 1312"/>
                <a:gd name="T6" fmla="*/ 5760 w 5760"/>
                <a:gd name="T7" fmla="*/ 0 h 1312"/>
                <a:gd name="T8" fmla="*/ 5760 w 5760"/>
                <a:gd name="T9" fmla="*/ 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1312">
                  <a:moveTo>
                    <a:pt x="5760" y="56"/>
                  </a:moveTo>
                  <a:lnTo>
                    <a:pt x="0" y="1312"/>
                  </a:lnTo>
                  <a:lnTo>
                    <a:pt x="0" y="378"/>
                  </a:lnTo>
                  <a:lnTo>
                    <a:pt x="5760" y="0"/>
                  </a:lnTo>
                  <a:lnTo>
                    <a:pt x="5760" y="56"/>
                  </a:lnTo>
                  <a:close/>
                </a:path>
              </a:pathLst>
            </a:custGeom>
            <a:solidFill>
              <a:schemeClr val="bg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49184" name="Freeform 32"/>
            <p:cNvSpPr>
              <a:spLocks/>
            </p:cNvSpPr>
            <p:nvPr userDrawn="1"/>
          </p:nvSpPr>
          <p:spPr bwMode="gray">
            <a:xfrm flipH="1">
              <a:off x="0" y="1157"/>
              <a:ext cx="5760" cy="610"/>
            </a:xfrm>
            <a:custGeom>
              <a:avLst/>
              <a:gdLst>
                <a:gd name="T0" fmla="*/ 0 w 5760"/>
                <a:gd name="T1" fmla="*/ 0 h 2077"/>
                <a:gd name="T2" fmla="*/ 5752 w 5760"/>
                <a:gd name="T3" fmla="*/ 734 h 2077"/>
                <a:gd name="T4" fmla="*/ 5760 w 5760"/>
                <a:gd name="T5" fmla="*/ 2077 h 2077"/>
                <a:gd name="T6" fmla="*/ 0 w 5760"/>
                <a:gd name="T7" fmla="*/ 62 h 2077"/>
                <a:gd name="T8" fmla="*/ 0 w 5760"/>
                <a:gd name="T9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2077">
                  <a:moveTo>
                    <a:pt x="0" y="0"/>
                  </a:moveTo>
                  <a:lnTo>
                    <a:pt x="5752" y="734"/>
                  </a:lnTo>
                  <a:lnTo>
                    <a:pt x="5760" y="2077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14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</p:grpSp>
      <p:sp>
        <p:nvSpPr>
          <p:cNvPr id="49190" name="Rectangle 38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024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556D9ED-B17A-459A-905A-95A2B865BAF4}" type="datetimeFigureOut">
              <a:rPr lang="en-US" altLang="tr-TR">
                <a:solidFill>
                  <a:srgbClr val="000000"/>
                </a:solidFill>
              </a:rPr>
              <a:pPr/>
              <a:t>3/13/2019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49191" name="Rectangle 3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02400"/>
            <a:ext cx="28956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49192" name="Rectangle 4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024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91D4B86-EE34-4CDC-9CBD-F5D88A57ECFF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49194" name="Rectangle 42"/>
          <p:cNvSpPr>
            <a:spLocks noGrp="1" noChangeArrowheads="1"/>
          </p:cNvSpPr>
          <p:nvPr>
            <p:ph type="ctrTitle"/>
          </p:nvPr>
        </p:nvSpPr>
        <p:spPr>
          <a:xfrm>
            <a:off x="2362200" y="4013200"/>
            <a:ext cx="6400800" cy="1752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1" hangingPunct="1">
              <a:defRPr sz="5200" smtClean="0"/>
            </a:lvl1pPr>
          </a:lstStyle>
          <a:p>
            <a:pPr lvl="0"/>
            <a:r>
              <a:rPr lang="en-US" altLang="tr-TR" noProof="0"/>
              <a:t>Click to edit Master title style</a:t>
            </a:r>
          </a:p>
        </p:txBody>
      </p:sp>
      <p:sp>
        <p:nvSpPr>
          <p:cNvPr id="4919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5603875"/>
            <a:ext cx="6400800" cy="6096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dist" eaLnBrk="1" hangingPunct="1">
              <a:buFontTx/>
              <a:buNone/>
              <a:defRPr sz="2200" smtClean="0"/>
            </a:lvl1pPr>
          </a:lstStyle>
          <a:p>
            <a:pPr lvl="0"/>
            <a:r>
              <a:rPr lang="en-US" altLang="tr-TR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1292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1EE0AC-020D-41F8-A357-2CA5E5967896}" type="datetimeFigureOut">
              <a:rPr lang="en-US" altLang="tr-TR">
                <a:solidFill>
                  <a:srgbClr val="000000"/>
                </a:solidFill>
              </a:rPr>
              <a:pPr/>
              <a:t>3/13/2019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307A1-D384-4423-80E3-95EC7F54E58C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06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F7F59-9A3C-473D-BF27-95B3DB6070A1}" type="datetimeFigureOut">
              <a:rPr lang="en-US" altLang="tr-TR">
                <a:solidFill>
                  <a:srgbClr val="000000"/>
                </a:solidFill>
              </a:rPr>
              <a:pPr/>
              <a:t>3/13/2019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986D23-1329-40CC-A43E-1CFEC1F959C2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413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4C5EA-B7A7-4B46-80A6-AF513D5C58B5}" type="datetimeFigureOut">
              <a:rPr lang="en-US" altLang="tr-TR">
                <a:solidFill>
                  <a:srgbClr val="000000"/>
                </a:solidFill>
              </a:rPr>
              <a:pPr/>
              <a:t>3/13/2019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BF38A-1336-4A64-9A62-28A5D6D35592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840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96058D-85FF-4612-A84B-BEEFD39E8896}" type="datetimeFigureOut">
              <a:rPr lang="en-US" altLang="tr-TR">
                <a:solidFill>
                  <a:srgbClr val="000000"/>
                </a:solidFill>
              </a:rPr>
              <a:pPr/>
              <a:t>3/13/2019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80EA43-0640-4907-95D3-855086516C61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46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102A51-7540-4B53-B571-2E7F029F04F2}" type="datetimeFigureOut">
              <a:rPr lang="en-US" altLang="tr-TR">
                <a:solidFill>
                  <a:srgbClr val="000000"/>
                </a:solidFill>
              </a:rPr>
              <a:pPr/>
              <a:t>3/13/2019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05A61-2864-4730-9F0D-6A49A47C29EA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65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4A8D6-F83C-437B-BECD-304981E36D94}" type="datetimeFigureOut">
              <a:rPr lang="en-US" altLang="tr-TR">
                <a:solidFill>
                  <a:srgbClr val="000000"/>
                </a:solidFill>
              </a:rPr>
              <a:pPr/>
              <a:t>3/13/2019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4F089-D7D7-4DBE-B857-286AFE099FD7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839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A404A2-17CF-4AC0-BACF-37C88E1C665A}" type="datetimeFigureOut">
              <a:rPr lang="en-US" altLang="tr-TR">
                <a:solidFill>
                  <a:srgbClr val="000000"/>
                </a:solidFill>
              </a:rPr>
              <a:pPr/>
              <a:t>3/13/2019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DCE87-10B4-4128-845D-EEC9F2577864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254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5B4869-5D1E-4177-96AF-2802CDDFD2CD}" type="datetimeFigureOut">
              <a:rPr lang="en-US" altLang="tr-TR">
                <a:solidFill>
                  <a:srgbClr val="000000"/>
                </a:solidFill>
              </a:rPr>
              <a:pPr/>
              <a:t>3/13/2019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8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AB09E6-2468-4B1F-B474-99538496A548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27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1D85C-55F6-4C29-A9AC-75A28E85614F}" type="datetimeFigureOut">
              <a:rPr lang="en-US" altLang="tr-TR">
                <a:solidFill>
                  <a:srgbClr val="000000"/>
                </a:solidFill>
              </a:rPr>
              <a:pPr/>
              <a:t>3/13/2019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295C5-1028-46D7-9017-0F8B0DC64372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22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D0472-6BCE-4C37-8199-64A80A104550}" type="datetimeFigureOut">
              <a:rPr lang="en-US" altLang="tr-TR">
                <a:solidFill>
                  <a:srgbClr val="000000"/>
                </a:solidFill>
              </a:rPr>
              <a:pPr/>
              <a:t>3/13/2019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3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AD822-BF66-4873-8B25-23CD94618225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58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4256A4-51CF-4F2B-853D-F0A247F78CB1}" type="datetimeFigureOut">
              <a:rPr lang="en-US" altLang="tr-TR">
                <a:solidFill>
                  <a:srgbClr val="000000"/>
                </a:solidFill>
              </a:rPr>
              <a:pPr/>
              <a:t>3/13/2019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F36B51-0F89-4A16-A131-D1BCA91525ED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46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753683-7F65-46FF-960D-4B2FE1C45291}" type="datetimeFigureOut">
              <a:rPr lang="en-US" altLang="tr-TR">
                <a:solidFill>
                  <a:srgbClr val="000000"/>
                </a:solidFill>
              </a:rPr>
              <a:pPr/>
              <a:t>3/13/2019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E7994-7FD4-4357-97D4-9861E2D59AF9}" type="slidenum">
              <a:rPr lang="en-US" altLang="tr-TR">
                <a:solidFill>
                  <a:srgbClr val="000000"/>
                </a:solidFill>
              </a:rPr>
              <a:pPr/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137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45" name="Group 2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1152"/>
            <a:chExt cx="5760" cy="3168"/>
          </a:xfrm>
        </p:grpSpPr>
        <p:sp>
          <p:nvSpPr>
            <p:cNvPr id="5146" name="Freeform 26"/>
            <p:cNvSpPr>
              <a:spLocks/>
            </p:cNvSpPr>
            <p:nvPr userDrawn="1"/>
          </p:nvSpPr>
          <p:spPr bwMode="gray">
            <a:xfrm>
              <a:off x="0" y="1280"/>
              <a:ext cx="5760" cy="3040"/>
            </a:xfrm>
            <a:custGeom>
              <a:avLst/>
              <a:gdLst>
                <a:gd name="T0" fmla="*/ 5760 w 5760"/>
                <a:gd name="T1" fmla="*/ 0 h 3040"/>
                <a:gd name="T2" fmla="*/ 0 w 5760"/>
                <a:gd name="T3" fmla="*/ 677 h 3040"/>
                <a:gd name="T4" fmla="*/ 0 w 5760"/>
                <a:gd name="T5" fmla="*/ 782 h 3040"/>
                <a:gd name="T6" fmla="*/ 0 w 5760"/>
                <a:gd name="T7" fmla="*/ 3040 h 3040"/>
                <a:gd name="T8" fmla="*/ 2264 w 5760"/>
                <a:gd name="T9" fmla="*/ 3040 h 3040"/>
                <a:gd name="T10" fmla="*/ 5760 w 5760"/>
                <a:gd name="T11" fmla="*/ 448 h 3040"/>
                <a:gd name="T12" fmla="*/ 5760 w 5760"/>
                <a:gd name="T13" fmla="*/ 0 h 3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040">
                  <a:moveTo>
                    <a:pt x="5760" y="0"/>
                  </a:moveTo>
                  <a:lnTo>
                    <a:pt x="0" y="677"/>
                  </a:lnTo>
                  <a:lnTo>
                    <a:pt x="0" y="782"/>
                  </a:lnTo>
                  <a:lnTo>
                    <a:pt x="0" y="3040"/>
                  </a:lnTo>
                  <a:lnTo>
                    <a:pt x="2264" y="3040"/>
                  </a:lnTo>
                  <a:lnTo>
                    <a:pt x="5760" y="448"/>
                  </a:lnTo>
                  <a:lnTo>
                    <a:pt x="5760" y="0"/>
                  </a:lnTo>
                  <a:close/>
                </a:path>
              </a:pathLst>
            </a:custGeom>
            <a:solidFill>
              <a:schemeClr val="bg2">
                <a:alpha val="100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5147" name="Freeform 27"/>
            <p:cNvSpPr>
              <a:spLocks/>
            </p:cNvSpPr>
            <p:nvPr userDrawn="1"/>
          </p:nvSpPr>
          <p:spPr bwMode="gray">
            <a:xfrm>
              <a:off x="4016" y="1936"/>
              <a:ext cx="1744" cy="2384"/>
            </a:xfrm>
            <a:custGeom>
              <a:avLst/>
              <a:gdLst>
                <a:gd name="T0" fmla="*/ 1744 w 1744"/>
                <a:gd name="T1" fmla="*/ 0 h 2384"/>
                <a:gd name="T2" fmla="*/ 0 w 1744"/>
                <a:gd name="T3" fmla="*/ 2384 h 2384"/>
                <a:gd name="T4" fmla="*/ 1744 w 1744"/>
                <a:gd name="T5" fmla="*/ 2384 h 2384"/>
                <a:gd name="T6" fmla="*/ 1744 w 1744"/>
                <a:gd name="T7" fmla="*/ 0 h 2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4" h="2384">
                  <a:moveTo>
                    <a:pt x="1744" y="0"/>
                  </a:moveTo>
                  <a:lnTo>
                    <a:pt x="0" y="2384"/>
                  </a:lnTo>
                  <a:lnTo>
                    <a:pt x="1744" y="2384"/>
                  </a:lnTo>
                  <a:lnTo>
                    <a:pt x="1744" y="0"/>
                  </a:lnTo>
                  <a:close/>
                </a:path>
              </a:pathLst>
            </a:custGeom>
            <a:solidFill>
              <a:schemeClr val="bg2">
                <a:alpha val="2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grpSp>
          <p:nvGrpSpPr>
            <p:cNvPr id="5148" name="Group 28"/>
            <p:cNvGrpSpPr>
              <a:grpSpLocks/>
            </p:cNvGrpSpPr>
            <p:nvPr userDrawn="1"/>
          </p:nvGrpSpPr>
          <p:grpSpPr bwMode="auto">
            <a:xfrm flipH="1">
              <a:off x="0" y="1152"/>
              <a:ext cx="5760" cy="268"/>
              <a:chOff x="0" y="1216"/>
              <a:chExt cx="5760" cy="911"/>
            </a:xfrm>
          </p:grpSpPr>
          <p:sp>
            <p:nvSpPr>
              <p:cNvPr id="5149" name="Freeform 29"/>
              <p:cNvSpPr>
                <a:spLocks/>
              </p:cNvSpPr>
              <p:nvPr userDrawn="1"/>
            </p:nvSpPr>
            <p:spPr bwMode="gray">
              <a:xfrm>
                <a:off x="0" y="1226"/>
                <a:ext cx="5760" cy="395"/>
              </a:xfrm>
              <a:custGeom>
                <a:avLst/>
                <a:gdLst>
                  <a:gd name="T0" fmla="*/ 5754 w 5760"/>
                  <a:gd name="T1" fmla="*/ 159 h 395"/>
                  <a:gd name="T2" fmla="*/ 5760 w 5760"/>
                  <a:gd name="T3" fmla="*/ 395 h 395"/>
                  <a:gd name="T4" fmla="*/ 0 w 5760"/>
                  <a:gd name="T5" fmla="*/ 0 h 395"/>
                  <a:gd name="T6" fmla="*/ 5754 w 5760"/>
                  <a:gd name="T7" fmla="*/ 159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60" h="395">
                    <a:moveTo>
                      <a:pt x="5754" y="159"/>
                    </a:moveTo>
                    <a:lnTo>
                      <a:pt x="5760" y="395"/>
                    </a:lnTo>
                    <a:lnTo>
                      <a:pt x="0" y="0"/>
                    </a:lnTo>
                    <a:lnTo>
                      <a:pt x="5754" y="159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5150" name="Freeform 30"/>
              <p:cNvSpPr>
                <a:spLocks/>
              </p:cNvSpPr>
              <p:nvPr userDrawn="1"/>
            </p:nvSpPr>
            <p:spPr bwMode="gray">
              <a:xfrm>
                <a:off x="6" y="1216"/>
                <a:ext cx="5754" cy="911"/>
              </a:xfrm>
              <a:custGeom>
                <a:avLst/>
                <a:gdLst>
                  <a:gd name="T0" fmla="*/ 0 w 5754"/>
                  <a:gd name="T1" fmla="*/ 0 h 911"/>
                  <a:gd name="T2" fmla="*/ 5754 w 5754"/>
                  <a:gd name="T3" fmla="*/ 911 h 911"/>
                  <a:gd name="T4" fmla="*/ 5754 w 5754"/>
                  <a:gd name="T5" fmla="*/ 337 h 911"/>
                  <a:gd name="T6" fmla="*/ 0 w 5754"/>
                  <a:gd name="T7" fmla="*/ 0 h 9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54" h="911">
                    <a:moveTo>
                      <a:pt x="0" y="0"/>
                    </a:moveTo>
                    <a:lnTo>
                      <a:pt x="5754" y="911"/>
                    </a:lnTo>
                    <a:lnTo>
                      <a:pt x="5754" y="3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alpha val="10001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151" name="Freeform 31"/>
            <p:cNvSpPr>
              <a:spLocks/>
            </p:cNvSpPr>
            <p:nvPr userDrawn="1"/>
          </p:nvSpPr>
          <p:spPr bwMode="gray">
            <a:xfrm>
              <a:off x="0" y="1152"/>
              <a:ext cx="5760" cy="1312"/>
            </a:xfrm>
            <a:custGeom>
              <a:avLst/>
              <a:gdLst>
                <a:gd name="T0" fmla="*/ 5760 w 5760"/>
                <a:gd name="T1" fmla="*/ 56 h 1312"/>
                <a:gd name="T2" fmla="*/ 0 w 5760"/>
                <a:gd name="T3" fmla="*/ 1312 h 1312"/>
                <a:gd name="T4" fmla="*/ 0 w 5760"/>
                <a:gd name="T5" fmla="*/ 378 h 1312"/>
                <a:gd name="T6" fmla="*/ 5760 w 5760"/>
                <a:gd name="T7" fmla="*/ 0 h 1312"/>
                <a:gd name="T8" fmla="*/ 5760 w 5760"/>
                <a:gd name="T9" fmla="*/ 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1312">
                  <a:moveTo>
                    <a:pt x="5760" y="56"/>
                  </a:moveTo>
                  <a:lnTo>
                    <a:pt x="0" y="1312"/>
                  </a:lnTo>
                  <a:lnTo>
                    <a:pt x="0" y="378"/>
                  </a:lnTo>
                  <a:lnTo>
                    <a:pt x="5760" y="0"/>
                  </a:lnTo>
                  <a:lnTo>
                    <a:pt x="5760" y="56"/>
                  </a:lnTo>
                  <a:close/>
                </a:path>
              </a:pathLst>
            </a:custGeom>
            <a:solidFill>
              <a:schemeClr val="bg2">
                <a:alpha val="14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5152" name="Freeform 32"/>
            <p:cNvSpPr>
              <a:spLocks/>
            </p:cNvSpPr>
            <p:nvPr userDrawn="1"/>
          </p:nvSpPr>
          <p:spPr bwMode="gray">
            <a:xfrm flipH="1">
              <a:off x="0" y="1157"/>
              <a:ext cx="5760" cy="610"/>
            </a:xfrm>
            <a:custGeom>
              <a:avLst/>
              <a:gdLst>
                <a:gd name="T0" fmla="*/ 0 w 5760"/>
                <a:gd name="T1" fmla="*/ 0 h 2077"/>
                <a:gd name="T2" fmla="*/ 5752 w 5760"/>
                <a:gd name="T3" fmla="*/ 734 h 2077"/>
                <a:gd name="T4" fmla="*/ 5760 w 5760"/>
                <a:gd name="T5" fmla="*/ 2077 h 2077"/>
                <a:gd name="T6" fmla="*/ 0 w 5760"/>
                <a:gd name="T7" fmla="*/ 62 h 2077"/>
                <a:gd name="T8" fmla="*/ 0 w 5760"/>
                <a:gd name="T9" fmla="*/ 0 h 2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0" h="2077">
                  <a:moveTo>
                    <a:pt x="0" y="0"/>
                  </a:moveTo>
                  <a:lnTo>
                    <a:pt x="5752" y="734"/>
                  </a:lnTo>
                  <a:lnTo>
                    <a:pt x="5760" y="2077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14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</p:grpSp>
      <p:sp>
        <p:nvSpPr>
          <p:cNvPr id="5153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5154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C4022C7-291A-4398-B140-651878A325BD}" type="datetimeFigureOut">
              <a:rPr lang="en-US" alt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3/13/2019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155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032ECF-3FBC-4F82-89AC-F5F3F0F933E8}" type="slidenum">
              <a:rPr lang="en-US" alt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167" name="Rectangle 4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391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95704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 41"/>
          <p:cNvSpPr/>
          <p:nvPr/>
        </p:nvSpPr>
        <p:spPr bwMode="auto">
          <a:xfrm>
            <a:off x="4183987" y="1111624"/>
            <a:ext cx="977153" cy="367552"/>
          </a:xfrm>
          <a:custGeom>
            <a:avLst/>
            <a:gdLst>
              <a:gd name="connsiteX0" fmla="*/ 0 w 977153"/>
              <a:gd name="connsiteY0" fmla="*/ 242047 h 367552"/>
              <a:gd name="connsiteX1" fmla="*/ 53788 w 977153"/>
              <a:gd name="connsiteY1" fmla="*/ 188258 h 367552"/>
              <a:gd name="connsiteX2" fmla="*/ 116541 w 977153"/>
              <a:gd name="connsiteY2" fmla="*/ 161364 h 367552"/>
              <a:gd name="connsiteX3" fmla="*/ 170329 w 977153"/>
              <a:gd name="connsiteY3" fmla="*/ 134470 h 367552"/>
              <a:gd name="connsiteX4" fmla="*/ 206188 w 977153"/>
              <a:gd name="connsiteY4" fmla="*/ 107576 h 367552"/>
              <a:gd name="connsiteX5" fmla="*/ 251012 w 977153"/>
              <a:gd name="connsiteY5" fmla="*/ 89647 h 367552"/>
              <a:gd name="connsiteX6" fmla="*/ 313764 w 977153"/>
              <a:gd name="connsiteY6" fmla="*/ 62752 h 367552"/>
              <a:gd name="connsiteX7" fmla="*/ 403412 w 977153"/>
              <a:gd name="connsiteY7" fmla="*/ 26894 h 367552"/>
              <a:gd name="connsiteX8" fmla="*/ 528917 w 977153"/>
              <a:gd name="connsiteY8" fmla="*/ 8964 h 367552"/>
              <a:gd name="connsiteX9" fmla="*/ 555812 w 977153"/>
              <a:gd name="connsiteY9" fmla="*/ 0 h 367552"/>
              <a:gd name="connsiteX10" fmla="*/ 618564 w 977153"/>
              <a:gd name="connsiteY10" fmla="*/ 17929 h 367552"/>
              <a:gd name="connsiteX11" fmla="*/ 690282 w 977153"/>
              <a:gd name="connsiteY11" fmla="*/ 35858 h 367552"/>
              <a:gd name="connsiteX12" fmla="*/ 744070 w 977153"/>
              <a:gd name="connsiteY12" fmla="*/ 71717 h 367552"/>
              <a:gd name="connsiteX13" fmla="*/ 762000 w 977153"/>
              <a:gd name="connsiteY13" fmla="*/ 89647 h 367552"/>
              <a:gd name="connsiteX14" fmla="*/ 842682 w 977153"/>
              <a:gd name="connsiteY14" fmla="*/ 134470 h 367552"/>
              <a:gd name="connsiteX15" fmla="*/ 860612 w 977153"/>
              <a:gd name="connsiteY15" fmla="*/ 152400 h 367552"/>
              <a:gd name="connsiteX16" fmla="*/ 914400 w 977153"/>
              <a:gd name="connsiteY16" fmla="*/ 188258 h 367552"/>
              <a:gd name="connsiteX17" fmla="*/ 923364 w 977153"/>
              <a:gd name="connsiteY17" fmla="*/ 224117 h 367552"/>
              <a:gd name="connsiteX18" fmla="*/ 932329 w 977153"/>
              <a:gd name="connsiteY18" fmla="*/ 277905 h 367552"/>
              <a:gd name="connsiteX19" fmla="*/ 950259 w 977153"/>
              <a:gd name="connsiteY19" fmla="*/ 295835 h 367552"/>
              <a:gd name="connsiteX20" fmla="*/ 977153 w 977153"/>
              <a:gd name="connsiteY20" fmla="*/ 367552 h 367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77153" h="367552">
                <a:moveTo>
                  <a:pt x="0" y="242047"/>
                </a:moveTo>
                <a:cubicBezTo>
                  <a:pt x="17929" y="224117"/>
                  <a:pt x="32940" y="202691"/>
                  <a:pt x="53788" y="188258"/>
                </a:cubicBezTo>
                <a:cubicBezTo>
                  <a:pt x="72499" y="175304"/>
                  <a:pt x="95878" y="170901"/>
                  <a:pt x="116541" y="161364"/>
                </a:cubicBezTo>
                <a:cubicBezTo>
                  <a:pt x="134742" y="152964"/>
                  <a:pt x="153140" y="144783"/>
                  <a:pt x="170329" y="134470"/>
                </a:cubicBezTo>
                <a:cubicBezTo>
                  <a:pt x="183141" y="126783"/>
                  <a:pt x="193127" y="114832"/>
                  <a:pt x="206188" y="107576"/>
                </a:cubicBezTo>
                <a:cubicBezTo>
                  <a:pt x="220255" y="99761"/>
                  <a:pt x="236619" y="96844"/>
                  <a:pt x="251012" y="89647"/>
                </a:cubicBezTo>
                <a:cubicBezTo>
                  <a:pt x="312926" y="58690"/>
                  <a:pt x="239130" y="81411"/>
                  <a:pt x="313764" y="62752"/>
                </a:cubicBezTo>
                <a:cubicBezTo>
                  <a:pt x="349119" y="27399"/>
                  <a:pt x="323494" y="46873"/>
                  <a:pt x="403412" y="26894"/>
                </a:cubicBezTo>
                <a:cubicBezTo>
                  <a:pt x="444410" y="16645"/>
                  <a:pt x="528917" y="8964"/>
                  <a:pt x="528917" y="8964"/>
                </a:cubicBezTo>
                <a:cubicBezTo>
                  <a:pt x="537882" y="5976"/>
                  <a:pt x="546362" y="0"/>
                  <a:pt x="555812" y="0"/>
                </a:cubicBezTo>
                <a:cubicBezTo>
                  <a:pt x="570747" y="0"/>
                  <a:pt x="603060" y="13701"/>
                  <a:pt x="618564" y="17929"/>
                </a:cubicBezTo>
                <a:cubicBezTo>
                  <a:pt x="642337" y="24413"/>
                  <a:pt x="690282" y="35858"/>
                  <a:pt x="690282" y="35858"/>
                </a:cubicBezTo>
                <a:cubicBezTo>
                  <a:pt x="758671" y="104247"/>
                  <a:pt x="679200" y="32794"/>
                  <a:pt x="744070" y="71717"/>
                </a:cubicBezTo>
                <a:cubicBezTo>
                  <a:pt x="751318" y="76066"/>
                  <a:pt x="755238" y="84576"/>
                  <a:pt x="762000" y="89647"/>
                </a:cubicBezTo>
                <a:cubicBezTo>
                  <a:pt x="811319" y="126636"/>
                  <a:pt x="800753" y="120493"/>
                  <a:pt x="842682" y="134470"/>
                </a:cubicBezTo>
                <a:cubicBezTo>
                  <a:pt x="848659" y="140447"/>
                  <a:pt x="853850" y="147329"/>
                  <a:pt x="860612" y="152400"/>
                </a:cubicBezTo>
                <a:cubicBezTo>
                  <a:pt x="877851" y="165329"/>
                  <a:pt x="914400" y="188258"/>
                  <a:pt x="914400" y="188258"/>
                </a:cubicBezTo>
                <a:cubicBezTo>
                  <a:pt x="917388" y="200211"/>
                  <a:pt x="920948" y="212035"/>
                  <a:pt x="923364" y="224117"/>
                </a:cubicBezTo>
                <a:cubicBezTo>
                  <a:pt x="926929" y="241941"/>
                  <a:pt x="925947" y="260886"/>
                  <a:pt x="932329" y="277905"/>
                </a:cubicBezTo>
                <a:cubicBezTo>
                  <a:pt x="935297" y="285819"/>
                  <a:pt x="944282" y="289858"/>
                  <a:pt x="950259" y="295835"/>
                </a:cubicBezTo>
                <a:cubicBezTo>
                  <a:pt x="970301" y="355962"/>
                  <a:pt x="959736" y="332719"/>
                  <a:pt x="977153" y="367552"/>
                </a:cubicBezTo>
              </a:path>
            </a:pathLst>
          </a:cu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gray">
          <a:xfrm>
            <a:off x="387409" y="1248343"/>
            <a:ext cx="3505200" cy="5235388"/>
          </a:xfrm>
          <a:prstGeom prst="roundRect">
            <a:avLst>
              <a:gd name="adj" fmla="val 8097"/>
            </a:avLst>
          </a:prstGeom>
          <a:solidFill>
            <a:schemeClr val="bg1">
              <a:alpha val="50000"/>
            </a:schemeClr>
          </a:solidFill>
          <a:ln w="9525">
            <a:solidFill>
              <a:srgbClr val="333333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421" y="-31376"/>
            <a:ext cx="8971657" cy="1143000"/>
          </a:xfrm>
        </p:spPr>
        <p:txBody>
          <a:bodyPr/>
          <a:lstStyle/>
          <a:p>
            <a:r>
              <a:rPr lang="tr-TR" altLang="tr-TR" sz="3200">
                <a:latin typeface="Calibri" panose="020F0502020204030204" pitchFamily="34" charset="0"/>
              </a:rPr>
              <a:t>Changes in the PFM Institutional Structure -  </a:t>
            </a:r>
            <a:br>
              <a:rPr lang="tr-TR" altLang="tr-TR" sz="3200">
                <a:latin typeface="Calibri" panose="020F0502020204030204" pitchFamily="34" charset="0"/>
              </a:rPr>
            </a:br>
            <a:r>
              <a:rPr lang="tr-TR" altLang="tr-TR" sz="3200" i="1">
                <a:latin typeface="Calibri" panose="020F0502020204030204" pitchFamily="34" charset="0"/>
              </a:rPr>
              <a:t>Roles &amp; Responsibilities</a:t>
            </a:r>
            <a:endParaRPr lang="en-US" sz="3200" i="1">
              <a:latin typeface="Calibri" panose="020F0502020204030204" pitchFamily="34" charset="0"/>
            </a:endParaRPr>
          </a:p>
        </p:txBody>
      </p:sp>
      <p:pic>
        <p:nvPicPr>
          <p:cNvPr id="1026" name="Picture 2" descr="C:\Users\ilyas.tufan\Downloads\if_skyscraper-01_19890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271" y="1916832"/>
            <a:ext cx="703312" cy="1248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5448" y="1248343"/>
            <a:ext cx="2736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>
                <a:solidFill>
                  <a:srgbClr val="002060"/>
                </a:solidFill>
                <a:latin typeface="Calibri" panose="020F0502020204030204" pitchFamily="34" charset="0"/>
              </a:rPr>
              <a:t>Former Structure</a:t>
            </a:r>
            <a:endParaRPr lang="en-US" sz="2400" b="1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4294" y="2132856"/>
            <a:ext cx="174791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>
                <a:latin typeface="Calibri" panose="020F0502020204030204" pitchFamily="34" charset="0"/>
              </a:rPr>
              <a:t>Treasury</a:t>
            </a:r>
          </a:p>
          <a:p>
            <a:r>
              <a:rPr lang="tr-TR" sz="1200">
                <a:latin typeface="Calibri" panose="020F0502020204030204" pitchFamily="34" charset="0"/>
              </a:rPr>
              <a:t>Cash&amp;Debt Management, Shareholder Executive-Foreign Economic Relations- Other</a:t>
            </a:r>
            <a:endParaRPr lang="en-US" sz="1200">
              <a:latin typeface="Calibri" panose="020F0502020204030204" pitchFamily="34" charset="0"/>
            </a:endParaRPr>
          </a:p>
        </p:txBody>
      </p:sp>
      <p:pic>
        <p:nvPicPr>
          <p:cNvPr id="79" name="Picture 2" descr="C:\Users\ilyas.tufan\Downloads\if_skyscraper-01_19890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01008"/>
            <a:ext cx="703312" cy="1248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TextBox 79"/>
          <p:cNvSpPr txBox="1"/>
          <p:nvPr/>
        </p:nvSpPr>
        <p:spPr>
          <a:xfrm>
            <a:off x="1312503" y="3694234"/>
            <a:ext cx="18657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>
                <a:latin typeface="Calibri" panose="020F0502020204030204" pitchFamily="34" charset="0"/>
              </a:rPr>
              <a:t>Ministry of Finance</a:t>
            </a:r>
          </a:p>
          <a:p>
            <a:r>
              <a:rPr lang="tr-TR" sz="1200">
                <a:latin typeface="Calibri" panose="020F0502020204030204" pitchFamily="34" charset="0"/>
              </a:rPr>
              <a:t>Budget Preparation Execution, Revenue Policies, Accounting-Other</a:t>
            </a:r>
            <a:endParaRPr lang="en-US" sz="1200">
              <a:latin typeface="Calibri" panose="020F0502020204030204" pitchFamily="34" charset="0"/>
            </a:endParaRPr>
          </a:p>
        </p:txBody>
      </p:sp>
      <p:pic>
        <p:nvPicPr>
          <p:cNvPr id="82" name="Picture 2" descr="C:\Users\ilyas.tufan\Downloads\if_skyscraper-01_19890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615" y="4901635"/>
            <a:ext cx="703312" cy="1248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TextBox 82"/>
          <p:cNvSpPr txBox="1"/>
          <p:nvPr/>
        </p:nvSpPr>
        <p:spPr>
          <a:xfrm>
            <a:off x="2071927" y="5094861"/>
            <a:ext cx="18657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>
                <a:latin typeface="Calibri" panose="020F0502020204030204" pitchFamily="34" charset="0"/>
              </a:rPr>
              <a:t>Ministry of Development</a:t>
            </a:r>
          </a:p>
          <a:p>
            <a:r>
              <a:rPr lang="tr-TR" sz="1200">
                <a:latin typeface="Calibri" panose="020F0502020204030204" pitchFamily="34" charset="0"/>
              </a:rPr>
              <a:t>Long-medium Term Planning, Capital Budget-Other</a:t>
            </a:r>
            <a:endParaRPr lang="en-US" sz="1200">
              <a:latin typeface="Calibri" panose="020F0502020204030204" pitchFamily="34" charset="0"/>
            </a:endParaRPr>
          </a:p>
        </p:txBody>
      </p:sp>
      <p:sp>
        <p:nvSpPr>
          <p:cNvPr id="84" name="AutoShape 2"/>
          <p:cNvSpPr>
            <a:spLocks noChangeArrowheads="1"/>
          </p:cNvSpPr>
          <p:nvPr/>
        </p:nvSpPr>
        <p:spPr bwMode="gray">
          <a:xfrm>
            <a:off x="4662122" y="1111624"/>
            <a:ext cx="3505200" cy="5235388"/>
          </a:xfrm>
          <a:prstGeom prst="roundRect">
            <a:avLst>
              <a:gd name="adj" fmla="val 8097"/>
            </a:avLst>
          </a:prstGeom>
          <a:solidFill>
            <a:schemeClr val="bg1">
              <a:alpha val="50000"/>
            </a:schemeClr>
          </a:solidFill>
          <a:ln w="9525">
            <a:solidFill>
              <a:srgbClr val="333333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5" name="Picture 2" descr="C:\Users\ilyas.tufan\Downloads\if_skyscraper-01_19890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740" y="1837440"/>
            <a:ext cx="703312" cy="1248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TextBox 88"/>
          <p:cNvSpPr txBox="1"/>
          <p:nvPr/>
        </p:nvSpPr>
        <p:spPr>
          <a:xfrm>
            <a:off x="5151958" y="1248342"/>
            <a:ext cx="2736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>
                <a:solidFill>
                  <a:srgbClr val="002060"/>
                </a:solidFill>
                <a:latin typeface="Calibri" panose="020F0502020204030204" pitchFamily="34" charset="0"/>
              </a:rPr>
              <a:t>New Structure</a:t>
            </a:r>
            <a:endParaRPr lang="en-US" sz="2400" b="1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414722" y="1786892"/>
            <a:ext cx="174791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>
                <a:latin typeface="Calibri" panose="020F0502020204030204" pitchFamily="34" charset="0"/>
              </a:rPr>
              <a:t>Ministry of Treasury &amp; Finance</a:t>
            </a:r>
          </a:p>
          <a:p>
            <a:pPr marL="228600" indent="-228600">
              <a:buAutoNum type="arabicParenR"/>
            </a:pPr>
            <a:r>
              <a:rPr lang="tr-TR" sz="1200">
                <a:latin typeface="Calibri" panose="020F0502020204030204" pitchFamily="34" charset="0"/>
              </a:rPr>
              <a:t>Cash&amp;Debt Management, Accounting Revenue Policies-Other</a:t>
            </a:r>
          </a:p>
          <a:p>
            <a:pPr marL="228600" indent="-228600">
              <a:buAutoNum type="arabicParenR"/>
            </a:pPr>
            <a:endParaRPr lang="tr-TR" sz="1200">
              <a:latin typeface="Calibri" panose="020F0502020204030204" pitchFamily="34" charset="0"/>
            </a:endParaRPr>
          </a:p>
          <a:p>
            <a:r>
              <a:rPr lang="tr-TR" sz="1200">
                <a:latin typeface="Calibri" panose="020F0502020204030204" pitchFamily="34" charset="0"/>
              </a:rPr>
              <a:t>2) Budget Preparation Execution, Long-medium Term Planning, Capital Budget</a:t>
            </a:r>
            <a:endParaRPr lang="en-US" sz="1200">
              <a:latin typeface="Calibri" panose="020F0502020204030204" pitchFamily="34" charset="0"/>
            </a:endParaRPr>
          </a:p>
        </p:txBody>
      </p:sp>
      <p:pic>
        <p:nvPicPr>
          <p:cNvPr id="99" name="Picture 2" descr="C:\Users\ilyas.tufan\Downloads\if_skyscraper-01_19890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569" y="4655169"/>
            <a:ext cx="703312" cy="1248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TextBox 99"/>
          <p:cNvSpPr txBox="1"/>
          <p:nvPr/>
        </p:nvSpPr>
        <p:spPr>
          <a:xfrm>
            <a:off x="6438368" y="4647723"/>
            <a:ext cx="186578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>
                <a:latin typeface="Calibri" panose="020F0502020204030204" pitchFamily="34" charset="0"/>
              </a:rPr>
              <a:t>Strategy and Budget Organization </a:t>
            </a:r>
            <a:r>
              <a:rPr lang="tr-TR" sz="1200" b="1">
                <a:latin typeface="Calibri" panose="020F0502020204030204" pitchFamily="34" charset="0"/>
              </a:rPr>
              <a:t>(Under Presidency) </a:t>
            </a:r>
            <a:r>
              <a:rPr lang="tr-TR" sz="1200">
                <a:latin typeface="Calibri" panose="020F0502020204030204" pitchFamily="34" charset="0"/>
              </a:rPr>
              <a:t>Budget Preparation &amp; Execution, Long-medium Term Planning, Capital Budget</a:t>
            </a:r>
            <a:endParaRPr lang="en-US" sz="1200">
              <a:latin typeface="Calibri" panose="020F0502020204030204" pitchFamily="34" charset="0"/>
            </a:endParaRPr>
          </a:p>
          <a:p>
            <a:endParaRPr lang="en-US" sz="1200">
              <a:latin typeface="Calibri" panose="020F0502020204030204" pitchFamily="34" charset="0"/>
            </a:endParaRPr>
          </a:p>
          <a:p>
            <a:endParaRPr lang="en-US" sz="1200">
              <a:latin typeface="Calibri" panose="020F050202020403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7164288" y="3771971"/>
            <a:ext cx="0" cy="88319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908396" y="4075563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i="1">
                <a:solidFill>
                  <a:srgbClr val="002060"/>
                </a:solidFill>
              </a:rPr>
              <a:t>Mutual Roles&amp; Responsibilities</a:t>
            </a:r>
            <a:endParaRPr lang="en-US" sz="1200" i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210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60" name="Rectangle 16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53340" cy="8382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tr-TR" altLang="tr-TR" sz="3200">
                <a:latin typeface="Calibri" panose="020F0502020204030204" pitchFamily="34" charset="0"/>
              </a:rPr>
              <a:t>New Institutional Structure of Ministry of Treasury&amp;Finance </a:t>
            </a:r>
            <a:endParaRPr lang="en-US" altLang="tr-TR" sz="3200" dirty="0">
              <a:latin typeface="Calibri" panose="020F050202020403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8826" y="3062844"/>
            <a:ext cx="9180417" cy="3494802"/>
            <a:chOff x="0" y="2892660"/>
            <a:chExt cx="9180417" cy="3494802"/>
          </a:xfrm>
        </p:grpSpPr>
        <p:sp>
          <p:nvSpPr>
            <p:cNvPr id="57346" name="AutoShape 2"/>
            <p:cNvSpPr>
              <a:spLocks noChangeArrowheads="1"/>
            </p:cNvSpPr>
            <p:nvPr/>
          </p:nvSpPr>
          <p:spPr bwMode="ltGray">
            <a:xfrm>
              <a:off x="3949137" y="3020531"/>
              <a:ext cx="1306512" cy="3265487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25400" algn="ctr">
              <a:solidFill>
                <a:srgbClr val="DDDDD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57348" name="Oval 4"/>
            <p:cNvSpPr>
              <a:spLocks noChangeArrowheads="1"/>
            </p:cNvSpPr>
            <p:nvPr/>
          </p:nvSpPr>
          <p:spPr bwMode="ltGray">
            <a:xfrm>
              <a:off x="4090677" y="3075482"/>
              <a:ext cx="1038225" cy="1038225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53" name="Rectangle 949"/>
            <p:cNvSpPr>
              <a:spLocks noChangeArrowheads="1"/>
            </p:cNvSpPr>
            <p:nvPr/>
          </p:nvSpPr>
          <p:spPr bwMode="black">
            <a:xfrm>
              <a:off x="4073036" y="3201748"/>
              <a:ext cx="1112837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1200" b="1">
                  <a:solidFill>
                    <a:srgbClr val="A4B3BC"/>
                  </a:solidFill>
                  <a:latin typeface="Corbel" pitchFamily="34" charset="0"/>
                  <a:cs typeface="Arial" charset="0"/>
                </a:rPr>
                <a:t>Coordination for the Budget Processes</a:t>
              </a:r>
              <a:endParaRPr lang="en-US" altLang="tr-TR" sz="1200" b="1" dirty="0">
                <a:solidFill>
                  <a:srgbClr val="A4B3BC"/>
                </a:solidFill>
                <a:latin typeface="Corbel" pitchFamily="34" charset="0"/>
                <a:cs typeface="Arial" charset="0"/>
              </a:endParaRPr>
            </a:p>
          </p:txBody>
        </p:sp>
        <p:sp>
          <p:nvSpPr>
            <p:cNvPr id="57350" name="AutoShape 6"/>
            <p:cNvSpPr>
              <a:spLocks noChangeArrowheads="1"/>
            </p:cNvSpPr>
            <p:nvPr/>
          </p:nvSpPr>
          <p:spPr bwMode="ltGray">
            <a:xfrm>
              <a:off x="1318997" y="2927355"/>
              <a:ext cx="1306513" cy="3265487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25400" algn="ctr">
              <a:solidFill>
                <a:srgbClr val="DDDDD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57351" name="Rectangle 55"/>
            <p:cNvSpPr>
              <a:spLocks noChangeArrowheads="1"/>
            </p:cNvSpPr>
            <p:nvPr/>
          </p:nvSpPr>
          <p:spPr bwMode="auto">
            <a:xfrm>
              <a:off x="1398587" y="4202660"/>
              <a:ext cx="1306513" cy="144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tr-TR" altLang="tr-TR" sz="1100" b="1" dirty="0" err="1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Shareholder</a:t>
              </a:r>
              <a:r>
                <a:rPr lang="tr-TR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 of </a:t>
              </a:r>
              <a:r>
                <a:rPr lang="tr-TR" altLang="tr-TR" sz="1100" b="1" dirty="0" err="1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SOEs</a:t>
              </a:r>
              <a:endParaRPr lang="tr-TR" altLang="tr-TR" sz="1100" b="1" dirty="0">
                <a:solidFill>
                  <a:srgbClr val="FFFFFF"/>
                </a:solidFill>
                <a:latin typeface="Corbel" pitchFamily="34" charset="0"/>
                <a:cs typeface="Arial" charset="0"/>
              </a:endParaRPr>
            </a:p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tr-TR" altLang="tr-TR" sz="1100" b="1" dirty="0" err="1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Preparation</a:t>
              </a:r>
              <a:r>
                <a:rPr lang="tr-TR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 of </a:t>
              </a:r>
              <a:r>
                <a:rPr lang="en-US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annual general investment and financing programs of </a:t>
              </a:r>
              <a:r>
                <a:rPr lang="tr-TR" altLang="tr-TR" sz="1100" b="1" dirty="0" err="1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SOEs</a:t>
              </a:r>
              <a:endParaRPr lang="en-US" altLang="tr-TR" sz="1100" b="1" dirty="0">
                <a:solidFill>
                  <a:srgbClr val="FFFFFF"/>
                </a:solidFill>
                <a:latin typeface="Corbel" pitchFamily="34" charset="0"/>
                <a:cs typeface="Arial" charset="0"/>
              </a:endParaRPr>
            </a:p>
          </p:txBody>
        </p:sp>
        <p:sp>
          <p:nvSpPr>
            <p:cNvPr id="57352" name="Oval 8"/>
            <p:cNvSpPr>
              <a:spLocks noChangeArrowheads="1"/>
            </p:cNvSpPr>
            <p:nvPr/>
          </p:nvSpPr>
          <p:spPr bwMode="ltGray">
            <a:xfrm>
              <a:off x="1462510" y="2996159"/>
              <a:ext cx="1038225" cy="1038225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2" name="Rectangle 949"/>
            <p:cNvSpPr>
              <a:spLocks noChangeArrowheads="1"/>
            </p:cNvSpPr>
            <p:nvPr/>
          </p:nvSpPr>
          <p:spPr bwMode="black">
            <a:xfrm>
              <a:off x="1488148" y="3246516"/>
              <a:ext cx="11128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1200" b="1" dirty="0" err="1">
                  <a:solidFill>
                    <a:srgbClr val="A4B3BC"/>
                  </a:solidFill>
                  <a:latin typeface="Corbel" pitchFamily="34" charset="0"/>
                  <a:cs typeface="Arial" charset="0"/>
                </a:rPr>
                <a:t>Shareholder</a:t>
              </a:r>
              <a:r>
                <a:rPr lang="tr-TR" altLang="tr-TR" sz="1200" b="1" dirty="0">
                  <a:solidFill>
                    <a:srgbClr val="A4B3BC"/>
                  </a:solidFill>
                  <a:latin typeface="Corbel" pitchFamily="34" charset="0"/>
                  <a:cs typeface="Arial" charset="0"/>
                </a:rPr>
                <a:t> </a:t>
              </a:r>
              <a:r>
                <a:rPr lang="tr-TR" altLang="tr-TR" sz="1200" b="1" dirty="0" err="1">
                  <a:solidFill>
                    <a:srgbClr val="A4B3BC"/>
                  </a:solidFill>
                  <a:latin typeface="Corbel" pitchFamily="34" charset="0"/>
                  <a:cs typeface="Arial" charset="0"/>
                </a:rPr>
                <a:t>Executive</a:t>
              </a:r>
              <a:endParaRPr lang="en-US" altLang="tr-TR" sz="1200" b="1" dirty="0">
                <a:solidFill>
                  <a:srgbClr val="A4B3BC"/>
                </a:solidFill>
                <a:latin typeface="Corbel" pitchFamily="34" charset="0"/>
                <a:cs typeface="Arial" charset="0"/>
              </a:endParaRPr>
            </a:p>
          </p:txBody>
        </p:sp>
        <p:sp>
          <p:nvSpPr>
            <p:cNvPr id="57354" name="AutoShape 10"/>
            <p:cNvSpPr>
              <a:spLocks noChangeArrowheads="1"/>
            </p:cNvSpPr>
            <p:nvPr/>
          </p:nvSpPr>
          <p:spPr bwMode="ltGray">
            <a:xfrm>
              <a:off x="2642625" y="2996160"/>
              <a:ext cx="1306512" cy="3265487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25400" algn="ctr">
              <a:solidFill>
                <a:srgbClr val="DDDDD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57355" name="Oval 11"/>
            <p:cNvSpPr>
              <a:spLocks noChangeArrowheads="1"/>
            </p:cNvSpPr>
            <p:nvPr/>
          </p:nvSpPr>
          <p:spPr bwMode="ltGray">
            <a:xfrm>
              <a:off x="2770206" y="3094828"/>
              <a:ext cx="1038225" cy="1038225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57356" name="AutoShape 12"/>
            <p:cNvSpPr>
              <a:spLocks noChangeArrowheads="1"/>
            </p:cNvSpPr>
            <p:nvPr/>
          </p:nvSpPr>
          <p:spPr bwMode="ltGray">
            <a:xfrm>
              <a:off x="5260879" y="3020531"/>
              <a:ext cx="1306513" cy="3265487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25400" algn="ctr">
              <a:solidFill>
                <a:srgbClr val="DDDDD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57357" name="Oval 13"/>
            <p:cNvSpPr>
              <a:spLocks noChangeArrowheads="1"/>
            </p:cNvSpPr>
            <p:nvPr/>
          </p:nvSpPr>
          <p:spPr bwMode="ltGray">
            <a:xfrm>
              <a:off x="5395022" y="3117474"/>
              <a:ext cx="1038225" cy="1038225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3" name="Rectangle 949"/>
            <p:cNvSpPr>
              <a:spLocks noChangeArrowheads="1"/>
            </p:cNvSpPr>
            <p:nvPr/>
          </p:nvSpPr>
          <p:spPr bwMode="black">
            <a:xfrm>
              <a:off x="5395392" y="3140036"/>
              <a:ext cx="1112838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1200" b="1" dirty="0">
                  <a:solidFill>
                    <a:srgbClr val="4C9ED0"/>
                  </a:solidFill>
                  <a:latin typeface="Corbel" pitchFamily="34" charset="0"/>
                  <a:cs typeface="Arial" charset="0"/>
                </a:rPr>
                <a:t>	Regulation and Audit of Insurance Sector</a:t>
              </a:r>
            </a:p>
          </p:txBody>
        </p:sp>
        <p:sp>
          <p:nvSpPr>
            <p:cNvPr id="57359" name="AutoShape 15"/>
            <p:cNvSpPr>
              <a:spLocks noChangeArrowheads="1"/>
            </p:cNvSpPr>
            <p:nvPr/>
          </p:nvSpPr>
          <p:spPr bwMode="ltGray">
            <a:xfrm>
              <a:off x="0" y="2892660"/>
              <a:ext cx="1306513" cy="3265487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25400" algn="ctr">
              <a:solidFill>
                <a:srgbClr val="DDDDD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57365" name="Rectangle 55"/>
            <p:cNvSpPr>
              <a:spLocks noChangeArrowheads="1"/>
            </p:cNvSpPr>
            <p:nvPr/>
          </p:nvSpPr>
          <p:spPr bwMode="auto">
            <a:xfrm>
              <a:off x="104669" y="4167005"/>
              <a:ext cx="1306513" cy="144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en-US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 </a:t>
              </a:r>
              <a:r>
                <a:rPr lang="tr-TR" altLang="tr-TR" sz="1100" b="1" dirty="0" err="1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Cash&amp;Debt</a:t>
              </a:r>
              <a:r>
                <a:rPr lang="tr-TR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 Management</a:t>
              </a:r>
            </a:p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tr-TR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Risk Management</a:t>
              </a:r>
            </a:p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tr-TR" altLang="tr-TR" sz="1100" b="1" dirty="0" err="1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Receivables</a:t>
              </a:r>
              <a:r>
                <a:rPr lang="tr-TR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 Management</a:t>
              </a:r>
            </a:p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tr-TR" altLang="tr-TR" sz="1100" b="1" dirty="0" err="1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Treasury</a:t>
              </a:r>
              <a:r>
                <a:rPr lang="tr-TR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 Accounting</a:t>
              </a:r>
              <a:endParaRPr lang="en-US" altLang="tr-TR" sz="1100" b="1" dirty="0">
                <a:solidFill>
                  <a:srgbClr val="FFFFFF"/>
                </a:solidFill>
                <a:latin typeface="Corbel" pitchFamily="34" charset="0"/>
                <a:cs typeface="Arial" charset="0"/>
              </a:endParaRPr>
            </a:p>
          </p:txBody>
        </p:sp>
        <p:sp>
          <p:nvSpPr>
            <p:cNvPr id="76" name="Rectangle 949"/>
            <p:cNvSpPr>
              <a:spLocks noChangeArrowheads="1"/>
            </p:cNvSpPr>
            <p:nvPr/>
          </p:nvSpPr>
          <p:spPr bwMode="black">
            <a:xfrm>
              <a:off x="2740256" y="3243756"/>
              <a:ext cx="111125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1200" b="1" dirty="0" err="1">
                  <a:solidFill>
                    <a:srgbClr val="4C9ED0"/>
                  </a:solidFill>
                  <a:latin typeface="Corbel" pitchFamily="34" charset="0"/>
                  <a:cs typeface="Arial" charset="0"/>
                </a:rPr>
                <a:t>Foreign</a:t>
              </a:r>
              <a:r>
                <a:rPr lang="tr-TR" altLang="tr-TR" sz="1200" b="1" dirty="0">
                  <a:solidFill>
                    <a:srgbClr val="4C9ED0"/>
                  </a:solidFill>
                  <a:latin typeface="Corbel" pitchFamily="34" charset="0"/>
                  <a:cs typeface="Arial" charset="0"/>
                </a:rPr>
                <a:t> </a:t>
              </a:r>
              <a:r>
                <a:rPr lang="tr-TR" altLang="tr-TR" sz="1200" b="1" dirty="0" err="1">
                  <a:solidFill>
                    <a:srgbClr val="4C9ED0"/>
                  </a:solidFill>
                  <a:latin typeface="Corbel" pitchFamily="34" charset="0"/>
                  <a:cs typeface="Arial" charset="0"/>
                </a:rPr>
                <a:t>Economic</a:t>
              </a:r>
              <a:r>
                <a:rPr lang="tr-TR" altLang="tr-TR" sz="1200" b="1" dirty="0">
                  <a:solidFill>
                    <a:srgbClr val="4C9ED0"/>
                  </a:solidFill>
                  <a:latin typeface="Corbel" pitchFamily="34" charset="0"/>
                  <a:cs typeface="Arial" charset="0"/>
                </a:rPr>
                <a:t> </a:t>
              </a:r>
              <a:r>
                <a:rPr lang="tr-TR" altLang="tr-TR" sz="1200" b="1" dirty="0" err="1">
                  <a:solidFill>
                    <a:srgbClr val="4C9ED0"/>
                  </a:solidFill>
                  <a:latin typeface="Corbel" pitchFamily="34" charset="0"/>
                  <a:cs typeface="Arial" charset="0"/>
                </a:rPr>
                <a:t>Relations</a:t>
              </a:r>
              <a:endParaRPr lang="en-US" altLang="tr-TR" sz="1200" b="1" dirty="0">
                <a:solidFill>
                  <a:srgbClr val="4C9ED0"/>
                </a:solidFill>
                <a:latin typeface="Corbel" pitchFamily="34" charset="0"/>
                <a:cs typeface="Arial" charset="0"/>
              </a:endParaRPr>
            </a:p>
          </p:txBody>
        </p:sp>
        <p:sp>
          <p:nvSpPr>
            <p:cNvPr id="57368" name="Rectangle 110"/>
            <p:cNvSpPr>
              <a:spLocks noChangeArrowheads="1"/>
            </p:cNvSpPr>
            <p:nvPr/>
          </p:nvSpPr>
          <p:spPr bwMode="auto">
            <a:xfrm>
              <a:off x="6665913" y="4143375"/>
              <a:ext cx="1489075" cy="942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1400" b="1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 PowerPoint Diagrams designed by ThemeGallery</a:t>
              </a:r>
            </a:p>
          </p:txBody>
        </p:sp>
        <p:sp>
          <p:nvSpPr>
            <p:cNvPr id="50" name="TextBox 49"/>
            <p:cNvSpPr txBox="1">
              <a:spLocks noChangeArrowheads="1"/>
            </p:cNvSpPr>
            <p:nvPr/>
          </p:nvSpPr>
          <p:spPr bwMode="gray">
            <a:xfrm>
              <a:off x="519006" y="5407346"/>
              <a:ext cx="477837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600" b="1" dirty="0">
                  <a:solidFill>
                    <a:srgbClr val="FFFFFF"/>
                  </a:solidFill>
                  <a:latin typeface="Arial Black" pitchFamily="34" charset="0"/>
                  <a:cs typeface="Arial" charset="0"/>
                </a:rPr>
                <a:t>1</a:t>
              </a:r>
            </a:p>
          </p:txBody>
        </p:sp>
        <p:sp>
          <p:nvSpPr>
            <p:cNvPr id="51" name="TextBox 50"/>
            <p:cNvSpPr txBox="1">
              <a:spLocks noChangeArrowheads="1"/>
            </p:cNvSpPr>
            <p:nvPr/>
          </p:nvSpPr>
          <p:spPr bwMode="gray">
            <a:xfrm>
              <a:off x="1813718" y="5368141"/>
              <a:ext cx="4762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600" b="1" dirty="0">
                  <a:solidFill>
                    <a:srgbClr val="FFFFFF"/>
                  </a:solidFill>
                  <a:latin typeface="Arial Black" pitchFamily="34" charset="0"/>
                  <a:cs typeface="Arial" charset="0"/>
                </a:rPr>
                <a:t>2</a:t>
              </a:r>
            </a:p>
          </p:txBody>
        </p:sp>
        <p:sp>
          <p:nvSpPr>
            <p:cNvPr id="52" name="TextBox 51"/>
            <p:cNvSpPr txBox="1">
              <a:spLocks noChangeArrowheads="1"/>
            </p:cNvSpPr>
            <p:nvPr/>
          </p:nvSpPr>
          <p:spPr bwMode="gray">
            <a:xfrm>
              <a:off x="3156627" y="5352344"/>
              <a:ext cx="4762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600" b="1" dirty="0">
                  <a:solidFill>
                    <a:srgbClr val="FFFFFF"/>
                  </a:solidFill>
                  <a:latin typeface="Arial Black" pitchFamily="34" charset="0"/>
                  <a:cs typeface="Arial" charset="0"/>
                </a:rPr>
                <a:t>3</a:t>
              </a:r>
            </a:p>
          </p:txBody>
        </p:sp>
        <p:sp>
          <p:nvSpPr>
            <p:cNvPr id="54" name="TextBox 53"/>
            <p:cNvSpPr txBox="1">
              <a:spLocks noChangeArrowheads="1"/>
            </p:cNvSpPr>
            <p:nvPr/>
          </p:nvSpPr>
          <p:spPr bwMode="gray">
            <a:xfrm>
              <a:off x="4416253" y="5420651"/>
              <a:ext cx="4762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600" b="1" dirty="0">
                  <a:solidFill>
                    <a:srgbClr val="FFFFFF"/>
                  </a:solidFill>
                  <a:latin typeface="Arial Black" pitchFamily="34" charset="0"/>
                  <a:cs typeface="Arial" charset="0"/>
                </a:rPr>
                <a:t>4</a:t>
              </a:r>
            </a:p>
          </p:txBody>
        </p:sp>
        <p:sp>
          <p:nvSpPr>
            <p:cNvPr id="58" name="TextBox 57"/>
            <p:cNvSpPr txBox="1">
              <a:spLocks noChangeArrowheads="1"/>
            </p:cNvSpPr>
            <p:nvPr/>
          </p:nvSpPr>
          <p:spPr bwMode="gray">
            <a:xfrm>
              <a:off x="6559854" y="5368141"/>
              <a:ext cx="4762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3600" b="1">
                  <a:solidFill>
                    <a:srgbClr val="FFFFFF"/>
                  </a:solidFill>
                  <a:latin typeface="Arial Black" pitchFamily="34" charset="0"/>
                  <a:cs typeface="Arial" charset="0"/>
                </a:rPr>
                <a:t>5</a:t>
              </a:r>
            </a:p>
          </p:txBody>
        </p:sp>
        <p:sp>
          <p:nvSpPr>
            <p:cNvPr id="57374" name="Oval 30"/>
            <p:cNvSpPr>
              <a:spLocks noChangeArrowheads="1"/>
            </p:cNvSpPr>
            <p:nvPr/>
          </p:nvSpPr>
          <p:spPr bwMode="ltGray">
            <a:xfrm>
              <a:off x="152929" y="2991383"/>
              <a:ext cx="1038225" cy="1038225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4" name="Rectangle 949"/>
            <p:cNvSpPr>
              <a:spLocks noChangeArrowheads="1"/>
            </p:cNvSpPr>
            <p:nvPr/>
          </p:nvSpPr>
          <p:spPr bwMode="black">
            <a:xfrm>
              <a:off x="96837" y="3221881"/>
              <a:ext cx="11128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1200" b="1" dirty="0" err="1">
                  <a:solidFill>
                    <a:srgbClr val="4C9ED0"/>
                  </a:solidFill>
                  <a:latin typeface="Corbel" pitchFamily="34" charset="0"/>
                  <a:cs typeface="Arial" charset="0"/>
                </a:rPr>
                <a:t>Public</a:t>
              </a:r>
              <a:r>
                <a:rPr lang="tr-TR" altLang="tr-TR" sz="1200" b="1" dirty="0">
                  <a:solidFill>
                    <a:srgbClr val="4C9ED0"/>
                  </a:solidFill>
                  <a:latin typeface="Corbel" pitchFamily="34" charset="0"/>
                  <a:cs typeface="Arial" charset="0"/>
                </a:rPr>
                <a:t> Finance </a:t>
              </a:r>
              <a:r>
                <a:rPr lang="tr-TR" altLang="tr-TR" sz="1200" b="1" dirty="0" err="1">
                  <a:solidFill>
                    <a:srgbClr val="4C9ED0"/>
                  </a:solidFill>
                  <a:latin typeface="Corbel" pitchFamily="34" charset="0"/>
                  <a:cs typeface="Arial" charset="0"/>
                </a:rPr>
                <a:t>Mng</a:t>
              </a:r>
              <a:r>
                <a:rPr lang="tr-TR" altLang="tr-TR" sz="1200" b="1" dirty="0">
                  <a:solidFill>
                    <a:srgbClr val="4C9ED0"/>
                  </a:solidFill>
                  <a:latin typeface="Corbel" pitchFamily="34" charset="0"/>
                  <a:cs typeface="Arial" charset="0"/>
                </a:rPr>
                <a:t>.</a:t>
              </a:r>
              <a:endParaRPr lang="en-US" altLang="tr-TR" sz="1200" b="1" dirty="0">
                <a:solidFill>
                  <a:srgbClr val="4C9ED0"/>
                </a:solidFill>
                <a:latin typeface="Corbel" pitchFamily="34" charset="0"/>
                <a:cs typeface="Arial" charset="0"/>
              </a:endParaRPr>
            </a:p>
          </p:txBody>
        </p:sp>
        <p:sp>
          <p:nvSpPr>
            <p:cNvPr id="32" name="AutoShape 2"/>
            <p:cNvSpPr>
              <a:spLocks noChangeArrowheads="1"/>
            </p:cNvSpPr>
            <p:nvPr/>
          </p:nvSpPr>
          <p:spPr bwMode="ltGray">
            <a:xfrm>
              <a:off x="6567392" y="3062270"/>
              <a:ext cx="1306512" cy="3265487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25400" algn="ctr">
              <a:solidFill>
                <a:srgbClr val="DDDDD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34" name="Oval 4"/>
            <p:cNvSpPr>
              <a:spLocks noChangeArrowheads="1"/>
            </p:cNvSpPr>
            <p:nvPr/>
          </p:nvSpPr>
          <p:spPr bwMode="ltGray">
            <a:xfrm>
              <a:off x="6701535" y="3094829"/>
              <a:ext cx="1038225" cy="1038225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 dirty="0">
                <a:solidFill>
                  <a:srgbClr val="000000"/>
                </a:solidFill>
              </a:endParaRPr>
            </a:p>
          </p:txBody>
        </p:sp>
        <p:sp>
          <p:nvSpPr>
            <p:cNvPr id="35" name="AutoShape 12"/>
            <p:cNvSpPr>
              <a:spLocks noChangeArrowheads="1"/>
            </p:cNvSpPr>
            <p:nvPr/>
          </p:nvSpPr>
          <p:spPr bwMode="ltGray">
            <a:xfrm>
              <a:off x="7873904" y="3121975"/>
              <a:ext cx="1306513" cy="3265487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25400" algn="ctr">
              <a:solidFill>
                <a:srgbClr val="DDDDD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 dirty="0">
                <a:solidFill>
                  <a:srgbClr val="000000"/>
                </a:solidFill>
              </a:endParaRPr>
            </a:p>
          </p:txBody>
        </p:sp>
        <p:sp>
          <p:nvSpPr>
            <p:cNvPr id="36" name="Oval 13"/>
            <p:cNvSpPr>
              <a:spLocks noChangeArrowheads="1"/>
            </p:cNvSpPr>
            <p:nvPr/>
          </p:nvSpPr>
          <p:spPr bwMode="ltGray">
            <a:xfrm>
              <a:off x="8008047" y="3164435"/>
              <a:ext cx="1038225" cy="1038225"/>
            </a:xfrm>
            <a:prstGeom prst="ellipse">
              <a:avLst/>
            </a:prstGeom>
            <a:solidFill>
              <a:srgbClr val="FFFFFF"/>
            </a:solidFill>
            <a:ln w="28575" algn="ctr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37" name="Rectangle 949"/>
            <p:cNvSpPr>
              <a:spLocks noChangeArrowheads="1"/>
            </p:cNvSpPr>
            <p:nvPr/>
          </p:nvSpPr>
          <p:spPr bwMode="black">
            <a:xfrm>
              <a:off x="8008047" y="3175535"/>
              <a:ext cx="111283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tr-TR" sz="1200" b="1">
                  <a:solidFill>
                    <a:srgbClr val="4C9ED0"/>
                  </a:solidFill>
                  <a:latin typeface="Corbel" pitchFamily="34" charset="0"/>
                  <a:cs typeface="Arial" charset="0"/>
                </a:rPr>
                <a:t>	</a:t>
              </a:r>
              <a:r>
                <a:rPr lang="tr-TR" altLang="tr-TR" sz="1200" b="1">
                  <a:solidFill>
                    <a:srgbClr val="4C9ED0"/>
                  </a:solidFill>
                  <a:latin typeface="Corbel" pitchFamily="34" charset="0"/>
                  <a:cs typeface="Arial" charset="0"/>
                </a:rPr>
                <a:t>Accounting Regulations and IFMIS</a:t>
              </a:r>
              <a:endParaRPr lang="en-US" altLang="tr-TR" sz="1200" b="1" dirty="0">
                <a:solidFill>
                  <a:srgbClr val="4C9ED0"/>
                </a:solidFill>
                <a:latin typeface="Corbel" pitchFamily="34" charset="0"/>
                <a:cs typeface="Arial" charset="0"/>
              </a:endParaRPr>
            </a:p>
          </p:txBody>
        </p:sp>
        <p:sp>
          <p:nvSpPr>
            <p:cNvPr id="38" name="Rectangle 949"/>
            <p:cNvSpPr>
              <a:spLocks noChangeArrowheads="1"/>
            </p:cNvSpPr>
            <p:nvPr/>
          </p:nvSpPr>
          <p:spPr bwMode="black">
            <a:xfrm>
              <a:off x="6572524" y="3294080"/>
              <a:ext cx="130651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1200" b="1">
                  <a:solidFill>
                    <a:srgbClr val="A4B3BC"/>
                  </a:solidFill>
                  <a:latin typeface="Corbel" pitchFamily="34" charset="0"/>
                  <a:cs typeface="Arial" charset="0"/>
                </a:rPr>
                <a:t>Determination of the Revenue Policies</a:t>
              </a:r>
              <a:endParaRPr lang="en-US" altLang="tr-TR" sz="1200" b="1" dirty="0">
                <a:solidFill>
                  <a:srgbClr val="A4B3BC"/>
                </a:solidFill>
                <a:latin typeface="Corbel" pitchFamily="34" charset="0"/>
                <a:cs typeface="Arial" charset="0"/>
              </a:endParaRPr>
            </a:p>
          </p:txBody>
        </p:sp>
        <p:sp>
          <p:nvSpPr>
            <p:cNvPr id="40" name="TextBox 39"/>
            <p:cNvSpPr txBox="1">
              <a:spLocks noChangeArrowheads="1"/>
            </p:cNvSpPr>
            <p:nvPr/>
          </p:nvSpPr>
          <p:spPr bwMode="gray">
            <a:xfrm>
              <a:off x="5676009" y="5368141"/>
              <a:ext cx="4762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3600" dirty="0">
                  <a:solidFill>
                    <a:srgbClr val="FFFFFF"/>
                  </a:solidFill>
                  <a:latin typeface="Arial Black" pitchFamily="34" charset="0"/>
                  <a:cs typeface="Arial" charset="0"/>
                </a:rPr>
                <a:t>5</a:t>
              </a:r>
              <a:endParaRPr lang="en-US" altLang="tr-TR" sz="3600" dirty="0">
                <a:solidFill>
                  <a:srgbClr val="FFFFFF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41" name="TextBox 40"/>
            <p:cNvSpPr txBox="1">
              <a:spLocks noChangeArrowheads="1"/>
            </p:cNvSpPr>
            <p:nvPr/>
          </p:nvSpPr>
          <p:spPr bwMode="gray">
            <a:xfrm>
              <a:off x="7019828" y="5368141"/>
              <a:ext cx="4762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3600" b="1" dirty="0">
                  <a:solidFill>
                    <a:srgbClr val="FFFFFF"/>
                  </a:solidFill>
                  <a:latin typeface="Arial Black" pitchFamily="34" charset="0"/>
                  <a:cs typeface="Arial" charset="0"/>
                </a:rPr>
                <a:t>6</a:t>
              </a:r>
              <a:endParaRPr lang="en-US" altLang="tr-TR" sz="3600" b="1" dirty="0">
                <a:solidFill>
                  <a:srgbClr val="FFFFFF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42" name="TextBox 41"/>
            <p:cNvSpPr txBox="1">
              <a:spLocks noChangeArrowheads="1"/>
            </p:cNvSpPr>
            <p:nvPr/>
          </p:nvSpPr>
          <p:spPr bwMode="gray">
            <a:xfrm>
              <a:off x="8351925" y="5403286"/>
              <a:ext cx="4762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tr-TR" altLang="tr-TR" sz="3600" b="1" dirty="0">
                  <a:solidFill>
                    <a:srgbClr val="FFFFFF"/>
                  </a:solidFill>
                  <a:latin typeface="Arial Black" pitchFamily="34" charset="0"/>
                  <a:cs typeface="Arial" charset="0"/>
                </a:rPr>
                <a:t>7</a:t>
              </a:r>
              <a:endParaRPr lang="en-US" altLang="tr-TR" sz="3600" b="1" dirty="0">
                <a:solidFill>
                  <a:srgbClr val="FFFFFF"/>
                </a:solidFill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43" name="Rectangle 55"/>
            <p:cNvSpPr>
              <a:spLocks noChangeArrowheads="1"/>
            </p:cNvSpPr>
            <p:nvPr/>
          </p:nvSpPr>
          <p:spPr bwMode="auto">
            <a:xfrm>
              <a:off x="2655800" y="4160950"/>
              <a:ext cx="1306513" cy="144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tr-TR" altLang="tr-TR" sz="1100" b="1" dirty="0" err="1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Foreign</a:t>
              </a:r>
              <a:r>
                <a:rPr lang="tr-TR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 </a:t>
              </a:r>
              <a:r>
                <a:rPr lang="tr-TR" altLang="tr-TR" sz="1100" b="1" dirty="0" err="1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borrowing</a:t>
              </a:r>
              <a:endParaRPr lang="tr-TR" altLang="tr-TR" sz="1100" b="1" dirty="0">
                <a:solidFill>
                  <a:srgbClr val="FFFFFF"/>
                </a:solidFill>
                <a:latin typeface="Corbel" pitchFamily="34" charset="0"/>
                <a:cs typeface="Arial" charset="0"/>
              </a:endParaRPr>
            </a:p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tr-TR" altLang="tr-TR" sz="1100" b="1" dirty="0" err="1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Execution</a:t>
              </a:r>
              <a:r>
                <a:rPr lang="tr-TR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 of </a:t>
              </a:r>
              <a:r>
                <a:rPr lang="tr-TR" altLang="tr-TR" sz="1100" b="1" dirty="0" err="1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relationships</a:t>
              </a:r>
              <a:r>
                <a:rPr lang="tr-TR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 </a:t>
              </a:r>
              <a:r>
                <a:rPr lang="tr-TR" altLang="tr-TR" sz="1100" b="1" dirty="0" err="1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with</a:t>
              </a:r>
              <a:r>
                <a:rPr lang="tr-TR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 IMF, World Bank </a:t>
              </a:r>
              <a:r>
                <a:rPr lang="tr-TR" altLang="tr-TR" sz="1100" b="1" dirty="0" err="1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etc</a:t>
              </a:r>
              <a:r>
                <a:rPr lang="tr-TR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.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tr-TR" sz="1100" b="1" dirty="0">
                <a:solidFill>
                  <a:srgbClr val="FFFFFF"/>
                </a:solidFill>
                <a:latin typeface="Corbel" pitchFamily="34" charset="0"/>
                <a:cs typeface="Arial" charset="0"/>
              </a:endParaRPr>
            </a:p>
          </p:txBody>
        </p:sp>
        <p:sp>
          <p:nvSpPr>
            <p:cNvPr id="44" name="Rectangle 55"/>
            <p:cNvSpPr>
              <a:spLocks noChangeArrowheads="1"/>
            </p:cNvSpPr>
            <p:nvPr/>
          </p:nvSpPr>
          <p:spPr bwMode="auto">
            <a:xfrm>
              <a:off x="4004928" y="4182793"/>
              <a:ext cx="1306513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tr-TR" altLang="tr-TR" sz="1000" b="1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Coordination with the Strategy and Budget Organization for budget preparation and execution processes</a:t>
              </a:r>
              <a:endParaRPr lang="tr-TR" altLang="tr-TR" sz="1000" b="1" dirty="0">
                <a:solidFill>
                  <a:srgbClr val="FFFFFF"/>
                </a:solidFill>
                <a:latin typeface="Corbel" pitchFamily="34" charset="0"/>
                <a:cs typeface="Arial" charset="0"/>
              </a:endParaRPr>
            </a:p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endParaRPr lang="en-US" altLang="tr-TR" sz="1000" b="1" dirty="0">
                <a:solidFill>
                  <a:srgbClr val="FFFFFF"/>
                </a:solidFill>
                <a:latin typeface="Corbel" pitchFamily="34" charset="0"/>
                <a:cs typeface="Arial" charset="0"/>
              </a:endParaRPr>
            </a:p>
          </p:txBody>
        </p:sp>
        <p:sp>
          <p:nvSpPr>
            <p:cNvPr id="45" name="Rectangle 55"/>
            <p:cNvSpPr>
              <a:spLocks noChangeArrowheads="1"/>
            </p:cNvSpPr>
            <p:nvPr/>
          </p:nvSpPr>
          <p:spPr bwMode="auto">
            <a:xfrm>
              <a:off x="5311441" y="4146555"/>
              <a:ext cx="1306513" cy="1615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tr-TR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I</a:t>
              </a:r>
              <a:r>
                <a:rPr lang="en-US" altLang="tr-TR" sz="1100" b="1" dirty="0" err="1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mplementing</a:t>
              </a:r>
              <a:r>
                <a:rPr lang="en-US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 and monitoring regulations </a:t>
              </a:r>
              <a:r>
                <a:rPr lang="tr-TR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 </a:t>
              </a:r>
              <a:r>
                <a:rPr lang="tr-TR" altLang="tr-TR" sz="1100" b="1" dirty="0" err="1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for</a:t>
              </a:r>
              <a:r>
                <a:rPr lang="tr-TR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 </a:t>
              </a:r>
              <a:r>
                <a:rPr lang="en-US" alt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the insurance market</a:t>
              </a:r>
              <a:endParaRPr lang="tr-TR" altLang="tr-TR" sz="1100" b="1" dirty="0">
                <a:solidFill>
                  <a:srgbClr val="FFFFFF"/>
                </a:solidFill>
                <a:latin typeface="Corbel" pitchFamily="34" charset="0"/>
                <a:cs typeface="Arial" charset="0"/>
              </a:endParaRPr>
            </a:p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Auditing </a:t>
              </a:r>
              <a:r>
                <a:rPr lang="tr-TR" sz="1100" b="1" dirty="0" err="1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insurance</a:t>
              </a:r>
              <a:r>
                <a:rPr lang="tr-TR" sz="11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 </a:t>
              </a:r>
              <a:r>
                <a:rPr lang="tr-TR" sz="1100" b="1" dirty="0" err="1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sector</a:t>
              </a:r>
              <a:endParaRPr lang="tr-TR" sz="1100" b="1" dirty="0">
                <a:solidFill>
                  <a:srgbClr val="FFFFFF"/>
                </a:solidFill>
                <a:latin typeface="Corbel" pitchFamily="34" charset="0"/>
                <a:cs typeface="Arial" charset="0"/>
              </a:endParaRPr>
            </a:p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endParaRPr lang="en-US" altLang="tr-TR" sz="1100" b="1" dirty="0">
                <a:solidFill>
                  <a:srgbClr val="FFFFFF"/>
                </a:solidFill>
                <a:latin typeface="Corbel" pitchFamily="34" charset="0"/>
                <a:cs typeface="Arial" charset="0"/>
              </a:endParaRPr>
            </a:p>
          </p:txBody>
        </p:sp>
        <p:sp>
          <p:nvSpPr>
            <p:cNvPr id="47" name="Rectangle 55"/>
            <p:cNvSpPr>
              <a:spLocks noChangeArrowheads="1"/>
            </p:cNvSpPr>
            <p:nvPr/>
          </p:nvSpPr>
          <p:spPr bwMode="auto">
            <a:xfrm>
              <a:off x="7849260" y="4245588"/>
              <a:ext cx="1331157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tr-TR" sz="1100" b="1" err="1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Preparing</a:t>
              </a:r>
              <a:r>
                <a:rPr lang="tr-TR" sz="1100" b="1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 accounting legislation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tr-TR" sz="1100" b="1">
                <a:solidFill>
                  <a:srgbClr val="FFFFFF"/>
                </a:solidFill>
                <a:latin typeface="Corbel" pitchFamily="34" charset="0"/>
                <a:cs typeface="Arial" charset="0"/>
              </a:endParaRPr>
            </a:p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tr-TR" altLang="tr-TR" sz="1100" b="1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Operating IFMIS</a:t>
              </a:r>
              <a:endParaRPr lang="en-US" altLang="tr-TR" sz="1100" b="1" dirty="0">
                <a:solidFill>
                  <a:srgbClr val="FFFFFF"/>
                </a:solidFill>
                <a:latin typeface="Corbel" pitchFamily="34" charset="0"/>
                <a:cs typeface="Arial" charset="0"/>
              </a:endParaRPr>
            </a:p>
          </p:txBody>
        </p:sp>
        <p:sp>
          <p:nvSpPr>
            <p:cNvPr id="49" name="Rectangle 55"/>
            <p:cNvSpPr>
              <a:spLocks noChangeArrowheads="1"/>
            </p:cNvSpPr>
            <p:nvPr/>
          </p:nvSpPr>
          <p:spPr bwMode="auto">
            <a:xfrm>
              <a:off x="6591055" y="4111348"/>
              <a:ext cx="1306513" cy="1477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tr-TR" altLang="tr-TR" sz="1000" b="1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Preparation of the revenue policies and legislation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tr-TR" altLang="tr-TR" sz="1000" b="1">
                <a:solidFill>
                  <a:srgbClr val="FFFFFF"/>
                </a:solidFill>
                <a:latin typeface="Corbel" pitchFamily="34" charset="0"/>
                <a:cs typeface="Arial" charset="0"/>
              </a:endParaRPr>
            </a:p>
            <a:p>
              <a:pPr marL="171450" indent="-171450"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tr-TR" altLang="tr-TR" sz="1000" b="1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E</a:t>
              </a:r>
              <a:r>
                <a:rPr lang="en-US" altLang="tr-TR" sz="1000" b="1" dirty="0" err="1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conomic</a:t>
              </a:r>
              <a:r>
                <a:rPr lang="en-US" altLang="tr-TR" sz="1000" b="1" dirty="0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 and financial analyses </a:t>
              </a:r>
              <a:r>
                <a:rPr lang="en-US" altLang="tr-TR" sz="1000" b="1">
                  <a:solidFill>
                    <a:srgbClr val="FFFFFF"/>
                  </a:solidFill>
                  <a:latin typeface="Corbel" pitchFamily="34" charset="0"/>
                  <a:cs typeface="Arial" charset="0"/>
                </a:rPr>
                <a:t>and forecasts</a:t>
              </a:r>
              <a:endParaRPr lang="en-US" altLang="tr-TR" sz="1000" b="1" dirty="0">
                <a:solidFill>
                  <a:srgbClr val="FFFFFF"/>
                </a:solidFill>
                <a:latin typeface="Corbel" pitchFamily="34" charset="0"/>
                <a:cs typeface="Arial" charset="0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75200" y="1066868"/>
            <a:ext cx="8191697" cy="1929334"/>
            <a:chOff x="809425" y="2825345"/>
            <a:chExt cx="8334574" cy="2572057"/>
          </a:xfrm>
        </p:grpSpPr>
        <p:sp>
          <p:nvSpPr>
            <p:cNvPr id="99" name="Rectangle 3"/>
            <p:cNvSpPr>
              <a:spLocks noChangeArrowheads="1"/>
            </p:cNvSpPr>
            <p:nvPr/>
          </p:nvSpPr>
          <p:spPr bwMode="gray">
            <a:xfrm>
              <a:off x="915788" y="4881563"/>
              <a:ext cx="1095375" cy="515838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79216"/>
                    <a:invGamma/>
                  </a:schemeClr>
                </a:gs>
              </a:gsLst>
              <a:lin ang="5400000" scaled="1"/>
            </a:gra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>
              <a:outerShdw sy="50000" kx="-2453608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0" name="Rectangle 4"/>
            <p:cNvSpPr>
              <a:spLocks noChangeArrowheads="1"/>
            </p:cNvSpPr>
            <p:nvPr/>
          </p:nvSpPr>
          <p:spPr bwMode="gray">
            <a:xfrm>
              <a:off x="2055613" y="4881563"/>
              <a:ext cx="1095375" cy="500512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79216"/>
                    <a:invGamma/>
                  </a:schemeClr>
                </a:gs>
              </a:gsLst>
              <a:lin ang="5400000" scaled="1"/>
            </a:gra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>
              <a:outerShdw sy="50000" kx="-2453608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1" name="Rectangle 5"/>
            <p:cNvSpPr>
              <a:spLocks noChangeArrowheads="1"/>
            </p:cNvSpPr>
            <p:nvPr/>
          </p:nvSpPr>
          <p:spPr bwMode="gray">
            <a:xfrm>
              <a:off x="7100688" y="4881563"/>
              <a:ext cx="1095375" cy="515838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412"/>
                    <a:invGamma/>
                  </a:schemeClr>
                </a:gs>
              </a:gsLst>
              <a:lin ang="5400000" scaled="1"/>
            </a:gra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>
              <a:outerShdw sy="50000" kx="2453608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2" name="Rectangle 6"/>
            <p:cNvSpPr>
              <a:spLocks noChangeArrowheads="1"/>
            </p:cNvSpPr>
            <p:nvPr/>
          </p:nvSpPr>
          <p:spPr bwMode="gray">
            <a:xfrm>
              <a:off x="5960863" y="4881564"/>
              <a:ext cx="1095375" cy="515838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412"/>
                    <a:invGamma/>
                  </a:schemeClr>
                </a:gs>
              </a:gsLst>
              <a:lin ang="5400000" scaled="1"/>
            </a:gra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>
              <a:outerShdw sy="50000" kx="2453608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3" name="Rectangle 7"/>
            <p:cNvSpPr>
              <a:spLocks noChangeArrowheads="1"/>
            </p:cNvSpPr>
            <p:nvPr/>
          </p:nvSpPr>
          <p:spPr bwMode="gray">
            <a:xfrm>
              <a:off x="3433563" y="4881563"/>
              <a:ext cx="1095375" cy="50051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6667"/>
                    <a:invGamma/>
                  </a:schemeClr>
                </a:gs>
              </a:gsLst>
              <a:lin ang="5400000" scaled="1"/>
            </a:gra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>
              <a:outerShdw sy="50000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4" name="Rectangle 8"/>
            <p:cNvSpPr>
              <a:spLocks noChangeArrowheads="1"/>
            </p:cNvSpPr>
            <p:nvPr/>
          </p:nvSpPr>
          <p:spPr bwMode="gray">
            <a:xfrm>
              <a:off x="4573388" y="4881564"/>
              <a:ext cx="1095375" cy="50051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6667"/>
                    <a:invGamma/>
                  </a:schemeClr>
                </a:gs>
              </a:gsLst>
              <a:lin ang="5400000" scaled="1"/>
            </a:gra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>
              <a:outerShdw sy="50000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05" name="Group 3"/>
            <p:cNvGrpSpPr>
              <a:grpSpLocks/>
            </p:cNvGrpSpPr>
            <p:nvPr/>
          </p:nvGrpSpPr>
          <p:grpSpPr bwMode="auto">
            <a:xfrm>
              <a:off x="7197178" y="2912701"/>
              <a:ext cx="1623293" cy="536575"/>
              <a:chOff x="3964" y="2071"/>
              <a:chExt cx="1484" cy="330"/>
            </a:xfrm>
          </p:grpSpPr>
          <p:sp>
            <p:nvSpPr>
              <p:cNvPr id="136" name="AutoShape 4"/>
              <p:cNvSpPr>
                <a:spLocks noChangeArrowheads="1"/>
              </p:cNvSpPr>
              <p:nvPr/>
            </p:nvSpPr>
            <p:spPr bwMode="gray">
              <a:xfrm>
                <a:off x="3964" y="2071"/>
                <a:ext cx="1484" cy="330"/>
              </a:xfrm>
              <a:prstGeom prst="roundRect">
                <a:avLst>
                  <a:gd name="adj" fmla="val 16667"/>
                </a:avLst>
              </a:prstGeom>
              <a:solidFill>
                <a:srgbClr val="DDDDDD"/>
              </a:solidFill>
              <a:ln w="12700" algn="ctr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Corbel" pitchFamily="34" charset="0"/>
                </a:endParaRPr>
              </a:p>
            </p:txBody>
          </p:sp>
          <p:sp>
            <p:nvSpPr>
              <p:cNvPr id="137" name="AutoShape 5"/>
              <p:cNvSpPr>
                <a:spLocks noChangeArrowheads="1"/>
              </p:cNvSpPr>
              <p:nvPr/>
            </p:nvSpPr>
            <p:spPr bwMode="gray">
              <a:xfrm>
                <a:off x="3987" y="2091"/>
                <a:ext cx="1432" cy="134"/>
              </a:xfrm>
              <a:prstGeom prst="roundRect">
                <a:avLst>
                  <a:gd name="adj" fmla="val 28356"/>
                </a:avLst>
              </a:prstGeom>
              <a:gradFill rotWithShape="1"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DDDDDD">
                      <a:alpha val="70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Corbel" pitchFamily="34" charset="0"/>
                </a:endParaRPr>
              </a:p>
            </p:txBody>
          </p:sp>
        </p:grpSp>
        <p:grpSp>
          <p:nvGrpSpPr>
            <p:cNvPr id="106" name="Group 8"/>
            <p:cNvGrpSpPr>
              <a:grpSpLocks/>
            </p:cNvGrpSpPr>
            <p:nvPr/>
          </p:nvGrpSpPr>
          <p:grpSpPr bwMode="auto">
            <a:xfrm>
              <a:off x="879275" y="4221163"/>
              <a:ext cx="2273300" cy="536575"/>
              <a:chOff x="3964" y="2071"/>
              <a:chExt cx="1484" cy="330"/>
            </a:xfrm>
          </p:grpSpPr>
          <p:sp>
            <p:nvSpPr>
              <p:cNvPr id="134" name="AutoShape 9"/>
              <p:cNvSpPr>
                <a:spLocks noChangeArrowheads="1"/>
              </p:cNvSpPr>
              <p:nvPr/>
            </p:nvSpPr>
            <p:spPr bwMode="gray">
              <a:xfrm>
                <a:off x="3964" y="2071"/>
                <a:ext cx="1484" cy="330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12700" algn="ctr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Corbel" pitchFamily="34" charset="0"/>
                </a:endParaRPr>
              </a:p>
            </p:txBody>
          </p:sp>
          <p:sp>
            <p:nvSpPr>
              <p:cNvPr id="135" name="AutoShape 10"/>
              <p:cNvSpPr>
                <a:spLocks noChangeArrowheads="1"/>
              </p:cNvSpPr>
              <p:nvPr/>
            </p:nvSpPr>
            <p:spPr bwMode="gray">
              <a:xfrm>
                <a:off x="3987" y="2091"/>
                <a:ext cx="1432" cy="134"/>
              </a:xfrm>
              <a:prstGeom prst="roundRect">
                <a:avLst>
                  <a:gd name="adj" fmla="val 28356"/>
                </a:avLst>
              </a:prstGeom>
              <a:gradFill rotWithShape="1">
                <a:gsLst>
                  <a:gs pos="0">
                    <a:srgbClr val="FFFFFF">
                      <a:alpha val="70000"/>
                    </a:srgbClr>
                  </a:gs>
                  <a:gs pos="100000">
                    <a:schemeClr val="folHlink">
                      <a:alpha val="70000"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Corbel" pitchFamily="34" charset="0"/>
                </a:endParaRPr>
              </a:p>
            </p:txBody>
          </p:sp>
        </p:grpSp>
        <p:grpSp>
          <p:nvGrpSpPr>
            <p:cNvPr id="107" name="Group 11"/>
            <p:cNvGrpSpPr>
              <a:grpSpLocks/>
            </p:cNvGrpSpPr>
            <p:nvPr/>
          </p:nvGrpSpPr>
          <p:grpSpPr bwMode="auto">
            <a:xfrm>
              <a:off x="5924350" y="4221163"/>
              <a:ext cx="2273300" cy="536575"/>
              <a:chOff x="3964" y="2071"/>
              <a:chExt cx="1484" cy="330"/>
            </a:xfrm>
          </p:grpSpPr>
          <p:sp>
            <p:nvSpPr>
              <p:cNvPr id="130" name="AutoShape 12"/>
              <p:cNvSpPr>
                <a:spLocks noChangeArrowheads="1"/>
              </p:cNvSpPr>
              <p:nvPr/>
            </p:nvSpPr>
            <p:spPr bwMode="gray">
              <a:xfrm>
                <a:off x="3964" y="2071"/>
                <a:ext cx="1484" cy="330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12700" algn="ctr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Corbel" pitchFamily="34" charset="0"/>
                </a:endParaRPr>
              </a:p>
            </p:txBody>
          </p:sp>
          <p:sp>
            <p:nvSpPr>
              <p:cNvPr id="133" name="AutoShape 13"/>
              <p:cNvSpPr>
                <a:spLocks noChangeArrowheads="1"/>
              </p:cNvSpPr>
              <p:nvPr/>
            </p:nvSpPr>
            <p:spPr bwMode="gray">
              <a:xfrm>
                <a:off x="3987" y="2091"/>
                <a:ext cx="1432" cy="134"/>
              </a:xfrm>
              <a:prstGeom prst="roundRect">
                <a:avLst>
                  <a:gd name="adj" fmla="val 28356"/>
                </a:avLst>
              </a:prstGeom>
              <a:gradFill rotWithShape="1">
                <a:gsLst>
                  <a:gs pos="0">
                    <a:srgbClr val="FFFFFF">
                      <a:alpha val="70000"/>
                    </a:srgbClr>
                  </a:gs>
                  <a:gs pos="100000">
                    <a:schemeClr val="accent2">
                      <a:alpha val="70000"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Corbel" pitchFamily="34" charset="0"/>
                </a:endParaRPr>
              </a:p>
            </p:txBody>
          </p:sp>
        </p:grpSp>
        <p:grpSp>
          <p:nvGrpSpPr>
            <p:cNvPr id="108" name="Group 14"/>
            <p:cNvGrpSpPr>
              <a:grpSpLocks/>
            </p:cNvGrpSpPr>
            <p:nvPr/>
          </p:nvGrpSpPr>
          <p:grpSpPr bwMode="auto">
            <a:xfrm>
              <a:off x="3398638" y="4230688"/>
              <a:ext cx="2273300" cy="536575"/>
              <a:chOff x="3964" y="2071"/>
              <a:chExt cx="1484" cy="330"/>
            </a:xfrm>
          </p:grpSpPr>
          <p:sp>
            <p:nvSpPr>
              <p:cNvPr id="128" name="AutoShape 15"/>
              <p:cNvSpPr>
                <a:spLocks noChangeArrowheads="1"/>
              </p:cNvSpPr>
              <p:nvPr/>
            </p:nvSpPr>
            <p:spPr bwMode="gray">
              <a:xfrm>
                <a:off x="3964" y="2071"/>
                <a:ext cx="1484" cy="330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algn="ctr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Corbel" pitchFamily="34" charset="0"/>
                </a:endParaRPr>
              </a:p>
            </p:txBody>
          </p:sp>
          <p:sp>
            <p:nvSpPr>
              <p:cNvPr id="129" name="AutoShape 16"/>
              <p:cNvSpPr>
                <a:spLocks noChangeArrowheads="1"/>
              </p:cNvSpPr>
              <p:nvPr/>
            </p:nvSpPr>
            <p:spPr bwMode="gray">
              <a:xfrm>
                <a:off x="3987" y="2091"/>
                <a:ext cx="1432" cy="134"/>
              </a:xfrm>
              <a:prstGeom prst="roundRect">
                <a:avLst>
                  <a:gd name="adj" fmla="val 28356"/>
                </a:avLst>
              </a:prstGeom>
              <a:gradFill rotWithShape="1">
                <a:gsLst>
                  <a:gs pos="0">
                    <a:srgbClr val="FFFFFF">
                      <a:alpha val="70000"/>
                    </a:srgbClr>
                  </a:gs>
                  <a:gs pos="100000">
                    <a:schemeClr val="accent1">
                      <a:alpha val="70000"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Corbel" pitchFamily="34" charset="0"/>
                </a:endParaRPr>
              </a:p>
            </p:txBody>
          </p:sp>
        </p:grpSp>
        <p:grpSp>
          <p:nvGrpSpPr>
            <p:cNvPr id="109" name="Group 17"/>
            <p:cNvGrpSpPr>
              <a:grpSpLocks/>
            </p:cNvGrpSpPr>
            <p:nvPr/>
          </p:nvGrpSpPr>
          <p:grpSpPr bwMode="auto">
            <a:xfrm>
              <a:off x="3681213" y="2825345"/>
              <a:ext cx="1711325" cy="812992"/>
              <a:chOff x="3964" y="1978"/>
              <a:chExt cx="1484" cy="500"/>
            </a:xfrm>
          </p:grpSpPr>
          <p:sp>
            <p:nvSpPr>
              <p:cNvPr id="126" name="AutoShape 18"/>
              <p:cNvSpPr>
                <a:spLocks noChangeArrowheads="1"/>
              </p:cNvSpPr>
              <p:nvPr/>
            </p:nvSpPr>
            <p:spPr bwMode="gray">
              <a:xfrm>
                <a:off x="3964" y="1978"/>
                <a:ext cx="1484" cy="500"/>
              </a:xfrm>
              <a:prstGeom prst="roundRect">
                <a:avLst>
                  <a:gd name="adj" fmla="val 16667"/>
                </a:avLst>
              </a:prstGeom>
              <a:solidFill>
                <a:srgbClr val="DDDDDD"/>
              </a:solidFill>
              <a:ln w="12700" algn="ctr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Corbel" pitchFamily="34" charset="0"/>
                </a:endParaRPr>
              </a:p>
            </p:txBody>
          </p:sp>
          <p:sp>
            <p:nvSpPr>
              <p:cNvPr id="127" name="AutoShape 19"/>
              <p:cNvSpPr>
                <a:spLocks noChangeArrowheads="1"/>
              </p:cNvSpPr>
              <p:nvPr/>
            </p:nvSpPr>
            <p:spPr bwMode="gray">
              <a:xfrm>
                <a:off x="3987" y="2091"/>
                <a:ext cx="1432" cy="134"/>
              </a:xfrm>
              <a:prstGeom prst="roundRect">
                <a:avLst>
                  <a:gd name="adj" fmla="val 28356"/>
                </a:avLst>
              </a:prstGeom>
              <a:gradFill rotWithShape="1"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DDDDDD">
                      <a:alpha val="70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  <a:latin typeface="Corbel" pitchFamily="34" charset="0"/>
                </a:endParaRPr>
              </a:p>
            </p:txBody>
          </p:sp>
        </p:grpSp>
        <p:cxnSp>
          <p:nvCxnSpPr>
            <p:cNvPr id="110" name="AutoShape 25"/>
            <p:cNvCxnSpPr>
              <a:cxnSpLocks noChangeShapeType="1"/>
            </p:cNvCxnSpPr>
            <p:nvPr/>
          </p:nvCxnSpPr>
          <p:spPr bwMode="black">
            <a:xfrm flipH="1">
              <a:off x="5411590" y="3217863"/>
              <a:ext cx="173831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1" name="AutoShape 26"/>
            <p:cNvCxnSpPr>
              <a:cxnSpLocks noChangeShapeType="1"/>
              <a:stCxn id="134" idx="0"/>
              <a:endCxn id="126" idx="2"/>
            </p:cNvCxnSpPr>
            <p:nvPr/>
          </p:nvCxnSpPr>
          <p:spPr bwMode="black">
            <a:xfrm rot="5400000" flipH="1" flipV="1">
              <a:off x="2984988" y="2669277"/>
              <a:ext cx="582825" cy="252095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" name="AutoShape 27"/>
            <p:cNvCxnSpPr>
              <a:cxnSpLocks noChangeShapeType="1"/>
              <a:stCxn id="130" idx="0"/>
              <a:endCxn id="126" idx="2"/>
            </p:cNvCxnSpPr>
            <p:nvPr/>
          </p:nvCxnSpPr>
          <p:spPr bwMode="black">
            <a:xfrm rot="16200000" flipV="1">
              <a:off x="5507525" y="2667689"/>
              <a:ext cx="582825" cy="252412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3" name="Text Box 30"/>
            <p:cNvSpPr txBox="1">
              <a:spLocks noChangeArrowheads="1"/>
            </p:cNvSpPr>
            <p:nvPr/>
          </p:nvSpPr>
          <p:spPr bwMode="white">
            <a:xfrm>
              <a:off x="5965625" y="4311650"/>
              <a:ext cx="2200275" cy="3667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1C1C1C">
                  <a:alpha val="50000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tr-TR" altLang="en-US" b="1">
                  <a:solidFill>
                    <a:srgbClr val="F8F8F8"/>
                  </a:solidFill>
                  <a:latin typeface="Corbel" pitchFamily="34" charset="0"/>
                </a:rPr>
                <a:t>Deputy Minister</a:t>
              </a:r>
              <a:endParaRPr lang="en-US" altLang="en-US" b="1">
                <a:solidFill>
                  <a:srgbClr val="F8F8F8"/>
                </a:solidFill>
                <a:latin typeface="Corbel" pitchFamily="34" charset="0"/>
              </a:endParaRPr>
            </a:p>
          </p:txBody>
        </p:sp>
        <p:sp>
          <p:nvSpPr>
            <p:cNvPr id="114" name="Text Box 31"/>
            <p:cNvSpPr txBox="1">
              <a:spLocks noChangeArrowheads="1"/>
            </p:cNvSpPr>
            <p:nvPr/>
          </p:nvSpPr>
          <p:spPr bwMode="white">
            <a:xfrm>
              <a:off x="906263" y="4302125"/>
              <a:ext cx="2200275" cy="3667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1C1C1C">
                  <a:alpha val="50000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tr-TR" altLang="en-US" b="1">
                  <a:solidFill>
                    <a:srgbClr val="F8F8F8"/>
                  </a:solidFill>
                  <a:latin typeface="Corbel" pitchFamily="34" charset="0"/>
                </a:rPr>
                <a:t>Deputy Minister</a:t>
              </a:r>
              <a:endParaRPr lang="en-US" altLang="en-US" b="1">
                <a:solidFill>
                  <a:srgbClr val="F8F8F8"/>
                </a:solidFill>
                <a:latin typeface="Corbel" pitchFamily="34" charset="0"/>
              </a:endParaRPr>
            </a:p>
          </p:txBody>
        </p:sp>
        <p:sp>
          <p:nvSpPr>
            <p:cNvPr id="115" name="Text Box 32"/>
            <p:cNvSpPr txBox="1">
              <a:spLocks noChangeArrowheads="1"/>
            </p:cNvSpPr>
            <p:nvPr/>
          </p:nvSpPr>
          <p:spPr bwMode="gray">
            <a:xfrm>
              <a:off x="809425" y="4985593"/>
              <a:ext cx="13081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182326"/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tr-TR" altLang="en-US" sz="1400" b="1">
                  <a:solidFill>
                    <a:srgbClr val="FFFFFF"/>
                  </a:solidFill>
                  <a:latin typeface="Corbel" pitchFamily="34" charset="0"/>
                </a:rPr>
                <a:t>DGs </a:t>
              </a:r>
              <a:endParaRPr lang="en-US" altLang="en-US" sz="1400" b="1">
                <a:solidFill>
                  <a:srgbClr val="FFFFFF"/>
                </a:solidFill>
                <a:latin typeface="Corbel" pitchFamily="34" charset="0"/>
              </a:endParaRPr>
            </a:p>
          </p:txBody>
        </p:sp>
        <p:sp>
          <p:nvSpPr>
            <p:cNvPr id="116" name="Text Box 33"/>
            <p:cNvSpPr txBox="1">
              <a:spLocks noChangeArrowheads="1"/>
            </p:cNvSpPr>
            <p:nvPr/>
          </p:nvSpPr>
          <p:spPr bwMode="gray">
            <a:xfrm>
              <a:off x="1968299" y="4985593"/>
              <a:ext cx="13081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182326"/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tr-TR" altLang="en-US" sz="1400" b="1">
                  <a:solidFill>
                    <a:srgbClr val="FFFFFF"/>
                  </a:solidFill>
                  <a:latin typeface="Corbel" pitchFamily="34" charset="0"/>
                </a:rPr>
                <a:t>DGs</a:t>
              </a:r>
              <a:endParaRPr lang="en-US" altLang="en-US" sz="1400" b="1">
                <a:solidFill>
                  <a:srgbClr val="FFFFFF"/>
                </a:solidFill>
                <a:latin typeface="Corbel" pitchFamily="34" charset="0"/>
              </a:endParaRPr>
            </a:p>
          </p:txBody>
        </p:sp>
        <p:sp>
          <p:nvSpPr>
            <p:cNvPr id="117" name="Text Box 34"/>
            <p:cNvSpPr txBox="1">
              <a:spLocks noChangeArrowheads="1"/>
            </p:cNvSpPr>
            <p:nvPr/>
          </p:nvSpPr>
          <p:spPr bwMode="white">
            <a:xfrm>
              <a:off x="3428800" y="4308475"/>
              <a:ext cx="2200275" cy="3667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1C1C1C">
                  <a:alpha val="50000"/>
                </a:srgbClr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tr-TR" altLang="en-US" b="1">
                  <a:solidFill>
                    <a:srgbClr val="F8F8F8"/>
                  </a:solidFill>
                  <a:latin typeface="Corbel" pitchFamily="34" charset="0"/>
                </a:rPr>
                <a:t>Deputy Minister</a:t>
              </a:r>
              <a:endParaRPr lang="en-US" altLang="en-US" b="1">
                <a:solidFill>
                  <a:srgbClr val="F8F8F8"/>
                </a:solidFill>
                <a:latin typeface="Corbel" pitchFamily="34" charset="0"/>
              </a:endParaRPr>
            </a:p>
          </p:txBody>
        </p:sp>
        <p:sp>
          <p:nvSpPr>
            <p:cNvPr id="118" name="Text Box 37"/>
            <p:cNvSpPr txBox="1">
              <a:spLocks noChangeArrowheads="1"/>
            </p:cNvSpPr>
            <p:nvPr/>
          </p:nvSpPr>
          <p:spPr bwMode="gray">
            <a:xfrm>
              <a:off x="3327200" y="4977931"/>
              <a:ext cx="13081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182326"/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tr-TR" altLang="en-US" sz="1400" b="1">
                  <a:solidFill>
                    <a:srgbClr val="FFFFFF"/>
                  </a:solidFill>
                  <a:latin typeface="Corbel" pitchFamily="34" charset="0"/>
                </a:rPr>
                <a:t>DGs</a:t>
              </a:r>
              <a:endParaRPr lang="en-US" altLang="en-US" sz="1400" b="1">
                <a:solidFill>
                  <a:srgbClr val="FFFFFF"/>
                </a:solidFill>
                <a:latin typeface="Corbel" pitchFamily="34" charset="0"/>
              </a:endParaRPr>
            </a:p>
          </p:txBody>
        </p:sp>
        <p:sp>
          <p:nvSpPr>
            <p:cNvPr id="119" name="Text Box 38"/>
            <p:cNvSpPr txBox="1">
              <a:spLocks noChangeArrowheads="1"/>
            </p:cNvSpPr>
            <p:nvPr/>
          </p:nvSpPr>
          <p:spPr bwMode="gray">
            <a:xfrm>
              <a:off x="4500265" y="5000782"/>
              <a:ext cx="13081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182326"/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tr-TR" altLang="en-US" sz="1400" b="1">
                  <a:solidFill>
                    <a:srgbClr val="FFFFFF"/>
                  </a:solidFill>
                  <a:latin typeface="Corbel" pitchFamily="34" charset="0"/>
                </a:rPr>
                <a:t>DGs</a:t>
              </a:r>
              <a:endParaRPr lang="en-US" altLang="en-US" sz="1400" b="1">
                <a:solidFill>
                  <a:srgbClr val="FFFFFF"/>
                </a:solidFill>
                <a:latin typeface="Corbel" pitchFamily="34" charset="0"/>
              </a:endParaRPr>
            </a:p>
          </p:txBody>
        </p:sp>
        <p:sp>
          <p:nvSpPr>
            <p:cNvPr id="120" name="Text Box 39"/>
            <p:cNvSpPr txBox="1">
              <a:spLocks noChangeArrowheads="1"/>
            </p:cNvSpPr>
            <p:nvPr/>
          </p:nvSpPr>
          <p:spPr bwMode="gray">
            <a:xfrm>
              <a:off x="5854500" y="5004583"/>
              <a:ext cx="13081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182326"/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tr-TR" altLang="en-US" sz="1400" b="1">
                  <a:solidFill>
                    <a:srgbClr val="FFFFFF"/>
                  </a:solidFill>
                  <a:latin typeface="Corbel" pitchFamily="34" charset="0"/>
                </a:rPr>
                <a:t>DGs</a:t>
              </a:r>
              <a:endParaRPr lang="en-US" altLang="en-US" sz="1400" b="1">
                <a:solidFill>
                  <a:srgbClr val="FFFFFF"/>
                </a:solidFill>
                <a:latin typeface="Corbel" pitchFamily="34" charset="0"/>
              </a:endParaRPr>
            </a:p>
          </p:txBody>
        </p:sp>
        <p:sp>
          <p:nvSpPr>
            <p:cNvPr id="121" name="Text Box 40"/>
            <p:cNvSpPr txBox="1">
              <a:spLocks noChangeArrowheads="1"/>
            </p:cNvSpPr>
            <p:nvPr/>
          </p:nvSpPr>
          <p:spPr bwMode="gray">
            <a:xfrm>
              <a:off x="7000675" y="5008719"/>
              <a:ext cx="13081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182326"/>
              </a:outerShdw>
            </a:effec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tr-TR" altLang="en-US" sz="1400" b="1">
                  <a:solidFill>
                    <a:srgbClr val="FFFFFF"/>
                  </a:solidFill>
                  <a:latin typeface="Corbel" pitchFamily="34" charset="0"/>
                </a:rPr>
                <a:t>DGs</a:t>
              </a:r>
              <a:endParaRPr lang="en-US" altLang="en-US" sz="1400" b="1">
                <a:solidFill>
                  <a:srgbClr val="FFFFFF"/>
                </a:solidFill>
                <a:latin typeface="Corbel" pitchFamily="34" charset="0"/>
              </a:endParaRPr>
            </a:p>
          </p:txBody>
        </p:sp>
        <p:sp>
          <p:nvSpPr>
            <p:cNvPr id="122" name="Text Box 41"/>
            <p:cNvSpPr txBox="1">
              <a:spLocks noChangeArrowheads="1"/>
            </p:cNvSpPr>
            <p:nvPr/>
          </p:nvSpPr>
          <p:spPr bwMode="black">
            <a:xfrm>
              <a:off x="3837838" y="2825345"/>
              <a:ext cx="1460500" cy="861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tr-TR" altLang="en-US" b="1">
                  <a:solidFill>
                    <a:srgbClr val="000000"/>
                  </a:solidFill>
                  <a:latin typeface="Corbel" pitchFamily="34" charset="0"/>
                </a:rPr>
                <a:t>Minister of    T &amp; F</a:t>
              </a:r>
              <a:endParaRPr lang="en-US" altLang="en-US" b="1">
                <a:solidFill>
                  <a:srgbClr val="000000"/>
                </a:solidFill>
                <a:latin typeface="Corbel" pitchFamily="34" charset="0"/>
              </a:endParaRPr>
            </a:p>
          </p:txBody>
        </p:sp>
        <p:cxnSp>
          <p:nvCxnSpPr>
            <p:cNvPr id="123" name="AutoShape 43"/>
            <p:cNvCxnSpPr>
              <a:cxnSpLocks noChangeShapeType="1"/>
              <a:stCxn id="126" idx="2"/>
              <a:endCxn id="128" idx="0"/>
            </p:cNvCxnSpPr>
            <p:nvPr/>
          </p:nvCxnSpPr>
          <p:spPr bwMode="black">
            <a:xfrm rot="5400000">
              <a:off x="4239908" y="3933719"/>
              <a:ext cx="592349" cy="1587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Text Box 41"/>
            <p:cNvSpPr txBox="1">
              <a:spLocks noChangeArrowheads="1"/>
            </p:cNvSpPr>
            <p:nvPr/>
          </p:nvSpPr>
          <p:spPr bwMode="black">
            <a:xfrm>
              <a:off x="7278574" y="3009083"/>
              <a:ext cx="14605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tr-TR" altLang="en-US" sz="1200" b="1">
                  <a:solidFill>
                    <a:srgbClr val="000000"/>
                  </a:solidFill>
                  <a:latin typeface="Corbel" pitchFamily="34" charset="0"/>
                </a:rPr>
                <a:t>Affiliated Agencies</a:t>
              </a:r>
              <a:endParaRPr lang="en-US" altLang="en-US" sz="1200" b="1">
                <a:solidFill>
                  <a:srgbClr val="000000"/>
                </a:solidFill>
                <a:latin typeface="Corbel" pitchFamily="34" charset="0"/>
              </a:endParaRPr>
            </a:p>
          </p:txBody>
        </p:sp>
        <p:sp>
          <p:nvSpPr>
            <p:cNvPr id="125" name="Text Box 41"/>
            <p:cNvSpPr txBox="1">
              <a:spLocks noChangeArrowheads="1"/>
            </p:cNvSpPr>
            <p:nvPr/>
          </p:nvSpPr>
          <p:spPr bwMode="black">
            <a:xfrm>
              <a:off x="7167994" y="3459454"/>
              <a:ext cx="1976005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71450" indent="-171450" eaLnBrk="1" fontAlgn="base" hangingPunct="1"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tr-TR" altLang="en-US" sz="1000">
                  <a:solidFill>
                    <a:srgbClr val="000000"/>
                  </a:solidFill>
                  <a:latin typeface="Corbel" pitchFamily="34" charset="0"/>
                </a:rPr>
                <a:t>Revenue Administration</a:t>
              </a:r>
            </a:p>
            <a:p>
              <a:pPr marL="171450" indent="-171450" eaLnBrk="1" fontAlgn="base" hangingPunct="1"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tr-TR" altLang="en-US" sz="1000">
                  <a:solidFill>
                    <a:srgbClr val="000000"/>
                  </a:solidFill>
                  <a:latin typeface="Corbel" pitchFamily="34" charset="0"/>
                </a:rPr>
                <a:t>Privatization Administration</a:t>
              </a:r>
            </a:p>
            <a:p>
              <a:pPr marL="171450" indent="-171450" eaLnBrk="1" fontAlgn="base" hangingPunct="1"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tr-TR" altLang="en-US" sz="1000">
                  <a:solidFill>
                    <a:srgbClr val="000000"/>
                  </a:solidFill>
                  <a:latin typeface="Corbel" pitchFamily="34" charset="0"/>
                </a:rPr>
                <a:t>Others</a:t>
              </a:r>
              <a:endParaRPr lang="en-US" altLang="en-US" sz="1000">
                <a:solidFill>
                  <a:srgbClr val="000000"/>
                </a:solidFill>
                <a:latin typeface="Corbe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020211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873TGp_fall_light_ani">
  <a:themeElements>
    <a:clrScheme name="Custom 57">
      <a:dk1>
        <a:srgbClr val="000000"/>
      </a:dk1>
      <a:lt1>
        <a:srgbClr val="FFFFFF"/>
      </a:lt1>
      <a:dk2>
        <a:srgbClr val="1E598E"/>
      </a:dk2>
      <a:lt2>
        <a:srgbClr val="97BAC9"/>
      </a:lt2>
      <a:accent1>
        <a:srgbClr val="4C9ED0"/>
      </a:accent1>
      <a:accent2>
        <a:srgbClr val="A4B3BC"/>
      </a:accent2>
      <a:accent3>
        <a:srgbClr val="DCBD66"/>
      </a:accent3>
      <a:accent4>
        <a:srgbClr val="D57D7D"/>
      </a:accent4>
      <a:accent5>
        <a:srgbClr val="BA8FD5"/>
      </a:accent5>
      <a:accent6>
        <a:srgbClr val="9197CF"/>
      </a:accent6>
      <a:hlink>
        <a:srgbClr val="9AC832"/>
      </a:hlink>
      <a:folHlink>
        <a:srgbClr val="76B886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307C6A"/>
        </a:dk2>
        <a:lt2>
          <a:srgbClr val="B3CC94"/>
        </a:lt2>
        <a:accent1>
          <a:srgbClr val="61BBA3"/>
        </a:accent1>
        <a:accent2>
          <a:srgbClr val="ADC07E"/>
        </a:accent2>
        <a:accent3>
          <a:srgbClr val="FFFFFF"/>
        </a:accent3>
        <a:accent4>
          <a:srgbClr val="000000"/>
        </a:accent4>
        <a:accent5>
          <a:srgbClr val="B7DACE"/>
        </a:accent5>
        <a:accent6>
          <a:srgbClr val="9CAE72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D66B00"/>
        </a:dk2>
        <a:lt2>
          <a:srgbClr val="B9CF91"/>
        </a:lt2>
        <a:accent1>
          <a:srgbClr val="F1B305"/>
        </a:accent1>
        <a:accent2>
          <a:srgbClr val="9BBBA0"/>
        </a:accent2>
        <a:accent3>
          <a:srgbClr val="FFFFFF"/>
        </a:accent3>
        <a:accent4>
          <a:srgbClr val="000000"/>
        </a:accent4>
        <a:accent5>
          <a:srgbClr val="F7D6AA"/>
        </a:accent5>
        <a:accent6>
          <a:srgbClr val="8CA991"/>
        </a:accent6>
        <a:hlink>
          <a:srgbClr val="FE8206"/>
        </a:hlink>
        <a:folHlink>
          <a:srgbClr val="E07C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1E598E"/>
        </a:dk2>
        <a:lt2>
          <a:srgbClr val="97BAC9"/>
        </a:lt2>
        <a:accent1>
          <a:srgbClr val="4C9ED0"/>
        </a:accent1>
        <a:accent2>
          <a:srgbClr val="A4B3BC"/>
        </a:accent2>
        <a:accent3>
          <a:srgbClr val="FFFFFF"/>
        </a:accent3>
        <a:accent4>
          <a:srgbClr val="000000"/>
        </a:accent4>
        <a:accent5>
          <a:srgbClr val="B2CCE4"/>
        </a:accent5>
        <a:accent6>
          <a:srgbClr val="94A2AA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236</Words>
  <Application>Microsoft Office PowerPoint</Application>
  <PresentationFormat>On-screen Show (4:3)</PresentationFormat>
  <Paragraphs>63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Corbel</vt:lpstr>
      <vt:lpstr>873TGp_fall_light_ani</vt:lpstr>
      <vt:lpstr>Changes in the PFM Institutional Structure -   Roles &amp; Responsibilities</vt:lpstr>
      <vt:lpstr>New Institutional Structure of Ministry of Treasury&amp;Finance </vt:lpstr>
    </vt:vector>
  </TitlesOfParts>
  <Company>Hazine Müsteşarlığı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in the PFM Institutional Structure</dc:title>
  <dc:creator>ILYAS TUFAN</dc:creator>
  <cp:lastModifiedBy>Ekaterina A Zaleeva</cp:lastModifiedBy>
  <cp:revision>6</cp:revision>
  <dcterms:created xsi:type="dcterms:W3CDTF">2019-03-13T12:43:39Z</dcterms:created>
  <dcterms:modified xsi:type="dcterms:W3CDTF">2019-03-13T13:20:39Z</dcterms:modified>
</cp:coreProperties>
</file>