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556D9ED-B17A-459A-905A-95A2B865BAF4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2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E0AC-020D-41F8-A357-2CA5E5967896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6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7F59-9A3C-473D-BF27-95B3DB6070A1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13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4C5EA-B7A7-4B46-80A6-AF513D5C58B5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4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058D-85FF-4612-A84B-BEEFD39E8896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46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2A51-7540-4B53-B571-2E7F029F04F2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5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A8D6-F83C-437B-BECD-304981E36D94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3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404A2-17CF-4AC0-BACF-37C88E1C665A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5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B4869-5D1E-4177-96AF-2802CDDFD2CD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1D85C-55F6-4C29-A9AC-75A28E85614F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2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0472-6BCE-4C37-8199-64A80A104550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8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56A4-51CF-4F2B-853D-F0A247F78CB1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3683-7F65-46FF-960D-4B2FE1C45291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13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4022C7-291A-4398-B140-651878A325BD}" type="datetimeFigureOut">
              <a:rPr lang="en-US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032ECF-3FBC-4F82-89AC-F5F3F0F933E8}" type="slidenum">
              <a:rPr lang="en-US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70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/>
        </p:nvSpPr>
        <p:spPr bwMode="auto">
          <a:xfrm>
            <a:off x="4183987" y="1111624"/>
            <a:ext cx="977153" cy="367552"/>
          </a:xfrm>
          <a:custGeom>
            <a:avLst/>
            <a:gdLst>
              <a:gd name="connsiteX0" fmla="*/ 0 w 977153"/>
              <a:gd name="connsiteY0" fmla="*/ 242047 h 367552"/>
              <a:gd name="connsiteX1" fmla="*/ 53788 w 977153"/>
              <a:gd name="connsiteY1" fmla="*/ 188258 h 367552"/>
              <a:gd name="connsiteX2" fmla="*/ 116541 w 977153"/>
              <a:gd name="connsiteY2" fmla="*/ 161364 h 367552"/>
              <a:gd name="connsiteX3" fmla="*/ 170329 w 977153"/>
              <a:gd name="connsiteY3" fmla="*/ 134470 h 367552"/>
              <a:gd name="connsiteX4" fmla="*/ 206188 w 977153"/>
              <a:gd name="connsiteY4" fmla="*/ 107576 h 367552"/>
              <a:gd name="connsiteX5" fmla="*/ 251012 w 977153"/>
              <a:gd name="connsiteY5" fmla="*/ 89647 h 367552"/>
              <a:gd name="connsiteX6" fmla="*/ 313764 w 977153"/>
              <a:gd name="connsiteY6" fmla="*/ 62752 h 367552"/>
              <a:gd name="connsiteX7" fmla="*/ 403412 w 977153"/>
              <a:gd name="connsiteY7" fmla="*/ 26894 h 367552"/>
              <a:gd name="connsiteX8" fmla="*/ 528917 w 977153"/>
              <a:gd name="connsiteY8" fmla="*/ 8964 h 367552"/>
              <a:gd name="connsiteX9" fmla="*/ 555812 w 977153"/>
              <a:gd name="connsiteY9" fmla="*/ 0 h 367552"/>
              <a:gd name="connsiteX10" fmla="*/ 618564 w 977153"/>
              <a:gd name="connsiteY10" fmla="*/ 17929 h 367552"/>
              <a:gd name="connsiteX11" fmla="*/ 690282 w 977153"/>
              <a:gd name="connsiteY11" fmla="*/ 35858 h 367552"/>
              <a:gd name="connsiteX12" fmla="*/ 744070 w 977153"/>
              <a:gd name="connsiteY12" fmla="*/ 71717 h 367552"/>
              <a:gd name="connsiteX13" fmla="*/ 762000 w 977153"/>
              <a:gd name="connsiteY13" fmla="*/ 89647 h 367552"/>
              <a:gd name="connsiteX14" fmla="*/ 842682 w 977153"/>
              <a:gd name="connsiteY14" fmla="*/ 134470 h 367552"/>
              <a:gd name="connsiteX15" fmla="*/ 860612 w 977153"/>
              <a:gd name="connsiteY15" fmla="*/ 152400 h 367552"/>
              <a:gd name="connsiteX16" fmla="*/ 914400 w 977153"/>
              <a:gd name="connsiteY16" fmla="*/ 188258 h 367552"/>
              <a:gd name="connsiteX17" fmla="*/ 923364 w 977153"/>
              <a:gd name="connsiteY17" fmla="*/ 224117 h 367552"/>
              <a:gd name="connsiteX18" fmla="*/ 932329 w 977153"/>
              <a:gd name="connsiteY18" fmla="*/ 277905 h 367552"/>
              <a:gd name="connsiteX19" fmla="*/ 950259 w 977153"/>
              <a:gd name="connsiteY19" fmla="*/ 295835 h 367552"/>
              <a:gd name="connsiteX20" fmla="*/ 977153 w 977153"/>
              <a:gd name="connsiteY20" fmla="*/ 367552 h 367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77153" h="367552">
                <a:moveTo>
                  <a:pt x="0" y="242047"/>
                </a:moveTo>
                <a:cubicBezTo>
                  <a:pt x="17929" y="224117"/>
                  <a:pt x="32940" y="202691"/>
                  <a:pt x="53788" y="188258"/>
                </a:cubicBezTo>
                <a:cubicBezTo>
                  <a:pt x="72499" y="175304"/>
                  <a:pt x="95878" y="170901"/>
                  <a:pt x="116541" y="161364"/>
                </a:cubicBezTo>
                <a:cubicBezTo>
                  <a:pt x="134742" y="152964"/>
                  <a:pt x="153140" y="144783"/>
                  <a:pt x="170329" y="134470"/>
                </a:cubicBezTo>
                <a:cubicBezTo>
                  <a:pt x="183141" y="126783"/>
                  <a:pt x="193127" y="114832"/>
                  <a:pt x="206188" y="107576"/>
                </a:cubicBezTo>
                <a:cubicBezTo>
                  <a:pt x="220255" y="99761"/>
                  <a:pt x="236619" y="96844"/>
                  <a:pt x="251012" y="89647"/>
                </a:cubicBezTo>
                <a:cubicBezTo>
                  <a:pt x="312926" y="58690"/>
                  <a:pt x="239130" y="81411"/>
                  <a:pt x="313764" y="62752"/>
                </a:cubicBezTo>
                <a:cubicBezTo>
                  <a:pt x="349119" y="27399"/>
                  <a:pt x="323494" y="46873"/>
                  <a:pt x="403412" y="26894"/>
                </a:cubicBezTo>
                <a:cubicBezTo>
                  <a:pt x="444410" y="16645"/>
                  <a:pt x="528917" y="8964"/>
                  <a:pt x="528917" y="8964"/>
                </a:cubicBezTo>
                <a:cubicBezTo>
                  <a:pt x="537882" y="5976"/>
                  <a:pt x="546362" y="0"/>
                  <a:pt x="555812" y="0"/>
                </a:cubicBezTo>
                <a:cubicBezTo>
                  <a:pt x="570747" y="0"/>
                  <a:pt x="603060" y="13701"/>
                  <a:pt x="618564" y="17929"/>
                </a:cubicBezTo>
                <a:cubicBezTo>
                  <a:pt x="642337" y="24413"/>
                  <a:pt x="690282" y="35858"/>
                  <a:pt x="690282" y="35858"/>
                </a:cubicBezTo>
                <a:cubicBezTo>
                  <a:pt x="758671" y="104247"/>
                  <a:pt x="679200" y="32794"/>
                  <a:pt x="744070" y="71717"/>
                </a:cubicBezTo>
                <a:cubicBezTo>
                  <a:pt x="751318" y="76066"/>
                  <a:pt x="755238" y="84576"/>
                  <a:pt x="762000" y="89647"/>
                </a:cubicBezTo>
                <a:cubicBezTo>
                  <a:pt x="811319" y="126636"/>
                  <a:pt x="800753" y="120493"/>
                  <a:pt x="842682" y="134470"/>
                </a:cubicBezTo>
                <a:cubicBezTo>
                  <a:pt x="848659" y="140447"/>
                  <a:pt x="853850" y="147329"/>
                  <a:pt x="860612" y="152400"/>
                </a:cubicBezTo>
                <a:cubicBezTo>
                  <a:pt x="877851" y="165329"/>
                  <a:pt x="914400" y="188258"/>
                  <a:pt x="914400" y="188258"/>
                </a:cubicBezTo>
                <a:cubicBezTo>
                  <a:pt x="917388" y="200211"/>
                  <a:pt x="920948" y="212035"/>
                  <a:pt x="923364" y="224117"/>
                </a:cubicBezTo>
                <a:cubicBezTo>
                  <a:pt x="926929" y="241941"/>
                  <a:pt x="925947" y="260886"/>
                  <a:pt x="932329" y="277905"/>
                </a:cubicBezTo>
                <a:cubicBezTo>
                  <a:pt x="935297" y="285819"/>
                  <a:pt x="944282" y="289858"/>
                  <a:pt x="950259" y="295835"/>
                </a:cubicBezTo>
                <a:cubicBezTo>
                  <a:pt x="970301" y="355962"/>
                  <a:pt x="959736" y="332719"/>
                  <a:pt x="977153" y="367552"/>
                </a:cubicBezTo>
              </a:path>
            </a:pathLst>
          </a:cu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gray">
          <a:xfrm>
            <a:off x="387409" y="1248343"/>
            <a:ext cx="3505200" cy="5235388"/>
          </a:xfrm>
          <a:prstGeom prst="roundRect">
            <a:avLst>
              <a:gd name="adj" fmla="val 8097"/>
            </a:avLst>
          </a:prstGeom>
          <a:solidFill>
            <a:schemeClr val="bg1">
              <a:alpha val="50000"/>
            </a:schemeClr>
          </a:solidFill>
          <a:ln w="9525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21" y="-31376"/>
            <a:ext cx="8971657" cy="1143000"/>
          </a:xfrm>
        </p:spPr>
        <p:txBody>
          <a:bodyPr/>
          <a:lstStyle/>
          <a:p>
            <a:r>
              <a:rPr lang="tr-TR" altLang="tr-TR" sz="3200">
                <a:latin typeface="Calibri" panose="020F0502020204030204" pitchFamily="34" charset="0"/>
              </a:rPr>
              <a:t>Changes in the PFM Institutional Structure -  </a:t>
            </a:r>
            <a:br>
              <a:rPr lang="tr-TR" altLang="tr-TR" sz="3200">
                <a:latin typeface="Calibri" panose="020F0502020204030204" pitchFamily="34" charset="0"/>
              </a:rPr>
            </a:br>
            <a:r>
              <a:rPr lang="tr-TR" altLang="tr-TR" sz="3200" i="1">
                <a:latin typeface="Calibri" panose="020F0502020204030204" pitchFamily="34" charset="0"/>
              </a:rPr>
              <a:t>Roles &amp; Responsibilities</a:t>
            </a:r>
            <a:endParaRPr lang="en-US" sz="3200" i="1">
              <a:latin typeface="Calibri" panose="020F0502020204030204" pitchFamily="34" charset="0"/>
            </a:endParaRPr>
          </a:p>
        </p:txBody>
      </p:sp>
      <p:pic>
        <p:nvPicPr>
          <p:cNvPr id="1026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271" y="1916832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5448" y="1248343"/>
            <a:ext cx="2736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>
                <a:solidFill>
                  <a:srgbClr val="002060"/>
                </a:solidFill>
                <a:latin typeface="Calibri" panose="020F0502020204030204" pitchFamily="34" charset="0"/>
              </a:rPr>
              <a:t>Former Structure</a:t>
            </a:r>
            <a:endParaRPr lang="en-US" sz="2400" b="1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294" y="2132856"/>
            <a:ext cx="174791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>
                <a:latin typeface="Calibri" panose="020F0502020204030204" pitchFamily="34" charset="0"/>
              </a:rPr>
              <a:t>Treasury</a:t>
            </a:r>
          </a:p>
          <a:p>
            <a:r>
              <a:rPr lang="tr-TR" sz="1200">
                <a:latin typeface="Calibri" panose="020F0502020204030204" pitchFamily="34" charset="0"/>
              </a:rPr>
              <a:t>Cash&amp;Debt Management, Shareholder Executive-Foreign Economic Relations- Other</a:t>
            </a:r>
            <a:endParaRPr lang="en-US" sz="1200">
              <a:latin typeface="Calibri" panose="020F0502020204030204" pitchFamily="34" charset="0"/>
            </a:endParaRPr>
          </a:p>
        </p:txBody>
      </p:sp>
      <p:pic>
        <p:nvPicPr>
          <p:cNvPr id="79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01008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1312503" y="3694234"/>
            <a:ext cx="18657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>
                <a:latin typeface="Calibri" panose="020F0502020204030204" pitchFamily="34" charset="0"/>
              </a:rPr>
              <a:t>Ministry of Finance</a:t>
            </a:r>
          </a:p>
          <a:p>
            <a:r>
              <a:rPr lang="tr-TR" sz="1200">
                <a:latin typeface="Calibri" panose="020F0502020204030204" pitchFamily="34" charset="0"/>
              </a:rPr>
              <a:t>Budget Preparation Execution, Revenue Policies, Accounting-Other</a:t>
            </a:r>
            <a:endParaRPr lang="en-US" sz="1200">
              <a:latin typeface="Calibri" panose="020F0502020204030204" pitchFamily="34" charset="0"/>
            </a:endParaRPr>
          </a:p>
        </p:txBody>
      </p:sp>
      <p:pic>
        <p:nvPicPr>
          <p:cNvPr id="82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615" y="4901635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2071927" y="5094861"/>
            <a:ext cx="1865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>
                <a:latin typeface="Calibri" panose="020F0502020204030204" pitchFamily="34" charset="0"/>
              </a:rPr>
              <a:t>Ministry of Development</a:t>
            </a:r>
          </a:p>
          <a:p>
            <a:r>
              <a:rPr lang="tr-TR" sz="1200">
                <a:latin typeface="Calibri" panose="020F0502020204030204" pitchFamily="34" charset="0"/>
              </a:rPr>
              <a:t>Long-medium Term Planning, Capital Budget-Other</a:t>
            </a:r>
            <a:endParaRPr lang="en-US" sz="1200">
              <a:latin typeface="Calibri" panose="020F0502020204030204" pitchFamily="34" charset="0"/>
            </a:endParaRPr>
          </a:p>
        </p:txBody>
      </p:sp>
      <p:sp>
        <p:nvSpPr>
          <p:cNvPr id="84" name="AutoShape 2"/>
          <p:cNvSpPr>
            <a:spLocks noChangeArrowheads="1"/>
          </p:cNvSpPr>
          <p:nvPr/>
        </p:nvSpPr>
        <p:spPr bwMode="gray">
          <a:xfrm>
            <a:off x="4662122" y="1111624"/>
            <a:ext cx="3505200" cy="5235388"/>
          </a:xfrm>
          <a:prstGeom prst="roundRect">
            <a:avLst>
              <a:gd name="adj" fmla="val 8097"/>
            </a:avLst>
          </a:prstGeom>
          <a:solidFill>
            <a:schemeClr val="bg1">
              <a:alpha val="50000"/>
            </a:schemeClr>
          </a:solidFill>
          <a:ln w="9525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5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740" y="1837440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TextBox 88"/>
          <p:cNvSpPr txBox="1"/>
          <p:nvPr/>
        </p:nvSpPr>
        <p:spPr>
          <a:xfrm>
            <a:off x="5151958" y="1248342"/>
            <a:ext cx="2736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>
                <a:solidFill>
                  <a:srgbClr val="002060"/>
                </a:solidFill>
                <a:latin typeface="Calibri" panose="020F0502020204030204" pitchFamily="34" charset="0"/>
              </a:rPr>
              <a:t>New Structure</a:t>
            </a:r>
            <a:endParaRPr lang="en-US" sz="2400" b="1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14722" y="1786892"/>
            <a:ext cx="174791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>
                <a:latin typeface="Calibri" panose="020F0502020204030204" pitchFamily="34" charset="0"/>
              </a:rPr>
              <a:t>Ministry of Treasury &amp; Finance</a:t>
            </a:r>
          </a:p>
          <a:p>
            <a:pPr marL="228600" indent="-228600">
              <a:buAutoNum type="arabicParenR"/>
            </a:pPr>
            <a:r>
              <a:rPr lang="tr-TR" sz="1200">
                <a:latin typeface="Calibri" panose="020F0502020204030204" pitchFamily="34" charset="0"/>
              </a:rPr>
              <a:t>Cash&amp;Debt Management, Accounting Revenue Policies-Other</a:t>
            </a:r>
          </a:p>
          <a:p>
            <a:pPr marL="228600" indent="-228600">
              <a:buAutoNum type="arabicParenR"/>
            </a:pPr>
            <a:endParaRPr lang="tr-TR" sz="1200">
              <a:latin typeface="Calibri" panose="020F0502020204030204" pitchFamily="34" charset="0"/>
            </a:endParaRPr>
          </a:p>
          <a:p>
            <a:r>
              <a:rPr lang="tr-TR" sz="1200">
                <a:latin typeface="Calibri" panose="020F0502020204030204" pitchFamily="34" charset="0"/>
              </a:rPr>
              <a:t>2) Budget Preparation Execution, Long-medium Term Planning, Capital Budget</a:t>
            </a:r>
            <a:endParaRPr lang="en-US" sz="1200">
              <a:latin typeface="Calibri" panose="020F0502020204030204" pitchFamily="34" charset="0"/>
            </a:endParaRPr>
          </a:p>
        </p:txBody>
      </p:sp>
      <p:pic>
        <p:nvPicPr>
          <p:cNvPr id="99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569" y="4655169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/>
          <p:cNvSpPr txBox="1"/>
          <p:nvPr/>
        </p:nvSpPr>
        <p:spPr>
          <a:xfrm>
            <a:off x="6438368" y="4647723"/>
            <a:ext cx="186578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>
                <a:latin typeface="Calibri" panose="020F0502020204030204" pitchFamily="34" charset="0"/>
              </a:rPr>
              <a:t>Strategy and Budget Organization </a:t>
            </a:r>
            <a:r>
              <a:rPr lang="tr-TR" sz="1200" b="1">
                <a:latin typeface="Calibri" panose="020F0502020204030204" pitchFamily="34" charset="0"/>
              </a:rPr>
              <a:t>(Under Presidency) </a:t>
            </a:r>
            <a:r>
              <a:rPr lang="tr-TR" sz="1200">
                <a:latin typeface="Calibri" panose="020F0502020204030204" pitchFamily="34" charset="0"/>
              </a:rPr>
              <a:t>Budget Preparation &amp; Execution, Long-medium Term Planning, Capital Budget</a:t>
            </a:r>
            <a:endParaRPr lang="en-US" sz="1200">
              <a:latin typeface="Calibri" panose="020F0502020204030204" pitchFamily="34" charset="0"/>
            </a:endParaRPr>
          </a:p>
          <a:p>
            <a:endParaRPr lang="en-US" sz="1200">
              <a:latin typeface="Calibri" panose="020F0502020204030204" pitchFamily="34" charset="0"/>
            </a:endParaRPr>
          </a:p>
          <a:p>
            <a:endParaRPr lang="en-US" sz="1200">
              <a:latin typeface="Calibri" panose="020F050202020403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7164288" y="3771971"/>
            <a:ext cx="0" cy="8831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908396" y="407556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i="1">
                <a:solidFill>
                  <a:srgbClr val="002060"/>
                </a:solidFill>
              </a:rPr>
              <a:t>Mutual Roles&amp; Responsibilities</a:t>
            </a:r>
            <a:endParaRPr lang="en-US" sz="1200" i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1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0" name="Rectangle 16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53340" cy="8382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altLang="tr-TR" sz="3200">
                <a:latin typeface="Calibri" panose="020F0502020204030204" pitchFamily="34" charset="0"/>
              </a:rPr>
              <a:t>New Institutional Structure of Ministry of Treasury&amp;Finance </a:t>
            </a:r>
            <a:endParaRPr lang="en-US" altLang="tr-TR" sz="3200" dirty="0">
              <a:latin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8826" y="3062844"/>
            <a:ext cx="9180417" cy="3494802"/>
            <a:chOff x="0" y="2892660"/>
            <a:chExt cx="9180417" cy="3494802"/>
          </a:xfrm>
        </p:grpSpPr>
        <p:sp>
          <p:nvSpPr>
            <p:cNvPr id="57346" name="AutoShape 2"/>
            <p:cNvSpPr>
              <a:spLocks noChangeArrowheads="1"/>
            </p:cNvSpPr>
            <p:nvPr/>
          </p:nvSpPr>
          <p:spPr bwMode="ltGray">
            <a:xfrm>
              <a:off x="3949137" y="3020531"/>
              <a:ext cx="1306512" cy="326548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48" name="Oval 4"/>
            <p:cNvSpPr>
              <a:spLocks noChangeArrowheads="1"/>
            </p:cNvSpPr>
            <p:nvPr/>
          </p:nvSpPr>
          <p:spPr bwMode="ltGray">
            <a:xfrm>
              <a:off x="4090677" y="3075482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3" name="Rectangle 949"/>
            <p:cNvSpPr>
              <a:spLocks noChangeArrowheads="1"/>
            </p:cNvSpPr>
            <p:nvPr/>
          </p:nvSpPr>
          <p:spPr bwMode="black">
            <a:xfrm>
              <a:off x="4073036" y="3201748"/>
              <a:ext cx="111283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1200" b="1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Coordination for the Budget Processes</a:t>
              </a:r>
              <a:endParaRPr lang="en-US" altLang="tr-TR" sz="1200" b="1" dirty="0">
                <a:solidFill>
                  <a:srgbClr val="A4B3BC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50" name="AutoShape 6"/>
            <p:cNvSpPr>
              <a:spLocks noChangeArrowheads="1"/>
            </p:cNvSpPr>
            <p:nvPr/>
          </p:nvSpPr>
          <p:spPr bwMode="ltGray">
            <a:xfrm>
              <a:off x="1318997" y="2927355"/>
              <a:ext cx="1306513" cy="326548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1" name="Rectangle 55"/>
            <p:cNvSpPr>
              <a:spLocks noChangeArrowheads="1"/>
            </p:cNvSpPr>
            <p:nvPr/>
          </p:nvSpPr>
          <p:spPr bwMode="auto">
            <a:xfrm>
              <a:off x="1398587" y="4202660"/>
              <a:ext cx="1306513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Shareholder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of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SOEs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Preparation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of </a:t>
              </a:r>
              <a:r>
                <a: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annual general investment and financing programs of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SOEs</a:t>
              </a: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52" name="Oval 8"/>
            <p:cNvSpPr>
              <a:spLocks noChangeArrowheads="1"/>
            </p:cNvSpPr>
            <p:nvPr/>
          </p:nvSpPr>
          <p:spPr bwMode="ltGray">
            <a:xfrm>
              <a:off x="1462510" y="2996159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2" name="Rectangle 949"/>
            <p:cNvSpPr>
              <a:spLocks noChangeArrowheads="1"/>
            </p:cNvSpPr>
            <p:nvPr/>
          </p:nvSpPr>
          <p:spPr bwMode="black">
            <a:xfrm>
              <a:off x="1488148" y="3246516"/>
              <a:ext cx="11128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1200" b="1" dirty="0" err="1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Shareholder</a:t>
              </a:r>
              <a:r>
                <a:rPr lang="tr-TR" altLang="tr-TR" sz="1200" b="1" dirty="0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Executive</a:t>
              </a:r>
              <a:endParaRPr lang="en-US" altLang="tr-TR" sz="1200" b="1" dirty="0">
                <a:solidFill>
                  <a:srgbClr val="A4B3BC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54" name="AutoShape 10"/>
            <p:cNvSpPr>
              <a:spLocks noChangeArrowheads="1"/>
            </p:cNvSpPr>
            <p:nvPr/>
          </p:nvSpPr>
          <p:spPr bwMode="ltGray">
            <a:xfrm>
              <a:off x="2642625" y="2996160"/>
              <a:ext cx="1306512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5" name="Oval 11"/>
            <p:cNvSpPr>
              <a:spLocks noChangeArrowheads="1"/>
            </p:cNvSpPr>
            <p:nvPr/>
          </p:nvSpPr>
          <p:spPr bwMode="ltGray">
            <a:xfrm>
              <a:off x="2770206" y="3094828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6" name="AutoShape 12"/>
            <p:cNvSpPr>
              <a:spLocks noChangeArrowheads="1"/>
            </p:cNvSpPr>
            <p:nvPr/>
          </p:nvSpPr>
          <p:spPr bwMode="ltGray">
            <a:xfrm>
              <a:off x="5260879" y="3020531"/>
              <a:ext cx="1306513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7" name="Oval 13"/>
            <p:cNvSpPr>
              <a:spLocks noChangeArrowheads="1"/>
            </p:cNvSpPr>
            <p:nvPr/>
          </p:nvSpPr>
          <p:spPr bwMode="ltGray">
            <a:xfrm>
              <a:off x="5395022" y="3117474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3" name="Rectangle 949"/>
            <p:cNvSpPr>
              <a:spLocks noChangeArrowheads="1"/>
            </p:cNvSpPr>
            <p:nvPr/>
          </p:nvSpPr>
          <p:spPr bwMode="black">
            <a:xfrm>
              <a:off x="5395392" y="3140036"/>
              <a:ext cx="1112838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	Regulation and Audit of Insurance Sector</a:t>
              </a:r>
            </a:p>
          </p:txBody>
        </p:sp>
        <p:sp>
          <p:nvSpPr>
            <p:cNvPr id="57359" name="AutoShape 15"/>
            <p:cNvSpPr>
              <a:spLocks noChangeArrowheads="1"/>
            </p:cNvSpPr>
            <p:nvPr/>
          </p:nvSpPr>
          <p:spPr bwMode="ltGray">
            <a:xfrm>
              <a:off x="0" y="2892660"/>
              <a:ext cx="1306513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65" name="Rectangle 55"/>
            <p:cNvSpPr>
              <a:spLocks noChangeArrowheads="1"/>
            </p:cNvSpPr>
            <p:nvPr/>
          </p:nvSpPr>
          <p:spPr bwMode="auto">
            <a:xfrm>
              <a:off x="104669" y="4167005"/>
              <a:ext cx="1306513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Cash&amp;Debt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Management</a:t>
              </a: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Risk Management</a:t>
              </a: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Receivables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Management</a:t>
              </a: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Treasury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Accounting</a:t>
              </a: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76" name="Rectangle 949"/>
            <p:cNvSpPr>
              <a:spLocks noChangeArrowheads="1"/>
            </p:cNvSpPr>
            <p:nvPr/>
          </p:nvSpPr>
          <p:spPr bwMode="black">
            <a:xfrm>
              <a:off x="2740256" y="3243756"/>
              <a:ext cx="1111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1200" b="1" dirty="0" err="1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Foreign</a:t>
              </a:r>
              <a:r>
                <a:rPr lang="tr-TR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Economic</a:t>
              </a:r>
              <a:r>
                <a:rPr lang="tr-TR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Relations</a:t>
              </a:r>
              <a:endParaRPr lang="en-US" altLang="tr-TR" sz="1200" b="1" dirty="0">
                <a:solidFill>
                  <a:srgbClr val="4C9ED0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68" name="Rectangle 110"/>
            <p:cNvSpPr>
              <a:spLocks noChangeArrowheads="1"/>
            </p:cNvSpPr>
            <p:nvPr/>
          </p:nvSpPr>
          <p:spPr bwMode="auto">
            <a:xfrm>
              <a:off x="6665913" y="4143375"/>
              <a:ext cx="1489075" cy="942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4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PowerPoint Diagrams designed by ThemeGallery</a:t>
              </a:r>
            </a:p>
          </p:txBody>
        </p:sp>
        <p:sp>
          <p:nvSpPr>
            <p:cNvPr id="50" name="TextBox 49"/>
            <p:cNvSpPr txBox="1">
              <a:spLocks noChangeArrowheads="1"/>
            </p:cNvSpPr>
            <p:nvPr/>
          </p:nvSpPr>
          <p:spPr bwMode="gray">
            <a:xfrm>
              <a:off x="519006" y="5407346"/>
              <a:ext cx="477837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1</a:t>
              </a: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gray">
            <a:xfrm>
              <a:off x="1813718" y="536814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gray">
            <a:xfrm>
              <a:off x="3156627" y="5352344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3</a:t>
              </a: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gray">
            <a:xfrm>
              <a:off x="4416253" y="542065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4</a:t>
              </a:r>
            </a:p>
          </p:txBody>
        </p:sp>
        <p:sp>
          <p:nvSpPr>
            <p:cNvPr id="58" name="TextBox 57"/>
            <p:cNvSpPr txBox="1">
              <a:spLocks noChangeArrowheads="1"/>
            </p:cNvSpPr>
            <p:nvPr/>
          </p:nvSpPr>
          <p:spPr bwMode="gray">
            <a:xfrm>
              <a:off x="6559854" y="536814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5</a:t>
              </a:r>
            </a:p>
          </p:txBody>
        </p:sp>
        <p:sp>
          <p:nvSpPr>
            <p:cNvPr id="57374" name="Oval 30"/>
            <p:cNvSpPr>
              <a:spLocks noChangeArrowheads="1"/>
            </p:cNvSpPr>
            <p:nvPr/>
          </p:nvSpPr>
          <p:spPr bwMode="ltGray">
            <a:xfrm>
              <a:off x="152929" y="2991383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4" name="Rectangle 949"/>
            <p:cNvSpPr>
              <a:spLocks noChangeArrowheads="1"/>
            </p:cNvSpPr>
            <p:nvPr/>
          </p:nvSpPr>
          <p:spPr bwMode="black">
            <a:xfrm>
              <a:off x="96837" y="3221881"/>
              <a:ext cx="11128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1200" b="1" dirty="0" err="1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Public</a:t>
              </a:r>
              <a:r>
                <a:rPr lang="tr-TR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 Finance </a:t>
              </a:r>
              <a:r>
                <a:rPr lang="tr-TR" altLang="tr-TR" sz="1200" b="1" dirty="0" err="1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Mng</a:t>
              </a:r>
              <a:r>
                <a:rPr lang="tr-TR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.</a:t>
              </a:r>
              <a:endParaRPr lang="en-US" altLang="tr-TR" sz="1200" b="1" dirty="0">
                <a:solidFill>
                  <a:srgbClr val="4C9ED0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32" name="AutoShape 2"/>
            <p:cNvSpPr>
              <a:spLocks noChangeArrowheads="1"/>
            </p:cNvSpPr>
            <p:nvPr/>
          </p:nvSpPr>
          <p:spPr bwMode="ltGray">
            <a:xfrm>
              <a:off x="6567392" y="3062270"/>
              <a:ext cx="1306512" cy="326548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34" name="Oval 4"/>
            <p:cNvSpPr>
              <a:spLocks noChangeArrowheads="1"/>
            </p:cNvSpPr>
            <p:nvPr/>
          </p:nvSpPr>
          <p:spPr bwMode="ltGray">
            <a:xfrm>
              <a:off x="6701535" y="3094829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35" name="AutoShape 12"/>
            <p:cNvSpPr>
              <a:spLocks noChangeArrowheads="1"/>
            </p:cNvSpPr>
            <p:nvPr/>
          </p:nvSpPr>
          <p:spPr bwMode="ltGray">
            <a:xfrm>
              <a:off x="7873904" y="3121975"/>
              <a:ext cx="1306513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36" name="Oval 13"/>
            <p:cNvSpPr>
              <a:spLocks noChangeArrowheads="1"/>
            </p:cNvSpPr>
            <p:nvPr/>
          </p:nvSpPr>
          <p:spPr bwMode="ltGray">
            <a:xfrm>
              <a:off x="8008047" y="3164435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37" name="Rectangle 949"/>
            <p:cNvSpPr>
              <a:spLocks noChangeArrowheads="1"/>
            </p:cNvSpPr>
            <p:nvPr/>
          </p:nvSpPr>
          <p:spPr bwMode="black">
            <a:xfrm>
              <a:off x="8008047" y="3175535"/>
              <a:ext cx="111283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 b="1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	</a:t>
              </a:r>
              <a:r>
                <a:rPr lang="tr-TR" altLang="tr-TR" sz="1200" b="1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Accounting Regulations and IFMIS</a:t>
              </a:r>
              <a:endParaRPr lang="en-US" altLang="tr-TR" sz="1200" b="1" dirty="0">
                <a:solidFill>
                  <a:srgbClr val="4C9ED0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38" name="Rectangle 949"/>
            <p:cNvSpPr>
              <a:spLocks noChangeArrowheads="1"/>
            </p:cNvSpPr>
            <p:nvPr/>
          </p:nvSpPr>
          <p:spPr bwMode="black">
            <a:xfrm>
              <a:off x="6572524" y="3294080"/>
              <a:ext cx="130651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1200" b="1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Determination of the Revenue Policies</a:t>
              </a:r>
              <a:endParaRPr lang="en-US" altLang="tr-TR" sz="1200" b="1" dirty="0">
                <a:solidFill>
                  <a:srgbClr val="A4B3BC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0" name="TextBox 39"/>
            <p:cNvSpPr txBox="1">
              <a:spLocks noChangeArrowheads="1"/>
            </p:cNvSpPr>
            <p:nvPr/>
          </p:nvSpPr>
          <p:spPr bwMode="gray">
            <a:xfrm>
              <a:off x="5676009" y="536814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3600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5</a:t>
              </a:r>
              <a:endParaRPr lang="en-US" altLang="tr-TR" sz="3600" dirty="0">
                <a:solidFill>
                  <a:srgbClr val="FFFFFF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gray">
            <a:xfrm>
              <a:off x="7019828" y="536814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6</a:t>
              </a:r>
              <a:endParaRPr lang="en-US" altLang="tr-TR" sz="3600" b="1" dirty="0">
                <a:solidFill>
                  <a:srgbClr val="FFFFFF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gray">
            <a:xfrm>
              <a:off x="8351925" y="5403286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7</a:t>
              </a:r>
              <a:endParaRPr lang="en-US" altLang="tr-TR" sz="3600" b="1" dirty="0">
                <a:solidFill>
                  <a:srgbClr val="FFFFFF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3" name="Rectangle 55"/>
            <p:cNvSpPr>
              <a:spLocks noChangeArrowheads="1"/>
            </p:cNvSpPr>
            <p:nvPr/>
          </p:nvSpPr>
          <p:spPr bwMode="auto">
            <a:xfrm>
              <a:off x="2655800" y="4160950"/>
              <a:ext cx="1306513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Foreign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borrowing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Execution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of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relationships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with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IMF, World Bank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etc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.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4" name="Rectangle 55"/>
            <p:cNvSpPr>
              <a:spLocks noChangeArrowheads="1"/>
            </p:cNvSpPr>
            <p:nvPr/>
          </p:nvSpPr>
          <p:spPr bwMode="auto">
            <a:xfrm>
              <a:off x="4004928" y="4182793"/>
              <a:ext cx="1306513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0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Coordination with the Strategy and Budget Organization for budget preparation and execution processes</a:t>
              </a:r>
              <a:endParaRPr lang="tr-TR" altLang="tr-TR" sz="10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altLang="tr-TR" sz="10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5" name="Rectangle 55"/>
            <p:cNvSpPr>
              <a:spLocks noChangeArrowheads="1"/>
            </p:cNvSpPr>
            <p:nvPr/>
          </p:nvSpPr>
          <p:spPr bwMode="auto">
            <a:xfrm>
              <a:off x="5311441" y="4146555"/>
              <a:ext cx="1306513" cy="1615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I</a:t>
              </a:r>
              <a:r>
                <a:rPr lang="en-US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mplementing</a:t>
              </a:r>
              <a:r>
                <a: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and monitoring regulations 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for</a:t>
              </a:r>
              <a:r>
                <a: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the insurance market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Auditing </a:t>
              </a:r>
              <a:r>
                <a:rPr 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insurance</a:t>
              </a:r>
              <a:r>
                <a:rPr 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tr-TR" sz="11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sector</a:t>
              </a:r>
              <a:endParaRPr 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7" name="Rectangle 55"/>
            <p:cNvSpPr>
              <a:spLocks noChangeArrowheads="1"/>
            </p:cNvSpPr>
            <p:nvPr/>
          </p:nvSpPr>
          <p:spPr bwMode="auto">
            <a:xfrm>
              <a:off x="7849260" y="4245588"/>
              <a:ext cx="1331157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sz="1100" b="1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Preparing</a:t>
              </a:r>
              <a:r>
                <a:rPr lang="tr-TR" sz="11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accounting legislation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tr-TR" sz="1100" b="1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1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Operating IFMIS</a:t>
              </a: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9" name="Rectangle 55"/>
            <p:cNvSpPr>
              <a:spLocks noChangeArrowheads="1"/>
            </p:cNvSpPr>
            <p:nvPr/>
          </p:nvSpPr>
          <p:spPr bwMode="auto">
            <a:xfrm>
              <a:off x="6591055" y="4111348"/>
              <a:ext cx="1306513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0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Preparation of the revenue policies and legislation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tr-TR" altLang="tr-TR" sz="1000" b="1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tr-TR" sz="10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E</a:t>
              </a:r>
              <a:r>
                <a:rPr lang="en-US" altLang="tr-TR" sz="1000" b="1" dirty="0" err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conomic</a:t>
              </a:r>
              <a:r>
                <a:rPr lang="en-US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and financial analyses </a:t>
              </a:r>
              <a:r>
                <a:rPr lang="en-US" altLang="tr-TR" sz="10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and forecasts</a:t>
              </a:r>
              <a:endParaRPr lang="en-US" altLang="tr-TR" sz="10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75200" y="1066868"/>
            <a:ext cx="8191697" cy="1929334"/>
            <a:chOff x="809425" y="2825345"/>
            <a:chExt cx="8334574" cy="2572057"/>
          </a:xfrm>
        </p:grpSpPr>
        <p:sp>
          <p:nvSpPr>
            <p:cNvPr id="99" name="Rectangle 3"/>
            <p:cNvSpPr>
              <a:spLocks noChangeArrowheads="1"/>
            </p:cNvSpPr>
            <p:nvPr/>
          </p:nvSpPr>
          <p:spPr bwMode="gray">
            <a:xfrm>
              <a:off x="915788" y="4881563"/>
              <a:ext cx="1095375" cy="515838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0" name="Rectangle 4"/>
            <p:cNvSpPr>
              <a:spLocks noChangeArrowheads="1"/>
            </p:cNvSpPr>
            <p:nvPr/>
          </p:nvSpPr>
          <p:spPr bwMode="gray">
            <a:xfrm>
              <a:off x="2055613" y="4881563"/>
              <a:ext cx="1095375" cy="500512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1" name="Rectangle 5"/>
            <p:cNvSpPr>
              <a:spLocks noChangeArrowheads="1"/>
            </p:cNvSpPr>
            <p:nvPr/>
          </p:nvSpPr>
          <p:spPr bwMode="gray">
            <a:xfrm>
              <a:off x="7100688" y="4881563"/>
              <a:ext cx="1095375" cy="515838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412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gray">
            <a:xfrm>
              <a:off x="5960863" y="4881564"/>
              <a:ext cx="1095375" cy="515838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412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" name="Rectangle 7"/>
            <p:cNvSpPr>
              <a:spLocks noChangeArrowheads="1"/>
            </p:cNvSpPr>
            <p:nvPr/>
          </p:nvSpPr>
          <p:spPr bwMode="gray">
            <a:xfrm>
              <a:off x="3433563" y="4881563"/>
              <a:ext cx="1095375" cy="50051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4" name="Rectangle 8"/>
            <p:cNvSpPr>
              <a:spLocks noChangeArrowheads="1"/>
            </p:cNvSpPr>
            <p:nvPr/>
          </p:nvSpPr>
          <p:spPr bwMode="gray">
            <a:xfrm>
              <a:off x="4573388" y="4881564"/>
              <a:ext cx="1095375" cy="50051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05" name="Group 3"/>
            <p:cNvGrpSpPr>
              <a:grpSpLocks/>
            </p:cNvGrpSpPr>
            <p:nvPr/>
          </p:nvGrpSpPr>
          <p:grpSpPr bwMode="auto">
            <a:xfrm>
              <a:off x="7197178" y="2912701"/>
              <a:ext cx="1623293" cy="536575"/>
              <a:chOff x="3964" y="2071"/>
              <a:chExt cx="1484" cy="330"/>
            </a:xfrm>
          </p:grpSpPr>
          <p:sp>
            <p:nvSpPr>
              <p:cNvPr id="136" name="AutoShape 4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37" name="AutoShape 5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DDDDDD">
                      <a:alpha val="70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6" name="Group 8"/>
            <p:cNvGrpSpPr>
              <a:grpSpLocks/>
            </p:cNvGrpSpPr>
            <p:nvPr/>
          </p:nvGrpSpPr>
          <p:grpSpPr bwMode="auto">
            <a:xfrm>
              <a:off x="879275" y="4221163"/>
              <a:ext cx="2273300" cy="536575"/>
              <a:chOff x="3964" y="2071"/>
              <a:chExt cx="1484" cy="330"/>
            </a:xfrm>
          </p:grpSpPr>
          <p:sp>
            <p:nvSpPr>
              <p:cNvPr id="134" name="AutoShape 9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35" name="AutoShape 10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chemeClr val="folHlink">
                      <a:alpha val="70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7" name="Group 11"/>
            <p:cNvGrpSpPr>
              <a:grpSpLocks/>
            </p:cNvGrpSpPr>
            <p:nvPr/>
          </p:nvGrpSpPr>
          <p:grpSpPr bwMode="auto">
            <a:xfrm>
              <a:off x="5924350" y="4221163"/>
              <a:ext cx="2273300" cy="536575"/>
              <a:chOff x="3964" y="2071"/>
              <a:chExt cx="1484" cy="330"/>
            </a:xfrm>
          </p:grpSpPr>
          <p:sp>
            <p:nvSpPr>
              <p:cNvPr id="130" name="AutoShape 12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33" name="AutoShape 13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chemeClr val="accent2">
                      <a:alpha val="70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8" name="Group 14"/>
            <p:cNvGrpSpPr>
              <a:grpSpLocks/>
            </p:cNvGrpSpPr>
            <p:nvPr/>
          </p:nvGrpSpPr>
          <p:grpSpPr bwMode="auto">
            <a:xfrm>
              <a:off x="3398638" y="4230688"/>
              <a:ext cx="2273300" cy="536575"/>
              <a:chOff x="3964" y="2071"/>
              <a:chExt cx="1484" cy="330"/>
            </a:xfrm>
          </p:grpSpPr>
          <p:sp>
            <p:nvSpPr>
              <p:cNvPr id="128" name="AutoShape 15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29" name="AutoShape 16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chemeClr val="accent1">
                      <a:alpha val="70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9" name="Group 17"/>
            <p:cNvGrpSpPr>
              <a:grpSpLocks/>
            </p:cNvGrpSpPr>
            <p:nvPr/>
          </p:nvGrpSpPr>
          <p:grpSpPr bwMode="auto">
            <a:xfrm>
              <a:off x="3681213" y="2825345"/>
              <a:ext cx="1711325" cy="812992"/>
              <a:chOff x="3964" y="1978"/>
              <a:chExt cx="1484" cy="500"/>
            </a:xfrm>
          </p:grpSpPr>
          <p:sp>
            <p:nvSpPr>
              <p:cNvPr id="126" name="AutoShape 18"/>
              <p:cNvSpPr>
                <a:spLocks noChangeArrowheads="1"/>
              </p:cNvSpPr>
              <p:nvPr/>
            </p:nvSpPr>
            <p:spPr bwMode="gray">
              <a:xfrm>
                <a:off x="3964" y="1978"/>
                <a:ext cx="1484" cy="50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27" name="AutoShape 19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DDDDDD">
                      <a:alpha val="70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cxnSp>
          <p:nvCxnSpPr>
            <p:cNvPr id="110" name="AutoShape 25"/>
            <p:cNvCxnSpPr>
              <a:cxnSpLocks noChangeShapeType="1"/>
            </p:cNvCxnSpPr>
            <p:nvPr/>
          </p:nvCxnSpPr>
          <p:spPr bwMode="black">
            <a:xfrm flipH="1">
              <a:off x="5411590" y="3217863"/>
              <a:ext cx="173831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AutoShape 26"/>
            <p:cNvCxnSpPr>
              <a:cxnSpLocks noChangeShapeType="1"/>
              <a:stCxn id="134" idx="0"/>
              <a:endCxn id="126" idx="2"/>
            </p:cNvCxnSpPr>
            <p:nvPr/>
          </p:nvCxnSpPr>
          <p:spPr bwMode="black">
            <a:xfrm rot="5400000" flipH="1" flipV="1">
              <a:off x="2984988" y="2669277"/>
              <a:ext cx="582825" cy="252095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AutoShape 27"/>
            <p:cNvCxnSpPr>
              <a:cxnSpLocks noChangeShapeType="1"/>
              <a:stCxn id="130" idx="0"/>
              <a:endCxn id="126" idx="2"/>
            </p:cNvCxnSpPr>
            <p:nvPr/>
          </p:nvCxnSpPr>
          <p:spPr bwMode="black">
            <a:xfrm rot="16200000" flipV="1">
              <a:off x="5507525" y="2667689"/>
              <a:ext cx="582825" cy="252412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Text Box 30"/>
            <p:cNvSpPr txBox="1">
              <a:spLocks noChangeArrowheads="1"/>
            </p:cNvSpPr>
            <p:nvPr/>
          </p:nvSpPr>
          <p:spPr bwMode="white">
            <a:xfrm>
              <a:off x="5965625" y="4311650"/>
              <a:ext cx="2200275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C1C1C">
                  <a:alpha val="50000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b="1">
                  <a:solidFill>
                    <a:srgbClr val="F8F8F8"/>
                  </a:solidFill>
                  <a:latin typeface="Corbel" pitchFamily="34" charset="0"/>
                </a:rPr>
                <a:t>Deputy Minister</a:t>
              </a:r>
              <a:endParaRPr lang="en-US" altLang="en-US" b="1">
                <a:solidFill>
                  <a:srgbClr val="F8F8F8"/>
                </a:solidFill>
                <a:latin typeface="Corbel" pitchFamily="34" charset="0"/>
              </a:endParaRPr>
            </a:p>
          </p:txBody>
        </p:sp>
        <p:sp>
          <p:nvSpPr>
            <p:cNvPr id="114" name="Text Box 31"/>
            <p:cNvSpPr txBox="1">
              <a:spLocks noChangeArrowheads="1"/>
            </p:cNvSpPr>
            <p:nvPr/>
          </p:nvSpPr>
          <p:spPr bwMode="white">
            <a:xfrm>
              <a:off x="906263" y="4302125"/>
              <a:ext cx="2200275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C1C1C">
                  <a:alpha val="50000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b="1">
                  <a:solidFill>
                    <a:srgbClr val="F8F8F8"/>
                  </a:solidFill>
                  <a:latin typeface="Corbel" pitchFamily="34" charset="0"/>
                </a:rPr>
                <a:t>Deputy Minister</a:t>
              </a:r>
              <a:endParaRPr lang="en-US" altLang="en-US" b="1">
                <a:solidFill>
                  <a:srgbClr val="F8F8F8"/>
                </a:solidFill>
                <a:latin typeface="Corbel" pitchFamily="34" charset="0"/>
              </a:endParaRPr>
            </a:p>
          </p:txBody>
        </p:sp>
        <p:sp>
          <p:nvSpPr>
            <p:cNvPr id="115" name="Text Box 32"/>
            <p:cNvSpPr txBox="1">
              <a:spLocks noChangeArrowheads="1"/>
            </p:cNvSpPr>
            <p:nvPr/>
          </p:nvSpPr>
          <p:spPr bwMode="gray">
            <a:xfrm>
              <a:off x="809425" y="4985593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 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16" name="Text Box 33"/>
            <p:cNvSpPr txBox="1">
              <a:spLocks noChangeArrowheads="1"/>
            </p:cNvSpPr>
            <p:nvPr/>
          </p:nvSpPr>
          <p:spPr bwMode="gray">
            <a:xfrm>
              <a:off x="1968299" y="4985593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17" name="Text Box 34"/>
            <p:cNvSpPr txBox="1">
              <a:spLocks noChangeArrowheads="1"/>
            </p:cNvSpPr>
            <p:nvPr/>
          </p:nvSpPr>
          <p:spPr bwMode="white">
            <a:xfrm>
              <a:off x="3428800" y="4308475"/>
              <a:ext cx="2200275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C1C1C">
                  <a:alpha val="50000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b="1">
                  <a:solidFill>
                    <a:srgbClr val="F8F8F8"/>
                  </a:solidFill>
                  <a:latin typeface="Corbel" pitchFamily="34" charset="0"/>
                </a:rPr>
                <a:t>Deputy Minister</a:t>
              </a:r>
              <a:endParaRPr lang="en-US" altLang="en-US" b="1">
                <a:solidFill>
                  <a:srgbClr val="F8F8F8"/>
                </a:solidFill>
                <a:latin typeface="Corbel" pitchFamily="34" charset="0"/>
              </a:endParaRPr>
            </a:p>
          </p:txBody>
        </p:sp>
        <p:sp>
          <p:nvSpPr>
            <p:cNvPr id="118" name="Text Box 37"/>
            <p:cNvSpPr txBox="1">
              <a:spLocks noChangeArrowheads="1"/>
            </p:cNvSpPr>
            <p:nvPr/>
          </p:nvSpPr>
          <p:spPr bwMode="gray">
            <a:xfrm>
              <a:off x="3327200" y="4977931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19" name="Text Box 38"/>
            <p:cNvSpPr txBox="1">
              <a:spLocks noChangeArrowheads="1"/>
            </p:cNvSpPr>
            <p:nvPr/>
          </p:nvSpPr>
          <p:spPr bwMode="gray">
            <a:xfrm>
              <a:off x="4500265" y="5000782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20" name="Text Box 39"/>
            <p:cNvSpPr txBox="1">
              <a:spLocks noChangeArrowheads="1"/>
            </p:cNvSpPr>
            <p:nvPr/>
          </p:nvSpPr>
          <p:spPr bwMode="gray">
            <a:xfrm>
              <a:off x="5854500" y="5004583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21" name="Text Box 40"/>
            <p:cNvSpPr txBox="1">
              <a:spLocks noChangeArrowheads="1"/>
            </p:cNvSpPr>
            <p:nvPr/>
          </p:nvSpPr>
          <p:spPr bwMode="gray">
            <a:xfrm>
              <a:off x="7000675" y="5008719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22" name="Text Box 41"/>
            <p:cNvSpPr txBox="1">
              <a:spLocks noChangeArrowheads="1"/>
            </p:cNvSpPr>
            <p:nvPr/>
          </p:nvSpPr>
          <p:spPr bwMode="black">
            <a:xfrm>
              <a:off x="3837838" y="2825345"/>
              <a:ext cx="1460500" cy="861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b="1">
                  <a:solidFill>
                    <a:srgbClr val="000000"/>
                  </a:solidFill>
                  <a:latin typeface="Corbel" pitchFamily="34" charset="0"/>
                </a:rPr>
                <a:t>Minister of    T &amp; F</a:t>
              </a:r>
              <a:endParaRPr lang="en-US" altLang="en-US" b="1">
                <a:solidFill>
                  <a:srgbClr val="000000"/>
                </a:solidFill>
                <a:latin typeface="Corbel" pitchFamily="34" charset="0"/>
              </a:endParaRPr>
            </a:p>
          </p:txBody>
        </p:sp>
        <p:cxnSp>
          <p:nvCxnSpPr>
            <p:cNvPr id="123" name="AutoShape 43"/>
            <p:cNvCxnSpPr>
              <a:cxnSpLocks noChangeShapeType="1"/>
              <a:stCxn id="126" idx="2"/>
              <a:endCxn id="128" idx="0"/>
            </p:cNvCxnSpPr>
            <p:nvPr/>
          </p:nvCxnSpPr>
          <p:spPr bwMode="black">
            <a:xfrm rot="5400000">
              <a:off x="4239908" y="3933719"/>
              <a:ext cx="592349" cy="15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 Box 41"/>
            <p:cNvSpPr txBox="1">
              <a:spLocks noChangeArrowheads="1"/>
            </p:cNvSpPr>
            <p:nvPr/>
          </p:nvSpPr>
          <p:spPr bwMode="black">
            <a:xfrm>
              <a:off x="7278574" y="3009083"/>
              <a:ext cx="14605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200" b="1">
                  <a:solidFill>
                    <a:srgbClr val="000000"/>
                  </a:solidFill>
                  <a:latin typeface="Corbel" pitchFamily="34" charset="0"/>
                </a:rPr>
                <a:t>Affiliated Agencies</a:t>
              </a:r>
              <a:endParaRPr lang="en-US" altLang="en-US" sz="1200" b="1">
                <a:solidFill>
                  <a:srgbClr val="000000"/>
                </a:solidFill>
                <a:latin typeface="Corbel" pitchFamily="34" charset="0"/>
              </a:endParaRPr>
            </a:p>
          </p:txBody>
        </p:sp>
        <p:sp>
          <p:nvSpPr>
            <p:cNvPr id="125" name="Text Box 41"/>
            <p:cNvSpPr txBox="1">
              <a:spLocks noChangeArrowheads="1"/>
            </p:cNvSpPr>
            <p:nvPr/>
          </p:nvSpPr>
          <p:spPr bwMode="black">
            <a:xfrm>
              <a:off x="7167994" y="3459454"/>
              <a:ext cx="197600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en-US" sz="1000">
                  <a:solidFill>
                    <a:srgbClr val="000000"/>
                  </a:solidFill>
                  <a:latin typeface="Corbel" pitchFamily="34" charset="0"/>
                </a:rPr>
                <a:t>Revenue Administration</a:t>
              </a:r>
            </a:p>
            <a:p>
              <a:pPr marL="171450" indent="-171450" eaLnBrk="1" fontAlgn="base" hangingPunct="1"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en-US" sz="1000">
                  <a:solidFill>
                    <a:srgbClr val="000000"/>
                  </a:solidFill>
                  <a:latin typeface="Corbel" pitchFamily="34" charset="0"/>
                </a:rPr>
                <a:t>Privatization Administration</a:t>
              </a:r>
            </a:p>
            <a:p>
              <a:pPr marL="171450" indent="-171450" eaLnBrk="1" fontAlgn="base" hangingPunct="1"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tr-TR" altLang="en-US" sz="1000">
                  <a:solidFill>
                    <a:srgbClr val="000000"/>
                  </a:solidFill>
                  <a:latin typeface="Corbel" pitchFamily="34" charset="0"/>
                </a:rPr>
                <a:t>Others</a:t>
              </a:r>
              <a:endParaRPr lang="en-US" altLang="en-US" sz="1000">
                <a:solidFill>
                  <a:srgbClr val="000000"/>
                </a:solidFill>
                <a:latin typeface="Corbe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02021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236</Words>
  <Application>Microsoft Office PowerPoint</Application>
  <PresentationFormat>On-screen Show (4:3)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Corbel</vt:lpstr>
      <vt:lpstr>873TGp_fall_light_ani</vt:lpstr>
      <vt:lpstr>Changes in the PFM Institutional Structure -   Roles &amp; Responsibilities</vt:lpstr>
      <vt:lpstr>New Institutional Structure of Ministry of Treasury&amp;Finance </vt:lpstr>
    </vt:vector>
  </TitlesOfParts>
  <Company>Hazine Müsteşarlığı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the PFM Institutional Structure</dc:title>
  <dc:creator>ILYAS TUFAN</dc:creator>
  <cp:lastModifiedBy>Ekaterina A Zaleeva</cp:lastModifiedBy>
  <cp:revision>6</cp:revision>
  <dcterms:created xsi:type="dcterms:W3CDTF">2019-03-13T12:43:39Z</dcterms:created>
  <dcterms:modified xsi:type="dcterms:W3CDTF">2019-03-13T13:20:39Z</dcterms:modified>
</cp:coreProperties>
</file>