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2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6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13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4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6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3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5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7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2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>
                <a:solidFill>
                  <a:srgbClr val="000000"/>
                </a:solidFill>
              </a:rPr>
              <a:pPr/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>
                <a:solidFill>
                  <a:srgbClr val="000000"/>
                </a:solidFill>
              </a:rPr>
              <a:pPr/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13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4022C7-291A-4398-B140-651878A325BD}" type="datetimeFigureOut">
              <a:rPr lang="en-US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3/13/2019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032ECF-3FBC-4F82-89AC-F5F3F0F933E8}" type="slidenum">
              <a:rPr lang="en-US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000000"/>
              </a:solidFill>
            </a:endParaRP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70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/>
          <p:nvPr/>
        </p:nvSpPr>
        <p:spPr bwMode="auto">
          <a:xfrm>
            <a:off x="4183987" y="1111624"/>
            <a:ext cx="977153" cy="367552"/>
          </a:xfrm>
          <a:custGeom>
            <a:avLst/>
            <a:gdLst>
              <a:gd name="connsiteX0" fmla="*/ 0 w 977153"/>
              <a:gd name="connsiteY0" fmla="*/ 242047 h 367552"/>
              <a:gd name="connsiteX1" fmla="*/ 53788 w 977153"/>
              <a:gd name="connsiteY1" fmla="*/ 188258 h 367552"/>
              <a:gd name="connsiteX2" fmla="*/ 116541 w 977153"/>
              <a:gd name="connsiteY2" fmla="*/ 161364 h 367552"/>
              <a:gd name="connsiteX3" fmla="*/ 170329 w 977153"/>
              <a:gd name="connsiteY3" fmla="*/ 134470 h 367552"/>
              <a:gd name="connsiteX4" fmla="*/ 206188 w 977153"/>
              <a:gd name="connsiteY4" fmla="*/ 107576 h 367552"/>
              <a:gd name="connsiteX5" fmla="*/ 251012 w 977153"/>
              <a:gd name="connsiteY5" fmla="*/ 89647 h 367552"/>
              <a:gd name="connsiteX6" fmla="*/ 313764 w 977153"/>
              <a:gd name="connsiteY6" fmla="*/ 62752 h 367552"/>
              <a:gd name="connsiteX7" fmla="*/ 403412 w 977153"/>
              <a:gd name="connsiteY7" fmla="*/ 26894 h 367552"/>
              <a:gd name="connsiteX8" fmla="*/ 528917 w 977153"/>
              <a:gd name="connsiteY8" fmla="*/ 8964 h 367552"/>
              <a:gd name="connsiteX9" fmla="*/ 555812 w 977153"/>
              <a:gd name="connsiteY9" fmla="*/ 0 h 367552"/>
              <a:gd name="connsiteX10" fmla="*/ 618564 w 977153"/>
              <a:gd name="connsiteY10" fmla="*/ 17929 h 367552"/>
              <a:gd name="connsiteX11" fmla="*/ 690282 w 977153"/>
              <a:gd name="connsiteY11" fmla="*/ 35858 h 367552"/>
              <a:gd name="connsiteX12" fmla="*/ 744070 w 977153"/>
              <a:gd name="connsiteY12" fmla="*/ 71717 h 367552"/>
              <a:gd name="connsiteX13" fmla="*/ 762000 w 977153"/>
              <a:gd name="connsiteY13" fmla="*/ 89647 h 367552"/>
              <a:gd name="connsiteX14" fmla="*/ 842682 w 977153"/>
              <a:gd name="connsiteY14" fmla="*/ 134470 h 367552"/>
              <a:gd name="connsiteX15" fmla="*/ 860612 w 977153"/>
              <a:gd name="connsiteY15" fmla="*/ 152400 h 367552"/>
              <a:gd name="connsiteX16" fmla="*/ 914400 w 977153"/>
              <a:gd name="connsiteY16" fmla="*/ 188258 h 367552"/>
              <a:gd name="connsiteX17" fmla="*/ 923364 w 977153"/>
              <a:gd name="connsiteY17" fmla="*/ 224117 h 367552"/>
              <a:gd name="connsiteX18" fmla="*/ 932329 w 977153"/>
              <a:gd name="connsiteY18" fmla="*/ 277905 h 367552"/>
              <a:gd name="connsiteX19" fmla="*/ 950259 w 977153"/>
              <a:gd name="connsiteY19" fmla="*/ 295835 h 367552"/>
              <a:gd name="connsiteX20" fmla="*/ 977153 w 977153"/>
              <a:gd name="connsiteY20" fmla="*/ 367552 h 367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77153" h="367552">
                <a:moveTo>
                  <a:pt x="0" y="242047"/>
                </a:moveTo>
                <a:cubicBezTo>
                  <a:pt x="17929" y="224117"/>
                  <a:pt x="32940" y="202691"/>
                  <a:pt x="53788" y="188258"/>
                </a:cubicBezTo>
                <a:cubicBezTo>
                  <a:pt x="72499" y="175304"/>
                  <a:pt x="95878" y="170901"/>
                  <a:pt x="116541" y="161364"/>
                </a:cubicBezTo>
                <a:cubicBezTo>
                  <a:pt x="134742" y="152964"/>
                  <a:pt x="153140" y="144783"/>
                  <a:pt x="170329" y="134470"/>
                </a:cubicBezTo>
                <a:cubicBezTo>
                  <a:pt x="183141" y="126783"/>
                  <a:pt x="193127" y="114832"/>
                  <a:pt x="206188" y="107576"/>
                </a:cubicBezTo>
                <a:cubicBezTo>
                  <a:pt x="220255" y="99761"/>
                  <a:pt x="236619" y="96844"/>
                  <a:pt x="251012" y="89647"/>
                </a:cubicBezTo>
                <a:cubicBezTo>
                  <a:pt x="312926" y="58690"/>
                  <a:pt x="239130" y="81411"/>
                  <a:pt x="313764" y="62752"/>
                </a:cubicBezTo>
                <a:cubicBezTo>
                  <a:pt x="349119" y="27399"/>
                  <a:pt x="323494" y="46873"/>
                  <a:pt x="403412" y="26894"/>
                </a:cubicBezTo>
                <a:cubicBezTo>
                  <a:pt x="444410" y="16645"/>
                  <a:pt x="528917" y="8964"/>
                  <a:pt x="528917" y="8964"/>
                </a:cubicBezTo>
                <a:cubicBezTo>
                  <a:pt x="537882" y="5976"/>
                  <a:pt x="546362" y="0"/>
                  <a:pt x="555812" y="0"/>
                </a:cubicBezTo>
                <a:cubicBezTo>
                  <a:pt x="570747" y="0"/>
                  <a:pt x="603060" y="13701"/>
                  <a:pt x="618564" y="17929"/>
                </a:cubicBezTo>
                <a:cubicBezTo>
                  <a:pt x="642337" y="24413"/>
                  <a:pt x="690282" y="35858"/>
                  <a:pt x="690282" y="35858"/>
                </a:cubicBezTo>
                <a:cubicBezTo>
                  <a:pt x="758671" y="104247"/>
                  <a:pt x="679200" y="32794"/>
                  <a:pt x="744070" y="71717"/>
                </a:cubicBezTo>
                <a:cubicBezTo>
                  <a:pt x="751318" y="76066"/>
                  <a:pt x="755238" y="84576"/>
                  <a:pt x="762000" y="89647"/>
                </a:cubicBezTo>
                <a:cubicBezTo>
                  <a:pt x="811319" y="126636"/>
                  <a:pt x="800753" y="120493"/>
                  <a:pt x="842682" y="134470"/>
                </a:cubicBezTo>
                <a:cubicBezTo>
                  <a:pt x="848659" y="140447"/>
                  <a:pt x="853850" y="147329"/>
                  <a:pt x="860612" y="152400"/>
                </a:cubicBezTo>
                <a:cubicBezTo>
                  <a:pt x="877851" y="165329"/>
                  <a:pt x="914400" y="188258"/>
                  <a:pt x="914400" y="188258"/>
                </a:cubicBezTo>
                <a:cubicBezTo>
                  <a:pt x="917388" y="200211"/>
                  <a:pt x="920948" y="212035"/>
                  <a:pt x="923364" y="224117"/>
                </a:cubicBezTo>
                <a:cubicBezTo>
                  <a:pt x="926929" y="241941"/>
                  <a:pt x="925947" y="260886"/>
                  <a:pt x="932329" y="277905"/>
                </a:cubicBezTo>
                <a:cubicBezTo>
                  <a:pt x="935297" y="285819"/>
                  <a:pt x="944282" y="289858"/>
                  <a:pt x="950259" y="295835"/>
                </a:cubicBezTo>
                <a:cubicBezTo>
                  <a:pt x="970301" y="355962"/>
                  <a:pt x="959736" y="332719"/>
                  <a:pt x="977153" y="367552"/>
                </a:cubicBezTo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gray">
          <a:xfrm>
            <a:off x="387408" y="1248342"/>
            <a:ext cx="3868697" cy="5293067"/>
          </a:xfrm>
          <a:prstGeom prst="roundRect">
            <a:avLst>
              <a:gd name="adj" fmla="val 8097"/>
            </a:avLst>
          </a:prstGeom>
          <a:solidFill>
            <a:schemeClr val="bg1">
              <a:alpha val="50000"/>
            </a:schemeClr>
          </a:solidFill>
          <a:ln w="9525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21" y="-31376"/>
            <a:ext cx="8971657" cy="1143000"/>
          </a:xfrm>
        </p:spPr>
        <p:txBody>
          <a:bodyPr/>
          <a:lstStyle/>
          <a:p>
            <a:r>
              <a:rPr lang="ru-RU" altLang="tr-TR" sz="3200" dirty="0">
                <a:latin typeface="Calibri" panose="020F0502020204030204" pitchFamily="34" charset="0"/>
              </a:rPr>
              <a:t>Изменения в организационной структуре УГФ </a:t>
            </a:r>
            <a:r>
              <a:rPr lang="tr-TR" altLang="tr-TR" sz="3200" dirty="0">
                <a:latin typeface="Calibri" panose="020F0502020204030204" pitchFamily="34" charset="0"/>
              </a:rPr>
              <a:t>-  </a:t>
            </a:r>
            <a:br>
              <a:rPr lang="tr-TR" altLang="tr-TR" sz="3200" dirty="0">
                <a:latin typeface="Calibri" panose="020F0502020204030204" pitchFamily="34" charset="0"/>
              </a:rPr>
            </a:br>
            <a:r>
              <a:rPr lang="ru-RU" altLang="tr-TR" sz="3200" i="1" dirty="0">
                <a:latin typeface="Calibri" panose="020F0502020204030204" pitchFamily="34" charset="0"/>
              </a:rPr>
              <a:t>Функции и обязанности</a:t>
            </a:r>
            <a:endParaRPr lang="en-US" sz="3200" i="1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271" y="1916832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5448" y="1248343"/>
            <a:ext cx="273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Прежняя структура</a:t>
            </a:r>
            <a:endParaRPr lang="en-US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294" y="2132856"/>
            <a:ext cx="19114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Calibri" panose="020F0502020204030204" pitchFamily="34" charset="0"/>
              </a:rPr>
              <a:t>Казначейство</a:t>
            </a:r>
          </a:p>
          <a:p>
            <a:r>
              <a:rPr lang="ru-RU" sz="1200" dirty="0">
                <a:latin typeface="Calibri" panose="020F0502020204030204" pitchFamily="34" charset="0"/>
              </a:rPr>
              <a:t>Управление ликвидностью и долгом,</a:t>
            </a:r>
            <a:r>
              <a:rPr lang="tr-TR" sz="1200" dirty="0">
                <a:latin typeface="Calibri" panose="020F0502020204030204" pitchFamily="34" charset="0"/>
              </a:rPr>
              <a:t> </a:t>
            </a:r>
            <a:r>
              <a:rPr lang="ru-RU" sz="1200" dirty="0">
                <a:latin typeface="Calibri" panose="020F0502020204030204" pitchFamily="34" charset="0"/>
              </a:rPr>
              <a:t>управление долями в собственности </a:t>
            </a:r>
            <a:r>
              <a:rPr lang="tr-TR" sz="1200" dirty="0">
                <a:latin typeface="Calibri" panose="020F0502020204030204" pitchFamily="34" charset="0"/>
              </a:rPr>
              <a:t>–</a:t>
            </a:r>
            <a:r>
              <a:rPr lang="ru-RU" sz="1200" dirty="0">
                <a:latin typeface="Calibri" panose="020F0502020204030204" pitchFamily="34" charset="0"/>
              </a:rPr>
              <a:t>международные экономические отношения </a:t>
            </a:r>
            <a:r>
              <a:rPr lang="tr-TR" sz="1200" dirty="0">
                <a:latin typeface="Calibri" panose="020F0502020204030204" pitchFamily="34" charset="0"/>
              </a:rPr>
              <a:t>- </a:t>
            </a:r>
            <a:r>
              <a:rPr lang="ru-RU" sz="1200" dirty="0">
                <a:latin typeface="Calibri" panose="020F0502020204030204" pitchFamily="34" charset="0"/>
              </a:rPr>
              <a:t>прочее</a:t>
            </a:r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79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1312503" y="3694234"/>
            <a:ext cx="24325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Calibri" panose="020F0502020204030204" pitchFamily="34" charset="0"/>
              </a:rPr>
              <a:t>Министерство финансов</a:t>
            </a:r>
            <a:endParaRPr lang="tr-TR" sz="1400" b="1" dirty="0">
              <a:latin typeface="Calibri" panose="020F0502020204030204" pitchFamily="34" charset="0"/>
            </a:endParaRPr>
          </a:p>
          <a:p>
            <a:r>
              <a:rPr lang="ru-RU" sz="1200" dirty="0">
                <a:latin typeface="Calibri" panose="020F0502020204030204" pitchFamily="34" charset="0"/>
              </a:rPr>
              <a:t>Подготовка и исполнение бюджета, политика в области доходов, бухучёт - прочее</a:t>
            </a:r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82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615" y="4901635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/>
          <p:cNvSpPr txBox="1"/>
          <p:nvPr/>
        </p:nvSpPr>
        <p:spPr>
          <a:xfrm>
            <a:off x="2071927" y="5094861"/>
            <a:ext cx="18657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Calibri" panose="020F0502020204030204" pitchFamily="34" charset="0"/>
              </a:rPr>
              <a:t>Министерство развития</a:t>
            </a:r>
            <a:endParaRPr lang="tr-TR" sz="1400" b="1" dirty="0">
              <a:latin typeface="Calibri" panose="020F0502020204030204" pitchFamily="34" charset="0"/>
            </a:endParaRPr>
          </a:p>
          <a:p>
            <a:r>
              <a:rPr lang="ru-RU" sz="1200" dirty="0">
                <a:latin typeface="Calibri" panose="020F0502020204030204" pitchFamily="34" charset="0"/>
              </a:rPr>
              <a:t>Долгосрочное и среднесрочное планирование, бюджет капиталовложений – прочее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84" name="AutoShape 2"/>
          <p:cNvSpPr>
            <a:spLocks noChangeArrowheads="1"/>
          </p:cNvSpPr>
          <p:nvPr/>
        </p:nvSpPr>
        <p:spPr bwMode="gray">
          <a:xfrm>
            <a:off x="4662122" y="1111623"/>
            <a:ext cx="3942326" cy="5429787"/>
          </a:xfrm>
          <a:prstGeom prst="roundRect">
            <a:avLst>
              <a:gd name="adj" fmla="val 8097"/>
            </a:avLst>
          </a:prstGeom>
          <a:solidFill>
            <a:schemeClr val="bg1">
              <a:alpha val="50000"/>
            </a:schemeClr>
          </a:solidFill>
          <a:ln w="9525">
            <a:solidFill>
              <a:srgbClr val="333333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5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232" y="1837440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TextBox 88"/>
          <p:cNvSpPr txBox="1"/>
          <p:nvPr/>
        </p:nvSpPr>
        <p:spPr>
          <a:xfrm>
            <a:off x="5151958" y="1248342"/>
            <a:ext cx="273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Новая структура</a:t>
            </a:r>
            <a:endParaRPr lang="en-US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559544" y="1786892"/>
            <a:ext cx="30449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Calibri" panose="020F0502020204030204" pitchFamily="34" charset="0"/>
              </a:rPr>
              <a:t>Министерство казначейства и финансов</a:t>
            </a:r>
            <a:endParaRPr lang="tr-TR" sz="1400" b="1" dirty="0">
              <a:latin typeface="Calibri" panose="020F0502020204030204" pitchFamily="34" charset="0"/>
            </a:endParaRPr>
          </a:p>
          <a:p>
            <a:pPr marL="228600" indent="-228600">
              <a:buAutoNum type="arabicParenR"/>
            </a:pPr>
            <a:r>
              <a:rPr lang="ru-RU" sz="1200" dirty="0">
                <a:latin typeface="Calibri" panose="020F0502020204030204" pitchFamily="34" charset="0"/>
              </a:rPr>
              <a:t>Управление ликвидностью и долгом</a:t>
            </a:r>
            <a:r>
              <a:rPr lang="tr-TR" sz="1200" dirty="0">
                <a:latin typeface="Calibri" panose="020F0502020204030204" pitchFamily="34" charset="0"/>
              </a:rPr>
              <a:t>, </a:t>
            </a:r>
            <a:r>
              <a:rPr lang="ru-RU" sz="1200" dirty="0">
                <a:latin typeface="Calibri" panose="020F0502020204030204" pitchFamily="34" charset="0"/>
              </a:rPr>
              <a:t>бухучёт,</a:t>
            </a:r>
            <a:r>
              <a:rPr lang="tr-TR" sz="1200" dirty="0">
                <a:latin typeface="Calibri" panose="020F0502020204030204" pitchFamily="34" charset="0"/>
              </a:rPr>
              <a:t> </a:t>
            </a:r>
            <a:r>
              <a:rPr lang="ru-RU" sz="1200" dirty="0">
                <a:latin typeface="Calibri" panose="020F0502020204030204" pitchFamily="34" charset="0"/>
              </a:rPr>
              <a:t>политика в области доходов - прочее</a:t>
            </a:r>
            <a:endParaRPr lang="tr-TR" sz="1200" dirty="0">
              <a:latin typeface="Calibri" panose="020F0502020204030204" pitchFamily="34" charset="0"/>
            </a:endParaRPr>
          </a:p>
          <a:p>
            <a:pPr marL="228600" indent="-228600">
              <a:buAutoNum type="arabicParenR"/>
            </a:pPr>
            <a:endParaRPr lang="tr-TR" sz="1200" dirty="0">
              <a:latin typeface="Calibri" panose="020F0502020204030204" pitchFamily="34" charset="0"/>
            </a:endParaRPr>
          </a:p>
          <a:p>
            <a:r>
              <a:rPr lang="tr-TR" sz="1200" dirty="0">
                <a:latin typeface="Calibri" panose="020F0502020204030204" pitchFamily="34" charset="0"/>
              </a:rPr>
              <a:t>2) </a:t>
            </a:r>
            <a:r>
              <a:rPr lang="ru-RU" sz="1200" dirty="0">
                <a:latin typeface="Calibri" panose="020F0502020204030204" pitchFamily="34" charset="0"/>
              </a:rPr>
              <a:t>Подготовка и исполнение бюджета, долгосрочное и среднесрочное планирование, бюджет капиталовложений</a:t>
            </a:r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99" name="Picture 2" descr="C:\Users\ilyas.tufan\Downloads\if_skyscraper-01_19890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569" y="4655169"/>
            <a:ext cx="703312" cy="1248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extBox 99"/>
          <p:cNvSpPr txBox="1"/>
          <p:nvPr/>
        </p:nvSpPr>
        <p:spPr>
          <a:xfrm>
            <a:off x="6438368" y="4647723"/>
            <a:ext cx="18657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Calibri" panose="020F0502020204030204" pitchFamily="34" charset="0"/>
              </a:rPr>
              <a:t>Организация по вопросам стратегии и бюджета (ОСБ) </a:t>
            </a:r>
            <a:r>
              <a:rPr lang="tr-TR" sz="1200" b="1" dirty="0">
                <a:latin typeface="Calibri" panose="020F0502020204030204" pitchFamily="34" charset="0"/>
              </a:rPr>
              <a:t>(</a:t>
            </a:r>
            <a:r>
              <a:rPr lang="ru-RU" sz="1200" b="1" dirty="0">
                <a:latin typeface="Calibri" panose="020F0502020204030204" pitchFamily="34" charset="0"/>
              </a:rPr>
              <a:t>при Аппарате Президента</a:t>
            </a:r>
            <a:r>
              <a:rPr lang="tr-TR" sz="1200" b="1" dirty="0">
                <a:latin typeface="Calibri" panose="020F0502020204030204" pitchFamily="34" charset="0"/>
              </a:rPr>
              <a:t>) </a:t>
            </a:r>
            <a:endParaRPr lang="ru-RU" sz="1200" b="1" dirty="0">
              <a:latin typeface="Calibri" panose="020F0502020204030204" pitchFamily="34" charset="0"/>
            </a:endParaRPr>
          </a:p>
          <a:p>
            <a:r>
              <a:rPr lang="ru-RU" sz="1200" dirty="0">
                <a:latin typeface="Calibri" panose="020F0502020204030204" pitchFamily="34" charset="0"/>
              </a:rPr>
              <a:t>Подготовка и исполнение бюджета, долгосрочное и среднесрочное планирование, бюджет капиталовложений</a:t>
            </a:r>
            <a:endParaRPr lang="en-US" sz="1200" dirty="0">
              <a:latin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7164288" y="3771971"/>
            <a:ext cx="0" cy="88319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908396" y="407556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rgbClr val="002060"/>
                </a:solidFill>
              </a:rPr>
              <a:t>Взаимные функции и обязанности</a:t>
            </a:r>
            <a:endParaRPr lang="en-US" sz="1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1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0" name="Rectangle 16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53340" cy="838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altLang="tr-TR" sz="3200" dirty="0">
                <a:latin typeface="Calibri" panose="020F0502020204030204" pitchFamily="34" charset="0"/>
              </a:rPr>
              <a:t>Новая организационная структура Министерства казначейства и финансов</a:t>
            </a:r>
            <a:r>
              <a:rPr lang="tr-TR" altLang="tr-TR" sz="3200" dirty="0">
                <a:latin typeface="Calibri" panose="020F0502020204030204" pitchFamily="34" charset="0"/>
              </a:rPr>
              <a:t> </a:t>
            </a:r>
            <a:endParaRPr lang="en-US" altLang="tr-TR" sz="3200" dirty="0">
              <a:latin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38012" y="3062844"/>
            <a:ext cx="9277255" cy="3494802"/>
            <a:chOff x="-96838" y="2892660"/>
            <a:chExt cx="9277255" cy="3494802"/>
          </a:xfrm>
        </p:grpSpPr>
        <p:sp>
          <p:nvSpPr>
            <p:cNvPr id="57346" name="AutoShape 2"/>
            <p:cNvSpPr>
              <a:spLocks noChangeArrowheads="1"/>
            </p:cNvSpPr>
            <p:nvPr/>
          </p:nvSpPr>
          <p:spPr bwMode="ltGray">
            <a:xfrm>
              <a:off x="3949137" y="3020531"/>
              <a:ext cx="1306512" cy="326548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48" name="Oval 4"/>
            <p:cNvSpPr>
              <a:spLocks noChangeArrowheads="1"/>
            </p:cNvSpPr>
            <p:nvPr/>
          </p:nvSpPr>
          <p:spPr bwMode="ltGray">
            <a:xfrm>
              <a:off x="3979365" y="3075482"/>
              <a:ext cx="1230952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3" name="Rectangle 949"/>
            <p:cNvSpPr>
              <a:spLocks noChangeArrowheads="1"/>
            </p:cNvSpPr>
            <p:nvPr/>
          </p:nvSpPr>
          <p:spPr bwMode="black">
            <a:xfrm>
              <a:off x="4032718" y="3201748"/>
              <a:ext cx="115315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tr-TR" sz="1200" b="1" dirty="0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Координация бюджетных процессов</a:t>
              </a:r>
              <a:endParaRPr lang="en-US" altLang="tr-TR" sz="1200" b="1" dirty="0">
                <a:solidFill>
                  <a:srgbClr val="A4B3BC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50" name="AutoShape 6"/>
            <p:cNvSpPr>
              <a:spLocks noChangeArrowheads="1"/>
            </p:cNvSpPr>
            <p:nvPr/>
          </p:nvSpPr>
          <p:spPr bwMode="ltGray">
            <a:xfrm>
              <a:off x="1318997" y="2927355"/>
              <a:ext cx="1426765" cy="326548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1" name="Rectangle 55"/>
            <p:cNvSpPr>
              <a:spLocks noChangeArrowheads="1"/>
            </p:cNvSpPr>
            <p:nvPr/>
          </p:nvSpPr>
          <p:spPr bwMode="auto">
            <a:xfrm>
              <a:off x="1209675" y="3782702"/>
              <a:ext cx="1426386" cy="1615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Держатель доли в ГП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Подготовка годовых инвестиционных программ и программ финансирования ГП</a:t>
              </a:r>
              <a:r>
                <a: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</a:p>
          </p:txBody>
        </p:sp>
        <p:sp>
          <p:nvSpPr>
            <p:cNvPr id="57352" name="Oval 8"/>
            <p:cNvSpPr>
              <a:spLocks noChangeArrowheads="1"/>
            </p:cNvSpPr>
            <p:nvPr/>
          </p:nvSpPr>
          <p:spPr bwMode="ltGray">
            <a:xfrm>
              <a:off x="1462510" y="2996159"/>
              <a:ext cx="1193290" cy="786542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2" name="Rectangle 949"/>
            <p:cNvSpPr>
              <a:spLocks noChangeArrowheads="1"/>
            </p:cNvSpPr>
            <p:nvPr/>
          </p:nvSpPr>
          <p:spPr bwMode="black">
            <a:xfrm>
              <a:off x="1488148" y="3246516"/>
              <a:ext cx="11128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tr-TR" sz="1200" b="1" dirty="0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Управление долями в ГП</a:t>
              </a:r>
              <a:endParaRPr lang="en-US" altLang="tr-TR" sz="1200" b="1" dirty="0">
                <a:solidFill>
                  <a:srgbClr val="A4B3BC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54" name="AutoShape 10"/>
            <p:cNvSpPr>
              <a:spLocks noChangeArrowheads="1"/>
            </p:cNvSpPr>
            <p:nvPr/>
          </p:nvSpPr>
          <p:spPr bwMode="ltGray">
            <a:xfrm>
              <a:off x="2642625" y="2996160"/>
              <a:ext cx="1306512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5" name="Oval 11"/>
            <p:cNvSpPr>
              <a:spLocks noChangeArrowheads="1"/>
            </p:cNvSpPr>
            <p:nvPr/>
          </p:nvSpPr>
          <p:spPr bwMode="ltGray">
            <a:xfrm>
              <a:off x="2770206" y="3094828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6" name="AutoShape 12"/>
            <p:cNvSpPr>
              <a:spLocks noChangeArrowheads="1"/>
            </p:cNvSpPr>
            <p:nvPr/>
          </p:nvSpPr>
          <p:spPr bwMode="ltGray">
            <a:xfrm>
              <a:off x="5260879" y="3020531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57" name="Oval 13"/>
            <p:cNvSpPr>
              <a:spLocks noChangeArrowheads="1"/>
            </p:cNvSpPr>
            <p:nvPr/>
          </p:nvSpPr>
          <p:spPr bwMode="ltGray">
            <a:xfrm>
              <a:off x="5245790" y="3117475"/>
              <a:ext cx="1396213" cy="889058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3" name="Rectangle 949"/>
            <p:cNvSpPr>
              <a:spLocks noChangeArrowheads="1"/>
            </p:cNvSpPr>
            <p:nvPr/>
          </p:nvSpPr>
          <p:spPr bwMode="black">
            <a:xfrm>
              <a:off x="5392408" y="3294080"/>
              <a:ext cx="117498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tr-TR" sz="11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Регулирование и аудит в сфере страхования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59" name="AutoShape 15"/>
            <p:cNvSpPr>
              <a:spLocks noChangeArrowheads="1"/>
            </p:cNvSpPr>
            <p:nvPr/>
          </p:nvSpPr>
          <p:spPr bwMode="ltGray">
            <a:xfrm>
              <a:off x="0" y="2892660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57365" name="Rectangle 55"/>
            <p:cNvSpPr>
              <a:spLocks noChangeArrowheads="1"/>
            </p:cNvSpPr>
            <p:nvPr/>
          </p:nvSpPr>
          <p:spPr bwMode="auto">
            <a:xfrm>
              <a:off x="-96838" y="3782701"/>
              <a:ext cx="1425635" cy="1785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</a:t>
              </a: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Управление ликвидностью и долгом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Управление риском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Управление дебиторской задолженностью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Казначейский учёт</a:t>
              </a: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76" name="Rectangle 949"/>
            <p:cNvSpPr>
              <a:spLocks noChangeArrowheads="1"/>
            </p:cNvSpPr>
            <p:nvPr/>
          </p:nvSpPr>
          <p:spPr bwMode="black">
            <a:xfrm>
              <a:off x="2740256" y="3243756"/>
              <a:ext cx="11112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МЭО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57368" name="Rectangle 110"/>
            <p:cNvSpPr>
              <a:spLocks noChangeArrowheads="1"/>
            </p:cNvSpPr>
            <p:nvPr/>
          </p:nvSpPr>
          <p:spPr bwMode="auto">
            <a:xfrm>
              <a:off x="6665913" y="4143375"/>
              <a:ext cx="1489075" cy="942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400" b="1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 PowerPoint Diagrams designed by ThemeGallery</a:t>
              </a:r>
            </a:p>
          </p:txBody>
        </p:sp>
        <p:sp>
          <p:nvSpPr>
            <p:cNvPr id="50" name="TextBox 49"/>
            <p:cNvSpPr txBox="1">
              <a:spLocks noChangeArrowheads="1"/>
            </p:cNvSpPr>
            <p:nvPr/>
          </p:nvSpPr>
          <p:spPr bwMode="gray">
            <a:xfrm>
              <a:off x="519006" y="5407346"/>
              <a:ext cx="477837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1</a:t>
              </a: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gray">
            <a:xfrm>
              <a:off x="1797510" y="5368141"/>
              <a:ext cx="49245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gray">
            <a:xfrm>
              <a:off x="3156627" y="5352344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3</a:t>
              </a: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gray">
            <a:xfrm>
              <a:off x="4416253" y="542065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4</a:t>
              </a:r>
            </a:p>
          </p:txBody>
        </p:sp>
        <p:sp>
          <p:nvSpPr>
            <p:cNvPr id="58" name="TextBox 57"/>
            <p:cNvSpPr txBox="1">
              <a:spLocks noChangeArrowheads="1"/>
            </p:cNvSpPr>
            <p:nvPr/>
          </p:nvSpPr>
          <p:spPr bwMode="gray">
            <a:xfrm>
              <a:off x="6559854" y="536814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600" b="1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5</a:t>
              </a:r>
            </a:p>
          </p:txBody>
        </p:sp>
        <p:sp>
          <p:nvSpPr>
            <p:cNvPr id="57374" name="Oval 30"/>
            <p:cNvSpPr>
              <a:spLocks noChangeArrowheads="1"/>
            </p:cNvSpPr>
            <p:nvPr/>
          </p:nvSpPr>
          <p:spPr bwMode="ltGray">
            <a:xfrm>
              <a:off x="152929" y="2991383"/>
              <a:ext cx="1038225" cy="69259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4" name="Rectangle 949"/>
            <p:cNvSpPr>
              <a:spLocks noChangeArrowheads="1"/>
            </p:cNvSpPr>
            <p:nvPr/>
          </p:nvSpPr>
          <p:spPr bwMode="black">
            <a:xfrm>
              <a:off x="96837" y="3221881"/>
              <a:ext cx="11128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УГФ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32" name="AutoShape 2"/>
            <p:cNvSpPr>
              <a:spLocks noChangeArrowheads="1"/>
            </p:cNvSpPr>
            <p:nvPr/>
          </p:nvSpPr>
          <p:spPr bwMode="ltGray">
            <a:xfrm>
              <a:off x="6567392" y="3062270"/>
              <a:ext cx="1306512" cy="3265487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34" name="Oval 4"/>
            <p:cNvSpPr>
              <a:spLocks noChangeArrowheads="1"/>
            </p:cNvSpPr>
            <p:nvPr/>
          </p:nvSpPr>
          <p:spPr bwMode="ltGray">
            <a:xfrm>
              <a:off x="6585921" y="3094829"/>
              <a:ext cx="1263934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35" name="AutoShape 12"/>
            <p:cNvSpPr>
              <a:spLocks noChangeArrowheads="1"/>
            </p:cNvSpPr>
            <p:nvPr/>
          </p:nvSpPr>
          <p:spPr bwMode="ltGray">
            <a:xfrm>
              <a:off x="7873904" y="3121975"/>
              <a:ext cx="1306513" cy="326548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algn="ctr">
              <a:solidFill>
                <a:srgbClr val="DDDDD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 dirty="0">
                <a:solidFill>
                  <a:srgbClr val="000000"/>
                </a:solidFill>
              </a:endParaRPr>
            </a:p>
          </p:txBody>
        </p:sp>
        <p:sp>
          <p:nvSpPr>
            <p:cNvPr id="36" name="Oval 13"/>
            <p:cNvSpPr>
              <a:spLocks noChangeArrowheads="1"/>
            </p:cNvSpPr>
            <p:nvPr/>
          </p:nvSpPr>
          <p:spPr bwMode="ltGray">
            <a:xfrm>
              <a:off x="8008047" y="3164435"/>
              <a:ext cx="1038225" cy="103822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000000"/>
                </a:solidFill>
              </a:endParaRPr>
            </a:p>
          </p:txBody>
        </p:sp>
        <p:sp>
          <p:nvSpPr>
            <p:cNvPr id="37" name="Rectangle 949"/>
            <p:cNvSpPr>
              <a:spLocks noChangeArrowheads="1"/>
            </p:cNvSpPr>
            <p:nvPr/>
          </p:nvSpPr>
          <p:spPr bwMode="black">
            <a:xfrm>
              <a:off x="8008047" y="3175535"/>
              <a:ext cx="1112838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	</a:t>
              </a:r>
              <a:r>
                <a:rPr lang="ru-RU" altLang="tr-TR" sz="1200" b="1" dirty="0">
                  <a:solidFill>
                    <a:srgbClr val="4C9ED0"/>
                  </a:solidFill>
                  <a:latin typeface="Corbel" pitchFamily="34" charset="0"/>
                  <a:cs typeface="Arial" charset="0"/>
                </a:rPr>
                <a:t>Нормы в сфере бухучёта и ИСУГФ</a:t>
              </a:r>
              <a:endParaRPr lang="en-US" altLang="tr-TR" sz="1200" b="1" dirty="0">
                <a:solidFill>
                  <a:srgbClr val="4C9ED0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38" name="Rectangle 949"/>
            <p:cNvSpPr>
              <a:spLocks noChangeArrowheads="1"/>
            </p:cNvSpPr>
            <p:nvPr/>
          </p:nvSpPr>
          <p:spPr bwMode="black">
            <a:xfrm>
              <a:off x="6572524" y="3294080"/>
              <a:ext cx="130651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tr-TR" sz="1200" b="1" dirty="0">
                  <a:solidFill>
                    <a:srgbClr val="A4B3BC"/>
                  </a:solidFill>
                  <a:latin typeface="Corbel" pitchFamily="34" charset="0"/>
                  <a:cs typeface="Arial" charset="0"/>
                </a:rPr>
                <a:t>Выработка политики в области доходов</a:t>
              </a:r>
              <a:endParaRPr lang="en-US" altLang="tr-TR" sz="1200" b="1" dirty="0">
                <a:solidFill>
                  <a:srgbClr val="A4B3BC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0" name="TextBox 39"/>
            <p:cNvSpPr txBox="1">
              <a:spLocks noChangeArrowheads="1"/>
            </p:cNvSpPr>
            <p:nvPr/>
          </p:nvSpPr>
          <p:spPr bwMode="gray">
            <a:xfrm>
              <a:off x="5676009" y="5368141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3600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5</a:t>
              </a:r>
              <a:endParaRPr lang="en-US" altLang="tr-TR" sz="3600" dirty="0">
                <a:solidFill>
                  <a:srgbClr val="FFFFFF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gray">
            <a:xfrm>
              <a:off x="6926732" y="5555421"/>
              <a:ext cx="56934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6</a:t>
              </a:r>
              <a:endParaRPr lang="en-US" altLang="tr-TR" sz="3600" b="1" dirty="0">
                <a:solidFill>
                  <a:srgbClr val="FFFFFF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gray">
            <a:xfrm>
              <a:off x="8351925" y="5403286"/>
              <a:ext cx="4762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3600" b="1" dirty="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7</a:t>
              </a:r>
              <a:endParaRPr lang="en-US" altLang="tr-TR" sz="3600" b="1" dirty="0">
                <a:solidFill>
                  <a:srgbClr val="FFFFFF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43" name="Rectangle 55"/>
            <p:cNvSpPr>
              <a:spLocks noChangeArrowheads="1"/>
            </p:cNvSpPr>
            <p:nvPr/>
          </p:nvSpPr>
          <p:spPr bwMode="auto">
            <a:xfrm>
              <a:off x="2655800" y="4160950"/>
              <a:ext cx="1306513" cy="938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Внешние заимствования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Отношения с МВФ, ВБ и т.д.</a:t>
              </a:r>
              <a:endParaRPr lang="tr-TR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4" name="Rectangle 55"/>
            <p:cNvSpPr>
              <a:spLocks noChangeArrowheads="1"/>
            </p:cNvSpPr>
            <p:nvPr/>
          </p:nvSpPr>
          <p:spPr bwMode="auto">
            <a:xfrm>
              <a:off x="3912990" y="4182793"/>
              <a:ext cx="1398451" cy="1354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2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Координация действий с ОСБ в части подготовки и исполнения бюджета</a:t>
              </a:r>
              <a:endParaRPr lang="tr-TR" altLang="tr-TR" sz="12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endParaRPr lang="en-US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5" name="Rectangle 55"/>
            <p:cNvSpPr>
              <a:spLocks noChangeArrowheads="1"/>
            </p:cNvSpPr>
            <p:nvPr/>
          </p:nvSpPr>
          <p:spPr bwMode="auto">
            <a:xfrm>
              <a:off x="5185873" y="3964783"/>
              <a:ext cx="1432081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Внедрение норм регулирования на рынке страховых услуг и контроль за их исполнением</a:t>
              </a: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Аудит рынка страховых услуг</a:t>
              </a: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7" name="Rectangle 55"/>
            <p:cNvSpPr>
              <a:spLocks noChangeArrowheads="1"/>
            </p:cNvSpPr>
            <p:nvPr/>
          </p:nvSpPr>
          <p:spPr bwMode="auto">
            <a:xfrm>
              <a:off x="7739760" y="4245588"/>
              <a:ext cx="1440657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Подготовка законопроектов в сфере бухучёта</a:t>
              </a:r>
              <a:endParaRPr 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Применение ИСУГФ</a:t>
              </a:r>
              <a:endParaRPr lang="en-US" altLang="tr-TR" sz="11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  <p:sp>
          <p:nvSpPr>
            <p:cNvPr id="49" name="Rectangle 55"/>
            <p:cNvSpPr>
              <a:spLocks noChangeArrowheads="1"/>
            </p:cNvSpPr>
            <p:nvPr/>
          </p:nvSpPr>
          <p:spPr bwMode="auto">
            <a:xfrm>
              <a:off x="6511599" y="4111348"/>
              <a:ext cx="1385969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Подготовка политики и законопроектов в области доходов</a:t>
              </a:r>
              <a:endParaRPr lang="tr-TR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tr-TR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  <a:p>
              <a:pPr marL="171450" indent="-171450"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rPr>
                <a:t>Экономический и финансовый анализ и прогнозирование</a:t>
              </a:r>
              <a:endParaRPr lang="en-US" altLang="tr-TR" sz="1000" b="1" dirty="0">
                <a:solidFill>
                  <a:srgbClr val="FFFFFF"/>
                </a:solidFill>
                <a:latin typeface="Corbel" pitchFamily="34" charset="0"/>
                <a:cs typeface="Arial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22149" y="1066868"/>
            <a:ext cx="8244748" cy="1939601"/>
            <a:chOff x="755449" y="2825345"/>
            <a:chExt cx="8388550" cy="2585744"/>
          </a:xfrm>
        </p:grpSpPr>
        <p:sp>
          <p:nvSpPr>
            <p:cNvPr id="99" name="Rectangle 3"/>
            <p:cNvSpPr>
              <a:spLocks noChangeArrowheads="1"/>
            </p:cNvSpPr>
            <p:nvPr/>
          </p:nvSpPr>
          <p:spPr bwMode="gray">
            <a:xfrm>
              <a:off x="915788" y="4881563"/>
              <a:ext cx="1095375" cy="515838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0" name="Rectangle 4"/>
            <p:cNvSpPr>
              <a:spLocks noChangeArrowheads="1"/>
            </p:cNvSpPr>
            <p:nvPr/>
          </p:nvSpPr>
          <p:spPr bwMode="gray">
            <a:xfrm>
              <a:off x="2055613" y="4881563"/>
              <a:ext cx="1095375" cy="500512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9216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-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1" name="Rectangle 5"/>
            <p:cNvSpPr>
              <a:spLocks noChangeArrowheads="1"/>
            </p:cNvSpPr>
            <p:nvPr/>
          </p:nvSpPr>
          <p:spPr bwMode="gray">
            <a:xfrm>
              <a:off x="7100688" y="4881563"/>
              <a:ext cx="1095375" cy="515838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412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gray">
            <a:xfrm>
              <a:off x="5960863" y="4881564"/>
              <a:ext cx="1095375" cy="515838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412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kx="2453608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" name="Rectangle 7"/>
            <p:cNvSpPr>
              <a:spLocks noChangeArrowheads="1"/>
            </p:cNvSpPr>
            <p:nvPr/>
          </p:nvSpPr>
          <p:spPr bwMode="gray">
            <a:xfrm>
              <a:off x="3433563" y="4881563"/>
              <a:ext cx="1095375" cy="50051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4" name="Rectangle 8"/>
            <p:cNvSpPr>
              <a:spLocks noChangeArrowheads="1"/>
            </p:cNvSpPr>
            <p:nvPr/>
          </p:nvSpPr>
          <p:spPr bwMode="gray">
            <a:xfrm>
              <a:off x="4573388" y="4881564"/>
              <a:ext cx="1095375" cy="50051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6667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>
              <a:outerShdw sy="50000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05" name="Group 3"/>
            <p:cNvGrpSpPr>
              <a:grpSpLocks/>
            </p:cNvGrpSpPr>
            <p:nvPr/>
          </p:nvGrpSpPr>
          <p:grpSpPr bwMode="auto">
            <a:xfrm>
              <a:off x="7197178" y="2912701"/>
              <a:ext cx="1623293" cy="536575"/>
              <a:chOff x="3964" y="2071"/>
              <a:chExt cx="1484" cy="330"/>
            </a:xfrm>
          </p:grpSpPr>
          <p:sp>
            <p:nvSpPr>
              <p:cNvPr id="136" name="AutoShape 4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37" name="AutoShape 5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DDDDDD">
                      <a:alpha val="70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6" name="Group 8"/>
            <p:cNvGrpSpPr>
              <a:grpSpLocks/>
            </p:cNvGrpSpPr>
            <p:nvPr/>
          </p:nvGrpSpPr>
          <p:grpSpPr bwMode="auto">
            <a:xfrm>
              <a:off x="879275" y="4221163"/>
              <a:ext cx="2273300" cy="536575"/>
              <a:chOff x="3964" y="2071"/>
              <a:chExt cx="1484" cy="330"/>
            </a:xfrm>
          </p:grpSpPr>
          <p:sp>
            <p:nvSpPr>
              <p:cNvPr id="134" name="AutoShape 9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35" name="AutoShape 10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folHlink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7" name="Group 11"/>
            <p:cNvGrpSpPr>
              <a:grpSpLocks/>
            </p:cNvGrpSpPr>
            <p:nvPr/>
          </p:nvGrpSpPr>
          <p:grpSpPr bwMode="auto">
            <a:xfrm>
              <a:off x="5924350" y="4221163"/>
              <a:ext cx="2273300" cy="536575"/>
              <a:chOff x="3964" y="2071"/>
              <a:chExt cx="1484" cy="330"/>
            </a:xfrm>
          </p:grpSpPr>
          <p:sp>
            <p:nvSpPr>
              <p:cNvPr id="130" name="AutoShape 12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33" name="AutoShape 13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accent2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8" name="Group 14"/>
            <p:cNvGrpSpPr>
              <a:grpSpLocks/>
            </p:cNvGrpSpPr>
            <p:nvPr/>
          </p:nvGrpSpPr>
          <p:grpSpPr bwMode="auto">
            <a:xfrm>
              <a:off x="3398638" y="4230688"/>
              <a:ext cx="2273300" cy="536575"/>
              <a:chOff x="3964" y="2071"/>
              <a:chExt cx="1484" cy="330"/>
            </a:xfrm>
          </p:grpSpPr>
          <p:sp>
            <p:nvSpPr>
              <p:cNvPr id="128" name="AutoShape 15"/>
              <p:cNvSpPr>
                <a:spLocks noChangeArrowheads="1"/>
              </p:cNvSpPr>
              <p:nvPr/>
            </p:nvSpPr>
            <p:spPr bwMode="gray">
              <a:xfrm>
                <a:off x="3964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29" name="AutoShape 16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accent1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grpSp>
          <p:nvGrpSpPr>
            <p:cNvPr id="109" name="Group 17"/>
            <p:cNvGrpSpPr>
              <a:grpSpLocks/>
            </p:cNvGrpSpPr>
            <p:nvPr/>
          </p:nvGrpSpPr>
          <p:grpSpPr bwMode="auto">
            <a:xfrm>
              <a:off x="3681213" y="2825345"/>
              <a:ext cx="1711325" cy="812992"/>
              <a:chOff x="3964" y="1978"/>
              <a:chExt cx="1484" cy="500"/>
            </a:xfrm>
          </p:grpSpPr>
          <p:sp>
            <p:nvSpPr>
              <p:cNvPr id="126" name="AutoShape 18"/>
              <p:cNvSpPr>
                <a:spLocks noChangeArrowheads="1"/>
              </p:cNvSpPr>
              <p:nvPr/>
            </p:nvSpPr>
            <p:spPr bwMode="gray">
              <a:xfrm>
                <a:off x="3964" y="1978"/>
                <a:ext cx="1484" cy="500"/>
              </a:xfrm>
              <a:prstGeom prst="roundRect">
                <a:avLst>
                  <a:gd name="adj" fmla="val 16667"/>
                </a:avLst>
              </a:prstGeom>
              <a:solidFill>
                <a:srgbClr val="DDDDDD"/>
              </a:solidFill>
              <a:ln w="12700" algn="ctr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  <p:sp>
            <p:nvSpPr>
              <p:cNvPr id="127" name="AutoShape 19"/>
              <p:cNvSpPr>
                <a:spLocks noChangeArrowheads="1"/>
              </p:cNvSpPr>
              <p:nvPr/>
            </p:nvSpPr>
            <p:spPr bwMode="gray">
              <a:xfrm>
                <a:off x="3987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rgbClr val="DDDDDD">
                      <a:alpha val="70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Corbel" pitchFamily="34" charset="0"/>
                </a:endParaRPr>
              </a:p>
            </p:txBody>
          </p:sp>
        </p:grpSp>
        <p:cxnSp>
          <p:nvCxnSpPr>
            <p:cNvPr id="110" name="AutoShape 25"/>
            <p:cNvCxnSpPr>
              <a:cxnSpLocks noChangeShapeType="1"/>
            </p:cNvCxnSpPr>
            <p:nvPr/>
          </p:nvCxnSpPr>
          <p:spPr bwMode="black">
            <a:xfrm flipH="1">
              <a:off x="5411590" y="3217863"/>
              <a:ext cx="173831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AutoShape 26"/>
            <p:cNvCxnSpPr>
              <a:cxnSpLocks noChangeShapeType="1"/>
              <a:stCxn id="134" idx="0"/>
              <a:endCxn id="126" idx="2"/>
            </p:cNvCxnSpPr>
            <p:nvPr/>
          </p:nvCxnSpPr>
          <p:spPr bwMode="black">
            <a:xfrm rot="5400000" flipH="1" flipV="1">
              <a:off x="2984988" y="2669277"/>
              <a:ext cx="582825" cy="252095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AutoShape 27"/>
            <p:cNvCxnSpPr>
              <a:cxnSpLocks noChangeShapeType="1"/>
              <a:stCxn id="130" idx="0"/>
              <a:endCxn id="126" idx="2"/>
            </p:cNvCxnSpPr>
            <p:nvPr/>
          </p:nvCxnSpPr>
          <p:spPr bwMode="black">
            <a:xfrm rot="16200000" flipV="1">
              <a:off x="5507525" y="2667689"/>
              <a:ext cx="582825" cy="252412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3" name="Text Box 30"/>
            <p:cNvSpPr txBox="1">
              <a:spLocks noChangeArrowheads="1"/>
            </p:cNvSpPr>
            <p:nvPr/>
          </p:nvSpPr>
          <p:spPr bwMode="white">
            <a:xfrm>
              <a:off x="5848150" y="4311650"/>
              <a:ext cx="2369465" cy="4513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F8F8F8"/>
                  </a:solidFill>
                  <a:latin typeface="Corbel" pitchFamily="34" charset="0"/>
                </a:rPr>
                <a:t>Заместитель министра</a:t>
              </a:r>
              <a:endParaRPr lang="en-US" altLang="en-US" sz="1600" b="1" dirty="0">
                <a:solidFill>
                  <a:srgbClr val="F8F8F8"/>
                </a:solidFill>
                <a:latin typeface="Corbel" pitchFamily="34" charset="0"/>
              </a:endParaRPr>
            </a:p>
          </p:txBody>
        </p:sp>
        <p:sp>
          <p:nvSpPr>
            <p:cNvPr id="114" name="Text Box 31"/>
            <p:cNvSpPr txBox="1">
              <a:spLocks noChangeArrowheads="1"/>
            </p:cNvSpPr>
            <p:nvPr/>
          </p:nvSpPr>
          <p:spPr bwMode="white">
            <a:xfrm>
              <a:off x="755449" y="4302125"/>
              <a:ext cx="2538510" cy="4513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F8F8F8"/>
                  </a:solidFill>
                  <a:latin typeface="Corbel" pitchFamily="34" charset="0"/>
                </a:rPr>
                <a:t>Заместитель министра</a:t>
              </a:r>
              <a:endParaRPr lang="en-US" altLang="en-US" sz="1600" b="1" dirty="0">
                <a:solidFill>
                  <a:srgbClr val="F8F8F8"/>
                </a:solidFill>
                <a:latin typeface="Corbel" pitchFamily="34" charset="0"/>
              </a:endParaRPr>
            </a:p>
          </p:txBody>
        </p:sp>
        <p:sp>
          <p:nvSpPr>
            <p:cNvPr id="115" name="Text Box 32"/>
            <p:cNvSpPr txBox="1">
              <a:spLocks noChangeArrowheads="1"/>
            </p:cNvSpPr>
            <p:nvPr/>
          </p:nvSpPr>
          <p:spPr bwMode="gray">
            <a:xfrm>
              <a:off x="809425" y="4985594"/>
              <a:ext cx="1308100" cy="410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r>
                <a:rPr lang="tr-TR" altLang="en-US" sz="1400" b="1" dirty="0">
                  <a:solidFill>
                    <a:srgbClr val="FFFFFF"/>
                  </a:solidFill>
                  <a:latin typeface="Corbel" pitchFamily="34" charset="0"/>
                </a:rPr>
                <a:t> </a:t>
              </a:r>
              <a:endParaRPr lang="en-US" altLang="en-US" sz="1400" b="1" dirty="0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16" name="Text Box 33"/>
            <p:cNvSpPr txBox="1">
              <a:spLocks noChangeArrowheads="1"/>
            </p:cNvSpPr>
            <p:nvPr/>
          </p:nvSpPr>
          <p:spPr bwMode="gray">
            <a:xfrm>
              <a:off x="1968299" y="4985594"/>
              <a:ext cx="1308100" cy="410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FFFFFF"/>
                  </a:solidFill>
                  <a:latin typeface="Corbel" pitchFamily="34" charset="0"/>
                </a:rPr>
                <a:t>DGs</a:t>
              </a:r>
            </a:p>
          </p:txBody>
        </p:sp>
        <p:sp>
          <p:nvSpPr>
            <p:cNvPr id="117" name="Text Box 34"/>
            <p:cNvSpPr txBox="1">
              <a:spLocks noChangeArrowheads="1"/>
            </p:cNvSpPr>
            <p:nvPr/>
          </p:nvSpPr>
          <p:spPr bwMode="white">
            <a:xfrm>
              <a:off x="3328787" y="4308474"/>
              <a:ext cx="2298727" cy="4513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en-US" sz="1600" b="1" dirty="0">
                  <a:solidFill>
                    <a:srgbClr val="F8F8F8"/>
                  </a:solidFill>
                  <a:latin typeface="Corbel" pitchFamily="34" charset="0"/>
                </a:rPr>
                <a:t>Заместитель министра</a:t>
              </a:r>
              <a:endParaRPr lang="en-US" altLang="en-US" sz="1600" b="1" dirty="0">
                <a:solidFill>
                  <a:srgbClr val="F8F8F8"/>
                </a:solidFill>
                <a:latin typeface="Corbel" pitchFamily="34" charset="0"/>
              </a:endParaRPr>
            </a:p>
          </p:txBody>
        </p:sp>
        <p:sp>
          <p:nvSpPr>
            <p:cNvPr id="118" name="Text Box 37"/>
            <p:cNvSpPr txBox="1">
              <a:spLocks noChangeArrowheads="1"/>
            </p:cNvSpPr>
            <p:nvPr/>
          </p:nvSpPr>
          <p:spPr bwMode="gray">
            <a:xfrm>
              <a:off x="3327200" y="4977931"/>
              <a:ext cx="1308100" cy="410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FFFFFF"/>
                  </a:solidFill>
                  <a:latin typeface="Corbel" pitchFamily="34" charset="0"/>
                </a:rPr>
                <a:t>DGs</a:t>
              </a:r>
            </a:p>
          </p:txBody>
        </p:sp>
        <p:sp>
          <p:nvSpPr>
            <p:cNvPr id="119" name="Text Box 38"/>
            <p:cNvSpPr txBox="1">
              <a:spLocks noChangeArrowheads="1"/>
            </p:cNvSpPr>
            <p:nvPr/>
          </p:nvSpPr>
          <p:spPr bwMode="gray">
            <a:xfrm>
              <a:off x="4500265" y="5000782"/>
              <a:ext cx="1308100" cy="4103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400" b="1" dirty="0">
                  <a:solidFill>
                    <a:srgbClr val="FFFFFF"/>
                  </a:solidFill>
                  <a:latin typeface="Corbel" pitchFamily="34" charset="0"/>
                </a:rPr>
                <a:t>DGs</a:t>
              </a:r>
            </a:p>
          </p:txBody>
        </p:sp>
        <p:sp>
          <p:nvSpPr>
            <p:cNvPr id="120" name="Text Box 39"/>
            <p:cNvSpPr txBox="1">
              <a:spLocks noChangeArrowheads="1"/>
            </p:cNvSpPr>
            <p:nvPr/>
          </p:nvSpPr>
          <p:spPr bwMode="gray">
            <a:xfrm>
              <a:off x="5854500" y="5004583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21" name="Text Box 40"/>
            <p:cNvSpPr txBox="1">
              <a:spLocks noChangeArrowheads="1"/>
            </p:cNvSpPr>
            <p:nvPr/>
          </p:nvSpPr>
          <p:spPr bwMode="gray">
            <a:xfrm>
              <a:off x="7000675" y="5008719"/>
              <a:ext cx="13081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182326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tr-TR" altLang="en-US" sz="1400" b="1">
                  <a:solidFill>
                    <a:srgbClr val="FFFFFF"/>
                  </a:solidFill>
                  <a:latin typeface="Corbel" pitchFamily="34" charset="0"/>
                </a:rPr>
                <a:t>DGs</a:t>
              </a:r>
              <a:endParaRPr lang="en-US" altLang="en-US" sz="1400" b="1">
                <a:solidFill>
                  <a:srgbClr val="FFFFFF"/>
                </a:solidFill>
                <a:latin typeface="Corbel" pitchFamily="34" charset="0"/>
              </a:endParaRPr>
            </a:p>
          </p:txBody>
        </p:sp>
        <p:sp>
          <p:nvSpPr>
            <p:cNvPr id="122" name="Text Box 41"/>
            <p:cNvSpPr txBox="1">
              <a:spLocks noChangeArrowheads="1"/>
            </p:cNvSpPr>
            <p:nvPr/>
          </p:nvSpPr>
          <p:spPr bwMode="black">
            <a:xfrm>
              <a:off x="3735541" y="3046097"/>
              <a:ext cx="1640277" cy="964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en-US" sz="2000" b="1" dirty="0">
                  <a:solidFill>
                    <a:srgbClr val="000000"/>
                  </a:solidFill>
                  <a:latin typeface="Corbel" pitchFamily="34" charset="0"/>
                </a:rPr>
                <a:t>Министр</a:t>
              </a:r>
            </a:p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en-US" sz="1400" b="1" dirty="0">
                  <a:solidFill>
                    <a:srgbClr val="000000"/>
                  </a:solidFill>
                  <a:latin typeface="Corbel" pitchFamily="34" charset="0"/>
                </a:rPr>
                <a:t> </a:t>
              </a:r>
              <a:endParaRPr lang="en-US" altLang="en-US" sz="1400" b="1" dirty="0">
                <a:solidFill>
                  <a:srgbClr val="000000"/>
                </a:solidFill>
                <a:latin typeface="Corbel" pitchFamily="34" charset="0"/>
              </a:endParaRPr>
            </a:p>
          </p:txBody>
        </p:sp>
        <p:cxnSp>
          <p:nvCxnSpPr>
            <p:cNvPr id="123" name="AutoShape 43"/>
            <p:cNvCxnSpPr>
              <a:cxnSpLocks noChangeShapeType="1"/>
              <a:stCxn id="126" idx="2"/>
              <a:endCxn id="128" idx="0"/>
            </p:cNvCxnSpPr>
            <p:nvPr/>
          </p:nvCxnSpPr>
          <p:spPr bwMode="black">
            <a:xfrm rot="5400000">
              <a:off x="4239908" y="3933719"/>
              <a:ext cx="592349" cy="158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41"/>
            <p:cNvSpPr txBox="1">
              <a:spLocks noChangeArrowheads="1"/>
            </p:cNvSpPr>
            <p:nvPr/>
          </p:nvSpPr>
          <p:spPr bwMode="black">
            <a:xfrm>
              <a:off x="7197178" y="2907453"/>
              <a:ext cx="1623293" cy="615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en-US" sz="1200" b="1" dirty="0">
                  <a:solidFill>
                    <a:srgbClr val="000000"/>
                  </a:solidFill>
                  <a:latin typeface="Corbel" pitchFamily="34" charset="0"/>
                </a:rPr>
                <a:t>Подведомственные учреждения</a:t>
              </a:r>
              <a:endParaRPr lang="en-US" altLang="en-US" sz="1200" b="1" dirty="0">
                <a:solidFill>
                  <a:srgbClr val="000000"/>
                </a:solidFill>
                <a:latin typeface="Corbel" pitchFamily="34" charset="0"/>
              </a:endParaRPr>
            </a:p>
          </p:txBody>
        </p:sp>
        <p:sp>
          <p:nvSpPr>
            <p:cNvPr id="125" name="Text Box 41"/>
            <p:cNvSpPr txBox="1">
              <a:spLocks noChangeArrowheads="1"/>
            </p:cNvSpPr>
            <p:nvPr/>
          </p:nvSpPr>
          <p:spPr bwMode="black">
            <a:xfrm>
              <a:off x="7167994" y="3459455"/>
              <a:ext cx="1976005" cy="738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eaLnBrk="1" fontAlgn="base" hangingPunct="1"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000" dirty="0">
                  <a:solidFill>
                    <a:srgbClr val="000000"/>
                  </a:solidFill>
                  <a:latin typeface="Corbel" pitchFamily="34" charset="0"/>
                </a:rPr>
                <a:t>Управление по доходам</a:t>
              </a:r>
              <a:endParaRPr lang="tr-TR" altLang="en-US" sz="1000" dirty="0">
                <a:solidFill>
                  <a:srgbClr val="000000"/>
                </a:solidFill>
                <a:latin typeface="Corbel" pitchFamily="34" charset="0"/>
              </a:endParaRPr>
            </a:p>
            <a:p>
              <a:pPr marL="171450" indent="-171450" eaLnBrk="1" fontAlgn="base" hangingPunct="1"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000" dirty="0">
                  <a:solidFill>
                    <a:srgbClr val="000000"/>
                  </a:solidFill>
                  <a:latin typeface="Corbel" pitchFamily="34" charset="0"/>
                </a:rPr>
                <a:t>Управление приватизации</a:t>
              </a:r>
              <a:endParaRPr lang="tr-TR" altLang="en-US" sz="1000" dirty="0">
                <a:solidFill>
                  <a:srgbClr val="000000"/>
                </a:solidFill>
                <a:latin typeface="Corbel" pitchFamily="34" charset="0"/>
              </a:endParaRPr>
            </a:p>
            <a:p>
              <a:pPr marL="171450" indent="-171450" eaLnBrk="1" fontAlgn="base" hangingPunct="1"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000" dirty="0">
                  <a:solidFill>
                    <a:srgbClr val="000000"/>
                  </a:solidFill>
                  <a:latin typeface="Corbel" pitchFamily="34" charset="0"/>
                </a:rPr>
                <a:t>Прочие </a:t>
              </a:r>
              <a:endParaRPr lang="en-US" altLang="en-US" sz="1000" dirty="0">
                <a:solidFill>
                  <a:srgbClr val="000000"/>
                </a:solidFill>
                <a:latin typeface="Corbe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02021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258</Words>
  <Application>Microsoft Office PowerPoint</Application>
  <PresentationFormat>On-screen Show 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Corbel</vt:lpstr>
      <vt:lpstr>873TGp_fall_light_ani</vt:lpstr>
      <vt:lpstr>Изменения в организационной структуре УГФ -   Функции и обязанности</vt:lpstr>
      <vt:lpstr>Новая организационная структура Министерства казначейства и финансов </vt:lpstr>
    </vt:vector>
  </TitlesOfParts>
  <Company>Hazine Müsteşarlığı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the PFM Institutional Structure</dc:title>
  <dc:creator>ILYAS TUFAN</dc:creator>
  <cp:lastModifiedBy>Andrei Nikolaevich Salnikov</cp:lastModifiedBy>
  <cp:revision>15</cp:revision>
  <dcterms:created xsi:type="dcterms:W3CDTF">2019-03-13T12:43:39Z</dcterms:created>
  <dcterms:modified xsi:type="dcterms:W3CDTF">2019-03-13T14:40:18Z</dcterms:modified>
</cp:coreProperties>
</file>