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71" r:id="rId2"/>
    <p:sldId id="368" r:id="rId3"/>
    <p:sldId id="385" r:id="rId4"/>
    <p:sldId id="388" r:id="rId5"/>
    <p:sldId id="386" r:id="rId6"/>
    <p:sldId id="389" r:id="rId7"/>
    <p:sldId id="382" r:id="rId8"/>
    <p:sldId id="384" r:id="rId9"/>
    <p:sldId id="378" r:id="rId10"/>
    <p:sldId id="312" r:id="rId11"/>
  </p:sldIdLst>
  <p:sldSz cx="9906000" cy="6858000" type="A4"/>
  <p:notesSz cx="7086600" cy="90249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7" autoAdjust="0"/>
    <p:restoredTop sz="76458" autoAdjust="0"/>
  </p:normalViewPr>
  <p:slideViewPr>
    <p:cSldViewPr>
      <p:cViewPr varScale="1">
        <p:scale>
          <a:sx n="116" d="100"/>
          <a:sy n="116" d="100"/>
        </p:scale>
        <p:origin x="2928" y="192"/>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ida Carsimamovic" userId="S::naidacar_gmail.com#ext#@worldbankgroup.onmicrosoft.com::53931ab3-ae2f-4940-ab2f-79ca65fd9f5d" providerId="AD" clId="Web-{6FC6A6E1-C089-D525-727A-6B74C055720D}"/>
    <pc:docChg chg="modSld">
      <pc:chgData name="Naida Carsimamovic" userId="S::naidacar_gmail.com#ext#@worldbankgroup.onmicrosoft.com::53931ab3-ae2f-4940-ab2f-79ca65fd9f5d" providerId="AD" clId="Web-{6FC6A6E1-C089-D525-727A-6B74C055720D}" dt="2019-03-12T16:44:35.911" v="12" actId="20577"/>
      <pc:docMkLst>
        <pc:docMk/>
      </pc:docMkLst>
      <pc:sldChg chg="modSp">
        <pc:chgData name="Naida Carsimamovic" userId="S::naidacar_gmail.com#ext#@worldbankgroup.onmicrosoft.com::53931ab3-ae2f-4940-ab2f-79ca65fd9f5d" providerId="AD" clId="Web-{6FC6A6E1-C089-D525-727A-6B74C055720D}" dt="2019-03-12T16:44:35.911" v="12" actId="20577"/>
        <pc:sldMkLst>
          <pc:docMk/>
          <pc:sldMk cId="1712792362" sldId="385"/>
        </pc:sldMkLst>
        <pc:spChg chg="mod">
          <ac:chgData name="Naida Carsimamovic" userId="S::naidacar_gmail.com#ext#@worldbankgroup.onmicrosoft.com::53931ab3-ae2f-4940-ab2f-79ca65fd9f5d" providerId="AD" clId="Web-{6FC6A6E1-C089-D525-727A-6B74C055720D}" dt="2019-03-12T16:44:35.911" v="12" actId="20577"/>
          <ac:spMkLst>
            <pc:docMk/>
            <pc:sldMk cId="1712792362" sldId="385"/>
            <ac:spMk id="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3/12/2019</a:t>
            </a:fld>
            <a:endParaRPr lang="en-US" dirty="0"/>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3/12/2019</a:t>
            </a:fld>
            <a:endParaRPr lang="en-US" dirty="0"/>
          </a:p>
        </p:txBody>
      </p:sp>
      <p:sp>
        <p:nvSpPr>
          <p:cNvPr id="4" name="Slide Image Placeholder 3"/>
          <p:cNvSpPr>
            <a:spLocks noGrp="1" noRot="1" noChangeAspect="1"/>
          </p:cNvSpPr>
          <p:nvPr>
            <p:ph type="sldImg" idx="2"/>
          </p:nvPr>
        </p:nvSpPr>
        <p:spPr>
          <a:xfrm>
            <a:off x="1100138" y="676275"/>
            <a:ext cx="4886325" cy="33845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US" sz="1200" dirty="0">
              <a:solidFill>
                <a:schemeClr val="tx1">
                  <a:lumMod val="95000"/>
                  <a:lumOff val="5000"/>
                </a:schemeClr>
              </a:solidFill>
            </a:endParaRPr>
          </a:p>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1042954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327873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1265630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790019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49C48-BC26-42D6-AA3D-28B97E864269}"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9523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081608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253542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165466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3/12/2019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3/12/2019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3/12/2019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3/12/2019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3/12/2019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3/12/2019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3/12/2019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3/12/2019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3/12/2019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3/12/2019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3/12/2019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3/12/2019</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pempal.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200400"/>
          </a:xfrm>
        </p:spPr>
        <p:txBody>
          <a:bodyPr/>
          <a:lstStyle/>
          <a:p>
            <a:r>
              <a:rPr lang="en-US" dirty="0">
                <a:solidFill>
                  <a:srgbClr val="002060"/>
                </a:solidFill>
              </a:rPr>
              <a:t>Update on Progress of the Program and Performance Budgeting Working Group (PPBWG) and Future Plans</a:t>
            </a:r>
          </a:p>
        </p:txBody>
      </p:sp>
      <p:sp>
        <p:nvSpPr>
          <p:cNvPr id="3" name="Subtitle 2"/>
          <p:cNvSpPr>
            <a:spLocks noGrp="1"/>
          </p:cNvSpPr>
          <p:nvPr>
            <p:ph type="subTitle" idx="1"/>
          </p:nvPr>
        </p:nvSpPr>
        <p:spPr>
          <a:xfrm>
            <a:off x="1676400" y="4191000"/>
            <a:ext cx="6934200" cy="762000"/>
          </a:xfrm>
        </p:spPr>
        <p:txBody>
          <a:bodyPr rtlCol="0">
            <a:normAutofit fontScale="92500" lnSpcReduction="10000"/>
          </a:bodyPr>
          <a:lstStyle/>
          <a:p>
            <a:pPr fontAlgn="auto">
              <a:spcAft>
                <a:spcPts val="0"/>
              </a:spcAft>
              <a:buFont typeface="Arial" pitchFamily="34" charset="0"/>
              <a:buNone/>
              <a:defRPr/>
            </a:pPr>
            <a:r>
              <a:rPr lang="en-US" sz="2400" i="1" dirty="0">
                <a:solidFill>
                  <a:schemeClr val="tx1">
                    <a:lumMod val="95000"/>
                    <a:lumOff val="5000"/>
                  </a:schemeClr>
                </a:solidFill>
              </a:rPr>
              <a:t>PEMPAL Budget Community of Practice (BCOP)</a:t>
            </a:r>
          </a:p>
          <a:p>
            <a:pPr fontAlgn="auto">
              <a:spcAft>
                <a:spcPts val="0"/>
              </a:spcAft>
              <a:buFont typeface="Arial" pitchFamily="34" charset="0"/>
              <a:buNone/>
              <a:defRPr/>
            </a:pPr>
            <a:r>
              <a:rPr lang="en-US" sz="2400" i="1" dirty="0">
                <a:solidFill>
                  <a:schemeClr val="tx1">
                    <a:lumMod val="95000"/>
                    <a:lumOff val="5000"/>
                  </a:schemeClr>
                </a:solidFill>
              </a:rPr>
              <a:t>Program and Performance Budgeting Working Group</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514600" y="5562600"/>
            <a:ext cx="4953000" cy="1200329"/>
          </a:xfrm>
          <a:prstGeom prst="rect">
            <a:avLst/>
          </a:prstGeom>
          <a:noFill/>
          <a:ln w="9525">
            <a:noFill/>
            <a:miter lim="800000"/>
            <a:headEnd/>
            <a:tailEnd/>
          </a:ln>
        </p:spPr>
        <p:txBody>
          <a:bodyPr>
            <a:spAutoFit/>
          </a:bodyPr>
          <a:lstStyle/>
          <a:p>
            <a:pPr algn="ctr"/>
            <a:endParaRPr lang="bs-Latn-BA" dirty="0">
              <a:latin typeface="Calibri" pitchFamily="34" charset="0"/>
            </a:endParaRPr>
          </a:p>
          <a:p>
            <a:pPr algn="ctr"/>
            <a:r>
              <a:rPr lang="en-US" dirty="0">
                <a:latin typeface="Calibri" pitchFamily="34" charset="0"/>
              </a:rPr>
              <a:t>Nikolay </a:t>
            </a:r>
            <a:r>
              <a:rPr lang="en-US" dirty="0" err="1">
                <a:latin typeface="Calibri" pitchFamily="34" charset="0"/>
              </a:rPr>
              <a:t>Begchin</a:t>
            </a:r>
            <a:endParaRPr lang="bs-Latn-BA" dirty="0">
              <a:latin typeface="Calibri" pitchFamily="34" charset="0"/>
            </a:endParaRPr>
          </a:p>
          <a:p>
            <a:pPr algn="ctr"/>
            <a:r>
              <a:rPr lang="bs-Latn-BA" dirty="0" err="1">
                <a:latin typeface="Calibri" pitchFamily="34" charset="0"/>
              </a:rPr>
              <a:t>MoF</a:t>
            </a:r>
            <a:r>
              <a:rPr lang="bs-Latn-BA" dirty="0">
                <a:latin typeface="Calibri" pitchFamily="34" charset="0"/>
              </a:rPr>
              <a:t> </a:t>
            </a:r>
            <a:r>
              <a:rPr lang="bs-Latn-BA" dirty="0" err="1">
                <a:latin typeface="Calibri" pitchFamily="34" charset="0"/>
              </a:rPr>
              <a:t>Russian</a:t>
            </a:r>
            <a:r>
              <a:rPr lang="bs-Latn-BA" dirty="0">
                <a:latin typeface="Calibri" pitchFamily="34" charset="0"/>
              </a:rPr>
              <a:t> </a:t>
            </a:r>
            <a:r>
              <a:rPr lang="bs-Latn-BA" dirty="0" err="1">
                <a:latin typeface="Calibri" pitchFamily="34" charset="0"/>
              </a:rPr>
              <a:t>Federation</a:t>
            </a:r>
            <a:r>
              <a:rPr lang="bs-Latn-BA" dirty="0">
                <a:latin typeface="Calibri" pitchFamily="34" charset="0"/>
              </a:rPr>
              <a:t>, PPBWG </a:t>
            </a:r>
            <a:r>
              <a:rPr lang="bs-Latn-BA" dirty="0" err="1">
                <a:latin typeface="Calibri" pitchFamily="34" charset="0"/>
              </a:rPr>
              <a:t>Lead</a:t>
            </a:r>
            <a:endParaRPr lang="bs-Latn-BA" dirty="0">
              <a:latin typeface="Calibri" pitchFamily="34" charset="0"/>
            </a:endParaRPr>
          </a:p>
          <a:p>
            <a:pPr algn="ctr"/>
            <a:r>
              <a:rPr lang="en-US" dirty="0">
                <a:latin typeface="Calibri" pitchFamily="34" charset="0"/>
              </a:rPr>
              <a:t>March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r>
              <a:rPr lang="en-US" sz="3600" dirty="0">
                <a:solidFill>
                  <a:srgbClr val="000000"/>
                </a:solidFill>
              </a:rPr>
              <a:t>Thank you for your attention!</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en-US" sz="2000" dirty="0">
                <a:solidFill>
                  <a:srgbClr val="000000"/>
                </a:solidFill>
              </a:rPr>
              <a:t>All Working Group event materials can be found in English, Russian and BCS at </a:t>
            </a:r>
            <a:r>
              <a:rPr lang="en-US" sz="2000" dirty="0">
                <a:solidFill>
                  <a:srgbClr val="000000"/>
                </a:solidFill>
                <a:hlinkClick r:id="rId4"/>
              </a:rPr>
              <a:t>www.pempal.org</a:t>
            </a:r>
            <a:r>
              <a:rPr lang="en-US" sz="2000" dirty="0">
                <a:solidFill>
                  <a:srgbClr val="000000"/>
                </a:solidFill>
              </a:rPr>
              <a:t> and additional materials on BCOP OneDrive</a:t>
            </a:r>
          </a:p>
          <a:p>
            <a:pPr fontAlgn="auto">
              <a:spcAft>
                <a:spcPts val="0"/>
              </a:spcAft>
              <a:defRPr/>
            </a:pPr>
            <a:endParaRPr lang="bs-Latn-BA"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Reminder: Working Group Factsheet </a:t>
            </a:r>
          </a:p>
        </p:txBody>
      </p:sp>
      <p:sp>
        <p:nvSpPr>
          <p:cNvPr id="9" name="Содержимое 2"/>
          <p:cNvSpPr txBox="1">
            <a:spLocks/>
          </p:cNvSpPr>
          <p:nvPr/>
        </p:nvSpPr>
        <p:spPr bwMode="auto">
          <a:xfrm>
            <a:off x="891988" y="900290"/>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800"/>
              </a:spcBef>
            </a:pPr>
            <a:r>
              <a:rPr lang="en-US" sz="2200" b="1" dirty="0">
                <a:solidFill>
                  <a:schemeClr val="accent6">
                    <a:lumMod val="50000"/>
                  </a:schemeClr>
                </a:solidFill>
              </a:rPr>
              <a:t>Goal</a:t>
            </a:r>
            <a:r>
              <a:rPr lang="ru-RU" sz="2200" b="1" dirty="0">
                <a:solidFill>
                  <a:schemeClr val="accent6">
                    <a:lumMod val="50000"/>
                  </a:schemeClr>
                </a:solidFill>
              </a:rPr>
              <a:t>:</a:t>
            </a:r>
            <a:r>
              <a:rPr lang="ru-RU" sz="2200" dirty="0"/>
              <a:t> </a:t>
            </a:r>
            <a:r>
              <a:rPr lang="en-US" sz="2200" b="1" dirty="0">
                <a:solidFill>
                  <a:schemeClr val="accent6">
                    <a:lumMod val="50000"/>
                  </a:schemeClr>
                </a:solidFill>
              </a:rPr>
              <a:t>To identify main trends observed in program budgeting and spending reviews in developed and PEMPAL countries so that efficient approaches to such practices can be subsequently developed and spending effectiveness improved. </a:t>
            </a:r>
          </a:p>
          <a:p>
            <a:pPr algn="just">
              <a:spcBef>
                <a:spcPts val="800"/>
              </a:spcBef>
            </a:pPr>
            <a:endParaRPr lang="en-US" sz="2200" b="1" dirty="0">
              <a:solidFill>
                <a:schemeClr val="accent6">
                  <a:lumMod val="50000"/>
                </a:schemeClr>
              </a:solidFill>
            </a:endParaRPr>
          </a:p>
          <a:p>
            <a:pPr algn="just">
              <a:spcBef>
                <a:spcPts val="800"/>
              </a:spcBef>
            </a:pPr>
            <a:r>
              <a:rPr lang="en-US" sz="2200" b="1" dirty="0">
                <a:solidFill>
                  <a:schemeClr val="tx1"/>
                </a:solidFill>
              </a:rPr>
              <a:t>BCOP members continuously identify program and performance budgeting as a priority area in their countries’ budgeting reforms, including in the 2019 pre-event plenary meeting survey.</a:t>
            </a:r>
          </a:p>
          <a:p>
            <a:pPr algn="just">
              <a:spcBef>
                <a:spcPts val="800"/>
              </a:spcBef>
            </a:pPr>
            <a:endParaRPr lang="en-US" sz="2200" b="1" dirty="0">
              <a:solidFill>
                <a:schemeClr val="accent6">
                  <a:lumMod val="50000"/>
                </a:schemeClr>
              </a:solidFill>
            </a:endParaRPr>
          </a:p>
          <a:p>
            <a:pPr algn="just">
              <a:spcBef>
                <a:spcPts val="800"/>
              </a:spcBef>
            </a:pPr>
            <a:r>
              <a:rPr lang="en-US" sz="2200" b="1" dirty="0">
                <a:solidFill>
                  <a:schemeClr val="tx1">
                    <a:lumMod val="95000"/>
                    <a:lumOff val="5000"/>
                  </a:schemeClr>
                </a:solidFill>
              </a:rPr>
              <a:t>Objectives</a:t>
            </a:r>
            <a:r>
              <a:rPr lang="ru-RU" sz="2200" b="1" dirty="0">
                <a:solidFill>
                  <a:schemeClr val="tx1">
                    <a:lumMod val="95000"/>
                    <a:lumOff val="5000"/>
                  </a:schemeClr>
                </a:solidFill>
              </a:rPr>
              <a:t>:</a:t>
            </a:r>
          </a:p>
          <a:p>
            <a:pPr marL="342900" lvl="0" indent="-342900" algn="l">
              <a:buFont typeface="Wingdings" pitchFamily="2" charset="2"/>
              <a:buChar char="Ø"/>
            </a:pPr>
            <a:r>
              <a:rPr lang="en-US" sz="2200" b="1" dirty="0">
                <a:solidFill>
                  <a:schemeClr val="tx1"/>
                </a:solidFill>
              </a:rPr>
              <a:t>to identify key trends in program and performance budgeting implementation and spending reviews </a:t>
            </a:r>
          </a:p>
          <a:p>
            <a:pPr marL="342900" lvl="0" indent="-342900" algn="l">
              <a:buFont typeface="Wingdings" pitchFamily="2" charset="2"/>
              <a:buChar char="Ø"/>
            </a:pPr>
            <a:r>
              <a:rPr lang="en-US" sz="2200" b="1" dirty="0">
                <a:solidFill>
                  <a:schemeClr val="tx1"/>
                </a:solidFill>
              </a:rPr>
              <a:t>to learn from specific PEMPAL and international country examples in these areas. </a:t>
            </a:r>
          </a:p>
          <a:p>
            <a:pPr marL="0" lvl="1" algn="just">
              <a:spcBef>
                <a:spcPts val="800"/>
              </a:spcBef>
            </a:pPr>
            <a:endParaRPr lang="en-GB" sz="800" b="1" dirty="0">
              <a:solidFill>
                <a:schemeClr val="tx1"/>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263562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Reminder: Working Group Factsheet </a:t>
            </a:r>
          </a:p>
        </p:txBody>
      </p:sp>
      <p:sp>
        <p:nvSpPr>
          <p:cNvPr id="9" name="Содержимое 2"/>
          <p:cNvSpPr txBox="1">
            <a:spLocks/>
          </p:cNvSpPr>
          <p:nvPr/>
        </p:nvSpPr>
        <p:spPr bwMode="auto">
          <a:xfrm>
            <a:off x="839788" y="1447800"/>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lvl="1" algn="just">
              <a:spcBef>
                <a:spcPts val="800"/>
              </a:spcBef>
            </a:pPr>
            <a:endParaRPr lang="en-GB" sz="800" b="1" dirty="0">
              <a:solidFill>
                <a:schemeClr val="tx1"/>
              </a:solidFill>
            </a:endParaRPr>
          </a:p>
          <a:p>
            <a:pPr marL="0" lvl="1" algn="just">
              <a:spcBef>
                <a:spcPts val="800"/>
              </a:spcBef>
            </a:pPr>
            <a:r>
              <a:rPr lang="en-GB" sz="2200" b="1" dirty="0">
                <a:solidFill>
                  <a:schemeClr val="tx1"/>
                </a:solidFill>
              </a:rPr>
              <a:t>Extensive partnership with the OECD</a:t>
            </a:r>
            <a:r>
              <a:rPr lang="en-GB" sz="2200" dirty="0">
                <a:solidFill>
                  <a:schemeClr val="tx1"/>
                </a:solidFill>
              </a:rPr>
              <a:t>: 	OECD is an important content source for PPBWG, through participation in the OECD’s Performance Budgeting Survey (2016 and 2018 iterations) and participation and contribution to the </a:t>
            </a:r>
            <a:r>
              <a:rPr lang="en-GB" sz="2200">
                <a:solidFill>
                  <a:schemeClr val="tx1"/>
                </a:solidFill>
              </a:rPr>
              <a:t>meetings of the OECD Senior Budget Officials’ Network on Performance and Results and meetings of the </a:t>
            </a:r>
            <a:r>
              <a:rPr lang="en-GB" sz="2200" dirty="0">
                <a:solidFill>
                  <a:schemeClr val="tx1"/>
                </a:solidFill>
              </a:rPr>
              <a:t>OECD Senior Budget Official's for CESEE region, which also often discusses program and performance budgeting topics. </a:t>
            </a:r>
            <a:r>
              <a:rPr lang="en-GB" sz="2200" b="1" dirty="0">
                <a:solidFill>
                  <a:schemeClr val="tx1"/>
                </a:solidFill>
              </a:rPr>
              <a:t> </a:t>
            </a:r>
            <a:endParaRPr lang="en-GB" sz="2200" b="1" dirty="0">
              <a:solidFill>
                <a:schemeClr val="tx1"/>
              </a:solidFill>
              <a:cs typeface="Calibri"/>
            </a:endParaRPr>
          </a:p>
          <a:p>
            <a:pPr marL="0" lvl="1" algn="just">
              <a:spcBef>
                <a:spcPts val="800"/>
              </a:spcBef>
            </a:pPr>
            <a:endParaRPr lang="en-US" sz="2200" b="1" i="1" dirty="0">
              <a:solidFill>
                <a:schemeClr val="tx1"/>
              </a:solidFill>
            </a:endParaRPr>
          </a:p>
          <a:p>
            <a:pPr marL="0" lvl="1">
              <a:spcBef>
                <a:spcPts val="800"/>
              </a:spcBef>
            </a:pPr>
            <a:r>
              <a:rPr lang="en-US" sz="2200" b="1" i="1" dirty="0">
                <a:solidFill>
                  <a:schemeClr val="tx1"/>
                </a:solidFill>
              </a:rPr>
              <a:t>Working Group members </a:t>
            </a:r>
            <a:r>
              <a:rPr lang="ru-RU" sz="2200" b="1" i="1" dirty="0">
                <a:solidFill>
                  <a:schemeClr val="tx1"/>
                </a:solidFill>
              </a:rPr>
              <a:t>(1</a:t>
            </a:r>
            <a:r>
              <a:rPr lang="en-US" sz="2200" b="1" i="1" dirty="0">
                <a:solidFill>
                  <a:schemeClr val="tx1"/>
                </a:solidFill>
              </a:rPr>
              <a:t>5 countries</a:t>
            </a:r>
            <a:r>
              <a:rPr lang="ru-RU" sz="2200" b="1" i="1" dirty="0">
                <a:solidFill>
                  <a:schemeClr val="tx1"/>
                </a:solidFill>
              </a:rPr>
              <a:t>)</a:t>
            </a:r>
            <a:r>
              <a:rPr lang="ru-RU" sz="2200" i="1" dirty="0">
                <a:solidFill>
                  <a:schemeClr val="tx1"/>
                </a:solidFill>
              </a:rPr>
              <a:t>: </a:t>
            </a:r>
            <a:r>
              <a:rPr lang="en-US" sz="2200" i="1" dirty="0">
                <a:solidFill>
                  <a:schemeClr val="tx1"/>
                </a:solidFill>
              </a:rPr>
              <a:t> Albania, Armenia, Belarus, Bosnia and Herzegovina, Bulgaria, Croatia, Georgia, Kosovo, Kyrgyz Republic, Moldova, Russian Federation, Serbia, Turkey, Ukraine, and Uzbekistan</a:t>
            </a:r>
            <a:r>
              <a:rPr lang="ru-RU" sz="2200" i="1" dirty="0">
                <a:solidFill>
                  <a:schemeClr val="tx1"/>
                </a:solidFill>
              </a:rPr>
              <a:t>.  </a:t>
            </a:r>
            <a:endParaRPr lang="en-US" sz="2200" i="1" dirty="0">
              <a:solidFill>
                <a:schemeClr val="tx1"/>
              </a:solidFill>
            </a:endParaRPr>
          </a:p>
          <a:p>
            <a:pPr marL="0" lvl="1">
              <a:spcBef>
                <a:spcPts val="800"/>
              </a:spcBef>
            </a:pPr>
            <a:endParaRPr lang="en-US" sz="2200" i="1" dirty="0">
              <a:solidFill>
                <a:schemeClr val="tx1"/>
              </a:solidFill>
            </a:endParaRPr>
          </a:p>
        </p:txBody>
      </p:sp>
    </p:spTree>
    <p:extLst>
      <p:ext uri="{BB962C8B-B14F-4D97-AF65-F5344CB8AC3E}">
        <p14:creationId xmlns:p14="http://schemas.microsoft.com/office/powerpoint/2010/main" val="1712792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585486"/>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10593" y="0"/>
            <a:ext cx="763588" cy="6858000"/>
          </a:xfrm>
          <a:prstGeom prst="rect">
            <a:avLst/>
          </a:prstGeom>
          <a:noFill/>
          <a:ln w="9525">
            <a:noFill/>
            <a:miter lim="800000"/>
            <a:headEnd/>
            <a:tailEnd/>
          </a:ln>
        </p:spPr>
      </p:pic>
      <p:sp>
        <p:nvSpPr>
          <p:cNvPr id="103" name="Title 1">
            <a:extLst>
              <a:ext uri="{FF2B5EF4-FFF2-40B4-BE49-F238E27FC236}">
                <a16:creationId xmlns:a16="http://schemas.microsoft.com/office/drawing/2014/main" id="{B4F04630-4FB5-4440-A81A-18600AC7EB95}"/>
              </a:ext>
            </a:extLst>
          </p:cNvPr>
          <p:cNvSpPr txBox="1">
            <a:spLocks/>
          </p:cNvSpPr>
          <p:nvPr/>
        </p:nvSpPr>
        <p:spPr bwMode="auto">
          <a:xfrm>
            <a:off x="1408983" y="92981"/>
            <a:ext cx="7886700" cy="73905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a:solidFill>
                  <a:srgbClr val="002060"/>
                </a:solidFill>
              </a:rPr>
              <a:t>PPBWG Activities in 2016-2018</a:t>
            </a:r>
          </a:p>
        </p:txBody>
      </p:sp>
      <p:grpSp>
        <p:nvGrpSpPr>
          <p:cNvPr id="104" name="Group 103">
            <a:extLst>
              <a:ext uri="{FF2B5EF4-FFF2-40B4-BE49-F238E27FC236}">
                <a16:creationId xmlns:a16="http://schemas.microsoft.com/office/drawing/2014/main" id="{689CBBA8-D9B3-B34B-84C2-ABA76DB4D706}"/>
              </a:ext>
            </a:extLst>
          </p:cNvPr>
          <p:cNvGrpSpPr/>
          <p:nvPr/>
        </p:nvGrpSpPr>
        <p:grpSpPr>
          <a:xfrm>
            <a:off x="5872759" y="2201132"/>
            <a:ext cx="953960" cy="1456468"/>
            <a:chOff x="4555138" y="2063281"/>
            <a:chExt cx="953960" cy="1456468"/>
          </a:xfrm>
        </p:grpSpPr>
        <p:sp>
          <p:nvSpPr>
            <p:cNvPr id="105" name="Freeform 104">
              <a:extLst>
                <a:ext uri="{FF2B5EF4-FFF2-40B4-BE49-F238E27FC236}">
                  <a16:creationId xmlns:a16="http://schemas.microsoft.com/office/drawing/2014/main" id="{E2C5744D-647F-F74E-BDDE-0955580ABF41}"/>
                </a:ext>
              </a:extLst>
            </p:cNvPr>
            <p:cNvSpPr/>
            <p:nvPr/>
          </p:nvSpPr>
          <p:spPr>
            <a:xfrm rot="10800000" flipH="1" flipV="1">
              <a:off x="5211891"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6" name="Oval 105">
              <a:extLst>
                <a:ext uri="{FF2B5EF4-FFF2-40B4-BE49-F238E27FC236}">
                  <a16:creationId xmlns:a16="http://schemas.microsoft.com/office/drawing/2014/main" id="{878B6C54-BB61-E847-BEDA-0C8183A98EE1}"/>
                </a:ext>
              </a:extLst>
            </p:cNvPr>
            <p:cNvSpPr/>
            <p:nvPr/>
          </p:nvSpPr>
          <p:spPr>
            <a:xfrm rot="10800000" flipH="1" flipV="1">
              <a:off x="5326128" y="3336890"/>
              <a:ext cx="182970" cy="182859"/>
            </a:xfrm>
            <a:prstGeom prst="ellipse">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7" name="Freeform 106">
              <a:extLst>
                <a:ext uri="{FF2B5EF4-FFF2-40B4-BE49-F238E27FC236}">
                  <a16:creationId xmlns:a16="http://schemas.microsoft.com/office/drawing/2014/main" id="{860EAE89-CB5C-CB4E-A6C0-8C2866BAE980}"/>
                </a:ext>
              </a:extLst>
            </p:cNvPr>
            <p:cNvSpPr/>
            <p:nvPr/>
          </p:nvSpPr>
          <p:spPr>
            <a:xfrm rot="10800000" flipV="1">
              <a:off x="4555138"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8" name="Rectangle 107">
              <a:extLst>
                <a:ext uri="{FF2B5EF4-FFF2-40B4-BE49-F238E27FC236}">
                  <a16:creationId xmlns:a16="http://schemas.microsoft.com/office/drawing/2014/main" id="{79779984-C05E-D142-983F-F3251426D175}"/>
                </a:ext>
              </a:extLst>
            </p:cNvPr>
            <p:cNvSpPr/>
            <p:nvPr/>
          </p:nvSpPr>
          <p:spPr>
            <a:xfrm rot="10800000" flipV="1">
              <a:off x="4741396" y="3400643"/>
              <a:ext cx="521178" cy="54612"/>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9" name="Rectangle 108">
              <a:extLst>
                <a:ext uri="{FF2B5EF4-FFF2-40B4-BE49-F238E27FC236}">
                  <a16:creationId xmlns:a16="http://schemas.microsoft.com/office/drawing/2014/main" id="{1A6035EC-FBA6-B147-A34F-B7D33795B336}"/>
                </a:ext>
              </a:extLst>
            </p:cNvPr>
            <p:cNvSpPr/>
            <p:nvPr/>
          </p:nvSpPr>
          <p:spPr>
            <a:xfrm rot="16200000" flipH="1" flipV="1">
              <a:off x="4819882" y="2633688"/>
              <a:ext cx="1195459" cy="54645"/>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0" name="Group 109">
            <a:extLst>
              <a:ext uri="{FF2B5EF4-FFF2-40B4-BE49-F238E27FC236}">
                <a16:creationId xmlns:a16="http://schemas.microsoft.com/office/drawing/2014/main" id="{9EAD1C10-11DD-704F-AA93-7A6AB71834E2}"/>
              </a:ext>
            </a:extLst>
          </p:cNvPr>
          <p:cNvGrpSpPr/>
          <p:nvPr/>
        </p:nvGrpSpPr>
        <p:grpSpPr>
          <a:xfrm>
            <a:off x="7985671" y="2124932"/>
            <a:ext cx="953960" cy="1456468"/>
            <a:chOff x="6264343" y="2063281"/>
            <a:chExt cx="953960" cy="1456468"/>
          </a:xfrm>
        </p:grpSpPr>
        <p:sp>
          <p:nvSpPr>
            <p:cNvPr id="111" name="Freeform 110">
              <a:extLst>
                <a:ext uri="{FF2B5EF4-FFF2-40B4-BE49-F238E27FC236}">
                  <a16:creationId xmlns:a16="http://schemas.microsoft.com/office/drawing/2014/main" id="{0253C779-86F3-3345-9071-8C3D4598F87C}"/>
                </a:ext>
              </a:extLst>
            </p:cNvPr>
            <p:cNvSpPr/>
            <p:nvPr/>
          </p:nvSpPr>
          <p:spPr>
            <a:xfrm rot="10800000" flipH="1" flipV="1">
              <a:off x="6921096"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2" name="Rectangle 111">
              <a:extLst>
                <a:ext uri="{FF2B5EF4-FFF2-40B4-BE49-F238E27FC236}">
                  <a16:creationId xmlns:a16="http://schemas.microsoft.com/office/drawing/2014/main" id="{8F48B693-BA4E-B642-9A2A-223F8E043226}"/>
                </a:ext>
              </a:extLst>
            </p:cNvPr>
            <p:cNvSpPr/>
            <p:nvPr/>
          </p:nvSpPr>
          <p:spPr>
            <a:xfrm rot="16200000" flipH="1" flipV="1">
              <a:off x="6529087" y="2633688"/>
              <a:ext cx="1195459" cy="54645"/>
            </a:xfrm>
            <a:prstGeom prst="rect">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3" name="Oval 112">
              <a:extLst>
                <a:ext uri="{FF2B5EF4-FFF2-40B4-BE49-F238E27FC236}">
                  <a16:creationId xmlns:a16="http://schemas.microsoft.com/office/drawing/2014/main" id="{CC6CFEC7-BC09-EC44-AC84-7AA6C9EA7194}"/>
                </a:ext>
              </a:extLst>
            </p:cNvPr>
            <p:cNvSpPr/>
            <p:nvPr/>
          </p:nvSpPr>
          <p:spPr>
            <a:xfrm rot="10800000" flipH="1" flipV="1">
              <a:off x="7035333" y="3336890"/>
              <a:ext cx="182970" cy="182859"/>
            </a:xfrm>
            <a:prstGeom prst="ellipse">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4" name="Freeform 113">
              <a:extLst>
                <a:ext uri="{FF2B5EF4-FFF2-40B4-BE49-F238E27FC236}">
                  <a16:creationId xmlns:a16="http://schemas.microsoft.com/office/drawing/2014/main" id="{1796A8C7-FCF6-E745-BFE1-08FAF7E6F3B2}"/>
                </a:ext>
              </a:extLst>
            </p:cNvPr>
            <p:cNvSpPr/>
            <p:nvPr/>
          </p:nvSpPr>
          <p:spPr>
            <a:xfrm rot="10800000" flipV="1">
              <a:off x="6264343"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5" name="Rectangle 114">
              <a:extLst>
                <a:ext uri="{FF2B5EF4-FFF2-40B4-BE49-F238E27FC236}">
                  <a16:creationId xmlns:a16="http://schemas.microsoft.com/office/drawing/2014/main" id="{21CA3B11-36B3-9D45-B0B8-CD0B6BA8CFBA}"/>
                </a:ext>
              </a:extLst>
            </p:cNvPr>
            <p:cNvSpPr/>
            <p:nvPr/>
          </p:nvSpPr>
          <p:spPr>
            <a:xfrm rot="10800000" flipV="1">
              <a:off x="6450601" y="3400643"/>
              <a:ext cx="521178" cy="54612"/>
            </a:xfrm>
            <a:prstGeom prst="rect">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6" name="Group 115">
            <a:extLst>
              <a:ext uri="{FF2B5EF4-FFF2-40B4-BE49-F238E27FC236}">
                <a16:creationId xmlns:a16="http://schemas.microsoft.com/office/drawing/2014/main" id="{D3FD99A5-62F5-9D47-8A7D-857B56BB8620}"/>
              </a:ext>
            </a:extLst>
          </p:cNvPr>
          <p:cNvGrpSpPr/>
          <p:nvPr/>
        </p:nvGrpSpPr>
        <p:grpSpPr>
          <a:xfrm>
            <a:off x="2741816" y="3430660"/>
            <a:ext cx="953960" cy="1674740"/>
            <a:chOff x="1991331" y="3336567"/>
            <a:chExt cx="953960" cy="1674740"/>
          </a:xfrm>
        </p:grpSpPr>
        <p:sp>
          <p:nvSpPr>
            <p:cNvPr id="117" name="Freeform 116">
              <a:extLst>
                <a:ext uri="{FF2B5EF4-FFF2-40B4-BE49-F238E27FC236}">
                  <a16:creationId xmlns:a16="http://schemas.microsoft.com/office/drawing/2014/main" id="{691178A9-1A26-8D48-A107-5554BFA11342}"/>
                </a:ext>
              </a:extLst>
            </p:cNvPr>
            <p:cNvSpPr/>
            <p:nvPr/>
          </p:nvSpPr>
          <p:spPr>
            <a:xfrm rot="10800000">
              <a:off x="1991331" y="3401017"/>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8" name="Rectangle 117">
              <a:extLst>
                <a:ext uri="{FF2B5EF4-FFF2-40B4-BE49-F238E27FC236}">
                  <a16:creationId xmlns:a16="http://schemas.microsoft.com/office/drawing/2014/main" id="{056A505C-3308-8343-9C77-5006043CE3A7}"/>
                </a:ext>
              </a:extLst>
            </p:cNvPr>
            <p:cNvSpPr/>
            <p:nvPr/>
          </p:nvSpPr>
          <p:spPr>
            <a:xfrm rot="10800000">
              <a:off x="2177589" y="3401176"/>
              <a:ext cx="521178" cy="54709"/>
            </a:xfrm>
            <a:prstGeom prst="rect">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9" name="Freeform 118">
              <a:extLst>
                <a:ext uri="{FF2B5EF4-FFF2-40B4-BE49-F238E27FC236}">
                  <a16:creationId xmlns:a16="http://schemas.microsoft.com/office/drawing/2014/main" id="{C42A099F-796E-6D49-8B56-A790751269C2}"/>
                </a:ext>
              </a:extLst>
            </p:cNvPr>
            <p:cNvSpPr/>
            <p:nvPr/>
          </p:nvSpPr>
          <p:spPr>
            <a:xfrm rot="10800000" flipH="1">
              <a:off x="2648084" y="3401017"/>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0" name="Oval 119">
              <a:extLst>
                <a:ext uri="{FF2B5EF4-FFF2-40B4-BE49-F238E27FC236}">
                  <a16:creationId xmlns:a16="http://schemas.microsoft.com/office/drawing/2014/main" id="{D157938A-08AE-9B4A-BDB4-7BA0BB7D5DFA}"/>
                </a:ext>
              </a:extLst>
            </p:cNvPr>
            <p:cNvSpPr/>
            <p:nvPr/>
          </p:nvSpPr>
          <p:spPr>
            <a:xfrm rot="10800000" flipH="1">
              <a:off x="2762321" y="3336567"/>
              <a:ext cx="182970" cy="183182"/>
            </a:xfrm>
            <a:prstGeom prst="ellipse">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Rectangle 120">
              <a:extLst>
                <a:ext uri="{FF2B5EF4-FFF2-40B4-BE49-F238E27FC236}">
                  <a16:creationId xmlns:a16="http://schemas.microsoft.com/office/drawing/2014/main" id="{5EEA5B05-8346-3C45-94CE-67FD82F50A33}"/>
                </a:ext>
              </a:extLst>
            </p:cNvPr>
            <p:cNvSpPr/>
            <p:nvPr/>
          </p:nvSpPr>
          <p:spPr>
            <a:xfrm rot="5400000" flipH="1">
              <a:off x="2146178" y="4276357"/>
              <a:ext cx="1415254" cy="54645"/>
            </a:xfrm>
            <a:prstGeom prst="rect">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22" name="Group 121">
            <a:extLst>
              <a:ext uri="{FF2B5EF4-FFF2-40B4-BE49-F238E27FC236}">
                <a16:creationId xmlns:a16="http://schemas.microsoft.com/office/drawing/2014/main" id="{1B3D41B4-93AE-634F-9B2D-C4E255C44AFB}"/>
              </a:ext>
            </a:extLst>
          </p:cNvPr>
          <p:cNvGrpSpPr/>
          <p:nvPr/>
        </p:nvGrpSpPr>
        <p:grpSpPr>
          <a:xfrm>
            <a:off x="6880023" y="3385271"/>
            <a:ext cx="1091693" cy="1673057"/>
            <a:chOff x="5409740" y="3338250"/>
            <a:chExt cx="953960" cy="1673057"/>
          </a:xfrm>
        </p:grpSpPr>
        <p:sp>
          <p:nvSpPr>
            <p:cNvPr id="123" name="Freeform 122">
              <a:extLst>
                <a:ext uri="{FF2B5EF4-FFF2-40B4-BE49-F238E27FC236}">
                  <a16:creationId xmlns:a16="http://schemas.microsoft.com/office/drawing/2014/main" id="{28676A0D-8414-A749-B0DA-1CA20EB225F8}"/>
                </a:ext>
              </a:extLst>
            </p:cNvPr>
            <p:cNvSpPr/>
            <p:nvPr/>
          </p:nvSpPr>
          <p:spPr>
            <a:xfrm rot="10800000">
              <a:off x="5409740" y="3402700"/>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4" name="Rectangle 123">
              <a:extLst>
                <a:ext uri="{FF2B5EF4-FFF2-40B4-BE49-F238E27FC236}">
                  <a16:creationId xmlns:a16="http://schemas.microsoft.com/office/drawing/2014/main" id="{99DC6314-CA71-1042-8963-71B530F232A2}"/>
                </a:ext>
              </a:extLst>
            </p:cNvPr>
            <p:cNvSpPr/>
            <p:nvPr/>
          </p:nvSpPr>
          <p:spPr>
            <a:xfrm rot="10800000">
              <a:off x="5595998" y="3402859"/>
              <a:ext cx="521178" cy="54709"/>
            </a:xfrm>
            <a:prstGeom prst="rect">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5" name="Freeform 124">
              <a:extLst>
                <a:ext uri="{FF2B5EF4-FFF2-40B4-BE49-F238E27FC236}">
                  <a16:creationId xmlns:a16="http://schemas.microsoft.com/office/drawing/2014/main" id="{24BB1629-5974-1541-82E7-C79F1434DFA7}"/>
                </a:ext>
              </a:extLst>
            </p:cNvPr>
            <p:cNvSpPr/>
            <p:nvPr/>
          </p:nvSpPr>
          <p:spPr>
            <a:xfrm rot="10800000" flipH="1">
              <a:off x="6066493" y="3402700"/>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6" name="Oval 125">
              <a:extLst>
                <a:ext uri="{FF2B5EF4-FFF2-40B4-BE49-F238E27FC236}">
                  <a16:creationId xmlns:a16="http://schemas.microsoft.com/office/drawing/2014/main" id="{BC15E162-55A6-674F-9CF1-BFA31AF7CC09}"/>
                </a:ext>
              </a:extLst>
            </p:cNvPr>
            <p:cNvSpPr/>
            <p:nvPr/>
          </p:nvSpPr>
          <p:spPr>
            <a:xfrm rot="10800000" flipH="1">
              <a:off x="6180730" y="3338250"/>
              <a:ext cx="182970" cy="183182"/>
            </a:xfrm>
            <a:prstGeom prst="ellipse">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7" name="Rectangle 126">
              <a:extLst>
                <a:ext uri="{FF2B5EF4-FFF2-40B4-BE49-F238E27FC236}">
                  <a16:creationId xmlns:a16="http://schemas.microsoft.com/office/drawing/2014/main" id="{F6FBA4C7-A879-264E-9742-C6463ECB33D7}"/>
                </a:ext>
              </a:extLst>
            </p:cNvPr>
            <p:cNvSpPr/>
            <p:nvPr/>
          </p:nvSpPr>
          <p:spPr>
            <a:xfrm rot="5400000" flipH="1">
              <a:off x="5564587" y="4276357"/>
              <a:ext cx="1415254" cy="54645"/>
            </a:xfrm>
            <a:prstGeom prst="rect">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28" name="Group 127">
            <a:extLst>
              <a:ext uri="{FF2B5EF4-FFF2-40B4-BE49-F238E27FC236}">
                <a16:creationId xmlns:a16="http://schemas.microsoft.com/office/drawing/2014/main" id="{D2759F9C-16FD-3346-AA94-19E06253FE82}"/>
              </a:ext>
            </a:extLst>
          </p:cNvPr>
          <p:cNvGrpSpPr/>
          <p:nvPr/>
        </p:nvGrpSpPr>
        <p:grpSpPr>
          <a:xfrm>
            <a:off x="4876800" y="3429000"/>
            <a:ext cx="953960" cy="1677302"/>
            <a:chOff x="3700536" y="3334005"/>
            <a:chExt cx="953960" cy="1677302"/>
          </a:xfrm>
        </p:grpSpPr>
        <p:sp>
          <p:nvSpPr>
            <p:cNvPr id="129" name="Freeform 128">
              <a:extLst>
                <a:ext uri="{FF2B5EF4-FFF2-40B4-BE49-F238E27FC236}">
                  <a16:creationId xmlns:a16="http://schemas.microsoft.com/office/drawing/2014/main" id="{DEA3DC87-6C29-034A-B90A-9BD3648A2EC5}"/>
                </a:ext>
              </a:extLst>
            </p:cNvPr>
            <p:cNvSpPr/>
            <p:nvPr/>
          </p:nvSpPr>
          <p:spPr>
            <a:xfrm rot="10800000">
              <a:off x="3700536" y="3398455"/>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30" name="Freeform 129">
              <a:extLst>
                <a:ext uri="{FF2B5EF4-FFF2-40B4-BE49-F238E27FC236}">
                  <a16:creationId xmlns:a16="http://schemas.microsoft.com/office/drawing/2014/main" id="{387541DD-1511-DD43-A0F5-88CF0B1E6060}"/>
                </a:ext>
              </a:extLst>
            </p:cNvPr>
            <p:cNvSpPr/>
            <p:nvPr/>
          </p:nvSpPr>
          <p:spPr>
            <a:xfrm rot="10800000" flipH="1">
              <a:off x="4357289" y="3398455"/>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31" name="Oval 130">
              <a:extLst>
                <a:ext uri="{FF2B5EF4-FFF2-40B4-BE49-F238E27FC236}">
                  <a16:creationId xmlns:a16="http://schemas.microsoft.com/office/drawing/2014/main" id="{6FB8CAE6-D316-524F-AEE0-E3079C15533B}"/>
                </a:ext>
              </a:extLst>
            </p:cNvPr>
            <p:cNvSpPr/>
            <p:nvPr/>
          </p:nvSpPr>
          <p:spPr>
            <a:xfrm rot="10800000" flipH="1">
              <a:off x="4471526" y="3334005"/>
              <a:ext cx="182970" cy="183182"/>
            </a:xfrm>
            <a:prstGeom prst="ellipse">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2" name="Rectangle 131">
              <a:extLst>
                <a:ext uri="{FF2B5EF4-FFF2-40B4-BE49-F238E27FC236}">
                  <a16:creationId xmlns:a16="http://schemas.microsoft.com/office/drawing/2014/main" id="{ED3D02C9-BED5-D94D-8951-03EA49CAC8D9}"/>
                </a:ext>
              </a:extLst>
            </p:cNvPr>
            <p:cNvSpPr/>
            <p:nvPr/>
          </p:nvSpPr>
          <p:spPr>
            <a:xfrm rot="5400000" flipH="1">
              <a:off x="3855383" y="4276357"/>
              <a:ext cx="1415254" cy="54645"/>
            </a:xfrm>
            <a:prstGeom prst="rect">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3" name="Rectangle 132">
              <a:extLst>
                <a:ext uri="{FF2B5EF4-FFF2-40B4-BE49-F238E27FC236}">
                  <a16:creationId xmlns:a16="http://schemas.microsoft.com/office/drawing/2014/main" id="{9D56207D-0997-F548-B025-96DD5C6CADFA}"/>
                </a:ext>
              </a:extLst>
            </p:cNvPr>
            <p:cNvSpPr/>
            <p:nvPr/>
          </p:nvSpPr>
          <p:spPr>
            <a:xfrm rot="10800000">
              <a:off x="3886794" y="3398614"/>
              <a:ext cx="521178" cy="54709"/>
            </a:xfrm>
            <a:prstGeom prst="rect">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34" name="Group 133">
            <a:extLst>
              <a:ext uri="{FF2B5EF4-FFF2-40B4-BE49-F238E27FC236}">
                <a16:creationId xmlns:a16="http://schemas.microsoft.com/office/drawing/2014/main" id="{A094AB37-FF97-E648-B599-1A1140E3A78E}"/>
              </a:ext>
            </a:extLst>
          </p:cNvPr>
          <p:cNvGrpSpPr/>
          <p:nvPr/>
        </p:nvGrpSpPr>
        <p:grpSpPr>
          <a:xfrm>
            <a:off x="4317652" y="972425"/>
            <a:ext cx="582650" cy="1004329"/>
            <a:chOff x="4130308" y="996540"/>
            <a:chExt cx="582650" cy="1004329"/>
          </a:xfrm>
        </p:grpSpPr>
        <p:sp>
          <p:nvSpPr>
            <p:cNvPr id="135" name="Freeform 134">
              <a:extLst>
                <a:ext uri="{FF2B5EF4-FFF2-40B4-BE49-F238E27FC236}">
                  <a16:creationId xmlns:a16="http://schemas.microsoft.com/office/drawing/2014/main" id="{F448D460-922C-1E45-A897-B790EC8B20CA}"/>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135">
              <a:extLst>
                <a:ext uri="{FF2B5EF4-FFF2-40B4-BE49-F238E27FC236}">
                  <a16:creationId xmlns:a16="http://schemas.microsoft.com/office/drawing/2014/main" id="{2A85ACCA-4914-0C45-896C-B3C09876A7A1}"/>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a:extLst>
                <a:ext uri="{FF2B5EF4-FFF2-40B4-BE49-F238E27FC236}">
                  <a16:creationId xmlns:a16="http://schemas.microsoft.com/office/drawing/2014/main" id="{CFC41100-5A19-2B47-9A00-3A7E03366D44}"/>
                </a:ext>
              </a:extLst>
            </p:cNvPr>
            <p:cNvSpPr/>
            <p:nvPr/>
          </p:nvSpPr>
          <p:spPr>
            <a:xfrm rot="10800000">
              <a:off x="4236602" y="1116086"/>
              <a:ext cx="343557" cy="343558"/>
            </a:xfrm>
            <a:prstGeom prst="ellipse">
              <a:avLst/>
            </a:prstGeom>
            <a:solidFill>
              <a:schemeClr val="bg1"/>
            </a:solidFill>
            <a:ln w="28575">
              <a:solidFill>
                <a:srgbClr val="C483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dirty="0">
                  <a:solidFill>
                    <a:schemeClr val="accent3">
                      <a:lumMod val="50000"/>
                    </a:schemeClr>
                  </a:solidFill>
                </a:rPr>
                <a:t>3</a:t>
              </a:r>
            </a:p>
          </p:txBody>
        </p:sp>
      </p:grpSp>
      <p:grpSp>
        <p:nvGrpSpPr>
          <p:cNvPr id="138" name="Group 137">
            <a:extLst>
              <a:ext uri="{FF2B5EF4-FFF2-40B4-BE49-F238E27FC236}">
                <a16:creationId xmlns:a16="http://schemas.microsoft.com/office/drawing/2014/main" id="{8B5B6C83-7466-104C-974B-D6F8DF1C779F}"/>
              </a:ext>
            </a:extLst>
          </p:cNvPr>
          <p:cNvGrpSpPr/>
          <p:nvPr/>
        </p:nvGrpSpPr>
        <p:grpSpPr>
          <a:xfrm>
            <a:off x="2247296" y="949681"/>
            <a:ext cx="582650" cy="1004329"/>
            <a:chOff x="4130308" y="996540"/>
            <a:chExt cx="582650" cy="1004329"/>
          </a:xfrm>
        </p:grpSpPr>
        <p:sp>
          <p:nvSpPr>
            <p:cNvPr id="139" name="Freeform 138">
              <a:extLst>
                <a:ext uri="{FF2B5EF4-FFF2-40B4-BE49-F238E27FC236}">
                  <a16:creationId xmlns:a16="http://schemas.microsoft.com/office/drawing/2014/main" id="{289C0A61-8BBD-AF41-8B05-F19612548320}"/>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139">
              <a:extLst>
                <a:ext uri="{FF2B5EF4-FFF2-40B4-BE49-F238E27FC236}">
                  <a16:creationId xmlns:a16="http://schemas.microsoft.com/office/drawing/2014/main" id="{4377F41D-581A-304A-9E52-E1DEF5557954}"/>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AF1E05A2-EEEB-7D48-B3D4-B5FE99AD98EF}"/>
                </a:ext>
              </a:extLst>
            </p:cNvPr>
            <p:cNvSpPr/>
            <p:nvPr/>
          </p:nvSpPr>
          <p:spPr>
            <a:xfrm rot="10800000">
              <a:off x="4249854" y="1116086"/>
              <a:ext cx="343557" cy="343558"/>
            </a:xfrm>
            <a:prstGeom prst="ellipse">
              <a:avLst/>
            </a:prstGeom>
            <a:solidFill>
              <a:schemeClr val="bg1"/>
            </a:solidFill>
            <a:ln w="28575">
              <a:solidFill>
                <a:srgbClr val="C44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799999"/>
                </a:camera>
                <a:lightRig rig="threePt" dir="t"/>
              </a:scene3d>
            </a:bodyPr>
            <a:lstStyle/>
            <a:p>
              <a:pPr algn="ctr"/>
              <a:r>
                <a:rPr lang="en-US" dirty="0">
                  <a:solidFill>
                    <a:schemeClr val="accent3">
                      <a:lumMod val="50000"/>
                    </a:schemeClr>
                  </a:solidFill>
                </a:rPr>
                <a:t>1</a:t>
              </a:r>
            </a:p>
          </p:txBody>
        </p:sp>
      </p:grpSp>
      <p:grpSp>
        <p:nvGrpSpPr>
          <p:cNvPr id="142" name="Group 141">
            <a:extLst>
              <a:ext uri="{FF2B5EF4-FFF2-40B4-BE49-F238E27FC236}">
                <a16:creationId xmlns:a16="http://schemas.microsoft.com/office/drawing/2014/main" id="{09D4C2D1-380C-4149-B249-B691F86212CE}"/>
              </a:ext>
            </a:extLst>
          </p:cNvPr>
          <p:cNvGrpSpPr/>
          <p:nvPr/>
        </p:nvGrpSpPr>
        <p:grpSpPr>
          <a:xfrm>
            <a:off x="6424675" y="993762"/>
            <a:ext cx="582650" cy="1004329"/>
            <a:chOff x="4130308" y="996540"/>
            <a:chExt cx="582650" cy="1004329"/>
          </a:xfrm>
        </p:grpSpPr>
        <p:sp>
          <p:nvSpPr>
            <p:cNvPr id="143" name="Freeform 142">
              <a:extLst>
                <a:ext uri="{FF2B5EF4-FFF2-40B4-BE49-F238E27FC236}">
                  <a16:creationId xmlns:a16="http://schemas.microsoft.com/office/drawing/2014/main" id="{5F580721-038A-9547-990F-08C53DDAEDB4}"/>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143">
              <a:extLst>
                <a:ext uri="{FF2B5EF4-FFF2-40B4-BE49-F238E27FC236}">
                  <a16:creationId xmlns:a16="http://schemas.microsoft.com/office/drawing/2014/main" id="{22FF556D-9C34-9B4D-9F88-DCB166A963F3}"/>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3D998631-A149-654B-A1EE-DB01CEDDF13F}"/>
                </a:ext>
              </a:extLst>
            </p:cNvPr>
            <p:cNvSpPr/>
            <p:nvPr/>
          </p:nvSpPr>
          <p:spPr>
            <a:xfrm rot="10800000">
              <a:off x="4249854" y="1116086"/>
              <a:ext cx="343557" cy="343558"/>
            </a:xfrm>
            <a:prstGeom prst="ellipse">
              <a:avLst/>
            </a:prstGeom>
            <a:solidFill>
              <a:schemeClr val="bg1"/>
            </a:solidFill>
            <a:ln w="28575">
              <a:solidFill>
                <a:srgbClr val="C48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dirty="0">
                  <a:solidFill>
                    <a:schemeClr val="accent3">
                      <a:lumMod val="50000"/>
                    </a:schemeClr>
                  </a:solidFill>
                </a:rPr>
                <a:t>5</a:t>
              </a:r>
            </a:p>
          </p:txBody>
        </p:sp>
      </p:grpSp>
      <p:grpSp>
        <p:nvGrpSpPr>
          <p:cNvPr id="146" name="Group 145">
            <a:extLst>
              <a:ext uri="{FF2B5EF4-FFF2-40B4-BE49-F238E27FC236}">
                <a16:creationId xmlns:a16="http://schemas.microsoft.com/office/drawing/2014/main" id="{E0510709-DC88-3349-924B-12CC101C684D}"/>
              </a:ext>
            </a:extLst>
          </p:cNvPr>
          <p:cNvGrpSpPr/>
          <p:nvPr/>
        </p:nvGrpSpPr>
        <p:grpSpPr>
          <a:xfrm>
            <a:off x="8533384" y="932483"/>
            <a:ext cx="582650" cy="1004329"/>
            <a:chOff x="4130308" y="996540"/>
            <a:chExt cx="582650" cy="1004329"/>
          </a:xfrm>
        </p:grpSpPr>
        <p:sp>
          <p:nvSpPr>
            <p:cNvPr id="147" name="Freeform 146">
              <a:extLst>
                <a:ext uri="{FF2B5EF4-FFF2-40B4-BE49-F238E27FC236}">
                  <a16:creationId xmlns:a16="http://schemas.microsoft.com/office/drawing/2014/main" id="{08C9E986-D0B1-4A42-AFE4-F2DA0F59AC01}"/>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147">
              <a:extLst>
                <a:ext uri="{FF2B5EF4-FFF2-40B4-BE49-F238E27FC236}">
                  <a16:creationId xmlns:a16="http://schemas.microsoft.com/office/drawing/2014/main" id="{DCD41210-B14D-6D4E-B31F-3A4D429E108C}"/>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9755EE52-71F5-344B-9DD4-B67C6924992E}"/>
                </a:ext>
              </a:extLst>
            </p:cNvPr>
            <p:cNvSpPr/>
            <p:nvPr/>
          </p:nvSpPr>
          <p:spPr>
            <a:xfrm rot="10800000">
              <a:off x="4249854" y="1116086"/>
              <a:ext cx="343557" cy="343558"/>
            </a:xfrm>
            <a:prstGeom prst="ellipse">
              <a:avLst/>
            </a:prstGeom>
            <a:solidFill>
              <a:schemeClr val="bg1"/>
            </a:solidFill>
            <a:ln w="28575">
              <a:solidFill>
                <a:srgbClr val="005E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dirty="0">
                  <a:solidFill>
                    <a:schemeClr val="accent3">
                      <a:lumMod val="50000"/>
                    </a:schemeClr>
                  </a:solidFill>
                </a:rPr>
                <a:t>7</a:t>
              </a:r>
            </a:p>
          </p:txBody>
        </p:sp>
      </p:grpSp>
      <p:grpSp>
        <p:nvGrpSpPr>
          <p:cNvPr id="150" name="Group 149">
            <a:extLst>
              <a:ext uri="{FF2B5EF4-FFF2-40B4-BE49-F238E27FC236}">
                <a16:creationId xmlns:a16="http://schemas.microsoft.com/office/drawing/2014/main" id="{B38E4555-381E-C64C-8130-AAAF5FFDB5B5}"/>
              </a:ext>
            </a:extLst>
          </p:cNvPr>
          <p:cNvGrpSpPr/>
          <p:nvPr/>
        </p:nvGrpSpPr>
        <p:grpSpPr>
          <a:xfrm rot="10800000">
            <a:off x="7590512" y="5223863"/>
            <a:ext cx="582650" cy="1004329"/>
            <a:chOff x="4130308" y="996540"/>
            <a:chExt cx="582650" cy="1004329"/>
          </a:xfrm>
        </p:grpSpPr>
        <p:sp>
          <p:nvSpPr>
            <p:cNvPr id="151" name="Freeform 150">
              <a:extLst>
                <a:ext uri="{FF2B5EF4-FFF2-40B4-BE49-F238E27FC236}">
                  <a16:creationId xmlns:a16="http://schemas.microsoft.com/office/drawing/2014/main" id="{FF3AC754-1619-E241-B392-DC79C9255191}"/>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151">
              <a:extLst>
                <a:ext uri="{FF2B5EF4-FFF2-40B4-BE49-F238E27FC236}">
                  <a16:creationId xmlns:a16="http://schemas.microsoft.com/office/drawing/2014/main" id="{AD9F4AE3-68B6-9A4A-9D40-E8DA3791B6BB}"/>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7B332D12-0E15-934B-8F38-B7109290542D}"/>
                </a:ext>
              </a:extLst>
            </p:cNvPr>
            <p:cNvSpPr/>
            <p:nvPr/>
          </p:nvSpPr>
          <p:spPr>
            <a:xfrm rot="10800000">
              <a:off x="4249854" y="1116086"/>
              <a:ext cx="343557" cy="343558"/>
            </a:xfrm>
            <a:prstGeom prst="ellipse">
              <a:avLst/>
            </a:prstGeom>
            <a:solidFill>
              <a:schemeClr val="bg1"/>
            </a:solidFill>
            <a:ln w="28575">
              <a:solidFill>
                <a:srgbClr val="5F00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50000"/>
                    </a:schemeClr>
                  </a:solidFill>
                </a:rPr>
                <a:t>6</a:t>
              </a:r>
            </a:p>
          </p:txBody>
        </p:sp>
      </p:grpSp>
      <p:grpSp>
        <p:nvGrpSpPr>
          <p:cNvPr id="154" name="Group 153">
            <a:extLst>
              <a:ext uri="{FF2B5EF4-FFF2-40B4-BE49-F238E27FC236}">
                <a16:creationId xmlns:a16="http://schemas.microsoft.com/office/drawing/2014/main" id="{0FBBF896-0545-2A4E-A212-352B301A7683}"/>
              </a:ext>
            </a:extLst>
          </p:cNvPr>
          <p:cNvGrpSpPr/>
          <p:nvPr/>
        </p:nvGrpSpPr>
        <p:grpSpPr>
          <a:xfrm rot="10800000">
            <a:off x="5532754" y="5257160"/>
            <a:ext cx="582650" cy="1004329"/>
            <a:chOff x="4130308" y="996540"/>
            <a:chExt cx="582650" cy="1004329"/>
          </a:xfrm>
        </p:grpSpPr>
        <p:sp>
          <p:nvSpPr>
            <p:cNvPr id="155" name="Freeform 154">
              <a:extLst>
                <a:ext uri="{FF2B5EF4-FFF2-40B4-BE49-F238E27FC236}">
                  <a16:creationId xmlns:a16="http://schemas.microsoft.com/office/drawing/2014/main" id="{985B2F53-F33B-9742-A4D2-080ED29F50A2}"/>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155">
              <a:extLst>
                <a:ext uri="{FF2B5EF4-FFF2-40B4-BE49-F238E27FC236}">
                  <a16:creationId xmlns:a16="http://schemas.microsoft.com/office/drawing/2014/main" id="{DB9CD4AF-A8E3-EC42-ABFF-C9BDCB0F1C24}"/>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D714B83B-0F63-6747-AA90-A8179EC41EAC}"/>
                </a:ext>
              </a:extLst>
            </p:cNvPr>
            <p:cNvSpPr/>
            <p:nvPr/>
          </p:nvSpPr>
          <p:spPr>
            <a:xfrm rot="10800000">
              <a:off x="4249854" y="1116086"/>
              <a:ext cx="343557" cy="343558"/>
            </a:xfrm>
            <a:prstGeom prst="ellipse">
              <a:avLst/>
            </a:prstGeom>
            <a:solidFill>
              <a:schemeClr val="bg1"/>
            </a:solidFill>
            <a:ln w="28575">
              <a:solidFill>
                <a:srgbClr val="8A80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50000"/>
                    </a:schemeClr>
                  </a:solidFill>
                </a:rPr>
                <a:t>4</a:t>
              </a:r>
            </a:p>
          </p:txBody>
        </p:sp>
      </p:grpSp>
      <p:grpSp>
        <p:nvGrpSpPr>
          <p:cNvPr id="158" name="Group 157">
            <a:extLst>
              <a:ext uri="{FF2B5EF4-FFF2-40B4-BE49-F238E27FC236}">
                <a16:creationId xmlns:a16="http://schemas.microsoft.com/office/drawing/2014/main" id="{AAB2E171-6BEB-404B-9AE3-943456A40371}"/>
              </a:ext>
            </a:extLst>
          </p:cNvPr>
          <p:cNvGrpSpPr/>
          <p:nvPr/>
        </p:nvGrpSpPr>
        <p:grpSpPr>
          <a:xfrm rot="10800000">
            <a:off x="3324480" y="5181802"/>
            <a:ext cx="582650" cy="1004329"/>
            <a:chOff x="4130308" y="996540"/>
            <a:chExt cx="582650" cy="1004329"/>
          </a:xfrm>
        </p:grpSpPr>
        <p:sp>
          <p:nvSpPr>
            <p:cNvPr id="159" name="Freeform 158">
              <a:extLst>
                <a:ext uri="{FF2B5EF4-FFF2-40B4-BE49-F238E27FC236}">
                  <a16:creationId xmlns:a16="http://schemas.microsoft.com/office/drawing/2014/main" id="{6F5DC8F4-11CA-B243-B7F6-32EAC0751872}"/>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159">
              <a:extLst>
                <a:ext uri="{FF2B5EF4-FFF2-40B4-BE49-F238E27FC236}">
                  <a16:creationId xmlns:a16="http://schemas.microsoft.com/office/drawing/2014/main" id="{63FBDBEC-AEAE-5142-84DB-7EEFDD99379C}"/>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AC6A8671-7AA5-564E-985B-E94F555977FD}"/>
                </a:ext>
              </a:extLst>
            </p:cNvPr>
            <p:cNvSpPr/>
            <p:nvPr/>
          </p:nvSpPr>
          <p:spPr>
            <a:xfrm rot="10800000">
              <a:off x="4249854" y="1116086"/>
              <a:ext cx="343557" cy="343558"/>
            </a:xfrm>
            <a:prstGeom prst="ellipse">
              <a:avLst/>
            </a:prstGeom>
            <a:solidFill>
              <a:schemeClr val="bg1"/>
            </a:solidFill>
            <a:ln w="28575">
              <a:solidFill>
                <a:srgbClr val="6CAC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50000"/>
                    </a:schemeClr>
                  </a:solidFill>
                </a:rPr>
                <a:t>2</a:t>
              </a:r>
            </a:p>
          </p:txBody>
        </p:sp>
      </p:grpSp>
      <p:grpSp>
        <p:nvGrpSpPr>
          <p:cNvPr id="162" name="Group 161">
            <a:extLst>
              <a:ext uri="{FF2B5EF4-FFF2-40B4-BE49-F238E27FC236}">
                <a16:creationId xmlns:a16="http://schemas.microsoft.com/office/drawing/2014/main" id="{F80B87E3-5600-4C4A-8E6F-4C4923994F9D}"/>
              </a:ext>
            </a:extLst>
          </p:cNvPr>
          <p:cNvGrpSpPr/>
          <p:nvPr/>
        </p:nvGrpSpPr>
        <p:grpSpPr>
          <a:xfrm>
            <a:off x="1696396" y="2179746"/>
            <a:ext cx="980053" cy="1477854"/>
            <a:chOff x="1130224" y="2060641"/>
            <a:chExt cx="980053" cy="1477854"/>
          </a:xfrm>
        </p:grpSpPr>
        <p:sp>
          <p:nvSpPr>
            <p:cNvPr id="163" name="Freeform 162">
              <a:extLst>
                <a:ext uri="{FF2B5EF4-FFF2-40B4-BE49-F238E27FC236}">
                  <a16:creationId xmlns:a16="http://schemas.microsoft.com/office/drawing/2014/main" id="{25761F9C-AD54-F341-BBAF-B4AC89EEEA40}"/>
                </a:ext>
              </a:extLst>
            </p:cNvPr>
            <p:cNvSpPr/>
            <p:nvPr/>
          </p:nvSpPr>
          <p:spPr>
            <a:xfrm>
              <a:off x="1812725" y="3221984"/>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4" name="Rectangle 163">
              <a:extLst>
                <a:ext uri="{FF2B5EF4-FFF2-40B4-BE49-F238E27FC236}">
                  <a16:creationId xmlns:a16="http://schemas.microsoft.com/office/drawing/2014/main" id="{8C439117-C096-E94B-9A87-7395223B247E}"/>
                </a:ext>
              </a:extLst>
            </p:cNvPr>
            <p:cNvSpPr/>
            <p:nvPr/>
          </p:nvSpPr>
          <p:spPr>
            <a:xfrm>
              <a:off x="1338605" y="3400431"/>
              <a:ext cx="521178" cy="54709"/>
            </a:xfrm>
            <a:prstGeom prst="rect">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5" name="Oval 164">
              <a:extLst>
                <a:ext uri="{FF2B5EF4-FFF2-40B4-BE49-F238E27FC236}">
                  <a16:creationId xmlns:a16="http://schemas.microsoft.com/office/drawing/2014/main" id="{7BFE5F27-258B-B847-88CF-549CCE5BC59A}"/>
                </a:ext>
              </a:extLst>
            </p:cNvPr>
            <p:cNvSpPr/>
            <p:nvPr/>
          </p:nvSpPr>
          <p:spPr>
            <a:xfrm>
              <a:off x="1927095" y="3336567"/>
              <a:ext cx="183182" cy="183182"/>
            </a:xfrm>
            <a:prstGeom prst="ellipse">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6" name="Oval 165">
              <a:extLst>
                <a:ext uri="{FF2B5EF4-FFF2-40B4-BE49-F238E27FC236}">
                  <a16:creationId xmlns:a16="http://schemas.microsoft.com/office/drawing/2014/main" id="{CDFB2088-A346-0749-8BBC-185E62F4310E}"/>
                </a:ext>
              </a:extLst>
            </p:cNvPr>
            <p:cNvSpPr/>
            <p:nvPr/>
          </p:nvSpPr>
          <p:spPr>
            <a:xfrm>
              <a:off x="1130224" y="3317076"/>
              <a:ext cx="221419" cy="221419"/>
            </a:xfrm>
            <a:prstGeom prst="ellipse">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7" name="Rectangle 166">
              <a:extLst>
                <a:ext uri="{FF2B5EF4-FFF2-40B4-BE49-F238E27FC236}">
                  <a16:creationId xmlns:a16="http://schemas.microsoft.com/office/drawing/2014/main" id="{BE9A4103-A90F-9C4C-8598-6F37F1800797}"/>
                </a:ext>
              </a:extLst>
            </p:cNvPr>
            <p:cNvSpPr/>
            <p:nvPr/>
          </p:nvSpPr>
          <p:spPr>
            <a:xfrm rot="5400000">
              <a:off x="1419898" y="2632073"/>
              <a:ext cx="1197574" cy="54709"/>
            </a:xfrm>
            <a:prstGeom prst="rect">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68" name="TextBox 167">
            <a:extLst>
              <a:ext uri="{FF2B5EF4-FFF2-40B4-BE49-F238E27FC236}">
                <a16:creationId xmlns:a16="http://schemas.microsoft.com/office/drawing/2014/main" id="{04F68455-70CC-8644-BF26-84D30FDCB2B0}"/>
              </a:ext>
            </a:extLst>
          </p:cNvPr>
          <p:cNvSpPr txBox="1"/>
          <p:nvPr/>
        </p:nvSpPr>
        <p:spPr>
          <a:xfrm rot="16200000">
            <a:off x="1438331" y="2297410"/>
            <a:ext cx="1909506" cy="307777"/>
          </a:xfrm>
          <a:prstGeom prst="rect">
            <a:avLst/>
          </a:prstGeom>
          <a:noFill/>
        </p:spPr>
        <p:txBody>
          <a:bodyPr wrap="square" rtlCol="0">
            <a:spAutoFit/>
          </a:bodyPr>
          <a:lstStyle/>
          <a:p>
            <a:r>
              <a:rPr lang="en-US" sz="1400" b="1" dirty="0">
                <a:solidFill>
                  <a:srgbClr val="C44549"/>
                </a:solidFill>
              </a:rPr>
              <a:t>Spring-Summer ‘16</a:t>
            </a:r>
          </a:p>
        </p:txBody>
      </p:sp>
      <p:sp>
        <p:nvSpPr>
          <p:cNvPr id="169" name="TextBox 168">
            <a:extLst>
              <a:ext uri="{FF2B5EF4-FFF2-40B4-BE49-F238E27FC236}">
                <a16:creationId xmlns:a16="http://schemas.microsoft.com/office/drawing/2014/main" id="{C938E56F-7DD3-6241-B7FE-EF26AFD61CE2}"/>
              </a:ext>
            </a:extLst>
          </p:cNvPr>
          <p:cNvSpPr txBox="1"/>
          <p:nvPr/>
        </p:nvSpPr>
        <p:spPr>
          <a:xfrm rot="16200000">
            <a:off x="3078533" y="3989955"/>
            <a:ext cx="703912" cy="307777"/>
          </a:xfrm>
          <a:prstGeom prst="rect">
            <a:avLst/>
          </a:prstGeom>
          <a:noFill/>
        </p:spPr>
        <p:txBody>
          <a:bodyPr wrap="none" rtlCol="0">
            <a:spAutoFit/>
          </a:bodyPr>
          <a:lstStyle/>
          <a:p>
            <a:pPr algn="r"/>
            <a:r>
              <a:rPr lang="en-US" sz="1400" b="1" dirty="0">
                <a:solidFill>
                  <a:srgbClr val="6CAC57"/>
                </a:solidFill>
              </a:rPr>
              <a:t>Fall ‘16</a:t>
            </a:r>
          </a:p>
        </p:txBody>
      </p:sp>
      <p:sp>
        <p:nvSpPr>
          <p:cNvPr id="170" name="TextBox 169">
            <a:extLst>
              <a:ext uri="{FF2B5EF4-FFF2-40B4-BE49-F238E27FC236}">
                <a16:creationId xmlns:a16="http://schemas.microsoft.com/office/drawing/2014/main" id="{B782894A-2AB3-AC43-B656-9595D75216FD}"/>
              </a:ext>
            </a:extLst>
          </p:cNvPr>
          <p:cNvSpPr txBox="1"/>
          <p:nvPr/>
        </p:nvSpPr>
        <p:spPr>
          <a:xfrm rot="16200000">
            <a:off x="5211312" y="3987551"/>
            <a:ext cx="708720" cy="307777"/>
          </a:xfrm>
          <a:prstGeom prst="rect">
            <a:avLst/>
          </a:prstGeom>
          <a:noFill/>
        </p:spPr>
        <p:txBody>
          <a:bodyPr wrap="none" rtlCol="0">
            <a:spAutoFit/>
          </a:bodyPr>
          <a:lstStyle/>
          <a:p>
            <a:pPr algn="r"/>
            <a:r>
              <a:rPr lang="en-US" sz="1400" b="1" dirty="0">
                <a:solidFill>
                  <a:srgbClr val="8A8053"/>
                </a:solidFill>
              </a:rPr>
              <a:t>Fall ‘17</a:t>
            </a:r>
          </a:p>
        </p:txBody>
      </p:sp>
      <p:sp>
        <p:nvSpPr>
          <p:cNvPr id="171" name="TextBox 170">
            <a:extLst>
              <a:ext uri="{FF2B5EF4-FFF2-40B4-BE49-F238E27FC236}">
                <a16:creationId xmlns:a16="http://schemas.microsoft.com/office/drawing/2014/main" id="{51C85632-5A2B-5941-A3C5-B4675FFFF87F}"/>
              </a:ext>
            </a:extLst>
          </p:cNvPr>
          <p:cNvSpPr txBox="1"/>
          <p:nvPr/>
        </p:nvSpPr>
        <p:spPr>
          <a:xfrm rot="16200000">
            <a:off x="7091557" y="4248728"/>
            <a:ext cx="1305687" cy="307777"/>
          </a:xfrm>
          <a:prstGeom prst="rect">
            <a:avLst/>
          </a:prstGeom>
          <a:noFill/>
        </p:spPr>
        <p:txBody>
          <a:bodyPr wrap="square" rtlCol="0">
            <a:spAutoFit/>
          </a:bodyPr>
          <a:lstStyle/>
          <a:p>
            <a:pPr algn="r"/>
            <a:r>
              <a:rPr lang="en-US" sz="1400" b="1" dirty="0">
                <a:solidFill>
                  <a:srgbClr val="5F003E"/>
                </a:solidFill>
              </a:rPr>
              <a:t>Spring 2018</a:t>
            </a:r>
          </a:p>
        </p:txBody>
      </p:sp>
      <p:grpSp>
        <p:nvGrpSpPr>
          <p:cNvPr id="172" name="Group 171">
            <a:extLst>
              <a:ext uri="{FF2B5EF4-FFF2-40B4-BE49-F238E27FC236}">
                <a16:creationId xmlns:a16="http://schemas.microsoft.com/office/drawing/2014/main" id="{FF382276-D6B9-B84E-988D-8F1C8165F0C5}"/>
              </a:ext>
            </a:extLst>
          </p:cNvPr>
          <p:cNvGrpSpPr/>
          <p:nvPr/>
        </p:nvGrpSpPr>
        <p:grpSpPr>
          <a:xfrm>
            <a:off x="3768843" y="2209800"/>
            <a:ext cx="953960" cy="1456468"/>
            <a:chOff x="2845933" y="2063281"/>
            <a:chExt cx="953960" cy="1456468"/>
          </a:xfrm>
        </p:grpSpPr>
        <p:sp>
          <p:nvSpPr>
            <p:cNvPr id="173" name="Freeform 172">
              <a:extLst>
                <a:ext uri="{FF2B5EF4-FFF2-40B4-BE49-F238E27FC236}">
                  <a16:creationId xmlns:a16="http://schemas.microsoft.com/office/drawing/2014/main" id="{D01CE06D-E1A3-F645-A8F3-6D998D7890B0}"/>
                </a:ext>
              </a:extLst>
            </p:cNvPr>
            <p:cNvSpPr/>
            <p:nvPr/>
          </p:nvSpPr>
          <p:spPr>
            <a:xfrm rot="10800000" flipH="1" flipV="1">
              <a:off x="3502686"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4" name="Oval 173">
              <a:extLst>
                <a:ext uri="{FF2B5EF4-FFF2-40B4-BE49-F238E27FC236}">
                  <a16:creationId xmlns:a16="http://schemas.microsoft.com/office/drawing/2014/main" id="{71DAE26F-A3AB-004B-9692-19EDB9005B2C}"/>
                </a:ext>
              </a:extLst>
            </p:cNvPr>
            <p:cNvSpPr/>
            <p:nvPr/>
          </p:nvSpPr>
          <p:spPr>
            <a:xfrm rot="10800000" flipH="1" flipV="1">
              <a:off x="3616923" y="3336890"/>
              <a:ext cx="182970" cy="182859"/>
            </a:xfrm>
            <a:prstGeom prst="ellipse">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5" name="Freeform 174">
              <a:extLst>
                <a:ext uri="{FF2B5EF4-FFF2-40B4-BE49-F238E27FC236}">
                  <a16:creationId xmlns:a16="http://schemas.microsoft.com/office/drawing/2014/main" id="{AC8972F3-36B2-4048-9962-3EC03E33CB2A}"/>
                </a:ext>
              </a:extLst>
            </p:cNvPr>
            <p:cNvSpPr/>
            <p:nvPr/>
          </p:nvSpPr>
          <p:spPr>
            <a:xfrm rot="10800000" flipV="1">
              <a:off x="2845933"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6" name="Rectangle 175">
              <a:extLst>
                <a:ext uri="{FF2B5EF4-FFF2-40B4-BE49-F238E27FC236}">
                  <a16:creationId xmlns:a16="http://schemas.microsoft.com/office/drawing/2014/main" id="{1592BFEC-9CD9-5D4B-B209-37DBFC6326CC}"/>
                </a:ext>
              </a:extLst>
            </p:cNvPr>
            <p:cNvSpPr/>
            <p:nvPr/>
          </p:nvSpPr>
          <p:spPr>
            <a:xfrm rot="10800000" flipV="1">
              <a:off x="3032191" y="3400643"/>
              <a:ext cx="521178" cy="54612"/>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7" name="Rectangle 176">
              <a:extLst>
                <a:ext uri="{FF2B5EF4-FFF2-40B4-BE49-F238E27FC236}">
                  <a16:creationId xmlns:a16="http://schemas.microsoft.com/office/drawing/2014/main" id="{FB9CE0DF-63BB-7749-B7A7-285A99FF8F0B}"/>
                </a:ext>
              </a:extLst>
            </p:cNvPr>
            <p:cNvSpPr/>
            <p:nvPr/>
          </p:nvSpPr>
          <p:spPr>
            <a:xfrm rot="16200000" flipH="1" flipV="1">
              <a:off x="3110677" y="2633688"/>
              <a:ext cx="1195459" cy="54645"/>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78" name="TextBox 177">
            <a:extLst>
              <a:ext uri="{FF2B5EF4-FFF2-40B4-BE49-F238E27FC236}">
                <a16:creationId xmlns:a16="http://schemas.microsoft.com/office/drawing/2014/main" id="{EA7F9E21-A56E-E542-9F76-1EEB9D9131B2}"/>
              </a:ext>
            </a:extLst>
          </p:cNvPr>
          <p:cNvSpPr txBox="1"/>
          <p:nvPr/>
        </p:nvSpPr>
        <p:spPr>
          <a:xfrm rot="16200000">
            <a:off x="3420140" y="2231944"/>
            <a:ext cx="2012471" cy="307777"/>
          </a:xfrm>
          <a:prstGeom prst="rect">
            <a:avLst/>
          </a:prstGeom>
          <a:noFill/>
        </p:spPr>
        <p:txBody>
          <a:bodyPr wrap="square" rtlCol="0">
            <a:spAutoFit/>
          </a:bodyPr>
          <a:lstStyle/>
          <a:p>
            <a:r>
              <a:rPr lang="en-US" sz="1400" b="1" dirty="0">
                <a:solidFill>
                  <a:srgbClr val="C4836F"/>
                </a:solidFill>
              </a:rPr>
              <a:t>Spring- Summer ‘17</a:t>
            </a:r>
          </a:p>
        </p:txBody>
      </p:sp>
      <p:sp>
        <p:nvSpPr>
          <p:cNvPr id="179" name="TextBox 178">
            <a:extLst>
              <a:ext uri="{FF2B5EF4-FFF2-40B4-BE49-F238E27FC236}">
                <a16:creationId xmlns:a16="http://schemas.microsoft.com/office/drawing/2014/main" id="{A629CB5A-180A-A84E-9A74-CE3D8262D011}"/>
              </a:ext>
            </a:extLst>
          </p:cNvPr>
          <p:cNvSpPr txBox="1"/>
          <p:nvPr/>
        </p:nvSpPr>
        <p:spPr>
          <a:xfrm rot="16200000">
            <a:off x="5954169" y="2538901"/>
            <a:ext cx="1234202" cy="307777"/>
          </a:xfrm>
          <a:prstGeom prst="rect">
            <a:avLst/>
          </a:prstGeom>
          <a:noFill/>
        </p:spPr>
        <p:txBody>
          <a:bodyPr wrap="square" rtlCol="0">
            <a:spAutoFit/>
          </a:bodyPr>
          <a:lstStyle/>
          <a:p>
            <a:r>
              <a:rPr lang="en-US" sz="1400" b="1" dirty="0">
                <a:solidFill>
                  <a:srgbClr val="C48A00"/>
                </a:solidFill>
              </a:rPr>
              <a:t>Winter ‘17</a:t>
            </a:r>
          </a:p>
        </p:txBody>
      </p:sp>
      <p:sp>
        <p:nvSpPr>
          <p:cNvPr id="180" name="TextBox 179">
            <a:extLst>
              <a:ext uri="{FF2B5EF4-FFF2-40B4-BE49-F238E27FC236}">
                <a16:creationId xmlns:a16="http://schemas.microsoft.com/office/drawing/2014/main" id="{E41FC569-C2ED-9B4A-BA46-FAE1961F387B}"/>
              </a:ext>
            </a:extLst>
          </p:cNvPr>
          <p:cNvSpPr txBox="1"/>
          <p:nvPr/>
        </p:nvSpPr>
        <p:spPr>
          <a:xfrm rot="16200000">
            <a:off x="7850315" y="2359149"/>
            <a:ext cx="1628309" cy="307777"/>
          </a:xfrm>
          <a:prstGeom prst="rect">
            <a:avLst/>
          </a:prstGeom>
          <a:noFill/>
        </p:spPr>
        <p:txBody>
          <a:bodyPr wrap="square" rtlCol="0">
            <a:spAutoFit/>
          </a:bodyPr>
          <a:lstStyle/>
          <a:p>
            <a:r>
              <a:rPr lang="en-US" sz="1400" b="1" dirty="0">
                <a:solidFill>
                  <a:srgbClr val="005E68"/>
                </a:solidFill>
              </a:rPr>
              <a:t>Fall-Winter 2018</a:t>
            </a:r>
          </a:p>
        </p:txBody>
      </p:sp>
      <p:grpSp>
        <p:nvGrpSpPr>
          <p:cNvPr id="181" name="Group 180">
            <a:extLst>
              <a:ext uri="{FF2B5EF4-FFF2-40B4-BE49-F238E27FC236}">
                <a16:creationId xmlns:a16="http://schemas.microsoft.com/office/drawing/2014/main" id="{6876E18F-CF39-8842-B265-E1616692986D}"/>
              </a:ext>
            </a:extLst>
          </p:cNvPr>
          <p:cNvGrpSpPr/>
          <p:nvPr/>
        </p:nvGrpSpPr>
        <p:grpSpPr>
          <a:xfrm>
            <a:off x="1059466" y="1324542"/>
            <a:ext cx="1331887" cy="1819437"/>
            <a:chOff x="2105025" y="3794699"/>
            <a:chExt cx="1331887" cy="1819437"/>
          </a:xfrm>
        </p:grpSpPr>
        <p:sp>
          <p:nvSpPr>
            <p:cNvPr id="182" name="Rectangle 181">
              <a:extLst>
                <a:ext uri="{FF2B5EF4-FFF2-40B4-BE49-F238E27FC236}">
                  <a16:creationId xmlns:a16="http://schemas.microsoft.com/office/drawing/2014/main" id="{EA73E25C-E97F-224D-856F-867AB16B53F8}"/>
                </a:ext>
              </a:extLst>
            </p:cNvPr>
            <p:cNvSpPr/>
            <p:nvPr/>
          </p:nvSpPr>
          <p:spPr>
            <a:xfrm>
              <a:off x="2139938" y="4352252"/>
              <a:ext cx="1296974" cy="1261884"/>
            </a:xfrm>
            <a:prstGeom prst="rect">
              <a:avLst/>
            </a:prstGeom>
          </p:spPr>
          <p:txBody>
            <a:bodyPr wrap="square">
              <a:spAutoFit/>
            </a:bodyPr>
            <a:lstStyle/>
            <a:p>
              <a:r>
                <a:rPr lang="en-US" sz="1200" dirty="0"/>
                <a:t>Launch and 1</a:t>
              </a:r>
              <a:r>
                <a:rPr lang="en-US" sz="1200" baseline="30000" dirty="0"/>
                <a:t>st</a:t>
              </a:r>
              <a:r>
                <a:rPr lang="en-US" sz="1200" dirty="0"/>
                <a:t> meeting in Ljubljana</a:t>
              </a:r>
            </a:p>
            <a:p>
              <a:endParaRPr lang="en-US" sz="400" dirty="0"/>
            </a:p>
            <a:p>
              <a:r>
                <a:rPr lang="en-US" sz="1200" b="1" dirty="0">
                  <a:solidFill>
                    <a:srgbClr val="C44549"/>
                  </a:solidFill>
                </a:rPr>
                <a:t>Participation in </a:t>
              </a:r>
            </a:p>
            <a:p>
              <a:r>
                <a:rPr lang="en-US" sz="1200" b="1" dirty="0">
                  <a:solidFill>
                    <a:srgbClr val="C44549"/>
                  </a:solidFill>
                </a:rPr>
                <a:t>2016 OECD PB </a:t>
              </a:r>
            </a:p>
            <a:p>
              <a:r>
                <a:rPr lang="en-US" sz="1200" b="1" dirty="0">
                  <a:solidFill>
                    <a:srgbClr val="C44549"/>
                  </a:solidFill>
                </a:rPr>
                <a:t>Survey</a:t>
              </a:r>
            </a:p>
          </p:txBody>
        </p:sp>
        <p:sp>
          <p:nvSpPr>
            <p:cNvPr id="183" name="Rectangle 182">
              <a:extLst>
                <a:ext uri="{FF2B5EF4-FFF2-40B4-BE49-F238E27FC236}">
                  <a16:creationId xmlns:a16="http://schemas.microsoft.com/office/drawing/2014/main" id="{C8DC8AD8-96DB-164B-86F5-1CB7F3AB7C56}"/>
                </a:ext>
              </a:extLst>
            </p:cNvPr>
            <p:cNvSpPr/>
            <p:nvPr/>
          </p:nvSpPr>
          <p:spPr>
            <a:xfrm>
              <a:off x="2105025" y="3794699"/>
              <a:ext cx="1103892" cy="523220"/>
            </a:xfrm>
            <a:prstGeom prst="rect">
              <a:avLst/>
            </a:prstGeom>
          </p:spPr>
          <p:txBody>
            <a:bodyPr wrap="none">
              <a:spAutoFit/>
            </a:bodyPr>
            <a:lstStyle/>
            <a:p>
              <a:r>
                <a:rPr lang="en-US" sz="1400" b="1" dirty="0"/>
                <a:t>Launch and </a:t>
              </a:r>
            </a:p>
            <a:p>
              <a:r>
                <a:rPr lang="en-US" sz="1400" b="1" dirty="0"/>
                <a:t>Taking Stock</a:t>
              </a:r>
            </a:p>
          </p:txBody>
        </p:sp>
      </p:grpSp>
      <p:sp>
        <p:nvSpPr>
          <p:cNvPr id="184" name="Rectangle 183">
            <a:extLst>
              <a:ext uri="{FF2B5EF4-FFF2-40B4-BE49-F238E27FC236}">
                <a16:creationId xmlns:a16="http://schemas.microsoft.com/office/drawing/2014/main" id="{C3844BD7-5E06-AD4C-9C1E-BD7DE0E33EA4}"/>
              </a:ext>
            </a:extLst>
          </p:cNvPr>
          <p:cNvSpPr/>
          <p:nvPr/>
        </p:nvSpPr>
        <p:spPr>
          <a:xfrm>
            <a:off x="2809346" y="982706"/>
            <a:ext cx="1447832" cy="954107"/>
          </a:xfrm>
          <a:prstGeom prst="rect">
            <a:avLst/>
          </a:prstGeom>
        </p:spPr>
        <p:txBody>
          <a:bodyPr wrap="none">
            <a:spAutoFit/>
          </a:bodyPr>
          <a:lstStyle/>
          <a:p>
            <a:r>
              <a:rPr lang="en-US" sz="1400" b="1" dirty="0"/>
              <a:t>Country Cases</a:t>
            </a:r>
          </a:p>
          <a:p>
            <a:r>
              <a:rPr lang="en-US" sz="1400" b="1" dirty="0"/>
              <a:t>&amp; Knowledge </a:t>
            </a:r>
          </a:p>
          <a:p>
            <a:r>
              <a:rPr lang="en-US" sz="1400" b="1" dirty="0"/>
              <a:t>Product </a:t>
            </a:r>
          </a:p>
          <a:p>
            <a:r>
              <a:rPr lang="en-US" sz="1400" b="1" dirty="0"/>
              <a:t>Decision</a:t>
            </a:r>
          </a:p>
        </p:txBody>
      </p:sp>
      <p:sp>
        <p:nvSpPr>
          <p:cNvPr id="185" name="Rectangle 184">
            <a:extLst>
              <a:ext uri="{FF2B5EF4-FFF2-40B4-BE49-F238E27FC236}">
                <a16:creationId xmlns:a16="http://schemas.microsoft.com/office/drawing/2014/main" id="{AA1282AE-F2D4-FD4E-9645-FCA2075B998E}"/>
              </a:ext>
            </a:extLst>
          </p:cNvPr>
          <p:cNvSpPr/>
          <p:nvPr/>
        </p:nvSpPr>
        <p:spPr>
          <a:xfrm>
            <a:off x="4907389" y="1094066"/>
            <a:ext cx="2119702" cy="738664"/>
          </a:xfrm>
          <a:prstGeom prst="rect">
            <a:avLst/>
          </a:prstGeom>
        </p:spPr>
        <p:txBody>
          <a:bodyPr wrap="square">
            <a:spAutoFit/>
          </a:bodyPr>
          <a:lstStyle/>
          <a:p>
            <a:r>
              <a:rPr lang="en-US" sz="1400" b="1" dirty="0"/>
              <a:t>Report for </a:t>
            </a:r>
          </a:p>
          <a:p>
            <a:r>
              <a:rPr lang="en-US" sz="1400" b="1" dirty="0"/>
              <a:t>Knowledge </a:t>
            </a:r>
          </a:p>
          <a:p>
            <a:r>
              <a:rPr lang="en-US" sz="1400" b="1" dirty="0"/>
              <a:t>Product on Indicators </a:t>
            </a:r>
          </a:p>
        </p:txBody>
      </p:sp>
      <p:sp>
        <p:nvSpPr>
          <p:cNvPr id="186" name="Rectangle 185">
            <a:extLst>
              <a:ext uri="{FF2B5EF4-FFF2-40B4-BE49-F238E27FC236}">
                <a16:creationId xmlns:a16="http://schemas.microsoft.com/office/drawing/2014/main" id="{467CBDE5-E9CE-894D-835B-F5E7D031D201}"/>
              </a:ext>
            </a:extLst>
          </p:cNvPr>
          <p:cNvSpPr/>
          <p:nvPr/>
        </p:nvSpPr>
        <p:spPr>
          <a:xfrm>
            <a:off x="2789546" y="1823778"/>
            <a:ext cx="1796002" cy="1754326"/>
          </a:xfrm>
          <a:prstGeom prst="rect">
            <a:avLst/>
          </a:prstGeom>
        </p:spPr>
        <p:txBody>
          <a:bodyPr wrap="square">
            <a:spAutoFit/>
          </a:bodyPr>
          <a:lstStyle/>
          <a:p>
            <a:endParaRPr lang="en-US" sz="400" dirty="0"/>
          </a:p>
          <a:p>
            <a:r>
              <a:rPr lang="en-US" sz="1200" b="1" dirty="0">
                <a:solidFill>
                  <a:srgbClr val="C44549"/>
                </a:solidFill>
              </a:rPr>
              <a:t>Examining 5   PEMPAL countries</a:t>
            </a:r>
          </a:p>
          <a:p>
            <a:endParaRPr lang="en-US" sz="400" dirty="0"/>
          </a:p>
          <a:p>
            <a:r>
              <a:rPr lang="en-US" sz="1200" b="1" dirty="0">
                <a:solidFill>
                  <a:srgbClr val="C44549"/>
                </a:solidFill>
              </a:rPr>
              <a:t>Presentation of 2016 survey results to OECD CESEE SBO</a:t>
            </a:r>
          </a:p>
          <a:p>
            <a:endParaRPr lang="en-US" sz="400" dirty="0"/>
          </a:p>
          <a:p>
            <a:r>
              <a:rPr lang="en-US" sz="1200" dirty="0"/>
              <a:t>Decision to work </a:t>
            </a:r>
          </a:p>
          <a:p>
            <a:r>
              <a:rPr lang="en-US" sz="1200" dirty="0"/>
              <a:t>on KP on indicators</a:t>
            </a:r>
          </a:p>
          <a:p>
            <a:r>
              <a:rPr lang="en-US" sz="1200" dirty="0"/>
              <a:t> </a:t>
            </a:r>
          </a:p>
        </p:txBody>
      </p:sp>
      <p:sp>
        <p:nvSpPr>
          <p:cNvPr id="187" name="Rectangle 186">
            <a:extLst>
              <a:ext uri="{FF2B5EF4-FFF2-40B4-BE49-F238E27FC236}">
                <a16:creationId xmlns:a16="http://schemas.microsoft.com/office/drawing/2014/main" id="{BBF93327-AC86-F342-892C-74DF441E422A}"/>
              </a:ext>
            </a:extLst>
          </p:cNvPr>
          <p:cNvSpPr/>
          <p:nvPr/>
        </p:nvSpPr>
        <p:spPr>
          <a:xfrm>
            <a:off x="1840307" y="3817601"/>
            <a:ext cx="1306768" cy="738664"/>
          </a:xfrm>
          <a:prstGeom prst="rect">
            <a:avLst/>
          </a:prstGeom>
        </p:spPr>
        <p:txBody>
          <a:bodyPr wrap="none">
            <a:spAutoFit/>
          </a:bodyPr>
          <a:lstStyle/>
          <a:p>
            <a:r>
              <a:rPr lang="en-US" sz="1400" b="1" dirty="0"/>
              <a:t>International </a:t>
            </a:r>
          </a:p>
          <a:p>
            <a:r>
              <a:rPr lang="en-US" sz="1400" b="1" dirty="0"/>
              <a:t>Practices </a:t>
            </a:r>
          </a:p>
          <a:p>
            <a:r>
              <a:rPr lang="en-US" sz="1400" b="1" dirty="0"/>
              <a:t>Review</a:t>
            </a:r>
          </a:p>
        </p:txBody>
      </p:sp>
      <p:sp>
        <p:nvSpPr>
          <p:cNvPr id="188" name="Rectangle 187">
            <a:extLst>
              <a:ext uri="{FF2B5EF4-FFF2-40B4-BE49-F238E27FC236}">
                <a16:creationId xmlns:a16="http://schemas.microsoft.com/office/drawing/2014/main" id="{6BEB6A0F-0075-AE4E-9300-7723333D2633}"/>
              </a:ext>
            </a:extLst>
          </p:cNvPr>
          <p:cNvSpPr/>
          <p:nvPr/>
        </p:nvSpPr>
        <p:spPr>
          <a:xfrm>
            <a:off x="1819932" y="4492687"/>
            <a:ext cx="1503821" cy="1631216"/>
          </a:xfrm>
          <a:prstGeom prst="rect">
            <a:avLst/>
          </a:prstGeom>
        </p:spPr>
        <p:txBody>
          <a:bodyPr wrap="square">
            <a:spAutoFit/>
          </a:bodyPr>
          <a:lstStyle/>
          <a:p>
            <a:r>
              <a:rPr lang="en-US" sz="1200" dirty="0"/>
              <a:t>Attending OECD P&amp;R meeting</a:t>
            </a:r>
          </a:p>
          <a:p>
            <a:endParaRPr lang="en-US" sz="400" dirty="0"/>
          </a:p>
          <a:p>
            <a:r>
              <a:rPr lang="en-US" sz="1200" dirty="0"/>
              <a:t>Workshop to </a:t>
            </a:r>
          </a:p>
          <a:p>
            <a:r>
              <a:rPr lang="en-US" sz="1200" b="1" dirty="0">
                <a:solidFill>
                  <a:srgbClr val="C44549"/>
                </a:solidFill>
              </a:rPr>
              <a:t>review latest</a:t>
            </a:r>
          </a:p>
          <a:p>
            <a:r>
              <a:rPr lang="en-US" sz="1200" b="1" dirty="0">
                <a:solidFill>
                  <a:srgbClr val="C44549"/>
                </a:solidFill>
              </a:rPr>
              <a:t>WB research,  French, Irish and Dutch experience</a:t>
            </a:r>
          </a:p>
          <a:p>
            <a:endParaRPr lang="en-US" sz="1200" dirty="0"/>
          </a:p>
        </p:txBody>
      </p:sp>
      <p:sp>
        <p:nvSpPr>
          <p:cNvPr id="189" name="Rectangle 188">
            <a:extLst>
              <a:ext uri="{FF2B5EF4-FFF2-40B4-BE49-F238E27FC236}">
                <a16:creationId xmlns:a16="http://schemas.microsoft.com/office/drawing/2014/main" id="{88B69025-3638-8842-9A47-5ABB3DD65C87}"/>
              </a:ext>
            </a:extLst>
          </p:cNvPr>
          <p:cNvSpPr/>
          <p:nvPr/>
        </p:nvSpPr>
        <p:spPr>
          <a:xfrm>
            <a:off x="3878266" y="3698810"/>
            <a:ext cx="1327030" cy="523220"/>
          </a:xfrm>
          <a:prstGeom prst="rect">
            <a:avLst/>
          </a:prstGeom>
        </p:spPr>
        <p:txBody>
          <a:bodyPr wrap="none">
            <a:spAutoFit/>
          </a:bodyPr>
          <a:lstStyle/>
          <a:p>
            <a:r>
              <a:rPr lang="en-US" sz="1400" b="1" dirty="0"/>
              <a:t>Work on KP on </a:t>
            </a:r>
          </a:p>
          <a:p>
            <a:r>
              <a:rPr lang="en-US" sz="1400" b="1" dirty="0"/>
              <a:t>Indicators</a:t>
            </a:r>
          </a:p>
        </p:txBody>
      </p:sp>
      <p:sp>
        <p:nvSpPr>
          <p:cNvPr id="190" name="Rectangle 189">
            <a:extLst>
              <a:ext uri="{FF2B5EF4-FFF2-40B4-BE49-F238E27FC236}">
                <a16:creationId xmlns:a16="http://schemas.microsoft.com/office/drawing/2014/main" id="{431D993C-2017-404B-B43B-92B95565F7A7}"/>
              </a:ext>
            </a:extLst>
          </p:cNvPr>
          <p:cNvSpPr/>
          <p:nvPr/>
        </p:nvSpPr>
        <p:spPr>
          <a:xfrm>
            <a:off x="3876854" y="4154463"/>
            <a:ext cx="1693582" cy="3416320"/>
          </a:xfrm>
          <a:prstGeom prst="rect">
            <a:avLst/>
          </a:prstGeom>
        </p:spPr>
        <p:txBody>
          <a:bodyPr wrap="square">
            <a:spAutoFit/>
          </a:bodyPr>
          <a:lstStyle/>
          <a:p>
            <a:r>
              <a:rPr lang="en-US" sz="1200" b="1" dirty="0">
                <a:solidFill>
                  <a:srgbClr val="C44549"/>
                </a:solidFill>
              </a:rPr>
              <a:t>Collecting indicators </a:t>
            </a:r>
            <a:r>
              <a:rPr lang="en-US" sz="1200" dirty="0"/>
              <a:t>from 9 countries </a:t>
            </a:r>
          </a:p>
          <a:p>
            <a:endParaRPr lang="en-US" sz="400" dirty="0"/>
          </a:p>
          <a:p>
            <a:r>
              <a:rPr lang="en-US" sz="1200" b="1" dirty="0">
                <a:solidFill>
                  <a:srgbClr val="C44549"/>
                </a:solidFill>
              </a:rPr>
              <a:t>Workshop to define 10 criteria</a:t>
            </a:r>
            <a:r>
              <a:rPr lang="en-US" sz="1200" dirty="0"/>
              <a:t> for analyzing indicators for KP and collecting data</a:t>
            </a:r>
          </a:p>
          <a:p>
            <a:endParaRPr lang="en-US" sz="400" dirty="0"/>
          </a:p>
          <a:p>
            <a:r>
              <a:rPr lang="en-US" sz="1200" dirty="0"/>
              <a:t>Attending OECD </a:t>
            </a:r>
          </a:p>
          <a:p>
            <a:pPr marL="11113" indent="-11113"/>
            <a:r>
              <a:rPr lang="en-US" sz="1200" dirty="0"/>
              <a:t>P&amp;R meeting and          </a:t>
            </a:r>
            <a:r>
              <a:rPr lang="en-US" sz="1200" b="1" dirty="0">
                <a:solidFill>
                  <a:srgbClr val="C44549"/>
                </a:solidFill>
              </a:rPr>
              <a:t>presenting </a:t>
            </a:r>
          </a:p>
          <a:p>
            <a:r>
              <a:rPr lang="en-US" sz="1200" b="1" dirty="0">
                <a:solidFill>
                  <a:srgbClr val="C44549"/>
                </a:solidFill>
              </a:rPr>
              <a:t>preliminary</a:t>
            </a:r>
          </a:p>
          <a:p>
            <a:r>
              <a:rPr lang="en-US" sz="1200" b="1" dirty="0">
                <a:solidFill>
                  <a:srgbClr val="C44549"/>
                </a:solidFill>
              </a:rPr>
              <a:t>findings from KP and country case of Russia</a:t>
            </a:r>
          </a:p>
          <a:p>
            <a:endParaRPr lang="en-US" sz="1200" dirty="0"/>
          </a:p>
          <a:p>
            <a:endParaRPr lang="en-US" sz="1200" dirty="0"/>
          </a:p>
          <a:p>
            <a:endParaRPr lang="en-US" sz="400" dirty="0"/>
          </a:p>
          <a:p>
            <a:endParaRPr lang="en-US" sz="1200" dirty="0"/>
          </a:p>
        </p:txBody>
      </p:sp>
      <p:sp>
        <p:nvSpPr>
          <p:cNvPr id="191" name="Rectangle 190">
            <a:extLst>
              <a:ext uri="{FF2B5EF4-FFF2-40B4-BE49-F238E27FC236}">
                <a16:creationId xmlns:a16="http://schemas.microsoft.com/office/drawing/2014/main" id="{2565AE25-3C77-6C4A-889E-E167E365DF2C}"/>
              </a:ext>
            </a:extLst>
          </p:cNvPr>
          <p:cNvSpPr/>
          <p:nvPr/>
        </p:nvSpPr>
        <p:spPr>
          <a:xfrm>
            <a:off x="4803536" y="1743224"/>
            <a:ext cx="1783637" cy="1877437"/>
          </a:xfrm>
          <a:prstGeom prst="rect">
            <a:avLst/>
          </a:prstGeom>
        </p:spPr>
        <p:txBody>
          <a:bodyPr wrap="square">
            <a:spAutoFit/>
          </a:bodyPr>
          <a:lstStyle/>
          <a:p>
            <a:r>
              <a:rPr lang="en-US" sz="1200" dirty="0"/>
              <a:t>Collecting further data on health and education indicators </a:t>
            </a:r>
          </a:p>
          <a:p>
            <a:endParaRPr lang="en-US" sz="400" dirty="0">
              <a:solidFill>
                <a:prstClr val="black"/>
              </a:solidFill>
            </a:endParaRPr>
          </a:p>
          <a:p>
            <a:r>
              <a:rPr lang="en-US" sz="1200" dirty="0">
                <a:solidFill>
                  <a:prstClr val="black"/>
                </a:solidFill>
              </a:rPr>
              <a:t>Prepared the </a:t>
            </a:r>
            <a:r>
              <a:rPr lang="en-US" sz="1200" b="1" dirty="0">
                <a:solidFill>
                  <a:srgbClr val="C44549"/>
                </a:solidFill>
              </a:rPr>
              <a:t>report on </a:t>
            </a:r>
            <a:r>
              <a:rPr lang="en-US" sz="1200" b="1" i="1" dirty="0">
                <a:solidFill>
                  <a:srgbClr val="C44549"/>
                </a:solidFill>
              </a:rPr>
              <a:t>Performance Indicators in PEMPAL Countries: Trends and Challenges </a:t>
            </a:r>
          </a:p>
          <a:p>
            <a:endParaRPr lang="en-US" sz="400" dirty="0"/>
          </a:p>
          <a:p>
            <a:endParaRPr lang="en-US" sz="1200" dirty="0"/>
          </a:p>
        </p:txBody>
      </p:sp>
      <p:sp>
        <p:nvSpPr>
          <p:cNvPr id="192" name="Rectangle 191">
            <a:extLst>
              <a:ext uri="{FF2B5EF4-FFF2-40B4-BE49-F238E27FC236}">
                <a16:creationId xmlns:a16="http://schemas.microsoft.com/office/drawing/2014/main" id="{43388CBA-30E7-0241-98D5-CBFA8F4E292B}"/>
              </a:ext>
            </a:extLst>
          </p:cNvPr>
          <p:cNvSpPr/>
          <p:nvPr/>
        </p:nvSpPr>
        <p:spPr>
          <a:xfrm>
            <a:off x="6861662" y="1175663"/>
            <a:ext cx="1851962" cy="523220"/>
          </a:xfrm>
          <a:prstGeom prst="rect">
            <a:avLst/>
          </a:prstGeom>
        </p:spPr>
        <p:txBody>
          <a:bodyPr wrap="square">
            <a:spAutoFit/>
          </a:bodyPr>
          <a:lstStyle/>
          <a:p>
            <a:r>
              <a:rPr lang="en-US" sz="1400" b="1" dirty="0"/>
              <a:t>   Participation </a:t>
            </a:r>
          </a:p>
          <a:p>
            <a:r>
              <a:rPr lang="en-US" sz="1400" b="1" dirty="0"/>
              <a:t>in OECD PB Survey</a:t>
            </a:r>
          </a:p>
        </p:txBody>
      </p:sp>
      <p:sp>
        <p:nvSpPr>
          <p:cNvPr id="193" name="Rectangle 192">
            <a:extLst>
              <a:ext uri="{FF2B5EF4-FFF2-40B4-BE49-F238E27FC236}">
                <a16:creationId xmlns:a16="http://schemas.microsoft.com/office/drawing/2014/main" id="{DE8250E3-7027-BB49-842E-49D4525811FF}"/>
              </a:ext>
            </a:extLst>
          </p:cNvPr>
          <p:cNvSpPr/>
          <p:nvPr/>
        </p:nvSpPr>
        <p:spPr>
          <a:xfrm>
            <a:off x="6249748" y="3689588"/>
            <a:ext cx="1939089" cy="954107"/>
          </a:xfrm>
          <a:prstGeom prst="rect">
            <a:avLst/>
          </a:prstGeom>
        </p:spPr>
        <p:txBody>
          <a:bodyPr wrap="square">
            <a:spAutoFit/>
          </a:bodyPr>
          <a:lstStyle/>
          <a:p>
            <a:r>
              <a:rPr lang="en-US" sz="1400" b="1" dirty="0"/>
              <a:t>Examining PB </a:t>
            </a:r>
          </a:p>
          <a:p>
            <a:r>
              <a:rPr lang="en-US" sz="1400" b="1" dirty="0"/>
              <a:t>in Austria and</a:t>
            </a:r>
          </a:p>
          <a:p>
            <a:r>
              <a:rPr lang="en-US" sz="1400" b="1" dirty="0"/>
              <a:t>OECD Best PB</a:t>
            </a:r>
          </a:p>
          <a:p>
            <a:r>
              <a:rPr lang="en-US" sz="1400" b="1" dirty="0"/>
              <a:t>Practices </a:t>
            </a:r>
          </a:p>
        </p:txBody>
      </p:sp>
      <p:sp>
        <p:nvSpPr>
          <p:cNvPr id="194" name="Rectangle 193">
            <a:extLst>
              <a:ext uri="{FF2B5EF4-FFF2-40B4-BE49-F238E27FC236}">
                <a16:creationId xmlns:a16="http://schemas.microsoft.com/office/drawing/2014/main" id="{2D48EB9F-449B-0445-89B2-94FF2E140EDA}"/>
              </a:ext>
            </a:extLst>
          </p:cNvPr>
          <p:cNvSpPr/>
          <p:nvPr/>
        </p:nvSpPr>
        <p:spPr>
          <a:xfrm>
            <a:off x="6263275" y="4583958"/>
            <a:ext cx="1576613" cy="2616101"/>
          </a:xfrm>
          <a:prstGeom prst="rect">
            <a:avLst/>
          </a:prstGeom>
        </p:spPr>
        <p:txBody>
          <a:bodyPr wrap="square">
            <a:spAutoFit/>
          </a:bodyPr>
          <a:lstStyle/>
          <a:p>
            <a:r>
              <a:rPr lang="en-US" sz="1200" b="1" dirty="0">
                <a:solidFill>
                  <a:srgbClr val="C44549"/>
                </a:solidFill>
              </a:rPr>
              <a:t>Workshop with Austrian MF </a:t>
            </a:r>
            <a:r>
              <a:rPr lang="en-US" sz="1200" dirty="0"/>
              <a:t>and Performance Management Office</a:t>
            </a:r>
          </a:p>
          <a:p>
            <a:endParaRPr lang="en-US" sz="400" dirty="0"/>
          </a:p>
          <a:p>
            <a:r>
              <a:rPr lang="en-US" sz="1200" dirty="0"/>
              <a:t>Examining</a:t>
            </a:r>
            <a:r>
              <a:rPr lang="en-US" sz="1200" b="1" dirty="0">
                <a:solidFill>
                  <a:srgbClr val="C44549"/>
                </a:solidFill>
              </a:rPr>
              <a:t> Draft OECD Best PB Practices </a:t>
            </a:r>
          </a:p>
          <a:p>
            <a:endParaRPr lang="en-US" sz="400" b="1" dirty="0">
              <a:solidFill>
                <a:srgbClr val="C44549"/>
              </a:solidFill>
            </a:endParaRPr>
          </a:p>
          <a:p>
            <a:r>
              <a:rPr lang="en-US" sz="1200" b="1" dirty="0">
                <a:solidFill>
                  <a:srgbClr val="C44549"/>
                </a:solidFill>
              </a:rPr>
              <a:t>Examining 2 </a:t>
            </a:r>
          </a:p>
          <a:p>
            <a:r>
              <a:rPr lang="en-US" sz="1200" b="1" dirty="0">
                <a:solidFill>
                  <a:srgbClr val="C44549"/>
                </a:solidFill>
              </a:rPr>
              <a:t>PEMPAL country cases</a:t>
            </a:r>
          </a:p>
          <a:p>
            <a:endParaRPr lang="en-US" sz="1200" b="1" dirty="0">
              <a:solidFill>
                <a:srgbClr val="C44549"/>
              </a:solidFill>
            </a:endParaRPr>
          </a:p>
          <a:p>
            <a:endParaRPr lang="en-US" sz="1200" b="1" dirty="0">
              <a:solidFill>
                <a:srgbClr val="C44549"/>
              </a:solidFill>
            </a:endParaRPr>
          </a:p>
          <a:p>
            <a:endParaRPr lang="en-US" sz="1200" dirty="0"/>
          </a:p>
        </p:txBody>
      </p:sp>
      <p:sp>
        <p:nvSpPr>
          <p:cNvPr id="195" name="Rectangle 194">
            <a:extLst>
              <a:ext uri="{FF2B5EF4-FFF2-40B4-BE49-F238E27FC236}">
                <a16:creationId xmlns:a16="http://schemas.microsoft.com/office/drawing/2014/main" id="{5C68B8D4-89C6-2949-AC68-C4114E659F55}"/>
              </a:ext>
            </a:extLst>
          </p:cNvPr>
          <p:cNvSpPr/>
          <p:nvPr/>
        </p:nvSpPr>
        <p:spPr>
          <a:xfrm>
            <a:off x="6973614" y="1681908"/>
            <a:ext cx="1575814" cy="2184286"/>
          </a:xfrm>
          <a:prstGeom prst="rect">
            <a:avLst/>
          </a:prstGeom>
        </p:spPr>
        <p:txBody>
          <a:bodyPr wrap="square">
            <a:spAutoFit/>
          </a:bodyPr>
          <a:lstStyle/>
          <a:p>
            <a:r>
              <a:rPr lang="en-US" sz="1200" b="1" dirty="0">
                <a:solidFill>
                  <a:srgbClr val="C44549"/>
                </a:solidFill>
              </a:rPr>
              <a:t>Participation in </a:t>
            </a:r>
          </a:p>
          <a:p>
            <a:r>
              <a:rPr lang="en-US" sz="1200" b="1" dirty="0">
                <a:solidFill>
                  <a:srgbClr val="C44549"/>
                </a:solidFill>
              </a:rPr>
              <a:t>2016 OECD PB </a:t>
            </a:r>
          </a:p>
          <a:p>
            <a:r>
              <a:rPr lang="en-US" sz="1200" b="1" dirty="0">
                <a:solidFill>
                  <a:srgbClr val="C44549"/>
                </a:solidFill>
              </a:rPr>
              <a:t>Survey</a:t>
            </a:r>
          </a:p>
          <a:p>
            <a:endParaRPr lang="en-US" sz="400" b="1" dirty="0">
              <a:solidFill>
                <a:srgbClr val="C44549"/>
              </a:solidFill>
            </a:endParaRPr>
          </a:p>
          <a:p>
            <a:r>
              <a:rPr lang="en-US" sz="1200" dirty="0"/>
              <a:t>Attending OECD P&amp;R meeting</a:t>
            </a:r>
          </a:p>
          <a:p>
            <a:r>
              <a:rPr lang="en-US" sz="1200" b="1" dirty="0">
                <a:solidFill>
                  <a:srgbClr val="C44549"/>
                </a:solidFill>
              </a:rPr>
              <a:t>and presentation of preliminary 2018 survey results </a:t>
            </a:r>
          </a:p>
          <a:p>
            <a:endParaRPr lang="en-US" sz="1200" b="1" dirty="0">
              <a:solidFill>
                <a:srgbClr val="C44549"/>
              </a:solidFill>
            </a:endParaRPr>
          </a:p>
          <a:p>
            <a:endParaRPr lang="en-US" sz="1200" b="1" dirty="0">
              <a:solidFill>
                <a:srgbClr val="C44549"/>
              </a:solidFill>
            </a:endParaRPr>
          </a:p>
          <a:p>
            <a:endParaRPr lang="en-US" sz="1200" b="1" dirty="0">
              <a:solidFill>
                <a:srgbClr val="C44549"/>
              </a:solidFill>
            </a:endParaRPr>
          </a:p>
        </p:txBody>
      </p:sp>
    </p:spTree>
    <p:extLst>
      <p:ext uri="{BB962C8B-B14F-4D97-AF65-F5344CB8AC3E}">
        <p14:creationId xmlns:p14="http://schemas.microsoft.com/office/powerpoint/2010/main" val="387570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858103" y="-24810"/>
            <a:ext cx="8839200" cy="646331"/>
          </a:xfrm>
          <a:prstGeom prst="rect">
            <a:avLst/>
          </a:prstGeom>
          <a:noFill/>
        </p:spPr>
        <p:txBody>
          <a:bodyPr wrap="square" rtlCol="0">
            <a:spAutoFit/>
          </a:bodyPr>
          <a:lstStyle/>
          <a:p>
            <a:pPr algn="ctr"/>
            <a:r>
              <a:rPr lang="en-US" sz="3600" dirty="0">
                <a:solidFill>
                  <a:srgbClr val="002060"/>
                </a:solidFill>
                <a:latin typeface="Calibri"/>
              </a:rPr>
              <a:t>Details on PPBWG Activities in Last Year</a:t>
            </a:r>
          </a:p>
        </p:txBody>
      </p:sp>
      <p:graphicFrame>
        <p:nvGraphicFramePr>
          <p:cNvPr id="6" name="Table 5">
            <a:extLst>
              <a:ext uri="{FF2B5EF4-FFF2-40B4-BE49-F238E27FC236}">
                <a16:creationId xmlns:a16="http://schemas.microsoft.com/office/drawing/2014/main" id="{FAAE4C6C-8B3C-F34E-B4EB-99433D4DD8F4}"/>
              </a:ext>
            </a:extLst>
          </p:cNvPr>
          <p:cNvGraphicFramePr>
            <a:graphicFrameLocks noGrp="1"/>
          </p:cNvGraphicFramePr>
          <p:nvPr>
            <p:extLst>
              <p:ext uri="{D42A27DB-BD31-4B8C-83A1-F6EECF244321}">
                <p14:modId xmlns:p14="http://schemas.microsoft.com/office/powerpoint/2010/main" val="357415438"/>
              </p:ext>
            </p:extLst>
          </p:nvPr>
        </p:nvGraphicFramePr>
        <p:xfrm>
          <a:off x="858103" y="646524"/>
          <a:ext cx="8875594" cy="591312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302602">
                <a:tc>
                  <a:txBody>
                    <a:bodyPr/>
                    <a:lstStyle/>
                    <a:p>
                      <a:r>
                        <a:rPr lang="en-US" sz="2200" dirty="0"/>
                        <a:t> Timeline </a:t>
                      </a:r>
                    </a:p>
                  </a:txBody>
                  <a:tcPr/>
                </a:tc>
                <a:tc>
                  <a:txBody>
                    <a:bodyPr/>
                    <a:lstStyle/>
                    <a:p>
                      <a:r>
                        <a:rPr lang="en-US" sz="2200" dirty="0"/>
                        <a:t>Activity</a:t>
                      </a:r>
                    </a:p>
                  </a:txBody>
                  <a:tcPr/>
                </a:tc>
                <a:extLst>
                  <a:ext uri="{0D108BD9-81ED-4DB2-BD59-A6C34878D82A}">
                    <a16:rowId xmlns:a16="http://schemas.microsoft.com/office/drawing/2014/main" val="1519842517"/>
                  </a:ext>
                </a:extLst>
              </a:tr>
              <a:tr h="680342">
                <a:tc>
                  <a:txBody>
                    <a:bodyPr/>
                    <a:lstStyle/>
                    <a:p>
                      <a:r>
                        <a:rPr lang="en-US" sz="2200" dirty="0"/>
                        <a:t>Mar 13</a:t>
                      </a:r>
                      <a:r>
                        <a:rPr lang="en-US" sz="2200" baseline="30000" dirty="0"/>
                        <a:t>th</a:t>
                      </a:r>
                      <a:r>
                        <a:rPr lang="en-US" sz="2200" dirty="0"/>
                        <a:t> 2018</a:t>
                      </a:r>
                    </a:p>
                  </a:txBody>
                  <a:tcPr/>
                </a:tc>
                <a:tc>
                  <a:txBody>
                    <a:bodyPr/>
                    <a:lstStyle/>
                    <a:p>
                      <a:pPr lvl="0"/>
                      <a:r>
                        <a:rPr lang="en-US" sz="2200" dirty="0">
                          <a:solidFill>
                            <a:prstClr val="black"/>
                          </a:solidFill>
                        </a:rPr>
                        <a:t>Workshop of the PPBWG to examine p</a:t>
                      </a:r>
                      <a:r>
                        <a:rPr lang="en-US" sz="2200" b="0" i="0" kern="1200" dirty="0">
                          <a:solidFill>
                            <a:schemeClr val="dk1"/>
                          </a:solidFill>
                          <a:effectLst/>
                          <a:latin typeface="+mn-lt"/>
                          <a:ea typeface="+mn-ea"/>
                          <a:cs typeface="+mn-cs"/>
                        </a:rPr>
                        <a:t>erformance budgeting in Austria with the Austrian Ministry of Finance and the Federal Chancellery of Austria</a:t>
                      </a:r>
                    </a:p>
                    <a:p>
                      <a:pPr marL="285750" lvl="0" indent="-285750">
                        <a:buFont typeface="Wingdings" pitchFamily="2" charset="2"/>
                        <a:buChar char="ü"/>
                      </a:pPr>
                      <a:r>
                        <a:rPr lang="en-US" sz="2000" b="0" i="0" kern="1200" dirty="0">
                          <a:solidFill>
                            <a:schemeClr val="dk1"/>
                          </a:solidFill>
                          <a:effectLst/>
                          <a:latin typeface="+mn-lt"/>
                          <a:ea typeface="+mn-ea"/>
                          <a:cs typeface="+mn-cs"/>
                        </a:rPr>
                        <a:t>Austrian Budget Reform – Performance Budgeting</a:t>
                      </a:r>
                    </a:p>
                    <a:p>
                      <a:pPr marL="285750" lvl="0" indent="-285750">
                        <a:buFont typeface="Wingdings" pitchFamily="2" charset="2"/>
                        <a:buChar char="ü"/>
                      </a:pPr>
                      <a:r>
                        <a:rPr lang="en-US" sz="2000" b="0" i="0" kern="1200" dirty="0">
                          <a:solidFill>
                            <a:schemeClr val="dk1"/>
                          </a:solidFill>
                          <a:effectLst/>
                          <a:latin typeface="+mn-lt"/>
                          <a:ea typeface="+mn-ea"/>
                          <a:cs typeface="+mn-cs"/>
                        </a:rPr>
                        <a:t>Regulatory Impact Assessment</a:t>
                      </a:r>
                    </a:p>
                    <a:p>
                      <a:pPr marL="285750" lvl="0" indent="-285750">
                        <a:buFont typeface="Wingdings" pitchFamily="2" charset="2"/>
                        <a:buChar char="ü"/>
                      </a:pPr>
                      <a:r>
                        <a:rPr lang="en-US" sz="2000" b="0" i="0" kern="1200" dirty="0">
                          <a:solidFill>
                            <a:schemeClr val="dk1"/>
                          </a:solidFill>
                          <a:effectLst/>
                          <a:latin typeface="+mn-lt"/>
                          <a:ea typeface="+mn-ea"/>
                          <a:cs typeface="+mn-cs"/>
                        </a:rPr>
                        <a:t>Role of the Federal Performance Management Office: Quality Control of Objectives and Indicators, Monitoring and Reporting</a:t>
                      </a:r>
                    </a:p>
                    <a:p>
                      <a:pPr marL="285750" lvl="0" indent="-285750">
                        <a:buFont typeface="Wingdings" pitchFamily="2" charset="2"/>
                        <a:buChar char="ü"/>
                      </a:pPr>
                      <a:r>
                        <a:rPr lang="en-US" sz="2000" b="0" i="0" kern="1200" dirty="0">
                          <a:solidFill>
                            <a:schemeClr val="dk1"/>
                          </a:solidFill>
                          <a:effectLst/>
                          <a:latin typeface="+mn-lt"/>
                          <a:ea typeface="+mn-ea"/>
                          <a:cs typeface="+mn-cs"/>
                        </a:rPr>
                        <a:t>Technical discussion</a:t>
                      </a:r>
                    </a:p>
                  </a:txBody>
                  <a:tcPr/>
                </a:tc>
                <a:extLst>
                  <a:ext uri="{0D108BD9-81ED-4DB2-BD59-A6C34878D82A}">
                    <a16:rowId xmlns:a16="http://schemas.microsoft.com/office/drawing/2014/main" val="2750434589"/>
                  </a:ext>
                </a:extLst>
              </a:tr>
              <a:tr h="680342">
                <a:tc>
                  <a:txBody>
                    <a:bodyPr/>
                    <a:lstStyle/>
                    <a:p>
                      <a:r>
                        <a:rPr lang="en-US" sz="2200" dirty="0"/>
                        <a:t>Mar 15</a:t>
                      </a:r>
                      <a:r>
                        <a:rPr lang="en-US" sz="2200" baseline="30000" dirty="0"/>
                        <a:t>th</a:t>
                      </a:r>
                      <a:r>
                        <a:rPr lang="en-US" sz="2200" dirty="0"/>
                        <a:t> 2018</a:t>
                      </a:r>
                    </a:p>
                  </a:txBody>
                  <a:tcPr/>
                </a:tc>
                <a:tc>
                  <a:txBody>
                    <a:bodyPr/>
                    <a:lstStyle/>
                    <a:p>
                      <a:pPr lvl="0"/>
                      <a:r>
                        <a:rPr lang="en-US" sz="2200" b="0" i="0" kern="1200" dirty="0">
                          <a:solidFill>
                            <a:schemeClr val="dk1"/>
                          </a:solidFill>
                          <a:effectLst/>
                          <a:latin typeface="+mn-lt"/>
                          <a:ea typeface="+mn-ea"/>
                          <a:cs typeface="+mn-cs"/>
                        </a:rPr>
                        <a:t>PPBWG Day in BCOP Plenary meeting in Vienna:</a:t>
                      </a:r>
                    </a:p>
                    <a:p>
                      <a:pPr marL="285750" lvl="0" indent="-285750">
                        <a:buFont typeface="Wingdings" pitchFamily="2" charset="2"/>
                        <a:buChar char="ü"/>
                      </a:pPr>
                      <a:r>
                        <a:rPr lang="en-US" sz="2000" b="0" i="0" kern="1200" dirty="0">
                          <a:solidFill>
                            <a:schemeClr val="dk1"/>
                          </a:solidFill>
                          <a:effectLst/>
                          <a:latin typeface="+mn-lt"/>
                          <a:ea typeface="+mn-ea"/>
                          <a:cs typeface="+mn-cs"/>
                        </a:rPr>
                        <a:t>Presentation of the summary findings of the knowledge product on </a:t>
                      </a:r>
                      <a:r>
                        <a:rPr lang="en-US" sz="2000" dirty="0">
                          <a:solidFill>
                            <a:prstClr val="black"/>
                          </a:solidFill>
                        </a:rPr>
                        <a:t>Performance Indicators in PEMPAL Countries: Trends and Challenges </a:t>
                      </a:r>
                    </a:p>
                    <a:p>
                      <a:pPr marL="285750" lvl="0" indent="-285750">
                        <a:buFont typeface="Wingdings" pitchFamily="2" charset="2"/>
                        <a:buChar char="ü"/>
                      </a:pPr>
                      <a:r>
                        <a:rPr lang="en-US" sz="2000" b="0" i="0" kern="1200" dirty="0">
                          <a:solidFill>
                            <a:prstClr val="black"/>
                          </a:solidFill>
                          <a:effectLst/>
                          <a:latin typeface="+mn-lt"/>
                          <a:ea typeface="+mn-ea"/>
                          <a:cs typeface="+mn-cs"/>
                        </a:rPr>
                        <a:t>Presentation of the OECD’s Draft Best Practices in Performance Budgeting</a:t>
                      </a:r>
                    </a:p>
                    <a:p>
                      <a:pPr marL="285750" lvl="0" indent="-285750">
                        <a:buFont typeface="Wingdings" pitchFamily="2" charset="2"/>
                        <a:buChar char="ü"/>
                      </a:pPr>
                      <a:r>
                        <a:rPr lang="en-US" sz="2000" b="0" i="0" kern="1200" dirty="0">
                          <a:solidFill>
                            <a:prstClr val="black"/>
                          </a:solidFill>
                          <a:effectLst/>
                          <a:latin typeface="+mn-lt"/>
                          <a:ea typeface="+mn-ea"/>
                          <a:cs typeface="+mn-cs"/>
                        </a:rPr>
                        <a:t>Presentation on two PEMPAL country case on performance indicators </a:t>
                      </a:r>
                    </a:p>
                    <a:p>
                      <a:pPr marL="285750" lvl="0" indent="-285750">
                        <a:buFont typeface="Wingdings" pitchFamily="2" charset="2"/>
                        <a:buChar char="ü"/>
                      </a:pPr>
                      <a:r>
                        <a:rPr lang="en-US" sz="2000" b="0" i="0" kern="1200" dirty="0">
                          <a:solidFill>
                            <a:prstClr val="black"/>
                          </a:solidFill>
                          <a:effectLst/>
                          <a:latin typeface="+mn-lt"/>
                          <a:ea typeface="+mn-ea"/>
                          <a:cs typeface="+mn-cs"/>
                        </a:rPr>
                        <a:t>Discussion groups</a:t>
                      </a:r>
                      <a:endParaRPr lang="en-US" sz="2000" b="0" i="0" kern="1200" dirty="0">
                        <a:solidFill>
                          <a:schemeClr val="dk1"/>
                        </a:solidFill>
                        <a:effectLst/>
                        <a:latin typeface="+mn-lt"/>
                        <a:ea typeface="+mn-ea"/>
                        <a:cs typeface="+mn-cs"/>
                      </a:endParaRPr>
                    </a:p>
                  </a:txBody>
                  <a:tcPr/>
                </a:tc>
                <a:extLst>
                  <a:ext uri="{0D108BD9-81ED-4DB2-BD59-A6C34878D82A}">
                    <a16:rowId xmlns:a16="http://schemas.microsoft.com/office/drawing/2014/main" val="4231925028"/>
                  </a:ext>
                </a:extLst>
              </a:tr>
            </a:tbl>
          </a:graphicData>
        </a:graphic>
      </p:graphicFrame>
    </p:spTree>
    <p:extLst>
      <p:ext uri="{BB962C8B-B14F-4D97-AF65-F5344CB8AC3E}">
        <p14:creationId xmlns:p14="http://schemas.microsoft.com/office/powerpoint/2010/main" val="3885262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193"/>
            <a:ext cx="8839200"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002060"/>
                </a:solidFill>
                <a:effectLst/>
                <a:uLnTx/>
                <a:uFillTx/>
                <a:latin typeface="Calibri"/>
                <a:ea typeface="+mn-ea"/>
                <a:cs typeface="+mn-cs"/>
              </a:rPr>
              <a:t>Details on PPBWG Activities in Last Year</a:t>
            </a:r>
          </a:p>
        </p:txBody>
      </p:sp>
      <p:graphicFrame>
        <p:nvGraphicFramePr>
          <p:cNvPr id="6" name="Table 5">
            <a:extLst>
              <a:ext uri="{FF2B5EF4-FFF2-40B4-BE49-F238E27FC236}">
                <a16:creationId xmlns:a16="http://schemas.microsoft.com/office/drawing/2014/main" id="{FAAE4C6C-8B3C-F34E-B4EB-99433D4DD8F4}"/>
              </a:ext>
            </a:extLst>
          </p:cNvPr>
          <p:cNvGraphicFramePr>
            <a:graphicFrameLocks noGrp="1"/>
          </p:cNvGraphicFramePr>
          <p:nvPr>
            <p:extLst>
              <p:ext uri="{D42A27DB-BD31-4B8C-83A1-F6EECF244321}">
                <p14:modId xmlns:p14="http://schemas.microsoft.com/office/powerpoint/2010/main" val="257517252"/>
              </p:ext>
            </p:extLst>
          </p:nvPr>
        </p:nvGraphicFramePr>
        <p:xfrm>
          <a:off x="858103" y="646524"/>
          <a:ext cx="8875594" cy="588264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302602">
                <a:tc>
                  <a:txBody>
                    <a:bodyPr/>
                    <a:lstStyle/>
                    <a:p>
                      <a:r>
                        <a:rPr lang="en-US" sz="2200" dirty="0"/>
                        <a:t> Timeline </a:t>
                      </a:r>
                    </a:p>
                  </a:txBody>
                  <a:tcPr/>
                </a:tc>
                <a:tc>
                  <a:txBody>
                    <a:bodyPr/>
                    <a:lstStyle/>
                    <a:p>
                      <a:r>
                        <a:rPr lang="en-US" sz="2200" dirty="0"/>
                        <a:t>Activity</a:t>
                      </a:r>
                    </a:p>
                  </a:txBody>
                  <a:tcPr/>
                </a:tc>
                <a:extLst>
                  <a:ext uri="{0D108BD9-81ED-4DB2-BD59-A6C34878D82A}">
                    <a16:rowId xmlns:a16="http://schemas.microsoft.com/office/drawing/2014/main" val="1519842517"/>
                  </a:ext>
                </a:extLst>
              </a:tr>
              <a:tr h="680342">
                <a:tc>
                  <a:txBody>
                    <a:bodyPr/>
                    <a:lstStyle/>
                    <a:p>
                      <a:r>
                        <a:rPr lang="en-US" sz="2200" dirty="0"/>
                        <a:t>May – July 2018</a:t>
                      </a:r>
                    </a:p>
                  </a:txBody>
                  <a:tcPr/>
                </a:tc>
                <a:tc>
                  <a:txBody>
                    <a:bodyPr/>
                    <a:lstStyle/>
                    <a:p>
                      <a:pPr lvl="0"/>
                      <a:r>
                        <a:rPr lang="en-US" sz="2200" b="0" i="0" kern="1200" dirty="0">
                          <a:solidFill>
                            <a:schemeClr val="dk1"/>
                          </a:solidFill>
                          <a:effectLst/>
                          <a:latin typeface="+mn-lt"/>
                          <a:ea typeface="+mn-ea"/>
                          <a:cs typeface="+mn-cs"/>
                        </a:rPr>
                        <a:t>Preparation for 2018 OECD Performance Budgeting Survey</a:t>
                      </a:r>
                    </a:p>
                    <a:p>
                      <a:pPr marL="285750" lvl="0" indent="-285750">
                        <a:buFont typeface="Wingdings" pitchFamily="2" charset="2"/>
                        <a:buChar char="ü"/>
                      </a:pPr>
                      <a:r>
                        <a:rPr lang="en-US" sz="2000" b="0" i="0" kern="1200" dirty="0">
                          <a:solidFill>
                            <a:schemeClr val="dk1"/>
                          </a:solidFill>
                          <a:effectLst/>
                          <a:latin typeface="+mn-lt"/>
                          <a:ea typeface="+mn-ea"/>
                          <a:cs typeface="+mn-cs"/>
                        </a:rPr>
                        <a:t>Translation of Survey Questionnaire and Glossary to Russian and BCS languages</a:t>
                      </a:r>
                    </a:p>
                    <a:p>
                      <a:pPr marL="285750" lvl="0" indent="-285750">
                        <a:buFont typeface="Wingdings" pitchFamily="2" charset="2"/>
                        <a:buChar char="ü"/>
                      </a:pPr>
                      <a:r>
                        <a:rPr lang="en-US" sz="2000" b="0" i="0" kern="1200" dirty="0">
                          <a:solidFill>
                            <a:schemeClr val="dk1"/>
                          </a:solidFill>
                          <a:effectLst/>
                          <a:latin typeface="+mn-lt"/>
                          <a:ea typeface="+mn-ea"/>
                          <a:cs typeface="+mn-cs"/>
                        </a:rPr>
                        <a:t>Quality Assurance of Translated Survey Questionnaire and Glossary to Russian and BCS languages</a:t>
                      </a:r>
                    </a:p>
                  </a:txBody>
                  <a:tcPr/>
                </a:tc>
                <a:extLst>
                  <a:ext uri="{0D108BD9-81ED-4DB2-BD59-A6C34878D82A}">
                    <a16:rowId xmlns:a16="http://schemas.microsoft.com/office/drawing/2014/main" val="2750434589"/>
                  </a:ext>
                </a:extLst>
              </a:tr>
              <a:tr h="680342">
                <a:tc>
                  <a:txBody>
                    <a:bodyPr/>
                    <a:lstStyle/>
                    <a:p>
                      <a:r>
                        <a:rPr lang="en-US" sz="2200" dirty="0"/>
                        <a:t>August – October 2018</a:t>
                      </a:r>
                    </a:p>
                  </a:txBody>
                  <a:tcPr/>
                </a:tc>
                <a:tc>
                  <a:txBody>
                    <a:bodyPr/>
                    <a:lstStyle/>
                    <a:p>
                      <a:pPr lvl="0"/>
                      <a:r>
                        <a:rPr lang="en-US" sz="2200" b="0" i="0" kern="1200" dirty="0">
                          <a:solidFill>
                            <a:schemeClr val="dk1"/>
                          </a:solidFill>
                          <a:effectLst/>
                          <a:latin typeface="+mn-lt"/>
                          <a:ea typeface="+mn-ea"/>
                          <a:cs typeface="+mn-cs"/>
                        </a:rPr>
                        <a:t>PEMPAL Countries Filling Out the 2018 OECD Performance Budgeting Survey:</a:t>
                      </a:r>
                    </a:p>
                    <a:p>
                      <a:pPr marL="285750" lvl="0" indent="-285750">
                        <a:buFont typeface="Wingdings" pitchFamily="2" charset="2"/>
                        <a:buChar char="ü"/>
                      </a:pPr>
                      <a:r>
                        <a:rPr lang="en-US" sz="2000" b="0" i="0" kern="1200" dirty="0">
                          <a:solidFill>
                            <a:schemeClr val="dk1"/>
                          </a:solidFill>
                          <a:effectLst/>
                          <a:latin typeface="+mn-lt"/>
                          <a:ea typeface="+mn-ea"/>
                          <a:cs typeface="+mn-cs"/>
                        </a:rPr>
                        <a:t>14 countries took part: </a:t>
                      </a:r>
                      <a:r>
                        <a:rPr lang="en-US" sz="2000" dirty="0"/>
                        <a:t>Armenia, Belarus, Bosnia and Herzegovina, Bulgaria, Croatia, Georgia, Kazakhstan, Kosovo, Kyrgyz Republic, Moldova, Russia, Serbia, Ukraine, and Uzbekistan</a:t>
                      </a:r>
                    </a:p>
                    <a:p>
                      <a:pPr marL="285750" lvl="0" indent="-285750">
                        <a:buFont typeface="Wingdings" pitchFamily="2" charset="2"/>
                        <a:buChar char="ü"/>
                      </a:pPr>
                      <a:r>
                        <a:rPr lang="en-US" sz="2000" dirty="0"/>
                        <a:t>Same countries also filled out the 2016 survey, with the exception of Kazakhstan, thus offering for the first time a possibility of capturing trends over time in PEMPAL countries </a:t>
                      </a:r>
                    </a:p>
                    <a:p>
                      <a:pPr marL="285750" lvl="0" indent="-285750">
                        <a:buFont typeface="Wingdings" pitchFamily="2" charset="2"/>
                        <a:buChar char="ü"/>
                      </a:pPr>
                      <a:r>
                        <a:rPr lang="en-US" sz="2000" b="0" i="0" kern="1200" dirty="0">
                          <a:solidFill>
                            <a:schemeClr val="dk1"/>
                          </a:solidFill>
                          <a:effectLst/>
                          <a:latin typeface="+mn-lt"/>
                          <a:ea typeface="+mn-ea"/>
                          <a:cs typeface="+mn-cs"/>
                        </a:rPr>
                        <a:t>More details to be given in the next presentation today</a:t>
                      </a:r>
                    </a:p>
                    <a:p>
                      <a:pPr marL="285750" lvl="0" indent="-285750">
                        <a:buFont typeface="Wingdings" pitchFamily="2" charset="2"/>
                        <a:buChar char="ü"/>
                      </a:pPr>
                      <a:r>
                        <a:rPr lang="en-US" sz="2000" b="0" i="0" kern="1200" dirty="0">
                          <a:solidFill>
                            <a:schemeClr val="dk1"/>
                          </a:solidFill>
                          <a:effectLst/>
                          <a:latin typeface="+mn-lt"/>
                          <a:ea typeface="+mn-ea"/>
                          <a:cs typeface="+mn-cs"/>
                        </a:rPr>
                        <a:t>BCOP Resource Team was also corresponding with individual countries in this process to answer their technical questions about the questionnaire </a:t>
                      </a:r>
                    </a:p>
                  </a:txBody>
                  <a:tcPr/>
                </a:tc>
                <a:extLst>
                  <a:ext uri="{0D108BD9-81ED-4DB2-BD59-A6C34878D82A}">
                    <a16:rowId xmlns:a16="http://schemas.microsoft.com/office/drawing/2014/main" val="4231925028"/>
                  </a:ext>
                </a:extLst>
              </a:tr>
            </a:tbl>
          </a:graphicData>
        </a:graphic>
      </p:graphicFrame>
    </p:spTree>
    <p:extLst>
      <p:ext uri="{BB962C8B-B14F-4D97-AF65-F5344CB8AC3E}">
        <p14:creationId xmlns:p14="http://schemas.microsoft.com/office/powerpoint/2010/main" val="331021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193"/>
            <a:ext cx="8839200" cy="646331"/>
          </a:xfrm>
          <a:prstGeom prst="rect">
            <a:avLst/>
          </a:prstGeom>
          <a:noFill/>
        </p:spPr>
        <p:txBody>
          <a:bodyPr wrap="square" rtlCol="0">
            <a:spAutoFit/>
          </a:bodyPr>
          <a:lstStyle/>
          <a:p>
            <a:pPr algn="ctr"/>
            <a:r>
              <a:rPr lang="en-US" sz="3600" dirty="0">
                <a:solidFill>
                  <a:srgbClr val="002060"/>
                </a:solidFill>
                <a:latin typeface="Calibri"/>
              </a:rPr>
              <a:t>Details on PPBWG Activities in Last Year</a:t>
            </a:r>
          </a:p>
        </p:txBody>
      </p:sp>
      <p:graphicFrame>
        <p:nvGraphicFramePr>
          <p:cNvPr id="4" name="Table 3">
            <a:extLst>
              <a:ext uri="{FF2B5EF4-FFF2-40B4-BE49-F238E27FC236}">
                <a16:creationId xmlns:a16="http://schemas.microsoft.com/office/drawing/2014/main" id="{DB679ED2-08CB-4D4B-A42D-89039A9C6A5E}"/>
              </a:ext>
            </a:extLst>
          </p:cNvPr>
          <p:cNvGraphicFramePr>
            <a:graphicFrameLocks noGrp="1"/>
          </p:cNvGraphicFramePr>
          <p:nvPr>
            <p:extLst>
              <p:ext uri="{D42A27DB-BD31-4B8C-83A1-F6EECF244321}">
                <p14:modId xmlns:p14="http://schemas.microsoft.com/office/powerpoint/2010/main" val="3025756149"/>
              </p:ext>
            </p:extLst>
          </p:nvPr>
        </p:nvGraphicFramePr>
        <p:xfrm>
          <a:off x="858103" y="749528"/>
          <a:ext cx="8875594" cy="554736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302602">
                <a:tc>
                  <a:txBody>
                    <a:bodyPr/>
                    <a:lstStyle/>
                    <a:p>
                      <a:r>
                        <a:rPr lang="en-US" sz="2200" dirty="0"/>
                        <a:t> Timeline </a:t>
                      </a:r>
                    </a:p>
                  </a:txBody>
                  <a:tcPr/>
                </a:tc>
                <a:tc>
                  <a:txBody>
                    <a:bodyPr/>
                    <a:lstStyle/>
                    <a:p>
                      <a:r>
                        <a:rPr lang="en-US" sz="2200" dirty="0"/>
                        <a:t>Activity</a:t>
                      </a:r>
                    </a:p>
                  </a:txBody>
                  <a:tcPr/>
                </a:tc>
                <a:extLst>
                  <a:ext uri="{0D108BD9-81ED-4DB2-BD59-A6C34878D82A}">
                    <a16:rowId xmlns:a16="http://schemas.microsoft.com/office/drawing/2014/main" val="1519842517"/>
                  </a:ext>
                </a:extLst>
              </a:tr>
              <a:tr h="370840">
                <a:tc>
                  <a:txBody>
                    <a:bodyPr/>
                    <a:lstStyle/>
                    <a:p>
                      <a:r>
                        <a:rPr lang="en-US" sz="2200" dirty="0"/>
                        <a:t>Nov 2018</a:t>
                      </a:r>
                    </a:p>
                  </a:txBody>
                  <a:tcPr/>
                </a:tc>
                <a:tc>
                  <a:txBody>
                    <a:bodyPr/>
                    <a:lstStyle/>
                    <a:p>
                      <a:r>
                        <a:rPr lang="en-US" sz="2200" dirty="0"/>
                        <a:t>Participation of a small PPBWG delegation at the </a:t>
                      </a:r>
                      <a:r>
                        <a:rPr lang="en-US" sz="2200" b="0" dirty="0">
                          <a:effectLst/>
                        </a:rPr>
                        <a:t>meeting of the OECD’s Network for Performance and Results in Paris</a:t>
                      </a:r>
                      <a:r>
                        <a:rPr lang="en-US" sz="2200" dirty="0"/>
                        <a:t>:</a:t>
                      </a:r>
                    </a:p>
                    <a:p>
                      <a:endParaRPr lang="en-US" sz="2200" dirty="0"/>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2200" dirty="0"/>
                        <a:t>Presented PPBWG’s work and preliminary aggregate results of PEMPAL countries on 2018 OECD Performance Budgeting Survey</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2200" dirty="0"/>
                        <a:t>Participated at the </a:t>
                      </a:r>
                      <a:r>
                        <a:rPr lang="en-US" sz="2200" b="0" dirty="0">
                          <a:effectLst/>
                        </a:rPr>
                        <a:t>OECD Performance and Results Network’s </a:t>
                      </a:r>
                      <a:r>
                        <a:rPr lang="en-US" sz="2200" dirty="0"/>
                        <a:t>sessions, including </a:t>
                      </a:r>
                      <a:r>
                        <a:rPr lang="en-US" sz="1800" kern="1200" dirty="0" err="1">
                          <a:solidFill>
                            <a:schemeClr val="dk1"/>
                          </a:solidFill>
                          <a:effectLst/>
                          <a:latin typeface="+mn-lt"/>
                          <a:ea typeface="+mn-ea"/>
                          <a:cs typeface="+mn-cs"/>
                        </a:rPr>
                        <a:t>i</a:t>
                      </a:r>
                      <a:r>
                        <a:rPr lang="en-US" sz="2200" kern="1200" dirty="0">
                          <a:solidFill>
                            <a:schemeClr val="dk1"/>
                          </a:solidFill>
                          <a:effectLst/>
                          <a:latin typeface="+mn-lt"/>
                          <a:ea typeface="+mn-ea"/>
                          <a:cs typeface="+mn-cs"/>
                        </a:rPr>
                        <a:t>) international trends in performance budgeting (with presentations by the OECD and PEMPAL), ii) spending reviews; iii) using performance information for management; and iv) improving the quality and impact of annual reporting. </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2200" b="0" dirty="0">
                          <a:effectLst/>
                        </a:rPr>
                        <a:t>Participated at the launch of OECD’s Best Practices in Performance Budgeting </a:t>
                      </a:r>
                      <a:r>
                        <a:rPr lang="en-US" sz="2200" b="0" i="1" dirty="0">
                          <a:effectLst/>
                        </a:rPr>
                        <a:t>(which will be translated to Russian and BCS languages in the next months)</a:t>
                      </a:r>
                      <a:endParaRPr lang="en-US" sz="2200" i="1" dirty="0"/>
                    </a:p>
                  </a:txBody>
                  <a:tcPr/>
                </a:tc>
                <a:extLst>
                  <a:ext uri="{0D108BD9-81ED-4DB2-BD59-A6C34878D82A}">
                    <a16:rowId xmlns:a16="http://schemas.microsoft.com/office/drawing/2014/main" val="4146580386"/>
                  </a:ext>
                </a:extLst>
              </a:tr>
            </a:tbl>
          </a:graphicData>
        </a:graphic>
      </p:graphicFrame>
    </p:spTree>
    <p:extLst>
      <p:ext uri="{BB962C8B-B14F-4D97-AF65-F5344CB8AC3E}">
        <p14:creationId xmlns:p14="http://schemas.microsoft.com/office/powerpoint/2010/main" val="3526151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4188" y="0"/>
            <a:ext cx="8839200" cy="646331"/>
          </a:xfrm>
          <a:prstGeom prst="rect">
            <a:avLst/>
          </a:prstGeom>
          <a:noFill/>
        </p:spPr>
        <p:txBody>
          <a:bodyPr wrap="square" rtlCol="0">
            <a:spAutoFit/>
          </a:bodyPr>
          <a:lstStyle/>
          <a:p>
            <a:pPr algn="ctr"/>
            <a:r>
              <a:rPr lang="en-US" sz="3600" dirty="0">
                <a:solidFill>
                  <a:srgbClr val="002060"/>
                </a:solidFill>
                <a:latin typeface="Calibri"/>
              </a:rPr>
              <a:t>Details on PPBWG Activities in Last Year</a:t>
            </a:r>
          </a:p>
        </p:txBody>
      </p:sp>
      <p:graphicFrame>
        <p:nvGraphicFramePr>
          <p:cNvPr id="4" name="Table 3">
            <a:extLst>
              <a:ext uri="{FF2B5EF4-FFF2-40B4-BE49-F238E27FC236}">
                <a16:creationId xmlns:a16="http://schemas.microsoft.com/office/drawing/2014/main" id="{DB679ED2-08CB-4D4B-A42D-89039A9C6A5E}"/>
              </a:ext>
            </a:extLst>
          </p:cNvPr>
          <p:cNvGraphicFramePr>
            <a:graphicFrameLocks noGrp="1"/>
          </p:cNvGraphicFramePr>
          <p:nvPr>
            <p:extLst>
              <p:ext uri="{D42A27DB-BD31-4B8C-83A1-F6EECF244321}">
                <p14:modId xmlns:p14="http://schemas.microsoft.com/office/powerpoint/2010/main" val="140587547"/>
              </p:ext>
            </p:extLst>
          </p:nvPr>
        </p:nvGraphicFramePr>
        <p:xfrm>
          <a:off x="801806" y="550955"/>
          <a:ext cx="8875594" cy="627888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302602">
                <a:tc>
                  <a:txBody>
                    <a:bodyPr/>
                    <a:lstStyle/>
                    <a:p>
                      <a:r>
                        <a:rPr lang="en-US" sz="2200" dirty="0"/>
                        <a:t> Timeline </a:t>
                      </a:r>
                    </a:p>
                  </a:txBody>
                  <a:tcPr/>
                </a:tc>
                <a:tc>
                  <a:txBody>
                    <a:bodyPr/>
                    <a:lstStyle/>
                    <a:p>
                      <a:r>
                        <a:rPr lang="en-US" sz="2200" dirty="0"/>
                        <a:t>Activity</a:t>
                      </a:r>
                    </a:p>
                  </a:txBody>
                  <a:tcPr/>
                </a:tc>
                <a:extLst>
                  <a:ext uri="{0D108BD9-81ED-4DB2-BD59-A6C34878D82A}">
                    <a16:rowId xmlns:a16="http://schemas.microsoft.com/office/drawing/2014/main" val="1519842517"/>
                  </a:ext>
                </a:extLst>
              </a:tr>
              <a:tr h="680342">
                <a:tc>
                  <a:txBody>
                    <a:bodyPr/>
                    <a:lstStyle/>
                    <a:p>
                      <a:r>
                        <a:rPr lang="en-US" sz="2200" dirty="0"/>
                        <a:t>January 2018-Feburary 2019</a:t>
                      </a:r>
                    </a:p>
                  </a:txBody>
                  <a:tcPr/>
                </a:tc>
                <a:tc>
                  <a:txBody>
                    <a:bodyPr/>
                    <a:lstStyle/>
                    <a:p>
                      <a:pPr lvl="0"/>
                      <a:r>
                        <a:rPr lang="en-US" sz="2700" b="0" i="0" kern="1200" dirty="0">
                          <a:solidFill>
                            <a:schemeClr val="dk1"/>
                          </a:solidFill>
                          <a:effectLst/>
                          <a:latin typeface="+mn-lt"/>
                          <a:ea typeface="+mn-ea"/>
                          <a:cs typeface="+mn-cs"/>
                        </a:rPr>
                        <a:t>Further analysis of results on the OECD 2018 Performance Budgeting Survey:</a:t>
                      </a:r>
                    </a:p>
                    <a:p>
                      <a:pPr marL="285750" lvl="0" indent="-285750">
                        <a:buFont typeface="Wingdings" pitchFamily="2" charset="2"/>
                        <a:buChar char="ü"/>
                      </a:pPr>
                      <a:r>
                        <a:rPr lang="en-US" sz="2200" b="0" i="0" kern="1200" dirty="0">
                          <a:solidFill>
                            <a:schemeClr val="dk1"/>
                          </a:solidFill>
                          <a:effectLst/>
                          <a:latin typeface="+mn-lt"/>
                          <a:ea typeface="+mn-ea"/>
                          <a:cs typeface="+mn-cs"/>
                        </a:rPr>
                        <a:t>Preparing extended presentation of findings from the survey, to be presented later today</a:t>
                      </a:r>
                    </a:p>
                    <a:p>
                      <a:pPr marL="285750" lvl="0" indent="-285750">
                        <a:buFont typeface="Wingdings" pitchFamily="2" charset="2"/>
                        <a:buChar char="ü"/>
                      </a:pPr>
                      <a:r>
                        <a:rPr lang="en-US" sz="2200" b="0" i="0" kern="1200" dirty="0">
                          <a:solidFill>
                            <a:schemeClr val="dk1"/>
                          </a:solidFill>
                          <a:effectLst/>
                          <a:latin typeface="+mn-lt"/>
                          <a:ea typeface="+mn-ea"/>
                          <a:cs typeface="+mn-cs"/>
                        </a:rPr>
                        <a:t>The formal knowledge product in a report format will be developed after the plenary meeting, based on the report for OECD countries (completed in March) and PPBWG discussions in terms of report content.</a:t>
                      </a:r>
                    </a:p>
                  </a:txBody>
                  <a:tcPr/>
                </a:tc>
                <a:extLst>
                  <a:ext uri="{0D108BD9-81ED-4DB2-BD59-A6C34878D82A}">
                    <a16:rowId xmlns:a16="http://schemas.microsoft.com/office/drawing/2014/main" val="2750434589"/>
                  </a:ext>
                </a:extLst>
              </a:tr>
              <a:tr h="680342">
                <a:tc>
                  <a:txBody>
                    <a:bodyPr/>
                    <a:lstStyle/>
                    <a:p>
                      <a:r>
                        <a:rPr lang="en-US" sz="2200" dirty="0"/>
                        <a:t>Mar 20</a:t>
                      </a:r>
                      <a:r>
                        <a:rPr lang="en-US" sz="2200" baseline="30000" dirty="0"/>
                        <a:t>nd</a:t>
                      </a:r>
                      <a:r>
                        <a:rPr lang="en-US" sz="2200" dirty="0"/>
                        <a:t>  2019</a:t>
                      </a:r>
                    </a:p>
                  </a:txBody>
                  <a:tcPr/>
                </a:tc>
                <a:tc>
                  <a:txBody>
                    <a:bodyPr/>
                    <a:lstStyle/>
                    <a:p>
                      <a:pPr lvl="0"/>
                      <a:r>
                        <a:rPr lang="en-US" sz="2700" b="0" i="0" kern="1200" dirty="0">
                          <a:solidFill>
                            <a:schemeClr val="dk1"/>
                          </a:solidFill>
                          <a:effectLst/>
                          <a:latin typeface="+mn-lt"/>
                          <a:ea typeface="+mn-ea"/>
                          <a:cs typeface="+mn-cs"/>
                        </a:rPr>
                        <a:t>PPBWG Day in BCOP Plenary meeting in Tashkent (today):</a:t>
                      </a:r>
                    </a:p>
                    <a:p>
                      <a:pPr marL="285750" lvl="0" indent="-285750">
                        <a:buFont typeface="Wingdings" pitchFamily="2" charset="2"/>
                        <a:buChar char="ü"/>
                      </a:pPr>
                      <a:r>
                        <a:rPr lang="en-US" sz="2200" b="0" i="0" kern="1200" dirty="0">
                          <a:solidFill>
                            <a:schemeClr val="dk1"/>
                          </a:solidFill>
                          <a:effectLst/>
                          <a:latin typeface="+mn-lt"/>
                          <a:ea typeface="+mn-ea"/>
                          <a:cs typeface="+mn-cs"/>
                        </a:rPr>
                        <a:t>Presentation of the results of PEMPAL countries on 2018 OECD PB Survey</a:t>
                      </a:r>
                    </a:p>
                    <a:p>
                      <a:pPr marL="285750" lvl="0" indent="-285750">
                        <a:buFont typeface="Wingdings" pitchFamily="2" charset="2"/>
                        <a:buChar char="ü"/>
                      </a:pPr>
                      <a:r>
                        <a:rPr lang="en-US" sz="2200" b="0" i="0" kern="1200" dirty="0">
                          <a:solidFill>
                            <a:schemeClr val="dk1"/>
                          </a:solidFill>
                          <a:effectLst/>
                          <a:latin typeface="+mn-lt"/>
                          <a:ea typeface="+mn-ea"/>
                          <a:cs typeface="+mn-cs"/>
                        </a:rPr>
                        <a:t>Presentation of trends and best practices in spending reviews in OECD countries by OECD</a:t>
                      </a:r>
                    </a:p>
                    <a:p>
                      <a:pPr marL="285750" lvl="0" indent="-285750">
                        <a:buFont typeface="Wingdings" pitchFamily="2" charset="2"/>
                        <a:buChar char="ü"/>
                      </a:pPr>
                      <a:r>
                        <a:rPr lang="en-US" sz="2200" b="0" i="0" kern="1200" dirty="0">
                          <a:solidFill>
                            <a:schemeClr val="dk1"/>
                          </a:solidFill>
                          <a:effectLst/>
                          <a:latin typeface="+mn-lt"/>
                          <a:ea typeface="+mn-ea"/>
                          <a:cs typeface="+mn-cs"/>
                        </a:rPr>
                        <a:t>Presentation on spending reviews in PEMPAL countries </a:t>
                      </a:r>
                      <a:r>
                        <a:rPr lang="en-US" sz="2200" b="0" i="0" kern="1200" dirty="0">
                          <a:solidFill>
                            <a:prstClr val="black"/>
                          </a:solidFill>
                          <a:effectLst/>
                          <a:latin typeface="+mn-lt"/>
                          <a:ea typeface="+mn-ea"/>
                          <a:cs typeface="+mn-cs"/>
                        </a:rPr>
                        <a:t>Discussion groups on spending reviews</a:t>
                      </a:r>
                      <a:endParaRPr lang="en-US" sz="2200" b="0" i="0" kern="1200" dirty="0">
                        <a:solidFill>
                          <a:schemeClr val="dk1"/>
                        </a:solidFill>
                        <a:effectLst/>
                        <a:latin typeface="+mn-lt"/>
                        <a:ea typeface="+mn-ea"/>
                        <a:cs typeface="+mn-cs"/>
                      </a:endParaRPr>
                    </a:p>
                  </a:txBody>
                  <a:tcPr/>
                </a:tc>
                <a:extLst>
                  <a:ext uri="{0D108BD9-81ED-4DB2-BD59-A6C34878D82A}">
                    <a16:rowId xmlns:a16="http://schemas.microsoft.com/office/drawing/2014/main" val="1850930561"/>
                  </a:ext>
                </a:extLst>
              </a:tr>
            </a:tbl>
          </a:graphicData>
        </a:graphic>
      </p:graphicFrame>
    </p:spTree>
    <p:extLst>
      <p:ext uri="{BB962C8B-B14F-4D97-AF65-F5344CB8AC3E}">
        <p14:creationId xmlns:p14="http://schemas.microsoft.com/office/powerpoint/2010/main" val="1098123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799393" y="-1836"/>
            <a:ext cx="8686800" cy="876300"/>
          </a:xfrm>
        </p:spPr>
        <p:txBody>
          <a:bodyPr/>
          <a:lstStyle/>
          <a:p>
            <a:r>
              <a:rPr lang="en-US" sz="3600" dirty="0">
                <a:solidFill>
                  <a:srgbClr val="002060"/>
                </a:solidFill>
              </a:rPr>
              <a:t>Future Activities of the Working Group</a:t>
            </a:r>
          </a:p>
        </p:txBody>
      </p:sp>
      <p:sp>
        <p:nvSpPr>
          <p:cNvPr id="7" name="Subtitle 2"/>
          <p:cNvSpPr>
            <a:spLocks noGrp="1"/>
          </p:cNvSpPr>
          <p:nvPr>
            <p:ph type="subTitle" idx="1"/>
          </p:nvPr>
        </p:nvSpPr>
        <p:spPr>
          <a:xfrm>
            <a:off x="903383" y="762000"/>
            <a:ext cx="8763000" cy="6248400"/>
          </a:xfrm>
        </p:spPr>
        <p:txBody>
          <a:bodyPr rtlCol="0">
            <a:normAutofit fontScale="62500" lnSpcReduction="20000"/>
          </a:bodyPr>
          <a:lstStyle/>
          <a:p>
            <a:pPr algn="just" fontAlgn="auto">
              <a:spcAft>
                <a:spcPts val="0"/>
              </a:spcAft>
              <a:defRPr/>
            </a:pPr>
            <a:endParaRPr lang="en-GB" sz="1800" dirty="0">
              <a:solidFill>
                <a:schemeClr val="tx1">
                  <a:lumMod val="95000"/>
                  <a:lumOff val="5000"/>
                </a:schemeClr>
              </a:solidFill>
            </a:endParaRPr>
          </a:p>
          <a:p>
            <a:pPr algn="just" fontAlgn="auto">
              <a:spcAft>
                <a:spcPts val="0"/>
              </a:spcAft>
              <a:defRPr/>
            </a:pPr>
            <a:r>
              <a:rPr lang="en-GB" sz="2900" b="1" dirty="0">
                <a:solidFill>
                  <a:schemeClr val="tx1">
                    <a:lumMod val="95000"/>
                    <a:lumOff val="5000"/>
                  </a:schemeClr>
                </a:solidFill>
              </a:rPr>
              <a:t>Topics related to program and performance budgeting remain priorities of our countries, based on data collected from you prior to this meeting</a:t>
            </a:r>
          </a:p>
          <a:p>
            <a:pPr algn="just" fontAlgn="auto">
              <a:spcAft>
                <a:spcPts val="0"/>
              </a:spcAft>
              <a:defRPr/>
            </a:pPr>
            <a:r>
              <a:rPr lang="en-US" sz="2900" dirty="0">
                <a:solidFill>
                  <a:schemeClr val="tx1"/>
                </a:solidFill>
              </a:rPr>
              <a:t>As presented yesterday by BCOP Chair, majority (70%) of PEMPAL countries that answered pre-event survey list one of the topics related to program and performance budgeting as their reform priority in upcoming period. Most frequently mentioned subtopic is monitoring and evaluations of expenditure including spending reviews. </a:t>
            </a:r>
          </a:p>
          <a:p>
            <a:pPr algn="just" fontAlgn="auto">
              <a:spcAft>
                <a:spcPts val="0"/>
              </a:spcAft>
              <a:defRPr/>
            </a:pPr>
            <a:r>
              <a:rPr lang="en-US" sz="3000" i="1" dirty="0">
                <a:solidFill>
                  <a:srgbClr val="FF0000"/>
                </a:solidFill>
              </a:rPr>
              <a:t>The PPBWG leadership and the BCOP Executive Committee will take these inputs into account when developing the Action Plan for FY2020.</a:t>
            </a:r>
          </a:p>
          <a:p>
            <a:pPr algn="just">
              <a:spcBef>
                <a:spcPts val="800"/>
              </a:spcBef>
            </a:pPr>
            <a:r>
              <a:rPr lang="en-US" sz="3000" b="1" dirty="0">
                <a:solidFill>
                  <a:schemeClr val="tx1">
                    <a:lumMod val="95000"/>
                    <a:lumOff val="5000"/>
                  </a:schemeClr>
                </a:solidFill>
              </a:rPr>
              <a:t>PPBWG focus for the next year is expected to be on spending reviews, with an event to review in detail spending review practices in one of the advanced countries and possible work on a knowledge product on spending reviews (these are activities that were originally planned to be initiated in this year, but due to PEMPAL’s financial constraints are now planned for FY2020).</a:t>
            </a:r>
          </a:p>
          <a:p>
            <a:pPr algn="just">
              <a:spcBef>
                <a:spcPts val="800"/>
              </a:spcBef>
            </a:pPr>
            <a:r>
              <a:rPr lang="en-US" sz="3000" i="1" dirty="0">
                <a:solidFill>
                  <a:srgbClr val="FF0000"/>
                </a:solidFill>
              </a:rPr>
              <a:t>Do our member countries have any additional thoughts on potential future knowledge product on spending reviews? What do you think of using a possible format similar to what BLTWG used for their KP on citizens’ budget – identifying 10 challenges for PEMPAL courtiers and providing options to address each of the challenges with examples? Or alternatively taking one example of a spending review that was conducted in an advanced country and walking through all steps?</a:t>
            </a:r>
          </a:p>
          <a:p>
            <a:pPr algn="just">
              <a:spcBef>
                <a:spcPts val="800"/>
              </a:spcBef>
            </a:pPr>
            <a:r>
              <a:rPr lang="en-US" sz="3000" b="1" dirty="0">
                <a:solidFill>
                  <a:schemeClr val="tx1">
                    <a:lumMod val="95000"/>
                    <a:lumOff val="5000"/>
                  </a:schemeClr>
                </a:solidFill>
              </a:rPr>
              <a:t>We also hope to continue learning from OECD countries on methodological approaches and lessons learnt on the issues of the PPBWG focus.</a:t>
            </a:r>
          </a:p>
          <a:p>
            <a:pPr algn="just" fontAlgn="auto">
              <a:spcAft>
                <a:spcPts val="0"/>
              </a:spcAft>
              <a:defRPr/>
            </a:pPr>
            <a:r>
              <a:rPr lang="en-US" sz="3000" i="1" dirty="0">
                <a:solidFill>
                  <a:srgbClr val="FF0000"/>
                </a:solidFill>
              </a:rPr>
              <a:t>Do our member countries have any additional thoughts on how we should we organize future activities of our Working Group? </a:t>
            </a:r>
          </a:p>
          <a:p>
            <a:pPr algn="just" fontAlgn="auto">
              <a:spcAft>
                <a:spcPts val="0"/>
              </a:spcAft>
              <a:defRPr/>
            </a:pPr>
            <a:endParaRPr lang="en-US" sz="2000" dirty="0">
              <a:solidFill>
                <a:schemeClr val="tx1"/>
              </a:solidFill>
            </a:endParaRPr>
          </a:p>
          <a:p>
            <a:pPr algn="just" fontAlgn="auto">
              <a:spcAft>
                <a:spcPts val="0"/>
              </a:spcAft>
              <a:defRPr/>
            </a:pPr>
            <a:endParaRPr lang="ru-RU" sz="2000" dirty="0">
              <a:solidFill>
                <a:schemeClr val="tx1">
                  <a:lumMod val="95000"/>
                  <a:lumOff val="5000"/>
                </a:schemeClr>
              </a:solidFill>
            </a:endParaRPr>
          </a:p>
        </p:txBody>
      </p:sp>
    </p:spTree>
    <p:extLst>
      <p:ext uri="{BB962C8B-B14F-4D97-AF65-F5344CB8AC3E}">
        <p14:creationId xmlns:p14="http://schemas.microsoft.com/office/powerpoint/2010/main" val="879204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5772</TotalTime>
  <Words>1231</Words>
  <Application>Microsoft Office PowerPoint</Application>
  <PresentationFormat>A4 Paper (210x297 mm)</PresentationFormat>
  <Paragraphs>196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Update on Progress of the Program and Performance Budgeting Working Group (PPBWG) and Future Plans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Future Activities of the Working Group</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Naida Čaršimamović</cp:lastModifiedBy>
  <cp:revision>657</cp:revision>
  <cp:lastPrinted>2017-02-09T16:04:30Z</cp:lastPrinted>
  <dcterms:created xsi:type="dcterms:W3CDTF">2010-10-04T16:57:49Z</dcterms:created>
  <dcterms:modified xsi:type="dcterms:W3CDTF">2019-03-12T16:44:39Z</dcterms:modified>
  <cp:category>PEMPAL</cp:category>
</cp:coreProperties>
</file>