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0" r:id="rId2"/>
  </p:sldMasterIdLst>
  <p:notesMasterIdLst>
    <p:notesMasterId r:id="rId16"/>
  </p:notesMasterIdLst>
  <p:handoutMasterIdLst>
    <p:handoutMasterId r:id="rId17"/>
  </p:handoutMasterIdLst>
  <p:sldIdLst>
    <p:sldId id="258" r:id="rId3"/>
    <p:sldId id="286" r:id="rId4"/>
    <p:sldId id="307" r:id="rId5"/>
    <p:sldId id="298" r:id="rId6"/>
    <p:sldId id="287" r:id="rId7"/>
    <p:sldId id="288" r:id="rId8"/>
    <p:sldId id="314" r:id="rId9"/>
    <p:sldId id="313" r:id="rId10"/>
    <p:sldId id="308" r:id="rId11"/>
    <p:sldId id="316" r:id="rId12"/>
    <p:sldId id="303" r:id="rId13"/>
    <p:sldId id="310" r:id="rId14"/>
    <p:sldId id="29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5292"/>
    <a:srgbClr val="1C2959"/>
    <a:srgbClr val="E3E3E3"/>
    <a:srgbClr val="7698D4"/>
    <a:srgbClr val="808080"/>
    <a:srgbClr val="E6E6E6"/>
    <a:srgbClr val="96B0DE"/>
    <a:srgbClr val="5982CB"/>
    <a:srgbClr val="CFCFCF"/>
    <a:srgbClr val="B9C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679E9-32E7-476A-8514-1726ED248D86}" type="datetimeFigureOut">
              <a:rPr lang="en-US" smtClean="0"/>
              <a:t>30.10.2018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F931F1-3BD7-46DC-B8D1-26436DE6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9491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E5044-3C4C-41E8-A0C9-CC6CBE0A62EB}" type="datetimeFigureOut">
              <a:rPr lang="en-US" smtClean="0"/>
              <a:t>30.10.2018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5DC27-7E5B-46AD-A136-8EC2001E0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7120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5DC27-7E5B-46AD-A136-8EC2001E0A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13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buFont typeface="Wingdings" panose="05000000000000000000" pitchFamily="2" charset="2"/>
              <a:buNone/>
            </a:pPr>
            <a:r>
              <a:rPr lang="ka-GE" sz="1200" b="1" dirty="0" smtClean="0">
                <a:solidFill>
                  <a:srgbClr val="C00000"/>
                </a:solidFill>
              </a:rPr>
              <a:t>. როლებისა და პასუხისმგებლობების მკაფიოდ განსაზღვრა</a:t>
            </a:r>
            <a:endParaRPr lang="ka-GE" sz="1200" dirty="0" smtClean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განათლების სამინისტროში მკაფიოდ არ არის განსაზღვრული რა პასუხისმგებლობები ეკისრებათ სსიპ-ების კურატორ მინისტრის მოადგილეებს/მინისტრს სსიპ-ების საქმიანობის დაგეგმვისა და შესრულების მონიტორინგის პროცესში.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შერჩეულ სსიპ-ებს საქმიანობის დაგეგმვის პროცესში ფორმალური სახით უმეტესად კომუნიკაცია ჰქონდათ განათლების სამინისტროს ეკონომიკურ დეპარტამენტთან, ხოლო სსიპ-ების ზედამხედველი პირები ფორმალურად სამუშაო ჯგუფის ფორმატში, დამტკიცებამდე 3 დღით ადრე ჩაერთვნენ. ეკონომიკური დეპარტამენტი მისი კომპეტენციის ფარგლებში არ არის ვალდებული დეტალურად იცნობდეს სსიპ-ის საქმიანობის სპეციფიკას, მის მიზნებს, რათა შეაფასოს მათ მიერ წარმოდგენილი ინფორმაცია მისაღწევი შედეგებისა და განსახორციელებელი ღონისძიებების შესახებ. აღნიშნულზე ინფორმაციას ფლობს სსიპ-ის კურატორი მინისტრი/მინისტრის მოადგილე, თუმცა ისინი ფორმალურ დონეზე ნაკლებად არიან ჩართულნი დაგეგმვის პროცესში.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აუდიტის პერიოდში განათლების სამინისტროში არ იყო დანერგილი ფინანსური მართვისა და კონტროლის ინსტრუქციაში გათვალისწინებული ანგარიშვალდებულების ის მექანიზმები, რომელთა მიზანს ანგარიშვალდებულების პროცესში ჩართული მხარეების პასუხისმგებლობებისა და უფლებამოსილებების განსაზღვრა წარმოადგენს</a:t>
            </a:r>
            <a:r>
              <a:rPr lang="en-US" sz="1200" dirty="0" smtClean="0"/>
              <a:t>.</a:t>
            </a:r>
            <a:endParaRPr lang="ka-GE" sz="1200" dirty="0" smtClean="0"/>
          </a:p>
          <a:p>
            <a:pPr marL="0" lvl="0" indent="0" algn="just">
              <a:buNone/>
            </a:pPr>
            <a:r>
              <a:rPr lang="ka-GE" sz="1200" b="1" dirty="0" smtClean="0"/>
              <a:t>ეს მექანიზმები იყო: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b="1" dirty="0" smtClean="0">
                <a:solidFill>
                  <a:srgbClr val="FF0000"/>
                </a:solidFill>
              </a:rPr>
              <a:t>უფლებამოსილებებისა და პასუხისმგებლობების განაწილების წესი </a:t>
            </a:r>
            <a:r>
              <a:rPr lang="ka-GE" sz="1200" dirty="0" smtClean="0"/>
              <a:t>სადაც განსაზღვრული უნდა იყოს სსიპ-ების, მათი ზედამხედველი პირების და სხვა ანგარიშვალდებული საშუალო რგოლის მენეჯერების უფლებამოსილება, პასუხისმგებლობა და ანგარიშგების კომპეტენცია.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b="1" dirty="0" smtClean="0">
                <a:solidFill>
                  <a:srgbClr val="FF0000"/>
                </a:solidFill>
              </a:rPr>
              <a:t>სექტორულ სამინისტროსა და მის დაქვემდებარებაში არსებულ სსიპ-ებს შორის შეთანხმება </a:t>
            </a:r>
            <a:r>
              <a:rPr lang="ka-GE" sz="1200" dirty="0" smtClean="0"/>
              <a:t>საბიუჯეტო პროგრამის ფარგლებში მომსახურების გაწევის შესახებ რომელშიც უნდა ასახულიყო  სსიპ-ისა და სამინისტროს ვალდებულებები, სსიპ-ის საქმიანობის ეფექტიანობის შეფასების ინდიკატორები და შუალედური და საბოლოო შედეგების მონიტორინგის სისტემა. 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5DC27-7E5B-46AD-A136-8EC2001E0A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74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None/>
            </a:pPr>
            <a:r>
              <a:rPr lang="ka-GE" sz="1200" b="1" dirty="0" smtClean="0">
                <a:solidFill>
                  <a:srgbClr val="C00000"/>
                </a:solidFill>
              </a:rPr>
              <a:t>2. მისაღწევი შედეგებისა და შეფასების ინდიკატორების მკაფიოდ განსაზღრა</a:t>
            </a:r>
          </a:p>
          <a:p>
            <a:pPr marL="171450" lvl="0" indent="-171450"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შერჩეული ორი სსიპ-ის ქვეპროგრამის ფარგლებში მისაღწევი შედეგები და შეფასების ინდიკატორები ხარვეზებითაა შემუშავებული (არ აკმაყოფილებს </a:t>
            </a:r>
            <a:r>
              <a:rPr lang="en-US" sz="1200" dirty="0" smtClean="0"/>
              <a:t>SMART</a:t>
            </a:r>
            <a:r>
              <a:rPr lang="ka-GE" sz="1200" dirty="0" smtClean="0"/>
              <a:t> კრიტერიუმებს), რაც წლის ბოლოს შეაფერხებს განათლების სამინისტროში სსიპ-ების ზედამხედველი პირების მიერ მიღწეული შედეგების შეფასებას.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აუცილებელია ცნობიერების ამაღლება მოხდეს საჯარო სექტორში შედეგების და ინდიკატორების მნიშვნელობაზე და როგორ უნდა ჩამოვაყალიბოთ კარგად. განსაკუთრებით სსიპ-ების/სამინისტროს პოლიტიკის განმსაზღვრელ მაღალ/საშუალო რგოლის მენეჯმენტთან, რადგან მათი პასუხისმგებლობაა დელეგირებული პროგრამის ფარგლებში განსაზღვრონ მისაღწევი შედეგები და შეფასების ინდიკატორები. ამ მიმართულებით მნიშვნელოვანია ფინანსთა სამინისტროს ჩართულობა და სათანადო ღონისძიებების დაგეგმვა</a:t>
            </a:r>
            <a:endParaRPr lang="en-US" sz="1200" dirty="0" smtClean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თუმცა ფინანსთა სამინისტროს აუდიტის პერიოდში  არ ჰქონდა განსაზღვრული ტრენინგებისა და სამუშაო შეხვედრების ჩატარება სსიპ-ების/სამინისტროს პოლიტიკის განმსაზღვრელ მაღალ/საშუალო რგოლის მენეჯმენტთან, რომელთა პასუხისმგებლობაა პროგრამების/ქვეპროგრამების ფარგლებში მისაღწევი შედეგებისა და ინდიკატორების შემუშავება.  აღნიშნულ შეხვედრებში სსიპ-ების/განათლების სამინისტროს ეკონომიკური/ფინანსური დეპარტამენტის წარმომადგენლები იღებდნენ მონაწილეობას.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5DC27-7E5B-46AD-A136-8EC2001E0A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8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sz="1200" b="1" dirty="0" smtClean="0">
                <a:solidFill>
                  <a:srgbClr val="C00000"/>
                </a:solidFill>
              </a:rPr>
              <a:t>3. მიღწეულ შედეგებზე ანგარიშგების მექანიზმები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ქვეპროგრამების ფარგლებში მიღწეულ შედეგებსა და განხორციელებულ ღონისძიებებზე სსიპ-ებსა და სექტორულ სამინისტროებს შორის  ანგარიშგების პროცესი ფინანსთა სამინისტროს მიერ დარეგულირდა ფინანსური მართვისა და კონტროლის ინსტრუქციით, თუმცა ფინანსთა სამინისტროს მიერ არ მოხდა სსიპ-ების მიერ სექტორულ სამინისტროსთან ანგარიშგების ფორმების დამტკიცება, რაც უნდა გამხდარიყო სსიპ-ების საქმიანობის მონიტორინგის მექანიზმი.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ბიუჯეტის შესრულების კვარტალური/წლიური ანგარიშგება სამინისტროსთან ვერ იქნება განხილული სსიპ-ების საქმიანობის მონიტორინგის მექანიზმად, რადგან ამ ანგარიშების დანიშნულება შიდა კონტროლის ჩამოყალიბება არ არის.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შედეგად, განათლების სამინისტროში სსიპ-ების საქმიანობის მონიტორინგის ფორმალური მექანიზმები არ არსებობს და სსიპ-ები კურატორ მინისტრის მოადგილეს/მინისტრს არ აწვდიან ინფორმაციას აქტივობების შესახებ იმაში დასარწმუნებლად, რომ სსიპ პასუხობს განსაზღვრულ მიზნებს, საქმიანობის სტანდარტებსა და დროის ლიმიტებს პროდუქტიულად და ეფექტიანად.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5DC27-7E5B-46AD-A136-8EC2001E0A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04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sz="1200" b="1" dirty="0" smtClean="0">
                <a:solidFill>
                  <a:srgbClr val="C00000"/>
                </a:solidFill>
              </a:rPr>
              <a:t>4. ანგარიშგების განხილვისა და სსიპ-ებთან უკუკავშირის მექანიზმები </a:t>
            </a:r>
            <a:br>
              <a:rPr lang="ka-GE" sz="1200" b="1" dirty="0" smtClean="0">
                <a:solidFill>
                  <a:srgbClr val="C00000"/>
                </a:solidFill>
              </a:rPr>
            </a:br>
            <a:endParaRPr lang="ka-GE" sz="1200" b="1" dirty="0" smtClean="0">
              <a:solidFill>
                <a:srgbClr val="C0000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განათლების სამინისტროში არ არსებობს გაწერილი მექანიზმი, რომელიც უზრუნველყოფს ზედამხედველი პირების მიერ სსიპ-ების წარდგენილი ანგარიშების განხილვას და იდენტიფიცირებულ გამოწვევებზე სსიპ-ებთან  შესაბამის უკუკავშირს.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შერჩეული ორი სსიპ-ის მიერ სამინისტროში 2017 წლის შესრულების ანგარიშების გაგზავნის შემდგომ, ზედამხედველი პირებისგან რაიმე უკუკავშირი მათთან ოფიციალურად არ მომხდარა.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ka-GE" sz="1200" dirty="0" smtClean="0"/>
              <a:t>ფინანსური მართვისა და კონტროლის ინსტრუქციაში არ არის გათვალისწინებული, როგორ უნდა მოხდეს სექტორულ სამინისტროში სსიპ-ების მიერ წარდგენილი ანგარიშების განხილვა და სსიპ-ებთან უკუკავშირი ზედამხედველი პირის მიერ.</a:t>
            </a:r>
            <a:endParaRPr lang="en-US" sz="1200" dirty="0" smtClean="0"/>
          </a:p>
          <a:p>
            <a:endParaRPr lang="en-US" sz="120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5DC27-7E5B-46AD-A136-8EC2001E0A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3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36C0-594E-48DA-BE79-D864A217473C}" type="datetime1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865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4086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44699" y="1152660"/>
            <a:ext cx="8654601" cy="5475425"/>
          </a:xfrm>
          <a:prstGeom prst="rect">
            <a:avLst/>
          </a:prstGeom>
          <a:solidFill>
            <a:srgbClr val="EBEEF9"/>
          </a:solidFill>
          <a:ln>
            <a:solidFill>
              <a:srgbClr val="DCE1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" y="0"/>
            <a:ext cx="9144000" cy="1145676"/>
          </a:xfrm>
          <a:prstGeom prst="rect">
            <a:avLst/>
          </a:prstGeom>
          <a:solidFill>
            <a:srgbClr val="1C2959"/>
          </a:soli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6050" y="3140968"/>
            <a:ext cx="2101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latin typeface="Bp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8" y="38482"/>
            <a:ext cx="1085864" cy="107338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71582" y="346206"/>
            <a:ext cx="2396877" cy="5232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sz="14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PG ExtraSquare Mtavruli" panose="02060504020202060204" pitchFamily="18" charset="0"/>
              </a:rPr>
              <a:t>State Audit Office of Georgia</a:t>
            </a:r>
            <a:endParaRPr lang="en-US" sz="1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BPG ExtraSquare Mtavruli" panose="02060504020202060204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354992" y="668090"/>
            <a:ext cx="6778551" cy="9560"/>
          </a:xfrm>
          <a:prstGeom prst="line">
            <a:avLst/>
          </a:prstGeom>
          <a:ln w="3810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354992" y="729284"/>
            <a:ext cx="6778551" cy="9560"/>
          </a:xfrm>
          <a:prstGeom prst="line">
            <a:avLst/>
          </a:prstGeom>
          <a:ln w="1905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-1" y="6628085"/>
            <a:ext cx="9144001" cy="229915"/>
          </a:xfrm>
          <a:prstGeom prst="rect">
            <a:avLst/>
          </a:prstGeom>
          <a:solidFill>
            <a:srgbClr val="1C2959"/>
          </a:soli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15240" y="6728460"/>
            <a:ext cx="9117528" cy="509"/>
          </a:xfrm>
          <a:prstGeom prst="line">
            <a:avLst/>
          </a:prstGeom>
          <a:ln w="3810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0309" y="6793484"/>
            <a:ext cx="9133542" cy="0"/>
          </a:xfrm>
          <a:prstGeom prst="line">
            <a:avLst/>
          </a:prstGeom>
          <a:ln w="1905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0" y="1140739"/>
            <a:ext cx="244699" cy="5482694"/>
          </a:xfrm>
          <a:prstGeom prst="rect">
            <a:avLst/>
          </a:prstGeom>
          <a:gradFill flip="none" rotWithShape="1">
            <a:gsLst>
              <a:gs pos="0">
                <a:srgbClr val="1C2959"/>
              </a:gs>
              <a:gs pos="100000">
                <a:srgbClr val="1C2959"/>
              </a:gs>
              <a:gs pos="73000">
                <a:schemeClr val="accent5">
                  <a:lumMod val="75000"/>
                </a:schemeClr>
              </a:gs>
              <a:gs pos="29000">
                <a:schemeClr val="accent5">
                  <a:lumMod val="70000"/>
                </a:schemeClr>
              </a:gs>
            </a:gsLst>
            <a:lin ang="5400000" scaled="0"/>
            <a:tileRect/>
          </a:gra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899301" y="1149026"/>
            <a:ext cx="244699" cy="5482694"/>
          </a:xfrm>
          <a:prstGeom prst="rect">
            <a:avLst/>
          </a:prstGeom>
          <a:gradFill flip="none" rotWithShape="1">
            <a:gsLst>
              <a:gs pos="0">
                <a:srgbClr val="1C2959"/>
              </a:gs>
              <a:gs pos="100000">
                <a:srgbClr val="1C2959"/>
              </a:gs>
              <a:gs pos="73000">
                <a:schemeClr val="accent5">
                  <a:lumMod val="75000"/>
                </a:schemeClr>
              </a:gs>
              <a:gs pos="29000">
                <a:schemeClr val="accent5">
                  <a:lumMod val="70000"/>
                </a:schemeClr>
              </a:gs>
            </a:gsLst>
            <a:lin ang="5400000" scaled="0"/>
            <a:tileRect/>
          </a:gra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0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723828" y="1152660"/>
            <a:ext cx="6175472" cy="5475425"/>
          </a:xfrm>
          <a:prstGeom prst="rect">
            <a:avLst/>
          </a:prstGeom>
          <a:solidFill>
            <a:srgbClr val="EBEEF9"/>
          </a:solidFill>
          <a:ln>
            <a:solidFill>
              <a:srgbClr val="DCE1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66911-3F41-4B61-BEEE-616AF6EBADB2}" type="datetime1">
              <a:rPr lang="ru-RU" smtClean="0"/>
              <a:t>30.10.2018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1" y="0"/>
            <a:ext cx="9144000" cy="1145676"/>
          </a:xfrm>
          <a:prstGeom prst="rect">
            <a:avLst/>
          </a:prstGeom>
          <a:solidFill>
            <a:srgbClr val="1C2959"/>
          </a:soli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6050" y="3140968"/>
            <a:ext cx="2101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latin typeface="Bp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8" y="38482"/>
            <a:ext cx="1085864" cy="107338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71582" y="346206"/>
            <a:ext cx="2396877" cy="5232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ka-GE" sz="14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PG ExtraSquare Mtavruli" panose="02060504020202060204" pitchFamily="18" charset="0"/>
              </a:rPr>
              <a:t>სახელმწიფო აუდიტის სამსახური</a:t>
            </a:r>
            <a:endParaRPr lang="en-US" sz="1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BPG ExtraSquare Mtavruli" panose="02060504020202060204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354992" y="668090"/>
            <a:ext cx="6778551" cy="9560"/>
          </a:xfrm>
          <a:prstGeom prst="line">
            <a:avLst/>
          </a:prstGeom>
          <a:ln w="3810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354992" y="729284"/>
            <a:ext cx="6778551" cy="9560"/>
          </a:xfrm>
          <a:prstGeom prst="line">
            <a:avLst/>
          </a:prstGeom>
          <a:ln w="1905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-1" y="6628085"/>
            <a:ext cx="9144001" cy="229915"/>
          </a:xfrm>
          <a:prstGeom prst="rect">
            <a:avLst/>
          </a:prstGeom>
          <a:solidFill>
            <a:srgbClr val="1C2959"/>
          </a:soli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15240" y="6728460"/>
            <a:ext cx="9117528" cy="509"/>
          </a:xfrm>
          <a:prstGeom prst="line">
            <a:avLst/>
          </a:prstGeom>
          <a:ln w="3810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0309" y="6793484"/>
            <a:ext cx="9133542" cy="0"/>
          </a:xfrm>
          <a:prstGeom prst="line">
            <a:avLst/>
          </a:prstGeom>
          <a:ln w="19050">
            <a:solidFill>
              <a:srgbClr val="ECECE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0" y="1145391"/>
            <a:ext cx="2723828" cy="5482694"/>
          </a:xfrm>
          <a:prstGeom prst="rect">
            <a:avLst/>
          </a:prstGeom>
          <a:gradFill flip="none" rotWithShape="1">
            <a:gsLst>
              <a:gs pos="0">
                <a:srgbClr val="1C2959"/>
              </a:gs>
              <a:gs pos="100000">
                <a:srgbClr val="1C2959"/>
              </a:gs>
              <a:gs pos="73000">
                <a:schemeClr val="accent5">
                  <a:lumMod val="75000"/>
                </a:schemeClr>
              </a:gs>
              <a:gs pos="29000">
                <a:schemeClr val="accent5">
                  <a:lumMod val="70000"/>
                </a:schemeClr>
              </a:gs>
            </a:gsLst>
            <a:lin ang="5400000" scaled="0"/>
            <a:tileRect/>
          </a:gra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899301" y="1149026"/>
            <a:ext cx="244699" cy="5482694"/>
          </a:xfrm>
          <a:prstGeom prst="rect">
            <a:avLst/>
          </a:prstGeom>
          <a:gradFill flip="none" rotWithShape="1">
            <a:gsLst>
              <a:gs pos="0">
                <a:srgbClr val="1C2959"/>
              </a:gs>
              <a:gs pos="100000">
                <a:srgbClr val="1C2959"/>
              </a:gs>
              <a:gs pos="73000">
                <a:schemeClr val="accent5">
                  <a:lumMod val="75000"/>
                </a:schemeClr>
              </a:gs>
              <a:gs pos="29000">
                <a:schemeClr val="accent5">
                  <a:lumMod val="70000"/>
                </a:schemeClr>
              </a:gs>
            </a:gsLst>
            <a:lin ang="5400000" scaled="0"/>
            <a:tileRect/>
          </a:gradFill>
          <a:ln>
            <a:solidFill>
              <a:srgbClr val="1C2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7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0766" y="1122363"/>
            <a:ext cx="6426558" cy="2387600"/>
          </a:xfrm>
        </p:spPr>
        <p:txBody>
          <a:bodyPr anchor="t"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en-US" sz="54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External auditing and internal controls </a:t>
            </a:r>
            <a:endParaRPr lang="ru-RU" sz="2000" dirty="0">
              <a:solidFill>
                <a:srgbClr val="365F9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43000" y="4327300"/>
            <a:ext cx="6858000" cy="930499"/>
          </a:xfrm>
        </p:spPr>
        <p:txBody>
          <a:bodyPr/>
          <a:lstStyle/>
          <a:p>
            <a:r>
              <a:rPr lang="en-US" dirty="0" smtClean="0"/>
              <a:t>November 1, 2018</a:t>
            </a:r>
          </a:p>
          <a:p>
            <a:r>
              <a:rPr lang="en-US" dirty="0"/>
              <a:t>T</a:t>
            </a:r>
            <a:r>
              <a:rPr lang="en-US" dirty="0" smtClean="0"/>
              <a:t>bilisi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168980" y="5756856"/>
            <a:ext cx="2859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Mr. Giorgi Kapanadze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61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1223494"/>
            <a:ext cx="6858000" cy="888642"/>
          </a:xfrm>
        </p:spPr>
        <p:txBody>
          <a:bodyPr/>
          <a:lstStyle/>
          <a:p>
            <a:r>
              <a:rPr lang="en-US" b="1" dirty="0" smtClean="0"/>
              <a:t>Results of the Audit on accountability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3751" y="2112135"/>
            <a:ext cx="7986305" cy="3789901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09094" y="1648495"/>
            <a:ext cx="6246252" cy="4687911"/>
            <a:chOff x="-161815" y="1"/>
            <a:chExt cx="7228821" cy="4511041"/>
          </a:xfrm>
        </p:grpSpPr>
        <p:sp>
          <p:nvSpPr>
            <p:cNvPr id="10" name="Rectangle 9"/>
            <p:cNvSpPr/>
            <p:nvPr/>
          </p:nvSpPr>
          <p:spPr>
            <a:xfrm>
              <a:off x="-161815" y="1"/>
              <a:ext cx="7228821" cy="4511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3"/>
            <p:cNvSpPr txBox="1"/>
            <p:nvPr/>
          </p:nvSpPr>
          <p:spPr>
            <a:xfrm>
              <a:off x="182453" y="225956"/>
              <a:ext cx="6681982" cy="2140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Pre conditions for accountability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roles and responsibilities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goals and indicators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Adequate Reporting requirements 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b="1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M</a:t>
              </a:r>
              <a:r>
                <a:rPr lang="en-US" sz="1600" b="1" kern="1200" dirty="0" smtClean="0">
                  <a:solidFill>
                    <a:srgbClr val="000000"/>
                  </a:solidFill>
                  <a:effectLst/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echanism for report assessments and implementing changes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3423309" y="2439591"/>
              <a:ext cx="290129" cy="249901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6"/>
            <p:cNvSpPr txBox="1"/>
            <p:nvPr/>
          </p:nvSpPr>
          <p:spPr>
            <a:xfrm>
              <a:off x="2617193" y="2716825"/>
              <a:ext cx="1881505" cy="6078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activity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Box 16"/>
            <p:cNvSpPr txBox="1"/>
            <p:nvPr/>
          </p:nvSpPr>
          <p:spPr>
            <a:xfrm>
              <a:off x="4158809" y="3564966"/>
              <a:ext cx="2810490" cy="748287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reporting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Bent Arrow 14"/>
            <p:cNvSpPr/>
            <p:nvPr/>
          </p:nvSpPr>
          <p:spPr>
            <a:xfrm rot="5400000">
              <a:off x="5150837" y="2555227"/>
              <a:ext cx="458396" cy="1254034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49"/>
              </a:avLst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0"/>
            <p:cNvSpPr txBox="1"/>
            <p:nvPr/>
          </p:nvSpPr>
          <p:spPr>
            <a:xfrm>
              <a:off x="200614" y="3564973"/>
              <a:ext cx="2797965" cy="74827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Report assessment and </a:t>
              </a:r>
              <a:r>
                <a: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making changes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Bent Arrow 16"/>
            <p:cNvSpPr/>
            <p:nvPr/>
          </p:nvSpPr>
          <p:spPr>
            <a:xfrm>
              <a:off x="1056232" y="2953045"/>
              <a:ext cx="1306286" cy="436314"/>
            </a:xfrm>
            <a:prstGeom prst="ben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Left Arrow 17"/>
            <p:cNvSpPr/>
            <p:nvPr/>
          </p:nvSpPr>
          <p:spPr>
            <a:xfrm>
              <a:off x="3200767" y="3803204"/>
              <a:ext cx="701908" cy="237704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677783" y="1883309"/>
            <a:ext cx="200152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1400" dirty="0" smtClean="0"/>
              <a:t>There is no mechanism at the Ministry of Education that ensures that the persons responsible for overseeing the LEPLs systematically review LEPL reports and provide feedback to them</a:t>
            </a:r>
            <a:endParaRPr lang="ka-GE" sz="1400" dirty="0"/>
          </a:p>
          <a:p>
            <a:pPr algn="just">
              <a:buFont typeface="Wingdings" panose="05000000000000000000" pitchFamily="2" charset="2"/>
              <a:buChar char="§"/>
            </a:pPr>
            <a:endParaRPr lang="ka-GE" sz="14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en-US" sz="1400" dirty="0" smtClean="0"/>
              <a:t>FMC does not include mechanisms by which persons responsible for oversight should react and what forms this reaction can take</a:t>
            </a:r>
            <a:endParaRPr lang="ka-GE" sz="1400" dirty="0"/>
          </a:p>
          <a:p>
            <a:pPr lvl="0" algn="just">
              <a:buFont typeface="Wingdings" panose="05000000000000000000" pitchFamily="2" charset="2"/>
              <a:buChar char="§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8557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307" y="1429972"/>
            <a:ext cx="7772400" cy="901336"/>
          </a:xfrm>
        </p:spPr>
        <p:txBody>
          <a:bodyPr anchor="t">
            <a:noAutofit/>
          </a:bodyPr>
          <a:lstStyle/>
          <a:p>
            <a:pPr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  </a:t>
            </a: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Recommendations issued -</a:t>
            </a:r>
            <a:r>
              <a:rPr lang="en-US" sz="3200" b="1" dirty="0" err="1" smtClean="0">
                <a:solidFill>
                  <a:srgbClr val="0F243E"/>
                </a:solidFill>
                <a:latin typeface="+mn-lt"/>
                <a:cs typeface="Arial" pitchFamily="34" charset="0"/>
              </a:rPr>
              <a:t>MoF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1442" y="2331308"/>
            <a:ext cx="8296102" cy="3917092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b="1" dirty="0" smtClean="0"/>
              <a:t>Conduct </a:t>
            </a:r>
            <a:r>
              <a:rPr lang="en-US" sz="1800" b="1" dirty="0"/>
              <a:t>trainings/ working meetings with the top </a:t>
            </a:r>
            <a:r>
              <a:rPr lang="en-US" sz="1800" b="1" dirty="0" smtClean="0"/>
              <a:t>and </a:t>
            </a:r>
            <a:r>
              <a:rPr lang="en-US" sz="1800" b="1" dirty="0"/>
              <a:t>middle management of the line ministries and their subordinate agencies in order to raise </a:t>
            </a:r>
            <a:r>
              <a:rPr lang="en-US" sz="1800" b="1" dirty="0" smtClean="0"/>
              <a:t>awareness</a:t>
            </a:r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18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dirty="0" smtClean="0"/>
              <a:t> </a:t>
            </a:r>
            <a:r>
              <a:rPr lang="en-US" sz="1800" b="1" dirty="0"/>
              <a:t>Approve  reporting forms that should be presented from LEPLs to the Ministries and define </a:t>
            </a:r>
            <a:r>
              <a:rPr lang="en-US" sz="1800" b="1" dirty="0" smtClean="0"/>
              <a:t>mechanisms </a:t>
            </a:r>
            <a:r>
              <a:rPr lang="en-US" sz="1800" b="1" dirty="0"/>
              <a:t>for report assessment and effective feedback by the persons responsible for </a:t>
            </a:r>
            <a:r>
              <a:rPr lang="en-US" sz="1800" b="1" dirty="0" smtClean="0"/>
              <a:t>overseeing </a:t>
            </a:r>
            <a:r>
              <a:rPr lang="en-US" sz="1800" b="1" dirty="0"/>
              <a:t>the LEPLs</a:t>
            </a:r>
            <a:endParaRPr lang="en-US" sz="18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1800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1800" b="1" dirty="0" smtClean="0"/>
          </a:p>
          <a:p>
            <a:pPr marL="0" lvl="1" algn="l">
              <a:lnSpc>
                <a:spcPct val="150000"/>
              </a:lnSpc>
            </a:pPr>
            <a:endParaRPr lang="en-US" sz="1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96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526133"/>
          </a:xfrm>
        </p:spPr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1223494"/>
            <a:ext cx="6858000" cy="888642"/>
          </a:xfrm>
        </p:spPr>
        <p:txBody>
          <a:bodyPr/>
          <a:lstStyle/>
          <a:p>
            <a:r>
              <a:rPr lang="en-US" b="1" dirty="0">
                <a:solidFill>
                  <a:srgbClr val="0F243E"/>
                </a:solidFill>
                <a:cs typeface="Arial" pitchFamily="34" charset="0"/>
              </a:rPr>
              <a:t> Recommendations issued </a:t>
            </a:r>
            <a:r>
              <a:rPr lang="en-US" b="1" dirty="0" smtClean="0">
                <a:solidFill>
                  <a:srgbClr val="0F243E"/>
                </a:solidFill>
                <a:cs typeface="Arial" pitchFamily="34" charset="0"/>
              </a:rPr>
              <a:t>–Ministry of Education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3751" y="1648497"/>
            <a:ext cx="7986305" cy="4253540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lnSpc>
                <a:spcPct val="150000"/>
              </a:lnSpc>
            </a:pPr>
            <a:endParaRPr lang="en-US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b="1" dirty="0" smtClean="0"/>
              <a:t>Define the roles and responsibilities of those persons which participate in the preparation of the planning documents for LEPL and their </a:t>
            </a:r>
            <a:r>
              <a:rPr lang="en-US" sz="1600" b="1" dirty="0" smtClean="0"/>
              <a:t>monitoring and are responsible </a:t>
            </a:r>
            <a:r>
              <a:rPr lang="en-US" sz="1600" b="1" dirty="0"/>
              <a:t>for oversight of the </a:t>
            </a:r>
            <a:r>
              <a:rPr lang="en-US" sz="1600" b="1" dirty="0" smtClean="0"/>
              <a:t>LEPLs </a:t>
            </a:r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1600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b="1" dirty="0"/>
              <a:t>Ensure involvement of the top/middle management in the meetings and trainings organized by the </a:t>
            </a:r>
            <a:r>
              <a:rPr lang="en-US" sz="1600" b="1" dirty="0" err="1"/>
              <a:t>MoF</a:t>
            </a:r>
            <a:endParaRPr lang="en-US" sz="16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b="1" dirty="0"/>
              <a:t>Monitor the implementation status of the planned activities by the LEPL and provide feedback on the challenges to the LEPL through the formal mechanisms</a:t>
            </a:r>
            <a:endParaRPr lang="en-US" sz="16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16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677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"/>
          <p:cNvSpPr txBox="1">
            <a:spLocks/>
          </p:cNvSpPr>
          <p:nvPr/>
        </p:nvSpPr>
        <p:spPr>
          <a:xfrm>
            <a:off x="1633539" y="3350739"/>
            <a:ext cx="5845860" cy="857250"/>
          </a:xfr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Thank you !</a:t>
            </a:r>
            <a:endParaRPr lang="en-US" sz="54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67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751" y="1502228"/>
            <a:ext cx="7772400" cy="617517"/>
          </a:xfrm>
        </p:spPr>
        <p:txBody>
          <a:bodyPr anchor="t">
            <a:noAutofit/>
          </a:bodyPr>
          <a:lstStyle/>
          <a:p>
            <a:pPr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>
                <a:solidFill>
                  <a:srgbClr val="0F243E"/>
                </a:solidFill>
                <a:latin typeface="+mn-lt"/>
                <a:cs typeface="Arial" pitchFamily="34" charset="0"/>
              </a:rPr>
              <a:t>B</a:t>
            </a: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ackground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99094" y="2021983"/>
            <a:ext cx="8375350" cy="3837904"/>
          </a:xfrm>
        </p:spPr>
        <p:txBody>
          <a:bodyPr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dirty="0" smtClean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dirty="0" smtClean="0"/>
              <a:t>Institutional reform at the State Audit Office started in 2009 as part of  wider PFM reform aiming at modernizing country’s Public Financial Management</a:t>
            </a:r>
            <a:endParaRPr lang="en-US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ka-GE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dirty="0" smtClean="0"/>
              <a:t>Main objective was to create ISSAI compliant audit office with 3 main types of audit</a:t>
            </a:r>
            <a:endParaRPr lang="en-US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dirty="0" smtClean="0"/>
              <a:t>Legal changes were implemented in order to update  SAO mandate  </a:t>
            </a:r>
            <a:endParaRPr lang="en-US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ka-GE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dirty="0"/>
              <a:t>The reform was accompanied with </a:t>
            </a:r>
            <a:r>
              <a:rPr lang="en-US" b="1" dirty="0" smtClean="0"/>
              <a:t> </a:t>
            </a:r>
            <a:r>
              <a:rPr lang="en-US" b="1" dirty="0"/>
              <a:t>organizational </a:t>
            </a:r>
            <a:r>
              <a:rPr lang="en-US" b="1" dirty="0" smtClean="0"/>
              <a:t>changes and recruitment </a:t>
            </a:r>
            <a:r>
              <a:rPr lang="en-US" b="1" dirty="0"/>
              <a:t>of new </a:t>
            </a:r>
            <a:r>
              <a:rPr lang="en-US" b="1" dirty="0" smtClean="0"/>
              <a:t>staff </a:t>
            </a:r>
            <a:endParaRPr lang="en-US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ka-GE" b="1" dirty="0" smtClean="0"/>
          </a:p>
          <a:p>
            <a:pPr marL="45720" algn="l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78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751" y="1502228"/>
            <a:ext cx="7772400" cy="617517"/>
          </a:xfrm>
        </p:spPr>
        <p:txBody>
          <a:bodyPr anchor="t">
            <a:noAutofit/>
          </a:bodyPr>
          <a:lstStyle/>
          <a:p>
            <a:pPr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Background continued</a:t>
            </a:r>
            <a:r>
              <a:rPr lang="en-US" sz="3200" b="1" dirty="0">
                <a:solidFill>
                  <a:srgbClr val="0F243E"/>
                </a:solidFill>
                <a:latin typeface="+mn-lt"/>
                <a:cs typeface="Arial" pitchFamily="34" charset="0"/>
              </a:rPr>
              <a:t/>
            </a:r>
            <a:br>
              <a:rPr lang="en-US" sz="3200" b="1" dirty="0">
                <a:solidFill>
                  <a:srgbClr val="0F243E"/>
                </a:solidFill>
                <a:latin typeface="+mn-lt"/>
                <a:cs typeface="Arial" pitchFamily="34" charset="0"/>
              </a:rPr>
            </a:b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99094" y="2021983"/>
            <a:ext cx="8375350" cy="3837904"/>
          </a:xfrm>
        </p:spPr>
        <p:txBody>
          <a:bodyPr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dirty="0" smtClean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6400" b="1" dirty="0" smtClean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6400" b="1" dirty="0" smtClean="0"/>
              <a:t>SAO from the outset cooperated with international partners- especially with Swedish National Audit Office and GIZ, among others</a:t>
            </a:r>
            <a:endParaRPr lang="en-US" sz="6400" b="1" dirty="0"/>
          </a:p>
          <a:p>
            <a:pPr lvl="1" algn="l">
              <a:lnSpc>
                <a:spcPct val="150000"/>
              </a:lnSpc>
            </a:pPr>
            <a:endParaRPr lang="en-US" sz="6400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6400" b="1" dirty="0" smtClean="0"/>
              <a:t>At a later stage, SAO benefited from twinning projects with peer SAIs and other projects </a:t>
            </a:r>
            <a:r>
              <a:rPr lang="en-US" sz="6400" b="1" dirty="0" smtClean="0"/>
              <a:t>within </a:t>
            </a:r>
            <a:r>
              <a:rPr lang="en-US" sz="6400" b="1" dirty="0" smtClean="0"/>
              <a:t>EU framework</a:t>
            </a:r>
            <a:endParaRPr lang="en-US" sz="6400" b="1" dirty="0"/>
          </a:p>
          <a:p>
            <a:pPr lvl="1" algn="l">
              <a:lnSpc>
                <a:spcPct val="150000"/>
              </a:lnSpc>
            </a:pPr>
            <a:endParaRPr lang="ka-GE" sz="6400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6400" b="1" dirty="0"/>
              <a:t> </a:t>
            </a:r>
            <a:r>
              <a:rPr lang="en-US" sz="6400" b="1" dirty="0" smtClean="0"/>
              <a:t>ISSAI compliant audit manuals were prepared, along with amendments in organizational processes and support services</a:t>
            </a:r>
            <a:endParaRPr lang="en-US" sz="6400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ka-GE" b="1" dirty="0"/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ka-GE" b="1" dirty="0" smtClean="0"/>
          </a:p>
          <a:p>
            <a:pPr marL="45720" algn="l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2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8" name="Content Placeholder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fld id="{FBB59B0B-8384-4960-9044-75A25FA571F2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416" y="2211184"/>
            <a:ext cx="8460259" cy="4088701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200000"/>
              </a:lnSpc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45524" y="1275008"/>
            <a:ext cx="73939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F243E"/>
                </a:solidFill>
                <a:ea typeface="+mj-ea"/>
                <a:cs typeface="Arial" pitchFamily="34" charset="0"/>
              </a:rPr>
              <a:t>Current stage of development at  the SAO</a:t>
            </a:r>
            <a:endParaRPr lang="en-US" sz="3200" b="1" dirty="0">
              <a:solidFill>
                <a:srgbClr val="0F243E"/>
              </a:solidFill>
              <a:ea typeface="+mj-ea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549" y="2112135"/>
            <a:ext cx="8083523" cy="455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en-US" sz="1700" b="1" dirty="0" smtClean="0"/>
              <a:t>SAO applies risk based approach to selection of audit topics and tries to pick topics which have biggest potential added value</a:t>
            </a:r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endParaRPr lang="en-US" sz="1700" b="1" dirty="0" smtClean="0"/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en-US" sz="1700" b="1" dirty="0" smtClean="0"/>
              <a:t>Usually such topics are those with </a:t>
            </a:r>
            <a:r>
              <a:rPr lang="en-US" sz="1700" b="1" dirty="0" smtClean="0">
                <a:solidFill>
                  <a:srgbClr val="FF0000"/>
                </a:solidFill>
              </a:rPr>
              <a:t>systemic  and structural </a:t>
            </a:r>
            <a:r>
              <a:rPr lang="en-US" sz="1700" b="1" dirty="0" smtClean="0"/>
              <a:t>deficiencies in public administration</a:t>
            </a:r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endParaRPr lang="en-US" sz="1700" b="1" dirty="0"/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en-US" sz="1700" b="1" dirty="0" smtClean="0"/>
              <a:t>From 2012 SAO </a:t>
            </a:r>
            <a:r>
              <a:rPr lang="en-US" sz="1700" b="1" dirty="0" smtClean="0"/>
              <a:t>has established </a:t>
            </a:r>
            <a:r>
              <a:rPr lang="en-US" sz="1700" b="1" dirty="0" smtClean="0"/>
              <a:t> </a:t>
            </a:r>
            <a:r>
              <a:rPr lang="en-US" sz="1700" b="1" dirty="0" smtClean="0"/>
              <a:t>performance audit function which is a better tool to bring systemic improvements an public sector</a:t>
            </a:r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endParaRPr lang="en-US" sz="1700" b="1" dirty="0"/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en-US" sz="1700" b="1" dirty="0" smtClean="0"/>
              <a:t>However, rate of implementation of recommendations is low , around 40% </a:t>
            </a:r>
          </a:p>
          <a:p>
            <a:pPr marL="285750" lvl="1" indent="-285750" defTabSz="914400">
              <a:lnSpc>
                <a:spcPct val="130000"/>
              </a:lnSpc>
              <a:spcBef>
                <a:spcPts val="500"/>
              </a:spcBef>
              <a:buFont typeface="Wingdings" panose="05000000000000000000" pitchFamily="2" charset="2"/>
              <a:buChar char="q"/>
            </a:pPr>
            <a:endParaRPr lang="en-US" sz="17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7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751" y="1502228"/>
            <a:ext cx="8341924" cy="901336"/>
          </a:xfrm>
        </p:spPr>
        <p:txBody>
          <a:bodyPr anchor="t">
            <a:noAutofit/>
          </a:bodyPr>
          <a:lstStyle/>
          <a:p>
            <a:pPr lvl="0" algn="l" defTabSz="457200" fontAlgn="base">
              <a:lnSpc>
                <a:spcPct val="100000"/>
              </a:lnSpc>
              <a:spcAft>
                <a:spcPct val="0"/>
              </a:spcAft>
            </a:pPr>
            <a:r>
              <a:rPr lang="en-US" sz="28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Significance of internal controls </a:t>
            </a:r>
            <a:r>
              <a:rPr lang="en-US" sz="28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from </a:t>
            </a:r>
            <a:r>
              <a:rPr lang="en-US" sz="28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SAO standpoint</a:t>
            </a:r>
            <a:endParaRPr lang="ru-RU" sz="28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416" y="2211184"/>
            <a:ext cx="8460259" cy="4088701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just"/>
            <a:endParaRPr lang="ka-GE" dirty="0" smtClean="0"/>
          </a:p>
          <a:p>
            <a:pPr marL="285750" lvl="1" indent="-285750" algn="l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700" b="1" dirty="0" smtClean="0"/>
              <a:t>SAO </a:t>
            </a:r>
            <a:r>
              <a:rPr lang="en-US" sz="1700" b="1" dirty="0" smtClean="0"/>
              <a:t>recognizes </a:t>
            </a:r>
            <a:r>
              <a:rPr lang="en-US" sz="1700" b="1" dirty="0" smtClean="0"/>
              <a:t>the importance of internal controls and PIFC principles for avoiding recurrent irregularities and improving effectiveness in public organizations</a:t>
            </a:r>
          </a:p>
          <a:p>
            <a:pPr marL="285750" lvl="1" indent="-285750" algn="l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700" b="1" dirty="0" smtClean="0"/>
          </a:p>
          <a:p>
            <a:pPr marL="285750" lvl="1" indent="-285750" algn="l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700" b="1" dirty="0"/>
          </a:p>
          <a:p>
            <a:pPr marL="285750" lvl="1" indent="-285750" algn="l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700" b="1" dirty="0" smtClean="0"/>
              <a:t>INTOSAI </a:t>
            </a:r>
            <a:r>
              <a:rPr lang="en-US" sz="1700" b="1" dirty="0" smtClean="0"/>
              <a:t>has </a:t>
            </a:r>
            <a:r>
              <a:rPr lang="en-US" sz="1700" b="1" dirty="0" smtClean="0"/>
              <a:t>published  </a:t>
            </a:r>
            <a:r>
              <a:rPr lang="en-US" sz="1700" b="1" dirty="0" smtClean="0"/>
              <a:t>its own guidelines for internal control in public sector  based on COSO model</a:t>
            </a:r>
          </a:p>
          <a:p>
            <a:pPr marL="285750" lvl="1" indent="-285750" algn="l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700" b="1" dirty="0" smtClean="0"/>
          </a:p>
          <a:p>
            <a:pPr marL="0" lvl="1" algn="l">
              <a:lnSpc>
                <a:spcPct val="130000"/>
              </a:lnSpc>
            </a:pPr>
            <a:endParaRPr lang="en-US" sz="1700" b="1" dirty="0"/>
          </a:p>
          <a:p>
            <a:pPr marL="285750" lvl="1" indent="-285750" algn="l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700" b="1" dirty="0" smtClean="0"/>
              <a:t>SAO has vested interest in development of internal controls and internal audit</a:t>
            </a:r>
            <a:endParaRPr lang="en-US" sz="1700" b="1" dirty="0"/>
          </a:p>
          <a:p>
            <a:pPr lvl="1" algn="just"/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ka-GE" dirty="0" smtClean="0"/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ka-GE" dirty="0" smtClean="0"/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endParaRPr lang="ka-GE" dirty="0" smtClean="0"/>
          </a:p>
          <a:p>
            <a:pPr marL="342900" indent="-342900">
              <a:lnSpc>
                <a:spcPct val="200000"/>
              </a:lnSpc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6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751" y="1249252"/>
            <a:ext cx="7772400" cy="631064"/>
          </a:xfrm>
        </p:spPr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SAO activities in relation to PIFC Agenda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390918"/>
            <a:ext cx="8296102" cy="4857482"/>
          </a:xfrm>
        </p:spPr>
        <p:txBody>
          <a:bodyPr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lnSpc>
                <a:spcPct val="150000"/>
              </a:lnSpc>
            </a:pPr>
            <a:endParaRPr lang="en-US" sz="2900" b="1" dirty="0"/>
          </a:p>
          <a:p>
            <a:pPr marL="0" lvl="1" algn="l">
              <a:lnSpc>
                <a:spcPct val="150000"/>
              </a:lnSpc>
            </a:pPr>
            <a:r>
              <a:rPr lang="en-US" sz="2900" b="1" dirty="0" smtClean="0"/>
              <a:t> </a:t>
            </a:r>
            <a:r>
              <a:rPr lang="en-US" sz="2900" b="1" dirty="0"/>
              <a:t>SAO carried out 2 audits of PIFC subject: </a:t>
            </a:r>
          </a:p>
          <a:p>
            <a:pPr lvl="1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900" b="1" dirty="0"/>
              <a:t>2012-audit on internal audit </a:t>
            </a:r>
            <a:r>
              <a:rPr lang="en-US" sz="2900" b="1" dirty="0" smtClean="0"/>
              <a:t>function</a:t>
            </a:r>
            <a:endParaRPr lang="en-US" sz="2900" b="1" dirty="0"/>
          </a:p>
          <a:p>
            <a:pPr lvl="1" indent="-4572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900" b="1" dirty="0"/>
              <a:t>2017-accountability of managers in the public sector</a:t>
            </a:r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9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900" b="1" dirty="0" smtClean="0"/>
              <a:t>  SAO and </a:t>
            </a:r>
            <a:r>
              <a:rPr lang="en-US" sz="2900" b="1" dirty="0" err="1" smtClean="0"/>
              <a:t>MoF</a:t>
            </a:r>
            <a:r>
              <a:rPr lang="en-US" sz="2900" b="1" dirty="0" smtClean="0"/>
              <a:t>/CHU signed an memorandum of understanding on cooperation between external and internal audits</a:t>
            </a:r>
            <a:endParaRPr lang="en-US" sz="29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9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900" b="1" dirty="0" smtClean="0"/>
              <a:t>Meetings between internal and external audit representatives/CHU is organized on a regular basis</a:t>
            </a:r>
            <a:endParaRPr lang="en-US" sz="2900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900" b="1" dirty="0"/>
          </a:p>
          <a:p>
            <a:pPr lvl="1" algn="l">
              <a:lnSpc>
                <a:spcPct val="200000"/>
              </a:lnSpc>
            </a:pPr>
            <a:endParaRPr lang="en-US" dirty="0" smtClean="0"/>
          </a:p>
          <a:p>
            <a:pPr marL="342900" indent="-342900" algn="l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87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1223494"/>
            <a:ext cx="6858000" cy="888642"/>
          </a:xfrm>
        </p:spPr>
        <p:txBody>
          <a:bodyPr/>
          <a:lstStyle/>
          <a:p>
            <a:r>
              <a:rPr lang="en-US" b="1" dirty="0" smtClean="0"/>
              <a:t>Results of the Audit on accountability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3751" y="2112135"/>
            <a:ext cx="7986305" cy="3789901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09094" y="1648495"/>
            <a:ext cx="6246252" cy="4687911"/>
            <a:chOff x="-161815" y="1"/>
            <a:chExt cx="7228821" cy="4511041"/>
          </a:xfrm>
        </p:grpSpPr>
        <p:sp>
          <p:nvSpPr>
            <p:cNvPr id="10" name="Rectangle 9"/>
            <p:cNvSpPr/>
            <p:nvPr/>
          </p:nvSpPr>
          <p:spPr>
            <a:xfrm>
              <a:off x="-161815" y="1"/>
              <a:ext cx="7228821" cy="4511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3"/>
            <p:cNvSpPr txBox="1"/>
            <p:nvPr/>
          </p:nvSpPr>
          <p:spPr>
            <a:xfrm>
              <a:off x="182453" y="225956"/>
              <a:ext cx="6681982" cy="2140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Pre conditions for accountability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roles and responsibilities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goals and indicators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Adequate Reporting requirements 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M</a:t>
              </a:r>
              <a:r>
                <a:rPr lang="en-US" sz="1600" kern="1200" dirty="0" smtClean="0">
                  <a:solidFill>
                    <a:srgbClr val="000000"/>
                  </a:solidFill>
                  <a:effectLst/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echanism for report assessments and implementing changes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3423309" y="2439591"/>
              <a:ext cx="290129" cy="249901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6"/>
            <p:cNvSpPr txBox="1"/>
            <p:nvPr/>
          </p:nvSpPr>
          <p:spPr>
            <a:xfrm>
              <a:off x="2617193" y="2716825"/>
              <a:ext cx="1881505" cy="6078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activity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Box 16"/>
            <p:cNvSpPr txBox="1"/>
            <p:nvPr/>
          </p:nvSpPr>
          <p:spPr>
            <a:xfrm>
              <a:off x="4158809" y="3564966"/>
              <a:ext cx="2810490" cy="748287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reporting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Bent Arrow 14"/>
            <p:cNvSpPr/>
            <p:nvPr/>
          </p:nvSpPr>
          <p:spPr>
            <a:xfrm rot="5400000">
              <a:off x="5150837" y="2555227"/>
              <a:ext cx="458396" cy="1254034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49"/>
              </a:avLst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0"/>
            <p:cNvSpPr txBox="1"/>
            <p:nvPr/>
          </p:nvSpPr>
          <p:spPr>
            <a:xfrm>
              <a:off x="200614" y="3564973"/>
              <a:ext cx="2797965" cy="74827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Report assessment and </a:t>
              </a:r>
              <a:r>
                <a: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making changes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Bent Arrow 16"/>
            <p:cNvSpPr/>
            <p:nvPr/>
          </p:nvSpPr>
          <p:spPr>
            <a:xfrm>
              <a:off x="1056232" y="2953045"/>
              <a:ext cx="1306286" cy="436314"/>
            </a:xfrm>
            <a:prstGeom prst="ben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Left Arrow 17"/>
            <p:cNvSpPr/>
            <p:nvPr/>
          </p:nvSpPr>
          <p:spPr>
            <a:xfrm>
              <a:off x="3200767" y="3803204"/>
              <a:ext cx="701908" cy="237704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690670" y="2305318"/>
            <a:ext cx="21860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en-US" sz="1400" dirty="0" smtClean="0"/>
              <a:t>  Roles and responsibilities are not clearly defined at the Ministry of Education</a:t>
            </a:r>
            <a:endParaRPr lang="ka-GE" sz="1400" dirty="0"/>
          </a:p>
          <a:p>
            <a:pPr lvl="0" algn="just">
              <a:buFont typeface="Wingdings" panose="05000000000000000000" pitchFamily="2" charset="2"/>
              <a:buChar char="§"/>
            </a:pPr>
            <a:endParaRPr lang="ka-GE" sz="14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400" dirty="0"/>
              <a:t> </a:t>
            </a:r>
            <a:r>
              <a:rPr lang="en-US" sz="1400" dirty="0" smtClean="0"/>
              <a:t> requirements of FMC are not met</a:t>
            </a:r>
          </a:p>
        </p:txBody>
      </p:sp>
    </p:spTree>
    <p:extLst>
      <p:ext uri="{BB962C8B-B14F-4D97-AF65-F5344CB8AC3E}">
        <p14:creationId xmlns:p14="http://schemas.microsoft.com/office/powerpoint/2010/main" val="419320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1223494"/>
            <a:ext cx="6858000" cy="888642"/>
          </a:xfrm>
        </p:spPr>
        <p:txBody>
          <a:bodyPr/>
          <a:lstStyle/>
          <a:p>
            <a:r>
              <a:rPr lang="en-US" b="1" dirty="0" smtClean="0"/>
              <a:t>Results of the Audit on accountability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3751" y="2112135"/>
            <a:ext cx="7986305" cy="3789901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09094" y="1648495"/>
            <a:ext cx="6246252" cy="4687911"/>
            <a:chOff x="-161815" y="1"/>
            <a:chExt cx="7228821" cy="4511041"/>
          </a:xfrm>
        </p:grpSpPr>
        <p:sp>
          <p:nvSpPr>
            <p:cNvPr id="10" name="Rectangle 9"/>
            <p:cNvSpPr/>
            <p:nvPr/>
          </p:nvSpPr>
          <p:spPr>
            <a:xfrm>
              <a:off x="-161815" y="1"/>
              <a:ext cx="7228821" cy="4511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3"/>
            <p:cNvSpPr txBox="1"/>
            <p:nvPr/>
          </p:nvSpPr>
          <p:spPr>
            <a:xfrm>
              <a:off x="182453" y="225956"/>
              <a:ext cx="6681982" cy="2140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Pre conditions for accountability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roles and responsibilities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goals and indicators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Adequate Reporting requirements 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M</a:t>
              </a:r>
              <a:r>
                <a:rPr lang="en-US" sz="1600" kern="1200" dirty="0" smtClean="0">
                  <a:solidFill>
                    <a:srgbClr val="000000"/>
                  </a:solidFill>
                  <a:effectLst/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echanism for report assessments and implementing changes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3423309" y="2439591"/>
              <a:ext cx="290129" cy="249901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6"/>
            <p:cNvSpPr txBox="1"/>
            <p:nvPr/>
          </p:nvSpPr>
          <p:spPr>
            <a:xfrm>
              <a:off x="2617193" y="2716825"/>
              <a:ext cx="1881505" cy="6078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activity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Box 16"/>
            <p:cNvSpPr txBox="1"/>
            <p:nvPr/>
          </p:nvSpPr>
          <p:spPr>
            <a:xfrm>
              <a:off x="4158809" y="3564966"/>
              <a:ext cx="2810490" cy="748287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reporting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Bent Arrow 14"/>
            <p:cNvSpPr/>
            <p:nvPr/>
          </p:nvSpPr>
          <p:spPr>
            <a:xfrm rot="5400000">
              <a:off x="5150837" y="2555227"/>
              <a:ext cx="458396" cy="1254034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49"/>
              </a:avLst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0"/>
            <p:cNvSpPr txBox="1"/>
            <p:nvPr/>
          </p:nvSpPr>
          <p:spPr>
            <a:xfrm>
              <a:off x="200614" y="3564973"/>
              <a:ext cx="2797965" cy="74827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Report assessment and </a:t>
              </a:r>
              <a:r>
                <a: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making changes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Bent Arrow 16"/>
            <p:cNvSpPr/>
            <p:nvPr/>
          </p:nvSpPr>
          <p:spPr>
            <a:xfrm>
              <a:off x="1056232" y="2953045"/>
              <a:ext cx="1306286" cy="436314"/>
            </a:xfrm>
            <a:prstGeom prst="ben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Left Arrow 17"/>
            <p:cNvSpPr/>
            <p:nvPr/>
          </p:nvSpPr>
          <p:spPr>
            <a:xfrm>
              <a:off x="3200767" y="3803204"/>
              <a:ext cx="701908" cy="237704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690671" y="2305318"/>
            <a:ext cx="20154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en-US" sz="1400" dirty="0" smtClean="0"/>
              <a:t>Goals and indicators  under the sub program for 2 selected agencies (LEPLs) are prepared with deficiencies </a:t>
            </a:r>
            <a:endParaRPr lang="en-US" sz="1400" dirty="0"/>
          </a:p>
          <a:p>
            <a:pPr lvl="0" algn="just">
              <a:buFont typeface="Wingdings" panose="05000000000000000000" pitchFamily="2" charset="2"/>
              <a:buChar char="§"/>
            </a:pPr>
            <a:endParaRPr lang="ka-GE" sz="14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400" dirty="0"/>
              <a:t> </a:t>
            </a:r>
            <a:r>
              <a:rPr lang="en-US" sz="1400" dirty="0" smtClean="0"/>
              <a:t> MOF has not done enough in terms of awareness rising for the top managers in the ministries/ LEPL management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8750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lvl="0" algn="l" fontAlgn="base">
              <a:lnSpc>
                <a:spcPct val="100000"/>
              </a:lnSpc>
              <a:spcAft>
                <a:spcPct val="0"/>
              </a:spcAft>
            </a:pPr>
            <a:r>
              <a:rPr lang="en-US" sz="3200" b="1" dirty="0" smtClean="0">
                <a:solidFill>
                  <a:srgbClr val="0F243E"/>
                </a:solidFill>
                <a:latin typeface="+mn-lt"/>
                <a:cs typeface="Arial" pitchFamily="34" charset="0"/>
              </a:rPr>
              <a:t> </a:t>
            </a:r>
            <a:endParaRPr lang="ru-RU" sz="3200" b="1" dirty="0">
              <a:solidFill>
                <a:srgbClr val="0F243E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1223494"/>
            <a:ext cx="6858000" cy="888642"/>
          </a:xfrm>
        </p:spPr>
        <p:txBody>
          <a:bodyPr/>
          <a:lstStyle/>
          <a:p>
            <a:r>
              <a:rPr lang="en-US" b="1" dirty="0" smtClean="0"/>
              <a:t>Results of the Audit on accountability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9B0B-8384-4960-9044-75A25FA571F2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3751" y="2112135"/>
            <a:ext cx="7986305" cy="3789901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l"/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 smtClean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  <a:p>
            <a:pPr marL="285750" lvl="1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09094" y="1648495"/>
            <a:ext cx="6246252" cy="4687911"/>
            <a:chOff x="-161815" y="1"/>
            <a:chExt cx="7228821" cy="4511041"/>
          </a:xfrm>
        </p:grpSpPr>
        <p:sp>
          <p:nvSpPr>
            <p:cNvPr id="10" name="Rectangle 9"/>
            <p:cNvSpPr/>
            <p:nvPr/>
          </p:nvSpPr>
          <p:spPr>
            <a:xfrm>
              <a:off x="-161815" y="1"/>
              <a:ext cx="7228821" cy="45110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3"/>
            <p:cNvSpPr txBox="1"/>
            <p:nvPr/>
          </p:nvSpPr>
          <p:spPr>
            <a:xfrm>
              <a:off x="182453" y="225956"/>
              <a:ext cx="6681982" cy="2140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Pre conditions for accountability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roles and responsibilities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Clear goals and indicators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b="1" dirty="0" smtClean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Adequate Reporting requirements 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M</a:t>
              </a:r>
              <a:r>
                <a:rPr lang="en-US" sz="1600" kern="1200" dirty="0" smtClean="0">
                  <a:solidFill>
                    <a:srgbClr val="000000"/>
                  </a:solidFill>
                  <a:effectLst/>
                  <a:latin typeface="Sylfaen" panose="010A0502050306030303" pitchFamily="18" charset="0"/>
                  <a:ea typeface="Calibri" panose="020F0502020204030204" pitchFamily="34" charset="0"/>
                  <a:cs typeface="Vrinda"/>
                </a:rPr>
                <a:t>echanism for report assessments and implementing changes</a:t>
              </a:r>
              <a:endPara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/>
              </a:endParaRP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3423309" y="2439591"/>
              <a:ext cx="290129" cy="249901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6"/>
            <p:cNvSpPr txBox="1"/>
            <p:nvPr/>
          </p:nvSpPr>
          <p:spPr>
            <a:xfrm>
              <a:off x="2617193" y="2716825"/>
              <a:ext cx="1881505" cy="60780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activity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Box 16"/>
            <p:cNvSpPr txBox="1"/>
            <p:nvPr/>
          </p:nvSpPr>
          <p:spPr>
            <a:xfrm>
              <a:off x="4158809" y="3564966"/>
              <a:ext cx="2810490" cy="748287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000000"/>
                  </a:solidFill>
                  <a:latin typeface="Sylfaen" panose="010A0502050306030303" pitchFamily="18" charset="0"/>
                  <a:ea typeface="Times New Roman" panose="02020603050405020304" pitchFamily="18" charset="0"/>
                  <a:cs typeface="Vrinda"/>
                </a:rPr>
                <a:t>reporting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Bent Arrow 14"/>
            <p:cNvSpPr/>
            <p:nvPr/>
          </p:nvSpPr>
          <p:spPr>
            <a:xfrm rot="5400000">
              <a:off x="5150837" y="2555227"/>
              <a:ext cx="458396" cy="1254034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49"/>
              </a:avLst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0"/>
            <p:cNvSpPr txBox="1"/>
            <p:nvPr/>
          </p:nvSpPr>
          <p:spPr>
            <a:xfrm>
              <a:off x="200614" y="3564973"/>
              <a:ext cx="2797965" cy="748279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rgbClr val="0070C0"/>
              </a:solidFill>
              <a:prstDash val="sysDash"/>
            </a:ln>
          </p:spPr>
          <p:txBody>
            <a:bodyPr wrap="square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Report assessment and </a:t>
              </a:r>
              <a:r>
                <a:rPr lang="en-US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making changes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Bent Arrow 16"/>
            <p:cNvSpPr/>
            <p:nvPr/>
          </p:nvSpPr>
          <p:spPr>
            <a:xfrm>
              <a:off x="1056232" y="2953045"/>
              <a:ext cx="1306286" cy="436314"/>
            </a:xfrm>
            <a:prstGeom prst="ben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Left Arrow 17"/>
            <p:cNvSpPr/>
            <p:nvPr/>
          </p:nvSpPr>
          <p:spPr>
            <a:xfrm>
              <a:off x="3200767" y="3803204"/>
              <a:ext cx="701908" cy="237704"/>
            </a:xfrm>
            <a:prstGeom prst="leftArrow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690671" y="2305318"/>
            <a:ext cx="2015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en-US" sz="1400" dirty="0" smtClean="0"/>
              <a:t>The </a:t>
            </a:r>
            <a:r>
              <a:rPr lang="en-US" sz="1400" dirty="0" err="1" smtClean="0"/>
              <a:t>MoF</a:t>
            </a:r>
            <a:r>
              <a:rPr lang="en-US" sz="1400" dirty="0" smtClean="0"/>
              <a:t> has not approved forms for  reporting  of the LEPLs to the Ministry </a:t>
            </a:r>
            <a:endParaRPr lang="en-US" sz="1400" dirty="0"/>
          </a:p>
          <a:p>
            <a:pPr lvl="0" algn="just">
              <a:buFont typeface="Wingdings" panose="05000000000000000000" pitchFamily="2" charset="2"/>
              <a:buChar char="§"/>
            </a:pPr>
            <a:endParaRPr lang="ka-GE" sz="14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ka-GE" sz="1400" dirty="0"/>
              <a:t> </a:t>
            </a:r>
            <a:r>
              <a:rPr lang="en-US" sz="1400" dirty="0" smtClean="0"/>
              <a:t>Formal mechanisms to monitor the activities of the LEPLs at the Ministry of Education are weak</a:t>
            </a:r>
          </a:p>
        </p:txBody>
      </p:sp>
    </p:spTree>
    <p:extLst>
      <p:ext uri="{BB962C8B-B14F-4D97-AF65-F5344CB8AC3E}">
        <p14:creationId xmlns:p14="http://schemas.microsoft.com/office/powerpoint/2010/main" val="326965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O-Presenta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O-Presentation" id="{69625F1F-8C60-4421-8FE4-F3CEC9483DD3}" vid="{7CF5726C-533E-492E-AF0F-D2ED40DEE7CF}"/>
    </a:ext>
  </a:extLst>
</a:theme>
</file>

<file path=ppt/theme/theme2.xml><?xml version="1.0" encoding="utf-8"?>
<a:theme xmlns:a="http://schemas.openxmlformats.org/drawingml/2006/main" name="2_Power Point  - Geo-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- Geo-1" id="{500FFC4D-F8B4-4BF0-A12D-DF86BE7715D7}" vid="{16086648-E65D-4F3F-AB6B-71CD32550E1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SAO-Presentation</Template>
  <TotalTime>884</TotalTime>
  <Words>1211</Words>
  <Application>Microsoft Office PowerPoint</Application>
  <PresentationFormat>On-screen Show (4:3)</PresentationFormat>
  <Paragraphs>175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Bp</vt:lpstr>
      <vt:lpstr>BPG ExtraSquare Mtavruli</vt:lpstr>
      <vt:lpstr>Calibri</vt:lpstr>
      <vt:lpstr>Calibri Light</vt:lpstr>
      <vt:lpstr>Sylfaen</vt:lpstr>
      <vt:lpstr>Times New Roman</vt:lpstr>
      <vt:lpstr>Vrinda</vt:lpstr>
      <vt:lpstr>Wingdings</vt:lpstr>
      <vt:lpstr>SAO-Presentation</vt:lpstr>
      <vt:lpstr>2_Power Point  - Geo-1</vt:lpstr>
      <vt:lpstr>External auditing and internal controls </vt:lpstr>
      <vt:lpstr> Background</vt:lpstr>
      <vt:lpstr>Background continued </vt:lpstr>
      <vt:lpstr>    </vt:lpstr>
      <vt:lpstr>Significance of internal controls from SAO standpoint</vt:lpstr>
      <vt:lpstr>SAO activities in relation to PIFC Agenda</vt:lpstr>
      <vt:lpstr> </vt:lpstr>
      <vt:lpstr> </vt:lpstr>
      <vt:lpstr> </vt:lpstr>
      <vt:lpstr> </vt:lpstr>
      <vt:lpstr>   Recommendations issued -MoF</vt:lpstr>
      <vt:lpstr>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Giorgi Kapanadze</cp:lastModifiedBy>
  <cp:revision>117</cp:revision>
  <dcterms:created xsi:type="dcterms:W3CDTF">2017-10-31T19:53:08Z</dcterms:created>
  <dcterms:modified xsi:type="dcterms:W3CDTF">2018-10-30T08:07:37Z</dcterms:modified>
</cp:coreProperties>
</file>