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  <p:sldMasterId id="2147483760" r:id="rId2"/>
  </p:sldMasterIdLst>
  <p:notesMasterIdLst>
    <p:notesMasterId r:id="rId16"/>
  </p:notesMasterIdLst>
  <p:handoutMasterIdLst>
    <p:handoutMasterId r:id="rId17"/>
  </p:handoutMasterIdLst>
  <p:sldIdLst>
    <p:sldId id="258" r:id="rId3"/>
    <p:sldId id="286" r:id="rId4"/>
    <p:sldId id="307" r:id="rId5"/>
    <p:sldId id="298" r:id="rId6"/>
    <p:sldId id="287" r:id="rId7"/>
    <p:sldId id="288" r:id="rId8"/>
    <p:sldId id="314" r:id="rId9"/>
    <p:sldId id="313" r:id="rId10"/>
    <p:sldId id="308" r:id="rId11"/>
    <p:sldId id="316" r:id="rId12"/>
    <p:sldId id="303" r:id="rId13"/>
    <p:sldId id="310" r:id="rId14"/>
    <p:sldId id="296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5292"/>
    <a:srgbClr val="1C2959"/>
    <a:srgbClr val="E3E3E3"/>
    <a:srgbClr val="7698D4"/>
    <a:srgbClr val="808080"/>
    <a:srgbClr val="E6E6E6"/>
    <a:srgbClr val="96B0DE"/>
    <a:srgbClr val="5982CB"/>
    <a:srgbClr val="CFCFCF"/>
    <a:srgbClr val="B9CD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1" autoAdjust="0"/>
    <p:restoredTop sz="94660"/>
  </p:normalViewPr>
  <p:slideViewPr>
    <p:cSldViewPr snapToGrid="0">
      <p:cViewPr varScale="1">
        <p:scale>
          <a:sx n="69" d="100"/>
          <a:sy n="69" d="100"/>
        </p:scale>
        <p:origin x="121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D679E9-32E7-476A-8514-1726ED248D86}" type="datetimeFigureOut">
              <a:rPr lang="en-US" smtClean="0"/>
              <a:t>31-Oct-18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F931F1-3BD7-46DC-B8D1-26436DE67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39491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CE5044-3C4C-41E8-A0C9-CC6CBE0A62EB}" type="datetimeFigureOut">
              <a:rPr lang="en-US" smtClean="0"/>
              <a:t>31-Oct-18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95DC27-7E5B-46AD-A136-8EC2001E0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77120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95DC27-7E5B-46AD-A136-8EC2001E0A2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513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algn="l">
              <a:buFont typeface="Wingdings" panose="05000000000000000000" pitchFamily="2" charset="2"/>
              <a:buNone/>
            </a:pPr>
            <a:r>
              <a:rPr lang="ka-GE" sz="1200" b="1" dirty="0" smtClean="0">
                <a:solidFill>
                  <a:srgbClr val="C00000"/>
                </a:solidFill>
              </a:rPr>
              <a:t>. როლებისა და პასუხისმგებლობების მკაფიოდ განსაზღვრა</a:t>
            </a:r>
            <a:endParaRPr lang="ka-GE" sz="1200" dirty="0" smtClean="0"/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ka-GE" sz="1200" dirty="0" smtClean="0"/>
              <a:t>განათლების სამინისტროში მკაფიოდ არ არის განსაზღვრული რა პასუხისმგებლობები ეკისრებათ სსიპ-ების კურატორ მინისტრის მოადგილეებს/მინისტრს სსიპ-ების საქმიანობის დაგეგმვისა და შესრულების მონიტორინგის პროცესში.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ka-GE" sz="1200" dirty="0" smtClean="0"/>
              <a:t>შერჩეულ სსიპ-ებს საქმიანობის დაგეგმვის პროცესში ფორმალური სახით უმეტესად კომუნიკაცია ჰქონდათ განათლების სამინისტროს ეკონომიკურ დეპარტამენტთან, ხოლო სსიპ-ების ზედამხედველი პირები ფორმალურად სამუშაო ჯგუფის ფორმატში, დამტკიცებამდე 3 დღით ადრე ჩაერთვნენ. ეკონომიკური დეპარტამენტი მისი კომპეტენციის ფარგლებში არ არის ვალდებული დეტალურად იცნობდეს სსიპ-ის საქმიანობის სპეციფიკას, მის მიზნებს, რათა შეაფასოს მათ მიერ წარმოდგენილი ინფორმაცია მისაღწევი შედეგებისა და განსახორციელებელი ღონისძიებების შესახებ. აღნიშნულზე ინფორმაციას ფლობს სსიპ-ის კურატორი მინისტრი/მინისტრის მოადგილე, თუმცა ისინი ფორმალურ დონეზე ნაკლებად არიან ჩართულნი დაგეგმვის პროცესში.</a:t>
            </a:r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ka-GE" sz="1200" dirty="0" smtClean="0"/>
              <a:t>აუდიტის პერიოდში განათლების სამინისტროში არ იყო დანერგილი ფინანსური მართვისა და კონტროლის ინსტრუქციაში გათვალისწინებული ანგარიშვალდებულების ის მექანიზმები, რომელთა მიზანს ანგარიშვალდებულების პროცესში ჩართული მხარეების პასუხისმგებლობებისა და უფლებამოსილებების განსაზღვრა წარმოადგენს</a:t>
            </a:r>
            <a:r>
              <a:rPr lang="en-US" sz="1200" dirty="0" smtClean="0"/>
              <a:t>.</a:t>
            </a:r>
            <a:endParaRPr lang="ka-GE" sz="1200" dirty="0" smtClean="0"/>
          </a:p>
          <a:p>
            <a:pPr marL="0" lvl="0" indent="0" algn="just">
              <a:buNone/>
            </a:pPr>
            <a:r>
              <a:rPr lang="ka-GE" sz="1200" b="1" dirty="0" smtClean="0"/>
              <a:t>ეს მექანიზმები იყო:</a:t>
            </a:r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ka-GE" sz="1200" b="1" dirty="0" smtClean="0">
                <a:solidFill>
                  <a:srgbClr val="FF0000"/>
                </a:solidFill>
              </a:rPr>
              <a:t>უფლებამოსილებებისა და პასუხისმგებლობების განაწილების წესი </a:t>
            </a:r>
            <a:r>
              <a:rPr lang="ka-GE" sz="1200" dirty="0" smtClean="0"/>
              <a:t>სადაც განსაზღვრული უნდა იყოს სსიპ-ების, მათი ზედამხედველი პირების და სხვა ანგარიშვალდებული საშუალო რგოლის მენეჯერების უფლებამოსილება, პასუხისმგებლობა და ანგარიშგების კომპეტენცია. </a:t>
            </a:r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ka-GE" sz="1200" b="1" dirty="0" smtClean="0">
                <a:solidFill>
                  <a:srgbClr val="FF0000"/>
                </a:solidFill>
              </a:rPr>
              <a:t>სექტორულ სამინისტროსა და მის დაქვემდებარებაში არსებულ სსიპ-ებს შორის შეთანხმება </a:t>
            </a:r>
            <a:r>
              <a:rPr lang="ka-GE" sz="1200" dirty="0" smtClean="0"/>
              <a:t>საბიუჯეტო პროგრამის ფარგლებში მომსახურების გაწევის შესახებ რომელშიც უნდა ასახულიყო  სსიპ-ისა და სამინისტროს ვალდებულებები, სსიპ-ის საქმიანობის ეფექტიანობის შეფასების ინდიკატორები და შუალედური და საბოლოო შედეგების მონიტორინგის სისტემა. </a:t>
            </a:r>
            <a:endParaRPr lang="en-US" sz="1200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95DC27-7E5B-46AD-A136-8EC2001E0A2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3744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algn="just">
              <a:buFont typeface="Wingdings" panose="05000000000000000000" pitchFamily="2" charset="2"/>
              <a:buNone/>
            </a:pPr>
            <a:r>
              <a:rPr lang="ka-GE" sz="1200" b="1" dirty="0" smtClean="0">
                <a:solidFill>
                  <a:srgbClr val="C00000"/>
                </a:solidFill>
              </a:rPr>
              <a:t>2. მისაღწევი შედეგებისა და შეფასების ინდიკატორების მკაფიოდ განსაზღრა</a:t>
            </a:r>
          </a:p>
          <a:p>
            <a:pPr marL="171450" lvl="0" indent="-171450" algn="just">
              <a:buFont typeface="Wingdings" panose="05000000000000000000" pitchFamily="2" charset="2"/>
              <a:buChar char="§"/>
            </a:pPr>
            <a:r>
              <a:rPr lang="ka-GE" sz="1200" dirty="0" smtClean="0"/>
              <a:t>შერჩეული ორი სსიპ-ის ქვეპროგრამის ფარგლებში მისაღწევი შედეგები და შეფასების ინდიკატორები ხარვეზებითაა შემუშავებული (არ აკმაყოფილებს </a:t>
            </a:r>
            <a:r>
              <a:rPr lang="en-US" sz="1200" dirty="0" smtClean="0"/>
              <a:t>SMART</a:t>
            </a:r>
            <a:r>
              <a:rPr lang="ka-GE" sz="1200" dirty="0" smtClean="0"/>
              <a:t> კრიტერიუმებს), რაც წლის ბოლოს შეაფერხებს განათლების სამინისტროში სსიპ-ების ზედამხედველი პირების მიერ მიღწეული შედეგების შეფასებას.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ka-GE" sz="1200" dirty="0" smtClean="0"/>
              <a:t>აუცილებელია ცნობიერების ამაღლება მოხდეს საჯარო სექტორში შედეგების და ინდიკატორების მნიშვნელობაზე და როგორ უნდა ჩამოვაყალიბოთ კარგად. განსაკუთრებით სსიპ-ების/სამინისტროს პოლიტიკის განმსაზღვრელ მაღალ/საშუალო რგოლის მენეჯმენტთან, რადგან მათი პასუხისმგებლობაა დელეგირებული პროგრამის ფარგლებში განსაზღვრონ მისაღწევი შედეგები და შეფასების ინდიკატორები. ამ მიმართულებით მნიშვნელოვანია ფინანსთა სამინისტროს ჩართულობა და სათანადო ღონისძიებების დაგეგმვა</a:t>
            </a:r>
            <a:endParaRPr lang="en-US" sz="1200" dirty="0" smtClean="0"/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ka-GE" sz="1200" dirty="0" smtClean="0"/>
              <a:t>თუმცა ფინანსთა სამინისტროს აუდიტის პერიოდში  არ ჰქონდა განსაზღვრული ტრენინგებისა და სამუშაო შეხვედრების ჩატარება სსიპ-ების/სამინისტროს პოლიტიკის განმსაზღვრელ მაღალ/საშუალო რგოლის მენეჯმენტთან, რომელთა პასუხისმგებლობაა პროგრამების/ქვეპროგრამების ფარგლებში მისაღწევი შედეგებისა და ინდიკატორების შემუშავება.  აღნიშნულ შეხვედრებში სსიპ-ების/განათლების სამინისტროს ეკონომიკური/ფინანსური დეპარტამენტის წარმომადგენლები იღებდნენ მონაწილეობას.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95DC27-7E5B-46AD-A136-8EC2001E0A2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9487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a-GE" sz="1200" b="1" dirty="0" smtClean="0">
                <a:solidFill>
                  <a:srgbClr val="C00000"/>
                </a:solidFill>
              </a:rPr>
              <a:t>3. მიღწეულ შედეგებზე ანგარიშგების მექანიზმები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ka-GE" sz="1200" dirty="0" smtClean="0"/>
              <a:t>ქვეპროგრამების ფარგლებში მიღწეულ შედეგებსა და განხორციელებულ ღონისძიებებზე სსიპ-ებსა და სექტორულ სამინისტროებს შორის  ანგარიშგების პროცესი ფინანსთა სამინისტროს მიერ დარეგულირდა ფინანსური მართვისა და კონტროლის ინსტრუქციით, თუმცა ფინანსთა სამინისტროს მიერ არ მოხდა სსიპ-ების მიერ სექტორულ სამინისტროსთან ანგარიშგების ფორმების დამტკიცება, რაც უნდა გამხდარიყო სსიპ-ების საქმიანობის მონიტორინგის მექანიზმი.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ka-GE" sz="1200" dirty="0" smtClean="0"/>
              <a:t>ბიუჯეტის შესრულების კვარტალური/წლიური ანგარიშგება სამინისტროსთან ვერ იქნება განხილული სსიპ-ების საქმიანობის მონიტორინგის მექანიზმად, რადგან ამ ანგარიშების დანიშნულება შიდა კონტროლის ჩამოყალიბება არ არის.</a:t>
            </a:r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ka-GE" sz="1200" dirty="0" smtClean="0"/>
              <a:t>შედეგად, განათლების სამინისტროში სსიპ-ების საქმიანობის მონიტორინგის ფორმალური მექანიზმები არ არსებობს და სსიპ-ები კურატორ მინისტრის მოადგილეს/მინისტრს არ აწვდიან ინფორმაციას აქტივობების შესახებ იმაში დასარწმუნებლად, რომ სსიპ პასუხობს განსაზღვრულ მიზნებს, საქმიანობის სტანდარტებსა და დროის ლიმიტებს პროდუქტიულად და ეფექტიანად.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95DC27-7E5B-46AD-A136-8EC2001E0A2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2043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a-GE" sz="1200" b="1" dirty="0" smtClean="0">
                <a:solidFill>
                  <a:srgbClr val="C00000"/>
                </a:solidFill>
              </a:rPr>
              <a:t>4. ანგარიშგების განხილვისა და სსიპ-ებთან უკუკავშირის მექანიზმები </a:t>
            </a:r>
            <a:br>
              <a:rPr lang="ka-GE" sz="1200" b="1" dirty="0" smtClean="0">
                <a:solidFill>
                  <a:srgbClr val="C00000"/>
                </a:solidFill>
              </a:rPr>
            </a:br>
            <a:endParaRPr lang="ka-GE" sz="1200" b="1" dirty="0" smtClean="0">
              <a:solidFill>
                <a:srgbClr val="C00000"/>
              </a:solidFill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ka-GE" sz="1200" dirty="0" smtClean="0"/>
              <a:t>განათლების სამინისტროში არ არსებობს გაწერილი მექანიზმი, რომელიც უზრუნველყოფს ზედამხედველი პირების მიერ სსიპ-ების წარდგენილი ანგარიშების განხილვას და იდენტიფიცირებულ გამოწვევებზე სსიპ-ებთან  შესაბამის უკუკავშირს.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ka-GE" sz="1200" dirty="0" smtClean="0"/>
              <a:t>შერჩეული ორი სსიპ-ის მიერ სამინისტროში 2017 წლის შესრულების ანგარიშების გაგზავნის შემდგომ, ზედამხედველი პირებისგან რაიმე უკუკავშირი მათთან ოფიციალურად არ მომხდარა.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ka-GE" sz="1200" dirty="0" smtClean="0"/>
              <a:t>ფინანსური მართვისა და კონტროლის ინსტრუქციაში არ არის გათვალისწინებული, როგორ უნდა მოხდეს სექტორულ სამინისტროში სსიპ-ების მიერ წარდგენილი ანგარიშების განხილვა და სსიპ-ებთან უკუკავშირი ზედამხედველი პირის მიერ.</a:t>
            </a:r>
            <a:endParaRPr lang="en-US" sz="1200" dirty="0" smtClean="0"/>
          </a:p>
          <a:p>
            <a:endParaRPr lang="en-US" sz="120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95DC27-7E5B-46AD-A136-8EC2001E0A2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238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036C0-594E-48DA-BE79-D864A217473C}" type="datetime1">
              <a:rPr lang="ru-RU" smtClean="0"/>
              <a:t>31.10.2018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9B0B-8384-4960-9044-75A25FA571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48654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4086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244699" y="1152660"/>
            <a:ext cx="8654601" cy="5475425"/>
          </a:xfrm>
          <a:prstGeom prst="rect">
            <a:avLst/>
          </a:prstGeom>
          <a:solidFill>
            <a:srgbClr val="EBEEF9"/>
          </a:solidFill>
          <a:ln>
            <a:solidFill>
              <a:srgbClr val="DCE1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" y="0"/>
            <a:ext cx="9144000" cy="1145676"/>
          </a:xfrm>
          <a:prstGeom prst="rect">
            <a:avLst/>
          </a:prstGeom>
          <a:solidFill>
            <a:srgbClr val="1C2959"/>
          </a:solidFill>
          <a:ln>
            <a:solidFill>
              <a:srgbClr val="1C29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686050" y="3140968"/>
            <a:ext cx="2101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>
              <a:latin typeface="Bp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18" y="38482"/>
            <a:ext cx="1085864" cy="107338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171582" y="346206"/>
            <a:ext cx="2396877" cy="52322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n-US" sz="14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BPG ExtraSquare Mtavruli" panose="02060504020202060204" pitchFamily="18" charset="0"/>
              </a:rPr>
              <a:t>State Audit Office of Georgia</a:t>
            </a:r>
            <a:endParaRPr lang="en-US" sz="14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BPG ExtraSquare Mtavruli" panose="02060504020202060204" pitchFamily="18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2354992" y="668090"/>
            <a:ext cx="6778551" cy="9560"/>
          </a:xfrm>
          <a:prstGeom prst="line">
            <a:avLst/>
          </a:prstGeom>
          <a:ln w="38100">
            <a:solidFill>
              <a:srgbClr val="ECECEC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2354992" y="729284"/>
            <a:ext cx="6778551" cy="9560"/>
          </a:xfrm>
          <a:prstGeom prst="line">
            <a:avLst/>
          </a:prstGeom>
          <a:ln w="19050">
            <a:solidFill>
              <a:srgbClr val="ECECEC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-1" y="6628085"/>
            <a:ext cx="9144001" cy="229915"/>
          </a:xfrm>
          <a:prstGeom prst="rect">
            <a:avLst/>
          </a:prstGeom>
          <a:solidFill>
            <a:srgbClr val="1C2959"/>
          </a:solidFill>
          <a:ln>
            <a:solidFill>
              <a:srgbClr val="1C29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 flipH="1" flipV="1">
            <a:off x="15240" y="6728460"/>
            <a:ext cx="9117528" cy="509"/>
          </a:xfrm>
          <a:prstGeom prst="line">
            <a:avLst/>
          </a:prstGeom>
          <a:ln w="38100">
            <a:solidFill>
              <a:srgbClr val="ECECEC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10309" y="6793484"/>
            <a:ext cx="9133542" cy="0"/>
          </a:xfrm>
          <a:prstGeom prst="line">
            <a:avLst/>
          </a:prstGeom>
          <a:ln w="19050">
            <a:solidFill>
              <a:srgbClr val="ECECEC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0" y="1140739"/>
            <a:ext cx="244699" cy="5482694"/>
          </a:xfrm>
          <a:prstGeom prst="rect">
            <a:avLst/>
          </a:prstGeom>
          <a:gradFill flip="none" rotWithShape="1">
            <a:gsLst>
              <a:gs pos="0">
                <a:srgbClr val="1C2959"/>
              </a:gs>
              <a:gs pos="100000">
                <a:srgbClr val="1C2959"/>
              </a:gs>
              <a:gs pos="73000">
                <a:schemeClr val="accent5">
                  <a:lumMod val="75000"/>
                </a:schemeClr>
              </a:gs>
              <a:gs pos="29000">
                <a:schemeClr val="accent5">
                  <a:lumMod val="70000"/>
                </a:schemeClr>
              </a:gs>
            </a:gsLst>
            <a:lin ang="5400000" scaled="0"/>
            <a:tileRect/>
          </a:gradFill>
          <a:ln>
            <a:solidFill>
              <a:srgbClr val="1C29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8899301" y="1149026"/>
            <a:ext cx="244699" cy="5482694"/>
          </a:xfrm>
          <a:prstGeom prst="rect">
            <a:avLst/>
          </a:prstGeom>
          <a:gradFill flip="none" rotWithShape="1">
            <a:gsLst>
              <a:gs pos="0">
                <a:srgbClr val="1C2959"/>
              </a:gs>
              <a:gs pos="100000">
                <a:srgbClr val="1C2959"/>
              </a:gs>
              <a:gs pos="73000">
                <a:schemeClr val="accent5">
                  <a:lumMod val="75000"/>
                </a:schemeClr>
              </a:gs>
              <a:gs pos="29000">
                <a:schemeClr val="accent5">
                  <a:lumMod val="70000"/>
                </a:schemeClr>
              </a:gs>
            </a:gsLst>
            <a:lin ang="5400000" scaled="0"/>
            <a:tileRect/>
          </a:gradFill>
          <a:ln>
            <a:solidFill>
              <a:srgbClr val="1C29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205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2723828" y="1152660"/>
            <a:ext cx="6175472" cy="5475425"/>
          </a:xfrm>
          <a:prstGeom prst="rect">
            <a:avLst/>
          </a:prstGeom>
          <a:solidFill>
            <a:srgbClr val="EBEEF9"/>
          </a:solidFill>
          <a:ln>
            <a:solidFill>
              <a:srgbClr val="DCE1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66911-3F41-4B61-BEEE-616AF6EBADB2}" type="datetime1">
              <a:rPr lang="ru-RU" smtClean="0"/>
              <a:t>31.10.2018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1" y="0"/>
            <a:ext cx="9144000" cy="1145676"/>
          </a:xfrm>
          <a:prstGeom prst="rect">
            <a:avLst/>
          </a:prstGeom>
          <a:solidFill>
            <a:srgbClr val="1C2959"/>
          </a:solidFill>
          <a:ln>
            <a:solidFill>
              <a:srgbClr val="1C29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686050" y="3140968"/>
            <a:ext cx="2101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>
              <a:latin typeface="Bp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18" y="38482"/>
            <a:ext cx="1085864" cy="107338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171582" y="346206"/>
            <a:ext cx="2396877" cy="52322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ka-GE" sz="14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BPG ExtraSquare Mtavruli" panose="02060504020202060204" pitchFamily="18" charset="0"/>
              </a:rPr>
              <a:t>სახელმწიფო აუდიტის სამსახური</a:t>
            </a:r>
            <a:endParaRPr lang="en-US" sz="14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BPG ExtraSquare Mtavruli" panose="02060504020202060204" pitchFamily="18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2354992" y="668090"/>
            <a:ext cx="6778551" cy="9560"/>
          </a:xfrm>
          <a:prstGeom prst="line">
            <a:avLst/>
          </a:prstGeom>
          <a:ln w="38100">
            <a:solidFill>
              <a:srgbClr val="ECECEC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2354992" y="729284"/>
            <a:ext cx="6778551" cy="9560"/>
          </a:xfrm>
          <a:prstGeom prst="line">
            <a:avLst/>
          </a:prstGeom>
          <a:ln w="19050">
            <a:solidFill>
              <a:srgbClr val="ECECEC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-1" y="6628085"/>
            <a:ext cx="9144001" cy="229915"/>
          </a:xfrm>
          <a:prstGeom prst="rect">
            <a:avLst/>
          </a:prstGeom>
          <a:solidFill>
            <a:srgbClr val="1C2959"/>
          </a:solidFill>
          <a:ln>
            <a:solidFill>
              <a:srgbClr val="1C29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 flipH="1" flipV="1">
            <a:off x="15240" y="6728460"/>
            <a:ext cx="9117528" cy="509"/>
          </a:xfrm>
          <a:prstGeom prst="line">
            <a:avLst/>
          </a:prstGeom>
          <a:ln w="38100">
            <a:solidFill>
              <a:srgbClr val="ECECEC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10309" y="6793484"/>
            <a:ext cx="9133542" cy="0"/>
          </a:xfrm>
          <a:prstGeom prst="line">
            <a:avLst/>
          </a:prstGeom>
          <a:ln w="19050">
            <a:solidFill>
              <a:srgbClr val="ECECEC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0" y="1145391"/>
            <a:ext cx="2723828" cy="5482694"/>
          </a:xfrm>
          <a:prstGeom prst="rect">
            <a:avLst/>
          </a:prstGeom>
          <a:gradFill flip="none" rotWithShape="1">
            <a:gsLst>
              <a:gs pos="0">
                <a:srgbClr val="1C2959"/>
              </a:gs>
              <a:gs pos="100000">
                <a:srgbClr val="1C2959"/>
              </a:gs>
              <a:gs pos="73000">
                <a:schemeClr val="accent5">
                  <a:lumMod val="75000"/>
                </a:schemeClr>
              </a:gs>
              <a:gs pos="29000">
                <a:schemeClr val="accent5">
                  <a:lumMod val="70000"/>
                </a:schemeClr>
              </a:gs>
            </a:gsLst>
            <a:lin ang="5400000" scaled="0"/>
            <a:tileRect/>
          </a:gradFill>
          <a:ln>
            <a:solidFill>
              <a:srgbClr val="1C29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8899301" y="1149026"/>
            <a:ext cx="244699" cy="5482694"/>
          </a:xfrm>
          <a:prstGeom prst="rect">
            <a:avLst/>
          </a:prstGeom>
          <a:gradFill flip="none" rotWithShape="1">
            <a:gsLst>
              <a:gs pos="0">
                <a:srgbClr val="1C2959"/>
              </a:gs>
              <a:gs pos="100000">
                <a:srgbClr val="1C2959"/>
              </a:gs>
              <a:gs pos="73000">
                <a:schemeClr val="accent5">
                  <a:lumMod val="75000"/>
                </a:schemeClr>
              </a:gs>
              <a:gs pos="29000">
                <a:schemeClr val="accent5">
                  <a:lumMod val="70000"/>
                </a:schemeClr>
              </a:gs>
            </a:gsLst>
            <a:lin ang="5400000" scaled="0"/>
            <a:tileRect/>
          </a:gradFill>
          <a:ln>
            <a:solidFill>
              <a:srgbClr val="1C29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071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0766" y="1122363"/>
            <a:ext cx="6426558" cy="2387600"/>
          </a:xfrm>
        </p:spPr>
        <p:txBody>
          <a:bodyPr anchor="t">
            <a:noAutofit/>
          </a:bodyPr>
          <a:lstStyle/>
          <a:p>
            <a:pPr lvl="0" fontAlgn="base">
              <a:lnSpc>
                <a:spcPct val="100000"/>
              </a:lnSpc>
              <a:spcAft>
                <a:spcPct val="0"/>
              </a:spcAft>
            </a:pPr>
            <a:r>
              <a:rPr lang="ru-RU" sz="5400" b="1" dirty="0" smtClean="0">
                <a:solidFill>
                  <a:srgbClr val="0F243E"/>
                </a:solidFill>
                <a:latin typeface="+mn-lt"/>
                <a:cs typeface="Arial" pitchFamily="34" charset="0"/>
              </a:rPr>
              <a:t>Внешний аудит и</a:t>
            </a:r>
            <a:r>
              <a:rPr lang="en-US" sz="5400" b="1" dirty="0" smtClean="0">
                <a:solidFill>
                  <a:srgbClr val="0F243E"/>
                </a:solidFill>
                <a:latin typeface="+mn-lt"/>
                <a:cs typeface="Arial" pitchFamily="34" charset="0"/>
              </a:rPr>
              <a:t> </a:t>
            </a:r>
            <a:r>
              <a:rPr lang="ru-RU" sz="5400" b="1" dirty="0" smtClean="0">
                <a:solidFill>
                  <a:srgbClr val="0F243E"/>
                </a:solidFill>
                <a:latin typeface="+mn-lt"/>
                <a:cs typeface="Arial" pitchFamily="34" charset="0"/>
              </a:rPr>
              <a:t>внутренний контроль</a:t>
            </a:r>
            <a:r>
              <a:rPr lang="en-US" sz="5400" b="1" dirty="0" smtClean="0">
                <a:solidFill>
                  <a:srgbClr val="0F243E"/>
                </a:solidFill>
                <a:latin typeface="+mn-lt"/>
                <a:cs typeface="Arial" pitchFamily="34" charset="0"/>
              </a:rPr>
              <a:t> </a:t>
            </a:r>
            <a:endParaRPr lang="ru-RU" sz="2000" dirty="0">
              <a:solidFill>
                <a:srgbClr val="365F91"/>
              </a:solidFill>
              <a:latin typeface="+mn-lt"/>
              <a:cs typeface="Arial" pitchFamily="34" charset="0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143000" y="4327300"/>
            <a:ext cx="6858000" cy="930499"/>
          </a:xfrm>
        </p:spPr>
        <p:txBody>
          <a:bodyPr/>
          <a:lstStyle/>
          <a:p>
            <a:r>
              <a:rPr lang="ru-RU" dirty="0" smtClean="0"/>
              <a:t>1 ноября </a:t>
            </a:r>
            <a:r>
              <a:rPr lang="en-US" dirty="0" smtClean="0"/>
              <a:t>2018</a:t>
            </a:r>
          </a:p>
          <a:p>
            <a:r>
              <a:rPr lang="ru-RU" dirty="0" smtClean="0"/>
              <a:t>Тбилиси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6168980" y="5756856"/>
            <a:ext cx="28591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</a:t>
            </a:r>
            <a:r>
              <a:rPr lang="ru-RU" dirty="0" smtClean="0"/>
              <a:t>Георгий </a:t>
            </a:r>
            <a:r>
              <a:rPr lang="ru-RU" dirty="0" err="1" smtClean="0"/>
              <a:t>Капанадзе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61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t">
            <a:noAutofit/>
          </a:bodyPr>
          <a:lstStyle/>
          <a:p>
            <a:pPr lvl="0" algn="l" fontAlgn="base">
              <a:lnSpc>
                <a:spcPct val="100000"/>
              </a:lnSpc>
              <a:spcAft>
                <a:spcPct val="0"/>
              </a:spcAft>
            </a:pPr>
            <a:r>
              <a:rPr lang="en-US" sz="3200" b="1" dirty="0" smtClean="0">
                <a:solidFill>
                  <a:srgbClr val="0F243E"/>
                </a:solidFill>
                <a:latin typeface="+mn-lt"/>
                <a:cs typeface="Arial" pitchFamily="34" charset="0"/>
              </a:rPr>
              <a:t> </a:t>
            </a:r>
            <a:endParaRPr lang="ru-RU" sz="3200" b="1" dirty="0">
              <a:solidFill>
                <a:srgbClr val="0F243E"/>
              </a:solidFill>
              <a:latin typeface="+mn-lt"/>
              <a:cs typeface="Arial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43000" y="1223494"/>
            <a:ext cx="6858000" cy="888642"/>
          </a:xfrm>
        </p:spPr>
        <p:txBody>
          <a:bodyPr/>
          <a:lstStyle/>
          <a:p>
            <a:r>
              <a:rPr lang="ru-RU" b="1" dirty="0"/>
              <a:t>Результаты аудита подотчетности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9B0B-8384-4960-9044-75A25FA571F2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13751" y="2112135"/>
            <a:ext cx="7986305" cy="3789901"/>
          </a:xfrm>
        </p:spPr>
        <p:txBody>
          <a:bodyPr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algn="l"/>
            <a:endParaRPr lang="en-US" b="1" dirty="0" smtClean="0"/>
          </a:p>
          <a:p>
            <a:pPr marL="285750" lvl="1" indent="-285750" algn="l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n-US" b="1" dirty="0" smtClean="0"/>
          </a:p>
          <a:p>
            <a:pPr marL="285750" lvl="1" indent="-285750" algn="l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n-US" b="1" dirty="0"/>
          </a:p>
          <a:p>
            <a:pPr marL="285750" lvl="1" indent="-285750" algn="l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n-US" b="1" dirty="0"/>
          </a:p>
        </p:txBody>
      </p:sp>
      <p:grpSp>
        <p:nvGrpSpPr>
          <p:cNvPr id="9" name="Group 8"/>
          <p:cNvGrpSpPr/>
          <p:nvPr/>
        </p:nvGrpSpPr>
        <p:grpSpPr>
          <a:xfrm>
            <a:off x="309094" y="1648495"/>
            <a:ext cx="6246252" cy="4687911"/>
            <a:chOff x="-161815" y="1"/>
            <a:chExt cx="7228821" cy="4511041"/>
          </a:xfrm>
        </p:grpSpPr>
        <p:sp>
          <p:nvSpPr>
            <p:cNvPr id="10" name="Rectangle 9"/>
            <p:cNvSpPr/>
            <p:nvPr/>
          </p:nvSpPr>
          <p:spPr>
            <a:xfrm>
              <a:off x="-161815" y="1"/>
              <a:ext cx="7228821" cy="451104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TextBox 3"/>
            <p:cNvSpPr txBox="1"/>
            <p:nvPr/>
          </p:nvSpPr>
          <p:spPr>
            <a:xfrm>
              <a:off x="182453" y="225956"/>
              <a:ext cx="6681982" cy="214072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rgbClr val="0070C0"/>
              </a:solidFill>
              <a:prstDash val="sysDash"/>
            </a:ln>
          </p:spPr>
          <p:txBody>
            <a:bodyPr wrap="square" rtlCol="0">
              <a:noAutofit/>
            </a:bodyPr>
            <a:lstStyle/>
            <a:p>
              <a:pPr marL="0" marR="0" algn="ctr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b="1" dirty="0" smtClean="0">
                  <a:solidFill>
                    <a:srgbClr val="000000"/>
                  </a:solidFill>
                  <a:latin typeface="Sylfaen" panose="010A0502050306030303" pitchFamily="18" charset="0"/>
                  <a:ea typeface="Times New Roman" panose="02020603050405020304" pitchFamily="18" charset="0"/>
                  <a:cs typeface="Vrinda"/>
                </a:rPr>
                <a:t>Pre conditions for accountability</a:t>
              </a:r>
              <a:endPara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342900" marR="0" lvl="0" indent="-34290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"/>
                <a:tabLst>
                  <a:tab pos="457200" algn="l"/>
                </a:tabLst>
              </a:pPr>
              <a:r>
                <a:rPr lang="en-US" sz="1600" dirty="0" smtClean="0">
                  <a:solidFill>
                    <a:srgbClr val="000000"/>
                  </a:solidFill>
                  <a:latin typeface="Sylfaen" panose="010A0502050306030303" pitchFamily="18" charset="0"/>
                  <a:ea typeface="Calibri" panose="020F0502020204030204" pitchFamily="34" charset="0"/>
                  <a:cs typeface="Vrinda"/>
                </a:rPr>
                <a:t>Clear roles and responsibilities</a:t>
              </a:r>
              <a:endPara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Vrinda"/>
              </a:endParaRPr>
            </a:p>
            <a:p>
              <a:pPr marL="342900" marR="0" lvl="0" indent="-34290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"/>
                <a:tabLst>
                  <a:tab pos="457200" algn="l"/>
                </a:tabLst>
              </a:pPr>
              <a:r>
                <a:rPr lang="en-US" sz="1600" dirty="0" smtClean="0">
                  <a:solidFill>
                    <a:srgbClr val="000000"/>
                  </a:solidFill>
                  <a:latin typeface="Sylfaen" panose="010A0502050306030303" pitchFamily="18" charset="0"/>
                  <a:ea typeface="Calibri" panose="020F0502020204030204" pitchFamily="34" charset="0"/>
                  <a:cs typeface="Vrinda"/>
                </a:rPr>
                <a:t>Clear goals and indicators</a:t>
              </a:r>
              <a:endPara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Vrinda"/>
              </a:endParaRPr>
            </a:p>
            <a:p>
              <a:pPr marL="342900" marR="0" lvl="0" indent="-34290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"/>
                <a:tabLst>
                  <a:tab pos="457200" algn="l"/>
                </a:tabLst>
              </a:pPr>
              <a:r>
                <a:rPr lang="en-US" sz="1600" dirty="0" smtClean="0">
                  <a:solidFill>
                    <a:srgbClr val="000000"/>
                  </a:solidFill>
                  <a:latin typeface="Sylfaen" panose="010A0502050306030303" pitchFamily="18" charset="0"/>
                  <a:ea typeface="Calibri" panose="020F0502020204030204" pitchFamily="34" charset="0"/>
                  <a:cs typeface="Vrinda"/>
                </a:rPr>
                <a:t>Adequate Reporting requirements </a:t>
              </a:r>
              <a:endPara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Vrinda"/>
              </a:endParaRPr>
            </a:p>
            <a:p>
              <a:pPr marL="342900" marR="0" lvl="0" indent="-34290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"/>
                <a:tabLst>
                  <a:tab pos="457200" algn="l"/>
                </a:tabLst>
              </a:pPr>
              <a:r>
                <a:rPr lang="en-US" sz="1600" b="1" dirty="0">
                  <a:solidFill>
                    <a:srgbClr val="000000"/>
                  </a:solidFill>
                  <a:latin typeface="Sylfaen" panose="010A0502050306030303" pitchFamily="18" charset="0"/>
                  <a:ea typeface="Calibri" panose="020F0502020204030204" pitchFamily="34" charset="0"/>
                  <a:cs typeface="Vrinda"/>
                </a:rPr>
                <a:t>M</a:t>
              </a:r>
              <a:r>
                <a:rPr lang="en-US" sz="1600" b="1" kern="1200" dirty="0" smtClean="0">
                  <a:solidFill>
                    <a:srgbClr val="000000"/>
                  </a:solidFill>
                  <a:effectLst/>
                  <a:latin typeface="Sylfaen" panose="010A0502050306030303" pitchFamily="18" charset="0"/>
                  <a:ea typeface="Calibri" panose="020F0502020204030204" pitchFamily="34" charset="0"/>
                  <a:cs typeface="Vrinda"/>
                </a:rPr>
                <a:t>echanism for report assessments and implementing changes</a:t>
              </a:r>
              <a:endPara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Vrinda"/>
              </a:endParaRPr>
            </a:p>
          </p:txBody>
        </p:sp>
        <p:sp>
          <p:nvSpPr>
            <p:cNvPr id="12" name="Down Arrow 11"/>
            <p:cNvSpPr/>
            <p:nvPr/>
          </p:nvSpPr>
          <p:spPr>
            <a:xfrm>
              <a:off x="3423309" y="2439591"/>
              <a:ext cx="290129" cy="249901"/>
            </a:xfrm>
            <a:prstGeom prst="downArrow">
              <a:avLst/>
            </a:prstGeom>
            <a:solidFill>
              <a:schemeClr val="accent6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TextBox 6"/>
            <p:cNvSpPr txBox="1"/>
            <p:nvPr/>
          </p:nvSpPr>
          <p:spPr>
            <a:xfrm>
              <a:off x="2617193" y="2716825"/>
              <a:ext cx="1881505" cy="607804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accent1"/>
              </a:solidFill>
            </a:ln>
          </p:spPr>
          <p:txBody>
            <a:bodyPr wrap="square" rtlCol="0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Sylfaen" panose="010A0502050306030303" pitchFamily="18" charset="0"/>
                  <a:ea typeface="Times New Roman" panose="02020603050405020304" pitchFamily="18" charset="0"/>
                  <a:cs typeface="Vrinda"/>
                </a:rPr>
                <a:t>activity</a:t>
              </a:r>
              <a:endPara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4" name="TextBox 16"/>
            <p:cNvSpPr txBox="1"/>
            <p:nvPr/>
          </p:nvSpPr>
          <p:spPr>
            <a:xfrm>
              <a:off x="4158809" y="3564966"/>
              <a:ext cx="2810490" cy="748287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rgbClr val="0070C0"/>
              </a:solidFill>
              <a:prstDash val="sysDash"/>
            </a:ln>
          </p:spPr>
          <p:txBody>
            <a:bodyPr wrap="square" rtlCol="0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Sylfaen" panose="010A0502050306030303" pitchFamily="18" charset="0"/>
                  <a:ea typeface="Times New Roman" panose="02020603050405020304" pitchFamily="18" charset="0"/>
                  <a:cs typeface="Vrinda"/>
                </a:rPr>
                <a:t>reporting</a:t>
              </a:r>
              <a:endPara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" name="Bent Arrow 14"/>
            <p:cNvSpPr/>
            <p:nvPr/>
          </p:nvSpPr>
          <p:spPr>
            <a:xfrm rot="5400000">
              <a:off x="5150837" y="2555227"/>
              <a:ext cx="458396" cy="1254034"/>
            </a:xfrm>
            <a:prstGeom prst="bentArrow">
              <a:avLst>
                <a:gd name="adj1" fmla="val 25000"/>
                <a:gd name="adj2" fmla="val 25000"/>
                <a:gd name="adj3" fmla="val 25000"/>
                <a:gd name="adj4" fmla="val 43749"/>
              </a:avLst>
            </a:prstGeom>
            <a:solidFill>
              <a:schemeClr val="accent6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TextBox 20"/>
            <p:cNvSpPr txBox="1"/>
            <p:nvPr/>
          </p:nvSpPr>
          <p:spPr>
            <a:xfrm>
              <a:off x="200614" y="3564973"/>
              <a:ext cx="2797965" cy="748279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rgbClr val="0070C0"/>
              </a:solidFill>
              <a:prstDash val="sysDash"/>
            </a:ln>
          </p:spPr>
          <p:txBody>
            <a:bodyPr wrap="square" rtlCol="0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Report assessment and </a:t>
              </a:r>
              <a:r>
                <a:rPr lang="en-US" dirty="0" smtClean="0">
                  <a:latin typeface="Times New Roman" panose="02020603050405020304" pitchFamily="18" charset="0"/>
                  <a:ea typeface="Times New Roman" panose="02020603050405020304" pitchFamily="18" charset="0"/>
                </a:rPr>
                <a:t>making changes</a:t>
              </a:r>
              <a:endPara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7" name="Bent Arrow 16"/>
            <p:cNvSpPr/>
            <p:nvPr/>
          </p:nvSpPr>
          <p:spPr>
            <a:xfrm>
              <a:off x="1056232" y="2953045"/>
              <a:ext cx="1306286" cy="436314"/>
            </a:xfrm>
            <a:prstGeom prst="bentArrow">
              <a:avLst/>
            </a:prstGeom>
            <a:solidFill>
              <a:schemeClr val="accent6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Left Arrow 17"/>
            <p:cNvSpPr/>
            <p:nvPr/>
          </p:nvSpPr>
          <p:spPr>
            <a:xfrm>
              <a:off x="3200767" y="3803204"/>
              <a:ext cx="701908" cy="237704"/>
            </a:xfrm>
            <a:prstGeom prst="leftArrow">
              <a:avLst/>
            </a:prstGeom>
            <a:solidFill>
              <a:schemeClr val="accent6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6677783" y="1883309"/>
            <a:ext cx="200152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ru-RU" sz="1400" dirty="0"/>
              <a:t>В Министерстве образования нет механизма, обеспечивающего, чтобы лица, ответственные за надзор за LEPL, систематически рассматривали отчеты LEPL и предоставляли им обратную </a:t>
            </a:r>
            <a:r>
              <a:rPr lang="ru-RU" sz="1400" dirty="0" smtClean="0"/>
              <a:t>связь</a:t>
            </a:r>
          </a:p>
          <a:p>
            <a:pPr algn="just"/>
            <a:endParaRPr lang="ka-GE" sz="1400" dirty="0"/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ru-RU" sz="1400" dirty="0"/>
              <a:t>FMC не включает механизмы, определяющие то, как лица, ответственные за надзор, должны реагировать и какие формы эта реакция может принимать</a:t>
            </a:r>
            <a:endParaRPr lang="en-US" sz="1400" dirty="0"/>
          </a:p>
        </p:txBody>
      </p:sp>
      <p:grpSp>
        <p:nvGrpSpPr>
          <p:cNvPr id="20" name="Group 19"/>
          <p:cNvGrpSpPr/>
          <p:nvPr/>
        </p:nvGrpSpPr>
        <p:grpSpPr>
          <a:xfrm>
            <a:off x="402862" y="1648495"/>
            <a:ext cx="6246252" cy="4687911"/>
            <a:chOff x="-161815" y="1"/>
            <a:chExt cx="7228821" cy="4511041"/>
          </a:xfrm>
        </p:grpSpPr>
        <p:sp>
          <p:nvSpPr>
            <p:cNvPr id="21" name="Rectangle 20"/>
            <p:cNvSpPr/>
            <p:nvPr/>
          </p:nvSpPr>
          <p:spPr>
            <a:xfrm>
              <a:off x="-161815" y="1"/>
              <a:ext cx="7228821" cy="451104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TextBox 3"/>
            <p:cNvSpPr txBox="1"/>
            <p:nvPr/>
          </p:nvSpPr>
          <p:spPr>
            <a:xfrm>
              <a:off x="182453" y="225956"/>
              <a:ext cx="6681981" cy="214072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rgbClr val="0070C0"/>
              </a:solidFill>
              <a:prstDash val="sysDash"/>
            </a:ln>
          </p:spPr>
          <p:txBody>
            <a:bodyPr wrap="square" rtlCol="0">
              <a:noAutofit/>
            </a:bodyPr>
            <a:lstStyle/>
            <a:p>
              <a:pPr algn="ctr">
                <a:lnSpc>
                  <a:spcPct val="150000"/>
                </a:lnSpc>
              </a:pPr>
              <a:r>
                <a:rPr lang="ru-RU" b="1" dirty="0" smtClean="0">
                  <a:solidFill>
                    <a:srgbClr val="000000"/>
                  </a:solidFill>
                  <a:latin typeface="Sylfaen" panose="010A0502050306030303" pitchFamily="18" charset="0"/>
                  <a:ea typeface="Times New Roman" panose="02020603050405020304" pitchFamily="18" charset="0"/>
                  <a:cs typeface="Vrinda"/>
                </a:rPr>
                <a:t>Предварительные </a:t>
              </a:r>
              <a:r>
                <a:rPr lang="ru-RU" b="1" dirty="0">
                  <a:solidFill>
                    <a:srgbClr val="000000"/>
                  </a:solidFill>
                  <a:latin typeface="Sylfaen" panose="010A0502050306030303" pitchFamily="18" charset="0"/>
                  <a:ea typeface="Times New Roman" panose="02020603050405020304" pitchFamily="18" charset="0"/>
                  <a:cs typeface="Vrinda"/>
                </a:rPr>
                <a:t>условия подотчетности</a:t>
              </a:r>
              <a:endPara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342900" marR="0" lvl="0" indent="-34290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"/>
                <a:tabLst>
                  <a:tab pos="457200" algn="l"/>
                </a:tabLst>
              </a:pPr>
              <a:r>
                <a:rPr lang="ru-RU" sz="1600" dirty="0">
                  <a:solidFill>
                    <a:srgbClr val="000000"/>
                  </a:solidFill>
                  <a:latin typeface="Sylfaen" panose="010A0502050306030303" pitchFamily="18" charset="0"/>
                  <a:ea typeface="Calibri" panose="020F0502020204030204" pitchFamily="34" charset="0"/>
                  <a:cs typeface="Vrinda"/>
                </a:rPr>
                <a:t>Четкие роли и </a:t>
              </a:r>
              <a:r>
                <a:rPr lang="ru-RU" sz="1600" dirty="0" smtClean="0">
                  <a:solidFill>
                    <a:srgbClr val="000000"/>
                  </a:solidFill>
                  <a:latin typeface="Sylfaen" panose="010A0502050306030303" pitchFamily="18" charset="0"/>
                  <a:ea typeface="Calibri" panose="020F0502020204030204" pitchFamily="34" charset="0"/>
                  <a:cs typeface="Vrinda"/>
                </a:rPr>
                <a:t>обязанности</a:t>
              </a:r>
            </a:p>
            <a:p>
              <a:pPr marL="342900" marR="0" lvl="0" indent="-34290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"/>
                <a:tabLst>
                  <a:tab pos="457200" algn="l"/>
                </a:tabLst>
              </a:pPr>
              <a:r>
                <a:rPr lang="ru-RU" sz="1600" dirty="0">
                  <a:solidFill>
                    <a:srgbClr val="000000"/>
                  </a:solidFill>
                  <a:latin typeface="Sylfaen" panose="010A0502050306030303" pitchFamily="18" charset="0"/>
                  <a:ea typeface="Calibri" panose="020F0502020204030204" pitchFamily="34" charset="0"/>
                  <a:cs typeface="Vrinda"/>
                </a:rPr>
                <a:t>Четкие цели и показатели</a:t>
              </a:r>
            </a:p>
            <a:p>
              <a:pPr marL="342900" marR="0" lvl="0" indent="-34290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"/>
                <a:tabLst>
                  <a:tab pos="457200" algn="l"/>
                </a:tabLst>
              </a:pPr>
              <a:r>
                <a:rPr lang="ru-RU" sz="1600" dirty="0">
                  <a:solidFill>
                    <a:srgbClr val="000000"/>
                  </a:solidFill>
                  <a:latin typeface="Sylfaen" panose="010A0502050306030303" pitchFamily="18" charset="0"/>
                  <a:ea typeface="Calibri" panose="020F0502020204030204" pitchFamily="34" charset="0"/>
                  <a:cs typeface="Vrinda"/>
                </a:rPr>
                <a:t>Адекватные требования к отчетности</a:t>
              </a:r>
            </a:p>
            <a:p>
              <a:pPr marL="342900" marR="0" lvl="0" indent="-34290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"/>
                <a:tabLst>
                  <a:tab pos="457200" algn="l"/>
                </a:tabLst>
              </a:pPr>
              <a:r>
                <a:rPr lang="ru-RU" sz="1600" b="1" dirty="0">
                  <a:solidFill>
                    <a:srgbClr val="000000"/>
                  </a:solidFill>
                  <a:latin typeface="Sylfaen" panose="010A0502050306030303" pitchFamily="18" charset="0"/>
                  <a:ea typeface="Calibri" panose="020F0502020204030204" pitchFamily="34" charset="0"/>
                  <a:cs typeface="Vrinda"/>
                </a:rPr>
                <a:t>Механизм оценки отчетов и осуществления изменений</a:t>
              </a:r>
              <a:endPara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Vrinda"/>
              </a:endParaRPr>
            </a:p>
          </p:txBody>
        </p:sp>
        <p:sp>
          <p:nvSpPr>
            <p:cNvPr id="23" name="Down Arrow 22"/>
            <p:cNvSpPr/>
            <p:nvPr/>
          </p:nvSpPr>
          <p:spPr>
            <a:xfrm>
              <a:off x="3423309" y="2439591"/>
              <a:ext cx="290129" cy="249901"/>
            </a:xfrm>
            <a:prstGeom prst="downArrow">
              <a:avLst/>
            </a:prstGeom>
            <a:solidFill>
              <a:schemeClr val="accent6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TextBox 6"/>
            <p:cNvSpPr txBox="1"/>
            <p:nvPr/>
          </p:nvSpPr>
          <p:spPr>
            <a:xfrm>
              <a:off x="2617193" y="2716825"/>
              <a:ext cx="1881505" cy="607804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accent1"/>
              </a:solidFill>
            </a:ln>
          </p:spPr>
          <p:txBody>
            <a:bodyPr wrap="square" rtlCol="0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ru-RU" dirty="0" smtClean="0">
                  <a:solidFill>
                    <a:srgbClr val="000000"/>
                  </a:solidFill>
                  <a:latin typeface="Sylfaen" panose="010A0502050306030303" pitchFamily="18" charset="0"/>
                  <a:ea typeface="Times New Roman" panose="02020603050405020304" pitchFamily="18" charset="0"/>
                  <a:cs typeface="Vrinda"/>
                </a:rPr>
                <a:t>деятельность</a:t>
              </a:r>
              <a:endPara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5" name="TextBox 16"/>
            <p:cNvSpPr txBox="1"/>
            <p:nvPr/>
          </p:nvSpPr>
          <p:spPr>
            <a:xfrm>
              <a:off x="4158809" y="3564966"/>
              <a:ext cx="2810490" cy="748287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rgbClr val="0070C0"/>
              </a:solidFill>
              <a:prstDash val="sysDash"/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ru-RU" dirty="0">
                  <a:solidFill>
                    <a:srgbClr val="000000"/>
                  </a:solidFill>
                  <a:latin typeface="Sylfaen" panose="010A0502050306030303" pitchFamily="18" charset="0"/>
                  <a:ea typeface="Times New Roman" panose="02020603050405020304" pitchFamily="18" charset="0"/>
                  <a:cs typeface="Vrinda"/>
                </a:rPr>
                <a:t>составление отчетов</a:t>
              </a:r>
              <a:endPara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6" name="Bent Arrow 25"/>
            <p:cNvSpPr/>
            <p:nvPr/>
          </p:nvSpPr>
          <p:spPr>
            <a:xfrm rot="5400000">
              <a:off x="5150837" y="2555227"/>
              <a:ext cx="458396" cy="1254034"/>
            </a:xfrm>
            <a:prstGeom prst="bentArrow">
              <a:avLst>
                <a:gd name="adj1" fmla="val 25000"/>
                <a:gd name="adj2" fmla="val 25000"/>
                <a:gd name="adj3" fmla="val 25000"/>
                <a:gd name="adj4" fmla="val 43749"/>
              </a:avLst>
            </a:prstGeom>
            <a:solidFill>
              <a:schemeClr val="accent6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TextBox 20"/>
            <p:cNvSpPr txBox="1"/>
            <p:nvPr/>
          </p:nvSpPr>
          <p:spPr>
            <a:xfrm>
              <a:off x="200614" y="3564973"/>
              <a:ext cx="2797965" cy="748279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rgbClr val="0070C0"/>
              </a:solidFill>
              <a:prstDash val="sysDash"/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ru-RU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Оценка отчета и внесение изменений</a:t>
              </a:r>
              <a:endPara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8" name="Bent Arrow 27"/>
            <p:cNvSpPr/>
            <p:nvPr/>
          </p:nvSpPr>
          <p:spPr>
            <a:xfrm>
              <a:off x="1056232" y="2953045"/>
              <a:ext cx="1306286" cy="436314"/>
            </a:xfrm>
            <a:prstGeom prst="bentArrow">
              <a:avLst/>
            </a:prstGeom>
            <a:solidFill>
              <a:schemeClr val="accent6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Left Arrow 28"/>
            <p:cNvSpPr/>
            <p:nvPr/>
          </p:nvSpPr>
          <p:spPr>
            <a:xfrm>
              <a:off x="3200767" y="3803204"/>
              <a:ext cx="701908" cy="237704"/>
            </a:xfrm>
            <a:prstGeom prst="leftArrow">
              <a:avLst/>
            </a:prstGeom>
            <a:solidFill>
              <a:schemeClr val="accent6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8557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307" y="1429972"/>
            <a:ext cx="7772400" cy="901336"/>
          </a:xfrm>
        </p:spPr>
        <p:txBody>
          <a:bodyPr anchor="t">
            <a:noAutofit/>
          </a:bodyPr>
          <a:lstStyle/>
          <a:p>
            <a:pPr algn="l" fontAlgn="base">
              <a:lnSpc>
                <a:spcPct val="100000"/>
              </a:lnSpc>
              <a:spcAft>
                <a:spcPct val="0"/>
              </a:spcAft>
            </a:pPr>
            <a:r>
              <a:rPr lang="en-US" sz="3200" b="1" dirty="0" smtClean="0">
                <a:solidFill>
                  <a:srgbClr val="0F243E"/>
                </a:solidFill>
                <a:latin typeface="+mn-lt"/>
                <a:cs typeface="Arial" pitchFamily="34" charset="0"/>
              </a:rPr>
              <a:t>   </a:t>
            </a:r>
            <a:r>
              <a:rPr lang="ru-RU" sz="3200" b="1" dirty="0" smtClean="0">
                <a:solidFill>
                  <a:srgbClr val="0F243E"/>
                </a:solidFill>
                <a:latin typeface="+mn-lt"/>
                <a:cs typeface="Arial" pitchFamily="34" charset="0"/>
              </a:rPr>
              <a:t>Рекомендации Министерству финансов</a:t>
            </a:r>
            <a:endParaRPr lang="ru-RU" sz="3200" b="1" dirty="0">
              <a:solidFill>
                <a:srgbClr val="0F243E"/>
              </a:solidFill>
              <a:latin typeface="+mn-lt"/>
              <a:cs typeface="Arial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31442" y="2331308"/>
            <a:ext cx="8296102" cy="3917092"/>
          </a:xfrm>
        </p:spPr>
        <p:txBody>
          <a:bodyPr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lvl="1" indent="-285750" algn="l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sz="1800" b="1" dirty="0"/>
              <a:t>Проведение тренингов / рабочих встреч с высшим и средним руководством отраслевых министерств и </a:t>
            </a:r>
            <a:r>
              <a:rPr lang="ru-RU" sz="1800" b="1" dirty="0" smtClean="0"/>
              <a:t>подведомственных им учреждений </a:t>
            </a:r>
            <a:r>
              <a:rPr lang="ru-RU" sz="1800" b="1" dirty="0"/>
              <a:t>в целях повышения осведомленности</a:t>
            </a:r>
            <a:endParaRPr lang="en-US" sz="1800" b="1" dirty="0"/>
          </a:p>
          <a:p>
            <a:pPr marL="285750" lvl="1" indent="-285750" algn="l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800" dirty="0" smtClean="0"/>
              <a:t> </a:t>
            </a:r>
            <a:r>
              <a:rPr lang="ru-RU" sz="1800" b="1" dirty="0"/>
              <a:t>Утвердить формы отчетности, которые должны быть представлены от LEPL для министерств, и определить механизмы для оценки отчетов и эффективной обратной связи со стороны лиц, ответственных за контроль LEPL</a:t>
            </a:r>
            <a:endParaRPr lang="en-US" sz="1800" b="1" dirty="0" smtClean="0"/>
          </a:p>
          <a:p>
            <a:pPr marL="285750" lvl="1" indent="-285750" algn="l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n-US" sz="1800" b="1" dirty="0" smtClean="0"/>
          </a:p>
          <a:p>
            <a:pPr marL="0" lvl="1" algn="l">
              <a:lnSpc>
                <a:spcPct val="150000"/>
              </a:lnSpc>
            </a:pPr>
            <a:endParaRPr lang="en-US" sz="18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9B0B-8384-4960-9044-75A25FA571F2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896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526133"/>
          </a:xfrm>
        </p:spPr>
        <p:txBody>
          <a:bodyPr anchor="t">
            <a:noAutofit/>
          </a:bodyPr>
          <a:lstStyle/>
          <a:p>
            <a:pPr lvl="0" algn="l" fontAlgn="base">
              <a:lnSpc>
                <a:spcPct val="100000"/>
              </a:lnSpc>
              <a:spcAft>
                <a:spcPct val="0"/>
              </a:spcAft>
            </a:pPr>
            <a:r>
              <a:rPr lang="en-US" sz="3200" b="1" dirty="0" smtClean="0">
                <a:solidFill>
                  <a:srgbClr val="0F243E"/>
                </a:solidFill>
                <a:latin typeface="+mn-lt"/>
                <a:cs typeface="Arial" pitchFamily="34" charset="0"/>
              </a:rPr>
              <a:t> </a:t>
            </a:r>
            <a:endParaRPr lang="ru-RU" sz="3200" b="1" dirty="0">
              <a:solidFill>
                <a:srgbClr val="0F243E"/>
              </a:solidFill>
              <a:latin typeface="+mn-lt"/>
              <a:cs typeface="Arial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43000" y="1223494"/>
            <a:ext cx="6858000" cy="888642"/>
          </a:xfrm>
        </p:spPr>
        <p:txBody>
          <a:bodyPr/>
          <a:lstStyle/>
          <a:p>
            <a:r>
              <a:rPr lang="en-US" b="1" dirty="0">
                <a:solidFill>
                  <a:srgbClr val="0F243E"/>
                </a:solidFill>
                <a:cs typeface="Arial" pitchFamily="34" charset="0"/>
              </a:rPr>
              <a:t> </a:t>
            </a:r>
            <a:r>
              <a:rPr lang="ru-RU" b="1" dirty="0">
                <a:solidFill>
                  <a:srgbClr val="0F243E"/>
                </a:solidFill>
                <a:cs typeface="Arial" pitchFamily="34" charset="0"/>
              </a:rPr>
              <a:t>Рекомендации Министерству </a:t>
            </a:r>
            <a:r>
              <a:rPr lang="ru-RU" b="1" dirty="0" smtClean="0">
                <a:solidFill>
                  <a:srgbClr val="0F243E"/>
                </a:solidFill>
                <a:cs typeface="Arial" pitchFamily="34" charset="0"/>
              </a:rPr>
              <a:t>образования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9B0B-8384-4960-9044-75A25FA571F2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13751" y="1648497"/>
            <a:ext cx="7986305" cy="4253540"/>
          </a:xfrm>
        </p:spPr>
        <p:txBody>
          <a:bodyPr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l">
              <a:lnSpc>
                <a:spcPct val="150000"/>
              </a:lnSpc>
            </a:pPr>
            <a:endParaRPr lang="en-US" b="1" dirty="0"/>
          </a:p>
          <a:p>
            <a:pPr marL="285750" lvl="1" indent="-285750" algn="l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sz="1600" b="1" dirty="0" smtClean="0"/>
              <a:t>Определить роли </a:t>
            </a:r>
            <a:r>
              <a:rPr lang="ru-RU" sz="1600" b="1" dirty="0"/>
              <a:t>и обязанности тех лиц, которые участвуют в подготовке документов планирования для LEPL и их мониторинга, и несут ответственность за надзор за LEPL</a:t>
            </a:r>
            <a:endParaRPr lang="en-US" sz="1600" b="1" dirty="0" smtClean="0"/>
          </a:p>
          <a:p>
            <a:pPr marL="285750" lvl="1" indent="-285750" algn="l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sz="1600" b="1" dirty="0"/>
              <a:t>Обеспечить участие высшего / среднего руководства в совещаниях и тренингах, организованных </a:t>
            </a:r>
            <a:r>
              <a:rPr lang="ru-RU" sz="1600" b="1" dirty="0" smtClean="0"/>
              <a:t>Министерством финансов</a:t>
            </a:r>
            <a:endParaRPr lang="en-US" sz="1600" dirty="0"/>
          </a:p>
          <a:p>
            <a:pPr marL="285750" lvl="1" indent="-285750" algn="l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sz="1600" b="1" dirty="0"/>
              <a:t>Контролировать статус реализации запланированных мероприятий LEPL и предоставлять обратную связь о проблемах LEPL с помощью формальных механизмов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6777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7"/>
          <p:cNvSpPr txBox="1">
            <a:spLocks/>
          </p:cNvSpPr>
          <p:nvPr/>
        </p:nvSpPr>
        <p:spPr>
          <a:xfrm>
            <a:off x="1633539" y="3350739"/>
            <a:ext cx="5845860" cy="857250"/>
          </a:xfr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5400" b="1" dirty="0" smtClean="0">
                <a:solidFill>
                  <a:srgbClr val="0F243E"/>
                </a:solidFill>
                <a:latin typeface="+mn-lt"/>
                <a:cs typeface="Arial" pitchFamily="34" charset="0"/>
              </a:rPr>
              <a:t>Благодарю за внимание</a:t>
            </a:r>
            <a:r>
              <a:rPr lang="en-US" sz="5400" b="1" dirty="0" smtClean="0">
                <a:solidFill>
                  <a:srgbClr val="0F243E"/>
                </a:solidFill>
                <a:latin typeface="+mn-lt"/>
                <a:cs typeface="Arial" pitchFamily="34" charset="0"/>
              </a:rPr>
              <a:t> !</a:t>
            </a:r>
            <a:endParaRPr lang="en-US" sz="5400" b="1" dirty="0">
              <a:solidFill>
                <a:srgbClr val="0F243E"/>
              </a:solidFill>
              <a:latin typeface="+mn-lt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9B0B-8384-4960-9044-75A25FA571F2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067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3751" y="1502228"/>
            <a:ext cx="7772400" cy="617517"/>
          </a:xfrm>
        </p:spPr>
        <p:txBody>
          <a:bodyPr anchor="t">
            <a:noAutofit/>
          </a:bodyPr>
          <a:lstStyle/>
          <a:p>
            <a:pPr algn="l" fontAlgn="base">
              <a:lnSpc>
                <a:spcPct val="100000"/>
              </a:lnSpc>
              <a:spcAft>
                <a:spcPct val="0"/>
              </a:spcAft>
            </a:pPr>
            <a:r>
              <a:rPr lang="en-US" sz="3200" b="1" dirty="0" smtClean="0">
                <a:solidFill>
                  <a:srgbClr val="0F243E"/>
                </a:solidFill>
                <a:latin typeface="+mn-lt"/>
                <a:cs typeface="Arial" pitchFamily="34" charset="0"/>
              </a:rPr>
              <a:t> </a:t>
            </a:r>
            <a:r>
              <a:rPr lang="ru-RU" sz="3200" b="1" dirty="0" smtClean="0">
                <a:solidFill>
                  <a:srgbClr val="0F243E"/>
                </a:solidFill>
                <a:latin typeface="+mn-lt"/>
                <a:cs typeface="Arial" pitchFamily="34" charset="0"/>
              </a:rPr>
              <a:t>Общая информация</a:t>
            </a:r>
            <a:endParaRPr lang="ru-RU" sz="3200" b="1" dirty="0">
              <a:solidFill>
                <a:srgbClr val="0F243E"/>
              </a:solidFill>
              <a:latin typeface="+mn-lt"/>
              <a:cs typeface="Arial" pitchFamily="34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299094" y="2021983"/>
            <a:ext cx="8375350" cy="3837904"/>
          </a:xfrm>
        </p:spPr>
        <p:txBody>
          <a:bodyPr>
            <a:normAutofit fontScale="70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algn="l"/>
            <a:endParaRPr lang="en-US" dirty="0" smtClean="0"/>
          </a:p>
          <a:p>
            <a:pPr marL="800100" lvl="1" indent="-342900" algn="l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b="1" dirty="0" smtClean="0"/>
              <a:t>Институциональная реформа в </a:t>
            </a:r>
            <a:r>
              <a:rPr lang="ru-RU" b="1" dirty="0" smtClean="0"/>
              <a:t>Государственном Аудит</a:t>
            </a:r>
            <a:r>
              <a:rPr lang="ru-RU" b="1" dirty="0" smtClean="0"/>
              <a:t>орском Офисе</a:t>
            </a:r>
            <a:r>
              <a:rPr lang="ru-RU" b="1" dirty="0" smtClean="0"/>
              <a:t> </a:t>
            </a:r>
            <a:r>
              <a:rPr lang="ru-RU" b="1" dirty="0" smtClean="0"/>
              <a:t>началась в 2009 году </a:t>
            </a:r>
            <a:r>
              <a:rPr lang="en-US" b="1" dirty="0" smtClean="0"/>
              <a:t> </a:t>
            </a:r>
            <a:r>
              <a:rPr lang="ru-RU" b="1" dirty="0" smtClean="0"/>
              <a:t>как часть обширной реформы </a:t>
            </a:r>
            <a:r>
              <a:rPr lang="en-US" b="1" dirty="0" smtClean="0"/>
              <a:t>PFM</a:t>
            </a:r>
            <a:r>
              <a:rPr lang="ru-RU" b="1" dirty="0"/>
              <a:t>, </a:t>
            </a:r>
            <a:r>
              <a:rPr lang="ru-RU" b="1" dirty="0" smtClean="0"/>
              <a:t>направленной </a:t>
            </a:r>
            <a:r>
              <a:rPr lang="ru-RU" b="1" dirty="0"/>
              <a:t>на модернизацию </a:t>
            </a:r>
            <a:r>
              <a:rPr lang="ru-RU" b="1" dirty="0" smtClean="0"/>
              <a:t>Управления Государственными Финансами страны</a:t>
            </a:r>
            <a:endParaRPr lang="en-US" b="1" dirty="0"/>
          </a:p>
          <a:p>
            <a:pPr marL="800100" lvl="1" indent="-342900" algn="l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ka-GE" b="1" dirty="0"/>
          </a:p>
          <a:p>
            <a:pPr marL="800100" lvl="1" indent="-342900" algn="l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b="1" dirty="0" smtClean="0"/>
              <a:t>Основная </a:t>
            </a:r>
            <a:r>
              <a:rPr lang="ru-RU" b="1" dirty="0"/>
              <a:t>цель заключалась в </a:t>
            </a:r>
            <a:r>
              <a:rPr lang="ru-RU" b="1" dirty="0" smtClean="0"/>
              <a:t>создании соответствующего ISSAI офиса аудита с </a:t>
            </a:r>
            <a:r>
              <a:rPr lang="ru-RU" b="1" dirty="0"/>
              <a:t>тремя основными типами аудита</a:t>
            </a:r>
            <a:endParaRPr lang="en-US" b="1" dirty="0"/>
          </a:p>
          <a:p>
            <a:pPr marL="800100" lvl="1" indent="-342900" algn="l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n-US" b="1" dirty="0"/>
          </a:p>
          <a:p>
            <a:pPr marL="800100" lvl="1" indent="-342900" algn="l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b="1" dirty="0" smtClean="0"/>
              <a:t>В законодательство были </a:t>
            </a:r>
            <a:r>
              <a:rPr lang="ru-RU" b="1" dirty="0"/>
              <a:t>внесены изменения</a:t>
            </a:r>
            <a:r>
              <a:rPr lang="ru-RU" b="1" dirty="0" smtClean="0"/>
              <a:t> </a:t>
            </a:r>
            <a:r>
              <a:rPr lang="ru-RU" b="1" dirty="0"/>
              <a:t>для обновления мандата </a:t>
            </a:r>
            <a:r>
              <a:rPr lang="ru-RU" b="1" dirty="0" smtClean="0"/>
              <a:t>ГАО</a:t>
            </a:r>
            <a:endParaRPr lang="en-US" b="1" dirty="0" smtClean="0"/>
          </a:p>
          <a:p>
            <a:pPr marL="800100" lvl="1" indent="-342900" algn="l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ka-GE" b="1" dirty="0"/>
          </a:p>
          <a:p>
            <a:pPr marL="800100" lvl="1" indent="-342900" algn="l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b="1" dirty="0" smtClean="0"/>
              <a:t>Реформа </a:t>
            </a:r>
            <a:r>
              <a:rPr lang="ru-RU" b="1" dirty="0"/>
              <a:t>сопровождалась организационными изменениями и набором новых сотрудников</a:t>
            </a:r>
            <a:endParaRPr lang="en-US" b="1" dirty="0"/>
          </a:p>
          <a:p>
            <a:pPr marL="800100" lvl="1" indent="-342900" algn="l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ka-GE" b="1" dirty="0" smtClean="0"/>
          </a:p>
          <a:p>
            <a:pPr marL="45720" algn="l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9B0B-8384-4960-9044-75A25FA571F2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778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3751" y="1502228"/>
            <a:ext cx="7772400" cy="617517"/>
          </a:xfrm>
        </p:spPr>
        <p:txBody>
          <a:bodyPr anchor="t">
            <a:noAutofit/>
          </a:bodyPr>
          <a:lstStyle/>
          <a:p>
            <a:pPr algn="l" fontAlgn="base">
              <a:lnSpc>
                <a:spcPct val="100000"/>
              </a:lnSpc>
              <a:spcAft>
                <a:spcPct val="0"/>
              </a:spcAft>
            </a:pPr>
            <a:r>
              <a:rPr lang="ru-RU" sz="3200" b="1" dirty="0">
                <a:solidFill>
                  <a:srgbClr val="0F243E"/>
                </a:solidFill>
                <a:cs typeface="Arial" pitchFamily="34" charset="0"/>
              </a:rPr>
              <a:t>Общая информация</a:t>
            </a:r>
            <a:endParaRPr lang="ru-RU" sz="3200" b="1" dirty="0">
              <a:solidFill>
                <a:srgbClr val="0F243E"/>
              </a:solidFill>
              <a:latin typeface="+mn-lt"/>
              <a:cs typeface="Arial" pitchFamily="34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299094" y="2021983"/>
            <a:ext cx="8375350" cy="3837904"/>
          </a:xfrm>
        </p:spPr>
        <p:txBody>
          <a:bodyPr>
            <a:normAutofit fontScale="2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algn="l"/>
            <a:endParaRPr lang="en-US" dirty="0" smtClean="0"/>
          </a:p>
          <a:p>
            <a:pPr marL="800100" lvl="1" indent="-342900" algn="l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n-US" sz="6400" b="1" dirty="0" smtClean="0"/>
          </a:p>
          <a:p>
            <a:pPr marL="800100" lvl="1" indent="-342900" algn="l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sz="6400" b="1" dirty="0" smtClean="0"/>
              <a:t> ГАО </a:t>
            </a:r>
            <a:r>
              <a:rPr lang="ru-RU" sz="6400" b="1" dirty="0"/>
              <a:t>с самого начала </a:t>
            </a:r>
            <a:r>
              <a:rPr lang="ru-RU" sz="6400" b="1" dirty="0" smtClean="0"/>
              <a:t>сотрудничал </a:t>
            </a:r>
            <a:r>
              <a:rPr lang="ru-RU" sz="6400" b="1" dirty="0"/>
              <a:t>с международными партнерами, особенно с Шведским национальным аудиторским </a:t>
            </a:r>
            <a:r>
              <a:rPr lang="ru-RU" sz="6400" b="1" dirty="0" smtClean="0"/>
              <a:t>бюро, GIZ</a:t>
            </a:r>
            <a:r>
              <a:rPr lang="ru-RU" sz="6400" b="1" dirty="0"/>
              <a:t> </a:t>
            </a:r>
            <a:r>
              <a:rPr lang="ru-RU" sz="6400" b="1" dirty="0" smtClean="0"/>
              <a:t>и другими</a:t>
            </a:r>
            <a:endParaRPr lang="en-US" sz="6400" b="1" dirty="0"/>
          </a:p>
          <a:p>
            <a:pPr lvl="1" algn="l">
              <a:lnSpc>
                <a:spcPct val="150000"/>
              </a:lnSpc>
            </a:pPr>
            <a:endParaRPr lang="en-US" sz="6400" b="1" dirty="0"/>
          </a:p>
          <a:p>
            <a:pPr marL="800100" lvl="1" indent="-342900" algn="l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sz="6400" b="1" dirty="0" smtClean="0"/>
              <a:t>На следующем этапе</a:t>
            </a:r>
            <a:r>
              <a:rPr lang="en-US" sz="6400" b="1" dirty="0" smtClean="0"/>
              <a:t>, </a:t>
            </a:r>
            <a:r>
              <a:rPr lang="ru-RU" sz="6400" b="1" dirty="0"/>
              <a:t>Г</a:t>
            </a:r>
            <a:r>
              <a:rPr lang="en-US" sz="6400" b="1" dirty="0" smtClean="0"/>
              <a:t>AO</a:t>
            </a:r>
            <a:r>
              <a:rPr lang="ru-RU" sz="6400" b="1" dirty="0" smtClean="0"/>
              <a:t> получал опыт от партнерских проектов с</a:t>
            </a:r>
            <a:r>
              <a:rPr lang="en-US" sz="6400" b="1" dirty="0" smtClean="0"/>
              <a:t> </a:t>
            </a:r>
            <a:r>
              <a:rPr lang="ru-RU" sz="6400" b="1" dirty="0"/>
              <a:t>некоторыми ВОФК и </a:t>
            </a:r>
            <a:r>
              <a:rPr lang="ru-RU" sz="6400" b="1" dirty="0" smtClean="0"/>
              <a:t>других проектов в </a:t>
            </a:r>
            <a:r>
              <a:rPr lang="ru-RU" sz="6400" b="1" dirty="0"/>
              <a:t>рамках </a:t>
            </a:r>
            <a:r>
              <a:rPr lang="ru-RU" sz="6400" b="1" dirty="0" smtClean="0"/>
              <a:t>ЕС </a:t>
            </a:r>
            <a:endParaRPr lang="en-US" sz="6400" b="1" dirty="0"/>
          </a:p>
          <a:p>
            <a:pPr lvl="1" algn="l">
              <a:lnSpc>
                <a:spcPct val="150000"/>
              </a:lnSpc>
            </a:pPr>
            <a:endParaRPr lang="ka-GE" sz="6400" b="1" dirty="0"/>
          </a:p>
          <a:p>
            <a:pPr marL="800100" lvl="1" indent="-342900" algn="l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6400" b="1" dirty="0"/>
              <a:t> </a:t>
            </a:r>
            <a:r>
              <a:rPr lang="ru-RU" sz="6400" b="1" dirty="0"/>
              <a:t>Были подготовлены руководства по аудиту, </a:t>
            </a:r>
            <a:r>
              <a:rPr lang="ru-RU" sz="6400" b="1" dirty="0" smtClean="0"/>
              <a:t>соответствующие </a:t>
            </a:r>
            <a:r>
              <a:rPr lang="ru-RU" sz="6400" b="1" dirty="0"/>
              <a:t>ISSAI, а также изменения в организационных процессах и службах поддержки</a:t>
            </a:r>
            <a:endParaRPr lang="en-US" sz="6400" b="1" dirty="0"/>
          </a:p>
          <a:p>
            <a:pPr marL="800100" lvl="1" indent="-342900" algn="l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n-US" b="1" dirty="0"/>
          </a:p>
          <a:p>
            <a:pPr marL="800100" lvl="1" indent="-342900" algn="l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ka-GE" b="1" dirty="0"/>
          </a:p>
          <a:p>
            <a:pPr marL="800100" lvl="1" indent="-342900" algn="l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ka-GE" b="1" dirty="0" smtClean="0"/>
          </a:p>
          <a:p>
            <a:pPr marL="45720" algn="l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9B0B-8384-4960-9044-75A25FA571F2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129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sp>
        <p:nvSpPr>
          <p:cNvPr id="8" name="Content Placeholder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fld id="{FBB59B0B-8384-4960-9044-75A25FA571F2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95416" y="2211184"/>
            <a:ext cx="8460259" cy="4088701"/>
          </a:xfrm>
        </p:spPr>
        <p:txBody>
          <a:bodyPr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200000"/>
              </a:lnSpc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45524" y="1275008"/>
            <a:ext cx="739392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0F243E"/>
                </a:solidFill>
                <a:ea typeface="+mj-ea"/>
                <a:cs typeface="Arial" pitchFamily="34" charset="0"/>
              </a:rPr>
              <a:t>Текущий этап </a:t>
            </a:r>
            <a:r>
              <a:rPr lang="ru-RU" sz="3200" b="1" dirty="0" smtClean="0">
                <a:solidFill>
                  <a:srgbClr val="0F243E"/>
                </a:solidFill>
                <a:ea typeface="+mj-ea"/>
                <a:cs typeface="Arial" pitchFamily="34" charset="0"/>
              </a:rPr>
              <a:t>развития  ГАО</a:t>
            </a:r>
            <a:endParaRPr lang="en-US" sz="3200" b="1" dirty="0">
              <a:solidFill>
                <a:srgbClr val="0F243E"/>
              </a:solidFill>
              <a:ea typeface="+mj-ea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9549" y="2112135"/>
            <a:ext cx="8083523" cy="4090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 defTabSz="914400">
              <a:lnSpc>
                <a:spcPct val="130000"/>
              </a:lnSpc>
              <a:spcBef>
                <a:spcPts val="500"/>
              </a:spcBef>
              <a:buFont typeface="Wingdings" panose="05000000000000000000" pitchFamily="2" charset="2"/>
              <a:buChar char="q"/>
            </a:pPr>
            <a:r>
              <a:rPr lang="ru-RU" sz="1700" b="1" dirty="0" smtClean="0"/>
              <a:t>При выборе </a:t>
            </a:r>
            <a:r>
              <a:rPr lang="ru-RU" sz="1700" b="1" dirty="0"/>
              <a:t>тем </a:t>
            </a:r>
            <a:r>
              <a:rPr lang="ru-RU" sz="1700" b="1" dirty="0" smtClean="0"/>
              <a:t>аудита ГAO </a:t>
            </a:r>
            <a:r>
              <a:rPr lang="ru-RU" sz="1700" b="1" dirty="0"/>
              <a:t>применяет подход, основанный на оценке </a:t>
            </a:r>
            <a:r>
              <a:rPr lang="ru-RU" sz="1700" b="1" dirty="0" smtClean="0"/>
              <a:t>рисков </a:t>
            </a:r>
            <a:r>
              <a:rPr lang="ru-RU" sz="1700" b="1" dirty="0"/>
              <a:t>и </a:t>
            </a:r>
            <a:r>
              <a:rPr lang="ru-RU" sz="1700" b="1" dirty="0" smtClean="0"/>
              <a:t>старается </a:t>
            </a:r>
            <a:r>
              <a:rPr lang="ru-RU" sz="1700" b="1" dirty="0"/>
              <a:t>выбрать темы, которые имеют наибольшую </a:t>
            </a:r>
            <a:r>
              <a:rPr lang="ru-RU" sz="1700" b="1" dirty="0" smtClean="0"/>
              <a:t>потенциальную значимость</a:t>
            </a:r>
            <a:endParaRPr lang="en-US" sz="1700" b="1" dirty="0" smtClean="0"/>
          </a:p>
          <a:p>
            <a:pPr marL="285750" lvl="1" indent="-285750" defTabSz="914400">
              <a:lnSpc>
                <a:spcPct val="130000"/>
              </a:lnSpc>
              <a:spcBef>
                <a:spcPts val="500"/>
              </a:spcBef>
              <a:buFont typeface="Wingdings" panose="05000000000000000000" pitchFamily="2" charset="2"/>
              <a:buChar char="q"/>
            </a:pPr>
            <a:r>
              <a:rPr lang="ru-RU" sz="1700" b="1" dirty="0" smtClean="0"/>
              <a:t>Обычно эти темы касаются </a:t>
            </a:r>
            <a:r>
              <a:rPr lang="ru-RU" sz="1700" b="1" dirty="0" smtClean="0">
                <a:solidFill>
                  <a:srgbClr val="FF0000"/>
                </a:solidFill>
              </a:rPr>
              <a:t>системных и структурных</a:t>
            </a:r>
            <a:r>
              <a:rPr lang="en-US" sz="1700" b="1" dirty="0" smtClean="0">
                <a:solidFill>
                  <a:srgbClr val="FF0000"/>
                </a:solidFill>
              </a:rPr>
              <a:t> </a:t>
            </a:r>
            <a:r>
              <a:rPr lang="ru-RU" sz="1700" b="1" dirty="0" smtClean="0"/>
              <a:t>недостатков в </a:t>
            </a:r>
            <a:r>
              <a:rPr lang="ru-RU" sz="1700" b="1" dirty="0"/>
              <a:t>государственном управлении</a:t>
            </a:r>
            <a:endParaRPr lang="en-US" sz="1700" b="1" dirty="0" smtClean="0"/>
          </a:p>
          <a:p>
            <a:pPr marL="285750" lvl="1" indent="-285750" defTabSz="914400">
              <a:lnSpc>
                <a:spcPct val="130000"/>
              </a:lnSpc>
              <a:spcBef>
                <a:spcPts val="500"/>
              </a:spcBef>
              <a:buFont typeface="Wingdings" panose="05000000000000000000" pitchFamily="2" charset="2"/>
              <a:buChar char="q"/>
            </a:pPr>
            <a:endParaRPr lang="en-US" sz="1700" b="1" dirty="0" smtClean="0"/>
          </a:p>
          <a:p>
            <a:pPr marL="285750" lvl="1" indent="-285750" defTabSz="914400">
              <a:lnSpc>
                <a:spcPct val="130000"/>
              </a:lnSpc>
              <a:spcBef>
                <a:spcPts val="500"/>
              </a:spcBef>
              <a:buFont typeface="Wingdings" panose="05000000000000000000" pitchFamily="2" charset="2"/>
              <a:buChar char="q"/>
            </a:pPr>
            <a:r>
              <a:rPr lang="ru-RU" sz="1700" b="1" dirty="0" smtClean="0"/>
              <a:t>С </a:t>
            </a:r>
            <a:r>
              <a:rPr lang="ru-RU" sz="1700" b="1" dirty="0"/>
              <a:t>2012 года </a:t>
            </a:r>
            <a:r>
              <a:rPr lang="ru-RU" sz="1700" b="1" dirty="0" smtClean="0"/>
              <a:t>ГAO утвердил </a:t>
            </a:r>
            <a:r>
              <a:rPr lang="ru-RU" sz="1700" b="1" dirty="0"/>
              <a:t>функцию аудита эффективности, </a:t>
            </a:r>
            <a:r>
              <a:rPr lang="ru-RU" sz="1700" b="1" dirty="0" smtClean="0"/>
              <a:t>который </a:t>
            </a:r>
            <a:r>
              <a:rPr lang="ru-RU" sz="1700" b="1" dirty="0"/>
              <a:t>является лучшим инструментом для системного улучшения государственного сектора</a:t>
            </a:r>
            <a:endParaRPr lang="en-US" sz="1700" b="1" dirty="0" smtClean="0"/>
          </a:p>
          <a:p>
            <a:pPr marL="285750" lvl="1" indent="-285750" defTabSz="914400">
              <a:lnSpc>
                <a:spcPct val="130000"/>
              </a:lnSpc>
              <a:spcBef>
                <a:spcPts val="500"/>
              </a:spcBef>
              <a:buFont typeface="Wingdings" panose="05000000000000000000" pitchFamily="2" charset="2"/>
              <a:buChar char="q"/>
            </a:pPr>
            <a:endParaRPr lang="en-US" sz="1700" b="1" dirty="0" smtClean="0"/>
          </a:p>
          <a:p>
            <a:pPr marL="285750" lvl="1" indent="-285750" defTabSz="914400">
              <a:lnSpc>
                <a:spcPct val="130000"/>
              </a:lnSpc>
              <a:spcBef>
                <a:spcPts val="500"/>
              </a:spcBef>
              <a:buFont typeface="Wingdings" panose="05000000000000000000" pitchFamily="2" charset="2"/>
              <a:buChar char="q"/>
            </a:pPr>
            <a:r>
              <a:rPr lang="ru-RU" sz="1700" b="1" dirty="0"/>
              <a:t>Тем не менее, уровень выполнения рекомендаций низкий, около 40%</a:t>
            </a:r>
            <a:endParaRPr lang="en-US" sz="1700" b="1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71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3751" y="1502228"/>
            <a:ext cx="8341924" cy="901336"/>
          </a:xfrm>
        </p:spPr>
        <p:txBody>
          <a:bodyPr anchor="t">
            <a:noAutofit/>
          </a:bodyPr>
          <a:lstStyle/>
          <a:p>
            <a:pPr lvl="0" algn="l" defTabSz="457200" fontAlgn="base">
              <a:lnSpc>
                <a:spcPct val="100000"/>
              </a:lnSpc>
              <a:spcAft>
                <a:spcPct val="0"/>
              </a:spcAft>
            </a:pPr>
            <a:r>
              <a:rPr lang="ru-RU" sz="2800" b="1" dirty="0">
                <a:solidFill>
                  <a:srgbClr val="0F243E"/>
                </a:solidFill>
                <a:latin typeface="+mn-lt"/>
                <a:cs typeface="Arial" pitchFamily="34" charset="0"/>
              </a:rPr>
              <a:t>Значение внутреннего контроля с точки зрения </a:t>
            </a:r>
            <a:r>
              <a:rPr lang="ru-RU" sz="2800" b="1" dirty="0" smtClean="0">
                <a:solidFill>
                  <a:srgbClr val="0F243E"/>
                </a:solidFill>
                <a:latin typeface="+mn-lt"/>
                <a:cs typeface="Arial" pitchFamily="34" charset="0"/>
              </a:rPr>
              <a:t>ГAO</a:t>
            </a:r>
            <a:endParaRPr lang="ru-RU" sz="2800" b="1" dirty="0">
              <a:solidFill>
                <a:srgbClr val="0F243E"/>
              </a:solidFill>
              <a:latin typeface="+mn-lt"/>
              <a:cs typeface="Arial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95416" y="2211184"/>
            <a:ext cx="8460259" cy="4088701"/>
          </a:xfrm>
        </p:spPr>
        <p:txBody>
          <a:bodyPr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algn="just"/>
            <a:endParaRPr lang="ka-GE" dirty="0" smtClean="0"/>
          </a:p>
          <a:p>
            <a:pPr marL="285750" lvl="1" indent="-285750" algn="l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ru-RU" sz="1700" b="1" dirty="0"/>
              <a:t>Г</a:t>
            </a:r>
            <a:r>
              <a:rPr lang="ru-RU" sz="1700" b="1" dirty="0" smtClean="0"/>
              <a:t>AO </a:t>
            </a:r>
            <a:r>
              <a:rPr lang="ru-RU" sz="1700" b="1" dirty="0"/>
              <a:t>признает важность внутреннего контроля и принципов PIFC для </a:t>
            </a:r>
            <a:r>
              <a:rPr lang="ru-RU" sz="1700" b="1" dirty="0" err="1" smtClean="0"/>
              <a:t>избежания</a:t>
            </a:r>
            <a:r>
              <a:rPr lang="ru-RU" sz="1700" b="1" dirty="0" smtClean="0"/>
              <a:t> </a:t>
            </a:r>
            <a:r>
              <a:rPr lang="ru-RU" sz="1700" b="1" dirty="0"/>
              <a:t>повторяющихся нарушений и повышения эффективности в общественных организациях</a:t>
            </a:r>
            <a:endParaRPr lang="en-US" sz="1700" b="1" dirty="0" smtClean="0"/>
          </a:p>
          <a:p>
            <a:pPr marL="285750" lvl="1" indent="-285750" algn="l">
              <a:lnSpc>
                <a:spcPct val="130000"/>
              </a:lnSpc>
              <a:buFont typeface="Wingdings" panose="05000000000000000000" pitchFamily="2" charset="2"/>
              <a:buChar char="q"/>
            </a:pPr>
            <a:endParaRPr lang="en-US" sz="1700" b="1" dirty="0"/>
          </a:p>
          <a:p>
            <a:pPr marL="285750" lvl="1" indent="-285750" algn="l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ru-RU" sz="1700" b="1" dirty="0"/>
              <a:t>INTOSAI опубликовала собственные рекомендации по внутреннему контролю в государственном секторе на основе модели COSO</a:t>
            </a:r>
            <a:endParaRPr lang="en-US" sz="1700" b="1" dirty="0" smtClean="0"/>
          </a:p>
          <a:p>
            <a:pPr marL="0" lvl="1" algn="l">
              <a:lnSpc>
                <a:spcPct val="130000"/>
              </a:lnSpc>
            </a:pPr>
            <a:endParaRPr lang="en-US" sz="1700" b="1" dirty="0"/>
          </a:p>
          <a:p>
            <a:pPr marL="285750" lvl="1" indent="-285750" algn="l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ru-RU" sz="1700" b="1" dirty="0" smtClean="0"/>
              <a:t>ГAO заинтересован </a:t>
            </a:r>
            <a:r>
              <a:rPr lang="ru-RU" sz="1700" b="1" dirty="0"/>
              <a:t>в </a:t>
            </a:r>
            <a:r>
              <a:rPr lang="ru-RU" sz="1700" b="1" dirty="0" smtClean="0"/>
              <a:t>развитие </a:t>
            </a:r>
            <a:r>
              <a:rPr lang="ru-RU" sz="1700" b="1" dirty="0"/>
              <a:t>внутреннего контроля и внутреннего аудита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  <a:p>
            <a:pPr marL="800100" lvl="1" indent="-342900" algn="just">
              <a:buFont typeface="Wingdings" panose="05000000000000000000" pitchFamily="2" charset="2"/>
              <a:buChar char="q"/>
            </a:pPr>
            <a:endParaRPr lang="en-US" dirty="0">
              <a:solidFill>
                <a:schemeClr val="tx2">
                  <a:lumMod val="50000"/>
                </a:schemeClr>
              </a:solidFill>
            </a:endParaRPr>
          </a:p>
          <a:p>
            <a:pPr marL="800100" lvl="1" indent="-342900" algn="just">
              <a:buFont typeface="Wingdings" panose="05000000000000000000" pitchFamily="2" charset="2"/>
              <a:buChar char="q"/>
            </a:pPr>
            <a:endParaRPr lang="en-US" dirty="0">
              <a:solidFill>
                <a:schemeClr val="tx2">
                  <a:lumMod val="50000"/>
                </a:schemeClr>
              </a:solidFill>
            </a:endParaRPr>
          </a:p>
          <a:p>
            <a:pPr marL="800100" lvl="1" indent="-342900" algn="just">
              <a:buFont typeface="Wingdings" panose="05000000000000000000" pitchFamily="2" charset="2"/>
              <a:buChar char="q"/>
            </a:pPr>
            <a:endParaRPr lang="en-US" dirty="0" smtClean="0"/>
          </a:p>
          <a:p>
            <a:pPr marL="800100" lvl="1" indent="-342900" algn="just">
              <a:buFont typeface="Wingdings" panose="05000000000000000000" pitchFamily="2" charset="2"/>
              <a:buChar char="q"/>
            </a:pPr>
            <a:endParaRPr lang="ka-GE" dirty="0" smtClean="0"/>
          </a:p>
          <a:p>
            <a:pPr marL="800100" lvl="1" indent="-342900" algn="just">
              <a:buFont typeface="Wingdings" panose="05000000000000000000" pitchFamily="2" charset="2"/>
              <a:buChar char="q"/>
            </a:pPr>
            <a:endParaRPr lang="en-US" dirty="0" smtClean="0"/>
          </a:p>
          <a:p>
            <a:pPr marL="800100" lvl="1" indent="-342900" algn="just">
              <a:buFont typeface="Wingdings" panose="05000000000000000000" pitchFamily="2" charset="2"/>
              <a:buChar char="q"/>
            </a:pPr>
            <a:endParaRPr lang="ka-GE" dirty="0" smtClean="0"/>
          </a:p>
          <a:p>
            <a:pPr marL="800100" lvl="1" indent="-342900" algn="just">
              <a:buFont typeface="Wingdings" panose="05000000000000000000" pitchFamily="2" charset="2"/>
              <a:buChar char="q"/>
            </a:pPr>
            <a:endParaRPr lang="ka-GE" dirty="0" smtClean="0"/>
          </a:p>
          <a:p>
            <a:pPr marL="342900" indent="-342900">
              <a:lnSpc>
                <a:spcPct val="200000"/>
              </a:lnSpc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9B0B-8384-4960-9044-75A25FA571F2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460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3751" y="1249252"/>
            <a:ext cx="7772400" cy="631064"/>
          </a:xfrm>
        </p:spPr>
        <p:txBody>
          <a:bodyPr anchor="t">
            <a:noAutofit/>
          </a:bodyPr>
          <a:lstStyle/>
          <a:p>
            <a:pPr lvl="0" algn="l" fontAlgn="base">
              <a:lnSpc>
                <a:spcPct val="100000"/>
              </a:lnSpc>
              <a:spcAft>
                <a:spcPct val="0"/>
              </a:spcAft>
            </a:pPr>
            <a:r>
              <a:rPr lang="ru-RU" sz="3200" b="1" dirty="0" smtClean="0">
                <a:solidFill>
                  <a:srgbClr val="0F243E"/>
                </a:solidFill>
                <a:latin typeface="+mn-lt"/>
                <a:cs typeface="Arial" pitchFamily="34" charset="0"/>
              </a:rPr>
              <a:t>Деятельность Г</a:t>
            </a:r>
            <a:r>
              <a:rPr lang="en-US" sz="3200" b="1" dirty="0" smtClean="0">
                <a:solidFill>
                  <a:srgbClr val="0F243E"/>
                </a:solidFill>
                <a:latin typeface="+mn-lt"/>
                <a:cs typeface="Arial" pitchFamily="34" charset="0"/>
              </a:rPr>
              <a:t>AO </a:t>
            </a:r>
            <a:r>
              <a:rPr lang="ru-RU" sz="3200" b="1" dirty="0" smtClean="0">
                <a:solidFill>
                  <a:srgbClr val="0F243E"/>
                </a:solidFill>
                <a:latin typeface="+mn-lt"/>
                <a:cs typeface="Arial" pitchFamily="34" charset="0"/>
              </a:rPr>
              <a:t>в отношении</a:t>
            </a:r>
            <a:r>
              <a:rPr lang="en-US" sz="3200" b="1" dirty="0" smtClean="0">
                <a:solidFill>
                  <a:srgbClr val="0F243E"/>
                </a:solidFill>
                <a:latin typeface="+mn-lt"/>
                <a:cs typeface="Arial" pitchFamily="34" charset="0"/>
              </a:rPr>
              <a:t> PIFC </a:t>
            </a:r>
            <a:endParaRPr lang="ru-RU" sz="3200" b="1" dirty="0">
              <a:solidFill>
                <a:srgbClr val="0F243E"/>
              </a:solidFill>
              <a:latin typeface="+mn-lt"/>
              <a:cs typeface="Arial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880316"/>
            <a:ext cx="8296102" cy="4368084"/>
          </a:xfrm>
        </p:spPr>
        <p:txBody>
          <a:bodyPr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l">
              <a:lnSpc>
                <a:spcPct val="150000"/>
              </a:lnSpc>
            </a:pPr>
            <a:endParaRPr lang="en-US" sz="2900" b="1" dirty="0"/>
          </a:p>
          <a:p>
            <a:pPr marL="0" lvl="1" algn="l">
              <a:lnSpc>
                <a:spcPct val="150000"/>
              </a:lnSpc>
            </a:pPr>
            <a:r>
              <a:rPr lang="en-US" sz="2900" b="1" dirty="0" smtClean="0"/>
              <a:t> </a:t>
            </a:r>
            <a:r>
              <a:rPr lang="ru-RU" sz="2900" b="1" dirty="0"/>
              <a:t>Г</a:t>
            </a:r>
            <a:r>
              <a:rPr lang="en-US" sz="2900" b="1" dirty="0" smtClean="0"/>
              <a:t>AO </a:t>
            </a:r>
            <a:r>
              <a:rPr lang="ru-RU" sz="2900" b="1" dirty="0" smtClean="0"/>
              <a:t>провел</a:t>
            </a:r>
            <a:r>
              <a:rPr lang="en-US" sz="2900" b="1" dirty="0" smtClean="0"/>
              <a:t> </a:t>
            </a:r>
            <a:r>
              <a:rPr lang="en-US" sz="2900" b="1" dirty="0"/>
              <a:t>2 </a:t>
            </a:r>
            <a:r>
              <a:rPr lang="ru-RU" sz="2900" b="1" dirty="0" smtClean="0"/>
              <a:t>аудита на предмет</a:t>
            </a:r>
            <a:r>
              <a:rPr lang="en-US" sz="2900" b="1" dirty="0" smtClean="0"/>
              <a:t> PIFC: </a:t>
            </a:r>
            <a:endParaRPr lang="en-US" sz="2900" b="1" dirty="0"/>
          </a:p>
          <a:p>
            <a:pPr lvl="1" indent="-457200" algn="l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900" b="1" dirty="0" smtClean="0"/>
              <a:t>2012-</a:t>
            </a:r>
            <a:r>
              <a:rPr lang="ru-RU" sz="2900" b="1" dirty="0"/>
              <a:t> </a:t>
            </a:r>
            <a:r>
              <a:rPr lang="ru-RU" sz="2900" b="1" dirty="0" smtClean="0"/>
              <a:t>аудит </a:t>
            </a:r>
            <a:r>
              <a:rPr lang="ru-RU" sz="2900" b="1" dirty="0"/>
              <a:t>функции внутреннего аудита</a:t>
            </a:r>
            <a:endParaRPr lang="en-US" sz="2900" b="1" dirty="0" smtClean="0"/>
          </a:p>
          <a:p>
            <a:pPr lvl="1" indent="-457200" algn="l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900" b="1" dirty="0" smtClean="0"/>
              <a:t>2017-</a:t>
            </a:r>
            <a:r>
              <a:rPr lang="ru-RU" sz="2900" b="1" dirty="0"/>
              <a:t> подотчетность менеджеров в государственном секторе</a:t>
            </a:r>
            <a:endParaRPr lang="en-US" sz="2900" b="1" dirty="0" smtClean="0"/>
          </a:p>
          <a:p>
            <a:pPr marL="285750" lvl="1" indent="-285750" algn="l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n-US" sz="2900" b="1" dirty="0" smtClean="0"/>
          </a:p>
          <a:p>
            <a:pPr marL="285750" lvl="1" indent="-285750" algn="l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900" b="1" dirty="0" smtClean="0"/>
              <a:t>  </a:t>
            </a:r>
            <a:r>
              <a:rPr lang="ru-RU" sz="2900" b="1" dirty="0"/>
              <a:t>Г</a:t>
            </a:r>
            <a:r>
              <a:rPr lang="en-US" sz="2900" b="1" dirty="0" smtClean="0"/>
              <a:t>AO </a:t>
            </a:r>
            <a:r>
              <a:rPr lang="ru-RU" sz="2900" b="1" dirty="0" smtClean="0"/>
              <a:t>и </a:t>
            </a:r>
            <a:r>
              <a:rPr lang="en-US" sz="2900" b="1" dirty="0" smtClean="0"/>
              <a:t>M</a:t>
            </a:r>
            <a:r>
              <a:rPr lang="ru-RU" sz="2900" b="1" dirty="0" smtClean="0"/>
              <a:t>Ф</a:t>
            </a:r>
            <a:r>
              <a:rPr lang="en-US" sz="2900" b="1" dirty="0" smtClean="0"/>
              <a:t>/</a:t>
            </a:r>
            <a:r>
              <a:rPr lang="ru-RU" sz="2900" b="1" dirty="0" smtClean="0"/>
              <a:t>ЦПГ</a:t>
            </a:r>
            <a:r>
              <a:rPr lang="en-US" sz="2900" b="1" dirty="0" smtClean="0"/>
              <a:t> </a:t>
            </a:r>
            <a:r>
              <a:rPr lang="ru-RU" sz="2900" b="1" dirty="0"/>
              <a:t>подписали меморандум о взаимопонимании </a:t>
            </a:r>
            <a:r>
              <a:rPr lang="ru-RU" sz="2900" b="1" dirty="0" smtClean="0"/>
              <a:t> и сотрудничестве </a:t>
            </a:r>
            <a:r>
              <a:rPr lang="ru-RU" sz="2900" b="1" dirty="0"/>
              <a:t>между внешними и внутренними </a:t>
            </a:r>
            <a:r>
              <a:rPr lang="ru-RU" sz="2900" b="1" dirty="0" smtClean="0"/>
              <a:t>аудитами</a:t>
            </a:r>
            <a:endParaRPr lang="en-US" sz="2900" b="1" dirty="0"/>
          </a:p>
          <a:p>
            <a:pPr marL="285750" lvl="1" indent="-285750" algn="l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n-US" sz="2900" b="1" dirty="0"/>
          </a:p>
          <a:p>
            <a:pPr marL="285750" lvl="1" indent="-285750" algn="l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sz="2900" b="1" dirty="0" smtClean="0"/>
              <a:t>Регулярно </a:t>
            </a:r>
            <a:r>
              <a:rPr lang="ru-RU" sz="2900" b="1" dirty="0"/>
              <a:t>организуются встречи между представителями внутреннего и внешнего аудита </a:t>
            </a:r>
            <a:r>
              <a:rPr lang="ru-RU" sz="2900" b="1" dirty="0" smtClean="0"/>
              <a:t>и ЦПГ</a:t>
            </a:r>
            <a:endParaRPr lang="en-US" sz="2900" b="1" dirty="0"/>
          </a:p>
          <a:p>
            <a:pPr lvl="1" algn="l">
              <a:lnSpc>
                <a:spcPct val="200000"/>
              </a:lnSpc>
            </a:pPr>
            <a:endParaRPr lang="en-US" dirty="0" smtClean="0"/>
          </a:p>
          <a:p>
            <a:pPr marL="342900" indent="-342900" algn="l">
              <a:lnSpc>
                <a:spcPct val="200000"/>
              </a:lnSpc>
              <a:buFont typeface="Wingdings" panose="05000000000000000000" pitchFamily="2" charset="2"/>
              <a:buChar char="q"/>
            </a:pP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9B0B-8384-4960-9044-75A25FA571F2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587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t">
            <a:noAutofit/>
          </a:bodyPr>
          <a:lstStyle/>
          <a:p>
            <a:pPr lvl="0" algn="l" fontAlgn="base">
              <a:lnSpc>
                <a:spcPct val="100000"/>
              </a:lnSpc>
              <a:spcAft>
                <a:spcPct val="0"/>
              </a:spcAft>
            </a:pPr>
            <a:r>
              <a:rPr lang="en-US" sz="3200" b="1" dirty="0" smtClean="0">
                <a:solidFill>
                  <a:srgbClr val="0F243E"/>
                </a:solidFill>
                <a:latin typeface="+mn-lt"/>
                <a:cs typeface="Arial" pitchFamily="34" charset="0"/>
              </a:rPr>
              <a:t> </a:t>
            </a:r>
            <a:endParaRPr lang="ru-RU" sz="3200" b="1" dirty="0">
              <a:solidFill>
                <a:srgbClr val="0F243E"/>
              </a:solidFill>
              <a:latin typeface="+mn-lt"/>
              <a:cs typeface="Arial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43000" y="1223494"/>
            <a:ext cx="6858000" cy="888642"/>
          </a:xfrm>
        </p:spPr>
        <p:txBody>
          <a:bodyPr/>
          <a:lstStyle/>
          <a:p>
            <a:r>
              <a:rPr lang="ru-RU" b="1" dirty="0"/>
              <a:t>Результаты аудита </a:t>
            </a:r>
            <a:r>
              <a:rPr lang="ru-RU" b="1" dirty="0" smtClean="0"/>
              <a:t>подотчетности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9B0B-8384-4960-9044-75A25FA571F2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13751" y="2112135"/>
            <a:ext cx="7986305" cy="3789901"/>
          </a:xfrm>
        </p:spPr>
        <p:txBody>
          <a:bodyPr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algn="l"/>
            <a:endParaRPr lang="en-US" b="1" dirty="0" smtClean="0"/>
          </a:p>
          <a:p>
            <a:pPr marL="285750" lvl="1" indent="-285750" algn="l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n-US" b="1" dirty="0" smtClean="0"/>
          </a:p>
          <a:p>
            <a:pPr marL="285750" lvl="1" indent="-285750" algn="l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n-US" b="1" dirty="0"/>
          </a:p>
          <a:p>
            <a:pPr marL="285750" lvl="1" indent="-285750" algn="l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n-US" b="1" dirty="0"/>
          </a:p>
        </p:txBody>
      </p:sp>
      <p:grpSp>
        <p:nvGrpSpPr>
          <p:cNvPr id="9" name="Group 8"/>
          <p:cNvGrpSpPr/>
          <p:nvPr/>
        </p:nvGrpSpPr>
        <p:grpSpPr>
          <a:xfrm>
            <a:off x="402862" y="1648495"/>
            <a:ext cx="6246252" cy="4687911"/>
            <a:chOff x="-161815" y="1"/>
            <a:chExt cx="7228821" cy="4511041"/>
          </a:xfrm>
        </p:grpSpPr>
        <p:sp>
          <p:nvSpPr>
            <p:cNvPr id="10" name="Rectangle 9"/>
            <p:cNvSpPr/>
            <p:nvPr/>
          </p:nvSpPr>
          <p:spPr>
            <a:xfrm>
              <a:off x="-161815" y="1"/>
              <a:ext cx="7228821" cy="451104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TextBox 3"/>
            <p:cNvSpPr txBox="1"/>
            <p:nvPr/>
          </p:nvSpPr>
          <p:spPr>
            <a:xfrm>
              <a:off x="182453" y="225956"/>
              <a:ext cx="6681982" cy="214072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rgbClr val="0070C0"/>
              </a:solidFill>
              <a:prstDash val="sysDash"/>
            </a:ln>
          </p:spPr>
          <p:txBody>
            <a:bodyPr wrap="square" rtlCol="0">
              <a:noAutofit/>
            </a:bodyPr>
            <a:lstStyle/>
            <a:p>
              <a:pPr algn="ctr">
                <a:lnSpc>
                  <a:spcPct val="150000"/>
                </a:lnSpc>
              </a:pPr>
              <a:r>
                <a:rPr lang="ru-RU" b="1" dirty="0" smtClean="0">
                  <a:solidFill>
                    <a:srgbClr val="000000"/>
                  </a:solidFill>
                  <a:latin typeface="Sylfaen" panose="010A0502050306030303" pitchFamily="18" charset="0"/>
                  <a:ea typeface="Times New Roman" panose="02020603050405020304" pitchFamily="18" charset="0"/>
                  <a:cs typeface="Vrinda"/>
                </a:rPr>
                <a:t>Предварительные </a:t>
              </a:r>
              <a:r>
                <a:rPr lang="ru-RU" b="1" dirty="0">
                  <a:solidFill>
                    <a:srgbClr val="000000"/>
                  </a:solidFill>
                  <a:latin typeface="Sylfaen" panose="010A0502050306030303" pitchFamily="18" charset="0"/>
                  <a:ea typeface="Times New Roman" panose="02020603050405020304" pitchFamily="18" charset="0"/>
                  <a:cs typeface="Vrinda"/>
                </a:rPr>
                <a:t>условия подотчетности</a:t>
              </a:r>
              <a:endPara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342900" marR="0" lvl="0" indent="-34290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"/>
                <a:tabLst>
                  <a:tab pos="457200" algn="l"/>
                </a:tabLst>
              </a:pPr>
              <a:r>
                <a:rPr lang="ru-RU" sz="1600" b="1" dirty="0">
                  <a:solidFill>
                    <a:srgbClr val="000000"/>
                  </a:solidFill>
                  <a:latin typeface="Sylfaen" panose="010A0502050306030303" pitchFamily="18" charset="0"/>
                  <a:ea typeface="Calibri" panose="020F0502020204030204" pitchFamily="34" charset="0"/>
                  <a:cs typeface="Vrinda"/>
                </a:rPr>
                <a:t>Четкие роли и </a:t>
              </a:r>
              <a:r>
                <a:rPr lang="ru-RU" sz="1600" b="1" dirty="0" smtClean="0">
                  <a:solidFill>
                    <a:srgbClr val="000000"/>
                  </a:solidFill>
                  <a:latin typeface="Sylfaen" panose="010A0502050306030303" pitchFamily="18" charset="0"/>
                  <a:ea typeface="Calibri" panose="020F0502020204030204" pitchFamily="34" charset="0"/>
                  <a:cs typeface="Vrinda"/>
                </a:rPr>
                <a:t>обязанности</a:t>
              </a:r>
            </a:p>
            <a:p>
              <a:pPr marL="342900" marR="0" lvl="0" indent="-34290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"/>
                <a:tabLst>
                  <a:tab pos="457200" algn="l"/>
                </a:tabLst>
              </a:pPr>
              <a:r>
                <a:rPr lang="ru-RU" sz="1600" dirty="0">
                  <a:solidFill>
                    <a:srgbClr val="000000"/>
                  </a:solidFill>
                  <a:latin typeface="Sylfaen" panose="010A0502050306030303" pitchFamily="18" charset="0"/>
                  <a:ea typeface="Calibri" panose="020F0502020204030204" pitchFamily="34" charset="0"/>
                  <a:cs typeface="Vrinda"/>
                </a:rPr>
                <a:t>Четкие цели и показатели</a:t>
              </a:r>
            </a:p>
            <a:p>
              <a:pPr marL="342900" marR="0" lvl="0" indent="-34290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"/>
                <a:tabLst>
                  <a:tab pos="457200" algn="l"/>
                </a:tabLst>
              </a:pPr>
              <a:r>
                <a:rPr lang="ru-RU" sz="1600" dirty="0">
                  <a:solidFill>
                    <a:srgbClr val="000000"/>
                  </a:solidFill>
                  <a:latin typeface="Sylfaen" panose="010A0502050306030303" pitchFamily="18" charset="0"/>
                  <a:ea typeface="Calibri" panose="020F0502020204030204" pitchFamily="34" charset="0"/>
                  <a:cs typeface="Vrinda"/>
                </a:rPr>
                <a:t>Адекватные требования к отчетности</a:t>
              </a:r>
            </a:p>
            <a:p>
              <a:pPr marL="342900" marR="0" lvl="0" indent="-34290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"/>
                <a:tabLst>
                  <a:tab pos="457200" algn="l"/>
                </a:tabLst>
              </a:pPr>
              <a:r>
                <a:rPr lang="ru-RU" sz="1600" dirty="0">
                  <a:solidFill>
                    <a:srgbClr val="000000"/>
                  </a:solidFill>
                  <a:latin typeface="Sylfaen" panose="010A0502050306030303" pitchFamily="18" charset="0"/>
                  <a:ea typeface="Calibri" panose="020F0502020204030204" pitchFamily="34" charset="0"/>
                  <a:cs typeface="Vrinda"/>
                </a:rPr>
                <a:t>Механизм оценки отчетов и осуществления изменений</a:t>
              </a:r>
              <a:endPara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Vrinda"/>
              </a:endParaRPr>
            </a:p>
          </p:txBody>
        </p:sp>
        <p:sp>
          <p:nvSpPr>
            <p:cNvPr id="12" name="Down Arrow 11"/>
            <p:cNvSpPr/>
            <p:nvPr/>
          </p:nvSpPr>
          <p:spPr>
            <a:xfrm>
              <a:off x="3423309" y="2439591"/>
              <a:ext cx="290129" cy="249901"/>
            </a:xfrm>
            <a:prstGeom prst="downArrow">
              <a:avLst/>
            </a:prstGeom>
            <a:solidFill>
              <a:schemeClr val="accent6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TextBox 6"/>
            <p:cNvSpPr txBox="1"/>
            <p:nvPr/>
          </p:nvSpPr>
          <p:spPr>
            <a:xfrm>
              <a:off x="2617193" y="2716825"/>
              <a:ext cx="1881505" cy="607804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accent1"/>
              </a:solidFill>
            </a:ln>
          </p:spPr>
          <p:txBody>
            <a:bodyPr wrap="square" rtlCol="0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ru-RU" dirty="0" smtClean="0">
                  <a:solidFill>
                    <a:srgbClr val="000000"/>
                  </a:solidFill>
                  <a:latin typeface="Sylfaen" panose="010A0502050306030303" pitchFamily="18" charset="0"/>
                  <a:ea typeface="Times New Roman" panose="02020603050405020304" pitchFamily="18" charset="0"/>
                  <a:cs typeface="Vrinda"/>
                </a:rPr>
                <a:t>деятельность</a:t>
              </a:r>
              <a:endPara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4" name="TextBox 16"/>
            <p:cNvSpPr txBox="1"/>
            <p:nvPr/>
          </p:nvSpPr>
          <p:spPr>
            <a:xfrm>
              <a:off x="4158809" y="3564966"/>
              <a:ext cx="2810490" cy="748287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rgbClr val="0070C0"/>
              </a:solidFill>
              <a:prstDash val="sysDash"/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ru-RU" dirty="0">
                  <a:solidFill>
                    <a:srgbClr val="000000"/>
                  </a:solidFill>
                  <a:latin typeface="Sylfaen" panose="010A0502050306030303" pitchFamily="18" charset="0"/>
                  <a:ea typeface="Times New Roman" panose="02020603050405020304" pitchFamily="18" charset="0"/>
                  <a:cs typeface="Vrinda"/>
                </a:rPr>
                <a:t>составление отчетов</a:t>
              </a:r>
              <a:endPara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" name="Bent Arrow 14"/>
            <p:cNvSpPr/>
            <p:nvPr/>
          </p:nvSpPr>
          <p:spPr>
            <a:xfrm rot="5400000">
              <a:off x="5150837" y="2555227"/>
              <a:ext cx="458396" cy="1254034"/>
            </a:xfrm>
            <a:prstGeom prst="bentArrow">
              <a:avLst>
                <a:gd name="adj1" fmla="val 25000"/>
                <a:gd name="adj2" fmla="val 25000"/>
                <a:gd name="adj3" fmla="val 25000"/>
                <a:gd name="adj4" fmla="val 43749"/>
              </a:avLst>
            </a:prstGeom>
            <a:solidFill>
              <a:schemeClr val="accent6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TextBox 20"/>
            <p:cNvSpPr txBox="1"/>
            <p:nvPr/>
          </p:nvSpPr>
          <p:spPr>
            <a:xfrm>
              <a:off x="200614" y="3564973"/>
              <a:ext cx="2797965" cy="748279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rgbClr val="0070C0"/>
              </a:solidFill>
              <a:prstDash val="sysDash"/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ru-RU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Оценка отчета и внесение изменений</a:t>
              </a:r>
              <a:endPara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7" name="Bent Arrow 16"/>
            <p:cNvSpPr/>
            <p:nvPr/>
          </p:nvSpPr>
          <p:spPr>
            <a:xfrm>
              <a:off x="1056232" y="2953045"/>
              <a:ext cx="1306286" cy="436314"/>
            </a:xfrm>
            <a:prstGeom prst="bentArrow">
              <a:avLst/>
            </a:prstGeom>
            <a:solidFill>
              <a:schemeClr val="accent6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Left Arrow 17"/>
            <p:cNvSpPr/>
            <p:nvPr/>
          </p:nvSpPr>
          <p:spPr>
            <a:xfrm>
              <a:off x="3200767" y="3803204"/>
              <a:ext cx="701908" cy="237704"/>
            </a:xfrm>
            <a:prstGeom prst="leftArrow">
              <a:avLst/>
            </a:prstGeom>
            <a:solidFill>
              <a:schemeClr val="accent6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6690670" y="2305318"/>
            <a:ext cx="218609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Font typeface="Wingdings" panose="05000000000000000000" pitchFamily="2" charset="2"/>
              <a:buChar char="§"/>
            </a:pPr>
            <a:r>
              <a:rPr lang="en-US" sz="1400" dirty="0" smtClean="0"/>
              <a:t> </a:t>
            </a:r>
            <a:r>
              <a:rPr lang="ru-RU" sz="1400" dirty="0"/>
              <a:t>Роли и обязанности четко не определены в Министерстве образования</a:t>
            </a:r>
            <a:endParaRPr lang="ka-GE" sz="1400" dirty="0"/>
          </a:p>
          <a:p>
            <a:pPr lvl="0" algn="just">
              <a:buFont typeface="Wingdings" panose="05000000000000000000" pitchFamily="2" charset="2"/>
              <a:buChar char="§"/>
            </a:pPr>
            <a:endParaRPr lang="ka-GE" sz="1400" dirty="0"/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ka-GE" sz="1400" dirty="0"/>
              <a:t> </a:t>
            </a:r>
            <a:r>
              <a:rPr lang="en-US" sz="1400" dirty="0" smtClean="0"/>
              <a:t> </a:t>
            </a:r>
            <a:r>
              <a:rPr lang="ru-RU" sz="1400" dirty="0"/>
              <a:t>требования </a:t>
            </a:r>
            <a:r>
              <a:rPr lang="en-US" sz="1400" dirty="0"/>
              <a:t>FMC </a:t>
            </a:r>
            <a:r>
              <a:rPr lang="ru-RU" sz="1400" dirty="0"/>
              <a:t>не выполняются</a:t>
            </a: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419320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t">
            <a:noAutofit/>
          </a:bodyPr>
          <a:lstStyle/>
          <a:p>
            <a:pPr lvl="0" algn="l" fontAlgn="base">
              <a:lnSpc>
                <a:spcPct val="100000"/>
              </a:lnSpc>
              <a:spcAft>
                <a:spcPct val="0"/>
              </a:spcAft>
            </a:pPr>
            <a:r>
              <a:rPr lang="en-US" sz="3200" b="1" dirty="0" smtClean="0">
                <a:solidFill>
                  <a:srgbClr val="0F243E"/>
                </a:solidFill>
                <a:latin typeface="+mn-lt"/>
                <a:cs typeface="Arial" pitchFamily="34" charset="0"/>
              </a:rPr>
              <a:t> </a:t>
            </a:r>
            <a:endParaRPr lang="ru-RU" sz="3200" b="1" dirty="0">
              <a:solidFill>
                <a:srgbClr val="0F243E"/>
              </a:solidFill>
              <a:latin typeface="+mn-lt"/>
              <a:cs typeface="Arial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43000" y="1223494"/>
            <a:ext cx="6858000" cy="888642"/>
          </a:xfrm>
        </p:spPr>
        <p:txBody>
          <a:bodyPr/>
          <a:lstStyle/>
          <a:p>
            <a:r>
              <a:rPr lang="ru-RU" b="1" dirty="0"/>
              <a:t>Результаты аудита подотчетности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9B0B-8384-4960-9044-75A25FA571F2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13751" y="2112135"/>
            <a:ext cx="7986305" cy="3789901"/>
          </a:xfrm>
        </p:spPr>
        <p:txBody>
          <a:bodyPr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algn="l"/>
            <a:endParaRPr lang="en-US" b="1" dirty="0" smtClean="0"/>
          </a:p>
          <a:p>
            <a:pPr marL="285750" lvl="1" indent="-285750" algn="l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n-US" b="1" dirty="0" smtClean="0"/>
          </a:p>
          <a:p>
            <a:pPr marL="285750" lvl="1" indent="-285750" algn="l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n-US" b="1" dirty="0"/>
          </a:p>
          <a:p>
            <a:pPr marL="285750" lvl="1" indent="-285750" algn="l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n-US" b="1" dirty="0"/>
          </a:p>
        </p:txBody>
      </p:sp>
      <p:grpSp>
        <p:nvGrpSpPr>
          <p:cNvPr id="9" name="Group 8"/>
          <p:cNvGrpSpPr/>
          <p:nvPr/>
        </p:nvGrpSpPr>
        <p:grpSpPr>
          <a:xfrm>
            <a:off x="309094" y="1648495"/>
            <a:ext cx="6246252" cy="4687911"/>
            <a:chOff x="-161815" y="1"/>
            <a:chExt cx="7228821" cy="4511041"/>
          </a:xfrm>
        </p:grpSpPr>
        <p:sp>
          <p:nvSpPr>
            <p:cNvPr id="10" name="Rectangle 9"/>
            <p:cNvSpPr/>
            <p:nvPr/>
          </p:nvSpPr>
          <p:spPr>
            <a:xfrm>
              <a:off x="-161815" y="1"/>
              <a:ext cx="7228821" cy="451104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TextBox 3"/>
            <p:cNvSpPr txBox="1"/>
            <p:nvPr/>
          </p:nvSpPr>
          <p:spPr>
            <a:xfrm>
              <a:off x="182453" y="225956"/>
              <a:ext cx="6681982" cy="214072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rgbClr val="0070C0"/>
              </a:solidFill>
              <a:prstDash val="sysDash"/>
            </a:ln>
          </p:spPr>
          <p:txBody>
            <a:bodyPr wrap="square" rtlCol="0">
              <a:noAutofit/>
            </a:bodyPr>
            <a:lstStyle/>
            <a:p>
              <a:pPr marL="0" marR="0" algn="ctr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b="1" dirty="0" smtClean="0">
                  <a:solidFill>
                    <a:srgbClr val="000000"/>
                  </a:solidFill>
                  <a:latin typeface="Sylfaen" panose="010A0502050306030303" pitchFamily="18" charset="0"/>
                  <a:ea typeface="Times New Roman" panose="02020603050405020304" pitchFamily="18" charset="0"/>
                  <a:cs typeface="Vrinda"/>
                </a:rPr>
                <a:t>Pre conditions for accountability</a:t>
              </a:r>
              <a:endPara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342900" marR="0" lvl="0" indent="-34290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"/>
                <a:tabLst>
                  <a:tab pos="457200" algn="l"/>
                </a:tabLst>
              </a:pPr>
              <a:r>
                <a:rPr lang="en-US" sz="1600" dirty="0" smtClean="0">
                  <a:solidFill>
                    <a:srgbClr val="000000"/>
                  </a:solidFill>
                  <a:latin typeface="Sylfaen" panose="010A0502050306030303" pitchFamily="18" charset="0"/>
                  <a:ea typeface="Calibri" panose="020F0502020204030204" pitchFamily="34" charset="0"/>
                  <a:cs typeface="Vrinda"/>
                </a:rPr>
                <a:t>Clear roles and responsibilities</a:t>
              </a:r>
              <a:endPara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Vrinda"/>
              </a:endParaRPr>
            </a:p>
            <a:p>
              <a:pPr marL="342900" marR="0" lvl="0" indent="-34290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"/>
                <a:tabLst>
                  <a:tab pos="457200" algn="l"/>
                </a:tabLst>
              </a:pPr>
              <a:r>
                <a:rPr lang="en-US" sz="1600" b="1" dirty="0" smtClean="0">
                  <a:solidFill>
                    <a:srgbClr val="000000"/>
                  </a:solidFill>
                  <a:latin typeface="Sylfaen" panose="010A0502050306030303" pitchFamily="18" charset="0"/>
                  <a:ea typeface="Calibri" panose="020F0502020204030204" pitchFamily="34" charset="0"/>
                  <a:cs typeface="Vrinda"/>
                </a:rPr>
                <a:t>Clear goals and indicators</a:t>
              </a:r>
              <a:endPara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Vrinda"/>
              </a:endParaRPr>
            </a:p>
            <a:p>
              <a:pPr marL="342900" marR="0" lvl="0" indent="-34290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"/>
                <a:tabLst>
                  <a:tab pos="457200" algn="l"/>
                </a:tabLst>
              </a:pPr>
              <a:r>
                <a:rPr lang="en-US" sz="1600" dirty="0" smtClean="0">
                  <a:solidFill>
                    <a:srgbClr val="000000"/>
                  </a:solidFill>
                  <a:latin typeface="Sylfaen" panose="010A0502050306030303" pitchFamily="18" charset="0"/>
                  <a:ea typeface="Calibri" panose="020F0502020204030204" pitchFamily="34" charset="0"/>
                  <a:cs typeface="Vrinda"/>
                </a:rPr>
                <a:t>Adequate Reporting requirements </a:t>
              </a:r>
              <a:endPara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Vrinda"/>
              </a:endParaRPr>
            </a:p>
            <a:p>
              <a:pPr marL="342900" marR="0" lvl="0" indent="-34290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"/>
                <a:tabLst>
                  <a:tab pos="457200" algn="l"/>
                </a:tabLst>
              </a:pPr>
              <a:r>
                <a:rPr lang="en-US" sz="1600" dirty="0">
                  <a:solidFill>
                    <a:srgbClr val="000000"/>
                  </a:solidFill>
                  <a:latin typeface="Sylfaen" panose="010A0502050306030303" pitchFamily="18" charset="0"/>
                  <a:ea typeface="Calibri" panose="020F0502020204030204" pitchFamily="34" charset="0"/>
                  <a:cs typeface="Vrinda"/>
                </a:rPr>
                <a:t>M</a:t>
              </a:r>
              <a:r>
                <a:rPr lang="en-US" sz="1600" kern="1200" dirty="0" smtClean="0">
                  <a:solidFill>
                    <a:srgbClr val="000000"/>
                  </a:solidFill>
                  <a:effectLst/>
                  <a:latin typeface="Sylfaen" panose="010A0502050306030303" pitchFamily="18" charset="0"/>
                  <a:ea typeface="Calibri" panose="020F0502020204030204" pitchFamily="34" charset="0"/>
                  <a:cs typeface="Vrinda"/>
                </a:rPr>
                <a:t>echanism for report assessments and implementing changes</a:t>
              </a:r>
              <a:endPara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Vrinda"/>
              </a:endParaRPr>
            </a:p>
          </p:txBody>
        </p:sp>
        <p:sp>
          <p:nvSpPr>
            <p:cNvPr id="12" name="Down Arrow 11"/>
            <p:cNvSpPr/>
            <p:nvPr/>
          </p:nvSpPr>
          <p:spPr>
            <a:xfrm>
              <a:off x="3423309" y="2439591"/>
              <a:ext cx="290129" cy="249901"/>
            </a:xfrm>
            <a:prstGeom prst="downArrow">
              <a:avLst/>
            </a:prstGeom>
            <a:solidFill>
              <a:schemeClr val="accent6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TextBox 6"/>
            <p:cNvSpPr txBox="1"/>
            <p:nvPr/>
          </p:nvSpPr>
          <p:spPr>
            <a:xfrm>
              <a:off x="2617193" y="2716825"/>
              <a:ext cx="1881505" cy="607804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accent1"/>
              </a:solidFill>
            </a:ln>
          </p:spPr>
          <p:txBody>
            <a:bodyPr wrap="square" rtlCol="0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Sylfaen" panose="010A0502050306030303" pitchFamily="18" charset="0"/>
                  <a:ea typeface="Times New Roman" panose="02020603050405020304" pitchFamily="18" charset="0"/>
                  <a:cs typeface="Vrinda"/>
                </a:rPr>
                <a:t>activity</a:t>
              </a:r>
              <a:endPara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4" name="TextBox 16"/>
            <p:cNvSpPr txBox="1"/>
            <p:nvPr/>
          </p:nvSpPr>
          <p:spPr>
            <a:xfrm>
              <a:off x="4158809" y="3564966"/>
              <a:ext cx="2810490" cy="748287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rgbClr val="0070C0"/>
              </a:solidFill>
              <a:prstDash val="sysDash"/>
            </a:ln>
          </p:spPr>
          <p:txBody>
            <a:bodyPr wrap="square" rtlCol="0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Sylfaen" panose="010A0502050306030303" pitchFamily="18" charset="0"/>
                  <a:ea typeface="Times New Roman" panose="02020603050405020304" pitchFamily="18" charset="0"/>
                  <a:cs typeface="Vrinda"/>
                </a:rPr>
                <a:t>reporting</a:t>
              </a:r>
              <a:endPara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" name="Bent Arrow 14"/>
            <p:cNvSpPr/>
            <p:nvPr/>
          </p:nvSpPr>
          <p:spPr>
            <a:xfrm rot="5400000">
              <a:off x="5150837" y="2555227"/>
              <a:ext cx="458396" cy="1254034"/>
            </a:xfrm>
            <a:prstGeom prst="bentArrow">
              <a:avLst>
                <a:gd name="adj1" fmla="val 25000"/>
                <a:gd name="adj2" fmla="val 25000"/>
                <a:gd name="adj3" fmla="val 25000"/>
                <a:gd name="adj4" fmla="val 43749"/>
              </a:avLst>
            </a:prstGeom>
            <a:solidFill>
              <a:schemeClr val="accent6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TextBox 20"/>
            <p:cNvSpPr txBox="1"/>
            <p:nvPr/>
          </p:nvSpPr>
          <p:spPr>
            <a:xfrm>
              <a:off x="200614" y="3564973"/>
              <a:ext cx="2797965" cy="748279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rgbClr val="0070C0"/>
              </a:solidFill>
              <a:prstDash val="sysDash"/>
            </a:ln>
          </p:spPr>
          <p:txBody>
            <a:bodyPr wrap="square" rtlCol="0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Report assessment and </a:t>
              </a:r>
              <a:r>
                <a:rPr lang="en-US" dirty="0" smtClean="0">
                  <a:latin typeface="Times New Roman" panose="02020603050405020304" pitchFamily="18" charset="0"/>
                  <a:ea typeface="Times New Roman" panose="02020603050405020304" pitchFamily="18" charset="0"/>
                </a:rPr>
                <a:t>making changes</a:t>
              </a:r>
              <a:endPara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7" name="Bent Arrow 16"/>
            <p:cNvSpPr/>
            <p:nvPr/>
          </p:nvSpPr>
          <p:spPr>
            <a:xfrm>
              <a:off x="1056232" y="2953045"/>
              <a:ext cx="1306286" cy="436314"/>
            </a:xfrm>
            <a:prstGeom prst="bentArrow">
              <a:avLst/>
            </a:prstGeom>
            <a:solidFill>
              <a:schemeClr val="accent6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Left Arrow 17"/>
            <p:cNvSpPr/>
            <p:nvPr/>
          </p:nvSpPr>
          <p:spPr>
            <a:xfrm>
              <a:off x="3200767" y="3803204"/>
              <a:ext cx="701908" cy="237704"/>
            </a:xfrm>
            <a:prstGeom prst="leftArrow">
              <a:avLst/>
            </a:prstGeom>
            <a:solidFill>
              <a:schemeClr val="accent6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6690671" y="2305318"/>
            <a:ext cx="201544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Font typeface="Wingdings" panose="05000000000000000000" pitchFamily="2" charset="2"/>
              <a:buChar char="§"/>
            </a:pPr>
            <a:r>
              <a:rPr lang="ru-RU" sz="1400" dirty="0"/>
              <a:t>Цели и показатели по подпрограмме для двух отобранных учреждений (LEPL) подготовлены с </a:t>
            </a:r>
            <a:r>
              <a:rPr lang="ru-RU" sz="1400" dirty="0" smtClean="0"/>
              <a:t>недостатками</a:t>
            </a:r>
          </a:p>
          <a:p>
            <a:pPr lvl="0" algn="just"/>
            <a:endParaRPr lang="ka-GE" sz="1400" dirty="0"/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ka-GE" sz="1400" dirty="0"/>
              <a:t> </a:t>
            </a:r>
            <a:r>
              <a:rPr lang="en-US" sz="1400" dirty="0" smtClean="0"/>
              <a:t> </a:t>
            </a:r>
            <a:r>
              <a:rPr lang="ru-RU" sz="1400" dirty="0"/>
              <a:t>Министерство финансов сделало недостаточно, с точки зрения повышения осведомленности высшего менеджмента в министерствах / LEPL менеджеров</a:t>
            </a:r>
            <a:endParaRPr lang="en-US" sz="1400" dirty="0"/>
          </a:p>
        </p:txBody>
      </p:sp>
      <p:grpSp>
        <p:nvGrpSpPr>
          <p:cNvPr id="20" name="Group 19"/>
          <p:cNvGrpSpPr/>
          <p:nvPr/>
        </p:nvGrpSpPr>
        <p:grpSpPr>
          <a:xfrm>
            <a:off x="402862" y="1648495"/>
            <a:ext cx="6246252" cy="4687911"/>
            <a:chOff x="-161815" y="1"/>
            <a:chExt cx="7228821" cy="4511041"/>
          </a:xfrm>
        </p:grpSpPr>
        <p:sp>
          <p:nvSpPr>
            <p:cNvPr id="21" name="Rectangle 20"/>
            <p:cNvSpPr/>
            <p:nvPr/>
          </p:nvSpPr>
          <p:spPr>
            <a:xfrm>
              <a:off x="-161815" y="1"/>
              <a:ext cx="7228821" cy="451104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TextBox 3"/>
            <p:cNvSpPr txBox="1"/>
            <p:nvPr/>
          </p:nvSpPr>
          <p:spPr>
            <a:xfrm>
              <a:off x="182453" y="225956"/>
              <a:ext cx="6681982" cy="214072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rgbClr val="0070C0"/>
              </a:solidFill>
              <a:prstDash val="sysDash"/>
            </a:ln>
          </p:spPr>
          <p:txBody>
            <a:bodyPr wrap="square" rtlCol="0">
              <a:noAutofit/>
            </a:bodyPr>
            <a:lstStyle/>
            <a:p>
              <a:pPr algn="ctr">
                <a:lnSpc>
                  <a:spcPct val="150000"/>
                </a:lnSpc>
              </a:pPr>
              <a:r>
                <a:rPr lang="ru-RU" b="1" dirty="0" smtClean="0">
                  <a:solidFill>
                    <a:srgbClr val="000000"/>
                  </a:solidFill>
                  <a:latin typeface="Sylfaen" panose="010A0502050306030303" pitchFamily="18" charset="0"/>
                  <a:ea typeface="Times New Roman" panose="02020603050405020304" pitchFamily="18" charset="0"/>
                  <a:cs typeface="Vrinda"/>
                </a:rPr>
                <a:t>Предварительные </a:t>
              </a:r>
              <a:r>
                <a:rPr lang="ru-RU" b="1" dirty="0">
                  <a:solidFill>
                    <a:srgbClr val="000000"/>
                  </a:solidFill>
                  <a:latin typeface="Sylfaen" panose="010A0502050306030303" pitchFamily="18" charset="0"/>
                  <a:ea typeface="Times New Roman" panose="02020603050405020304" pitchFamily="18" charset="0"/>
                  <a:cs typeface="Vrinda"/>
                </a:rPr>
                <a:t>условия подотчетности</a:t>
              </a:r>
              <a:endPara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342900" marR="0" lvl="0" indent="-34290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"/>
                <a:tabLst>
                  <a:tab pos="457200" algn="l"/>
                </a:tabLst>
              </a:pPr>
              <a:r>
                <a:rPr lang="ru-RU" sz="1600" dirty="0">
                  <a:solidFill>
                    <a:srgbClr val="000000"/>
                  </a:solidFill>
                  <a:latin typeface="Sylfaen" panose="010A0502050306030303" pitchFamily="18" charset="0"/>
                  <a:ea typeface="Calibri" panose="020F0502020204030204" pitchFamily="34" charset="0"/>
                  <a:cs typeface="Vrinda"/>
                </a:rPr>
                <a:t>Четкие роли и </a:t>
              </a:r>
              <a:r>
                <a:rPr lang="ru-RU" sz="1600" dirty="0" smtClean="0">
                  <a:solidFill>
                    <a:srgbClr val="000000"/>
                  </a:solidFill>
                  <a:latin typeface="Sylfaen" panose="010A0502050306030303" pitchFamily="18" charset="0"/>
                  <a:ea typeface="Calibri" panose="020F0502020204030204" pitchFamily="34" charset="0"/>
                  <a:cs typeface="Vrinda"/>
                </a:rPr>
                <a:t>обязанности</a:t>
              </a:r>
            </a:p>
            <a:p>
              <a:pPr marL="342900" marR="0" lvl="0" indent="-34290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"/>
                <a:tabLst>
                  <a:tab pos="457200" algn="l"/>
                </a:tabLst>
              </a:pPr>
              <a:r>
                <a:rPr lang="ru-RU" sz="1600" b="1" dirty="0">
                  <a:solidFill>
                    <a:srgbClr val="000000"/>
                  </a:solidFill>
                  <a:latin typeface="Sylfaen" panose="010A0502050306030303" pitchFamily="18" charset="0"/>
                  <a:ea typeface="Calibri" panose="020F0502020204030204" pitchFamily="34" charset="0"/>
                  <a:cs typeface="Vrinda"/>
                </a:rPr>
                <a:t>Четкие цели и показатели</a:t>
              </a:r>
            </a:p>
            <a:p>
              <a:pPr marL="342900" marR="0" lvl="0" indent="-34290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"/>
                <a:tabLst>
                  <a:tab pos="457200" algn="l"/>
                </a:tabLst>
              </a:pPr>
              <a:r>
                <a:rPr lang="ru-RU" sz="1600" dirty="0">
                  <a:solidFill>
                    <a:srgbClr val="000000"/>
                  </a:solidFill>
                  <a:latin typeface="Sylfaen" panose="010A0502050306030303" pitchFamily="18" charset="0"/>
                  <a:ea typeface="Calibri" panose="020F0502020204030204" pitchFamily="34" charset="0"/>
                  <a:cs typeface="Vrinda"/>
                </a:rPr>
                <a:t>Адекватные требования к отчетности</a:t>
              </a:r>
            </a:p>
            <a:p>
              <a:pPr marL="342900" marR="0" lvl="0" indent="-34290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"/>
                <a:tabLst>
                  <a:tab pos="457200" algn="l"/>
                </a:tabLst>
              </a:pPr>
              <a:r>
                <a:rPr lang="ru-RU" sz="1600" dirty="0">
                  <a:solidFill>
                    <a:srgbClr val="000000"/>
                  </a:solidFill>
                  <a:latin typeface="Sylfaen" panose="010A0502050306030303" pitchFamily="18" charset="0"/>
                  <a:ea typeface="Calibri" panose="020F0502020204030204" pitchFamily="34" charset="0"/>
                  <a:cs typeface="Vrinda"/>
                </a:rPr>
                <a:t>Механизм оценки отчетов и осуществления изменений</a:t>
              </a:r>
              <a:endPara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Vrinda"/>
              </a:endParaRPr>
            </a:p>
          </p:txBody>
        </p:sp>
        <p:sp>
          <p:nvSpPr>
            <p:cNvPr id="23" name="Down Arrow 22"/>
            <p:cNvSpPr/>
            <p:nvPr/>
          </p:nvSpPr>
          <p:spPr>
            <a:xfrm>
              <a:off x="3423309" y="2439591"/>
              <a:ext cx="290129" cy="249901"/>
            </a:xfrm>
            <a:prstGeom prst="downArrow">
              <a:avLst/>
            </a:prstGeom>
            <a:solidFill>
              <a:schemeClr val="accent6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TextBox 6"/>
            <p:cNvSpPr txBox="1"/>
            <p:nvPr/>
          </p:nvSpPr>
          <p:spPr>
            <a:xfrm>
              <a:off x="2617193" y="2716825"/>
              <a:ext cx="1881505" cy="607804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accent1"/>
              </a:solidFill>
            </a:ln>
          </p:spPr>
          <p:txBody>
            <a:bodyPr wrap="square" rtlCol="0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ru-RU" dirty="0" smtClean="0">
                  <a:solidFill>
                    <a:srgbClr val="000000"/>
                  </a:solidFill>
                  <a:latin typeface="Sylfaen" panose="010A0502050306030303" pitchFamily="18" charset="0"/>
                  <a:ea typeface="Times New Roman" panose="02020603050405020304" pitchFamily="18" charset="0"/>
                  <a:cs typeface="Vrinda"/>
                </a:rPr>
                <a:t>деятельность</a:t>
              </a:r>
              <a:endPara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5" name="TextBox 16"/>
            <p:cNvSpPr txBox="1"/>
            <p:nvPr/>
          </p:nvSpPr>
          <p:spPr>
            <a:xfrm>
              <a:off x="4158809" y="3564966"/>
              <a:ext cx="2810490" cy="748287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rgbClr val="0070C0"/>
              </a:solidFill>
              <a:prstDash val="sysDash"/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ru-RU" dirty="0">
                  <a:solidFill>
                    <a:srgbClr val="000000"/>
                  </a:solidFill>
                  <a:latin typeface="Sylfaen" panose="010A0502050306030303" pitchFamily="18" charset="0"/>
                  <a:ea typeface="Times New Roman" panose="02020603050405020304" pitchFamily="18" charset="0"/>
                  <a:cs typeface="Vrinda"/>
                </a:rPr>
                <a:t>составление отчетов</a:t>
              </a:r>
              <a:endPara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6" name="Bent Arrow 25"/>
            <p:cNvSpPr/>
            <p:nvPr/>
          </p:nvSpPr>
          <p:spPr>
            <a:xfrm rot="5400000">
              <a:off x="5150837" y="2555227"/>
              <a:ext cx="458396" cy="1254034"/>
            </a:xfrm>
            <a:prstGeom prst="bentArrow">
              <a:avLst>
                <a:gd name="adj1" fmla="val 25000"/>
                <a:gd name="adj2" fmla="val 25000"/>
                <a:gd name="adj3" fmla="val 25000"/>
                <a:gd name="adj4" fmla="val 43749"/>
              </a:avLst>
            </a:prstGeom>
            <a:solidFill>
              <a:schemeClr val="accent6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TextBox 20"/>
            <p:cNvSpPr txBox="1"/>
            <p:nvPr/>
          </p:nvSpPr>
          <p:spPr>
            <a:xfrm>
              <a:off x="200614" y="3564973"/>
              <a:ext cx="2797965" cy="748279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rgbClr val="0070C0"/>
              </a:solidFill>
              <a:prstDash val="sysDash"/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ru-RU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Оценка отчета и внесение изменений</a:t>
              </a:r>
              <a:endPara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8" name="Bent Arrow 27"/>
            <p:cNvSpPr/>
            <p:nvPr/>
          </p:nvSpPr>
          <p:spPr>
            <a:xfrm>
              <a:off x="1056232" y="2953045"/>
              <a:ext cx="1306286" cy="436314"/>
            </a:xfrm>
            <a:prstGeom prst="bentArrow">
              <a:avLst/>
            </a:prstGeom>
            <a:solidFill>
              <a:schemeClr val="accent6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Left Arrow 28"/>
            <p:cNvSpPr/>
            <p:nvPr/>
          </p:nvSpPr>
          <p:spPr>
            <a:xfrm>
              <a:off x="3200767" y="3803204"/>
              <a:ext cx="701908" cy="237704"/>
            </a:xfrm>
            <a:prstGeom prst="leftArrow">
              <a:avLst/>
            </a:prstGeom>
            <a:solidFill>
              <a:schemeClr val="accent6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8750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t">
            <a:noAutofit/>
          </a:bodyPr>
          <a:lstStyle/>
          <a:p>
            <a:pPr lvl="0" algn="l" fontAlgn="base">
              <a:lnSpc>
                <a:spcPct val="100000"/>
              </a:lnSpc>
              <a:spcAft>
                <a:spcPct val="0"/>
              </a:spcAft>
            </a:pPr>
            <a:r>
              <a:rPr lang="en-US" sz="3200" b="1" dirty="0" smtClean="0">
                <a:solidFill>
                  <a:srgbClr val="0F243E"/>
                </a:solidFill>
                <a:latin typeface="+mn-lt"/>
                <a:cs typeface="Arial" pitchFamily="34" charset="0"/>
              </a:rPr>
              <a:t> </a:t>
            </a:r>
            <a:endParaRPr lang="ru-RU" sz="3200" b="1" dirty="0">
              <a:solidFill>
                <a:srgbClr val="0F243E"/>
              </a:solidFill>
              <a:latin typeface="+mn-lt"/>
              <a:cs typeface="Arial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43000" y="1223494"/>
            <a:ext cx="6858000" cy="888642"/>
          </a:xfrm>
        </p:spPr>
        <p:txBody>
          <a:bodyPr/>
          <a:lstStyle/>
          <a:p>
            <a:r>
              <a:rPr lang="ru-RU" b="1" dirty="0"/>
              <a:t>Результаты аудита подотчетности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9B0B-8384-4960-9044-75A25FA571F2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13751" y="2112135"/>
            <a:ext cx="7986305" cy="3789901"/>
          </a:xfrm>
        </p:spPr>
        <p:txBody>
          <a:bodyPr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algn="l"/>
            <a:endParaRPr lang="en-US" b="1" dirty="0" smtClean="0"/>
          </a:p>
          <a:p>
            <a:pPr marL="285750" lvl="1" indent="-285750" algn="l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n-US" b="1" dirty="0" smtClean="0"/>
          </a:p>
          <a:p>
            <a:pPr marL="285750" lvl="1" indent="-285750" algn="l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n-US" b="1" dirty="0"/>
          </a:p>
          <a:p>
            <a:pPr marL="285750" lvl="1" indent="-285750" algn="l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n-US" b="1" dirty="0"/>
          </a:p>
        </p:txBody>
      </p:sp>
      <p:grpSp>
        <p:nvGrpSpPr>
          <p:cNvPr id="9" name="Group 8"/>
          <p:cNvGrpSpPr/>
          <p:nvPr/>
        </p:nvGrpSpPr>
        <p:grpSpPr>
          <a:xfrm>
            <a:off x="309094" y="1648495"/>
            <a:ext cx="6246252" cy="4687911"/>
            <a:chOff x="-161815" y="1"/>
            <a:chExt cx="7228821" cy="4511041"/>
          </a:xfrm>
        </p:grpSpPr>
        <p:sp>
          <p:nvSpPr>
            <p:cNvPr id="10" name="Rectangle 9"/>
            <p:cNvSpPr/>
            <p:nvPr/>
          </p:nvSpPr>
          <p:spPr>
            <a:xfrm>
              <a:off x="-161815" y="1"/>
              <a:ext cx="7228821" cy="451104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TextBox 3"/>
            <p:cNvSpPr txBox="1"/>
            <p:nvPr/>
          </p:nvSpPr>
          <p:spPr>
            <a:xfrm>
              <a:off x="182453" y="225956"/>
              <a:ext cx="6681982" cy="214072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rgbClr val="0070C0"/>
              </a:solidFill>
              <a:prstDash val="sysDash"/>
            </a:ln>
          </p:spPr>
          <p:txBody>
            <a:bodyPr wrap="square" rtlCol="0">
              <a:noAutofit/>
            </a:bodyPr>
            <a:lstStyle/>
            <a:p>
              <a:pPr marL="0" marR="0" algn="ctr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b="1" dirty="0" smtClean="0">
                  <a:solidFill>
                    <a:srgbClr val="000000"/>
                  </a:solidFill>
                  <a:latin typeface="Sylfaen" panose="010A0502050306030303" pitchFamily="18" charset="0"/>
                  <a:ea typeface="Times New Roman" panose="02020603050405020304" pitchFamily="18" charset="0"/>
                  <a:cs typeface="Vrinda"/>
                </a:rPr>
                <a:t>Pre conditions for accountability</a:t>
              </a:r>
              <a:endPara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342900" marR="0" lvl="0" indent="-34290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"/>
                <a:tabLst>
                  <a:tab pos="457200" algn="l"/>
                </a:tabLst>
              </a:pPr>
              <a:r>
                <a:rPr lang="en-US" sz="1600" dirty="0" smtClean="0">
                  <a:solidFill>
                    <a:srgbClr val="000000"/>
                  </a:solidFill>
                  <a:latin typeface="Sylfaen" panose="010A0502050306030303" pitchFamily="18" charset="0"/>
                  <a:ea typeface="Calibri" panose="020F0502020204030204" pitchFamily="34" charset="0"/>
                  <a:cs typeface="Vrinda"/>
                </a:rPr>
                <a:t>Clear roles and responsibilities</a:t>
              </a:r>
              <a:endPara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Vrinda"/>
              </a:endParaRPr>
            </a:p>
            <a:p>
              <a:pPr marL="342900" marR="0" lvl="0" indent="-34290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"/>
                <a:tabLst>
                  <a:tab pos="457200" algn="l"/>
                </a:tabLst>
              </a:pPr>
              <a:r>
                <a:rPr lang="en-US" sz="1600" dirty="0" smtClean="0">
                  <a:solidFill>
                    <a:srgbClr val="000000"/>
                  </a:solidFill>
                  <a:latin typeface="Sylfaen" panose="010A0502050306030303" pitchFamily="18" charset="0"/>
                  <a:ea typeface="Calibri" panose="020F0502020204030204" pitchFamily="34" charset="0"/>
                  <a:cs typeface="Vrinda"/>
                </a:rPr>
                <a:t>Clear goals and indicators</a:t>
              </a:r>
              <a:endPara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Vrinda"/>
              </a:endParaRPr>
            </a:p>
            <a:p>
              <a:pPr marL="342900" marR="0" lvl="0" indent="-34290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"/>
                <a:tabLst>
                  <a:tab pos="457200" algn="l"/>
                </a:tabLst>
              </a:pPr>
              <a:r>
                <a:rPr lang="en-US" sz="1600" b="1" dirty="0" smtClean="0">
                  <a:solidFill>
                    <a:srgbClr val="000000"/>
                  </a:solidFill>
                  <a:latin typeface="Sylfaen" panose="010A0502050306030303" pitchFamily="18" charset="0"/>
                  <a:ea typeface="Calibri" panose="020F0502020204030204" pitchFamily="34" charset="0"/>
                  <a:cs typeface="Vrinda"/>
                </a:rPr>
                <a:t>Adequate Reporting requirements </a:t>
              </a:r>
              <a:endPara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Vrinda"/>
              </a:endParaRPr>
            </a:p>
            <a:p>
              <a:pPr marL="342900" marR="0" lvl="0" indent="-34290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"/>
                <a:tabLst>
                  <a:tab pos="457200" algn="l"/>
                </a:tabLst>
              </a:pPr>
              <a:r>
                <a:rPr lang="en-US" sz="1600" dirty="0">
                  <a:solidFill>
                    <a:srgbClr val="000000"/>
                  </a:solidFill>
                  <a:latin typeface="Sylfaen" panose="010A0502050306030303" pitchFamily="18" charset="0"/>
                  <a:ea typeface="Calibri" panose="020F0502020204030204" pitchFamily="34" charset="0"/>
                  <a:cs typeface="Vrinda"/>
                </a:rPr>
                <a:t>M</a:t>
              </a:r>
              <a:r>
                <a:rPr lang="en-US" sz="1600" kern="1200" dirty="0" smtClean="0">
                  <a:solidFill>
                    <a:srgbClr val="000000"/>
                  </a:solidFill>
                  <a:effectLst/>
                  <a:latin typeface="Sylfaen" panose="010A0502050306030303" pitchFamily="18" charset="0"/>
                  <a:ea typeface="Calibri" panose="020F0502020204030204" pitchFamily="34" charset="0"/>
                  <a:cs typeface="Vrinda"/>
                </a:rPr>
                <a:t>echanism for report assessments and implementing changes</a:t>
              </a:r>
              <a:endPara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Vrinda"/>
              </a:endParaRPr>
            </a:p>
          </p:txBody>
        </p:sp>
        <p:sp>
          <p:nvSpPr>
            <p:cNvPr id="12" name="Down Arrow 11"/>
            <p:cNvSpPr/>
            <p:nvPr/>
          </p:nvSpPr>
          <p:spPr>
            <a:xfrm>
              <a:off x="3423309" y="2439591"/>
              <a:ext cx="290129" cy="249901"/>
            </a:xfrm>
            <a:prstGeom prst="downArrow">
              <a:avLst/>
            </a:prstGeom>
            <a:solidFill>
              <a:schemeClr val="accent6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TextBox 6"/>
            <p:cNvSpPr txBox="1"/>
            <p:nvPr/>
          </p:nvSpPr>
          <p:spPr>
            <a:xfrm>
              <a:off x="2617193" y="2716825"/>
              <a:ext cx="1881505" cy="607804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accent1"/>
              </a:solidFill>
            </a:ln>
          </p:spPr>
          <p:txBody>
            <a:bodyPr wrap="square" rtlCol="0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Sylfaen" panose="010A0502050306030303" pitchFamily="18" charset="0"/>
                  <a:ea typeface="Times New Roman" panose="02020603050405020304" pitchFamily="18" charset="0"/>
                  <a:cs typeface="Vrinda"/>
                </a:rPr>
                <a:t>activity</a:t>
              </a:r>
              <a:endPara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4" name="TextBox 16"/>
            <p:cNvSpPr txBox="1"/>
            <p:nvPr/>
          </p:nvSpPr>
          <p:spPr>
            <a:xfrm>
              <a:off x="4158809" y="3564966"/>
              <a:ext cx="2810490" cy="748287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rgbClr val="0070C0"/>
              </a:solidFill>
              <a:prstDash val="sysDash"/>
            </a:ln>
          </p:spPr>
          <p:txBody>
            <a:bodyPr wrap="square" rtlCol="0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Sylfaen" panose="010A0502050306030303" pitchFamily="18" charset="0"/>
                  <a:ea typeface="Times New Roman" panose="02020603050405020304" pitchFamily="18" charset="0"/>
                  <a:cs typeface="Vrinda"/>
                </a:rPr>
                <a:t>reporting</a:t>
              </a:r>
              <a:endPara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" name="Bent Arrow 14"/>
            <p:cNvSpPr/>
            <p:nvPr/>
          </p:nvSpPr>
          <p:spPr>
            <a:xfrm rot="5400000">
              <a:off x="5150837" y="2555227"/>
              <a:ext cx="458396" cy="1254034"/>
            </a:xfrm>
            <a:prstGeom prst="bentArrow">
              <a:avLst>
                <a:gd name="adj1" fmla="val 25000"/>
                <a:gd name="adj2" fmla="val 25000"/>
                <a:gd name="adj3" fmla="val 25000"/>
                <a:gd name="adj4" fmla="val 43749"/>
              </a:avLst>
            </a:prstGeom>
            <a:solidFill>
              <a:schemeClr val="accent6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TextBox 20"/>
            <p:cNvSpPr txBox="1"/>
            <p:nvPr/>
          </p:nvSpPr>
          <p:spPr>
            <a:xfrm>
              <a:off x="200614" y="3564973"/>
              <a:ext cx="2797965" cy="748279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rgbClr val="0070C0"/>
              </a:solidFill>
              <a:prstDash val="sysDash"/>
            </a:ln>
          </p:spPr>
          <p:txBody>
            <a:bodyPr wrap="square" rtlCol="0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Report assessment and </a:t>
              </a:r>
              <a:r>
                <a:rPr lang="en-US" dirty="0" smtClean="0">
                  <a:latin typeface="Times New Roman" panose="02020603050405020304" pitchFamily="18" charset="0"/>
                  <a:ea typeface="Times New Roman" panose="02020603050405020304" pitchFamily="18" charset="0"/>
                </a:rPr>
                <a:t>making changes</a:t>
              </a:r>
              <a:endPara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7" name="Bent Arrow 16"/>
            <p:cNvSpPr/>
            <p:nvPr/>
          </p:nvSpPr>
          <p:spPr>
            <a:xfrm>
              <a:off x="1056232" y="2953045"/>
              <a:ext cx="1306286" cy="436314"/>
            </a:xfrm>
            <a:prstGeom prst="bentArrow">
              <a:avLst/>
            </a:prstGeom>
            <a:solidFill>
              <a:schemeClr val="accent6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Left Arrow 17"/>
            <p:cNvSpPr/>
            <p:nvPr/>
          </p:nvSpPr>
          <p:spPr>
            <a:xfrm>
              <a:off x="3200767" y="3803204"/>
              <a:ext cx="701908" cy="237704"/>
            </a:xfrm>
            <a:prstGeom prst="leftArrow">
              <a:avLst/>
            </a:prstGeom>
            <a:solidFill>
              <a:schemeClr val="accent6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6690671" y="2305318"/>
            <a:ext cx="2015448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Font typeface="Wingdings" panose="05000000000000000000" pitchFamily="2" charset="2"/>
              <a:buChar char="§"/>
            </a:pPr>
            <a:r>
              <a:rPr lang="ru-RU" sz="1400" dirty="0" smtClean="0"/>
              <a:t>Министерство Финансов </a:t>
            </a:r>
            <a:r>
              <a:rPr lang="ru-RU" sz="1400" dirty="0"/>
              <a:t>не </a:t>
            </a:r>
            <a:r>
              <a:rPr lang="ru-RU" sz="1400" dirty="0" smtClean="0"/>
              <a:t>утвердило </a:t>
            </a:r>
            <a:r>
              <a:rPr lang="ru-RU" sz="1400" dirty="0"/>
              <a:t>формы для представления LEPL в </a:t>
            </a:r>
            <a:r>
              <a:rPr lang="ru-RU" sz="1400" dirty="0" smtClean="0"/>
              <a:t>министерство</a:t>
            </a:r>
          </a:p>
          <a:p>
            <a:pPr lvl="0" algn="just"/>
            <a:endParaRPr lang="ka-GE" sz="1400" dirty="0"/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ka-GE" sz="1400" dirty="0"/>
              <a:t> </a:t>
            </a:r>
            <a:r>
              <a:rPr lang="ru-RU" sz="1400" dirty="0" smtClean="0"/>
              <a:t>Формальные механизмы </a:t>
            </a:r>
            <a:r>
              <a:rPr lang="ru-RU" sz="1400" dirty="0"/>
              <a:t>мониторинга деятельности LEPL в Министерстве образования </a:t>
            </a:r>
            <a:r>
              <a:rPr lang="ru-RU" sz="1400" dirty="0" smtClean="0"/>
              <a:t>не развиты</a:t>
            </a:r>
            <a:endParaRPr lang="en-US" sz="1400" dirty="0" smtClean="0"/>
          </a:p>
        </p:txBody>
      </p:sp>
      <p:grpSp>
        <p:nvGrpSpPr>
          <p:cNvPr id="40" name="Group 39"/>
          <p:cNvGrpSpPr/>
          <p:nvPr/>
        </p:nvGrpSpPr>
        <p:grpSpPr>
          <a:xfrm>
            <a:off x="402862" y="1648495"/>
            <a:ext cx="6246252" cy="4687911"/>
            <a:chOff x="-161815" y="1"/>
            <a:chExt cx="7228821" cy="4511041"/>
          </a:xfrm>
        </p:grpSpPr>
        <p:sp>
          <p:nvSpPr>
            <p:cNvPr id="41" name="Rectangle 40"/>
            <p:cNvSpPr/>
            <p:nvPr/>
          </p:nvSpPr>
          <p:spPr>
            <a:xfrm>
              <a:off x="-161815" y="1"/>
              <a:ext cx="7228821" cy="451104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TextBox 3"/>
            <p:cNvSpPr txBox="1"/>
            <p:nvPr/>
          </p:nvSpPr>
          <p:spPr>
            <a:xfrm>
              <a:off x="182453" y="225956"/>
              <a:ext cx="6681982" cy="214072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rgbClr val="0070C0"/>
              </a:solidFill>
              <a:prstDash val="sysDash"/>
            </a:ln>
          </p:spPr>
          <p:txBody>
            <a:bodyPr wrap="square" rtlCol="0">
              <a:noAutofit/>
            </a:bodyPr>
            <a:lstStyle/>
            <a:p>
              <a:pPr algn="ctr">
                <a:lnSpc>
                  <a:spcPct val="150000"/>
                </a:lnSpc>
              </a:pPr>
              <a:r>
                <a:rPr lang="ru-RU" b="1" dirty="0" smtClean="0">
                  <a:solidFill>
                    <a:srgbClr val="000000"/>
                  </a:solidFill>
                  <a:latin typeface="Sylfaen" panose="010A0502050306030303" pitchFamily="18" charset="0"/>
                  <a:ea typeface="Times New Roman" panose="02020603050405020304" pitchFamily="18" charset="0"/>
                  <a:cs typeface="Vrinda"/>
                </a:rPr>
                <a:t>Предварительные </a:t>
              </a:r>
              <a:r>
                <a:rPr lang="ru-RU" b="1" dirty="0">
                  <a:solidFill>
                    <a:srgbClr val="000000"/>
                  </a:solidFill>
                  <a:latin typeface="Sylfaen" panose="010A0502050306030303" pitchFamily="18" charset="0"/>
                  <a:ea typeface="Times New Roman" panose="02020603050405020304" pitchFamily="18" charset="0"/>
                  <a:cs typeface="Vrinda"/>
                </a:rPr>
                <a:t>условия подотчетности</a:t>
              </a:r>
              <a:endPara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342900" marR="0" lvl="0" indent="-34290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"/>
                <a:tabLst>
                  <a:tab pos="457200" algn="l"/>
                </a:tabLst>
              </a:pPr>
              <a:r>
                <a:rPr lang="ru-RU" sz="1600" dirty="0">
                  <a:solidFill>
                    <a:srgbClr val="000000"/>
                  </a:solidFill>
                  <a:latin typeface="Sylfaen" panose="010A0502050306030303" pitchFamily="18" charset="0"/>
                  <a:ea typeface="Calibri" panose="020F0502020204030204" pitchFamily="34" charset="0"/>
                  <a:cs typeface="Vrinda"/>
                </a:rPr>
                <a:t>Четкие роли и </a:t>
              </a:r>
              <a:r>
                <a:rPr lang="ru-RU" sz="1600" dirty="0" smtClean="0">
                  <a:solidFill>
                    <a:srgbClr val="000000"/>
                  </a:solidFill>
                  <a:latin typeface="Sylfaen" panose="010A0502050306030303" pitchFamily="18" charset="0"/>
                  <a:ea typeface="Calibri" panose="020F0502020204030204" pitchFamily="34" charset="0"/>
                  <a:cs typeface="Vrinda"/>
                </a:rPr>
                <a:t>обязанности</a:t>
              </a:r>
            </a:p>
            <a:p>
              <a:pPr marL="342900" marR="0" lvl="0" indent="-34290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"/>
                <a:tabLst>
                  <a:tab pos="457200" algn="l"/>
                </a:tabLst>
              </a:pPr>
              <a:r>
                <a:rPr lang="ru-RU" sz="1600" dirty="0">
                  <a:solidFill>
                    <a:srgbClr val="000000"/>
                  </a:solidFill>
                  <a:latin typeface="Sylfaen" panose="010A0502050306030303" pitchFamily="18" charset="0"/>
                  <a:ea typeface="Calibri" panose="020F0502020204030204" pitchFamily="34" charset="0"/>
                  <a:cs typeface="Vrinda"/>
                </a:rPr>
                <a:t>Четкие цели и показатели</a:t>
              </a:r>
            </a:p>
            <a:p>
              <a:pPr marL="342900" marR="0" lvl="0" indent="-34290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"/>
                <a:tabLst>
                  <a:tab pos="457200" algn="l"/>
                </a:tabLst>
              </a:pPr>
              <a:r>
                <a:rPr lang="ru-RU" sz="1600" b="1" dirty="0">
                  <a:solidFill>
                    <a:srgbClr val="000000"/>
                  </a:solidFill>
                  <a:latin typeface="Sylfaen" panose="010A0502050306030303" pitchFamily="18" charset="0"/>
                  <a:ea typeface="Calibri" panose="020F0502020204030204" pitchFamily="34" charset="0"/>
                  <a:cs typeface="Vrinda"/>
                </a:rPr>
                <a:t>Адекватные требования к отчетности</a:t>
              </a:r>
            </a:p>
            <a:p>
              <a:pPr marL="342900" marR="0" lvl="0" indent="-34290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"/>
                <a:tabLst>
                  <a:tab pos="457200" algn="l"/>
                </a:tabLst>
              </a:pPr>
              <a:r>
                <a:rPr lang="ru-RU" sz="1600" dirty="0">
                  <a:solidFill>
                    <a:srgbClr val="000000"/>
                  </a:solidFill>
                  <a:latin typeface="Sylfaen" panose="010A0502050306030303" pitchFamily="18" charset="0"/>
                  <a:ea typeface="Calibri" panose="020F0502020204030204" pitchFamily="34" charset="0"/>
                  <a:cs typeface="Vrinda"/>
                </a:rPr>
                <a:t>Механизм оценки отчетов и осуществления изменений</a:t>
              </a:r>
              <a:endPara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Vrinda"/>
              </a:endParaRPr>
            </a:p>
          </p:txBody>
        </p:sp>
        <p:sp>
          <p:nvSpPr>
            <p:cNvPr id="43" name="Down Arrow 42"/>
            <p:cNvSpPr/>
            <p:nvPr/>
          </p:nvSpPr>
          <p:spPr>
            <a:xfrm>
              <a:off x="3423309" y="2439591"/>
              <a:ext cx="290129" cy="249901"/>
            </a:xfrm>
            <a:prstGeom prst="downArrow">
              <a:avLst/>
            </a:prstGeom>
            <a:solidFill>
              <a:schemeClr val="accent6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TextBox 6"/>
            <p:cNvSpPr txBox="1"/>
            <p:nvPr/>
          </p:nvSpPr>
          <p:spPr>
            <a:xfrm>
              <a:off x="2617193" y="2716825"/>
              <a:ext cx="1881505" cy="607804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accent1"/>
              </a:solidFill>
            </a:ln>
          </p:spPr>
          <p:txBody>
            <a:bodyPr wrap="square" rtlCol="0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ru-RU" dirty="0" smtClean="0">
                  <a:solidFill>
                    <a:srgbClr val="000000"/>
                  </a:solidFill>
                  <a:latin typeface="Sylfaen" panose="010A0502050306030303" pitchFamily="18" charset="0"/>
                  <a:ea typeface="Times New Roman" panose="02020603050405020304" pitchFamily="18" charset="0"/>
                  <a:cs typeface="Vrinda"/>
                </a:rPr>
                <a:t>деятельность</a:t>
              </a:r>
              <a:endPara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5" name="TextBox 16"/>
            <p:cNvSpPr txBox="1"/>
            <p:nvPr/>
          </p:nvSpPr>
          <p:spPr>
            <a:xfrm>
              <a:off x="4158809" y="3564966"/>
              <a:ext cx="2810490" cy="748287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rgbClr val="0070C0"/>
              </a:solidFill>
              <a:prstDash val="sysDash"/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ru-RU" dirty="0">
                  <a:solidFill>
                    <a:srgbClr val="000000"/>
                  </a:solidFill>
                  <a:latin typeface="Sylfaen" panose="010A0502050306030303" pitchFamily="18" charset="0"/>
                  <a:ea typeface="Times New Roman" panose="02020603050405020304" pitchFamily="18" charset="0"/>
                  <a:cs typeface="Vrinda"/>
                </a:rPr>
                <a:t>составление отчетов</a:t>
              </a:r>
              <a:endPara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6" name="Bent Arrow 45"/>
            <p:cNvSpPr/>
            <p:nvPr/>
          </p:nvSpPr>
          <p:spPr>
            <a:xfrm rot="5400000">
              <a:off x="5150837" y="2555227"/>
              <a:ext cx="458396" cy="1254034"/>
            </a:xfrm>
            <a:prstGeom prst="bentArrow">
              <a:avLst>
                <a:gd name="adj1" fmla="val 25000"/>
                <a:gd name="adj2" fmla="val 25000"/>
                <a:gd name="adj3" fmla="val 25000"/>
                <a:gd name="adj4" fmla="val 43749"/>
              </a:avLst>
            </a:prstGeom>
            <a:solidFill>
              <a:schemeClr val="accent6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TextBox 20"/>
            <p:cNvSpPr txBox="1"/>
            <p:nvPr/>
          </p:nvSpPr>
          <p:spPr>
            <a:xfrm>
              <a:off x="200614" y="3564973"/>
              <a:ext cx="2797965" cy="748279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rgbClr val="0070C0"/>
              </a:solidFill>
              <a:prstDash val="sysDash"/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ru-RU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Оценка отчета и внесение изменений</a:t>
              </a:r>
              <a:endPara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8" name="Bent Arrow 47"/>
            <p:cNvSpPr/>
            <p:nvPr/>
          </p:nvSpPr>
          <p:spPr>
            <a:xfrm>
              <a:off x="1056232" y="2953045"/>
              <a:ext cx="1306286" cy="436314"/>
            </a:xfrm>
            <a:prstGeom prst="bentArrow">
              <a:avLst/>
            </a:prstGeom>
            <a:solidFill>
              <a:schemeClr val="accent6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Left Arrow 48"/>
            <p:cNvSpPr/>
            <p:nvPr/>
          </p:nvSpPr>
          <p:spPr>
            <a:xfrm>
              <a:off x="3200767" y="3803204"/>
              <a:ext cx="701908" cy="237704"/>
            </a:xfrm>
            <a:prstGeom prst="leftArrow">
              <a:avLst/>
            </a:prstGeom>
            <a:solidFill>
              <a:schemeClr val="accent6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6965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O-Presentatio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O-Presentation" id="{69625F1F-8C60-4421-8FE4-F3CEC9483DD3}" vid="{7CF5726C-533E-492E-AF0F-D2ED40DEE7CF}"/>
    </a:ext>
  </a:extLst>
</a:theme>
</file>

<file path=ppt/theme/theme2.xml><?xml version="1.0" encoding="utf-8"?>
<a:theme xmlns:a="http://schemas.openxmlformats.org/drawingml/2006/main" name="2_Power Point  - Geo-1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 Point  - Geo-1" id="{500FFC4D-F8B4-4BF0-A12D-DF86BE7715D7}" vid="{16086648-E65D-4F3F-AB6B-71CD32550E1B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SAO-Presentation</Template>
  <TotalTime>989</TotalTime>
  <Words>1231</Words>
  <Application>Microsoft Office PowerPoint</Application>
  <PresentationFormat>On-screen Show (4:3)</PresentationFormat>
  <Paragraphs>190</Paragraphs>
  <Slides>13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4" baseType="lpstr">
      <vt:lpstr>Arial</vt:lpstr>
      <vt:lpstr>Bp</vt:lpstr>
      <vt:lpstr>BPG ExtraSquare Mtavruli</vt:lpstr>
      <vt:lpstr>Calibri</vt:lpstr>
      <vt:lpstr>Calibri Light</vt:lpstr>
      <vt:lpstr>Sylfaen</vt:lpstr>
      <vt:lpstr>Times New Roman</vt:lpstr>
      <vt:lpstr>Vrinda</vt:lpstr>
      <vt:lpstr>Wingdings</vt:lpstr>
      <vt:lpstr>SAO-Presentation</vt:lpstr>
      <vt:lpstr>2_Power Point  - Geo-1</vt:lpstr>
      <vt:lpstr>Внешний аудит и внутренний контроль </vt:lpstr>
      <vt:lpstr> Общая информация</vt:lpstr>
      <vt:lpstr>Общая информация</vt:lpstr>
      <vt:lpstr>    </vt:lpstr>
      <vt:lpstr>Значение внутреннего контроля с точки зрения ГAO</vt:lpstr>
      <vt:lpstr>Деятельность ГAO в отношении PIFC </vt:lpstr>
      <vt:lpstr> </vt:lpstr>
      <vt:lpstr> </vt:lpstr>
      <vt:lpstr> </vt:lpstr>
      <vt:lpstr> </vt:lpstr>
      <vt:lpstr>   Рекомендации Министерству финансов</vt:lpstr>
      <vt:lpstr>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139</cp:revision>
  <dcterms:created xsi:type="dcterms:W3CDTF">2017-10-31T19:53:08Z</dcterms:created>
  <dcterms:modified xsi:type="dcterms:W3CDTF">2018-10-31T20:02:23Z</dcterms:modified>
</cp:coreProperties>
</file>