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7" r:id="rId5"/>
    <p:sldId id="266" r:id="rId6"/>
    <p:sldId id="261" r:id="rId7"/>
    <p:sldId id="262" r:id="rId8"/>
    <p:sldId id="263" r:id="rId9"/>
    <p:sldId id="264" r:id="rId10"/>
    <p:sldId id="265" r:id="rId11"/>
    <p:sldId id="260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NINI Flavia, GOV/PMB" initials="GFG" lastIdx="3" clrIdx="0">
    <p:extLst>
      <p:ext uri="{19B8F6BF-5375-455C-9EA6-DF929625EA0E}">
        <p15:presenceInfo xmlns:p15="http://schemas.microsoft.com/office/powerpoint/2012/main" userId="S-1-5-21-2146598497-832928401-1254845835-2534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D0C69F-108F-B000-FA3D-632A85B3E7C4}" v="88" dt="2021-05-11T10:07:32.9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0474" autoAdjust="0"/>
  </p:normalViewPr>
  <p:slideViewPr>
    <p:cSldViewPr snapToGrid="0">
      <p:cViewPr varScale="1">
        <p:scale>
          <a:sx n="71" d="100"/>
          <a:sy n="71" d="100"/>
        </p:scale>
        <p:origin x="8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ida Carsimamovic" userId="S::naidacar_gmail.com#ext#@worldbankgroup.onmicrosoft.com::53931ab3-ae2f-4940-ab2f-79ca65fd9f5d" providerId="AD" clId="Web-{BFD0C69F-108F-B000-FA3D-632A85B3E7C4}"/>
    <pc:docChg chg="modSld">
      <pc:chgData name="Naida Carsimamovic" userId="S::naidacar_gmail.com#ext#@worldbankgroup.onmicrosoft.com::53931ab3-ae2f-4940-ab2f-79ca65fd9f5d" providerId="AD" clId="Web-{BFD0C69F-108F-B000-FA3D-632A85B3E7C4}" dt="2021-05-11T10:07:32.927" v="59" actId="14100"/>
      <pc:docMkLst>
        <pc:docMk/>
      </pc:docMkLst>
      <pc:sldChg chg="modSp">
        <pc:chgData name="Naida Carsimamovic" userId="S::naidacar_gmail.com#ext#@worldbankgroup.onmicrosoft.com::53931ab3-ae2f-4940-ab2f-79ca65fd9f5d" providerId="AD" clId="Web-{BFD0C69F-108F-B000-FA3D-632A85B3E7C4}" dt="2021-05-11T10:05:18.593" v="19" actId="20577"/>
        <pc:sldMkLst>
          <pc:docMk/>
          <pc:sldMk cId="3531885170" sldId="257"/>
        </pc:sldMkLst>
        <pc:spChg chg="mod">
          <ac:chgData name="Naida Carsimamovic" userId="S::naidacar_gmail.com#ext#@worldbankgroup.onmicrosoft.com::53931ab3-ae2f-4940-ab2f-79ca65fd9f5d" providerId="AD" clId="Web-{BFD0C69F-108F-B000-FA3D-632A85B3E7C4}" dt="2021-05-11T10:05:18.593" v="19" actId="20577"/>
          <ac:spMkLst>
            <pc:docMk/>
            <pc:sldMk cId="3531885170" sldId="257"/>
            <ac:spMk id="2" creationId="{00000000-0000-0000-0000-000000000000}"/>
          </ac:spMkLst>
        </pc:spChg>
      </pc:sldChg>
      <pc:sldChg chg="modSp">
        <pc:chgData name="Naida Carsimamovic" userId="S::naidacar_gmail.com#ext#@worldbankgroup.onmicrosoft.com::53931ab3-ae2f-4940-ab2f-79ca65fd9f5d" providerId="AD" clId="Web-{BFD0C69F-108F-B000-FA3D-632A85B3E7C4}" dt="2021-05-11T10:07:08.489" v="58" actId="1076"/>
        <pc:sldMkLst>
          <pc:docMk/>
          <pc:sldMk cId="3759971860" sldId="261"/>
        </pc:sldMkLst>
        <pc:picChg chg="mod">
          <ac:chgData name="Naida Carsimamovic" userId="S::naidacar_gmail.com#ext#@worldbankgroup.onmicrosoft.com::53931ab3-ae2f-4940-ab2f-79ca65fd9f5d" providerId="AD" clId="Web-{BFD0C69F-108F-B000-FA3D-632A85B3E7C4}" dt="2021-05-11T10:07:08.489" v="58" actId="1076"/>
          <ac:picMkLst>
            <pc:docMk/>
            <pc:sldMk cId="3759971860" sldId="261"/>
            <ac:picMk id="4" creationId="{EF4BAAB5-6E03-4817-99AA-D9507650DDFA}"/>
          </ac:picMkLst>
        </pc:picChg>
      </pc:sldChg>
      <pc:sldChg chg="modSp">
        <pc:chgData name="Naida Carsimamovic" userId="S::naidacar_gmail.com#ext#@worldbankgroup.onmicrosoft.com::53931ab3-ae2f-4940-ab2f-79ca65fd9f5d" providerId="AD" clId="Web-{BFD0C69F-108F-B000-FA3D-632A85B3E7C4}" dt="2021-05-11T10:07:32.927" v="59" actId="14100"/>
        <pc:sldMkLst>
          <pc:docMk/>
          <pc:sldMk cId="1370999371" sldId="262"/>
        </pc:sldMkLst>
        <pc:picChg chg="mod">
          <ac:chgData name="Naida Carsimamovic" userId="S::naidacar_gmail.com#ext#@worldbankgroup.onmicrosoft.com::53931ab3-ae2f-4940-ab2f-79ca65fd9f5d" providerId="AD" clId="Web-{BFD0C69F-108F-B000-FA3D-632A85B3E7C4}" dt="2021-05-11T10:07:32.927" v="59" actId="14100"/>
          <ac:picMkLst>
            <pc:docMk/>
            <pc:sldMk cId="1370999371" sldId="262"/>
            <ac:picMk id="6" creationId="{E10CDD25-D5F2-4912-9F96-6EC3EF239940}"/>
          </ac:picMkLst>
        </pc:picChg>
      </pc:sldChg>
      <pc:sldChg chg="modSp">
        <pc:chgData name="Naida Carsimamovic" userId="S::naidacar_gmail.com#ext#@worldbankgroup.onmicrosoft.com::53931ab3-ae2f-4940-ab2f-79ca65fd9f5d" providerId="AD" clId="Web-{BFD0C69F-108F-B000-FA3D-632A85B3E7C4}" dt="2021-05-11T10:06:51.863" v="56" actId="20577"/>
        <pc:sldMkLst>
          <pc:docMk/>
          <pc:sldMk cId="1720506397" sldId="266"/>
        </pc:sldMkLst>
        <pc:spChg chg="mod">
          <ac:chgData name="Naida Carsimamovic" userId="S::naidacar_gmail.com#ext#@worldbankgroup.onmicrosoft.com::53931ab3-ae2f-4940-ab2f-79ca65fd9f5d" providerId="AD" clId="Web-{BFD0C69F-108F-B000-FA3D-632A85B3E7C4}" dt="2021-05-11T10:06:51.863" v="56" actId="20577"/>
          <ac:spMkLst>
            <pc:docMk/>
            <pc:sldMk cId="1720506397" sldId="266"/>
            <ac:spMk id="7" creationId="{00000000-0000-0000-0000-000000000000}"/>
          </ac:spMkLst>
        </pc:spChg>
      </pc:sldChg>
      <pc:sldChg chg="delSp modSp">
        <pc:chgData name="Naida Carsimamovic" userId="S::naidacar_gmail.com#ext#@worldbankgroup.onmicrosoft.com::53931ab3-ae2f-4940-ab2f-79ca65fd9f5d" providerId="AD" clId="Web-{BFD0C69F-108F-B000-FA3D-632A85B3E7C4}" dt="2021-05-11T10:05:49.221" v="40"/>
        <pc:sldMkLst>
          <pc:docMk/>
          <pc:sldMk cId="2612100950" sldId="267"/>
        </pc:sldMkLst>
        <pc:spChg chg="mod">
          <ac:chgData name="Naida Carsimamovic" userId="S::naidacar_gmail.com#ext#@worldbankgroup.onmicrosoft.com::53931ab3-ae2f-4940-ab2f-79ca65fd9f5d" providerId="AD" clId="Web-{BFD0C69F-108F-B000-FA3D-632A85B3E7C4}" dt="2021-05-11T10:05:45.236" v="38" actId="20577"/>
          <ac:spMkLst>
            <pc:docMk/>
            <pc:sldMk cId="2612100950" sldId="267"/>
            <ac:spMk id="4" creationId="{00000000-0000-0000-0000-000000000000}"/>
          </ac:spMkLst>
        </pc:spChg>
        <pc:spChg chg="del">
          <ac:chgData name="Naida Carsimamovic" userId="S::naidacar_gmail.com#ext#@worldbankgroup.onmicrosoft.com::53931ab3-ae2f-4940-ab2f-79ca65fd9f5d" providerId="AD" clId="Web-{BFD0C69F-108F-B000-FA3D-632A85B3E7C4}" dt="2021-05-11T10:05:49.221" v="40"/>
          <ac:spMkLst>
            <pc:docMk/>
            <pc:sldMk cId="2612100950" sldId="267"/>
            <ac:spMk id="5" creationId="{5FF422B6-D9C9-4BD5-9A50-0690438F472B}"/>
          </ac:spMkLst>
        </pc:spChg>
        <pc:picChg chg="mod">
          <ac:chgData name="Naida Carsimamovic" userId="S::naidacar_gmail.com#ext#@worldbankgroup.onmicrosoft.com::53931ab3-ae2f-4940-ab2f-79ca65fd9f5d" providerId="AD" clId="Web-{BFD0C69F-108F-B000-FA3D-632A85B3E7C4}" dt="2021-05-11T10:05:47.236" v="39" actId="1076"/>
          <ac:picMkLst>
            <pc:docMk/>
            <pc:sldMk cId="2612100950" sldId="267"/>
            <ac:picMk id="8" creationId="{BE955113-4228-47C3-99FA-56D5FBDEAD9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0BAB6-38C9-4E14-BF57-7AC270120F20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F56A0-CF1B-4274-AD89-A0B252B42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45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F56A0-CF1B-4274-AD89-A0B252B423E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36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F56A0-CF1B-4274-AD89-A0B252B423E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505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F56A0-CF1B-4274-AD89-A0B252B423E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284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F56A0-CF1B-4274-AD89-A0B252B423E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340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F56A0-CF1B-4274-AD89-A0B252B423E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9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F56A0-CF1B-4274-AD89-A0B252B423E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04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F56A0-CF1B-4274-AD89-A0B252B423E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352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F56A0-CF1B-4274-AD89-A0B252B423E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752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000" y="2628509"/>
            <a:ext cx="3504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9"/>
            <a:ext cx="3504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4000" y="2480400"/>
            <a:ext cx="84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Presentation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824000" y="3805200"/>
            <a:ext cx="84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Click to </a:t>
            </a:r>
            <a:r>
              <a:rPr kumimoji="0" lang="fr-FR" dirty="0" err="1"/>
              <a:t>edit</a:t>
            </a:r>
            <a:r>
              <a:rPr kumimoji="0" lang="fr-FR" dirty="0"/>
              <a:t> </a:t>
            </a:r>
            <a:r>
              <a:rPr kumimoji="0" lang="fr-FR" dirty="0" err="1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601" y="432000"/>
            <a:ext cx="923076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B9B5CE7D-A099-455E-B4B1-82EF2FFF558C}" type="datetime1">
              <a:rPr lang="en-GB" smtClean="0"/>
              <a:t>11/05/2021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000" y="6055201"/>
            <a:ext cx="23232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7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93225668-84D1-43B2-9632-604696526C4C}" type="datetime1">
              <a:rPr lang="en-GB" smtClean="0"/>
              <a:t>11/05/2021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A306C1B7-62EF-4250-9BED-0DC9EC0AFA69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  <p:extLst>
      <p:ext uri="{BB962C8B-B14F-4D97-AF65-F5344CB8AC3E}">
        <p14:creationId xmlns:p14="http://schemas.microsoft.com/office/powerpoint/2010/main" val="382973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4801" y="5328000"/>
            <a:ext cx="1267209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800" y="468000"/>
            <a:ext cx="923077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680000" y="2928144"/>
            <a:ext cx="8832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Header title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66CD2D8A-1C19-4C19-A7DA-357465C853E4}" type="datetime1">
              <a:rPr lang="en-GB" smtClean="0"/>
              <a:t>11/05/2021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A306C1B7-62EF-4250-9BED-0DC9EC0AFA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29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4801" y="5328185"/>
            <a:ext cx="1267209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672000" y="1306800"/>
            <a:ext cx="10872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7201" y="288000"/>
            <a:ext cx="611537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24000" y="1602000"/>
            <a:ext cx="109584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7351BAC1-43DA-4734-A3CB-66EC3DF0F960}" type="datetime1">
              <a:rPr lang="en-GB" smtClean="0"/>
              <a:t>11/05/2021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A306C1B7-62EF-4250-9BED-0DC9EC0AFA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7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4000" y="2501105"/>
            <a:ext cx="8400000" cy="1246495"/>
          </a:xfrm>
        </p:spPr>
        <p:txBody>
          <a:bodyPr/>
          <a:lstStyle/>
          <a:p>
            <a:r>
              <a:rPr lang="hr-HR"/>
              <a:t>Anketa OECD-a o dubinskim analizama rashoda za 2020.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/>
              <a:t>Sastanak mreže PEMPAL-a – 19. svibnja/maja 2021.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35676" y="5671752"/>
            <a:ext cx="542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>
                <a:solidFill>
                  <a:schemeClr val="bg1"/>
                </a:solidFill>
              </a:rPr>
              <a:t>Axel Mathot, Anne Keller, Flavia Giannini</a:t>
            </a:r>
          </a:p>
        </p:txBody>
      </p:sp>
    </p:spTree>
    <p:extLst>
      <p:ext uri="{BB962C8B-B14F-4D97-AF65-F5344CB8AC3E}">
        <p14:creationId xmlns:p14="http://schemas.microsoft.com/office/powerpoint/2010/main" val="4258695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08A3638-888A-4F00-9BB1-D50977375F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8204" y="678877"/>
            <a:ext cx="4267796" cy="316274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06C1B7-62EF-4250-9BED-0DC9EC0AFA69}" type="slidenum">
              <a:rPr lang="en-GB" smtClean="0"/>
              <a:t>10</a:t>
            </a:fld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/>
              <a:t>Utjecaj koronavirusne bolesti COVID-19 </a:t>
            </a:r>
            <a:r>
              <a:rPr lang="hr-HR"/>
              <a:t>na dubinske analize rashoda, 2020.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A4F4BC-E872-4FCA-9853-C8A786FFA3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008" y="2424199"/>
            <a:ext cx="7963028" cy="3754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626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000" y="2216412"/>
            <a:ext cx="8832000" cy="2464777"/>
          </a:xfrm>
        </p:spPr>
        <p:txBody>
          <a:bodyPr/>
          <a:lstStyle/>
          <a:p>
            <a:r>
              <a:rPr lang="hr-HR"/>
              <a:t>Hvala!</a:t>
            </a:r>
            <a:br>
              <a:rPr lang="hr-HR"/>
            </a:br>
            <a:br>
              <a:rPr lang="hr-HR"/>
            </a:br>
            <a:br>
              <a:rPr lang="hr-HR"/>
            </a:br>
            <a:br>
              <a:rPr lang="hr-HR"/>
            </a:br>
            <a:r>
              <a:rPr lang="hr-HR" sz="1600"/>
              <a:t>Axel.mathot@oecd.org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06C1B7-62EF-4250-9BED-0DC9EC0AFA6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82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4000" y="1601999"/>
            <a:ext cx="10958400" cy="4929429"/>
          </a:xfrm>
        </p:spPr>
        <p:txBody>
          <a:bodyPr vert="horz" lIns="91440" tIns="45720" rIns="91440" bIns="45720" anchor="t">
            <a:normAutofit fontScale="70000" lnSpcReduction="20000"/>
          </a:bodyPr>
          <a:lstStyle/>
          <a:p>
            <a:pPr marL="341630" indent="-341630">
              <a:lnSpc>
                <a:spcPct val="150000"/>
              </a:lnSpc>
            </a:pPr>
            <a:r>
              <a:rPr lang="hr-HR" dirty="0"/>
              <a:t>Kontekst ankete OECD-a </a:t>
            </a:r>
            <a:r>
              <a:rPr lang="hr-HR" dirty="0">
                <a:sym typeface="Wingdings" panose="05000000000000000000" pitchFamily="2" charset="2"/>
              </a:rPr>
              <a:t></a:t>
            </a:r>
            <a:r>
              <a:rPr lang="hr-HR" dirty="0"/>
              <a:t> Najbolje prakse u dubinskim analizama rashoda</a:t>
            </a:r>
            <a:endParaRPr lang="en-US" dirty="0"/>
          </a:p>
          <a:p>
            <a:pPr marL="341630" indent="-341630">
              <a:lnSpc>
                <a:spcPct val="150000"/>
              </a:lnSpc>
            </a:pPr>
            <a:r>
              <a:rPr lang="hr-HR" dirty="0"/>
              <a:t>Rezultati ankete:</a:t>
            </a:r>
          </a:p>
          <a:p>
            <a:pPr marL="741045" lvl="1" indent="-283845">
              <a:lnSpc>
                <a:spcPct val="150000"/>
              </a:lnSpc>
            </a:pPr>
            <a:r>
              <a:rPr lang="hr-HR" dirty="0"/>
              <a:t>Evolucija dubinskih analiza rashoda</a:t>
            </a:r>
          </a:p>
          <a:p>
            <a:pPr marL="741045" lvl="1" indent="-283845">
              <a:lnSpc>
                <a:spcPct val="150000"/>
              </a:lnSpc>
            </a:pPr>
            <a:r>
              <a:rPr lang="hr-HR" dirty="0"/>
              <a:t>Ciljevi dubinskih analiza rashoda</a:t>
            </a:r>
          </a:p>
          <a:p>
            <a:pPr marL="741045" lvl="1" indent="-283845">
              <a:lnSpc>
                <a:spcPct val="150000"/>
              </a:lnSpc>
            </a:pPr>
            <a:r>
              <a:rPr lang="hr-HR" dirty="0"/>
              <a:t>Glavna područja dubinskih analiza rashoda</a:t>
            </a:r>
          </a:p>
          <a:p>
            <a:pPr marL="741045" lvl="1" indent="-283845">
              <a:lnSpc>
                <a:spcPct val="150000"/>
              </a:lnSpc>
            </a:pPr>
            <a:r>
              <a:rPr lang="hr-HR" dirty="0"/>
              <a:t>Dionici u donošenju odluka</a:t>
            </a:r>
          </a:p>
          <a:p>
            <a:pPr marL="741045" lvl="1" indent="-283845">
              <a:lnSpc>
                <a:spcPct val="150000"/>
              </a:lnSpc>
            </a:pPr>
            <a:r>
              <a:rPr lang="hr-HR" dirty="0"/>
              <a:t>Izazovi</a:t>
            </a:r>
          </a:p>
          <a:p>
            <a:pPr marL="741045" lvl="1" indent="-283845">
              <a:lnSpc>
                <a:spcPct val="150000"/>
              </a:lnSpc>
            </a:pPr>
            <a:r>
              <a:rPr lang="hr-HR" dirty="0"/>
              <a:t>Poveznica s proračunom</a:t>
            </a:r>
          </a:p>
          <a:p>
            <a:pPr marL="741045" lvl="1" indent="-283845">
              <a:lnSpc>
                <a:spcPct val="150000"/>
              </a:lnSpc>
            </a:pPr>
            <a:r>
              <a:rPr lang="hr-HR" dirty="0"/>
              <a:t>Utjecaj </a:t>
            </a:r>
            <a:r>
              <a:rPr lang="hr-HR" dirty="0" err="1"/>
              <a:t>koronavirusne</a:t>
            </a:r>
            <a:r>
              <a:rPr lang="hr-HR" dirty="0"/>
              <a:t> bolesti COVID-19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Uvod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06C1B7-62EF-4250-9BED-0DC9EC0AFA6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885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Broj zemalja koje provode dubinske analize rashoda </a:t>
            </a:r>
            <a:r>
              <a:rPr lang="hr-HR" b="1"/>
              <a:t>porastao</a:t>
            </a:r>
            <a:r>
              <a:rPr lang="hr-HR"/>
              <a:t> </a:t>
            </a:r>
            <a:r>
              <a:rPr lang="hr-HR" b="1"/>
              <a:t>je</a:t>
            </a:r>
            <a:r>
              <a:rPr lang="hr-HR"/>
              <a:t> tijekom posljednjeg desetljeća…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06C1B7-62EF-4250-9BED-0DC9EC0AFA69}" type="slidenum">
              <a:rPr lang="en-GB" smtClean="0"/>
              <a:t>3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B897DE-6702-4419-B4E5-7DF0C6CC6A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1915" y="1619688"/>
            <a:ext cx="7708170" cy="479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058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06C1B7-62EF-4250-9BED-0DC9EC0AFA69}" type="slidenum">
              <a:rPr lang="en-GB" smtClean="0"/>
              <a:t>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Institucionalna struktura </a:t>
            </a:r>
            <a:r>
              <a:rPr lang="hr-HR" dirty="0"/>
              <a:t>dubinskih analiza rashoda, 2020.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E955113-4228-47C3-99FA-56D5FBDEA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1774" y="1645132"/>
            <a:ext cx="7619047" cy="443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100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…a promijenili su se i </a:t>
            </a:r>
            <a:r>
              <a:rPr lang="hr-HR" b="1"/>
              <a:t>ciljevi</a:t>
            </a:r>
            <a:r>
              <a:rPr lang="hr-HR"/>
              <a:t> dubinskih analiza rashoda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06C1B7-62EF-4250-9BED-0DC9EC0AFA69}" type="slidenum">
              <a:rPr lang="en-GB" smtClean="0"/>
              <a:t>5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97247" y="1815132"/>
            <a:ext cx="1880769" cy="2339102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hr-HR" sz="1600" dirty="0"/>
              <a:t>Ranije je naglasak bio na </a:t>
            </a:r>
            <a:r>
              <a:rPr lang="hr-HR" sz="1600" b="1" dirty="0"/>
              <a:t>uštedama</a:t>
            </a:r>
            <a:r>
              <a:rPr lang="hr-HR" sz="1600" dirty="0"/>
              <a:t>…</a:t>
            </a:r>
          </a:p>
          <a:p>
            <a:pPr algn="r"/>
            <a:r>
              <a:rPr lang="hr-HR" sz="1400" i="1" dirty="0"/>
              <a:t>(„unaprjeđenje efikasnosti potrošnje” i „kratkoročna smanjenja proračunskih rashoda”)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125831" y="4543589"/>
            <a:ext cx="1850169" cy="10772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hr-HR" sz="1600" dirty="0"/>
              <a:t>a sada se sve više usmjerava na </a:t>
            </a:r>
            <a:r>
              <a:rPr lang="hr-HR" sz="1600" b="1" dirty="0"/>
              <a:t>učinkovitost</a:t>
            </a:r>
            <a:r>
              <a:rPr lang="hr-HR" sz="1600" dirty="0"/>
              <a:t> politika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4C1B3A-4FC6-4B71-ACB0-EBCC605FF6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4259" y="1719024"/>
            <a:ext cx="7616753" cy="4512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506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Primjeri glavnih </a:t>
            </a:r>
            <a:r>
              <a:rPr lang="hr-HR" b="1"/>
              <a:t>tematskih područja</a:t>
            </a:r>
            <a:r>
              <a:rPr lang="hr-HR"/>
              <a:t> koja se odabiru za dubinske analize rashoda, 2020.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06C1B7-62EF-4250-9BED-0DC9EC0AFA69}" type="slidenum">
              <a:rPr lang="en-GB" smtClean="0"/>
              <a:t>6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4BAAB5-6E03-4817-99AA-D9507650DD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3591" y="1265644"/>
            <a:ext cx="7781618" cy="559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971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0000" y="237600"/>
            <a:ext cx="10080000" cy="1022400"/>
          </a:xfrm>
        </p:spPr>
        <p:txBody>
          <a:bodyPr/>
          <a:lstStyle/>
          <a:p>
            <a:r>
              <a:rPr lang="hr-HR" b="1"/>
              <a:t>Sudionici</a:t>
            </a:r>
            <a:r>
              <a:rPr lang="hr-HR"/>
              <a:t> procesa donošenja odluka u ključnim trenucima dubinskim analiza rashoda, 2020.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06C1B7-62EF-4250-9BED-0DC9EC0AFA69}" type="slidenum">
              <a:rPr lang="en-GB" smtClean="0"/>
              <a:t>7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0CDD25-D5F2-4912-9F96-6EC3EF2399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4762" y="1711848"/>
            <a:ext cx="8910827" cy="4899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999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Glavni </a:t>
            </a:r>
            <a:r>
              <a:rPr lang="hr-HR" b="1"/>
              <a:t>izazovi</a:t>
            </a:r>
            <a:r>
              <a:rPr lang="hr-HR"/>
              <a:t> učinkovitog provođenja dubinskih analiza rashoda, 2020.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06C1B7-62EF-4250-9BED-0DC9EC0AFA69}" type="slidenum">
              <a:rPr lang="en-GB" smtClean="0"/>
              <a:t>8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14E5AE-4030-4392-B570-C11BC3D105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2929" y="1514208"/>
            <a:ext cx="7422777" cy="500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40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38099" y="237600"/>
            <a:ext cx="10737901" cy="1022400"/>
          </a:xfrm>
        </p:spPr>
        <p:txBody>
          <a:bodyPr/>
          <a:lstStyle/>
          <a:p>
            <a:r>
              <a:rPr lang="hr-HR" sz="3000"/>
              <a:t>Na koji se način rezultati dubinske analize rashoda integriraju u </a:t>
            </a:r>
            <a:r>
              <a:rPr lang="hr-HR" sz="3000" b="1"/>
              <a:t>proračunski proces</a:t>
            </a:r>
            <a:r>
              <a:rPr lang="hr-HR" sz="3000"/>
              <a:t> u 2020.?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06C1B7-62EF-4250-9BED-0DC9EC0AFA69}" type="slidenum">
              <a:rPr lang="en-GB" smtClean="0"/>
              <a:t>9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A3C08D-5070-4A19-975D-EA2860D50A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4241" y="1680737"/>
            <a:ext cx="7792010" cy="473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035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1037</TotalTime>
  <Words>219</Words>
  <Application>Microsoft Office PowerPoint</Application>
  <PresentationFormat>Widescreen</PresentationFormat>
  <Paragraphs>43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OECD_English_white</vt:lpstr>
      <vt:lpstr>Anketa OECD-a o dubinskim analizama rashoda za 2020.</vt:lpstr>
      <vt:lpstr>Uvod</vt:lpstr>
      <vt:lpstr>Broj zemalja koje provode dubinske analize rashoda porastao je tijekom posljednjeg desetljeća…</vt:lpstr>
      <vt:lpstr>Institucionalna struktura dubinskih analiza rashoda, 2020.</vt:lpstr>
      <vt:lpstr>…a promijenili su se i ciljevi dubinskih analiza rashoda</vt:lpstr>
      <vt:lpstr>Primjeri glavnih tematskih područja koja se odabiru za dubinske analize rashoda, 2020.</vt:lpstr>
      <vt:lpstr>Sudionici procesa donošenja odluka u ključnim trenucima dubinskim analiza rashoda, 2020.</vt:lpstr>
      <vt:lpstr>Glavni izazovi učinkovitog provođenja dubinskih analiza rashoda, 2020.</vt:lpstr>
      <vt:lpstr>Na koji se način rezultati dubinske analize rashoda integriraju u proračunski proces u 2020.?</vt:lpstr>
      <vt:lpstr>Utjecaj koronavirusne bolesti COVID-19 na dubinske analize rashoda, 2020.</vt:lpstr>
      <vt:lpstr>Hvala!    Axel.mathot@oecd.org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oECD Spending review survey 2020</dc:title>
  <dc:creator>GIANNINI Flavia, GOV/PMB</dc:creator>
  <cp:lastModifiedBy>Author</cp:lastModifiedBy>
  <cp:revision>58</cp:revision>
  <dcterms:created xsi:type="dcterms:W3CDTF">2021-04-27T09:37:06Z</dcterms:created>
  <dcterms:modified xsi:type="dcterms:W3CDTF">2021-05-11T10:07:33Z</dcterms:modified>
</cp:coreProperties>
</file>