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5" r:id="rId11"/>
    <p:sldId id="26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NINI Flavia, GOV/PMB" initials="GFG" lastIdx="3" clrIdx="0">
    <p:extLst>
      <p:ext uri="{19B8F6BF-5375-455C-9EA6-DF929625EA0E}">
        <p15:presenceInfo xmlns:p15="http://schemas.microsoft.com/office/powerpoint/2012/main" userId="S-1-5-21-2146598497-832928401-1254845835-2534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474" autoAdjust="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0BAB6-38C9-4E14-BF57-7AC270120F20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F56A0-CF1B-4274-AD89-A0B252B42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3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47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0307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19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141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748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413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F56A0-CF1B-4274-AD89-A0B252B423E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752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F56A0-CF1B-4274-AD89-A0B252B423E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9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9B5CE7D-A099-455E-B4B1-82EF2FFF558C}" type="datetime1">
              <a:rPr lang="en-GB" smtClean="0"/>
              <a:t>05/05/2021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7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93225668-84D1-43B2-9632-604696526C4C}" type="datetime1">
              <a:rPr lang="en-GB" smtClean="0"/>
              <a:t>05/05/2021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06C1B7-62EF-4250-9BED-0DC9EC0AFA69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82973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6CD2D8A-1C19-4C19-A7DA-357465C853E4}" type="datetime1">
              <a:rPr lang="en-GB" smtClean="0"/>
              <a:t>05/05/2021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A306C1B7-62EF-4250-9BED-0DC9EC0AFA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9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7351BAC1-43DA-4734-A3CB-66EC3DF0F960}" type="datetime1">
              <a:rPr lang="en-GB" smtClean="0"/>
              <a:t>05/05/2021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06C1B7-62EF-4250-9BED-0DC9EC0AFA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7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1756" y="1346943"/>
            <a:ext cx="7992244" cy="2400657"/>
          </a:xfrm>
        </p:spPr>
        <p:txBody>
          <a:bodyPr/>
          <a:lstStyle/>
          <a:p>
            <a:r>
              <a:rPr lang="ru-RU" sz="4000" dirty="0"/>
              <a:t>Обследование ОЭСР, посвящённое практике проведения обзоров расходов – 2020 г.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1756" y="3805200"/>
            <a:ext cx="7992244" cy="348346"/>
          </a:xfrm>
        </p:spPr>
        <p:txBody>
          <a:bodyPr/>
          <a:lstStyle/>
          <a:p>
            <a:r>
              <a:rPr lang="ru-RU" dirty="0"/>
              <a:t>Заседание </a:t>
            </a:r>
            <a:r>
              <a:rPr lang="en-GB" dirty="0"/>
              <a:t>PEMPAL – 19</a:t>
            </a:r>
            <a:r>
              <a:rPr lang="ru-RU" dirty="0"/>
              <a:t> мая </a:t>
            </a:r>
            <a:r>
              <a:rPr lang="en-GB" dirty="0"/>
              <a:t>2021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35676" y="5671752"/>
            <a:ext cx="6497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Аксель </a:t>
            </a:r>
            <a:r>
              <a:rPr lang="ru-RU" sz="2000" dirty="0" err="1">
                <a:solidFill>
                  <a:schemeClr val="bg1"/>
                </a:solidFill>
              </a:rPr>
              <a:t>Матот</a:t>
            </a:r>
            <a:r>
              <a:rPr lang="ru-RU" sz="2000" dirty="0">
                <a:solidFill>
                  <a:schemeClr val="bg1"/>
                </a:solidFill>
              </a:rPr>
              <a:t>, Анне </a:t>
            </a:r>
            <a:r>
              <a:rPr lang="ru-RU" sz="2000" dirty="0" err="1">
                <a:solidFill>
                  <a:schemeClr val="bg1"/>
                </a:solidFill>
              </a:rPr>
              <a:t>Келлер</a:t>
            </a:r>
            <a:r>
              <a:rPr lang="ru-RU" sz="2000" dirty="0">
                <a:solidFill>
                  <a:schemeClr val="bg1"/>
                </a:solidFill>
              </a:rPr>
              <a:t>, Флавия </a:t>
            </a:r>
            <a:r>
              <a:rPr lang="ru-RU" sz="2000" dirty="0" err="1">
                <a:solidFill>
                  <a:schemeClr val="bg1"/>
                </a:solidFill>
              </a:rPr>
              <a:t>Джаннини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69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07" y="2358778"/>
            <a:ext cx="9258300" cy="429577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Воздействие</a:t>
            </a:r>
            <a:r>
              <a:rPr lang="en-GB" b="1" dirty="0"/>
              <a:t> Covid-19 </a:t>
            </a:r>
            <a:r>
              <a:rPr lang="ru-RU" dirty="0"/>
              <a:t>на ОБР,</a:t>
            </a:r>
            <a:br>
              <a:rPr lang="ru-RU" dirty="0"/>
            </a:br>
            <a:r>
              <a:rPr lang="en-GB" dirty="0"/>
              <a:t> 2020</a:t>
            </a:r>
            <a:r>
              <a:rPr lang="ru-RU" dirty="0"/>
              <a:t> г.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8739" r="18369"/>
          <a:stretch/>
        </p:blipFill>
        <p:spPr>
          <a:xfrm>
            <a:off x="8403772" y="269250"/>
            <a:ext cx="2931886" cy="30877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520169-B6C1-48FD-AA09-0BAC436E3595}"/>
              </a:ext>
            </a:extLst>
          </p:cNvPr>
          <p:cNvSpPr txBox="1"/>
          <p:nvPr/>
        </p:nvSpPr>
        <p:spPr>
          <a:xfrm>
            <a:off x="7831640" y="1985972"/>
            <a:ext cx="568505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Пожалуй, важнее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(24)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00FE80-5D56-4883-872E-8D3CE611F4CB}"/>
              </a:ext>
            </a:extLst>
          </p:cNvPr>
          <p:cNvSpPr txBox="1"/>
          <p:nvPr/>
        </p:nvSpPr>
        <p:spPr>
          <a:xfrm>
            <a:off x="11242439" y="824478"/>
            <a:ext cx="733561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Пожалуй, без изменений (10)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7AB01D-D216-4E01-A26F-F4CA4F358238}"/>
              </a:ext>
            </a:extLst>
          </p:cNvPr>
          <p:cNvSpPr txBox="1"/>
          <p:nvPr/>
        </p:nvSpPr>
        <p:spPr>
          <a:xfrm>
            <a:off x="8851665" y="939373"/>
            <a:ext cx="194704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AC6104-965D-45CD-8768-F383F9154D74}"/>
              </a:ext>
            </a:extLst>
          </p:cNvPr>
          <p:cNvSpPr txBox="1"/>
          <p:nvPr/>
        </p:nvSpPr>
        <p:spPr>
          <a:xfrm>
            <a:off x="9004065" y="770304"/>
            <a:ext cx="194704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PRT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AD6CF1-761C-4E35-AD00-DCA211626C3B}"/>
              </a:ext>
            </a:extLst>
          </p:cNvPr>
          <p:cNvSpPr txBox="1"/>
          <p:nvPr/>
        </p:nvSpPr>
        <p:spPr>
          <a:xfrm>
            <a:off x="9189244" y="634573"/>
            <a:ext cx="226777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SWE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DD2E1-4B85-40D8-ABC9-42F28A266AD0}"/>
              </a:ext>
            </a:extLst>
          </p:cNvPr>
          <p:cNvSpPr txBox="1"/>
          <p:nvPr/>
        </p:nvSpPr>
        <p:spPr>
          <a:xfrm>
            <a:off x="9405938" y="546467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TUR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5CADE3-9887-4114-9135-9FB013C751C8}"/>
              </a:ext>
            </a:extLst>
          </p:cNvPr>
          <p:cNvSpPr txBox="1"/>
          <p:nvPr/>
        </p:nvSpPr>
        <p:spPr>
          <a:xfrm>
            <a:off x="9647003" y="498842"/>
            <a:ext cx="194704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USA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D4B803-51B4-49A5-968F-68EBB9D29714}"/>
              </a:ext>
            </a:extLst>
          </p:cNvPr>
          <p:cNvSpPr txBox="1"/>
          <p:nvPr/>
        </p:nvSpPr>
        <p:spPr>
          <a:xfrm>
            <a:off x="8717757" y="1132255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NZL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8C7A6B-14E5-4A37-88B7-30E111523156}"/>
              </a:ext>
            </a:extLst>
          </p:cNvPr>
          <p:cNvSpPr txBox="1"/>
          <p:nvPr/>
        </p:nvSpPr>
        <p:spPr>
          <a:xfrm>
            <a:off x="8617744" y="1334662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NLD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004C29-D997-410C-B95A-8FBD452ED00F}"/>
              </a:ext>
            </a:extLst>
          </p:cNvPr>
          <p:cNvSpPr txBox="1"/>
          <p:nvPr/>
        </p:nvSpPr>
        <p:spPr>
          <a:xfrm>
            <a:off x="8548688" y="1548975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LUX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2790DB-CB99-4E20-9EDD-CD773BEBEB97}"/>
              </a:ext>
            </a:extLst>
          </p:cNvPr>
          <p:cNvSpPr txBox="1"/>
          <p:nvPr/>
        </p:nvSpPr>
        <p:spPr>
          <a:xfrm>
            <a:off x="8515351" y="1772813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LTU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3EF015-35E6-4D7C-B77D-ED96655CEFE9}"/>
              </a:ext>
            </a:extLst>
          </p:cNvPr>
          <p:cNvSpPr txBox="1"/>
          <p:nvPr/>
        </p:nvSpPr>
        <p:spPr>
          <a:xfrm>
            <a:off x="8555833" y="2001413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KOR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690C13-836F-4C39-85B1-4A64D507F55B}"/>
              </a:ext>
            </a:extLst>
          </p:cNvPr>
          <p:cNvSpPr txBox="1"/>
          <p:nvPr/>
        </p:nvSpPr>
        <p:spPr>
          <a:xfrm>
            <a:off x="8601077" y="2215726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JPN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C6A556-CB4A-46BF-A7A6-7CD41A9AA948}"/>
              </a:ext>
            </a:extLst>
          </p:cNvPr>
          <p:cNvSpPr txBox="1"/>
          <p:nvPr/>
        </p:nvSpPr>
        <p:spPr>
          <a:xfrm>
            <a:off x="8705852" y="2418132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ITA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1C3370-B92A-4A8E-B16C-17DF09872638}"/>
              </a:ext>
            </a:extLst>
          </p:cNvPr>
          <p:cNvSpPr txBox="1"/>
          <p:nvPr/>
        </p:nvSpPr>
        <p:spPr>
          <a:xfrm>
            <a:off x="8839202" y="2601488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4D0C3D-BB7E-4D0F-8346-52D80BA10FBD}"/>
              </a:ext>
            </a:extLst>
          </p:cNvPr>
          <p:cNvSpPr txBox="1"/>
          <p:nvPr/>
        </p:nvSpPr>
        <p:spPr>
          <a:xfrm>
            <a:off x="8996365" y="2772938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IRL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CB0413-30A8-4786-9406-554C2D3C423A}"/>
              </a:ext>
            </a:extLst>
          </p:cNvPr>
          <p:cNvSpPr txBox="1"/>
          <p:nvPr/>
        </p:nvSpPr>
        <p:spPr>
          <a:xfrm>
            <a:off x="9194008" y="2913432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GRC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5C2B75-026B-4F56-B1B3-AC39E8558007}"/>
              </a:ext>
            </a:extLst>
          </p:cNvPr>
          <p:cNvSpPr txBox="1"/>
          <p:nvPr/>
        </p:nvSpPr>
        <p:spPr>
          <a:xfrm>
            <a:off x="9410702" y="3001539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GBR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C70637-3379-4312-80E9-EF4883D9EF85}"/>
              </a:ext>
            </a:extLst>
          </p:cNvPr>
          <p:cNvSpPr txBox="1"/>
          <p:nvPr/>
        </p:nvSpPr>
        <p:spPr>
          <a:xfrm>
            <a:off x="9636921" y="3051545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FRA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A522EE-45DC-47AF-AE16-2E2AA2718AA0}"/>
              </a:ext>
            </a:extLst>
          </p:cNvPr>
          <p:cNvSpPr txBox="1"/>
          <p:nvPr/>
        </p:nvSpPr>
        <p:spPr>
          <a:xfrm>
            <a:off x="9882189" y="3051545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ESP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EE80CE-2A06-44F9-BA93-C234FC5D7D66}"/>
              </a:ext>
            </a:extLst>
          </p:cNvPr>
          <p:cNvSpPr txBox="1"/>
          <p:nvPr/>
        </p:nvSpPr>
        <p:spPr>
          <a:xfrm>
            <a:off x="10113170" y="3003920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DNK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6722C8-C38C-4DCC-8961-16734E54C1D8}"/>
              </a:ext>
            </a:extLst>
          </p:cNvPr>
          <p:cNvSpPr txBox="1"/>
          <p:nvPr/>
        </p:nvSpPr>
        <p:spPr>
          <a:xfrm>
            <a:off x="10332245" y="2913433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CZE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34C810-A2CF-4EDA-BC40-EC47A6BA3EEA}"/>
              </a:ext>
            </a:extLst>
          </p:cNvPr>
          <p:cNvSpPr txBox="1"/>
          <p:nvPr/>
        </p:nvSpPr>
        <p:spPr>
          <a:xfrm>
            <a:off x="10515601" y="2772939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DDD4C5-0653-49B9-8949-BBAEC4540148}"/>
              </a:ext>
            </a:extLst>
          </p:cNvPr>
          <p:cNvSpPr txBox="1"/>
          <p:nvPr/>
        </p:nvSpPr>
        <p:spPr>
          <a:xfrm>
            <a:off x="10679907" y="2601489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392327-FD17-458C-A8A7-E22F3F036CF4}"/>
              </a:ext>
            </a:extLst>
          </p:cNvPr>
          <p:cNvSpPr txBox="1"/>
          <p:nvPr/>
        </p:nvSpPr>
        <p:spPr>
          <a:xfrm>
            <a:off x="10782301" y="2403845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CAN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36A276-76E1-47ED-B6D8-7508859E22CA}"/>
              </a:ext>
            </a:extLst>
          </p:cNvPr>
          <p:cNvSpPr txBox="1"/>
          <p:nvPr/>
        </p:nvSpPr>
        <p:spPr>
          <a:xfrm>
            <a:off x="10891839" y="2210964"/>
            <a:ext cx="204788" cy="92333"/>
          </a:xfrm>
          <a:prstGeom prst="rect">
            <a:avLst/>
          </a:prstGeom>
          <a:solidFill>
            <a:srgbClr val="BDD7EE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AUT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D8D6E5-165A-4D16-8BA7-AA68175B38AB}"/>
              </a:ext>
            </a:extLst>
          </p:cNvPr>
          <p:cNvSpPr txBox="1"/>
          <p:nvPr/>
        </p:nvSpPr>
        <p:spPr>
          <a:xfrm>
            <a:off x="10975183" y="2001414"/>
            <a:ext cx="204788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SVK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74FE77-31E1-4171-915F-750C537EC19B}"/>
              </a:ext>
            </a:extLst>
          </p:cNvPr>
          <p:cNvSpPr txBox="1"/>
          <p:nvPr/>
        </p:nvSpPr>
        <p:spPr>
          <a:xfrm>
            <a:off x="10968039" y="1772814"/>
            <a:ext cx="235742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NOR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90E2735-3D01-4471-9CEA-AAF5479346F8}"/>
              </a:ext>
            </a:extLst>
          </p:cNvPr>
          <p:cNvSpPr txBox="1"/>
          <p:nvPr/>
        </p:nvSpPr>
        <p:spPr>
          <a:xfrm>
            <a:off x="10937082" y="1551358"/>
            <a:ext cx="235742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MEX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3008E4-8A90-4092-801E-24AC40942ECF}"/>
              </a:ext>
            </a:extLst>
          </p:cNvPr>
          <p:cNvSpPr txBox="1"/>
          <p:nvPr/>
        </p:nvSpPr>
        <p:spPr>
          <a:xfrm>
            <a:off x="10877551" y="1334664"/>
            <a:ext cx="235742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LVA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541E30-2A44-4FF9-9A98-B0FD465F095E}"/>
              </a:ext>
            </a:extLst>
          </p:cNvPr>
          <p:cNvSpPr txBox="1"/>
          <p:nvPr/>
        </p:nvSpPr>
        <p:spPr>
          <a:xfrm>
            <a:off x="10787064" y="1122733"/>
            <a:ext cx="235742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ISR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BA6911-F5ED-4207-B84F-F03EECB92EE4}"/>
              </a:ext>
            </a:extLst>
          </p:cNvPr>
          <p:cNvSpPr txBox="1"/>
          <p:nvPr/>
        </p:nvSpPr>
        <p:spPr>
          <a:xfrm>
            <a:off x="10672764" y="939377"/>
            <a:ext cx="204786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803C39-D5CD-4823-B637-3CE09B9ECF6E}"/>
              </a:ext>
            </a:extLst>
          </p:cNvPr>
          <p:cNvSpPr txBox="1"/>
          <p:nvPr/>
        </p:nvSpPr>
        <p:spPr>
          <a:xfrm>
            <a:off x="10522745" y="765546"/>
            <a:ext cx="204786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DEU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83014B-5200-4384-9815-3B6F70545FB4}"/>
              </a:ext>
            </a:extLst>
          </p:cNvPr>
          <p:cNvSpPr txBox="1"/>
          <p:nvPr/>
        </p:nvSpPr>
        <p:spPr>
          <a:xfrm>
            <a:off x="10332245" y="641721"/>
            <a:ext cx="204786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CHE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6A3B592-8D61-4B36-A441-9D39F167DC32}"/>
              </a:ext>
            </a:extLst>
          </p:cNvPr>
          <p:cNvSpPr txBox="1"/>
          <p:nvPr/>
        </p:nvSpPr>
        <p:spPr>
          <a:xfrm>
            <a:off x="10110789" y="544090"/>
            <a:ext cx="204786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BEL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C3427D4-83DA-4A06-B2CB-C9EE7A56E71D}"/>
              </a:ext>
            </a:extLst>
          </p:cNvPr>
          <p:cNvSpPr txBox="1"/>
          <p:nvPr/>
        </p:nvSpPr>
        <p:spPr>
          <a:xfrm>
            <a:off x="9877427" y="496466"/>
            <a:ext cx="204786" cy="92333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</a:t>
            </a:r>
            <a:endParaRPr kumimoji="0" lang="ru-RU" sz="6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16899" y="5475300"/>
            <a:ext cx="2352675" cy="561975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algn="ctr"/>
            <a:r>
              <a:rPr lang="ru-RU" dirty="0">
                <a:solidFill>
                  <a:srgbClr val="727272"/>
                </a:solidFill>
                <a:latin typeface="Arial"/>
              </a:rPr>
              <a:t>Контроль уровня общих расходов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117273" y="5503874"/>
            <a:ext cx="3219351" cy="77152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dirty="0">
                <a:solidFill>
                  <a:srgbClr val="727272"/>
                </a:solidFill>
                <a:latin typeface="Arial"/>
              </a:rPr>
              <a:t>Увязка расходов с приоритетами правительства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527123" y="5475300"/>
            <a:ext cx="3350303" cy="52387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dirty="0">
                <a:solidFill>
                  <a:srgbClr val="727272"/>
                </a:solidFill>
                <a:latin typeface="Arial"/>
              </a:rPr>
              <a:t>Повышение результативности программ и политик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3632997" y="6313377"/>
            <a:ext cx="857250" cy="257175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Увеличение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653434" y="6326118"/>
            <a:ext cx="962025" cy="276225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727272"/>
                </a:solidFill>
                <a:latin typeface="Arial"/>
              </a:rPr>
              <a:t>Без изменений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968439" y="6334650"/>
            <a:ext cx="720398" cy="285750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Снижение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62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000" y="2216412"/>
            <a:ext cx="8832000" cy="2464777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GB" dirty="0"/>
              <a:t> !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1600" dirty="0"/>
              <a:t>Axel.mathot@oecd.org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8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4000" y="1601999"/>
            <a:ext cx="10958400" cy="49294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Контекст проведения обследования ОЭСР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ru-RU" dirty="0">
                <a:sym typeface="Wingdings" panose="05000000000000000000" pitchFamily="2" charset="2"/>
              </a:rPr>
              <a:t>передовая практика проведения обследований бюджетных расходов</a:t>
            </a:r>
            <a:r>
              <a:rPr lang="en-GB" dirty="0">
                <a:sym typeface="Wingdings" panose="05000000000000000000" pitchFamily="2" charset="2"/>
              </a:rPr>
              <a:t>: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Эволюция обзоров бюджетных расходов (ОБР)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Цели ОБР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Основные темы ОБР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Кто принимает решения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Проблемы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Связь с бюджетом</a:t>
            </a:r>
            <a:endParaRPr lang="en-GB" dirty="0"/>
          </a:p>
          <a:p>
            <a:pPr lvl="1">
              <a:lnSpc>
                <a:spcPct val="150000"/>
              </a:lnSpc>
            </a:pPr>
            <a:r>
              <a:rPr lang="ru-RU" dirty="0"/>
              <a:t>Воздействие </a:t>
            </a:r>
            <a:r>
              <a:rPr lang="en-GB" dirty="0"/>
              <a:t>Covid-19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306C1B7-62EF-4250-9BED-0DC9EC0AFA6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88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92" y="1521548"/>
            <a:ext cx="9075600" cy="533645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 последнее десятилетие </a:t>
            </a:r>
            <a:r>
              <a:rPr lang="ru-RU" b="1" dirty="0"/>
              <a:t>выросло</a:t>
            </a:r>
            <a:r>
              <a:rPr lang="ru-RU" dirty="0"/>
              <a:t> число стран, проводящих ОБР</a:t>
            </a:r>
            <a:r>
              <a:rPr lang="en-GB" dirty="0"/>
              <a:t>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C3E4D58-1582-4415-AD4C-E0CAC134969E}"/>
              </a:ext>
            </a:extLst>
          </p:cNvPr>
          <p:cNvSpPr/>
          <p:nvPr/>
        </p:nvSpPr>
        <p:spPr>
          <a:xfrm>
            <a:off x="889581" y="1658926"/>
            <a:ext cx="1041283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-2500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Внедрение практики ОБР, </a:t>
            </a:r>
            <a:r>
              <a:rPr kumimoji="0" lang="en-US" sz="3600" b="0" i="0" u="none" strike="noStrike" kern="1200" cap="none" spc="0" normalizeH="0" baseline="-2500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2011- 2020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5A871-C893-4C94-B15C-39AC0D4EE145}"/>
              </a:ext>
            </a:extLst>
          </p:cNvPr>
          <p:cNvSpPr txBox="1"/>
          <p:nvPr/>
        </p:nvSpPr>
        <p:spPr>
          <a:xfrm>
            <a:off x="4191048" y="6376600"/>
            <a:ext cx="557166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5CC1FA-C6EA-4DC0-8B10-65645EFFAA46}"/>
              </a:ext>
            </a:extLst>
          </p:cNvPr>
          <p:cNvSpPr txBox="1"/>
          <p:nvPr/>
        </p:nvSpPr>
        <p:spPr>
          <a:xfrm>
            <a:off x="4931616" y="6404956"/>
            <a:ext cx="2850309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Нет, но рассматривается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49911A-1373-48A2-A16D-15203162AE78}"/>
              </a:ext>
            </a:extLst>
          </p:cNvPr>
          <p:cNvSpPr txBox="1"/>
          <p:nvPr/>
        </p:nvSpPr>
        <p:spPr>
          <a:xfrm>
            <a:off x="7993111" y="6376600"/>
            <a:ext cx="557166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2851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237600"/>
            <a:ext cx="9956400" cy="1022400"/>
          </a:xfrm>
        </p:spPr>
        <p:txBody>
          <a:bodyPr/>
          <a:lstStyle/>
          <a:p>
            <a:r>
              <a:rPr lang="ru-RU" b="1" dirty="0"/>
              <a:t>Организационное оформление </a:t>
            </a:r>
            <a:r>
              <a:rPr lang="ru-RU" dirty="0"/>
              <a:t>ОБР, 2020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9615" y="1524702"/>
            <a:ext cx="7967769" cy="48868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5D80DB-A6C6-4CE3-9D59-7FB776CBD23B}"/>
              </a:ext>
            </a:extLst>
          </p:cNvPr>
          <p:cNvSpPr txBox="1"/>
          <p:nvPr/>
        </p:nvSpPr>
        <p:spPr>
          <a:xfrm>
            <a:off x="1901713" y="6029195"/>
            <a:ext cx="2850309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Специальное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подразделение ОБР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2E0210-2BF7-4FE3-B87D-E0546D318D7B}"/>
              </a:ext>
            </a:extLst>
          </p:cNvPr>
          <p:cNvSpPr txBox="1"/>
          <p:nvPr/>
        </p:nvSpPr>
        <p:spPr>
          <a:xfrm>
            <a:off x="4438344" y="6029195"/>
            <a:ext cx="2850309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Координационная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группа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F619DB-6D7B-4326-9715-8B4C8156BAA1}"/>
              </a:ext>
            </a:extLst>
          </p:cNvPr>
          <p:cNvSpPr txBox="1"/>
          <p:nvPr/>
        </p:nvSpPr>
        <p:spPr>
          <a:xfrm>
            <a:off x="6929132" y="6029195"/>
            <a:ext cx="2850309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Рабочая группа</a:t>
            </a:r>
          </a:p>
        </p:txBody>
      </p:sp>
    </p:spTree>
    <p:extLst>
      <p:ext uri="{BB962C8B-B14F-4D97-AF65-F5344CB8AC3E}">
        <p14:creationId xmlns:p14="http://schemas.microsoft.com/office/powerpoint/2010/main" val="385480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</a:t>
            </a:r>
            <a:r>
              <a:rPr lang="ru-RU" b="1" dirty="0"/>
              <a:t>цели</a:t>
            </a:r>
            <a:r>
              <a:rPr lang="ru-RU" dirty="0"/>
              <a:t> ОБР также изменились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2093" y="1655750"/>
            <a:ext cx="8334415" cy="50006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7247" y="1815132"/>
            <a:ext cx="2017975" cy="34163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От акцента на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экономии средств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…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(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«Повысить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эффективность расходования средств» и «Сократить бюджетные расходы в краткосрочной перспективе»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)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…</a:t>
            </a: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6451" y="3619500"/>
            <a:ext cx="249555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…к всё большему акценту на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результативность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политики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10CBA8-8355-409C-BF58-A9D4DEDD4219}"/>
              </a:ext>
            </a:extLst>
          </p:cNvPr>
          <p:cNvSpPr txBox="1"/>
          <p:nvPr/>
        </p:nvSpPr>
        <p:spPr>
          <a:xfrm>
            <a:off x="2278017" y="5466919"/>
            <a:ext cx="2419490" cy="660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Контроль уровня общих расходов/ экономии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4EFC06-4B8E-4E40-8D94-72C4DEFDD9C9}"/>
              </a:ext>
            </a:extLst>
          </p:cNvPr>
          <p:cNvSpPr txBox="1"/>
          <p:nvPr/>
        </p:nvSpPr>
        <p:spPr>
          <a:xfrm>
            <a:off x="4886255" y="5466919"/>
            <a:ext cx="2419490" cy="660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Увязка расходов с приоритетами правительства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35036F-01B7-4CAE-8761-D392DC8FB836}"/>
              </a:ext>
            </a:extLst>
          </p:cNvPr>
          <p:cNvSpPr txBox="1"/>
          <p:nvPr/>
        </p:nvSpPr>
        <p:spPr>
          <a:xfrm>
            <a:off x="7492019" y="5466919"/>
            <a:ext cx="2419490" cy="33041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Повышение результативности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130498-4272-4DB4-878E-E37BAD2D7B65}"/>
              </a:ext>
            </a:extLst>
          </p:cNvPr>
          <p:cNvSpPr txBox="1"/>
          <p:nvPr/>
        </p:nvSpPr>
        <p:spPr>
          <a:xfrm>
            <a:off x="2770221" y="1895429"/>
            <a:ext cx="6651557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Основные цели ОБР в последние годы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68610F-D067-4BC9-B320-8405C31C1123}"/>
              </a:ext>
            </a:extLst>
          </p:cNvPr>
          <p:cNvSpPr txBox="1"/>
          <p:nvPr/>
        </p:nvSpPr>
        <p:spPr>
          <a:xfrm>
            <a:off x="4039296" y="6196156"/>
            <a:ext cx="2842517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до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2018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(2008-2017)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782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основных </a:t>
            </a:r>
            <a:r>
              <a:rPr lang="ru-RU" b="1" dirty="0"/>
              <a:t>тем</a:t>
            </a:r>
            <a:r>
              <a:rPr lang="ru-RU" dirty="0"/>
              <a:t>, выбранных для ОБР,</a:t>
            </a:r>
            <a:r>
              <a:rPr lang="en-GB" dirty="0"/>
              <a:t>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616" y="1408125"/>
            <a:ext cx="7818145" cy="5449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41D488-285E-4A65-9C23-D4D0B8BFDC53}"/>
              </a:ext>
            </a:extLst>
          </p:cNvPr>
          <p:cNvSpPr txBox="1"/>
          <p:nvPr/>
        </p:nvSpPr>
        <p:spPr>
          <a:xfrm>
            <a:off x="1879616" y="3809896"/>
            <a:ext cx="1958959" cy="7430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Общественный порядок и безопасность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47DAE9-751A-4953-8D8C-19ED010E37D4}"/>
              </a:ext>
            </a:extLst>
          </p:cNvPr>
          <p:cNvSpPr txBox="1"/>
          <p:nvPr/>
        </p:nvSpPr>
        <p:spPr>
          <a:xfrm>
            <a:off x="2267084" y="4790971"/>
            <a:ext cx="1862003" cy="7430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Обзор ведомства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3D7F70-1200-4D5D-BEA9-1B7B91AEE50E}"/>
              </a:ext>
            </a:extLst>
          </p:cNvPr>
          <p:cNvSpPr txBox="1"/>
          <p:nvPr/>
        </p:nvSpPr>
        <p:spPr>
          <a:xfrm>
            <a:off x="3924236" y="5819671"/>
            <a:ext cx="752539" cy="4763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Оборона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92C514-8969-480A-8994-FBE961250648}"/>
              </a:ext>
            </a:extLst>
          </p:cNvPr>
          <p:cNvSpPr txBox="1"/>
          <p:nvPr/>
        </p:nvSpPr>
        <p:spPr>
          <a:xfrm>
            <a:off x="4905312" y="5976833"/>
            <a:ext cx="1314514" cy="7430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Общие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госуслуги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8D330E-96F0-457F-9EB2-1A4B7B5F1E0B}"/>
              </a:ext>
            </a:extLst>
          </p:cNvPr>
          <p:cNvSpPr txBox="1"/>
          <p:nvPr/>
        </p:nvSpPr>
        <p:spPr>
          <a:xfrm>
            <a:off x="7048436" y="5752996"/>
            <a:ext cx="1733614" cy="4763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Образование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99B2B7-721C-4742-9521-AD298E4A9C25}"/>
              </a:ext>
            </a:extLst>
          </p:cNvPr>
          <p:cNvSpPr txBox="1"/>
          <p:nvPr/>
        </p:nvSpPr>
        <p:spPr>
          <a:xfrm>
            <a:off x="7953375" y="4533796"/>
            <a:ext cx="1490663" cy="59055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Экономические вопросы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A45576-D0E3-421A-81E4-4E4845F65555}"/>
              </a:ext>
            </a:extLst>
          </p:cNvPr>
          <p:cNvSpPr txBox="1"/>
          <p:nvPr/>
        </p:nvSpPr>
        <p:spPr>
          <a:xfrm>
            <a:off x="7967663" y="2876446"/>
            <a:ext cx="1514475" cy="6668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Социальная защита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E417B2-D11F-4E59-B7EA-812332274298}"/>
              </a:ext>
            </a:extLst>
          </p:cNvPr>
          <p:cNvSpPr txBox="1"/>
          <p:nvPr/>
        </p:nvSpPr>
        <p:spPr>
          <a:xfrm>
            <a:off x="6862764" y="1550408"/>
            <a:ext cx="1919286" cy="4763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Здравоохранение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13%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7C21B8-FE56-4D73-AACA-04B216872899}"/>
              </a:ext>
            </a:extLst>
          </p:cNvPr>
          <p:cNvSpPr txBox="1"/>
          <p:nvPr/>
        </p:nvSpPr>
        <p:spPr>
          <a:xfrm>
            <a:off x="3524251" y="2017185"/>
            <a:ext cx="990600" cy="4763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Прочее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25%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E6E6E6">
                  <a:lumMod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93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40000" y="237600"/>
            <a:ext cx="10080000" cy="1022400"/>
          </a:xfrm>
        </p:spPr>
        <p:txBody>
          <a:bodyPr/>
          <a:lstStyle/>
          <a:p>
            <a:r>
              <a:rPr lang="ru-RU" b="1" dirty="0"/>
              <a:t>Кто</a:t>
            </a:r>
            <a:r>
              <a:rPr lang="ru-RU" dirty="0"/>
              <a:t> принимает решения в ключевые моменты проведения ОБР, </a:t>
            </a:r>
            <a:r>
              <a:rPr lang="en-GB" dirty="0"/>
              <a:t>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984" y="1614428"/>
            <a:ext cx="8992856" cy="50419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A232F2-3E47-4342-BE63-56A2C5EF8691}"/>
              </a:ext>
            </a:extLst>
          </p:cNvPr>
          <p:cNvSpPr txBox="1"/>
          <p:nvPr/>
        </p:nvSpPr>
        <p:spPr>
          <a:xfrm>
            <a:off x="3886896" y="6214086"/>
            <a:ext cx="622529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Утверждение тематики ОБР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BA8D86-57DD-4ADC-A7ED-0E929A444AFD}"/>
              </a:ext>
            </a:extLst>
          </p:cNvPr>
          <p:cNvSpPr txBox="1"/>
          <p:nvPr/>
        </p:nvSpPr>
        <p:spPr>
          <a:xfrm>
            <a:off x="3886896" y="5837568"/>
            <a:ext cx="622529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Утверждение ТЗ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5CAAB-E157-45AC-93E7-1B4BBEC87460}"/>
              </a:ext>
            </a:extLst>
          </p:cNvPr>
          <p:cNvSpPr txBox="1"/>
          <p:nvPr/>
        </p:nvSpPr>
        <p:spPr>
          <a:xfrm>
            <a:off x="3886896" y="5434155"/>
            <a:ext cx="622529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Окончательное решение по отчёту об ОБР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CA876C-572D-4D67-AE1E-38A501B6C8BB}"/>
              </a:ext>
            </a:extLst>
          </p:cNvPr>
          <p:cNvSpPr txBox="1"/>
          <p:nvPr/>
        </p:nvSpPr>
        <p:spPr>
          <a:xfrm>
            <a:off x="1970160" y="4439072"/>
            <a:ext cx="1337816" cy="3110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Кабинет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456F0F-7C3D-470F-8D2A-485A27ECA4BB}"/>
              </a:ext>
            </a:extLst>
          </p:cNvPr>
          <p:cNvSpPr txBox="1"/>
          <p:nvPr/>
        </p:nvSpPr>
        <p:spPr>
          <a:xfrm>
            <a:off x="3380308" y="4446692"/>
            <a:ext cx="1702680" cy="93302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Министр финансов совместно с другим(ими) министром(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ами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CD9A16-8664-41B7-940E-5C2EAD68076A}"/>
              </a:ext>
            </a:extLst>
          </p:cNvPr>
          <p:cNvSpPr txBox="1"/>
          <p:nvPr/>
        </p:nvSpPr>
        <p:spPr>
          <a:xfrm>
            <a:off x="5246760" y="4439072"/>
            <a:ext cx="1337816" cy="62201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Министр финансов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ADA0FF-4E96-43C0-A992-346F5115C6CE}"/>
              </a:ext>
            </a:extLst>
          </p:cNvPr>
          <p:cNvSpPr txBox="1"/>
          <p:nvPr/>
        </p:nvSpPr>
        <p:spPr>
          <a:xfrm>
            <a:off x="6584576" y="4439072"/>
            <a:ext cx="1629784" cy="31101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Координационная группа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BED28A-3B76-41DD-927D-2BBC8B4BC498}"/>
              </a:ext>
            </a:extLst>
          </p:cNvPr>
          <p:cNvSpPr txBox="1"/>
          <p:nvPr/>
        </p:nvSpPr>
        <p:spPr>
          <a:xfrm>
            <a:off x="8343900" y="4439072"/>
            <a:ext cx="1607820" cy="62201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РБС</a:t>
            </a:r>
          </a:p>
        </p:txBody>
      </p:sp>
    </p:spTree>
    <p:extLst>
      <p:ext uri="{BB962C8B-B14F-4D97-AF65-F5344CB8AC3E}">
        <p14:creationId xmlns:p14="http://schemas.microsoft.com/office/powerpoint/2010/main" val="354585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проблемы на пути эффективного проведения ОБР,</a:t>
            </a:r>
            <a:r>
              <a:rPr lang="en-US" dirty="0"/>
              <a:t> 2020</a:t>
            </a:r>
            <a:r>
              <a:rPr lang="ru-RU" dirty="0"/>
              <a:t> г.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259" y="1350084"/>
            <a:ext cx="8310332" cy="55079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F42409-7E00-4318-88B0-B7EFCFF780C1}"/>
              </a:ext>
            </a:extLst>
          </p:cNvPr>
          <p:cNvSpPr txBox="1"/>
          <p:nvPr/>
        </p:nvSpPr>
        <p:spPr>
          <a:xfrm>
            <a:off x="1440000" y="1676599"/>
            <a:ext cx="44229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Низкое качество данных/информации об эффективности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381725-17A2-47FB-914F-5D2762C6DCA1}"/>
              </a:ext>
            </a:extLst>
          </p:cNvPr>
          <p:cNvSpPr txBox="1"/>
          <p:nvPr/>
        </p:nvSpPr>
        <p:spPr>
          <a:xfrm>
            <a:off x="1440000" y="2133799"/>
            <a:ext cx="44229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Отсутствие информации/данных об эффективности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8F98EB-3874-4F08-B680-972B96FE2430}"/>
              </a:ext>
            </a:extLst>
          </p:cNvPr>
          <p:cNvSpPr txBox="1"/>
          <p:nvPr/>
        </p:nvSpPr>
        <p:spPr>
          <a:xfrm>
            <a:off x="1440000" y="2484319"/>
            <a:ext cx="44229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Дефицит времени (напр., сжатые сроки для разработки и проведения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E5DCF6-18C4-46B0-9103-0AC8AB181742}"/>
              </a:ext>
            </a:extLst>
          </p:cNvPr>
          <p:cNvSpPr txBox="1"/>
          <p:nvPr/>
        </p:nvSpPr>
        <p:spPr>
          <a:xfrm>
            <a:off x="1440000" y="3025339"/>
            <a:ext cx="44229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Недостаточная заинтересованность участвующих структур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FC8B8F-D9B1-437C-9C1E-334B9D293762}"/>
              </a:ext>
            </a:extLst>
          </p:cNvPr>
          <p:cNvSpPr txBox="1"/>
          <p:nvPr/>
        </p:nvSpPr>
        <p:spPr>
          <a:xfrm>
            <a:off x="1440000" y="3467299"/>
            <a:ext cx="44229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Отсутствие возможности (напр., доступного персонала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871320-7A90-4F2A-A8A9-EB9E004EDE3B}"/>
              </a:ext>
            </a:extLst>
          </p:cNvPr>
          <p:cNvSpPr txBox="1"/>
          <p:nvPr/>
        </p:nvSpPr>
        <p:spPr>
          <a:xfrm>
            <a:off x="1440000" y="3924499"/>
            <a:ext cx="44229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Недостаточное сотрудничество со стороны структур, в отношении которых проводится ОБР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FCFC1D-CB56-4D2C-8704-55E824E6DC42}"/>
              </a:ext>
            </a:extLst>
          </p:cNvPr>
          <p:cNvSpPr txBox="1"/>
          <p:nvPr/>
        </p:nvSpPr>
        <p:spPr>
          <a:xfrm>
            <a:off x="1440000" y="4381699"/>
            <a:ext cx="44229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Количественное выражение и/или увязка с бюджетным процессом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F76CC-9CB9-4483-B7DC-A86651EB4CF6}"/>
              </a:ext>
            </a:extLst>
          </p:cNvPr>
          <p:cNvSpPr txBox="1"/>
          <p:nvPr/>
        </p:nvSpPr>
        <p:spPr>
          <a:xfrm>
            <a:off x="1440000" y="4747459"/>
            <a:ext cx="4422918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Недостаточная квалификация (напр., технические знания, навыки управления проектами и изменениями)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C29E57-F44E-4CEB-A40C-B54D5C8BA147}"/>
              </a:ext>
            </a:extLst>
          </p:cNvPr>
          <p:cNvSpPr txBox="1"/>
          <p:nvPr/>
        </p:nvSpPr>
        <p:spPr>
          <a:xfrm>
            <a:off x="1440000" y="5280859"/>
            <a:ext cx="44229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Недостаточное внимание проведению ОБР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54858A-CF28-46B9-8101-DD7FC1EA906E}"/>
              </a:ext>
            </a:extLst>
          </p:cNvPr>
          <p:cNvSpPr txBox="1"/>
          <p:nvPr/>
        </p:nvSpPr>
        <p:spPr>
          <a:xfrm>
            <a:off x="1440000" y="5730439"/>
            <a:ext cx="44229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Отсутствие политической поддержки (со сторон руководства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ACCA5B-6137-464A-973F-4EB77042BDE6}"/>
              </a:ext>
            </a:extLst>
          </p:cNvPr>
          <p:cNvSpPr txBox="1"/>
          <p:nvPr/>
        </p:nvSpPr>
        <p:spPr>
          <a:xfrm>
            <a:off x="1904259" y="6332849"/>
            <a:ext cx="867464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=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проблема отсутствует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2=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низкий уровень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3 =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средний уровень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 =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E6E6E6">
                    <a:lumMod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3182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8099" y="237600"/>
            <a:ext cx="10737901" cy="1022400"/>
          </a:xfrm>
        </p:spPr>
        <p:txBody>
          <a:bodyPr/>
          <a:lstStyle/>
          <a:p>
            <a:r>
              <a:rPr lang="ru-RU" sz="3000" dirty="0"/>
              <a:t>Как результаты ОБР учитываются в </a:t>
            </a:r>
            <a:r>
              <a:rPr lang="ru-RU" sz="3000" b="1" dirty="0"/>
              <a:t>бюджетном процессе</a:t>
            </a:r>
            <a:r>
              <a:rPr lang="ru-RU" sz="3000" dirty="0"/>
              <a:t>, 2020 г.</a:t>
            </a:r>
            <a:r>
              <a:rPr lang="en-GB" sz="3000" dirty="0"/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06C1B7-62EF-4250-9BED-0DC9EC0AFA6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099" y="1435440"/>
            <a:ext cx="9037599" cy="54225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A9792A-971A-4E2F-8608-9BDEF3C1EE93}"/>
              </a:ext>
            </a:extLst>
          </p:cNvPr>
          <p:cNvSpPr txBox="1"/>
          <p:nvPr/>
        </p:nvSpPr>
        <p:spPr>
          <a:xfrm>
            <a:off x="3178313" y="6397189"/>
            <a:ext cx="2646225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Да, во всех случаях или в большинстве случаев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508FBF-497F-4026-A378-48DBE5817983}"/>
              </a:ext>
            </a:extLst>
          </p:cNvPr>
          <p:cNvSpPr txBox="1"/>
          <p:nvPr/>
        </p:nvSpPr>
        <p:spPr>
          <a:xfrm>
            <a:off x="6045338" y="6397189"/>
            <a:ext cx="4451212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Да, только в отдельных случаях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AE9AB7-2E7E-4A15-A9AB-5A61A7B3CE79}"/>
              </a:ext>
            </a:extLst>
          </p:cNvPr>
          <p:cNvSpPr txBox="1"/>
          <p:nvPr/>
        </p:nvSpPr>
        <p:spPr>
          <a:xfrm>
            <a:off x="7967662" y="5054164"/>
            <a:ext cx="3173949" cy="12659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Решение по ОБР непосредственно отражается в многолетнем бюджете (среднесрочной финансовой программе)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032565-F652-4772-ABB4-0859B1832158}"/>
              </a:ext>
            </a:extLst>
          </p:cNvPr>
          <p:cNvSpPr txBox="1"/>
          <p:nvPr/>
        </p:nvSpPr>
        <p:spPr>
          <a:xfrm>
            <a:off x="5924551" y="5054164"/>
            <a:ext cx="2081212" cy="9494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Решение по ОБР непосредственно отражается в годовом бюджете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B81220-1D85-4E49-9BF5-E2D7F6EEA025}"/>
              </a:ext>
            </a:extLst>
          </p:cNvPr>
          <p:cNvSpPr txBox="1"/>
          <p:nvPr/>
        </p:nvSpPr>
        <p:spPr>
          <a:xfrm>
            <a:off x="3862389" y="5054164"/>
            <a:ext cx="2081212" cy="12659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Решения по ОБР учитываются в годовом бюджетном процессе  (переговорах)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6B89C2-6EE2-4A56-B95B-05760A6BC07A}"/>
              </a:ext>
            </a:extLst>
          </p:cNvPr>
          <p:cNvSpPr txBox="1"/>
          <p:nvPr/>
        </p:nvSpPr>
        <p:spPr>
          <a:xfrm>
            <a:off x="1238099" y="5054164"/>
            <a:ext cx="2624290" cy="9494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72727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Внутреннее использование в отраслевых министерствах для подготовки проекта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1277900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1113</TotalTime>
  <Words>535</Words>
  <Application>Microsoft Office PowerPoint</Application>
  <PresentationFormat>Широкоэкранный</PresentationFormat>
  <Paragraphs>134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Helvetica 65 Medium</vt:lpstr>
      <vt:lpstr>Wingdings</vt:lpstr>
      <vt:lpstr>OECD_English_white</vt:lpstr>
      <vt:lpstr>Обследование ОЭСР, посвящённое практике проведения обзоров расходов – 2020 г. </vt:lpstr>
      <vt:lpstr>Введение</vt:lpstr>
      <vt:lpstr>За последнее десятилетие выросло число стран, проводящих ОБР…</vt:lpstr>
      <vt:lpstr>Организационное оформление ОБР, 2020</vt:lpstr>
      <vt:lpstr>…цели ОБР также изменились</vt:lpstr>
      <vt:lpstr>Примеры основных тем, выбранных для ОБР, 2020</vt:lpstr>
      <vt:lpstr>Кто принимает решения в ключевые моменты проведения ОБР, 2020</vt:lpstr>
      <vt:lpstr>Основные проблемы на пути эффективного проведения ОБР, 2020 г.</vt:lpstr>
      <vt:lpstr>Как результаты ОБР учитываются в бюджетном процессе, 2020 г.?</vt:lpstr>
      <vt:lpstr>Воздействие Covid-19 на ОБР,  2020 г.</vt:lpstr>
      <vt:lpstr>СПАСИБО ЗА ВНИМАНИЕ !    Axel.mathot@oecd.org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 Spending review survey 2020</dc:title>
  <dc:creator>GIANNINI Flavia, GOV/PMB</dc:creator>
  <cp:lastModifiedBy>Gleb Yurasov</cp:lastModifiedBy>
  <cp:revision>61</cp:revision>
  <dcterms:created xsi:type="dcterms:W3CDTF">2021-04-27T09:37:06Z</dcterms:created>
  <dcterms:modified xsi:type="dcterms:W3CDTF">2021-05-05T12:24:56Z</dcterms:modified>
</cp:coreProperties>
</file>