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301" r:id="rId3"/>
    <p:sldId id="302" r:id="rId4"/>
    <p:sldId id="299" r:id="rId5"/>
    <p:sldId id="303" r:id="rId6"/>
    <p:sldId id="306" r:id="rId7"/>
    <p:sldId id="304" r:id="rId8"/>
    <p:sldId id="307" r:id="rId9"/>
    <p:sldId id="274" r:id="rId10"/>
    <p:sldId id="305" r:id="rId11"/>
    <p:sldId id="308" r:id="rId12"/>
    <p:sldId id="309" r:id="rId13"/>
    <p:sldId id="310" r:id="rId14"/>
    <p:sldId id="298" r:id="rId15"/>
    <p:sldId id="311" r:id="rId16"/>
    <p:sldId id="312" r:id="rId17"/>
    <p:sldId id="315" r:id="rId18"/>
    <p:sldId id="313" r:id="rId19"/>
    <p:sldId id="314" r:id="rId20"/>
    <p:sldId id="316" r:id="rId21"/>
    <p:sldId id="317" r:id="rId22"/>
    <p:sldId id="319" r:id="rId23"/>
    <p:sldId id="318" r:id="rId24"/>
    <p:sldId id="277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Alejandra Flores Montoya" initials="LAFM" lastIdx="1" clrIdx="0">
    <p:extLst>
      <p:ext uri="{19B8F6BF-5375-455C-9EA6-DF929625EA0E}">
        <p15:presenceInfo xmlns:p15="http://schemas.microsoft.com/office/powerpoint/2012/main" userId="S-1-5-21-746137067-1454471165-725345543-165724" providerId="AD"/>
      </p:ext>
    </p:extLst>
  </p:cmAuthor>
  <p:cmAuthor id="2" name="Victor De Leon Favela" initials="VDLF" lastIdx="15" clrIdx="1">
    <p:extLst>
      <p:ext uri="{19B8F6BF-5375-455C-9EA6-DF929625EA0E}">
        <p15:presenceInfo xmlns:p15="http://schemas.microsoft.com/office/powerpoint/2012/main" userId="S-1-5-21-746137067-1454471165-725345543-163188" providerId="AD"/>
      </p:ext>
    </p:extLst>
  </p:cmAuthor>
  <p:cmAuthor id="3" name="Nadia Olivia Lora Gerardo" initials="NOLG" lastIdx="1" clrIdx="2">
    <p:extLst>
      <p:ext uri="{19B8F6BF-5375-455C-9EA6-DF929625EA0E}">
        <p15:presenceInfo xmlns:p15="http://schemas.microsoft.com/office/powerpoint/2012/main" userId="S-1-5-21-746137067-1454471165-725345543-139633" providerId="AD"/>
      </p:ext>
    </p:extLst>
  </p:cmAuthor>
  <p:cmAuthor id="4" name="Aura Erendira Martinez Oriol" initials="AEMO" lastIdx="21" clrIdx="3">
    <p:extLst>
      <p:ext uri="{19B8F6BF-5375-455C-9EA6-DF929625EA0E}">
        <p15:presenceInfo xmlns:p15="http://schemas.microsoft.com/office/powerpoint/2012/main" userId="S-1-5-21-746137067-1454471165-725345543-1604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78D"/>
    <a:srgbClr val="FF6600"/>
    <a:srgbClr val="3E2258"/>
    <a:srgbClr val="BCCF00"/>
    <a:srgbClr val="1CB68D"/>
    <a:srgbClr val="7F7F7F"/>
    <a:srgbClr val="A66BD3"/>
    <a:srgbClr val="12B388"/>
    <a:srgbClr val="008789"/>
    <a:srgbClr val="51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20" autoAdjust="0"/>
  </p:normalViewPr>
  <p:slideViewPr>
    <p:cSldViewPr snapToGrid="0">
      <p:cViewPr varScale="1">
        <p:scale>
          <a:sx n="65" d="100"/>
          <a:sy n="65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?><Relationships xmlns="http://schemas.openxmlformats.org/package/2006/relationships"><Relationship Id="rId3" Type="http://schemas.openxmlformats.org/officeDocument/2006/relationships/oleObject" Target="file:///D:\Mis%20documentos\Transparencia%20Presupuestaria\Estad&#237;sticas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<c:title>
      <c:tx>
        <c:rich>
          <a:bodyPr rot="0" spcFirstLastPara="1" vertOverflow="ellipsis" vert="horz" wrap="square" anchor="ctr" anchorCtr="1"/>
          <a:lstStyle/>
          <a:p>
            <a:pPr xmlns:a="http://schemas.openxmlformats.org/drawingml/2006/main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xmlns:a="http://schemas.openxmlformats.org/drawingml/2006/main" lang="en-US" sz="2000" b="0" dirty="0"/>
              <a:t>Broj sesija na godinu</a:t>
            </a:r>
            <a:endParaRPr xmlns:a="http://schemas.openxmlformats.org/drawingml/2006/main" lang="hr-HR" sz="20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9781277340333"/>
          <c:y val="0.14393518518518519"/>
          <c:w val="0.82705774278215227"/>
          <c:h val="0.7208876494604841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1CB78D"/>
              </a:solidFill>
              <a:ln>
                <a:noFill/>
              </a:ln>
              <a:effectLst/>
            </c:spPr>
          </c:dPt>
          <c:cat>
            <c:numRef>
              <c:f>Hoja1!$C$4:$J$4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(Hoja1!$C$9,Hoja1!$D$9,Hoja1!$F$9,Hoja1!$G$9,Hoja1!$H$9,Hoja1!$I$9,Hoja1!$J$9)</c:f>
              <c:numCache>
                <c:formatCode>#,##0</c:formatCode>
                <c:ptCount val="7"/>
                <c:pt idx="0">
                  <c:v>92256</c:v>
                </c:pt>
                <c:pt idx="1">
                  <c:v>118510</c:v>
                </c:pt>
                <c:pt idx="2">
                  <c:v>344042</c:v>
                </c:pt>
                <c:pt idx="3">
                  <c:v>534877</c:v>
                </c:pt>
                <c:pt idx="4">
                  <c:v>549778</c:v>
                </c:pt>
                <c:pt idx="5">
                  <c:v>899141</c:v>
                </c:pt>
                <c:pt idx="6">
                  <c:v>722744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-1166494432"/>
        <c:axId val="-1166490080"/>
      </c:barChart>
      <c:catAx>
        <c:axId val="-11664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166490080"/>
        <c:crosses val="autoZero"/>
        <c:auto val="1"/>
        <c:lblAlgn val="ctr"/>
        <c:lblOffset val="100"/>
        <c:noMultiLvlLbl val="0"/>
      </c:catAx>
      <c:valAx>
        <c:axId val="-1166490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166494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C5AE46-3F45-49A1-87E7-5E95081A1FF4}">
      <dgm:prSet phldrT="[Texto]" custT="1"/>
      <dgm:spPr>
        <a:solidFill>
          <a:srgbClr val="1F9C8F"/>
        </a:solidFill>
      </dgm:spPr>
      <dgm:t>
        <a:bodyPr/>
        <a:lstStyle/>
        <a:p>
          <a:pPr xmlns:a="http://schemas.openxmlformats.org/drawingml/2006/main">
            <a:lnSpc>
              <a:spcPct val="100000"/>
            </a:lnSpc>
            <a:spcAft>
              <a:spcPts val="0"/>
            </a:spcAft>
          </a:pPr>
          <a:r>
            <a:t> </a:t>
          </a:r>
        </a:p>
        <a:p>
          <a:pPr xmlns:a="http://schemas.openxmlformats.org/drawingml/2006/main">
            <a:lnSpc>
              <a:spcPct val="100000"/>
            </a:lnSpc>
            <a:spcAft>
              <a:spcPts val="0"/>
            </a:spcAft>
          </a:pPr>
          <a:r>
            <a:rPr xmlns:a="http://schemas.openxmlformats.org/drawingml/2006/main" lang="es-MX" sz="4000" dirty="0" smtClean="0">
              <a:solidFill>
                <a:schemeClr val="bg1"/>
              </a:solidFill>
            </a:rPr>
            <a:t>Stručnjak</a:t>
          </a:r>
          <a:endParaRPr xmlns:a="http://schemas.openxmlformats.org/drawingml/2006/main" lang="hr-HR" sz="4000" dirty="0">
            <a:solidFill>
              <a:schemeClr val="bg1"/>
            </a:solidFill>
          </a:endParaRPr>
        </a:p>
      </dgm:t>
    </dgm:pt>
    <dgm:pt modelId="{337B6BAB-003F-40CA-BD44-62A5A5783C4C}" type="par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8B5591C-E8E1-42B0-871C-3BF9DD4B91A8}" type="sib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2A955FCE-E8A2-4B76-BEC0-D7743FCD8260}">
      <dgm:prSet phldrT="[Texto]" custT="1"/>
      <dgm:spPr>
        <a:solidFill>
          <a:srgbClr val="FF6600"/>
        </a:solidFill>
      </dgm:spPr>
      <dgm:t>
        <a:bodyPr/>
        <a:lstStyle/>
        <a:p>
          <a:pPr xmlns:a="http://schemas.openxmlformats.org/drawingml/2006/main"/>
          <a:r>
            <a:rPr xmlns:a="http://schemas.openxmlformats.org/drawingml/2006/main" lang="es-MX" sz="4400" dirty="0" smtClean="0">
              <a:solidFill>
                <a:schemeClr val="bg1"/>
              </a:solidFill>
            </a:rPr>
            <a:t>Amater</a:t>
          </a:r>
          <a:endParaRPr xmlns:a="http://schemas.openxmlformats.org/drawingml/2006/main" lang="hr-HR" sz="4400" dirty="0">
            <a:solidFill>
              <a:schemeClr val="bg1"/>
            </a:solidFill>
          </a:endParaRPr>
        </a:p>
      </dgm:t>
    </dgm:pt>
    <dgm:pt modelId="{0F20F551-E7F4-4A02-BD5D-DEB2D78A2249}" type="parTrans" cxnId="{10B124E2-E07C-4F1A-B553-4CBF2648CAD9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60D143B9-E097-4562-8725-95B0F7494E1F}" type="sibTrans" cxnId="{10B124E2-E07C-4F1A-B553-4CBF2648CAD9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72C76983-D51B-41C0-B825-D4F8EF38562E}">
      <dgm:prSet phldrT="[Texto]" custT="1"/>
      <dgm:spPr>
        <a:solidFill>
          <a:srgbClr val="C01161"/>
        </a:solidFill>
      </dgm:spPr>
      <dgm:t>
        <a:bodyPr/>
        <a:lstStyle/>
        <a:p>
          <a:pPr xmlns:a="http://schemas.openxmlformats.org/drawingml/2006/main"/>
          <a:r>
            <a:t>„Prolaznik”</a:t>
          </a:r>
          <a:endParaRPr xmlns:a="http://schemas.openxmlformats.org/drawingml/2006/main" lang="hr-HR" sz="5400" dirty="0">
            <a:solidFill>
              <a:schemeClr val="bg1"/>
            </a:solidFill>
          </a:endParaRPr>
        </a:p>
      </dgm:t>
    </dgm:pt>
    <dgm:pt modelId="{D9F9DA0E-E53A-468C-A53D-FD8F257B15E1}" type="parTrans" cxnId="{B0F073B0-1BD3-4E02-984C-EEE5E367D3C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1495853-D22F-4A8B-AFF3-97B794E945DC}" type="sibTrans" cxnId="{B0F073B0-1BD3-4E02-984C-EEE5E367D3C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</dgm:pt>
    <dgm:pt modelId="{6F0E1EFC-3680-4E52-8C21-830F30B6D41D}" type="pres">
      <dgm:prSet presAssocID="{E7C5AE46-3F45-49A1-87E7-5E95081A1FF4}" presName="Name8" presStyleCnt="0"/>
      <dgm:spPr/>
    </dgm:pt>
    <dgm:pt modelId="{F6B15CA5-139E-4DF2-9632-1CB4AB925DD7}" type="pres">
      <dgm:prSet presAssocID="{E7C5AE46-3F45-49A1-87E7-5E95081A1FF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9C8F20-CE44-4668-A0B1-1162E32F93CC}" type="pres">
      <dgm:prSet presAssocID="{E7C5AE46-3F45-49A1-87E7-5E95081A1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B6BDEA-B3C9-4881-BBF7-B9B8ABC5DD62}" type="pres">
      <dgm:prSet presAssocID="{2A955FCE-E8A2-4B76-BEC0-D7743FCD8260}" presName="Name8" presStyleCnt="0"/>
      <dgm:spPr/>
    </dgm:pt>
    <dgm:pt modelId="{D9E7F0E8-3588-4D53-B978-80180A937A34}" type="pres">
      <dgm:prSet presAssocID="{2A955FCE-E8A2-4B76-BEC0-D7743FCD826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39E421-2DA7-4D40-8978-64EDFC9DE8B6}" type="pres">
      <dgm:prSet presAssocID="{2A955FCE-E8A2-4B76-BEC0-D7743FCD82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966ABF-9BEA-43B8-BE69-C03DF128DCD4}" type="pres">
      <dgm:prSet presAssocID="{72C76983-D51B-41C0-B825-D4F8EF38562E}" presName="Name8" presStyleCnt="0"/>
      <dgm:spPr/>
    </dgm:pt>
    <dgm:pt modelId="{3B0E92CE-9E78-483E-8E0F-86EB768194E3}" type="pres">
      <dgm:prSet presAssocID="{72C76983-D51B-41C0-B825-D4F8EF3856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E8BBF-87B3-4E1B-930B-AEC14FBD48D0}" type="pres">
      <dgm:prSet presAssocID="{72C76983-D51B-41C0-B825-D4F8EF3856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B124E2-E07C-4F1A-B553-4CBF2648CAD9}" srcId="{7726E4D5-46B6-4D0E-8B89-C89863A7F46D}" destId="{2A955FCE-E8A2-4B76-BEC0-D7743FCD8260}" srcOrd="1" destOrd="0" parTransId="{0F20F551-E7F4-4A02-BD5D-DEB2D78A2249}" sibTransId="{60D143B9-E097-4562-8725-95B0F7494E1F}"/>
    <dgm:cxn modelId="{E7069BF7-EA58-4D9C-AB07-83ED472412AF}" type="presOf" srcId="{72C76983-D51B-41C0-B825-D4F8EF38562E}" destId="{3B0E92CE-9E78-483E-8E0F-86EB768194E3}" srcOrd="0" destOrd="0" presId="urn:microsoft.com/office/officeart/2005/8/layout/pyramid1"/>
    <dgm:cxn modelId="{864B5607-7276-4C9A-B984-C53FCAE48790}" type="presOf" srcId="{E7C5AE46-3F45-49A1-87E7-5E95081A1FF4}" destId="{089C8F20-CE44-4668-A0B1-1162E32F93CC}" srcOrd="1" destOrd="0" presId="urn:microsoft.com/office/officeart/2005/8/layout/pyramid1"/>
    <dgm:cxn modelId="{99043376-75D5-42F5-ADA3-5D6C304FEA53}" srcId="{7726E4D5-46B6-4D0E-8B89-C89863A7F46D}" destId="{E7C5AE46-3F45-49A1-87E7-5E95081A1FF4}" srcOrd="0" destOrd="0" parTransId="{337B6BAB-003F-40CA-BD44-62A5A5783C4C}" sibTransId="{F8B5591C-E8E1-42B0-871C-3BF9DD4B91A8}"/>
    <dgm:cxn modelId="{DC4814EC-6E75-4EE6-8463-5BC1031FA17F}" type="presOf" srcId="{7726E4D5-46B6-4D0E-8B89-C89863A7F46D}" destId="{BA968D1F-64B6-41FA-AA9C-39457308910F}" srcOrd="0" destOrd="0" presId="urn:microsoft.com/office/officeart/2005/8/layout/pyramid1"/>
    <dgm:cxn modelId="{B0F073B0-1BD3-4E02-984C-EEE5E367D3C6}" srcId="{7726E4D5-46B6-4D0E-8B89-C89863A7F46D}" destId="{72C76983-D51B-41C0-B825-D4F8EF38562E}" srcOrd="2" destOrd="0" parTransId="{D9F9DA0E-E53A-468C-A53D-FD8F257B15E1}" sibTransId="{B1495853-D22F-4A8B-AFF3-97B794E945DC}"/>
    <dgm:cxn modelId="{345FFA50-219B-46DF-8D43-B03A9AE48F53}" type="presOf" srcId="{2A955FCE-E8A2-4B76-BEC0-D7743FCD8260}" destId="{D9E7F0E8-3588-4D53-B978-80180A937A34}" srcOrd="0" destOrd="0" presId="urn:microsoft.com/office/officeart/2005/8/layout/pyramid1"/>
    <dgm:cxn modelId="{C9655694-800F-40D9-9AF0-732EC1325AAB}" type="presOf" srcId="{2A955FCE-E8A2-4B76-BEC0-D7743FCD8260}" destId="{A739E421-2DA7-4D40-8978-64EDFC9DE8B6}" srcOrd="1" destOrd="0" presId="urn:microsoft.com/office/officeart/2005/8/layout/pyramid1"/>
    <dgm:cxn modelId="{71BBE6A4-D201-4F05-98A5-A61E4B238D66}" type="presOf" srcId="{E7C5AE46-3F45-49A1-87E7-5E95081A1FF4}" destId="{F6B15CA5-139E-4DF2-9632-1CB4AB925DD7}" srcOrd="0" destOrd="0" presId="urn:microsoft.com/office/officeart/2005/8/layout/pyramid1"/>
    <dgm:cxn modelId="{5041A507-866C-4733-BC61-772D72B968B0}" type="presOf" srcId="{72C76983-D51B-41C0-B825-D4F8EF38562E}" destId="{310E8BBF-87B3-4E1B-930B-AEC14FBD48D0}" srcOrd="1" destOrd="0" presId="urn:microsoft.com/office/officeart/2005/8/layout/pyramid1"/>
    <dgm:cxn modelId="{FD37C8F3-A675-48BF-ACC1-C5EDDD77E51C}" type="presParOf" srcId="{BA968D1F-64B6-41FA-AA9C-39457308910F}" destId="{6F0E1EFC-3680-4E52-8C21-830F30B6D41D}" srcOrd="0" destOrd="0" presId="urn:microsoft.com/office/officeart/2005/8/layout/pyramid1"/>
    <dgm:cxn modelId="{A4DC2E85-21D2-4B2C-9BA6-7B85F7D1E3D6}" type="presParOf" srcId="{6F0E1EFC-3680-4E52-8C21-830F30B6D41D}" destId="{F6B15CA5-139E-4DF2-9632-1CB4AB925DD7}" srcOrd="0" destOrd="0" presId="urn:microsoft.com/office/officeart/2005/8/layout/pyramid1"/>
    <dgm:cxn modelId="{2F4A60F4-00B2-4E0D-A453-6D6AB1CEE532}" type="presParOf" srcId="{6F0E1EFC-3680-4E52-8C21-830F30B6D41D}" destId="{089C8F20-CE44-4668-A0B1-1162E32F93CC}" srcOrd="1" destOrd="0" presId="urn:microsoft.com/office/officeart/2005/8/layout/pyramid1"/>
    <dgm:cxn modelId="{E502E830-5385-4D11-933B-BBC89C113E1D}" type="presParOf" srcId="{BA968D1F-64B6-41FA-AA9C-39457308910F}" destId="{C5B6BDEA-B3C9-4881-BBF7-B9B8ABC5DD62}" srcOrd="1" destOrd="0" presId="urn:microsoft.com/office/officeart/2005/8/layout/pyramid1"/>
    <dgm:cxn modelId="{983E5A40-F82F-4EBE-9010-DCE4AFBBDEAB}" type="presParOf" srcId="{C5B6BDEA-B3C9-4881-BBF7-B9B8ABC5DD62}" destId="{D9E7F0E8-3588-4D53-B978-80180A937A34}" srcOrd="0" destOrd="0" presId="urn:microsoft.com/office/officeart/2005/8/layout/pyramid1"/>
    <dgm:cxn modelId="{BF84A66C-519B-46F8-BD33-86D606940545}" type="presParOf" srcId="{C5B6BDEA-B3C9-4881-BBF7-B9B8ABC5DD62}" destId="{A739E421-2DA7-4D40-8978-64EDFC9DE8B6}" srcOrd="1" destOrd="0" presId="urn:microsoft.com/office/officeart/2005/8/layout/pyramid1"/>
    <dgm:cxn modelId="{15C948B0-79B0-4075-98D1-1820D9BA4547}" type="presParOf" srcId="{BA968D1F-64B6-41FA-AA9C-39457308910F}" destId="{66966ABF-9BEA-43B8-BE69-C03DF128DCD4}" srcOrd="2" destOrd="0" presId="urn:microsoft.com/office/officeart/2005/8/layout/pyramid1"/>
    <dgm:cxn modelId="{CAC11BD7-65E4-4189-B640-0FD10FC1138E}" type="presParOf" srcId="{66966ABF-9BEA-43B8-BE69-C03DF128DCD4}" destId="{3B0E92CE-9E78-483E-8E0F-86EB768194E3}" srcOrd="0" destOrd="0" presId="urn:microsoft.com/office/officeart/2005/8/layout/pyramid1"/>
    <dgm:cxn modelId="{9CB1D8CA-EE76-44CC-86E2-31B027F5B880}" type="presParOf" srcId="{66966ABF-9BEA-43B8-BE69-C03DF128DCD4}" destId="{310E8BBF-87B3-4E1B-930B-AEC14FBD48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C5AE46-3F45-49A1-87E7-5E95081A1FF4}">
      <dgm:prSet phldrT="[Texto]" custT="1"/>
      <dgm:spPr>
        <a:solidFill>
          <a:srgbClr val="1F9C8F"/>
        </a:solidFill>
      </dgm:spPr>
      <dgm:t>
        <a:bodyPr/>
        <a:lstStyle/>
        <a:p>
          <a:pPr xmlns:a="http://schemas.openxmlformats.org/drawingml/2006/main">
            <a:lnSpc>
              <a:spcPct val="100000"/>
            </a:lnSpc>
            <a:spcAft>
              <a:spcPts val="0"/>
            </a:spcAft>
          </a:pPr>
          <a:r>
            <a:t> </a:t>
          </a:r>
        </a:p>
        <a:p>
          <a:pPr xmlns:a="http://schemas.openxmlformats.org/drawingml/2006/main">
            <a:lnSpc>
              <a:spcPct val="100000"/>
            </a:lnSpc>
            <a:spcAft>
              <a:spcPts val="0"/>
            </a:spcAft>
          </a:pPr>
          <a:r>
            <a:rPr xmlns:a="http://schemas.openxmlformats.org/drawingml/2006/main" lang="es-MX" sz="4000" dirty="0" smtClean="0">
              <a:solidFill>
                <a:schemeClr val="bg1"/>
              </a:solidFill>
            </a:rPr>
            <a:t>Stručnjak</a:t>
          </a:r>
          <a:endParaRPr xmlns:a="http://schemas.openxmlformats.org/drawingml/2006/main" lang="hr-HR" sz="4000" dirty="0">
            <a:solidFill>
              <a:schemeClr val="bg1"/>
            </a:solidFill>
          </a:endParaRPr>
        </a:p>
      </dgm:t>
    </dgm:pt>
    <dgm:pt modelId="{337B6BAB-003F-40CA-BD44-62A5A5783C4C}" type="par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8B5591C-E8E1-42B0-871C-3BF9DD4B91A8}" type="sib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</dgm:pt>
    <dgm:pt modelId="{6F0E1EFC-3680-4E52-8C21-830F30B6D41D}" type="pres">
      <dgm:prSet presAssocID="{E7C5AE46-3F45-49A1-87E7-5E95081A1FF4}" presName="Name8" presStyleCnt="0"/>
      <dgm:spPr/>
    </dgm:pt>
    <dgm:pt modelId="{F6B15CA5-139E-4DF2-9632-1CB4AB925DD7}" type="pres">
      <dgm:prSet presAssocID="{E7C5AE46-3F45-49A1-87E7-5E95081A1FF4}" presName="level" presStyleLbl="node1" presStyleIdx="0" presStyleCnt="1" custLinFactNeighborX="-3956" custLinFactNeighborY="2728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9C8F20-CE44-4668-A0B1-1162E32F93CC}" type="pres">
      <dgm:prSet presAssocID="{E7C5AE46-3F45-49A1-87E7-5E95081A1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7E23105-9E7F-48D0-93B0-450923E534AE}" type="presOf" srcId="{E7C5AE46-3F45-49A1-87E7-5E95081A1FF4}" destId="{F6B15CA5-139E-4DF2-9632-1CB4AB925DD7}" srcOrd="0" destOrd="0" presId="urn:microsoft.com/office/officeart/2005/8/layout/pyramid1"/>
    <dgm:cxn modelId="{99043376-75D5-42F5-ADA3-5D6C304FEA53}" srcId="{7726E4D5-46B6-4D0E-8B89-C89863A7F46D}" destId="{E7C5AE46-3F45-49A1-87E7-5E95081A1FF4}" srcOrd="0" destOrd="0" parTransId="{337B6BAB-003F-40CA-BD44-62A5A5783C4C}" sibTransId="{F8B5591C-E8E1-42B0-871C-3BF9DD4B91A8}"/>
    <dgm:cxn modelId="{9CE78753-3BB8-4AFC-834F-0A0A5E126493}" type="presOf" srcId="{E7C5AE46-3F45-49A1-87E7-5E95081A1FF4}" destId="{089C8F20-CE44-4668-A0B1-1162E32F93CC}" srcOrd="1" destOrd="0" presId="urn:microsoft.com/office/officeart/2005/8/layout/pyramid1"/>
    <dgm:cxn modelId="{E717F810-880C-44C6-8942-EC19A5331FE4}" type="presOf" srcId="{7726E4D5-46B6-4D0E-8B89-C89863A7F46D}" destId="{BA968D1F-64B6-41FA-AA9C-39457308910F}" srcOrd="0" destOrd="0" presId="urn:microsoft.com/office/officeart/2005/8/layout/pyramid1"/>
    <dgm:cxn modelId="{17A99389-43D4-4DA4-B29B-7CA43C7F0CC3}" type="presParOf" srcId="{BA968D1F-64B6-41FA-AA9C-39457308910F}" destId="{6F0E1EFC-3680-4E52-8C21-830F30B6D41D}" srcOrd="0" destOrd="0" presId="urn:microsoft.com/office/officeart/2005/8/layout/pyramid1"/>
    <dgm:cxn modelId="{B2257BE6-A589-45E4-8D0D-A7FAD27E1073}" type="presParOf" srcId="{6F0E1EFC-3680-4E52-8C21-830F30B6D41D}" destId="{F6B15CA5-139E-4DF2-9632-1CB4AB925DD7}" srcOrd="0" destOrd="0" presId="urn:microsoft.com/office/officeart/2005/8/layout/pyramid1"/>
    <dgm:cxn modelId="{573C4D28-99BB-4CB9-9597-7F15FA6029ED}" type="presParOf" srcId="{6F0E1EFC-3680-4E52-8C21-830F30B6D41D}" destId="{089C8F20-CE44-4668-A0B1-1162E32F93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13723-DFBC-430E-9A6E-E5CCE8068487}" type="presOf" srcId="{7726E4D5-46B6-4D0E-8B89-C89863A7F46D}" destId="{BA968D1F-64B6-41FA-AA9C-39457308910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7C181-1066-42A5-8B51-2C7489B95778}" type="presOf" srcId="{7726E4D5-46B6-4D0E-8B89-C89863A7F46D}" destId="{BA968D1F-64B6-41FA-AA9C-39457308910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5CA5-139E-4DF2-9632-1CB4AB925DD7}">
      <dsp:nvSpPr>
        <dsp:cNvPr id="0" name=""/>
        <dsp:cNvSpPr/>
      </dsp:nvSpPr>
      <dsp:spPr>
        <a:xfrm>
          <a:off x="3081337" y="0"/>
          <a:ext cx="3081337" cy="1864254"/>
        </a:xfrm>
        <a:prstGeom prst="trapezoid">
          <a:avLst>
            <a:gd name="adj" fmla="val 82643"/>
          </a:avLst>
        </a:prstGeom>
        <a:solidFill>
          <a:srgbClr val="1F9C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The</a:t>
          </a:r>
          <a:r>
            <a:rPr lang="es-MX" sz="4000" kern="1200" dirty="0" smtClean="0">
              <a:solidFill>
                <a:schemeClr val="bg1"/>
              </a:solidFill>
            </a:rPr>
            <a:t> 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Expert</a:t>
          </a:r>
          <a:endParaRPr lang="es-MX" sz="4000" kern="1200" dirty="0">
            <a:solidFill>
              <a:schemeClr val="bg1"/>
            </a:solidFill>
          </a:endParaRPr>
        </a:p>
      </dsp:txBody>
      <dsp:txXfrm>
        <a:off x="3081337" y="0"/>
        <a:ext cx="3081337" cy="1864254"/>
      </dsp:txXfrm>
    </dsp:sp>
    <dsp:sp modelId="{D9E7F0E8-3588-4D53-B978-80180A937A34}">
      <dsp:nvSpPr>
        <dsp:cNvPr id="0" name=""/>
        <dsp:cNvSpPr/>
      </dsp:nvSpPr>
      <dsp:spPr>
        <a:xfrm>
          <a:off x="1540668" y="1864254"/>
          <a:ext cx="6162675" cy="1864254"/>
        </a:xfrm>
        <a:prstGeom prst="trapezoid">
          <a:avLst>
            <a:gd name="adj" fmla="val 82643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err="1" smtClean="0">
              <a:solidFill>
                <a:schemeClr val="bg1"/>
              </a:solidFill>
            </a:rPr>
            <a:t>The</a:t>
          </a:r>
          <a:r>
            <a:rPr lang="es-MX" sz="4400" kern="1200" dirty="0" smtClean="0">
              <a:solidFill>
                <a:schemeClr val="bg1"/>
              </a:solidFill>
            </a:rPr>
            <a:t> </a:t>
          </a:r>
          <a:r>
            <a:rPr lang="es-MX" sz="4400" kern="1200" dirty="0" err="1" smtClean="0">
              <a:solidFill>
                <a:schemeClr val="bg1"/>
              </a:solidFill>
            </a:rPr>
            <a:t>Not</a:t>
          </a:r>
          <a:r>
            <a:rPr lang="es-MX" sz="4400" kern="1200" dirty="0" smtClean="0">
              <a:solidFill>
                <a:schemeClr val="bg1"/>
              </a:solidFill>
            </a:rPr>
            <a:t> so </a:t>
          </a:r>
          <a:r>
            <a:rPr lang="es-MX" sz="4400" kern="1200" dirty="0" err="1" smtClean="0">
              <a:solidFill>
                <a:schemeClr val="bg1"/>
              </a:solidFill>
            </a:rPr>
            <a:t>Expert</a:t>
          </a:r>
          <a:endParaRPr lang="es-MX" sz="4400" kern="1200" dirty="0">
            <a:solidFill>
              <a:schemeClr val="bg1"/>
            </a:solidFill>
          </a:endParaRPr>
        </a:p>
      </dsp:txBody>
      <dsp:txXfrm>
        <a:off x="2619137" y="1864254"/>
        <a:ext cx="4005738" cy="1864254"/>
      </dsp:txXfrm>
    </dsp:sp>
    <dsp:sp modelId="{3B0E92CE-9E78-483E-8E0F-86EB768194E3}">
      <dsp:nvSpPr>
        <dsp:cNvPr id="0" name=""/>
        <dsp:cNvSpPr/>
      </dsp:nvSpPr>
      <dsp:spPr>
        <a:xfrm>
          <a:off x="0" y="3728508"/>
          <a:ext cx="9244013" cy="1864254"/>
        </a:xfrm>
        <a:prstGeom prst="trapezoid">
          <a:avLst>
            <a:gd name="adj" fmla="val 82643"/>
          </a:avLst>
        </a:prstGeom>
        <a:solidFill>
          <a:srgbClr val="C01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err="1" smtClean="0">
              <a:solidFill>
                <a:schemeClr val="bg1"/>
              </a:solidFill>
            </a:rPr>
            <a:t>The</a:t>
          </a:r>
          <a:r>
            <a:rPr lang="es-MX" sz="5400" kern="1200" dirty="0" smtClean="0">
              <a:solidFill>
                <a:schemeClr val="bg1"/>
              </a:solidFill>
            </a:rPr>
            <a:t> </a:t>
          </a:r>
          <a:r>
            <a:rPr lang="es-MX" sz="5400" kern="1200" dirty="0" err="1" smtClean="0">
              <a:solidFill>
                <a:schemeClr val="bg1"/>
              </a:solidFill>
            </a:rPr>
            <a:t>Tourist</a:t>
          </a:r>
          <a:endParaRPr lang="es-MX" sz="5400" kern="1200" dirty="0">
            <a:solidFill>
              <a:schemeClr val="bg1"/>
            </a:solidFill>
          </a:endParaRPr>
        </a:p>
      </dsp:txBody>
      <dsp:txXfrm>
        <a:off x="1617702" y="3728508"/>
        <a:ext cx="6008608" cy="186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5CA5-139E-4DF2-9632-1CB4AB925DD7}">
      <dsp:nvSpPr>
        <dsp:cNvPr id="0" name=""/>
        <dsp:cNvSpPr/>
      </dsp:nvSpPr>
      <dsp:spPr>
        <a:xfrm>
          <a:off x="0" y="0"/>
          <a:ext cx="3852863" cy="2032000"/>
        </a:xfrm>
        <a:prstGeom prst="trapezoid">
          <a:avLst>
            <a:gd name="adj" fmla="val 94805"/>
          </a:avLst>
        </a:prstGeom>
        <a:solidFill>
          <a:srgbClr val="1F9C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The</a:t>
          </a:r>
          <a:r>
            <a:rPr lang="es-MX" sz="4000" kern="1200" dirty="0" smtClean="0">
              <a:solidFill>
                <a:schemeClr val="bg1"/>
              </a:solidFill>
            </a:rPr>
            <a:t> 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4000" kern="1200" dirty="0" err="1" smtClean="0">
              <a:solidFill>
                <a:schemeClr val="bg1"/>
              </a:solidFill>
            </a:rPr>
            <a:t>Expert</a:t>
          </a:r>
          <a:endParaRPr lang="es-MX" sz="4000" kern="1200" dirty="0">
            <a:solidFill>
              <a:schemeClr val="bg1"/>
            </a:solidFill>
          </a:endParaRPr>
        </a:p>
      </dsp:txBody>
      <dsp:txXfrm>
        <a:off x="0" y="0"/>
        <a:ext cx="3852863" cy="203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xmlns:a="http://schemas.openxmlformats.org/drawingml/2006/main"/>
            <a:fld id="{DA580209-9DB8-455D-9781-D116D0D15A81}" type="datetimeFigureOut">
              <a:rPr lang="es-MX" smtClean="0"/>
              <a:t>21/05/2018</a:t>
            </a:fld>
            <a:endParaRPr xmlns:a="http://schemas.openxmlformats.org/drawingml/2006/main" lang="hr-H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xmlns:a="http://schemas.openxmlformats.org/drawingml/2006/main"/>
            <a:fld id="{3662D092-D0A2-4965-A388-E104249C39A9}" type="slidenum">
              <a:rPr lang="es-MX" smtClean="0"/>
              <a:t>‹Nº›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3670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I do not intend here to debate Say’s Law…</a:t>
            </a:r>
            <a:endParaRPr xmlns:a="http://schemas.openxmlformats.org/drawingml/2006/main" lang="hr-H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/>
            <a:fld id="{3662D092-D0A2-4965-A388-E104249C39A9}" type="slidenum">
              <a:rPr lang="es-MX" smtClean="0"/>
              <a:t>2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752598051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I do not intend here to debate Say’s Law…</a:t>
            </a:r>
            <a:endParaRPr xmlns:a="http://schemas.openxmlformats.org/drawingml/2006/main" lang="hr-H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/>
            <a:fld id="{3662D092-D0A2-4965-A388-E104249C39A9}" type="slidenum">
              <a:rPr lang="es-MX" smtClean="0"/>
              <a:t>3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12243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8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3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4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1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6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D32E-2233-4462-9439-8F8468450F47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D84-F17D-4D37-81EF-3DAB0D9A8C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1.xml.rels><?xml version="1.0" encoding="utf-8"?>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2.xml.rels><?xml version="1.0" encoding="utf-8"?>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2.xml" /></Relationships>
</file>

<file path=ppt/slides/_rels/slide13.xml.rels><?xml version="1.0" encoding="utf-8"?>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2.xml" /></Relationships>
</file>

<file path=ppt/slides/_rels/slide14.xml.rels><?xml version="1.0" encoding="utf-8"?>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12.xml" /></Relationships>
</file>

<file path=ppt/slides/_rels/slide15.xml.rels><?xml version="1.0" encoding="utf-8"?>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12.xml" /></Relationships>
</file>

<file path=ppt/slides/_rels/slide16.xml.rels><?xml version="1.0" encoding="utf-8"?>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/Relationships>
</file>

<file path=ppt/slides/_rels/slide17.xml.rels><?xml version="1.0" encoding="utf-8"?>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8.xml.rels><?xml version="1.0" encoding="utf-8"?>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2.xml" /></Relationships>
</file>

<file path=ppt/slides/_rels/slide19.xml.rels><?xml version="1.0" encoding="utf-8"?>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0.xml.rels><?xml version="1.0" encoding="utf-8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2.xml" /></Relationships>
</file>

<file path=ppt/slides/_rels/slide21.xml.rels><?xml version="1.0" encoding="utf-8"?>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22.xml.rels><?xml version="1.0" encoding="utf-8"?>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3.png" /></Relationships>
</file>

<file path=ppt/slides/_rels/slide23.xml.rels><?xml version="1.0" encoding="utf-8"?>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8.png" /><Relationship Id="rId11" Type="http://schemas.openxmlformats.org/officeDocument/2006/relationships/image" Target="../media/image33.png" /><Relationship Id="rId5" Type="http://schemas.openxmlformats.org/officeDocument/2006/relationships/image" Target="../media/image27.png" /><Relationship Id="rId10" Type="http://schemas.openxmlformats.org/officeDocument/2006/relationships/image" Target="../media/image32.png" /><Relationship Id="rId4" Type="http://schemas.openxmlformats.org/officeDocument/2006/relationships/image" Target="../media/image26.png" /><Relationship Id="rId9" Type="http://schemas.openxmlformats.org/officeDocument/2006/relationships/image" Target="../media/image31.png" /></Relationships>
</file>

<file path=ppt/slides/_rels/slide24.xml.rels><?xml version="1.0" encoding="utf-8"?>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7.png" /><Relationship Id="rId4" Type="http://schemas.openxmlformats.org/officeDocument/2006/relationships/image" Target="../media/image36.png" /></Relationships>
</file>

<file path=ppt/slides/_rels/slide3.xml.rels><?xml version="1.0" encoding="utf-8"?>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4.xml.rels><?xml version="1.0" encoding="utf-8"?>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?>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?>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?>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9.xml.rels><?xml version="1.0" encoding="utf-8"?>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slide1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>
              <a:rPr xmlns:a="http://schemas.openxmlformats.org/drawingml/2006/main" lang="hr-HR" sz="4000" dirty="0" smtClean="0"/>
              <a:t>Javna savjetovanja na internetu </a:t>
            </a:r>
          </a:p>
          <a:p>
            <a:pPr xmlns:a="http://schemas.openxmlformats.org/drawingml/2006/main" algn="ctr"/>
            <a:r>
              <a:rPr xmlns:a="http://schemas.openxmlformats.org/drawingml/2006/main" lang="hr-HR" sz="4000" dirty="0" smtClean="0"/>
              <a:t>kojima se identificiraju korisnici</a:t>
            </a:r>
            <a:endParaRPr xmlns:a="http://schemas.openxmlformats.org/drawingml/2006/main" lang="hr-HR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857" y="5316717"/>
            <a:ext cx="7764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r"/>
            <a:r>
              <a:rPr xmlns:a="http://schemas.openxmlformats.org/drawingml/2006/main" lang="hr-HR" sz="2000" b="1" dirty="0" smtClean="0">
                <a:solidFill>
                  <a:schemeClr val="bg1">
                    <a:lumMod val="95000"/>
                  </a:schemeClr>
                </a:solidFill>
              </a:rPr>
              <a:t>Lorena Rivero del Paso</a:t>
            </a:r>
          </a:p>
          <a:p>
            <a:pPr xmlns:a="http://schemas.openxmlformats.org/drawingml/2006/main" algn="r"/>
            <a:r>
              <a:rPr xmlns:a="http://schemas.openxmlformats.org/drawingml/2006/main" lang="hr-HR" sz="2000" dirty="0" smtClean="0">
                <a:solidFill>
                  <a:schemeClr val="bg1">
                    <a:lumMod val="95000"/>
                  </a:schemeClr>
                </a:solidFill>
              </a:rPr>
              <a:t>Glavna direktorica za praćenje učinka i analizu informacija</a:t>
            </a:r>
          </a:p>
          <a:p>
            <a:pPr xmlns:a="http://schemas.openxmlformats.org/drawingml/2006/main" algn="r"/>
            <a:r>
              <a:rPr xmlns:a="http://schemas.openxmlformats.org/drawingml/2006/main" lang="hr-HR" dirty="0" smtClean="0">
                <a:solidFill>
                  <a:schemeClr val="bg1">
                    <a:lumMod val="95000"/>
                  </a:schemeClr>
                </a:solidFill>
              </a:rPr>
              <a:t>Jedinica za evaluacija učinka</a:t>
            </a:r>
          </a:p>
          <a:p>
            <a:pPr xmlns:a="http://schemas.openxmlformats.org/drawingml/2006/main" algn="r"/>
            <a:r>
              <a:rPr xmlns:a="http://schemas.openxmlformats.org/drawingml/2006/main" lang="hr-HR" dirty="0" smtClean="0">
                <a:solidFill>
                  <a:schemeClr val="bg1">
                    <a:lumMod val="95000"/>
                  </a:schemeClr>
                </a:solidFill>
              </a:rPr>
              <a:t>Ministarstvo financija i javnog kredita</a:t>
            </a:r>
            <a:endParaRPr xmlns:a="http://schemas.openxmlformats.org/drawingml/2006/main"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171185" y="698749"/>
            <a:ext cx="1849630" cy="2021493"/>
            <a:chOff x="5171185" y="698749"/>
            <a:chExt cx="1849630" cy="202149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b="30185"/>
            <a:stretch/>
          </p:blipFill>
          <p:spPr>
            <a:xfrm>
              <a:off x="5171185" y="698749"/>
              <a:ext cx="1849630" cy="136206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t="66200"/>
            <a:stretch/>
          </p:blipFill>
          <p:spPr>
            <a:xfrm>
              <a:off x="5171185" y="2060812"/>
              <a:ext cx="1849630" cy="65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sz="2400" b="1" dirty="0" smtClean="0">
                <a:solidFill>
                  <a:schemeClr val="bg1"/>
                </a:solidFill>
                <a:latin typeface="+mj-lt"/>
              </a:rPr>
              <a:t>Fokalizacija</a:t>
            </a:r>
            <a:r>
              <a:rPr xmlns:a="http://schemas.openxmlformats.org/drawingml/2006/main" dirty="1" smtClean="0" lang="hr-HR"/>
              <a:t> 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53076" y="104894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Tko su naši „prolaznici”?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Opće stanovništvo</a:t>
            </a:r>
            <a:r>
              <a:rPr xmlns:a="http://schemas.openxmlformats.org/drawingml/2006/main" dirty="1" smtClean="0" lang="hr-HR"/>
              <a:t> 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53075" y="2330553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Kako ih ne preplašiti...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Nabacivanje brojki vs. upotreba vizualizacija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Objašnjenja o tome što se prikazuje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Kratki vodiči</a:t>
            </a:r>
            <a:r>
              <a:rPr xmlns:a="http://schemas.openxmlformats.org/drawingml/2006/main" dirty="1" smtClean="0" lang="hr-HR"/>
              <a:t> 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/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3076" y="4297412"/>
            <a:ext cx="6124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Kako otkriti potražnju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 i="1">
                <a:solidFill>
                  <a:schemeClr val="tx1">
                    <a:lumMod val="65000"/>
                    <a:lumOff val="35000"/>
                  </a:schemeClr>
                </a:solidFill>
              </a:rPr>
              <a:t>Online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ankete i ankete uživo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Uključivanje društvenih medija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51557" y="2562151"/>
            <a:ext cx="5183981" cy="1332229"/>
            <a:chOff x="0" y="3728508"/>
            <a:chExt cx="9244013" cy="1864254"/>
          </a:xfrm>
        </p:grpSpPr>
        <p:sp>
          <p:nvSpPr>
            <p:cNvPr id="13" name="Trapecio 12"/>
            <p:cNvSpPr/>
            <p:nvPr/>
          </p:nvSpPr>
          <p:spPr>
            <a:xfrm>
              <a:off x="0" y="3728508"/>
              <a:ext cx="9244013" cy="1864254"/>
            </a:xfrm>
            <a:prstGeom prst="trapezoid">
              <a:avLst>
                <a:gd name="adj" fmla="val 82643"/>
              </a:avLst>
            </a:prstGeom>
            <a:solidFill>
              <a:srgbClr val="C011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rapecio 4"/>
            <p:cNvSpPr/>
            <p:nvPr/>
          </p:nvSpPr>
          <p:spPr>
            <a:xfrm>
              <a:off x="1617702" y="3728508"/>
              <a:ext cx="6008608" cy="1864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xmlns:a="http://schemas.openxmlformats.org/drawingml/2006/main"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xmlns:a="http://schemas.openxmlformats.org/drawingml/2006/main" lang="hr-HR" sz="5400" kern="1200" dirty="0" smtClean="0">
                  <a:solidFill>
                    <a:schemeClr val="bg1"/>
                  </a:solidFill>
                </a:rPr>
                <a:t>T</a:t>
              </a:r>
              <a:r>
                <a:rPr xmlns:a="http://schemas.openxmlformats.org/drawingml/2006/main" lang="hr-HR" sz="5400" kern="1200" dirty="0" smtClean="0">
                  <a:solidFill>
                    <a:schemeClr val="bg1"/>
                  </a:solidFill>
                </a:rPr>
                <a:t>urist </a:t>
              </a:r>
              <a:endParaRPr xmlns:a="http://schemas.openxmlformats.org/drawingml/2006/main" lang="hr-HR" sz="5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Google analytics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3959"/>
          <a:stretch/>
        </p:blipFill>
        <p:spPr>
          <a:xfrm>
            <a:off x="817752" y="790246"/>
            <a:ext cx="10556495" cy="57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592" t="12609" b="4711"/>
          <a:stretch/>
        </p:blipFill>
        <p:spPr>
          <a:xfrm>
            <a:off x="1173017" y="845129"/>
            <a:ext cx="10677237" cy="582352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80655" y="3528291"/>
            <a:ext cx="2558472" cy="276167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Google analytics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494747"/>
      </p:ext>
    </p:extLst>
  </p:cSld>
  <p:clrMapOvr>
    <a:masterClrMapping/>
  </p:clrMapOvr>
</p:sld>
</file>

<file path=ppt/slides/slide13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Google analytics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65200"/>
              </p:ext>
            </p:extLst>
          </p:nvPr>
        </p:nvGraphicFramePr>
        <p:xfrm>
          <a:off x="683491" y="932439"/>
          <a:ext cx="10455564" cy="5422179"/>
        </p:xfrm>
        <a:graphic>
          <a:graphicData uri="http://schemas.openxmlformats.org/drawingml/2006/chart">
            <c:chart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5357571" y="1799303"/>
            <a:ext cx="0" cy="38198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7781220" y="1818969"/>
            <a:ext cx="0" cy="38198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72697" y="2271252"/>
            <a:ext cx="1799303" cy="400110"/>
          </a:xfrm>
          <a:prstGeom prst="rect">
            <a:avLst/>
          </a:prstGeom>
          <a:solidFill>
            <a:srgbClr val="BCCF00"/>
          </a:solidFill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dirty="1" smtClean="0" lang="hr-HR"/>
              <a:t>Prva iteracija</a:t>
            </a:r>
            <a:endParaRPr xmlns:a="http://schemas.openxmlformats.org/drawingml/2006/main" lang="hr-HR" sz="20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10074" y="2271252"/>
            <a:ext cx="1799303" cy="400110"/>
          </a:xfrm>
          <a:prstGeom prst="rect">
            <a:avLst/>
          </a:prstGeom>
          <a:solidFill>
            <a:srgbClr val="1CB78D"/>
          </a:solidFill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dirty="1" smtClean="0" lang="hr-HR"/>
              <a:t>Druga iteracija</a:t>
            </a:r>
            <a:endParaRPr xmlns:a="http://schemas.openxmlformats.org/drawingml/2006/main" lang="hr-HR" sz="20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76022" y="2271252"/>
            <a:ext cx="1799303" cy="400110"/>
          </a:xfrm>
          <a:prstGeom prst="rect">
            <a:avLst/>
          </a:prstGeom>
          <a:solidFill>
            <a:srgbClr val="3E2258"/>
          </a:solidFill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dirty="1" smtClean="0" lang="hr-HR"/>
              <a:t>Treća iteracija</a:t>
            </a:r>
            <a:endParaRPr xmlns:a="http://schemas.openxmlformats.org/drawingml/2006/main"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2077"/>
      </p:ext>
    </p:extLst>
  </p:cSld>
  <p:clrMapOvr>
    <a:masterClrMapping/>
  </p:clrMapOvr>
</p:sld>
</file>

<file path=ppt/slides/slide14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Uključivanje društvenih medija 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Facebook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7" y="953462"/>
            <a:ext cx="10343097" cy="54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Uključivanje društvenih medija 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Twitter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794413"/>
            <a:ext cx="10308503" cy="54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https://images.typeform.com/images/RB5McCk8BA/image/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1012184" y="1699076"/>
            <a:ext cx="10385490" cy="41412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17091" y="969818"/>
            <a:ext cx="725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dirty="1" smtClean="0" lang="hr-HR"/>
              <a:t>Pitanje: </a:t>
            </a:r>
          </a:p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Is</a:t>
            </a:r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punjava li proračun za građane svoju svrhu privlačenja ljudi?</a:t>
            </a:r>
            <a:endParaRPr xmlns:a="http://schemas.openxmlformats.org/drawingml/2006/main" lang="hr-H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408" b="4047"/>
          <a:stretch/>
        </p:blipFill>
        <p:spPr>
          <a:xfrm>
            <a:off x="3589248" y="1433272"/>
            <a:ext cx="8560266" cy="41191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7645" y="2026763"/>
            <a:ext cx="2856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Otvorena online anketa:</a:t>
            </a:r>
          </a:p>
          <a:p>
            <a:pPr xmlns:a="http://schemas.openxmlformats.org/drawingml/2006/main"/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1145 sudionika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Također izvan bolnica, škola i 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/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399" r="18579" b="3685"/>
          <a:stretch/>
        </p:blipFill>
        <p:spPr>
          <a:xfrm>
            <a:off x="1860163" y="997527"/>
            <a:ext cx="8455900" cy="54864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879273" y="2318327"/>
            <a:ext cx="4313382" cy="59112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191" t="6179" r="38600" b="16118"/>
          <a:stretch/>
        </p:blipFill>
        <p:spPr>
          <a:xfrm>
            <a:off x="7154945" y="803565"/>
            <a:ext cx="4675694" cy="601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28982" y="2076184"/>
            <a:ext cx="6481535" cy="2697018"/>
            <a:chOff x="228982" y="803565"/>
            <a:chExt cx="6481535" cy="269701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t="3025" r="18085" b="36379"/>
            <a:stretch/>
          </p:blipFill>
          <p:spPr>
            <a:xfrm>
              <a:off x="228982" y="803565"/>
              <a:ext cx="6481535" cy="2697018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1313058" y="2475345"/>
              <a:ext cx="4313382" cy="59112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>
              <a:rPr xmlns:a="http://schemas.openxmlformats.org/drawingml/2006/main" lang="hr-HR" sz="4000" dirty="0" smtClean="0"/>
              <a:t>Stvara li ponuda vlastitu potražnju?</a:t>
            </a:r>
            <a:endParaRPr xmlns:a="http://schemas.openxmlformats.org/drawingml/2006/main" lang="hr-HR" sz="4000" dirty="0"/>
          </a:p>
        </p:txBody>
      </p:sp>
    </p:spTree>
    <p:extLst>
      <p:ext uri="{BB962C8B-B14F-4D97-AF65-F5344CB8AC3E}">
        <p14:creationId xmlns:p14="http://schemas.microsoft.com/office/powerpoint/2010/main" val="42543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326" t="28305" r="39158" b="46678"/>
          <a:stretch/>
        </p:blipFill>
        <p:spPr>
          <a:xfrm>
            <a:off x="178731" y="784759"/>
            <a:ext cx="7409469" cy="257351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78730" y="1283856"/>
            <a:ext cx="7302727" cy="126910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171" t="36028" r="39584" b="37468"/>
          <a:stretch/>
        </p:blipFill>
        <p:spPr>
          <a:xfrm>
            <a:off x="2484582" y="3972291"/>
            <a:ext cx="6942434" cy="257179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356856" y="4643048"/>
            <a:ext cx="7302727" cy="82203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9892150" y="5054067"/>
            <a:ext cx="2161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Budite kreativni s otvorenim odgovorima: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E-pošta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 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SMS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8182" y="886691"/>
            <a:ext cx="301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sz="2000" dirty="0" smtClean="0">
                <a:solidFill>
                  <a:schemeClr val="accent2"/>
                </a:solidFill>
              </a:rPr>
              <a:t>Proračun za građane nekad</a:t>
            </a:r>
            <a:endParaRPr xmlns:a="http://schemas.openxmlformats.org/drawingml/2006/main" lang="hr-HR" sz="20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49" t="12140" r="33646" b="12996"/>
          <a:stretch/>
        </p:blipFill>
        <p:spPr>
          <a:xfrm>
            <a:off x="6834074" y="2203806"/>
            <a:ext cx="2460359" cy="3064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1153" t="13886" r="22128" b="4594"/>
          <a:stretch/>
        </p:blipFill>
        <p:spPr>
          <a:xfrm>
            <a:off x="88435" y="2203806"/>
            <a:ext cx="3227088" cy="22943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-295461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Stripovski, bez podataka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2756" t="16691" r="33851" b="7979"/>
          <a:stretch/>
        </p:blipFill>
        <p:spPr>
          <a:xfrm>
            <a:off x="3538180" y="2203806"/>
            <a:ext cx="2666968" cy="33841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7900" t="32176" r="39099" b="15531"/>
          <a:stretch/>
        </p:blipFill>
        <p:spPr>
          <a:xfrm>
            <a:off x="4379877" y="3416495"/>
            <a:ext cx="2363222" cy="302219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981052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Previše teksta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24864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Dječje ilustracije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36437" t="11531" r="37510" b="30470"/>
          <a:stretch/>
        </p:blipFill>
        <p:spPr>
          <a:xfrm>
            <a:off x="9582384" y="2203806"/>
            <a:ext cx="2512292" cy="314602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034192" y="1745212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Previše institucionalan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Javna savjetovanja na internetu: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8182" y="886691"/>
            <a:ext cx="301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sz="2000" dirty="0" smtClean="0">
                <a:solidFill>
                  <a:schemeClr val="accent2"/>
                </a:solidFill>
              </a:rPr>
              <a:t>Proračun za građane sada</a:t>
            </a:r>
            <a:endParaRPr xmlns:a="http://schemas.openxmlformats.org/drawingml/2006/main" lang="hr-HR" sz="2000" dirty="0">
              <a:solidFill>
                <a:schemeClr val="accent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243044" y="1422046"/>
            <a:ext cx="378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Nemamo više proračun za građane,</a:t>
            </a:r>
          </a:p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nego kratki vodič o proračunu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75510" y="1565557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Manje teksta, više informacija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185592" y="1565557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Fokus na interesna pitanja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VersiÃ³n ciudadana del Presupuesto de Egresos de la Feder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363709" y="2114544"/>
            <a:ext cx="2696618" cy="46557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1185" t="14850" r="32430" b="7548"/>
          <a:stretch/>
        </p:blipFill>
        <p:spPr>
          <a:xfrm>
            <a:off x="4049181" y="2183579"/>
            <a:ext cx="3349631" cy="40186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31284" t="10646" r="32216" b="11128"/>
          <a:stretch/>
        </p:blipFill>
        <p:spPr>
          <a:xfrm>
            <a:off x="8420061" y="2183579"/>
            <a:ext cx="3325091" cy="40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6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Javna savjetovanja na internetu: </a:t>
            </a:r>
            <a:r>
              <a:rPr xmlns:a="http://schemas.openxmlformats.org/drawingml/2006/main" lang="hr-HR" dirty="0" smtClean="0">
                <a:solidFill>
                  <a:schemeClr val="bg1"/>
                </a:solidFill>
                <a:latin typeface="+mj-lt"/>
              </a:rPr>
              <a:t>Javna savjetovanja o proračunu za građane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90473" y="602396"/>
            <a:ext cx="301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sz="2000" dirty="0" smtClean="0">
                <a:solidFill>
                  <a:schemeClr val="accent2"/>
                </a:solidFill>
              </a:rPr>
              <a:t>Proračun za građane sada</a:t>
            </a:r>
          </a:p>
          <a:p>
            <a:pPr xmlns:a="http://schemas.openxmlformats.org/drawingml/2006/main" algn="ctr"/>
            <a:r>
              <a:rPr xmlns:a="http://schemas.openxmlformats.org/drawingml/2006/main" lang="hr-HR" sz="2000" dirty="0" smtClean="0">
                <a:solidFill>
                  <a:schemeClr val="accent2"/>
                </a:solidFill>
              </a:rPr>
              <a:t>...i</a:t>
            </a:r>
          </a:p>
          <a:p>
            <a:pPr xmlns:a="http://schemas.openxmlformats.org/drawingml/2006/main" algn="ctr"/>
            <a:r>
              <a:rPr xmlns:a="http://schemas.openxmlformats.org/drawingml/2006/main" lang="hr-HR" sz="2000" dirty="0" smtClean="0">
                <a:solidFill>
                  <a:schemeClr val="accent2"/>
                </a:solidFill>
              </a:rPr>
              <a:t>pravovremenost informacija</a:t>
            </a:r>
            <a:endParaRPr xmlns:a="http://schemas.openxmlformats.org/drawingml/2006/main" lang="hr-HR" sz="2000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Proyecto de Presupuesto de Egresos de la FederaciÃ³n&#10;        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val="0"/>
              </a:ext>
            </a:extLst>
          </a:blip>
          <a:srcRect r="21051"/>
          <a:stretch/>
        </p:blipFill>
        <p:spPr bwMode="auto">
          <a:xfrm>
            <a:off x="491269" y="2052806"/>
            <a:ext cx="1682944" cy="214384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50251" y="1453679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Prijedlog proračuna izvršne vlasti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 descr="Presupuesto de Egresos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val="0"/>
              </a:ext>
            </a:extLst>
          </a:blip>
          <a:srcRect r="23040"/>
          <a:stretch/>
        </p:blipFill>
        <p:spPr bwMode="auto">
          <a:xfrm>
            <a:off x="3272919" y="2052806"/>
            <a:ext cx="1645220" cy="214384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3100550" y="1619915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Odobreni proračun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6" descr="Cuenta PÃºblica Ciudada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val="0"/>
              </a:ext>
            </a:extLst>
          </a:blip>
          <a:srcRect l="5983" t="1886" r="19816" b="4378"/>
          <a:stretch/>
        </p:blipFill>
        <p:spPr bwMode="auto">
          <a:xfrm>
            <a:off x="9890899" y="2100010"/>
            <a:ext cx="1613143" cy="20494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ransparenciapresupuestaria.gob.mx/work/models/PTP/Presupuesto/Documentos_anteriores/trimestrales_1T_20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6016845" y="2519638"/>
            <a:ext cx="2866221" cy="121018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6394400" y="1989247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Tromjesečna izvješća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99942" y="1619915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Izvješće na kraju godine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3173" y="4837880"/>
            <a:ext cx="1767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Posebna izdanja, npr. za važne proračunske reforme ili rezove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2" name="Picture 10" descr="Ley de PlaneaciÃ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1859488" y="4365405"/>
            <a:ext cx="2943696" cy="12756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Â° Ajuste Preven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2751635" y="5371953"/>
            <a:ext cx="3183369" cy="13440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5585604" y="4514715"/>
            <a:ext cx="176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Mjesečni bilten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6" name="Picture 14" descr="BoletÃ­n Febrero 2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7150445" y="4596444"/>
            <a:ext cx="2413266" cy="10189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oletÃ­n Diciemb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7150445" y="5697108"/>
            <a:ext cx="2413266" cy="10189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oletÃ­n Octub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9699942" y="4596443"/>
            <a:ext cx="2413267" cy="10189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oletÃ­n Marz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9699599" y="5696963"/>
            <a:ext cx="2413610" cy="10190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"/>
            <a:ext cx="12192000" cy="6858001"/>
            <a:chOff x="1524000" y="-1"/>
            <a:chExt cx="9144001" cy="685800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rcRect l="11119"/>
            <a:stretch/>
          </p:blipFill>
          <p:spPr>
            <a:xfrm>
              <a:off x="1524794" y="1"/>
              <a:ext cx="9143207" cy="685799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524000" y="-1"/>
              <a:ext cx="9144001" cy="6857999"/>
            </a:xfrm>
            <a:prstGeom prst="rect">
              <a:avLst/>
            </a:prstGeom>
            <a:solidFill>
              <a:srgbClr val="B3D135">
                <a:alpha val="6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535193" y="6492876"/>
            <a:ext cx="2133600" cy="365125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latin typeface="Calibri" panose="020F0502020204030204"/>
              </a:rPr>
              <a:t>1</a:t>
            </a:r>
            <a:endParaRPr xmlns:a="http://schemas.openxmlformats.org/drawingml/2006/main" lang="hr-HR" dirty="0"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65320" y="1424773"/>
            <a:ext cx="1955773" cy="3545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35368" y="3077707"/>
            <a:ext cx="813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pPr xmlns:a="http://schemas.openxmlformats.org/drawingml/2006/main"/>
            <a:r>
              <a:rPr xmlns:a="http://schemas.openxmlformats.org/drawingml/2006/main" lang="hr-HR" sz="3500" b="1" dirty="0">
                <a:solidFill>
                  <a:schemeClr val="bg1"/>
                </a:solidFill>
              </a:rPr>
              <a:t>www.transparenciapresupuestaria.gob.mx</a:t>
            </a:r>
            <a:endParaRPr xmlns:a="http://schemas.openxmlformats.org/drawingml/2006/main" lang="hr-HR" sz="35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5218624" y="1687560"/>
            <a:ext cx="667321" cy="66732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12141" y="1745375"/>
            <a:ext cx="50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xmlns:a="http://schemas.openxmlformats.org/drawingml/2006/main" algn="l"/>
            <a:r>
              <a:rPr xmlns:a="http://schemas.openxmlformats.org/drawingml/2006/main" lang="hr-HR" sz="3000" dirty="0"/>
              <a:t>TransparenciaPresupuestaria</a:t>
            </a:r>
            <a:endParaRPr xmlns:a="http://schemas.openxmlformats.org/drawingml/2006/main" lang="hr-HR" sz="3000" dirty="0"/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6809555" y="2421209"/>
            <a:ext cx="523584" cy="52358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44032" y="2357767"/>
            <a:ext cx="376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xmlns:a="http://schemas.openxmlformats.org/drawingml/2006/main" algn="l"/>
            <a:r>
              <a:rPr xmlns:a="http://schemas.openxmlformats.org/drawingml/2006/main" lang="hr-HR" sz="3000" dirty="0"/>
              <a:t>@TPresupuestaria</a:t>
            </a:r>
            <a:endParaRPr xmlns:a="http://schemas.openxmlformats.org/drawingml/2006/main" lang="hr-HR" sz="3000" dirty="0"/>
          </a:p>
        </p:txBody>
      </p:sp>
    </p:spTree>
    <p:extLst>
      <p:ext uri="{BB962C8B-B14F-4D97-AF65-F5344CB8AC3E}">
        <p14:creationId xmlns:p14="http://schemas.microsoft.com/office/powerpoint/2010/main" val="465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>
              <a:rPr xmlns:a="http://schemas.openxmlformats.org/drawingml/2006/main" lang="hr-HR" sz="4000" dirty="0" smtClean="0"/>
              <a:t>Podaci su korisni samo onoliko koliko se upotrebljavaju.</a:t>
            </a:r>
            <a:endParaRPr xmlns:a="http://schemas.openxmlformats.org/drawingml/2006/main" lang="hr-HR" sz="4000" dirty="0"/>
          </a:p>
        </p:txBody>
      </p:sp>
    </p:spTree>
    <p:extLst>
      <p:ext uri="{BB962C8B-B14F-4D97-AF65-F5344CB8AC3E}">
        <p14:creationId xmlns:p14="http://schemas.microsoft.com/office/powerpoint/2010/main" val="29710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sz="2400" b="1" dirty="0" smtClean="0">
                <a:solidFill>
                  <a:schemeClr val="bg1"/>
                </a:solidFill>
                <a:latin typeface="+mj-lt"/>
              </a:rPr>
              <a:t>Fokalizacija</a:t>
            </a:r>
            <a:r>
              <a:rPr xmlns:a="http://schemas.openxmlformats.org/drawingml/2006/main" dirty="1" smtClean="0" lang="hr-HR"/>
              <a:t>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4224928"/>
              </p:ext>
            </p:extLst>
          </p:nvPr>
        </p:nvGraphicFramePr>
        <p:xfrm>
          <a:off x="1566862" y="1063625"/>
          <a:ext cx="9244013" cy="5592762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Kako pronaći stručnjaka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9301408"/>
              </p:ext>
            </p:extLst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53051" y="116582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Tko su naši stručnjaci?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Akademska zajednica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Organizacije specijalizirane za proračun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53051" y="2409736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Potrebe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Detaljni podaci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Otvoreni podaci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Detaljna vizualizacija (nikad ne podcjenjujte moć dobre vizualizacije)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Statistika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/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3050" y="4535537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Kako otkriti potražnju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Zahtjevi za informacijama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Sudjelovanje u forumima, istraživanje podataka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Specijalizirana </a:t>
            </a:r>
            <a:r>
              <a:rPr xmlns:a="http://schemas.openxmlformats.org/drawingml/2006/main" lang="hr-HR" dirty="0" smtClean="0" i="1">
                <a:solidFill>
                  <a:schemeClr val="tx1">
                    <a:lumMod val="65000"/>
                    <a:lumOff val="35000"/>
                  </a:schemeClr>
                </a:solidFill>
              </a:rPr>
              <a:t>online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savjetovanja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Istraživački radovi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Uključivanje stručnjaka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0575"/>
          <a:stretch/>
        </p:blipFill>
        <p:spPr>
          <a:xfrm>
            <a:off x="835666" y="1496777"/>
            <a:ext cx="10449941" cy="52564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0151" y="808601"/>
            <a:ext cx="1064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Otvoreni sustav evaluacije učinka: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xmlns:a="http://schemas.openxmlformats.org/drawingml/2006/main" lang="hr-HR" sz="2400" dirty="0" smtClean="0">
                <a:solidFill>
                  <a:schemeClr val="accent2"/>
                </a:solidFill>
              </a:rPr>
              <a:t>otvoreno javno savjetovanje o pokazateljima učinka</a:t>
            </a:r>
            <a:endParaRPr xmlns:a="http://schemas.openxmlformats.org/drawingml/2006/main" lang="hr-H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1027"/>
      </p:ext>
    </p:extLst>
  </p:cSld>
  <p:clrMapOvr>
    <a:masterClrMapping/>
  </p:clrMapOvr>
</p:sld>
</file>

<file path=ppt/slides/slide7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sz="2400" b="1" dirty="0" smtClean="0">
                <a:solidFill>
                  <a:schemeClr val="bg1"/>
                </a:solidFill>
                <a:latin typeface="+mj-lt"/>
              </a:rPr>
              <a:t>Fokalizacija</a:t>
            </a:r>
            <a:r>
              <a:rPr xmlns:a="http://schemas.openxmlformats.org/drawingml/2006/main" dirty="1" smtClean="0" lang="hr-HR"/>
              <a:t>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26027106"/>
              </p:ext>
            </p:extLst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53049" y="972629"/>
            <a:ext cx="5379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Tko su naši amateri ili „entuzijasti”?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Novinari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Organizacije civilnog društva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Studenti povezanih područja (visoko obrazovanje)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Znanstvenici za podatke (ne proračunski stručnjaci)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53051" y="2693939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Potrebe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Vizualizacije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Analiza</a:t>
            </a: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Objašnjenja tumačenja podataka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Otvoreni podaci</a:t>
            </a:r>
          </a:p>
          <a:p>
            <a:pPr xmlns:a="http://schemas.openxmlformats.org/drawingml/2006/main"/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/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3051" y="444826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Kako otkriti potražnju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Zahtjevi za informacijama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Sudjelovanje u forumima, istraživanje podataka (OGP planovi)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Specijalizirana </a:t>
            </a:r>
            <a:r>
              <a:rPr xmlns:a="http://schemas.openxmlformats.org/drawingml/2006/main" lang="hr-HR" dirty="0" i="1">
                <a:solidFill>
                  <a:schemeClr val="tx1">
                    <a:lumMod val="65000"/>
                    <a:lumOff val="35000"/>
                  </a:schemeClr>
                </a:solidFill>
              </a:rPr>
              <a:t>online</a:t>
            </a:r>
            <a:r>
              <a:rPr xmlns:a="http://schemas.openxmlformats.org/drawingml/2006/main"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savjetovanja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Googleove obavijesti o novostima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42876" y="2638685"/>
            <a:ext cx="4933949" cy="1209416"/>
            <a:chOff x="1540668" y="1864254"/>
            <a:chExt cx="6162675" cy="1864254"/>
          </a:xfrm>
        </p:grpSpPr>
        <p:sp>
          <p:nvSpPr>
            <p:cNvPr id="10" name="Trapecio 9"/>
            <p:cNvSpPr/>
            <p:nvPr/>
          </p:nvSpPr>
          <p:spPr>
            <a:xfrm>
              <a:off x="1540668" y="1864254"/>
              <a:ext cx="6162675" cy="1864254"/>
            </a:xfrm>
            <a:prstGeom prst="trapezoid">
              <a:avLst>
                <a:gd name="adj" fmla="val 82643"/>
              </a:avLst>
            </a:pr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rapecio 4"/>
            <p:cNvSpPr/>
            <p:nvPr/>
          </p:nvSpPr>
          <p:spPr>
            <a:xfrm>
              <a:off x="2619137" y="1864254"/>
              <a:ext cx="4005738" cy="1864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xmlns:a="http://schemas.openxmlformats.org/drawingml/2006/main"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xmlns:a="http://schemas.openxmlformats.org/drawingml/2006/main" lang="hr-HR" sz="4400" kern="1200" dirty="0" smtClean="0">
                  <a:solidFill>
                    <a:schemeClr val="bg1"/>
                  </a:solidFill>
                </a:rPr>
                <a:t>Amater</a:t>
              </a:r>
              <a:endParaRPr xmlns:a="http://schemas.openxmlformats.org/drawingml/2006/main" lang="hr-HR" sz="4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 b="1"/>
              <a:t>Uključivanje entuzijasta</a:t>
            </a:r>
            <a:r>
              <a:rPr xmlns:a="http://schemas.openxmlformats.org/drawingml/2006/main" dirty="1" smtClean="0" lang="hr-HR"/>
              <a:t>...</a:t>
            </a:r>
            <a:r>
              <a:rPr xmlns:a="http://schemas.openxmlformats.org/drawingml/2006/main" lang="hr-HR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Transparentnost nije novost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6618" y="812800"/>
            <a:ext cx="1012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Zahtjevi za informacijama</a:t>
            </a:r>
          </a:p>
          <a:p>
            <a:pPr xmlns:a="http://schemas.openxmlformats.org/drawingml/2006/main"/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Nije samo bitan zahtjev nego što on podrazumijeva</a:t>
            </a:r>
            <a:endParaRPr xmlns:a="http://schemas.openxmlformats.org/drawingml/2006/main" lang="hr-HR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2327" y="1966839"/>
            <a:ext cx="9587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Što tražiti:</a:t>
            </a:r>
          </a:p>
          <a:p>
            <a:pPr xmlns:a="http://schemas.openxmlformats.org/drawingml/2006/main"/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342900" indent="-342900">
              <a:buAutoNum type="arabicPeriod"/>
            </a:pPr>
            <a:r>
              <a:rPr xmlns:a="http://schemas.openxmlformats.org/drawingml/2006/main" dirty="1" smtClean="0" lang="hr-HR"/>
              <a:t>Što oni zahtijevaju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800100" lvl="1" indent="-342900">
              <a:buFont typeface="Arial" panose="020B0604020202020204" pitchFamily="34" charset="0"/>
              <a:buChar char="•"/>
            </a:pPr>
            <a:r>
              <a:rPr xmlns:a="http://schemas.openxmlformats.org/drawingml/2006/main" dirty="1" smtClean="0" lang="hr-HR"/>
              <a:t>Je li već objavljeno?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xmlns:a="http://schemas.openxmlformats.org/drawingml/2006/main" marL="1257300" lvl="2" indent="-342900">
              <a:buFont typeface="Wingdings" panose="05000000000000000000" pitchFamily="2" charset="2"/>
              <a:buChar char="ü"/>
            </a:pPr>
            <a:r>
              <a:rPr xmlns:a="http://schemas.openxmlformats.org/drawingml/2006/main" dirty="1" smtClean="0" lang="hr-HR"/>
              <a:t>Ako je objavljeno, može li se lako pronaći?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xmlns:a="http://schemas.openxmlformats.org/drawingml/2006/main" dirty="1" smtClean="0" lang="hr-HR"/>
              <a:t>Je li razumljivo?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xmlns:a="http://schemas.openxmlformats.org/drawingml/2006/main" dirty="1" smtClean="0" lang="hr-HR"/>
              <a:t>Je li u korisnom formatu?</a:t>
            </a:r>
          </a:p>
          <a:p>
            <a:pPr xmlns:a="http://schemas.openxmlformats.org/drawingml/2006/main" marL="1257300" lvl="2" indent="-342900">
              <a:buFont typeface="Calibri" panose="020F0502020204030204" pitchFamily="34" charset="0"/>
              <a:buChar char="ꬾ"/>
            </a:pPr>
            <a:r>
              <a:rPr xmlns:a="http://schemas.openxmlformats.org/drawingml/2006/main" dirty="1" smtClean="0" lang="hr-HR"/>
              <a:t>Ako nije, ponavlja li se taj zahtjev?</a:t>
            </a:r>
            <a:r>
              <a:rPr xmlns:a="http://schemas.openxmlformats.org/drawingml/2006/main"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xmlns:a="http://schemas.openxmlformats.org/drawingml/2006/main" dirty="1" smtClean="0" lang="hr-HR"/>
              <a:t>Postoji li prepreka za objavu?</a:t>
            </a:r>
          </a:p>
          <a:p>
            <a:pPr xmlns:a="http://schemas.openxmlformats.org/drawingml/2006/main" marL="342900" indent="-342900">
              <a:buAutoNum type="arabicPeriod"/>
            </a:pPr>
            <a:r>
              <a:rPr xmlns:a="http://schemas.openxmlformats.org/drawingml/2006/main" dirty="1" smtClean="0" lang="hr-HR"/>
              <a:t>Način na koji se podnose zahtjevi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342900" indent="-342900">
              <a:buAutoNum type="arabicPeriod"/>
            </a:pPr>
            <a:r>
              <a:rPr xmlns:a="http://schemas.openxmlformats.org/drawingml/2006/main" dirty="1" smtClean="0" lang="hr-HR"/>
              <a:t>...pogreške u načinu na koji se podnose zahtjevi</a:t>
            </a:r>
            <a:endParaRPr xmlns:a="http://schemas.openxmlformats.org/drawingml/2006/main"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xmlns:a="http://schemas.openxmlformats.org/drawingml/2006/main" marL="342900" indent="-342900">
              <a:buAutoNum type="arabicPeriod"/>
            </a:pPr>
            <a:endParaRPr xmlns:a="http://schemas.openxmlformats.org/drawingml/2006/main"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e result for solicitud de inform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8491105" y="3625741"/>
            <a:ext cx="3700895" cy="337974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/>
            <a:r>
              <a:rPr xmlns:a="http://schemas.openxmlformats.org/drawingml/2006/main" dirty="1" smtClean="0" lang="hr-HR"/>
              <a:t>Uključivanje entuzijasta...</a:t>
            </a:r>
            <a:r>
              <a:rPr xmlns:a="http://schemas.openxmlformats.org/drawingml/2006/main" lang="hr-HR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xmlns:a="http://schemas.openxmlformats.org/drawingml/2006/main" dirty="1" smtClean="0" lang="hr-HR"/>
              <a:t>Transparentnost nije novost</a:t>
            </a:r>
            <a:endParaRPr xmlns:a="http://schemas.openxmlformats.org/drawingml/2006/main" lang="hr-H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5694"/>
          <a:stretch/>
        </p:blipFill>
        <p:spPr>
          <a:xfrm>
            <a:off x="1272006" y="1412305"/>
            <a:ext cx="9647986" cy="51154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97425" y="869276"/>
            <a:ext cx="69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N</a:t>
            </a:r>
            <a:r>
              <a:rPr xmlns:a="http://schemas.openxmlformats.org/drawingml/2006/main" lang="hr-HR" dirty="0" smtClean="0">
                <a:solidFill>
                  <a:schemeClr val="accent2"/>
                </a:solidFill>
              </a:rPr>
              <a:t>ovosti o portalu za fiskalnu transparentnost vs. novosti o UPOTREBI njihovih informacija</a:t>
            </a:r>
            <a:r>
              <a:rPr xmlns:a="http://schemas.openxmlformats.org/drawingml/2006/main" dirty="1" smtClean="0" lang="hr-HR"/>
              <a:t> </a:t>
            </a:r>
            <a:endParaRPr xmlns:a="http://schemas.openxmlformats.org/drawingml/2006/main" lang="hr-H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11208</TotalTime>
  <Words>567</Words>
  <Application>Microsoft Office PowerPoint</Application>
  <PresentationFormat>Panorámica</PresentationFormat>
  <Paragraphs>130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Soberana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Olivia Lora Gerardo</dc:creator>
  <cp:lastModifiedBy>UED</cp:lastModifiedBy>
  <cp:revision>287</cp:revision>
  <dcterms:created xsi:type="dcterms:W3CDTF">2017-07-18T23:43:23Z</dcterms:created>
  <dcterms:modified xsi:type="dcterms:W3CDTF">2018-05-21T07:57:10Z</dcterms:modified>
</cp:coreProperties>
</file>