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</p:sldMasterIdLst>
  <p:notesMasterIdLst>
    <p:notesMasterId r:id="rId12"/>
  </p:notesMasterIdLst>
  <p:handoutMasterIdLst>
    <p:handoutMasterId r:id="rId13"/>
  </p:handoutMasterIdLst>
  <p:sldIdLst>
    <p:sldId id="375" r:id="rId3"/>
    <p:sldId id="422" r:id="rId4"/>
    <p:sldId id="414" r:id="rId5"/>
    <p:sldId id="413" r:id="rId6"/>
    <p:sldId id="416" r:id="rId7"/>
    <p:sldId id="417" r:id="rId8"/>
    <p:sldId id="423" r:id="rId9"/>
    <p:sldId id="418" r:id="rId10"/>
    <p:sldId id="419" r:id="rId1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A46"/>
    <a:srgbClr val="077A3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BC5F2-F473-4625-9D89-33CA9B1B1C2E}" v="9856" dt="2019-03-12T14:31:26.5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2" autoAdjust="0"/>
    <p:restoredTop sz="94471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314" y="7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10"/>
        <p:guide pos="2160"/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5B94A815-0AF7-4FF3-8253-6812BCADC374}"/>
    <pc:docChg chg="undo custSel modSld">
      <pc:chgData name="Inna Anatolievna Davidova" userId="615709de-f45c-42cb-8bad-60412f98c39f" providerId="ADAL" clId="{5B94A815-0AF7-4FF3-8253-6812BCADC374}" dt="2019-03-12T14:31:26.584" v="9855" actId="6549"/>
      <pc:docMkLst>
        <pc:docMk/>
      </pc:docMkLst>
      <pc:sldChg chg="modSp">
        <pc:chgData name="Inna Anatolievna Davidova" userId="615709de-f45c-42cb-8bad-60412f98c39f" providerId="ADAL" clId="{5B94A815-0AF7-4FF3-8253-6812BCADC374}" dt="2019-03-12T13:39:18.845" v="8620" actId="2"/>
        <pc:sldMkLst>
          <pc:docMk/>
          <pc:sldMk cId="2232245682" sldId="375"/>
        </pc:sldMkLst>
        <pc:spChg chg="mod">
          <ac:chgData name="Inna Anatolievna Davidova" userId="615709de-f45c-42cb-8bad-60412f98c39f" providerId="ADAL" clId="{5B94A815-0AF7-4FF3-8253-6812BCADC374}" dt="2019-03-12T13:39:18.845" v="8620" actId="2"/>
          <ac:spMkLst>
            <pc:docMk/>
            <pc:sldMk cId="2232245682" sldId="375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27:12.073" v="9751" actId="20577"/>
        <pc:sldMkLst>
          <pc:docMk/>
          <pc:sldMk cId="2211866621" sldId="413"/>
        </pc:sldMkLst>
        <pc:spChg chg="mod">
          <ac:chgData name="Inna Anatolievna Davidova" userId="615709de-f45c-42cb-8bad-60412f98c39f" providerId="ADAL" clId="{5B94A815-0AF7-4FF3-8253-6812BCADC374}" dt="2019-03-12T14:02:20.011" v="8959" actId="6549"/>
          <ac:spMkLst>
            <pc:docMk/>
            <pc:sldMk cId="2211866621" sldId="413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6:58.205" v="9747" actId="313"/>
          <ac:spMkLst>
            <pc:docMk/>
            <pc:sldMk cId="2211866621" sldId="413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7:12.073" v="9751" actId="20577"/>
          <ac:spMkLst>
            <pc:docMk/>
            <pc:sldMk cId="2211866621" sldId="413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1:24.352" v="8925"/>
          <ac:spMkLst>
            <pc:docMk/>
            <pc:sldMk cId="2211866621" sldId="413"/>
            <ac:spMk id="21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26:17.769" v="9730" actId="6549"/>
        <pc:sldMkLst>
          <pc:docMk/>
          <pc:sldMk cId="989109792" sldId="414"/>
        </pc:sldMkLst>
        <pc:spChg chg="mod">
          <ac:chgData name="Inna Anatolievna Davidova" userId="615709de-f45c-42cb-8bad-60412f98c39f" providerId="ADAL" clId="{5B94A815-0AF7-4FF3-8253-6812BCADC374}" dt="2019-03-12T13:59:48.376" v="8861"/>
          <ac:spMkLst>
            <pc:docMk/>
            <pc:sldMk cId="989109792" sldId="414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59:53.949" v="8868" actId="6549"/>
          <ac:spMkLst>
            <pc:docMk/>
            <pc:sldMk cId="989109792" sldId="414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52:19.202" v="1509" actId="6549"/>
          <ac:spMkLst>
            <pc:docMk/>
            <pc:sldMk cId="989109792" sldId="414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6:07.353" v="9719" actId="6549"/>
          <ac:spMkLst>
            <pc:docMk/>
            <pc:sldMk cId="989109792" sldId="414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0:19.611" v="8875" actId="113"/>
          <ac:spMkLst>
            <pc:docMk/>
            <pc:sldMk cId="989109792" sldId="414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48:10.149" v="418"/>
          <ac:spMkLst>
            <pc:docMk/>
            <pc:sldMk cId="989109792" sldId="414"/>
            <ac:spMk id="21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6:17.769" v="9730" actId="6549"/>
          <ac:spMkLst>
            <pc:docMk/>
            <pc:sldMk cId="989109792" sldId="414"/>
            <ac:spMk id="2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0:25.824" v="8877" actId="113"/>
          <ac:spMkLst>
            <pc:docMk/>
            <pc:sldMk cId="989109792" sldId="414"/>
            <ac:spMk id="30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0:28.415" v="8878" actId="113"/>
          <ac:spMkLst>
            <pc:docMk/>
            <pc:sldMk cId="989109792" sldId="414"/>
            <ac:spMk id="3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8:48.342" v="9208"/>
          <ac:spMkLst>
            <pc:docMk/>
            <pc:sldMk cId="989109792" sldId="414"/>
            <ac:spMk id="4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9:47.147" v="9221" actId="115"/>
          <ac:spMkLst>
            <pc:docMk/>
            <pc:sldMk cId="989109792" sldId="414"/>
            <ac:spMk id="44" creationId="{00000000-0000-0000-0000-000000000000}"/>
          </ac:spMkLst>
        </pc:spChg>
        <pc:cxnChg chg="mod">
          <ac:chgData name="Inna Anatolievna Davidova" userId="615709de-f45c-42cb-8bad-60412f98c39f" providerId="ADAL" clId="{5B94A815-0AF7-4FF3-8253-6812BCADC374}" dt="2019-03-12T12:53:54.306" v="1761" actId="1076"/>
          <ac:cxnSpMkLst>
            <pc:docMk/>
            <pc:sldMk cId="989109792" sldId="414"/>
            <ac:cxnSpMk id="33" creationId="{00000000-0000-0000-0000-000000000000}"/>
          </ac:cxnSpMkLst>
        </pc:cxnChg>
      </pc:sldChg>
      <pc:sldChg chg="modSp">
        <pc:chgData name="Inna Anatolievna Davidova" userId="615709de-f45c-42cb-8bad-60412f98c39f" providerId="ADAL" clId="{5B94A815-0AF7-4FF3-8253-6812BCADC374}" dt="2019-03-12T14:28:28.378" v="9796" actId="20577"/>
        <pc:sldMkLst>
          <pc:docMk/>
          <pc:sldMk cId="2565172556" sldId="416"/>
        </pc:sldMkLst>
        <pc:spChg chg="mod">
          <ac:chgData name="Inna Anatolievna Davidova" userId="615709de-f45c-42cb-8bad-60412f98c39f" providerId="ADAL" clId="{5B94A815-0AF7-4FF3-8253-6812BCADC374}" dt="2019-03-12T14:28:28.378" v="9796" actId="20577"/>
          <ac:spMkLst>
            <pc:docMk/>
            <pc:sldMk cId="2565172556" sldId="416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4:16.768" v="9037"/>
          <ac:spMkLst>
            <pc:docMk/>
            <pc:sldMk cId="2565172556" sldId="416"/>
            <ac:spMk id="21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28:46.792" v="9801" actId="20577"/>
        <pc:sldMkLst>
          <pc:docMk/>
          <pc:sldMk cId="736786742" sldId="417"/>
        </pc:sldMkLst>
        <pc:spChg chg="mod">
          <ac:chgData name="Inna Anatolievna Davidova" userId="615709de-f45c-42cb-8bad-60412f98c39f" providerId="ADAL" clId="{5B94A815-0AF7-4FF3-8253-6812BCADC374}" dt="2019-03-12T14:28:46.792" v="9801" actId="20577"/>
          <ac:spMkLst>
            <pc:docMk/>
            <pc:sldMk cId="736786742" sldId="417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1:28.570" v="9289" actId="20577"/>
          <ac:spMkLst>
            <pc:docMk/>
            <pc:sldMk cId="736786742" sldId="417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05:32.184" v="4188"/>
          <ac:spMkLst>
            <pc:docMk/>
            <pc:sldMk cId="736786742" sldId="417"/>
            <ac:spMk id="21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31:09.896" v="9842" actId="6549"/>
        <pc:sldMkLst>
          <pc:docMk/>
          <pc:sldMk cId="2458436913" sldId="418"/>
        </pc:sldMkLst>
        <pc:spChg chg="mod">
          <ac:chgData name="Inna Anatolievna Davidova" userId="615709de-f45c-42cb-8bad-60412f98c39f" providerId="ADAL" clId="{5B94A815-0AF7-4FF3-8253-6812BCADC374}" dt="2019-03-12T14:31:09.896" v="9842" actId="6549"/>
          <ac:spMkLst>
            <pc:docMk/>
            <pc:sldMk cId="2458436913" sldId="418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12:01.959" v="5235"/>
          <ac:spMkLst>
            <pc:docMk/>
            <pc:sldMk cId="2458436913" sldId="418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31:26.584" v="9855" actId="6549"/>
        <pc:sldMkLst>
          <pc:docMk/>
          <pc:sldMk cId="25704680" sldId="419"/>
        </pc:sldMkLst>
        <pc:spChg chg="mod">
          <ac:chgData name="Inna Anatolievna Davidova" userId="615709de-f45c-42cb-8bad-60412f98c39f" providerId="ADAL" clId="{5B94A815-0AF7-4FF3-8253-6812BCADC374}" dt="2019-03-12T14:18:37.678" v="9498"/>
          <ac:spMkLst>
            <pc:docMk/>
            <pc:sldMk cId="25704680" sldId="41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31:26.584" v="9855" actId="6549"/>
          <ac:spMkLst>
            <pc:docMk/>
            <pc:sldMk cId="25704680" sldId="419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8:30.970" v="9497"/>
          <ac:spMkLst>
            <pc:docMk/>
            <pc:sldMk cId="25704680" sldId="419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8:41.990" v="9499"/>
          <ac:spMkLst>
            <pc:docMk/>
            <pc:sldMk cId="25704680" sldId="419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8:48.297" v="9503" actId="20577"/>
          <ac:spMkLst>
            <pc:docMk/>
            <pc:sldMk cId="25704680" sldId="419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0:56.504" v="9528" actId="20577"/>
          <ac:spMkLst>
            <pc:docMk/>
            <pc:sldMk cId="25704680" sldId="419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4:16.857" v="9681" actId="6549"/>
          <ac:spMkLst>
            <pc:docMk/>
            <pc:sldMk cId="25704680" sldId="419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2:38.281" v="9609" actId="6549"/>
          <ac:spMkLst>
            <pc:docMk/>
            <pc:sldMk cId="25704680" sldId="419"/>
            <ac:spMk id="1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3:43.241" v="9643" actId="6549"/>
          <ac:spMkLst>
            <pc:docMk/>
            <pc:sldMk cId="25704680" sldId="419"/>
            <ac:spMk id="18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4:41.129" v="9694" actId="20577"/>
          <ac:spMkLst>
            <pc:docMk/>
            <pc:sldMk cId="25704680" sldId="419"/>
            <ac:spMk id="8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5:08.970" v="9711" actId="6549"/>
          <ac:spMkLst>
            <pc:docMk/>
            <pc:sldMk cId="25704680" sldId="419"/>
            <ac:spMk id="85" creationId="{00000000-0000-0000-0000-000000000000}"/>
          </ac:spMkLst>
        </pc:spChg>
        <pc:cxnChg chg="mod">
          <ac:chgData name="Inna Anatolievna Davidova" userId="615709de-f45c-42cb-8bad-60412f98c39f" providerId="ADAL" clId="{5B94A815-0AF7-4FF3-8253-6812BCADC374}" dt="2019-03-12T13:22:31.925" v="7422"/>
          <ac:cxnSpMkLst>
            <pc:docMk/>
            <pc:sldMk cId="25704680" sldId="419"/>
            <ac:cxnSpMk id="13" creationId="{00000000-0000-0000-0000-000000000000}"/>
          </ac:cxnSpMkLst>
        </pc:cxnChg>
        <pc:cxnChg chg="mod">
          <ac:chgData name="Inna Anatolievna Davidova" userId="615709de-f45c-42cb-8bad-60412f98c39f" providerId="ADAL" clId="{5B94A815-0AF7-4FF3-8253-6812BCADC374}" dt="2019-03-12T13:19:17.153" v="6788" actId="6549"/>
          <ac:cxnSpMkLst>
            <pc:docMk/>
            <pc:sldMk cId="25704680" sldId="419"/>
            <ac:cxnSpMk id="31" creationId="{00000000-0000-0000-0000-000000000000}"/>
          </ac:cxnSpMkLst>
        </pc:cxnChg>
        <pc:cxnChg chg="mod">
          <ac:chgData name="Inna Anatolievna Davidova" userId="615709de-f45c-42cb-8bad-60412f98c39f" providerId="ADAL" clId="{5B94A815-0AF7-4FF3-8253-6812BCADC374}" dt="2019-03-12T13:19:41.826" v="6856" actId="20577"/>
          <ac:cxnSpMkLst>
            <pc:docMk/>
            <pc:sldMk cId="25704680" sldId="419"/>
            <ac:cxnSpMk id="33" creationId="{00000000-0000-0000-0000-000000000000}"/>
          </ac:cxnSpMkLst>
        </pc:cxnChg>
        <pc:cxnChg chg="mod">
          <ac:chgData name="Inna Anatolievna Davidova" userId="615709de-f45c-42cb-8bad-60412f98c39f" providerId="ADAL" clId="{5B94A815-0AF7-4FF3-8253-6812BCADC374}" dt="2019-03-12T13:19:17.153" v="6788" actId="6549"/>
          <ac:cxnSpMkLst>
            <pc:docMk/>
            <pc:sldMk cId="25704680" sldId="419"/>
            <ac:cxnSpMk id="38" creationId="{00000000-0000-0000-0000-000000000000}"/>
          </ac:cxnSpMkLst>
        </pc:cxnChg>
      </pc:sldChg>
      <pc:sldChg chg="modSp">
        <pc:chgData name="Inna Anatolievna Davidova" userId="615709de-f45c-42cb-8bad-60412f98c39f" providerId="ADAL" clId="{5B94A815-0AF7-4FF3-8253-6812BCADC374}" dt="2019-03-12T14:08:10.715" v="9197"/>
        <pc:sldMkLst>
          <pc:docMk/>
          <pc:sldMk cId="3558591293" sldId="422"/>
        </pc:sldMkLst>
        <pc:spChg chg="mod">
          <ac:chgData name="Inna Anatolievna Davidova" userId="615709de-f45c-42cb-8bad-60412f98c39f" providerId="ADAL" clId="{5B94A815-0AF7-4FF3-8253-6812BCADC374}" dt="2019-03-12T12:44:55.648" v="58" actId="20577"/>
          <ac:spMkLst>
            <pc:docMk/>
            <pc:sldMk cId="3558591293" sldId="42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45:12.177" v="98" actId="20577"/>
          <ac:spMkLst>
            <pc:docMk/>
            <pc:sldMk cId="3558591293" sldId="422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44:46.126" v="36"/>
          <ac:spMkLst>
            <pc:docMk/>
            <pc:sldMk cId="3558591293" sldId="422"/>
            <ac:spMk id="21" creationId="{00000000-0000-0000-0000-000000000000}"/>
          </ac:spMkLst>
        </pc:spChg>
        <pc:graphicFrameChg chg="mod modGraphic">
          <ac:chgData name="Inna Anatolievna Davidova" userId="615709de-f45c-42cb-8bad-60412f98c39f" providerId="ADAL" clId="{5B94A815-0AF7-4FF3-8253-6812BCADC374}" dt="2019-03-12T14:08:04.699" v="9196" actId="6549"/>
          <ac:graphicFrameMkLst>
            <pc:docMk/>
            <pc:sldMk cId="3558591293" sldId="422"/>
            <ac:graphicFrameMk id="7" creationId="{00000000-0000-0000-0000-000000000000}"/>
          </ac:graphicFrameMkLst>
        </pc:graphicFrameChg>
        <pc:graphicFrameChg chg="mod modGraphic">
          <ac:chgData name="Inna Anatolievna Davidova" userId="615709de-f45c-42cb-8bad-60412f98c39f" providerId="ADAL" clId="{5B94A815-0AF7-4FF3-8253-6812BCADC374}" dt="2019-03-12T14:08:10.715" v="9197"/>
          <ac:graphicFrameMkLst>
            <pc:docMk/>
            <pc:sldMk cId="3558591293" sldId="422"/>
            <ac:graphicFrameMk id="12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5B94A815-0AF7-4FF3-8253-6812BCADC374}" dt="2019-03-12T14:29:49.045" v="9804"/>
        <pc:sldMkLst>
          <pc:docMk/>
          <pc:sldMk cId="2007927473" sldId="423"/>
        </pc:sldMkLst>
        <pc:spChg chg="mod">
          <ac:chgData name="Inna Anatolievna Davidova" userId="615709de-f45c-42cb-8bad-60412f98c39f" providerId="ADAL" clId="{5B94A815-0AF7-4FF3-8253-6812BCADC374}" dt="2019-03-12T14:12:05.291" v="9299" actId="6549"/>
          <ac:spMkLst>
            <pc:docMk/>
            <pc:sldMk cId="2007927473" sldId="423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9:25.956" v="9802"/>
          <ac:spMkLst>
            <pc:docMk/>
            <pc:sldMk cId="2007927473" sldId="423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3:23.354" v="9327" actId="6549"/>
          <ac:spMkLst>
            <pc:docMk/>
            <pc:sldMk cId="2007927473" sldId="423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9:30.499" v="9803"/>
          <ac:spMkLst>
            <pc:docMk/>
            <pc:sldMk cId="2007927473" sldId="423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9:49.045" v="9804"/>
          <ac:spMkLst>
            <pc:docMk/>
            <pc:sldMk cId="2007927473" sldId="423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3:28.250" v="9330" actId="20577"/>
          <ac:spMkLst>
            <pc:docMk/>
            <pc:sldMk cId="2007927473" sldId="423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3:48.892" v="9335" actId="114"/>
          <ac:spMkLst>
            <pc:docMk/>
            <pc:sldMk cId="2007927473" sldId="423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05:37.368" v="4189"/>
          <ac:spMkLst>
            <pc:docMk/>
            <pc:sldMk cId="2007927473" sldId="423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2575" y="49213"/>
            <a:ext cx="4278313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8" y="3297853"/>
            <a:ext cx="9657173" cy="35009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62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686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11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191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02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051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8030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447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3021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732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14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5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6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16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217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0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1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2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3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4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5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6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7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8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9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0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1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2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3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4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5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6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7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8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9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0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1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2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3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4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5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6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7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8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9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6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17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41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8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619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0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1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2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3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4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5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6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7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8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9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0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1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2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3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4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5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6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7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8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9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0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1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2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3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4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5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6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7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8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9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0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1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2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3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4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5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6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7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8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9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0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1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2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3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4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5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6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7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8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9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0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1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2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3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4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5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6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7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8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9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0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1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2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3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4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5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6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7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8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9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0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1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2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3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4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5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6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7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8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9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0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1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2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3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4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5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6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7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8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9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0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1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2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3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4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5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6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7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8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9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0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1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2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3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4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5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6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7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8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9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0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1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2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3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4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5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6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7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8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9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0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1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2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3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4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5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6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7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8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9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0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1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2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3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4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5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6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7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8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9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0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1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2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3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4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5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6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7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8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9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0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1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2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3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4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5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6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7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8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9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0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1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2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3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4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5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6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7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8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9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0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1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2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3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4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5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6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7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8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9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0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1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2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3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4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5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6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7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8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9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0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1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2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3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4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5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6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7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8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19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0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1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2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3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4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5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6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7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8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9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0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1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2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3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4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5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6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7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8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9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0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1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2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3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4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5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6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7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8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9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0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1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2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3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4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5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6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7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8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9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0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1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2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3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4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5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6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7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8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9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0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1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2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3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4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5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6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7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8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9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0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1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2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3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4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5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6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7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8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9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0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1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2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3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4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5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6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7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8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9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0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1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2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3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4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5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6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7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8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9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0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1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2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3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4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5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6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7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8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9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0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4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5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6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7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8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9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0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1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2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3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4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5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6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7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8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9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0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1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2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3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4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5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6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7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8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9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0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1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2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3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4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5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6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7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8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9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0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1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2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3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4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5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6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7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8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9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0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1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2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3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4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5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6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7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8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9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0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1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2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3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4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5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6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7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943" y="3465585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077A3E"/>
                </a:solidFill>
              </a:rPr>
              <a:t>Uloga privatnog sektora u planiranju kapitalnog proračuna</a:t>
            </a: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81280" y="5033845"/>
            <a:ext cx="314227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500">
                <a:latin typeface="Times New Roman" panose="02020603050405020304" pitchFamily="18" charset="0"/>
                <a:cs typeface="Times New Roman" panose="02020603050405020304" pitchFamily="18" charset="0"/>
              </a:rPr>
              <a:t>Voditelj odjela</a:t>
            </a:r>
          </a:p>
          <a:p>
            <a:pPr algn="r"/>
            <a:r>
              <a:rPr lang="hr-HR" sz="1500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 proračunskih ulaganja</a:t>
            </a:r>
          </a:p>
          <a:p>
            <a:pPr algn="r"/>
            <a:r>
              <a:rPr lang="hr-HR" sz="1500">
                <a:latin typeface="Times New Roman" panose="02020603050405020304" pitchFamily="18" charset="0"/>
                <a:cs typeface="Times New Roman" panose="02020603050405020304" pitchFamily="18" charset="0"/>
              </a:rPr>
              <a:t>Odjel zakonodavstva o proračunu</a:t>
            </a: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sz="1500">
                <a:latin typeface="Times New Roman" panose="02020603050405020304" pitchFamily="18" charset="0"/>
                <a:cs typeface="Times New Roman" panose="02020603050405020304" pitchFamily="18" charset="0"/>
              </a:rPr>
              <a:t>Andrei Yu. Panin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>
                <a:solidFill>
                  <a:srgbClr val="077A3E"/>
                </a:solidFill>
              </a:rPr>
              <a:t>OBUHVAT JAVNIH ULAGANJA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5345" y="1153683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u="sng">
                <a:solidFill>
                  <a:srgbClr val="DEAA46"/>
                </a:solidFill>
              </a:rPr>
              <a:t>Rezultati u 2018.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2816" y="1153683"/>
            <a:ext cx="289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u="sng">
                <a:solidFill>
                  <a:srgbClr val="DEAA46"/>
                </a:solidFill>
              </a:rPr>
              <a:t>Plan za 2019. (projekcije)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12551"/>
              </p:ext>
            </p:extLst>
          </p:nvPr>
        </p:nvGraphicFramePr>
        <p:xfrm>
          <a:off x="44030" y="1708112"/>
          <a:ext cx="4466398" cy="3208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7132">
                  <a:extLst>
                    <a:ext uri="{9D8B030D-6E8A-4147-A177-3AD203B41FA5}">
                      <a16:colId xmlns:a16="http://schemas.microsoft.com/office/drawing/2014/main" val="1204834358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3490765383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448359860"/>
                    </a:ext>
                  </a:extLst>
                </a:gridCol>
                <a:gridCol w="1223764">
                  <a:extLst>
                    <a:ext uri="{9D8B030D-6E8A-4147-A177-3AD203B41FA5}">
                      <a16:colId xmlns:a16="http://schemas.microsoft.com/office/drawing/2014/main" val="49564535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ru-RU" sz="13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1"/>
                        <a:t>USD u mlrd.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/>
                        <a:t>Udio u BDP-u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 baseline="0"/>
                        <a:t>(%)</a:t>
                      </a:r>
                    </a:p>
                    <a:p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/>
                        <a:t>Udio u ukupnim rashodima federalnog proračuna </a:t>
                      </a:r>
                      <a:r>
                        <a:rPr lang="hr-HR" sz="1300" b="1" baseline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371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/>
                      <a:r>
                        <a:rPr lang="hr-HR" sz="1350" b="1"/>
                        <a:t>Javna ulaganja, </a:t>
                      </a:r>
                      <a:r>
                        <a:rPr lang="hr-HR" sz="1350" b="1" u="sng"/>
                        <a:t>ukupno</a:t>
                      </a:r>
                      <a:r>
                        <a:rPr lang="hr-HR" sz="1350" b="1"/>
                        <a:t>, federalni proračun: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/>
                        <a:t>616,3/</a:t>
                      </a:r>
                    </a:p>
                    <a:p>
                      <a:pPr algn="ctr"/>
                      <a:r>
                        <a:rPr lang="hr-HR" sz="150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0,63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4,4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526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50" b="1" u="sng" dirty="0"/>
                        <a:t>od čega</a:t>
                      </a:r>
                      <a:r>
                        <a:rPr lang="hr-HR" sz="1350" b="1" dirty="0"/>
                        <a:t>:</a:t>
                      </a: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50" b="1" dirty="0"/>
                        <a:t>Federalni kapitalni  projekti izgradnje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551,7/</a:t>
                      </a:r>
                    </a:p>
                    <a:p>
                      <a:pPr algn="ctr"/>
                      <a:r>
                        <a:rPr lang="hr-HR" sz="1500"/>
                        <a:t>8,4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75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hr-HR" sz="1350" b="1" dirty="0"/>
                        <a:t>Kapitalni projekti izgradnje drugih subjekata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64,6/</a:t>
                      </a:r>
                    </a:p>
                    <a:p>
                      <a:pPr algn="ctr"/>
                      <a:r>
                        <a:rPr lang="hr-HR" sz="1500"/>
                        <a:t>0,98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91659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74789"/>
              </p:ext>
            </p:extLst>
          </p:nvPr>
        </p:nvGraphicFramePr>
        <p:xfrm>
          <a:off x="4617217" y="1708112"/>
          <a:ext cx="4466398" cy="3208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319">
                  <a:extLst>
                    <a:ext uri="{9D8B030D-6E8A-4147-A177-3AD203B41FA5}">
                      <a16:colId xmlns:a16="http://schemas.microsoft.com/office/drawing/2014/main" val="1204834358"/>
                    </a:ext>
                  </a:extLst>
                </a:gridCol>
                <a:gridCol w="790617">
                  <a:extLst>
                    <a:ext uri="{9D8B030D-6E8A-4147-A177-3AD203B41FA5}">
                      <a16:colId xmlns:a16="http://schemas.microsoft.com/office/drawing/2014/main" val="3490765383"/>
                    </a:ext>
                  </a:extLst>
                </a:gridCol>
                <a:gridCol w="749793">
                  <a:extLst>
                    <a:ext uri="{9D8B030D-6E8A-4147-A177-3AD203B41FA5}">
                      <a16:colId xmlns:a16="http://schemas.microsoft.com/office/drawing/2014/main" val="448359860"/>
                    </a:ext>
                  </a:extLst>
                </a:gridCol>
                <a:gridCol w="1228669">
                  <a:extLst>
                    <a:ext uri="{9D8B030D-6E8A-4147-A177-3AD203B41FA5}">
                      <a16:colId xmlns:a16="http://schemas.microsoft.com/office/drawing/2014/main" val="49564535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ru-RU" sz="13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1"/>
                        <a:t>USD u mlrd.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/>
                        <a:t>Udio u BDP-u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 baseline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/>
                        <a:t>Udio u ukupnim rashodima federalnog proračuna </a:t>
                      </a:r>
                      <a:r>
                        <a:rPr lang="hr-HR" sz="1300" b="1" baseline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371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/>
                      <a:r>
                        <a:rPr lang="hr-HR" sz="1350" b="1"/>
                        <a:t>Javna ulaganja, </a:t>
                      </a:r>
                      <a:r>
                        <a:rPr lang="hr-HR" sz="1350" b="1" u="sng"/>
                        <a:t>ukupno</a:t>
                      </a:r>
                      <a:r>
                        <a:rPr lang="hr-HR" sz="1350" b="1"/>
                        <a:t>, federalni proračun: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825,6/</a:t>
                      </a:r>
                    </a:p>
                    <a:p>
                      <a:pPr algn="ctr"/>
                      <a:r>
                        <a:rPr lang="hr-HR" sz="150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0,8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5,5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526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50" b="1" u="sng" dirty="0"/>
                        <a:t>od čega</a:t>
                      </a:r>
                      <a:r>
                        <a:rPr lang="hr-HR" sz="1350" b="1" dirty="0"/>
                        <a:t>:</a:t>
                      </a: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50" b="1" dirty="0"/>
                        <a:t>Javni kapitalni  projekti izgradnje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772,9/</a:t>
                      </a:r>
                    </a:p>
                    <a:p>
                      <a:pPr algn="ctr"/>
                      <a:r>
                        <a:rPr lang="hr-HR" sz="1500"/>
                        <a:t>11,7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75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hr-HR" sz="1350" b="1" dirty="0"/>
                        <a:t>Kapitalni projekti izgradnje drugih subjekata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52,7/</a:t>
                      </a:r>
                    </a:p>
                    <a:p>
                      <a:pPr algn="ctr"/>
                      <a:r>
                        <a:rPr lang="hr-HR" sz="1500"/>
                        <a:t>0,8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91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9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216395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>
                <a:solidFill>
                  <a:srgbClr val="077A3E"/>
                </a:solidFill>
              </a:rPr>
              <a:t>PRAVNI I REGULATORNI OKVIR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3095" y="4471347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077A3E"/>
                </a:solidFill>
              </a:rPr>
              <a:t>JAVNI KAPITALNI RASHODI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646" y="4807014"/>
            <a:ext cx="296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/>
              <a:t>Državna imovina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4102" y="4810728"/>
            <a:ext cx="296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/>
              <a:t>Privatna imovina</a:t>
            </a:r>
          </a:p>
        </p:txBody>
      </p:sp>
      <p:cxnSp>
        <p:nvCxnSpPr>
          <p:cNvPr id="5" name="Прямая со стрелкой 4"/>
          <p:cNvCxnSpPr>
            <a:endCxn id="12" idx="0"/>
          </p:cNvCxnSpPr>
          <p:nvPr/>
        </p:nvCxnSpPr>
        <p:spPr>
          <a:xfrm flipH="1">
            <a:off x="1182139" y="5402588"/>
            <a:ext cx="215430" cy="317897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720485"/>
            <a:ext cx="236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hr-HR" sz="1400"/>
              <a:t>Proračunska ulaganja, </a:t>
            </a:r>
            <a:r>
              <a:rPr lang="hr-HR" sz="1400" i="1"/>
              <a:t>inter alia</a:t>
            </a:r>
            <a:r>
              <a:rPr lang="hr-HR" sz="1400"/>
              <a:t>, putem tijela državne uprave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4278" y="5734884"/>
            <a:ext cx="16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hr-HR" sz="1400"/>
              <a:t>Ugovori o koncesiji</a:t>
            </a: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27155" y="5391789"/>
            <a:ext cx="274631" cy="343095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27" idx="0"/>
          </p:cNvCxnSpPr>
          <p:nvPr/>
        </p:nvCxnSpPr>
        <p:spPr>
          <a:xfrm flipH="1">
            <a:off x="5028510" y="5457059"/>
            <a:ext cx="580198" cy="277825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2" y="5734884"/>
            <a:ext cx="16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hr-HR" sz="1400"/>
              <a:t>Kapitalni udio u poduzećima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0416" y="5828206"/>
            <a:ext cx="16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hr-HR" sz="1400"/>
              <a:t>Subvencije pravnim subjektima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81152" y="5720485"/>
            <a:ext cx="150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hr-HR" sz="1400"/>
              <a:t>Ugovori o JPP-u</a:t>
            </a:r>
          </a:p>
        </p:txBody>
      </p:sp>
      <p:cxnSp>
        <p:nvCxnSpPr>
          <p:cNvPr id="33" name="Прямая со стрелкой 32"/>
          <p:cNvCxnSpPr>
            <a:stCxn id="6" idx="2"/>
            <a:endCxn id="30" idx="0"/>
          </p:cNvCxnSpPr>
          <p:nvPr/>
        </p:nvCxnSpPr>
        <p:spPr>
          <a:xfrm>
            <a:off x="6597924" y="5149282"/>
            <a:ext cx="0" cy="678924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32" idx="0"/>
          </p:cNvCxnSpPr>
          <p:nvPr/>
        </p:nvCxnSpPr>
        <p:spPr>
          <a:xfrm>
            <a:off x="7616928" y="5453345"/>
            <a:ext cx="616526" cy="267140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32144" y="748215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077A3E"/>
                </a:solidFill>
              </a:rPr>
              <a:t>RUSKO ZAKONODAVSTVO: KONCEPTI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5052" y="1057913"/>
            <a:ext cx="8166563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Federalni zakon </a:t>
            </a:r>
            <a:r>
              <a:rPr lang="hr-HR" sz="1600" b="1" i="1" dirty="0"/>
              <a:t>o ulaganjima u Ruskoj Federaciji u obliku kapitalnih rashoda</a:t>
            </a:r>
            <a:r>
              <a:rPr lang="hr-HR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50" b="1" dirty="0"/>
              <a:t>Ulaganja – </a:t>
            </a:r>
            <a:r>
              <a:rPr lang="hr-HR" sz="1450" dirty="0"/>
              <a:t>novčana sredstva, ostala imovina uložena u poduzeća ili druge subjekte radi ostvarivanja prihoda ili drugih korisnih učinaka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50" b="1" dirty="0"/>
              <a:t>Kapitalna ulaganja </a:t>
            </a:r>
            <a:r>
              <a:rPr lang="hr-HR" sz="1450" dirty="0"/>
              <a:t>– </a:t>
            </a:r>
            <a:r>
              <a:rPr lang="hr-HR" sz="1450" b="1" dirty="0"/>
              <a:t>ulaganja u fiksni kapital </a:t>
            </a:r>
            <a:r>
              <a:rPr lang="hr-HR" sz="1450" dirty="0"/>
              <a:t>(dionički kapital), uključujući novu izgradnju, obnovu, kupnju strojeva, opreme, alata, potrepština, ispitivanje i projektiranje te druge rashode</a:t>
            </a:r>
          </a:p>
          <a:p>
            <a:endParaRPr lang="ru-RU" sz="800" dirty="0"/>
          </a:p>
          <a:p>
            <a:r>
              <a:rPr lang="hr-HR" sz="1600" b="1" dirty="0"/>
              <a:t>Kodeks o proračunu Ruske Federacije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50" b="1" dirty="0"/>
              <a:t>Proračunska ulaganja </a:t>
            </a:r>
            <a:r>
              <a:rPr lang="hr-HR" sz="1450" dirty="0"/>
              <a:t>– proračunska ulaganja kojima se želi povećati vrijednost javne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50" dirty="0"/>
              <a:t>Zakonodavstvom Ruske Federacije nisu utvrđeni </a:t>
            </a:r>
            <a:r>
              <a:rPr lang="hr-HR" sz="1450" b="1" dirty="0"/>
              <a:t>javni kapitalni rashodi</a:t>
            </a:r>
            <a:r>
              <a:rPr lang="hr-HR" sz="1450" dirty="0"/>
              <a:t>; međutim, postoji posebna politika o </a:t>
            </a:r>
            <a:r>
              <a:rPr lang="hr-HR" sz="1450" b="1" dirty="0"/>
              <a:t>proračunskim rashodima</a:t>
            </a:r>
            <a:r>
              <a:rPr lang="hr-HR" sz="1450" dirty="0"/>
              <a:t> za </a:t>
            </a:r>
            <a:r>
              <a:rPr lang="hr-HR" sz="1450" u="sng" dirty="0"/>
              <a:t>kapitalnu izgradnju</a:t>
            </a:r>
          </a:p>
        </p:txBody>
      </p:sp>
    </p:spTree>
    <p:extLst>
      <p:ext uri="{BB962C8B-B14F-4D97-AF65-F5344CB8AC3E}">
        <p14:creationId xmlns:p14="http://schemas.microsoft.com/office/powerpoint/2010/main" val="9891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63439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077A3E"/>
                </a:solidFill>
              </a:rPr>
              <a:t>ULOGA MF-a RUSIJE U PLANIRANJU KAPITALNOG PRORAČUNA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052" y="1057913"/>
            <a:ext cx="816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DEAA46"/>
                </a:solidFill>
              </a:rPr>
              <a:t>RAZLOG ZA PLANIRANJE KAPITALNOG PRORAČUNA </a:t>
            </a:r>
            <a:r>
              <a:rPr lang="hr-HR" sz="1600" dirty="0"/>
              <a:t>(</a:t>
            </a:r>
            <a:r>
              <a:rPr lang="hr-HR" sz="1600" u="sng" dirty="0"/>
              <a:t>planiranje i provedba</a:t>
            </a:r>
            <a:r>
              <a:rPr lang="hr-HR" sz="1600" dirty="0"/>
              <a:t> kapitalnih ulaganja) – regulatorni akti koji se odnose na naslov, trošak, kapacitet projekta, veličinu kapitalnih ulaganja po godini s proračunskim alokacijama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37494" y="2251494"/>
            <a:ext cx="0" cy="383875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052" y="2383274"/>
            <a:ext cx="38130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u="sng" dirty="0"/>
              <a:t>PLANIRANJE</a:t>
            </a:r>
            <a:r>
              <a:rPr lang="hr-HR" sz="1600" dirty="0"/>
              <a:t>:</a:t>
            </a:r>
          </a:p>
          <a:p>
            <a:endParaRPr lang="ru-RU" sz="1600" dirty="0"/>
          </a:p>
          <a:p>
            <a:r>
              <a:rPr lang="hr-HR" sz="1600" b="1" dirty="0">
                <a:solidFill>
                  <a:srgbClr val="DEAA46"/>
                </a:solidFill>
              </a:rPr>
              <a:t>1. </a:t>
            </a:r>
            <a:r>
              <a:rPr lang="hr-HR" sz="1600" dirty="0"/>
              <a:t>	Analiza nacrta regulatornih akata u pogledu kapitalne izgradnje</a:t>
            </a:r>
          </a:p>
          <a:p>
            <a:r>
              <a:rPr lang="hr-HR" sz="1600" b="1" dirty="0">
                <a:solidFill>
                  <a:srgbClr val="DEAA46"/>
                </a:solidFill>
              </a:rPr>
              <a:t>2.</a:t>
            </a:r>
            <a:r>
              <a:rPr lang="hr-HR" sz="1600" dirty="0"/>
              <a:t>	Evaluacija kapitalnih rashoda</a:t>
            </a:r>
          </a:p>
          <a:p>
            <a:r>
              <a:rPr lang="hr-HR" sz="1600" b="1" dirty="0">
                <a:solidFill>
                  <a:srgbClr val="DEAA46"/>
                </a:solidFill>
              </a:rPr>
              <a:t>3. </a:t>
            </a:r>
            <a:r>
              <a:rPr lang="hr-HR" sz="1600" dirty="0"/>
              <a:t>	Regulacija kapitalnih izdvajanja</a:t>
            </a:r>
          </a:p>
          <a:p>
            <a:r>
              <a:rPr lang="hr-HR" sz="1600" b="1" dirty="0">
                <a:solidFill>
                  <a:srgbClr val="DEAA46"/>
                </a:solidFill>
              </a:rPr>
              <a:t>4. </a:t>
            </a:r>
            <a:r>
              <a:rPr lang="hr-HR" sz="1600" dirty="0"/>
              <a:t>	Ocjena projekta (prema scenariju 	(u pripremi))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1079" y="2380961"/>
            <a:ext cx="43477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u="sng"/>
              <a:t>PROVEDBA</a:t>
            </a:r>
            <a:r>
              <a:rPr lang="hr-HR" sz="1600"/>
              <a:t>:</a:t>
            </a:r>
          </a:p>
          <a:p>
            <a:endParaRPr lang="ru-RU" sz="1600" dirty="0"/>
          </a:p>
          <a:p>
            <a:r>
              <a:rPr lang="hr-HR" sz="1600" b="1">
                <a:solidFill>
                  <a:srgbClr val="DEAA46"/>
                </a:solidFill>
              </a:rPr>
              <a:t>1. </a:t>
            </a:r>
            <a:r>
              <a:rPr lang="hr-HR" sz="1600"/>
              <a:t>	Izvršenje proračuna:</a:t>
            </a:r>
          </a:p>
          <a:p>
            <a:pPr marL="800100" lvl="1" indent="-342900">
              <a:buFont typeface="+mj-lt"/>
              <a:buAutoNum type="alphaLcPeriod"/>
            </a:pPr>
            <a:r>
              <a:rPr lang="hr-HR" sz="1600"/>
              <a:t>Računovodstvo za proračunske obveze i njihovo plaćanje </a:t>
            </a:r>
          </a:p>
          <a:p>
            <a:pPr marL="800100" lvl="1" indent="-342900">
              <a:buFont typeface="+mj-lt"/>
              <a:buAutoNum type="alphaLcPeriod"/>
            </a:pPr>
            <a:r>
              <a:rPr lang="hr-HR" sz="1600"/>
              <a:t>Uspostava modela ugovora za kapitalna ulaganja</a:t>
            </a:r>
          </a:p>
          <a:p>
            <a:pPr marL="800100" lvl="1" indent="-342900">
              <a:buFont typeface="+mj-lt"/>
              <a:buAutoNum type="alphaLcPeriod"/>
            </a:pPr>
            <a:r>
              <a:rPr lang="hr-HR" sz="1600"/>
              <a:t>Proračunsko računovodstvo</a:t>
            </a:r>
          </a:p>
          <a:p>
            <a:r>
              <a:rPr lang="hr-HR" sz="1600" b="1">
                <a:solidFill>
                  <a:srgbClr val="DEAA46"/>
                </a:solidFill>
              </a:rPr>
              <a:t>2. </a:t>
            </a:r>
            <a:r>
              <a:rPr lang="hr-HR" sz="1600"/>
              <a:t>Izvještavanje o ostvarenju proračuna (zasebni odjeljak izvještaja </a:t>
            </a:r>
            <a:r>
              <a:rPr lang="hr-HR"/>
              <a:t>o</a:t>
            </a:r>
            <a:r>
              <a:rPr lang="hr-HR" sz="1600"/>
              <a:t> provedbi federalnog ciljanog programa ulaganja)</a:t>
            </a:r>
          </a:p>
        </p:txBody>
      </p:sp>
    </p:spTree>
    <p:extLst>
      <p:ext uri="{BB962C8B-B14F-4D97-AF65-F5344CB8AC3E}">
        <p14:creationId xmlns:p14="http://schemas.microsoft.com/office/powerpoint/2010/main" val="221186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>
                <a:solidFill>
                  <a:srgbClr val="077A3E"/>
                </a:solidFill>
              </a:rPr>
              <a:t>IZAZOVI JAVNIH ULAGANJA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63" y="1518631"/>
            <a:ext cx="8279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DEAA46"/>
                </a:solidFill>
              </a:rPr>
              <a:t>1.</a:t>
            </a:r>
            <a:r>
              <a:rPr lang="hr-HR" sz="1600" b="1" dirty="0"/>
              <a:t>	NEDOVRŠENA IZGRADNJA</a:t>
            </a:r>
          </a:p>
          <a:p>
            <a:endParaRPr lang="ru-RU" sz="1600" b="1" dirty="0"/>
          </a:p>
          <a:p>
            <a:r>
              <a:rPr lang="hr-HR" sz="1600" b="1" dirty="0">
                <a:solidFill>
                  <a:srgbClr val="DEAA46"/>
                </a:solidFill>
              </a:rPr>
              <a:t>2. </a:t>
            </a:r>
            <a:r>
              <a:rPr lang="hr-HR" sz="1600" b="1" dirty="0"/>
              <a:t>	PRENAPUHANI TEHNIČKI RASHODI I TROŠKOVI KAPITALNIH PROJEKATA IZGRADNJE, NEPOSTOJANJE POSTUPAKA POSTAVLJANJA GORNJIH GRANICA TROŠKOVA</a:t>
            </a:r>
          </a:p>
          <a:p>
            <a:endParaRPr lang="ru-RU" sz="1600" b="1" dirty="0"/>
          </a:p>
          <a:p>
            <a:r>
              <a:rPr lang="hr-HR" sz="1600" b="1" dirty="0">
                <a:solidFill>
                  <a:srgbClr val="DEAA46"/>
                </a:solidFill>
              </a:rPr>
              <a:t>3.</a:t>
            </a:r>
            <a:r>
              <a:rPr lang="hr-HR" sz="1600" b="1" dirty="0"/>
              <a:t>	PREKOMJERNI TROŠKOVI ODRŽAVANJA KAPITALNIH PROJEKATA IZGRADNJE</a:t>
            </a:r>
          </a:p>
          <a:p>
            <a:endParaRPr lang="ru-RU" sz="1600" b="1" dirty="0"/>
          </a:p>
          <a:p>
            <a:r>
              <a:rPr lang="hr-HR" sz="1600" b="1" dirty="0">
                <a:solidFill>
                  <a:srgbClr val="DEAA46"/>
                </a:solidFill>
              </a:rPr>
              <a:t>4.</a:t>
            </a:r>
            <a:r>
              <a:rPr lang="hr-HR" sz="1600" b="1" dirty="0"/>
              <a:t>	KRATKOROČNI MANJAK RESURSA ZA JAVNA KAPITALNA ULAGANJA</a:t>
            </a:r>
          </a:p>
          <a:p>
            <a:r>
              <a:rPr lang="hr-HR" sz="1600" b="1" dirty="0">
                <a:solidFill>
                  <a:srgbClr val="DEAA46"/>
                </a:solidFill>
              </a:rPr>
              <a:t>5.</a:t>
            </a:r>
            <a:r>
              <a:rPr lang="hr-HR" sz="1600" b="1" dirty="0"/>
              <a:t>	NEPOSTOJANJE JEDINSTVENIH PRISTUPA I KRITERIJA ODABIRA ZA SUDJELOVANJE DRŽAVE U ULAGANJIMA</a:t>
            </a:r>
          </a:p>
        </p:txBody>
      </p:sp>
    </p:spTree>
    <p:extLst>
      <p:ext uri="{BB962C8B-B14F-4D97-AF65-F5344CB8AC3E}">
        <p14:creationId xmlns:p14="http://schemas.microsoft.com/office/powerpoint/2010/main" val="256517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>
                <a:solidFill>
                  <a:srgbClr val="077A3E"/>
                </a:solidFill>
              </a:rPr>
              <a:t>FINANCIRANJE S POMOĆU PRIVATNIH ULAGANJA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419" y="1328310"/>
            <a:ext cx="4852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>
                <a:solidFill>
                  <a:srgbClr val="DEAA46"/>
                </a:solidFill>
              </a:rPr>
              <a:t>1.</a:t>
            </a:r>
            <a:r>
              <a:rPr lang="hr-HR" sz="1600" b="1"/>
              <a:t>	KONCESIJE</a:t>
            </a:r>
          </a:p>
          <a:p>
            <a:endParaRPr lang="ru-RU" sz="1600" dirty="0"/>
          </a:p>
          <a:p>
            <a:r>
              <a:rPr lang="hr-HR" sz="1600" b="1">
                <a:solidFill>
                  <a:srgbClr val="DEAA46"/>
                </a:solidFill>
              </a:rPr>
              <a:t>2. </a:t>
            </a:r>
            <a:r>
              <a:rPr lang="hr-HR" sz="1600"/>
              <a:t>	</a:t>
            </a:r>
            <a:r>
              <a:rPr lang="hr-HR" sz="1600" b="1"/>
              <a:t>JAVNO-PRIVATNA PARTNERSTVA</a:t>
            </a:r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hr-HR" sz="1600" b="1">
                <a:solidFill>
                  <a:srgbClr val="DEAA46"/>
                </a:solidFill>
              </a:rPr>
              <a:t>3.</a:t>
            </a:r>
            <a:r>
              <a:rPr lang="hr-HR" sz="1600" b="1"/>
              <a:t>	POSEBNI UGOVORI O ULAGANJU</a:t>
            </a:r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hr-HR" sz="1600" b="1">
                <a:solidFill>
                  <a:srgbClr val="DEAA46"/>
                </a:solidFill>
              </a:rPr>
              <a:t>4.</a:t>
            </a:r>
            <a:r>
              <a:rPr lang="hr-HR" sz="1600" b="1"/>
              <a:t>	POVJERAVANJE POSLOVA JAVNIH SLUŽBI PRIVATNIM DOBAVLJAČIMA</a:t>
            </a:r>
          </a:p>
          <a:p>
            <a:endParaRPr lang="ru-RU" sz="1600" b="1" dirty="0"/>
          </a:p>
          <a:p>
            <a:r>
              <a:rPr lang="hr-HR" sz="1600" b="1">
                <a:solidFill>
                  <a:srgbClr val="DEAA46"/>
                </a:solidFill>
              </a:rPr>
              <a:t>5. </a:t>
            </a:r>
            <a:r>
              <a:rPr lang="hr-HR" sz="1600" b="1"/>
              <a:t>	SUBVENCIONIRANJE PRIVATNE INFRASTRUKTURE POTREBNE ZA PROVEDBU PROJEKATA ULAGANJA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119777" y="2514599"/>
            <a:ext cx="254480" cy="1319841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40030" y="2389689"/>
            <a:ext cx="362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/>
              <a:t>Obveza investitora </a:t>
            </a:r>
            <a:r>
              <a:rPr lang="hr-HR" sz="1600"/>
              <a:t>– stvoriti (unaprijediti) industrijsku proizvodnju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/>
              <a:t>Obveza države –</a:t>
            </a:r>
            <a:r>
              <a:rPr lang="hr-HR" sz="1600"/>
              <a:t> pružati poticaje (subvencije, porezne rashode itd.)</a:t>
            </a:r>
          </a:p>
        </p:txBody>
      </p:sp>
    </p:spTree>
    <p:extLst>
      <p:ext uri="{BB962C8B-B14F-4D97-AF65-F5344CB8AC3E}">
        <p14:creationId xmlns:p14="http://schemas.microsoft.com/office/powerpoint/2010/main" val="73678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>
                <a:solidFill>
                  <a:srgbClr val="077A3E"/>
                </a:solidFill>
              </a:rPr>
              <a:t>FINANCIRANJE S POMOĆU PRIVATNIH ULAGANJA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763" y="933540"/>
            <a:ext cx="812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solidFill>
                  <a:srgbClr val="DEAA46"/>
                </a:solidFill>
              </a:rPr>
              <a:t>POVJERAVANJE POSLOVA JAVNIH SLUŽBI PRIVATNIM DOBAVLJAČIMA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158" y="1610496"/>
            <a:ext cx="232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STATUS QUO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8158" y="1610496"/>
            <a:ext cx="282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MOGUĆE RJEŠENJE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924" y="2071135"/>
            <a:ext cx="3901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Pružanje javnih usluga upotrebom javne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Utvrđivanje nadležnosti državnih agencija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777" y="2071135"/>
            <a:ext cx="3901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Pružanje javnih usluga, </a:t>
            </a:r>
            <a:r>
              <a:rPr lang="hr-HR" sz="1600" i="1"/>
              <a:t>inter alia</a:t>
            </a:r>
            <a:r>
              <a:rPr lang="hr-HR" sz="1600"/>
              <a:t>, upotrebom imovine privatnih partnera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Konkurentna eksternalizacija javnih usluga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6569014" y="3658778"/>
            <a:ext cx="431321" cy="577970"/>
          </a:xfrm>
          <a:prstGeom prst="notchedRightArrow">
            <a:avLst/>
          </a:prstGeom>
          <a:ln>
            <a:solidFill>
              <a:srgbClr val="DEA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85777" y="4268848"/>
            <a:ext cx="39016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OČEKIVANI ISHODI</a:t>
            </a:r>
          </a:p>
          <a:p>
            <a:pPr algn="ctr"/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Smanjeni proračunski troškovi održavanja imovine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Više javnih usluga koje su bolje i pristupačnije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/>
              <a:t>Otvorenost i transparentnost pružanja javnih usluga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924" y="4729700"/>
            <a:ext cx="363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/>
              <a:t>Nacrt federalnog zakona </a:t>
            </a:r>
            <a:r>
              <a:rPr lang="hr-HR" sz="1600" i="1"/>
              <a:t>o državnim ugovorima o pružanju (općinskih) socijalnih usluga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31588" y="5167132"/>
            <a:ext cx="626676" cy="448573"/>
          </a:xfrm>
          <a:prstGeom prst="notchedRightArrow">
            <a:avLst/>
          </a:prstGeom>
          <a:ln>
            <a:solidFill>
              <a:srgbClr val="DEA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2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763" y="1164408"/>
            <a:ext cx="82794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DEAA46"/>
                </a:solidFill>
              </a:rPr>
              <a:t>SUBVENCIONIRANJE PRIVATNE INFRASTRUKTURE POTREBNE ZA PROVEDBU PROJEKATA ULAGANJA</a:t>
            </a:r>
          </a:p>
          <a:p>
            <a:r>
              <a:rPr lang="hr-HR" sz="1600" b="1" dirty="0"/>
              <a:t>	</a:t>
            </a:r>
          </a:p>
          <a:p>
            <a:r>
              <a:rPr lang="hr-HR" sz="1600" b="1" dirty="0"/>
              <a:t>	Uvjeti za subvencije: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hr-HR" sz="1600" dirty="0"/>
              <a:t>korisnici subvencija ostvaraju potrebne krajnje rezultate;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hr-HR" sz="1600" dirty="0"/>
              <a:t>korisnici subvencija jamče provedbu i pokretanje projekata ulaganja bez odobrenja dodatnih (skupljih) subvencija;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hr-HR" sz="1600" dirty="0"/>
              <a:t>javna upotreba infrastrukture;</a:t>
            </a:r>
          </a:p>
          <a:p>
            <a:pPr marL="801688" lvl="1" indent="-285750">
              <a:buFont typeface="Arial" panose="020B0604020202020204" pitchFamily="34" charset="0"/>
              <a:buChar char="•"/>
            </a:pPr>
            <a:r>
              <a:rPr lang="hr-HR" sz="1600" dirty="0"/>
              <a:t>korisnici subvencija pokrivaju troškove održavanja nove infrastrukture;</a:t>
            </a:r>
          </a:p>
          <a:p>
            <a:pPr marL="801688" lvl="1" indent="-285750">
              <a:buFont typeface="Arial" panose="020B0604020202020204" pitchFamily="34" charset="0"/>
              <a:buChar char="•"/>
            </a:pPr>
            <a:r>
              <a:rPr lang="hr-HR" sz="1600" dirty="0"/>
              <a:t>korisnici subvencija poštuju zakonodavstvo i zakon o nabavi.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r>
              <a:rPr lang="hr-HR" sz="1600" b="1" dirty="0"/>
              <a:t>	Vlada Ruske Federacije propisuje: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hr-HR" sz="1600" dirty="0"/>
              <a:t>politiku kriterija odabira za projekte ulaganja u infrastrukturu;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hr-HR" sz="1600" dirty="0"/>
              <a:t>politiku subvencija.</a:t>
            </a:r>
          </a:p>
        </p:txBody>
      </p:sp>
      <p:sp>
        <p:nvSpPr>
          <p:cNvPr id="6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>
                <a:solidFill>
                  <a:srgbClr val="077A3E"/>
                </a:solidFill>
              </a:rPr>
              <a:t>FINANCIRANJE S POMOĆU PRIVATNIH ULAGANJA</a:t>
            </a:r>
          </a:p>
        </p:txBody>
      </p:sp>
    </p:spTree>
    <p:extLst>
      <p:ext uri="{BB962C8B-B14F-4D97-AF65-F5344CB8AC3E}">
        <p14:creationId xmlns:p14="http://schemas.microsoft.com/office/powerpoint/2010/main" val="245843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40468" y="194217"/>
            <a:ext cx="6471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>
                <a:solidFill>
                  <a:srgbClr val="077A3E"/>
                </a:solidFill>
              </a:rPr>
              <a:t>PRISTUPI UTVRĐIVANJU ULOGE DRŽAVE U ULAGANJIMA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6381" y="911973"/>
            <a:ext cx="2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STATUS QUO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8074" y="910369"/>
            <a:ext cx="2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MOGUĆE RJEŠENJE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222" y="1352730"/>
            <a:ext cx="359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/>
              <a:t>Projekti ulaganja evaluiraju se u pogledu efikasnosti potrošnje (evaluaciju provodi resorno ministarstvo)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5192" y="1349522"/>
            <a:ext cx="22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b="1"/>
              <a:t>Financijska revizija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144" y="5940417"/>
            <a:ext cx="537425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50" b="1" u="sng"/>
              <a:t>Ključni nedostatak</a:t>
            </a:r>
            <a:r>
              <a:rPr lang="hr-HR" sz="1450"/>
              <a:t>: nema alternativnih scenarija za provedbu projekata ulaganja, instrument provedbe bira resorno ministarstvo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77" y="2607496"/>
            <a:ext cx="1664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b="1"/>
              <a:t>Kriteriji za evaluaciju</a:t>
            </a:r>
          </a:p>
        </p:txBody>
      </p:sp>
      <p:cxnSp>
        <p:nvCxnSpPr>
          <p:cNvPr id="13" name="Прямая со стрелкой 12"/>
          <p:cNvCxnSpPr>
            <a:endCxn id="18" idx="0"/>
          </p:cNvCxnSpPr>
          <p:nvPr/>
        </p:nvCxnSpPr>
        <p:spPr>
          <a:xfrm>
            <a:off x="4366582" y="2769079"/>
            <a:ext cx="0" cy="294671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063751"/>
            <a:ext cx="282083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u="sng"/>
              <a:t>Kvantitativni</a:t>
            </a:r>
            <a:r>
              <a:rPr lang="hr-HR" sz="1400"/>
              <a:t>: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hr-HR" sz="1250"/>
              <a:t>kvantitativni pokazatelji ishoda projekta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hr-HR" sz="1250"/>
              <a:t>procijenjeni troškovi u odnosu na kvantitativne pokazatelje projekta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hr-HR" sz="1250"/>
              <a:t>dovoljan broj korisnika proizvoda (usluge)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hr-HR" sz="1250"/>
              <a:t>predviđeni kapacitet u odnosu na kapacitet potreban za stvaranje proizvoda (usluga) 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hr-HR" sz="1250"/>
              <a:t>dovoljna građevinska i prometna infrastruktura za podršku projektu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6435" y="3063750"/>
            <a:ext cx="3240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u="sng" dirty="0"/>
              <a:t>Kvalitativni</a:t>
            </a:r>
            <a:r>
              <a:rPr lang="hr-HR" sz="1400" dirty="0"/>
              <a:t>: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hr-HR" sz="1250" dirty="0"/>
              <a:t>jasno utvrđeni ciljevi projekta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hr-HR" sz="1250" dirty="0"/>
              <a:t>usklađenost projekta s dokumentima strateškog planiranja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hr-HR" sz="1250" dirty="0"/>
              <a:t>nepostojanje dovoljno zamjenskih proizvoda (radova, usluga)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hr-HR" sz="1250" dirty="0"/>
              <a:t>razlog za upotrebu sredstava federalnog proračuna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hr-HR" sz="1250" dirty="0"/>
              <a:t>pozitivno mišljenje Državnog odbora za evaluaciju o projektnim dokumentima</a:t>
            </a:r>
          </a:p>
        </p:txBody>
      </p:sp>
      <p:cxnSp>
        <p:nvCxnSpPr>
          <p:cNvPr id="31" name="Прямая соединительная линия 30"/>
          <p:cNvCxnSpPr>
            <a:stCxn id="8" idx="1"/>
          </p:cNvCxnSpPr>
          <p:nvPr/>
        </p:nvCxnSpPr>
        <p:spPr>
          <a:xfrm flipH="1">
            <a:off x="1416081" y="2769079"/>
            <a:ext cx="623796" cy="0"/>
          </a:xfrm>
          <a:prstGeom prst="line">
            <a:avLst/>
          </a:prstGeom>
          <a:ln>
            <a:solidFill>
              <a:srgbClr val="DEAA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0"/>
          </p:cNvCxnSpPr>
          <p:nvPr/>
        </p:nvCxnSpPr>
        <p:spPr>
          <a:xfrm flipH="1">
            <a:off x="1410419" y="2769079"/>
            <a:ext cx="5662" cy="294672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3"/>
          </p:cNvCxnSpPr>
          <p:nvPr/>
        </p:nvCxnSpPr>
        <p:spPr>
          <a:xfrm>
            <a:off x="3704775" y="2769079"/>
            <a:ext cx="661807" cy="0"/>
          </a:xfrm>
          <a:prstGeom prst="line">
            <a:avLst/>
          </a:prstGeom>
          <a:ln>
            <a:solidFill>
              <a:srgbClr val="DEAA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18649" y="1000664"/>
            <a:ext cx="17253" cy="1794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35902" y="2794958"/>
            <a:ext cx="12508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86728" y="2794958"/>
            <a:ext cx="2" cy="3847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4952190" y="1664308"/>
            <a:ext cx="4191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>
                <a:latin typeface="Times New Roman" panose="02020603050405020304" pitchFamily="18" charset="0"/>
                <a:ea typeface="Calibri" panose="020F0502020204030204" pitchFamily="34" charset="0"/>
              </a:rPr>
              <a:t>Ocjena projekata ulaganja radi odabira mogućnosti financiranja iz proračuna i obuhvata tog financiranja te ostale mjere državne potpore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144530" y="2769079"/>
            <a:ext cx="29137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Naglasak na financijskoj ocjeni </a:t>
            </a:r>
          </a:p>
          <a:p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Evaluacija: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odabir oblika i obuhvata državne potpore;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financijska potpora u odnosu na druge mogućnosti;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odabir dionika (potencijalnih investitora), njihovih uloga u financiranju i upravljanju;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alokacija i upravljanje rizicima koje provode strane</a:t>
            </a:r>
          </a:p>
        </p:txBody>
      </p:sp>
    </p:spTree>
    <p:extLst>
      <p:ext uri="{BB962C8B-B14F-4D97-AF65-F5344CB8AC3E}">
        <p14:creationId xmlns:p14="http://schemas.microsoft.com/office/powerpoint/2010/main" val="2570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26138</TotalTime>
  <Words>628</Words>
  <Application>Microsoft Office PowerPoint</Application>
  <PresentationFormat>On-screen Show (4:3)</PresentationFormat>
  <Paragraphs>151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DINPro-Light</vt:lpstr>
      <vt:lpstr>Arial</vt:lpstr>
      <vt:lpstr>Calibri</vt:lpstr>
      <vt:lpstr>Gill Sans MT</vt:lpstr>
      <vt:lpstr>Times New Roman</vt:lpstr>
      <vt:lpstr>Office Theme</vt:lpstr>
      <vt:lpstr>Галерея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Assia</cp:lastModifiedBy>
  <cp:revision>841</cp:revision>
  <cp:lastPrinted>2019-03-12T07:35:42Z</cp:lastPrinted>
  <dcterms:created xsi:type="dcterms:W3CDTF">2014-05-13T07:16:38Z</dcterms:created>
  <dcterms:modified xsi:type="dcterms:W3CDTF">2019-03-15T12:12:02Z</dcterms:modified>
</cp:coreProperties>
</file>