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375" r:id="rId3"/>
    <p:sldId id="422" r:id="rId4"/>
    <p:sldId id="414" r:id="rId5"/>
    <p:sldId id="413" r:id="rId6"/>
    <p:sldId id="416" r:id="rId7"/>
    <p:sldId id="417" r:id="rId8"/>
    <p:sldId id="423" r:id="rId9"/>
    <p:sldId id="418" r:id="rId10"/>
    <p:sldId id="419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A46"/>
    <a:srgbClr val="077A3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BC5F2-F473-4625-9D89-33CA9B1B1C2E}" v="9856" dt="2019-03-12T14:31:26.5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2" autoAdjust="0"/>
    <p:restoredTop sz="94471" autoAdjust="0"/>
  </p:normalViewPr>
  <p:slideViewPr>
    <p:cSldViewPr snapToGrid="0" snapToObjects="1" showGuides="1">
      <p:cViewPr>
        <p:scale>
          <a:sx n="80" d="100"/>
          <a:sy n="80" d="100"/>
        </p:scale>
        <p:origin x="355" y="-427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10"/>
        <p:guide pos="2160"/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5B94A815-0AF7-4FF3-8253-6812BCADC374}"/>
    <pc:docChg chg="undo custSel modSld">
      <pc:chgData name="Inna Anatolievna Davidova" userId="615709de-f45c-42cb-8bad-60412f98c39f" providerId="ADAL" clId="{5B94A815-0AF7-4FF3-8253-6812BCADC374}" dt="2019-03-12T14:31:26.584" v="9855" actId="6549"/>
      <pc:docMkLst>
        <pc:docMk/>
      </pc:docMkLst>
      <pc:sldChg chg="modSp">
        <pc:chgData name="Inna Anatolievna Davidova" userId="615709de-f45c-42cb-8bad-60412f98c39f" providerId="ADAL" clId="{5B94A815-0AF7-4FF3-8253-6812BCADC374}" dt="2019-03-12T13:39:18.845" v="8620" actId="2"/>
        <pc:sldMkLst>
          <pc:docMk/>
          <pc:sldMk cId="2232245682" sldId="375"/>
        </pc:sldMkLst>
        <pc:spChg chg="mod">
          <ac:chgData name="Inna Anatolievna Davidova" userId="615709de-f45c-42cb-8bad-60412f98c39f" providerId="ADAL" clId="{5B94A815-0AF7-4FF3-8253-6812BCADC374}" dt="2019-03-12T13:39:18.845" v="8620" actId="2"/>
          <ac:spMkLst>
            <pc:docMk/>
            <pc:sldMk cId="2232245682" sldId="37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7:12.073" v="9751" actId="20577"/>
        <pc:sldMkLst>
          <pc:docMk/>
          <pc:sldMk cId="2211866621" sldId="413"/>
        </pc:sldMkLst>
        <pc:spChg chg="mod">
          <ac:chgData name="Inna Anatolievna Davidova" userId="615709de-f45c-42cb-8bad-60412f98c39f" providerId="ADAL" clId="{5B94A815-0AF7-4FF3-8253-6812BCADC374}" dt="2019-03-12T14:02:20.011" v="8959" actId="6549"/>
          <ac:spMkLst>
            <pc:docMk/>
            <pc:sldMk cId="2211866621" sldId="41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58.205" v="9747" actId="313"/>
          <ac:spMkLst>
            <pc:docMk/>
            <pc:sldMk cId="2211866621" sldId="41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7:12.073" v="9751" actId="20577"/>
          <ac:spMkLst>
            <pc:docMk/>
            <pc:sldMk cId="2211866621" sldId="413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1:24.352" v="8925"/>
          <ac:spMkLst>
            <pc:docMk/>
            <pc:sldMk cId="2211866621" sldId="413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6:17.769" v="9730" actId="6549"/>
        <pc:sldMkLst>
          <pc:docMk/>
          <pc:sldMk cId="989109792" sldId="414"/>
        </pc:sldMkLst>
        <pc:spChg chg="mod">
          <ac:chgData name="Inna Anatolievna Davidova" userId="615709de-f45c-42cb-8bad-60412f98c39f" providerId="ADAL" clId="{5B94A815-0AF7-4FF3-8253-6812BCADC374}" dt="2019-03-12T13:59:48.376" v="8861"/>
          <ac:spMkLst>
            <pc:docMk/>
            <pc:sldMk cId="989109792" sldId="414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59:53.949" v="8868" actId="6549"/>
          <ac:spMkLst>
            <pc:docMk/>
            <pc:sldMk cId="989109792" sldId="414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52:19.202" v="1509" actId="6549"/>
          <ac:spMkLst>
            <pc:docMk/>
            <pc:sldMk cId="989109792" sldId="414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07.353" v="9719" actId="6549"/>
          <ac:spMkLst>
            <pc:docMk/>
            <pc:sldMk cId="989109792" sldId="414"/>
            <ac:spMk id="1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19.611" v="8875" actId="113"/>
          <ac:spMkLst>
            <pc:docMk/>
            <pc:sldMk cId="989109792" sldId="414"/>
            <ac:spMk id="1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8:10.149" v="418"/>
          <ac:spMkLst>
            <pc:docMk/>
            <pc:sldMk cId="989109792" sldId="414"/>
            <ac:spMk id="21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6:17.769" v="9730" actId="6549"/>
          <ac:spMkLst>
            <pc:docMk/>
            <pc:sldMk cId="989109792" sldId="414"/>
            <ac:spMk id="2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25.824" v="8877" actId="113"/>
          <ac:spMkLst>
            <pc:docMk/>
            <pc:sldMk cId="989109792" sldId="414"/>
            <ac:spMk id="30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0:28.415" v="8878" actId="113"/>
          <ac:spMkLst>
            <pc:docMk/>
            <pc:sldMk cId="989109792" sldId="414"/>
            <ac:spMk id="3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8:48.342" v="9208"/>
          <ac:spMkLst>
            <pc:docMk/>
            <pc:sldMk cId="989109792" sldId="414"/>
            <ac:spMk id="4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9:47.147" v="9221" actId="115"/>
          <ac:spMkLst>
            <pc:docMk/>
            <pc:sldMk cId="989109792" sldId="414"/>
            <ac:spMk id="44" creationId="{00000000-0000-0000-0000-000000000000}"/>
          </ac:spMkLst>
        </pc:spChg>
        <pc:cxnChg chg="mod">
          <ac:chgData name="Inna Anatolievna Davidova" userId="615709de-f45c-42cb-8bad-60412f98c39f" providerId="ADAL" clId="{5B94A815-0AF7-4FF3-8253-6812BCADC374}" dt="2019-03-12T12:53:54.306" v="1761" actId="1076"/>
          <ac:cxnSpMkLst>
            <pc:docMk/>
            <pc:sldMk cId="989109792" sldId="414"/>
            <ac:cxnSpMk id="33" creationId="{00000000-0000-0000-0000-000000000000}"/>
          </ac:cxnSpMkLst>
        </pc:cxnChg>
      </pc:sldChg>
      <pc:sldChg chg="modSp">
        <pc:chgData name="Inna Anatolievna Davidova" userId="615709de-f45c-42cb-8bad-60412f98c39f" providerId="ADAL" clId="{5B94A815-0AF7-4FF3-8253-6812BCADC374}" dt="2019-03-12T14:28:28.378" v="9796" actId="20577"/>
        <pc:sldMkLst>
          <pc:docMk/>
          <pc:sldMk cId="2565172556" sldId="416"/>
        </pc:sldMkLst>
        <pc:spChg chg="mod">
          <ac:chgData name="Inna Anatolievna Davidova" userId="615709de-f45c-42cb-8bad-60412f98c39f" providerId="ADAL" clId="{5B94A815-0AF7-4FF3-8253-6812BCADC374}" dt="2019-03-12T14:28:28.378" v="9796" actId="20577"/>
          <ac:spMkLst>
            <pc:docMk/>
            <pc:sldMk cId="2565172556" sldId="416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04:16.768" v="9037"/>
          <ac:spMkLst>
            <pc:docMk/>
            <pc:sldMk cId="2565172556" sldId="416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28:46.792" v="9801" actId="20577"/>
        <pc:sldMkLst>
          <pc:docMk/>
          <pc:sldMk cId="736786742" sldId="417"/>
        </pc:sldMkLst>
        <pc:spChg chg="mod">
          <ac:chgData name="Inna Anatolievna Davidova" userId="615709de-f45c-42cb-8bad-60412f98c39f" providerId="ADAL" clId="{5B94A815-0AF7-4FF3-8253-6812BCADC374}" dt="2019-03-12T14:28:46.792" v="9801" actId="20577"/>
          <ac:spMkLst>
            <pc:docMk/>
            <pc:sldMk cId="736786742" sldId="41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1:28.570" v="9289" actId="20577"/>
          <ac:spMkLst>
            <pc:docMk/>
            <pc:sldMk cId="736786742" sldId="417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05:32.184" v="4188"/>
          <ac:spMkLst>
            <pc:docMk/>
            <pc:sldMk cId="736786742" sldId="417"/>
            <ac:spMk id="21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31:09.896" v="9842" actId="6549"/>
        <pc:sldMkLst>
          <pc:docMk/>
          <pc:sldMk cId="2458436913" sldId="418"/>
        </pc:sldMkLst>
        <pc:spChg chg="mod">
          <ac:chgData name="Inna Anatolievna Davidova" userId="615709de-f45c-42cb-8bad-60412f98c39f" providerId="ADAL" clId="{5B94A815-0AF7-4FF3-8253-6812BCADC374}" dt="2019-03-12T14:31:09.896" v="9842" actId="6549"/>
          <ac:spMkLst>
            <pc:docMk/>
            <pc:sldMk cId="2458436913" sldId="418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12:01.959" v="5235"/>
          <ac:spMkLst>
            <pc:docMk/>
            <pc:sldMk cId="2458436913" sldId="418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5B94A815-0AF7-4FF3-8253-6812BCADC374}" dt="2019-03-12T14:31:26.584" v="9855" actId="6549"/>
        <pc:sldMkLst>
          <pc:docMk/>
          <pc:sldMk cId="25704680" sldId="419"/>
        </pc:sldMkLst>
        <pc:spChg chg="mod">
          <ac:chgData name="Inna Anatolievna Davidova" userId="615709de-f45c-42cb-8bad-60412f98c39f" providerId="ADAL" clId="{5B94A815-0AF7-4FF3-8253-6812BCADC374}" dt="2019-03-12T14:18:37.678" v="9498"/>
          <ac:spMkLst>
            <pc:docMk/>
            <pc:sldMk cId="25704680" sldId="41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31:26.584" v="9855" actId="6549"/>
          <ac:spMkLst>
            <pc:docMk/>
            <pc:sldMk cId="25704680" sldId="419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30.970" v="9497"/>
          <ac:spMkLst>
            <pc:docMk/>
            <pc:sldMk cId="25704680" sldId="419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41.990" v="9499"/>
          <ac:spMkLst>
            <pc:docMk/>
            <pc:sldMk cId="25704680" sldId="419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8:48.297" v="9503" actId="20577"/>
          <ac:spMkLst>
            <pc:docMk/>
            <pc:sldMk cId="25704680" sldId="419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0:56.504" v="9528" actId="20577"/>
          <ac:spMkLst>
            <pc:docMk/>
            <pc:sldMk cId="25704680" sldId="419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4:16.857" v="9681" actId="6549"/>
          <ac:spMkLst>
            <pc:docMk/>
            <pc:sldMk cId="25704680" sldId="419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2:38.281" v="9609" actId="6549"/>
          <ac:spMkLst>
            <pc:docMk/>
            <pc:sldMk cId="25704680" sldId="419"/>
            <ac:spMk id="1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3:43.241" v="9643" actId="6549"/>
          <ac:spMkLst>
            <pc:docMk/>
            <pc:sldMk cId="25704680" sldId="419"/>
            <ac:spMk id="1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4:41.129" v="9694" actId="20577"/>
          <ac:spMkLst>
            <pc:docMk/>
            <pc:sldMk cId="25704680" sldId="419"/>
            <ac:spMk id="8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5:08.970" v="9711" actId="6549"/>
          <ac:spMkLst>
            <pc:docMk/>
            <pc:sldMk cId="25704680" sldId="419"/>
            <ac:spMk id="85" creationId="{00000000-0000-0000-0000-000000000000}"/>
          </ac:spMkLst>
        </pc:spChg>
        <pc:cxnChg chg="mod">
          <ac:chgData name="Inna Anatolievna Davidova" userId="615709de-f45c-42cb-8bad-60412f98c39f" providerId="ADAL" clId="{5B94A815-0AF7-4FF3-8253-6812BCADC374}" dt="2019-03-12T13:22:31.925" v="7422"/>
          <ac:cxnSpMkLst>
            <pc:docMk/>
            <pc:sldMk cId="25704680" sldId="419"/>
            <ac:cxnSpMk id="13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17.153" v="6788" actId="6549"/>
          <ac:cxnSpMkLst>
            <pc:docMk/>
            <pc:sldMk cId="25704680" sldId="419"/>
            <ac:cxnSpMk id="31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41.826" v="6856" actId="20577"/>
          <ac:cxnSpMkLst>
            <pc:docMk/>
            <pc:sldMk cId="25704680" sldId="419"/>
            <ac:cxnSpMk id="33" creationId="{00000000-0000-0000-0000-000000000000}"/>
          </ac:cxnSpMkLst>
        </pc:cxnChg>
        <pc:cxnChg chg="mod">
          <ac:chgData name="Inna Anatolievna Davidova" userId="615709de-f45c-42cb-8bad-60412f98c39f" providerId="ADAL" clId="{5B94A815-0AF7-4FF3-8253-6812BCADC374}" dt="2019-03-12T13:19:17.153" v="6788" actId="6549"/>
          <ac:cxnSpMkLst>
            <pc:docMk/>
            <pc:sldMk cId="25704680" sldId="419"/>
            <ac:cxnSpMk id="38" creationId="{00000000-0000-0000-0000-000000000000}"/>
          </ac:cxnSpMkLst>
        </pc:cxnChg>
      </pc:sldChg>
      <pc:sldChg chg="modSp">
        <pc:chgData name="Inna Anatolievna Davidova" userId="615709de-f45c-42cb-8bad-60412f98c39f" providerId="ADAL" clId="{5B94A815-0AF7-4FF3-8253-6812BCADC374}" dt="2019-03-12T14:08:10.715" v="9197"/>
        <pc:sldMkLst>
          <pc:docMk/>
          <pc:sldMk cId="3558591293" sldId="422"/>
        </pc:sldMkLst>
        <pc:spChg chg="mod">
          <ac:chgData name="Inna Anatolievna Davidova" userId="615709de-f45c-42cb-8bad-60412f98c39f" providerId="ADAL" clId="{5B94A815-0AF7-4FF3-8253-6812BCADC374}" dt="2019-03-12T12:44:55.648" v="58" actId="20577"/>
          <ac:spMkLst>
            <pc:docMk/>
            <pc:sldMk cId="3558591293" sldId="42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5:12.177" v="98" actId="20577"/>
          <ac:spMkLst>
            <pc:docMk/>
            <pc:sldMk cId="3558591293" sldId="422"/>
            <ac:spMk id="5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2:44:46.126" v="36"/>
          <ac:spMkLst>
            <pc:docMk/>
            <pc:sldMk cId="3558591293" sldId="422"/>
            <ac:spMk id="21" creationId="{00000000-0000-0000-0000-000000000000}"/>
          </ac:spMkLst>
        </pc:spChg>
        <pc:graphicFrameChg chg="mod modGraphic">
          <ac:chgData name="Inna Anatolievna Davidova" userId="615709de-f45c-42cb-8bad-60412f98c39f" providerId="ADAL" clId="{5B94A815-0AF7-4FF3-8253-6812BCADC374}" dt="2019-03-12T14:08:04.699" v="9196" actId="6549"/>
          <ac:graphicFrameMkLst>
            <pc:docMk/>
            <pc:sldMk cId="3558591293" sldId="422"/>
            <ac:graphicFrameMk id="7" creationId="{00000000-0000-0000-0000-000000000000}"/>
          </ac:graphicFrameMkLst>
        </pc:graphicFrameChg>
        <pc:graphicFrameChg chg="mod modGraphic">
          <ac:chgData name="Inna Anatolievna Davidova" userId="615709de-f45c-42cb-8bad-60412f98c39f" providerId="ADAL" clId="{5B94A815-0AF7-4FF3-8253-6812BCADC374}" dt="2019-03-12T14:08:10.715" v="9197"/>
          <ac:graphicFrameMkLst>
            <pc:docMk/>
            <pc:sldMk cId="3558591293" sldId="422"/>
            <ac:graphicFrameMk id="12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5B94A815-0AF7-4FF3-8253-6812BCADC374}" dt="2019-03-12T14:29:49.045" v="9804"/>
        <pc:sldMkLst>
          <pc:docMk/>
          <pc:sldMk cId="2007927473" sldId="423"/>
        </pc:sldMkLst>
        <pc:spChg chg="mod">
          <ac:chgData name="Inna Anatolievna Davidova" userId="615709de-f45c-42cb-8bad-60412f98c39f" providerId="ADAL" clId="{5B94A815-0AF7-4FF3-8253-6812BCADC374}" dt="2019-03-12T14:12:05.291" v="9299" actId="6549"/>
          <ac:spMkLst>
            <pc:docMk/>
            <pc:sldMk cId="2007927473" sldId="423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25.956" v="9802"/>
          <ac:spMkLst>
            <pc:docMk/>
            <pc:sldMk cId="2007927473" sldId="423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23.354" v="9327" actId="6549"/>
          <ac:spMkLst>
            <pc:docMk/>
            <pc:sldMk cId="2007927473" sldId="423"/>
            <ac:spMk id="4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30.499" v="9803"/>
          <ac:spMkLst>
            <pc:docMk/>
            <pc:sldMk cId="2007927473" sldId="423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29:49.045" v="9804"/>
          <ac:spMkLst>
            <pc:docMk/>
            <pc:sldMk cId="2007927473" sldId="423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28.250" v="9330" actId="20577"/>
          <ac:spMkLst>
            <pc:docMk/>
            <pc:sldMk cId="2007927473" sldId="423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4:13:48.892" v="9335" actId="114"/>
          <ac:spMkLst>
            <pc:docMk/>
            <pc:sldMk cId="2007927473" sldId="423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5B94A815-0AF7-4FF3-8253-6812BCADC374}" dt="2019-03-12T13:05:37.368" v="4189"/>
          <ac:spMkLst>
            <pc:docMk/>
            <pc:sldMk cId="2007927473" sldId="423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2575" y="49213"/>
            <a:ext cx="4278313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8" y="3297853"/>
            <a:ext cx="9657173" cy="35009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62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686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11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2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1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803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447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02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732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14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5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6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16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217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0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1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2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3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4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5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6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7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8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0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7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8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0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1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4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6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7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9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17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41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8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619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0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1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2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3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4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5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6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7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8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9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0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1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2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3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4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5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6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7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8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9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0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1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2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3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4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5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6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7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8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9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0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1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2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3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4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5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6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7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8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9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0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1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2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3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4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5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6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7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8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9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0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1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2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3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4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5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6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7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8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9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0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1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2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3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4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5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6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7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8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9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0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1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2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3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4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5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6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7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8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9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0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1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2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3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4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5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6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7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8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9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0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1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2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3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4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5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6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7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8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9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0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1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2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3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4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5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6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7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8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9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0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1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2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3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4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5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6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7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8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9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0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1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2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3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4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5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6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7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8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9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0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1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2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3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4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5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6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7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8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9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0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1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2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3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4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5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6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7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8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9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0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1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2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3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4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5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6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7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8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9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0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1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2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3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4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5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6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7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8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9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0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1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2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3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4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5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6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7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8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9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0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1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2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3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4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5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6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7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8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9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0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1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2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3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4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5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6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7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8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19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2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3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4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5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6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7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8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9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0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1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2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3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4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5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6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7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8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9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0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1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2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3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4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5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6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7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8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9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0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1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2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3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4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5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6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7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8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9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0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1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2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3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4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5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6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7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8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9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0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1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2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3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4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5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6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7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8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9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0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1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2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3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4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5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6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7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8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9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0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1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2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3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4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5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6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7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8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9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0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1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2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3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4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5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6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7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8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9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0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1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2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3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4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5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6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7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8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9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0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4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5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6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7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8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9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0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1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2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3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4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5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6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7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8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9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0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1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2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3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4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5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6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7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8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9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0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1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3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4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5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6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7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8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9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0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1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2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3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4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5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6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7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8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9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0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1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2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3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4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5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6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7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8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9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0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1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2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3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4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5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6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7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943" y="3465585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77A3E"/>
                </a:solidFill>
              </a:rPr>
              <a:t>The Role of Private Sector in Capital Budgeting</a:t>
            </a:r>
            <a:endParaRPr lang="ru-RU" sz="24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81280" y="5033845"/>
            <a:ext cx="314227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Chief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Investments Methodology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Legal Regulations Department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Andrei Yu. Panin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SCOPE OF PUBLIC INVESTMENTS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5345" y="1153683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DEAA46"/>
                </a:solidFill>
              </a:rPr>
              <a:t>2018 </a:t>
            </a:r>
            <a:r>
              <a:rPr lang="en-US" b="1" u="sng" dirty="0">
                <a:solidFill>
                  <a:srgbClr val="DEAA46"/>
                </a:solidFill>
              </a:rPr>
              <a:t>outturn </a:t>
            </a:r>
            <a:endParaRPr lang="ru-RU" b="1" dirty="0">
              <a:solidFill>
                <a:srgbClr val="DEAA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2816" y="1153683"/>
            <a:ext cx="28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DEAA46"/>
                </a:solidFill>
              </a:rPr>
              <a:t>2019</a:t>
            </a:r>
            <a:r>
              <a:rPr lang="en-US" b="1" u="sng" dirty="0">
                <a:solidFill>
                  <a:srgbClr val="DEAA46"/>
                </a:solidFill>
              </a:rPr>
              <a:t> plan (forecast) </a:t>
            </a:r>
            <a:endParaRPr lang="ru-RU" b="1" dirty="0">
              <a:solidFill>
                <a:srgbClr val="DEAA4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520"/>
              </p:ext>
            </p:extLst>
          </p:nvPr>
        </p:nvGraphicFramePr>
        <p:xfrm>
          <a:off x="44030" y="1708112"/>
          <a:ext cx="4466398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132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3764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USD in bn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Share in GDP</a:t>
                      </a:r>
                      <a:endParaRPr lang="ru-RU" sz="1300" b="1" baseline="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/>
                        <a:t>(%)</a:t>
                      </a:r>
                      <a:endParaRPr lang="ru-RU" sz="1300" b="1" dirty="0"/>
                    </a:p>
                    <a:p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Share in total federal budget expenditures </a:t>
                      </a:r>
                      <a:r>
                        <a:rPr lang="ru-RU" sz="1300" b="1" baseline="0" dirty="0"/>
                        <a:t>(%)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en-US" sz="1350" b="1" dirty="0"/>
                        <a:t>Public investments, </a:t>
                      </a:r>
                      <a:r>
                        <a:rPr lang="en-US" sz="1350" b="1" u="sng" dirty="0"/>
                        <a:t>total</a:t>
                      </a:r>
                      <a:r>
                        <a:rPr lang="ru-RU" sz="1350" b="1" dirty="0"/>
                        <a:t>, </a:t>
                      </a:r>
                      <a:r>
                        <a:rPr lang="en-US" sz="1350" b="1" dirty="0"/>
                        <a:t>federal budget</a:t>
                      </a:r>
                      <a:r>
                        <a:rPr lang="ru-RU" sz="1350" b="1" dirty="0"/>
                        <a:t>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616,3/</a:t>
                      </a:r>
                    </a:p>
                    <a:p>
                      <a:pPr algn="ctr"/>
                      <a:r>
                        <a:rPr lang="ru-RU" sz="1500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4,4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u="sng" dirty="0"/>
                        <a:t>o/w</a:t>
                      </a:r>
                      <a:r>
                        <a:rPr lang="ru-RU" sz="1350" b="1" dirty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/>
                        <a:t>Federal capital construction projects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551,7/</a:t>
                      </a:r>
                    </a:p>
                    <a:p>
                      <a:pPr algn="ctr"/>
                      <a:r>
                        <a:rPr lang="ru-RU" sz="1500" dirty="0"/>
                        <a:t>8,4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en-US" sz="1350" b="1" dirty="0"/>
                        <a:t>Other entities’ capital construction projects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64,6/</a:t>
                      </a:r>
                    </a:p>
                    <a:p>
                      <a:pPr algn="ctr"/>
                      <a:r>
                        <a:rPr lang="ru-RU" sz="1500" dirty="0"/>
                        <a:t>0,98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63128"/>
              </p:ext>
            </p:extLst>
          </p:nvPr>
        </p:nvGraphicFramePr>
        <p:xfrm>
          <a:off x="4617217" y="1708112"/>
          <a:ext cx="4466398" cy="306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319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90617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49793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8669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USD in bn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Share in GDP</a:t>
                      </a:r>
                      <a:endParaRPr lang="ru-RU" sz="1300" b="1" baseline="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/>
                        <a:t>(%)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Share in total federal budget spending </a:t>
                      </a:r>
                      <a:r>
                        <a:rPr lang="ru-RU" sz="1300" b="1" baseline="0" dirty="0"/>
                        <a:t>(%)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en-US" sz="1350" b="1" dirty="0"/>
                        <a:t>Public investments, </a:t>
                      </a:r>
                      <a:r>
                        <a:rPr lang="en-US" sz="1350" b="1" u="sng" dirty="0"/>
                        <a:t>total</a:t>
                      </a:r>
                      <a:r>
                        <a:rPr lang="ru-RU" sz="1350" b="1" dirty="0"/>
                        <a:t>, </a:t>
                      </a:r>
                      <a:r>
                        <a:rPr lang="en-US" sz="1350" b="1" dirty="0"/>
                        <a:t>federal budget</a:t>
                      </a:r>
                      <a:r>
                        <a:rPr lang="ru-RU" sz="1350" b="1" dirty="0"/>
                        <a:t>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825</a:t>
                      </a:r>
                      <a:r>
                        <a:rPr lang="ru-RU" sz="1500" dirty="0"/>
                        <a:t>,</a:t>
                      </a:r>
                      <a:r>
                        <a:rPr lang="en-US" sz="1500" dirty="0"/>
                        <a:t>6</a:t>
                      </a:r>
                      <a:r>
                        <a:rPr lang="ru-RU" sz="1500" dirty="0"/>
                        <a:t>/</a:t>
                      </a:r>
                    </a:p>
                    <a:p>
                      <a:pPr algn="ctr"/>
                      <a:r>
                        <a:rPr lang="ru-RU" sz="1500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5,5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u="sng" dirty="0"/>
                        <a:t>o/w</a:t>
                      </a:r>
                      <a:r>
                        <a:rPr lang="ru-RU" sz="1350" b="1" dirty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/>
                        <a:t>Public capital construction projects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772,9/</a:t>
                      </a:r>
                    </a:p>
                    <a:p>
                      <a:pPr algn="ctr"/>
                      <a:r>
                        <a:rPr lang="ru-RU" sz="1500" dirty="0"/>
                        <a:t>11,7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en-US" sz="1350" b="1" dirty="0"/>
                        <a:t>Other entities’ capital construction projects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52,7/</a:t>
                      </a:r>
                    </a:p>
                    <a:p>
                      <a:pPr algn="ctr"/>
                      <a:r>
                        <a:rPr lang="ru-RU" sz="1500" dirty="0"/>
                        <a:t>0,8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9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216395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LEGAL AND REGULATORY FRAMEWORK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3095" y="4471347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77A3E"/>
                </a:solidFill>
              </a:rPr>
              <a:t>PUBLIC CAPITAL EXPENDITURES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646" y="4807014"/>
            <a:ext cx="29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Government property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14102" y="4810728"/>
            <a:ext cx="29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Private property</a:t>
            </a:r>
            <a:endParaRPr lang="ru-RU" sz="1600" b="1" dirty="0"/>
          </a:p>
        </p:txBody>
      </p:sp>
      <p:cxnSp>
        <p:nvCxnSpPr>
          <p:cNvPr id="5" name="Прямая со стрелкой 4"/>
          <p:cNvCxnSpPr>
            <a:endCxn id="12" idx="0"/>
          </p:cNvCxnSpPr>
          <p:nvPr/>
        </p:nvCxnSpPr>
        <p:spPr>
          <a:xfrm flipH="1">
            <a:off x="1182139" y="5402588"/>
            <a:ext cx="215430" cy="317897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720485"/>
            <a:ext cx="236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1400" dirty="0"/>
              <a:t>Budget investments, inter alia, through government administration bodies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4278" y="5734884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sz="1400" dirty="0"/>
              <a:t>Concession agreements</a:t>
            </a:r>
            <a:endParaRPr lang="ru-RU" sz="1400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27155" y="5391789"/>
            <a:ext cx="274631" cy="34309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7" idx="0"/>
          </p:cNvCxnSpPr>
          <p:nvPr/>
        </p:nvCxnSpPr>
        <p:spPr>
          <a:xfrm flipH="1">
            <a:off x="5028510" y="5457059"/>
            <a:ext cx="580198" cy="27782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2" y="5734884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1400" dirty="0"/>
              <a:t>Capital stake in companies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60416" y="5828206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US" sz="1400" dirty="0"/>
              <a:t>Subsidies to legal entities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81152" y="5720485"/>
            <a:ext cx="150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US" sz="1400" dirty="0"/>
              <a:t>PPP agreements</a:t>
            </a:r>
            <a:endParaRPr lang="ru-RU" sz="1400" dirty="0"/>
          </a:p>
        </p:txBody>
      </p:sp>
      <p:cxnSp>
        <p:nvCxnSpPr>
          <p:cNvPr id="33" name="Прямая со стрелкой 32"/>
          <p:cNvCxnSpPr>
            <a:stCxn id="6" idx="2"/>
            <a:endCxn id="30" idx="0"/>
          </p:cNvCxnSpPr>
          <p:nvPr/>
        </p:nvCxnSpPr>
        <p:spPr>
          <a:xfrm>
            <a:off x="6597924" y="5149282"/>
            <a:ext cx="0" cy="678924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2" idx="0"/>
          </p:cNvCxnSpPr>
          <p:nvPr/>
        </p:nvCxnSpPr>
        <p:spPr>
          <a:xfrm>
            <a:off x="7616928" y="5453345"/>
            <a:ext cx="616526" cy="267140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32144" y="748215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77A3E"/>
                </a:solidFill>
              </a:rPr>
              <a:t>RUSSIAN LEGISLATION: CONCEPTS 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052" y="1057913"/>
            <a:ext cx="81665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Federal Law </a:t>
            </a:r>
            <a:r>
              <a:rPr lang="en-US" sz="1600" b="1" i="1" dirty="0"/>
              <a:t>On investments in the Russian Federation in the Form of Capital Expenditures</a:t>
            </a:r>
            <a:r>
              <a:rPr lang="ru-RU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/>
              <a:t>Investments -  </a:t>
            </a:r>
            <a:r>
              <a:rPr lang="en-US" sz="1450" dirty="0"/>
              <a:t>cash, other property invested in businesses or other entities with a view to generating income or other useful effects</a:t>
            </a:r>
            <a:endParaRPr lang="ru-RU" sz="14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/>
              <a:t>Capital investments </a:t>
            </a:r>
            <a:r>
              <a:rPr lang="ru-RU" sz="1450" dirty="0"/>
              <a:t>-  </a:t>
            </a:r>
            <a:r>
              <a:rPr lang="en-US" sz="1450" b="1" dirty="0"/>
              <a:t>investments in fixed capital </a:t>
            </a:r>
            <a:r>
              <a:rPr lang="ru-RU" sz="1450" dirty="0"/>
              <a:t>(</a:t>
            </a:r>
            <a:r>
              <a:rPr lang="en-US" sz="1450" dirty="0"/>
              <a:t>capital stock</a:t>
            </a:r>
            <a:r>
              <a:rPr lang="ru-RU" sz="1450" dirty="0"/>
              <a:t>), </a:t>
            </a:r>
            <a:r>
              <a:rPr lang="en-US" sz="1450" dirty="0"/>
              <a:t>including new construction, reconstruction, purchase of machines, equipment, instruments, supplies, survey and design work and other expenditures</a:t>
            </a:r>
            <a:endParaRPr lang="ru-RU" sz="1450" dirty="0"/>
          </a:p>
          <a:p>
            <a:endParaRPr lang="ru-RU" sz="800" dirty="0"/>
          </a:p>
          <a:p>
            <a:r>
              <a:rPr lang="en-US" sz="1600" b="1" dirty="0"/>
              <a:t>Budget Code of the Russian Federation</a:t>
            </a:r>
            <a:r>
              <a:rPr lang="ru-RU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b="1" dirty="0"/>
              <a:t>Budget investments </a:t>
            </a:r>
            <a:r>
              <a:rPr lang="ru-RU" sz="1450" dirty="0"/>
              <a:t>– </a:t>
            </a:r>
            <a:r>
              <a:rPr lang="en-US" sz="1450" dirty="0"/>
              <a:t>budget investments seeking to increase the value of public property</a:t>
            </a:r>
            <a:endParaRPr lang="ru-RU" sz="14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/>
              <a:t>The legislation of the Russian Federation does not define </a:t>
            </a:r>
            <a:r>
              <a:rPr lang="en-US" sz="1450" b="1" dirty="0"/>
              <a:t>public capital expenditures</a:t>
            </a:r>
            <a:r>
              <a:rPr lang="en-US" sz="1450" dirty="0"/>
              <a:t>, however, there is a special policy on </a:t>
            </a:r>
            <a:r>
              <a:rPr lang="en-US" sz="1450" b="1" dirty="0"/>
              <a:t>budget expenditures</a:t>
            </a:r>
            <a:r>
              <a:rPr lang="en-US" sz="1450" dirty="0"/>
              <a:t> for </a:t>
            </a:r>
            <a:r>
              <a:rPr lang="en-US" sz="1450" u="sng" dirty="0"/>
              <a:t>capital construction</a:t>
            </a:r>
            <a:endParaRPr lang="ru-RU" sz="1450" b="1" u="sng" dirty="0"/>
          </a:p>
        </p:txBody>
      </p:sp>
    </p:spTree>
    <p:extLst>
      <p:ext uri="{BB962C8B-B14F-4D97-AF65-F5344CB8AC3E}">
        <p14:creationId xmlns:p14="http://schemas.microsoft.com/office/powerpoint/2010/main" val="9891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63439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ROLE OF MOF OF RUSSIA IN CAPITAL BUDGETING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52" y="1057913"/>
            <a:ext cx="816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EAA46"/>
                </a:solidFill>
              </a:rPr>
              <a:t>RATIONALE FOR CAPITAL BUDGETING </a:t>
            </a:r>
            <a:r>
              <a:rPr lang="ru-RU" sz="1600" dirty="0"/>
              <a:t>(</a:t>
            </a:r>
            <a:r>
              <a:rPr lang="en-US" sz="1600" u="sng" dirty="0"/>
              <a:t>planning and implementation</a:t>
            </a:r>
            <a:r>
              <a:rPr lang="en-US" sz="1600" dirty="0"/>
              <a:t> of capital investments</a:t>
            </a:r>
            <a:r>
              <a:rPr lang="ru-RU" sz="1600" dirty="0"/>
              <a:t>) – </a:t>
            </a:r>
            <a:r>
              <a:rPr lang="en-US" sz="1600" dirty="0"/>
              <a:t>regulatory acts referring to title, cost, project capacity, size of capital investments by year with budget allocations</a:t>
            </a:r>
            <a:endParaRPr lang="ru-RU" sz="145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37494" y="2251494"/>
            <a:ext cx="0" cy="383875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052" y="2383274"/>
            <a:ext cx="38130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PLANNING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1. </a:t>
            </a:r>
            <a:r>
              <a:rPr lang="ru-RU" sz="1600" dirty="0"/>
              <a:t>	</a:t>
            </a:r>
            <a:r>
              <a:rPr lang="en-US" sz="1600" dirty="0"/>
              <a:t>Review of draft regulatory acts on capital construction</a:t>
            </a:r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2.</a:t>
            </a:r>
            <a:r>
              <a:rPr lang="ru-RU" sz="1600" dirty="0"/>
              <a:t>	</a:t>
            </a:r>
            <a:r>
              <a:rPr lang="en-US" sz="1600" dirty="0"/>
              <a:t>Evaluation of capital expenditures</a:t>
            </a:r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3. </a:t>
            </a:r>
            <a:r>
              <a:rPr lang="ru-RU" sz="1600" dirty="0"/>
              <a:t>	</a:t>
            </a:r>
            <a:r>
              <a:rPr lang="en-US" sz="1600" dirty="0"/>
              <a:t>Regulation of capital appropriations</a:t>
            </a:r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4. </a:t>
            </a:r>
            <a:r>
              <a:rPr lang="ru-RU" sz="1600" dirty="0"/>
              <a:t>	</a:t>
            </a:r>
            <a:r>
              <a:rPr lang="en-US" sz="1600" dirty="0"/>
              <a:t>Project appraisal (scenario-based </a:t>
            </a:r>
            <a:r>
              <a:rPr lang="ru-RU" sz="1600" dirty="0"/>
              <a:t>	(</a:t>
            </a:r>
            <a:r>
              <a:rPr lang="en-US" sz="1600" dirty="0"/>
              <a:t>under preparation</a:t>
            </a:r>
            <a:r>
              <a:rPr lang="ru-RU" sz="16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1079" y="2380961"/>
            <a:ext cx="43477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IMPLEMENTATION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1. </a:t>
            </a:r>
            <a:r>
              <a:rPr lang="ru-RU" sz="1600" dirty="0"/>
              <a:t>	</a:t>
            </a:r>
            <a:r>
              <a:rPr lang="en-US" sz="1600" dirty="0"/>
              <a:t>Budget execution</a:t>
            </a:r>
            <a:r>
              <a:rPr lang="ru-RU" sz="1600" dirty="0"/>
              <a:t>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Accounting for budget liabilities and their payment </a:t>
            </a:r>
            <a:endParaRPr lang="ru-RU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Setting model contacts for capital investments</a:t>
            </a:r>
            <a:endParaRPr lang="ru-RU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Budget accounting</a:t>
            </a:r>
            <a:endParaRPr lang="ru-RU" sz="1600" dirty="0"/>
          </a:p>
          <a:p>
            <a:r>
              <a:rPr lang="en-US" sz="1600" b="1" dirty="0">
                <a:solidFill>
                  <a:srgbClr val="DEAA46"/>
                </a:solidFill>
              </a:rPr>
              <a:t>2. </a:t>
            </a:r>
            <a:r>
              <a:rPr lang="en-US" sz="1600" dirty="0"/>
              <a:t>Reporting on budget outturn (a separate reporting section </a:t>
            </a:r>
            <a:r>
              <a:rPr lang="en-US" dirty="0"/>
              <a:t>on</a:t>
            </a:r>
            <a:r>
              <a:rPr lang="en-US" sz="1600" dirty="0"/>
              <a:t> implementation of the federal targeted investment program)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186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PUBLIC INVESTMENT CHALLENGES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3" y="1518631"/>
            <a:ext cx="8279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EAA46"/>
                </a:solidFill>
              </a:rPr>
              <a:t>1.</a:t>
            </a:r>
            <a:r>
              <a:rPr lang="ru-RU" sz="1600" b="1" dirty="0"/>
              <a:t>	</a:t>
            </a:r>
            <a:r>
              <a:rPr lang="en-US" sz="1600" b="1" dirty="0"/>
              <a:t>UNFINISHED CONSTRUCTION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2. </a:t>
            </a:r>
            <a:r>
              <a:rPr lang="ru-RU" sz="1600" b="1" dirty="0"/>
              <a:t>	</a:t>
            </a:r>
            <a:r>
              <a:rPr lang="en-US" sz="1600" b="1" dirty="0"/>
              <a:t>OVERSTATED TECHNICAL EXPENSES AND COST OF CAPITAL CONSTRUCTION PROJECTS, LACK OF PROCEDURES FOR SETTING COST CEILINGS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3.</a:t>
            </a:r>
            <a:r>
              <a:rPr lang="ru-RU" sz="1600" b="1" dirty="0"/>
              <a:t>	</a:t>
            </a:r>
            <a:r>
              <a:rPr lang="en-US" sz="1600" b="1" dirty="0"/>
              <a:t>EXCESSIVE MAINTENANCE COSTS OF CAPITAL CONSTRUCTION PROJECTS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4.</a:t>
            </a:r>
            <a:r>
              <a:rPr lang="ru-RU" sz="1600" b="1" dirty="0"/>
              <a:t>	</a:t>
            </a:r>
            <a:r>
              <a:rPr lang="en-US" sz="1600" b="1" dirty="0"/>
              <a:t>SHORTAGE OF RESOURCES FOR PUBLIC CAPITAL INVESTMENTS IN THE SHORT RUN</a:t>
            </a:r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5.</a:t>
            </a:r>
            <a:r>
              <a:rPr lang="ru-RU" sz="1600" b="1" dirty="0"/>
              <a:t>	</a:t>
            </a:r>
            <a:r>
              <a:rPr lang="en-US" sz="1600" b="1" dirty="0"/>
              <a:t>LACK OF UNIFORM APPROACHES AND SELECTION CRITERIA FOR GOVERNMENT ENGAGEMENT IN INVESTMENTS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6517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LEVERAGING PRIVATE INVESTMENTS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419" y="1328310"/>
            <a:ext cx="4852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DEAA46"/>
                </a:solidFill>
              </a:rPr>
              <a:t>1.</a:t>
            </a:r>
            <a:r>
              <a:rPr lang="ru-RU" sz="1600" b="1" dirty="0"/>
              <a:t>	</a:t>
            </a:r>
            <a:r>
              <a:rPr lang="en-US" sz="1600" b="1" dirty="0"/>
              <a:t>CONCESSIONS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b="1" dirty="0">
                <a:solidFill>
                  <a:srgbClr val="DEAA46"/>
                </a:solidFill>
              </a:rPr>
              <a:t>2. </a:t>
            </a:r>
            <a:r>
              <a:rPr lang="ru-RU" sz="1600" dirty="0"/>
              <a:t>	</a:t>
            </a:r>
            <a:r>
              <a:rPr lang="en-US" sz="1600" b="1" dirty="0"/>
              <a:t>PUBLIC-PRIVATE-PARTNERSHIPS</a:t>
            </a:r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3.</a:t>
            </a:r>
            <a:r>
              <a:rPr lang="ru-RU" sz="1600" b="1" dirty="0"/>
              <a:t>	</a:t>
            </a:r>
            <a:r>
              <a:rPr lang="en-US" sz="1600" b="1" dirty="0"/>
              <a:t>SPECIAL INVESTMENT CONTRACTS</a:t>
            </a:r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4.</a:t>
            </a:r>
            <a:r>
              <a:rPr lang="ru-RU" sz="1600" b="1" dirty="0"/>
              <a:t>	</a:t>
            </a:r>
            <a:r>
              <a:rPr lang="en-US" sz="1600" b="1" dirty="0"/>
              <a:t>CONTRACTING OUT OF PUBLIC SERVICES TO PRIVATE SUPPLIERS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>
                <a:solidFill>
                  <a:srgbClr val="DEAA46"/>
                </a:solidFill>
              </a:rPr>
              <a:t>5. </a:t>
            </a:r>
            <a:r>
              <a:rPr lang="ru-RU" sz="1600" b="1" dirty="0"/>
              <a:t>	</a:t>
            </a:r>
            <a:r>
              <a:rPr lang="en-US" sz="1600" b="1" dirty="0"/>
              <a:t>SUBSIDIZING PRIVATE INFRASTRUCTURE NEEDED TO IMPLEMENT INVESTMENT PROJECTS</a:t>
            </a:r>
            <a:endParaRPr lang="ru-RU" sz="1600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119777" y="2514599"/>
            <a:ext cx="254480" cy="131984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40030" y="2389689"/>
            <a:ext cx="362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Investor’s obligation </a:t>
            </a:r>
            <a:r>
              <a:rPr lang="ru-RU" sz="1600" dirty="0"/>
              <a:t>– </a:t>
            </a:r>
            <a:r>
              <a:rPr lang="en-US" sz="1600" dirty="0"/>
              <a:t>create </a:t>
            </a:r>
            <a:r>
              <a:rPr lang="ru-RU" sz="1600" dirty="0"/>
              <a:t>(</a:t>
            </a:r>
            <a:r>
              <a:rPr lang="en-US" sz="1600" dirty="0"/>
              <a:t>upgrade</a:t>
            </a:r>
            <a:r>
              <a:rPr lang="ru-RU" sz="1600" dirty="0"/>
              <a:t>) </a:t>
            </a:r>
            <a:r>
              <a:rPr lang="en-US" sz="1600" dirty="0"/>
              <a:t>industrial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Government’s obligation </a:t>
            </a:r>
            <a:r>
              <a:rPr lang="ru-RU" sz="1600" b="1" dirty="0"/>
              <a:t>–</a:t>
            </a:r>
            <a:r>
              <a:rPr lang="ru-RU" sz="1600" dirty="0"/>
              <a:t> </a:t>
            </a:r>
            <a:r>
              <a:rPr lang="en-US" sz="1600" dirty="0"/>
              <a:t>provide incentives </a:t>
            </a:r>
            <a:r>
              <a:rPr lang="ru-RU" sz="1600" dirty="0"/>
              <a:t>(</a:t>
            </a:r>
            <a:r>
              <a:rPr lang="en-US" sz="1600" dirty="0"/>
              <a:t>subsidies</a:t>
            </a:r>
            <a:r>
              <a:rPr lang="ru-RU" sz="1600" dirty="0"/>
              <a:t>, </a:t>
            </a:r>
            <a:r>
              <a:rPr lang="en-US" sz="1600" dirty="0"/>
              <a:t>tax expenditures, etc.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678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LEVERAGING PRIVATE INVESTMENTS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63" y="933540"/>
            <a:ext cx="812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AA46"/>
                </a:solidFill>
              </a:rPr>
              <a:t>CONTRACTING OUT PUBLIC SERVICES TO PRIVATE SUPPLEIRS</a:t>
            </a:r>
            <a:endParaRPr lang="ru-RU" sz="1600" dirty="0">
              <a:solidFill>
                <a:srgbClr val="DEAA4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158" y="1610496"/>
            <a:ext cx="23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STATUS QUO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38158" y="1610496"/>
            <a:ext cx="282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PROSPECTIVE SOLUTION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924" y="2071135"/>
            <a:ext cx="390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Delivering public services using public property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mandates for government agencies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85777" y="2071135"/>
            <a:ext cx="390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Delivering public services, inter alia, using private partners’ property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Competitive outsourcing of public services</a:t>
            </a:r>
            <a:endParaRPr lang="ru-RU" sz="1600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569014" y="3658778"/>
            <a:ext cx="431321" cy="577970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85777" y="4268848"/>
            <a:ext cx="39016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EXPECTED OUTCOMES</a:t>
            </a:r>
          </a:p>
          <a:p>
            <a:pPr algn="ctr"/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Reduced budget property maintenance costs 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More, better and more accessible public services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Openness and transparency of public service delivery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8924" y="4729700"/>
            <a:ext cx="36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Drat Federal Law </a:t>
            </a:r>
            <a:r>
              <a:rPr lang="en-US" sz="1600" i="1" dirty="0"/>
              <a:t>On Government Contracts for (Municipal) Social Service Provision</a:t>
            </a:r>
            <a:endParaRPr lang="ru-RU" sz="1600" i="1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31588" y="5167132"/>
            <a:ext cx="626676" cy="448573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2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763" y="1164408"/>
            <a:ext cx="82794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EAA46"/>
                </a:solidFill>
              </a:rPr>
              <a:t>SUBSIDIZING PRIVATE INFRASTRUCTURE NEEDED TO IMPLEMENT INVESTMENT PROJECTS</a:t>
            </a:r>
            <a:endParaRPr lang="ru-RU" sz="1600" b="1" dirty="0">
              <a:solidFill>
                <a:srgbClr val="DEAA46"/>
              </a:solidFill>
            </a:endParaRPr>
          </a:p>
          <a:p>
            <a:r>
              <a:rPr lang="ru-RU" sz="1600" b="1" dirty="0"/>
              <a:t>	</a:t>
            </a:r>
          </a:p>
          <a:p>
            <a:r>
              <a:rPr lang="ru-RU" sz="1600" b="1" dirty="0"/>
              <a:t>	</a:t>
            </a:r>
            <a:r>
              <a:rPr lang="en-US" sz="1600" b="1" dirty="0"/>
              <a:t>Terms and conditions for subsidies</a:t>
            </a:r>
            <a:r>
              <a:rPr lang="ru-RU" sz="1600" b="1" dirty="0"/>
              <a:t>: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en-US" sz="1600" dirty="0"/>
              <a:t>Subsidy users achieving required outcomes</a:t>
            </a:r>
            <a:r>
              <a:rPr lang="ru-RU" sz="1600" dirty="0"/>
              <a:t>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en-US" sz="1600" dirty="0"/>
              <a:t>Subsidy users to guarantee implementation and launch of investment projects without incurring more (costly) subsidies</a:t>
            </a:r>
            <a:r>
              <a:rPr lang="ru-RU" sz="1600" dirty="0"/>
              <a:t>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use of infrastructure</a:t>
            </a:r>
            <a:r>
              <a:rPr lang="ru-RU" sz="1600" dirty="0"/>
              <a:t>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Subsidy users to cover maintenance costs of the new infrastructure</a:t>
            </a:r>
            <a:r>
              <a:rPr lang="ru-RU" sz="1600" dirty="0"/>
              <a:t>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Subsidy users to adhere to legislation and procurement law</a:t>
            </a:r>
            <a:r>
              <a:rPr lang="ru-RU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ru-RU" sz="1600" b="1" dirty="0"/>
              <a:t>	</a:t>
            </a:r>
            <a:r>
              <a:rPr lang="en-US" sz="1600" b="1" dirty="0"/>
              <a:t>The Government of the Russian Federation stipulates</a:t>
            </a:r>
            <a:r>
              <a:rPr lang="ru-RU" sz="1600" b="1" dirty="0"/>
              <a:t>: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on selection criteria for infrastructure investment projects</a:t>
            </a:r>
            <a:r>
              <a:rPr lang="ru-RU" sz="1600" dirty="0"/>
              <a:t>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on subsidies</a:t>
            </a:r>
            <a:endParaRPr lang="ru-RU" sz="1600" dirty="0"/>
          </a:p>
        </p:txBody>
      </p:sp>
      <p:sp>
        <p:nvSpPr>
          <p:cNvPr id="6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LEVERAGING PRIVATE INVESTMENTS</a:t>
            </a:r>
            <a:endParaRPr lang="ru-RU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0468" y="194217"/>
            <a:ext cx="647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77A3E"/>
                </a:solidFill>
              </a:rPr>
              <a:t>APPROACHES TO DEFINING THE ROLE OF GOVERNMENT IN INVESTMENTS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6381" y="911973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STATUS QUO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8074" y="910369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PROSPECTIVE SOLUTION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222" y="1352730"/>
            <a:ext cx="3597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Investment projects are evaluated in terms of spending efficiency </a:t>
            </a:r>
            <a:r>
              <a:rPr lang="ru-RU" sz="1400" dirty="0"/>
              <a:t>(</a:t>
            </a:r>
            <a:r>
              <a:rPr lang="en-US" sz="1400" dirty="0"/>
              <a:t>conducted by line ministry</a:t>
            </a:r>
            <a:r>
              <a:rPr lang="ru-RU" sz="1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5192" y="1349522"/>
            <a:ext cx="22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/>
              <a:t>«</a:t>
            </a:r>
            <a:r>
              <a:rPr lang="en-US" sz="1500" b="1" dirty="0"/>
              <a:t>Financial Audit</a:t>
            </a:r>
            <a:r>
              <a:rPr lang="ru-RU" sz="1500" b="1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144" y="5940417"/>
            <a:ext cx="537425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b="1" u="sng" dirty="0"/>
              <a:t>Key weakness</a:t>
            </a:r>
            <a:r>
              <a:rPr lang="ru-RU" sz="1450" dirty="0"/>
              <a:t>: </a:t>
            </a:r>
            <a:r>
              <a:rPr lang="en-US" sz="1450" dirty="0"/>
              <a:t>no alternative scenarios for investment project implementation, the implementation vehicle is selected by line ministry</a:t>
            </a:r>
            <a:endParaRPr lang="ru-RU" sz="1450" dirty="0"/>
          </a:p>
        </p:txBody>
      </p:sp>
      <p:sp>
        <p:nvSpPr>
          <p:cNvPr id="8" name="TextBox 7"/>
          <p:cNvSpPr txBox="1"/>
          <p:nvPr/>
        </p:nvSpPr>
        <p:spPr>
          <a:xfrm>
            <a:off x="2039877" y="2607496"/>
            <a:ext cx="1664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Evaluation Criteria</a:t>
            </a:r>
            <a:endParaRPr lang="ru-RU" sz="1500" b="1" dirty="0"/>
          </a:p>
        </p:txBody>
      </p: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>
            <a:off x="4366582" y="2769079"/>
            <a:ext cx="0" cy="294671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063751"/>
            <a:ext cx="282083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Quantitative</a:t>
            </a:r>
            <a:r>
              <a:rPr lang="ru-RU" sz="1400" dirty="0"/>
              <a:t>: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en-US" sz="1250" spc="-30" dirty="0"/>
              <a:t>Quantitative project outcome indicators</a:t>
            </a:r>
            <a:endParaRPr lang="ru-RU" sz="1250" dirty="0"/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en-US" sz="1250" dirty="0"/>
              <a:t>Estimated costs relative to quantitative project indicators</a:t>
            </a:r>
            <a:endParaRPr lang="ru-RU" sz="1250" dirty="0"/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en-US" sz="1250" dirty="0"/>
              <a:t>Sufficient number of product (service) beneficiaries</a:t>
            </a:r>
            <a:endParaRPr lang="ru-RU" sz="1250" dirty="0"/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en-US" sz="1250" dirty="0"/>
              <a:t>Projected capacity relative to capacity needed to generate products (services) 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en-US" sz="1250" dirty="0"/>
              <a:t>Sufficient engineering and transport infrastructure to support the project</a:t>
            </a:r>
            <a:endParaRPr lang="ru-RU" sz="1250" dirty="0"/>
          </a:p>
        </p:txBody>
      </p:sp>
      <p:sp>
        <p:nvSpPr>
          <p:cNvPr id="18" name="TextBox 17"/>
          <p:cNvSpPr txBox="1"/>
          <p:nvPr/>
        </p:nvSpPr>
        <p:spPr>
          <a:xfrm>
            <a:off x="2746435" y="3063750"/>
            <a:ext cx="3240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Qualitative</a:t>
            </a:r>
            <a:r>
              <a:rPr lang="ru-RU" sz="1400" dirty="0"/>
              <a:t>:</a:t>
            </a:r>
            <a:endParaRPr lang="ru-RU" sz="1400" u="sng" dirty="0"/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sz="1250" dirty="0"/>
              <a:t>Clearly defined project goal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sz="1250" dirty="0"/>
              <a:t>Project consistency with strategic planning documents</a:t>
            </a:r>
            <a:endParaRPr lang="ru-RU" sz="1250" dirty="0"/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sz="1250" dirty="0"/>
              <a:t>Lack of sufficient replacement products (works, services)</a:t>
            </a:r>
            <a:endParaRPr lang="ru-RU" sz="1250" dirty="0"/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sz="1250" dirty="0"/>
              <a:t>Rationale for tapping into the federal budget</a:t>
            </a:r>
            <a:endParaRPr lang="ru-RU" sz="1250" dirty="0"/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en-US" sz="1250" dirty="0"/>
              <a:t>Positive opinion on project documents  by State Evaluation Board</a:t>
            </a:r>
            <a:endParaRPr lang="ru-RU" sz="1250" dirty="0"/>
          </a:p>
        </p:txBody>
      </p:sp>
      <p:cxnSp>
        <p:nvCxnSpPr>
          <p:cNvPr id="31" name="Прямая соединительная линия 30"/>
          <p:cNvCxnSpPr>
            <a:stCxn id="8" idx="1"/>
          </p:cNvCxnSpPr>
          <p:nvPr/>
        </p:nvCxnSpPr>
        <p:spPr>
          <a:xfrm flipH="1">
            <a:off x="1416081" y="2769079"/>
            <a:ext cx="623796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0"/>
          </p:cNvCxnSpPr>
          <p:nvPr/>
        </p:nvCxnSpPr>
        <p:spPr>
          <a:xfrm flipH="1">
            <a:off x="1410419" y="2769079"/>
            <a:ext cx="5662" cy="294672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3"/>
          </p:cNvCxnSpPr>
          <p:nvPr/>
        </p:nvCxnSpPr>
        <p:spPr>
          <a:xfrm>
            <a:off x="3704775" y="2769079"/>
            <a:ext cx="661807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18649" y="1000664"/>
            <a:ext cx="17253" cy="1794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35902" y="2794958"/>
            <a:ext cx="12508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86728" y="2794958"/>
            <a:ext cx="2" cy="3847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4952190" y="1664308"/>
            <a:ext cx="4191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Investment project appraisal to select options for and scope of budget financing, and other government support measures</a:t>
            </a:r>
            <a:endParaRPr lang="ru-RU" sz="1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144530" y="2769079"/>
            <a:ext cx="29137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of financial appraisal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form and scope of government support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relative to other options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stakeholders (potential investors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roles in financing and managements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allocation and management by parties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26027</TotalTime>
  <Words>657</Words>
  <Application>Microsoft Office PowerPoint</Application>
  <PresentationFormat>On-screen Show (4:3)</PresentationFormat>
  <Paragraphs>151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DINPro-Light</vt:lpstr>
      <vt:lpstr>Gill Sans MT</vt:lpstr>
      <vt:lpstr>Times New Roman</vt:lpstr>
      <vt:lpstr>Office Theme</vt:lpstr>
      <vt:lpstr>Галерея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Inna Anatolievna Davidova</cp:lastModifiedBy>
  <cp:revision>834</cp:revision>
  <cp:lastPrinted>2019-03-12T07:35:42Z</cp:lastPrinted>
  <dcterms:created xsi:type="dcterms:W3CDTF">2014-05-13T07:16:38Z</dcterms:created>
  <dcterms:modified xsi:type="dcterms:W3CDTF">2019-03-12T14:31:33Z</dcterms:modified>
</cp:coreProperties>
</file>