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7" r:id="rId2"/>
    <p:sldId id="271" r:id="rId3"/>
    <p:sldId id="256" r:id="rId4"/>
    <p:sldId id="295" r:id="rId5"/>
    <p:sldId id="278" r:id="rId6"/>
    <p:sldId id="279" r:id="rId7"/>
    <p:sldId id="273" r:id="rId8"/>
    <p:sldId id="272" r:id="rId9"/>
    <p:sldId id="294" r:id="rId10"/>
    <p:sldId id="267" r:id="rId11"/>
    <p:sldId id="288" r:id="rId12"/>
    <p:sldId id="298" r:id="rId13"/>
    <p:sldId id="258" r:id="rId14"/>
    <p:sldId id="262" r:id="rId15"/>
    <p:sldId id="277" r:id="rId16"/>
    <p:sldId id="264" r:id="rId17"/>
    <p:sldId id="265" r:id="rId18"/>
    <p:sldId id="268" r:id="rId19"/>
    <p:sldId id="269" r:id="rId20"/>
    <p:sldId id="296" r:id="rId21"/>
    <p:sldId id="266" r:id="rId22"/>
    <p:sldId id="280" r:id="rId23"/>
    <p:sldId id="275" r:id="rId24"/>
    <p:sldId id="276" r:id="rId25"/>
    <p:sldId id="297" r:id="rId26"/>
    <p:sldId id="293" r:id="rId27"/>
  </p:sldIdLst>
  <p:sldSz cx="12192000" cy="6858000"/>
  <p:notesSz cx="6797675" cy="98742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38" userDrawn="1">
          <p15:clr>
            <a:srgbClr val="A4A3A4"/>
          </p15:clr>
        </p15:guide>
        <p15:guide id="2" pos="7083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katerina Vasilkova" initials="EV" lastIdx="0" clrIdx="0">
    <p:extLst>
      <p:ext uri="{19B8F6BF-5375-455C-9EA6-DF929625EA0E}">
        <p15:presenceInfo xmlns:p15="http://schemas.microsoft.com/office/powerpoint/2012/main" userId="S-1-5-21-88094858-919529-1617787245-64009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71B8"/>
    <a:srgbClr val="1F74BD"/>
    <a:srgbClr val="4A8FCA"/>
    <a:srgbClr val="5595CD"/>
    <a:srgbClr val="A91C21"/>
    <a:srgbClr val="C00000"/>
    <a:srgbClr val="39A2DB"/>
    <a:srgbClr val="0098D9"/>
    <a:srgbClr val="5B9BD5"/>
    <a:srgbClr val="1A6F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271" autoAdjust="0"/>
    <p:restoredTop sz="94660"/>
  </p:normalViewPr>
  <p:slideViewPr>
    <p:cSldViewPr snapToGrid="0" showGuides="1">
      <p:cViewPr varScale="1">
        <p:scale>
          <a:sx n="116" d="100"/>
          <a:sy n="116" d="100"/>
        </p:scale>
        <p:origin x="318" y="108"/>
      </p:cViewPr>
      <p:guideLst>
        <p:guide orient="horz" pos="1638"/>
        <p:guide pos="708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54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54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11B5CF-BF81-4D82-BDB5-40A88CBCEBE9}" type="datetimeFigureOut">
              <a:rPr lang="ru-RU" smtClean="0"/>
              <a:t>10.10.2018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36563" y="1233488"/>
            <a:ext cx="5924550" cy="3333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51983"/>
            <a:ext cx="5438140" cy="388798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8824"/>
            <a:ext cx="2945659" cy="4954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378824"/>
            <a:ext cx="2945659" cy="4954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ED5291-E8B4-496E-AC7C-A169108834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69065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ABCA0F-73CE-4943-BBDA-2D12CC393F8F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80281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ABCA0F-73CE-4943-BBDA-2D12CC393F8F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70884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C1C71-80E5-439C-A177-0DE1A351D4A6}" type="datetimeFigureOut">
              <a:rPr lang="ru-RU" smtClean="0"/>
              <a:t>10.10.2018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A2A22-A241-4264-B3CA-78C437661E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3209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C1C71-80E5-439C-A177-0DE1A351D4A6}" type="datetimeFigureOut">
              <a:rPr lang="ru-RU" smtClean="0"/>
              <a:t>10.10.2018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A2A22-A241-4264-B3CA-78C437661E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4260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C1C71-80E5-439C-A177-0DE1A351D4A6}" type="datetimeFigureOut">
              <a:rPr lang="ru-RU" smtClean="0"/>
              <a:t>10.10.2018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A2A22-A241-4264-B3CA-78C437661E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246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C1C71-80E5-439C-A177-0DE1A351D4A6}" type="datetimeFigureOut">
              <a:rPr lang="ru-RU" smtClean="0"/>
              <a:t>10.10.2018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A2A22-A241-4264-B3CA-78C437661E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2773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C1C71-80E5-439C-A177-0DE1A351D4A6}" type="datetimeFigureOut">
              <a:rPr lang="ru-RU" smtClean="0"/>
              <a:t>10.10.2018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A2A22-A241-4264-B3CA-78C437661E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0916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C1C71-80E5-439C-A177-0DE1A351D4A6}" type="datetimeFigureOut">
              <a:rPr lang="ru-RU" smtClean="0"/>
              <a:t>10.10.2018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A2A22-A241-4264-B3CA-78C437661E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2832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C1C71-80E5-439C-A177-0DE1A351D4A6}" type="datetimeFigureOut">
              <a:rPr lang="ru-RU" smtClean="0"/>
              <a:t>10.10.2018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A2A22-A241-4264-B3CA-78C437661E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9120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C1C71-80E5-439C-A177-0DE1A351D4A6}" type="datetimeFigureOut">
              <a:rPr lang="ru-RU" smtClean="0"/>
              <a:t>10.10.2018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A2A22-A241-4264-B3CA-78C437661E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4432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C1C71-80E5-439C-A177-0DE1A351D4A6}" type="datetimeFigureOut">
              <a:rPr lang="ru-RU" smtClean="0"/>
              <a:t>10.10.2018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A2A22-A241-4264-B3CA-78C437661E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3015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C1C71-80E5-439C-A177-0DE1A351D4A6}" type="datetimeFigureOut">
              <a:rPr lang="ru-RU" smtClean="0"/>
              <a:t>10.10.2018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A2A22-A241-4264-B3CA-78C437661E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5788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C1C71-80E5-439C-A177-0DE1A351D4A6}" type="datetimeFigureOut">
              <a:rPr lang="ru-RU" smtClean="0"/>
              <a:t>10.10.2018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A2A22-A241-4264-B3CA-78C437661E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9651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9C1C71-80E5-439C-A177-0DE1A351D4A6}" type="datetimeFigureOut">
              <a:rPr lang="ru-RU" smtClean="0"/>
              <a:t>10.10.2018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DA2A22-A241-4264-B3CA-78C437661E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9467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5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0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21.png"/><Relationship Id="rId4" Type="http://schemas.openxmlformats.org/officeDocument/2006/relationships/image" Target="../media/image48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13" Type="http://schemas.openxmlformats.org/officeDocument/2006/relationships/image" Target="../media/image21.png"/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12" Type="http://schemas.openxmlformats.org/officeDocument/2006/relationships/image" Target="../media/image61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11" Type="http://schemas.openxmlformats.org/officeDocument/2006/relationships/image" Target="../media/image60.jpeg"/><Relationship Id="rId5" Type="http://schemas.openxmlformats.org/officeDocument/2006/relationships/image" Target="../media/image54.jpg"/><Relationship Id="rId10" Type="http://schemas.openxmlformats.org/officeDocument/2006/relationships/image" Target="../media/image59.jpeg"/><Relationship Id="rId4" Type="http://schemas.openxmlformats.org/officeDocument/2006/relationships/image" Target="../media/image53.jpeg"/><Relationship Id="rId9" Type="http://schemas.openxmlformats.org/officeDocument/2006/relationships/image" Target="../media/image58.jpeg"/><Relationship Id="rId14" Type="http://schemas.openxmlformats.org/officeDocument/2006/relationships/image" Target="../media/image6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7" Type="http://schemas.openxmlformats.org/officeDocument/2006/relationships/image" Target="../media/image6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5" Type="http://schemas.openxmlformats.org/officeDocument/2006/relationships/image" Target="../media/image66.jpg"/><Relationship Id="rId4" Type="http://schemas.openxmlformats.org/officeDocument/2006/relationships/image" Target="../media/image6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6" Type="http://schemas.microsoft.com/office/2007/relationships/hdphoto" Target="../media/hdphoto1.wdp"/><Relationship Id="rId11" Type="http://schemas.openxmlformats.org/officeDocument/2006/relationships/image" Target="../media/image10.png"/><Relationship Id="rId5" Type="http://schemas.openxmlformats.org/officeDocument/2006/relationships/image" Target="../media/image5.jpeg"/><Relationship Id="rId10" Type="http://schemas.openxmlformats.org/officeDocument/2006/relationships/image" Target="../media/image9.png"/><Relationship Id="rId4" Type="http://schemas.openxmlformats.org/officeDocument/2006/relationships/image" Target="../media/image4.jpe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73.png"/><Relationship Id="rId7" Type="http://schemas.openxmlformats.org/officeDocument/2006/relationships/image" Target="../media/image29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jpg"/><Relationship Id="rId5" Type="http://schemas.openxmlformats.org/officeDocument/2006/relationships/image" Target="../media/image75.png"/><Relationship Id="rId10" Type="http://schemas.openxmlformats.org/officeDocument/2006/relationships/image" Target="../media/image77.png"/><Relationship Id="rId4" Type="http://schemas.openxmlformats.org/officeDocument/2006/relationships/image" Target="../media/image74.png"/><Relationship Id="rId9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1.png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2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30.pn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36"/>
          <a:stretch/>
        </p:blipFill>
        <p:spPr>
          <a:xfrm>
            <a:off x="0" y="-9144"/>
            <a:ext cx="12192001" cy="686714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0801" y="2334768"/>
            <a:ext cx="5800131" cy="2387600"/>
          </a:xfrm>
          <a:effectLst/>
        </p:spPr>
        <p:txBody>
          <a:bodyPr>
            <a:noAutofit/>
          </a:bodyPr>
          <a:lstStyle/>
          <a:p>
            <a:pPr algn="l">
              <a:lnSpc>
                <a:spcPct val="80000"/>
              </a:lnSpc>
            </a:pPr>
            <a:r>
              <a:rPr lang="en-US" sz="4200" dirty="0" smtClean="0">
                <a:solidFill>
                  <a:schemeClr val="bg1"/>
                </a:solidFill>
                <a:latin typeface="+mn-lt"/>
              </a:rPr>
              <a:t>Participatory Budget in Sakhalin Oblast</a:t>
            </a:r>
            <a:endParaRPr lang="ru-RU" sz="4200" dirty="0">
              <a:solidFill>
                <a:schemeClr val="bg1"/>
              </a:solidFill>
              <a:latin typeface="+mn-lt"/>
              <a:ea typeface="Roboto Medium" panose="02000000000000000000" pitchFamily="2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437" y="390018"/>
            <a:ext cx="3019365" cy="1626234"/>
          </a:xfrm>
          <a:prstGeom prst="rect">
            <a:avLst/>
          </a:prstGeom>
        </p:spPr>
      </p:pic>
      <p:sp>
        <p:nvSpPr>
          <p:cNvPr id="7" name="Подзаголовок 2"/>
          <p:cNvSpPr>
            <a:spLocks noGrp="1"/>
          </p:cNvSpPr>
          <p:nvPr/>
        </p:nvSpPr>
        <p:spPr>
          <a:xfrm>
            <a:off x="820802" y="5359400"/>
            <a:ext cx="4905374" cy="889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50000"/>
              </a:lnSpc>
            </a:pPr>
            <a:r>
              <a:rPr lang="en-US" b="1" dirty="0" smtClean="0">
                <a:solidFill>
                  <a:schemeClr val="bg1"/>
                </a:solidFill>
              </a:rPr>
              <a:t>Anna </a:t>
            </a:r>
            <a:r>
              <a:rPr lang="en-US" b="1" dirty="0" err="1" smtClean="0">
                <a:solidFill>
                  <a:schemeClr val="bg1"/>
                </a:solidFill>
              </a:rPr>
              <a:t>Kharchenko</a:t>
            </a:r>
            <a:endParaRPr lang="ru-RU" b="1" dirty="0">
              <a:solidFill>
                <a:schemeClr val="bg1"/>
              </a:solidFill>
            </a:endParaRPr>
          </a:p>
          <a:p>
            <a:pPr algn="l">
              <a:lnSpc>
                <a:spcPct val="50000"/>
              </a:lnSpc>
            </a:pPr>
            <a:r>
              <a:rPr lang="en-US" sz="2100" dirty="0" smtClean="0">
                <a:solidFill>
                  <a:schemeClr val="bg1"/>
                </a:solidFill>
              </a:rPr>
              <a:t>Minister of Finance, Sakhalin Oblast/Region</a:t>
            </a:r>
            <a:endParaRPr lang="ru-RU" sz="2100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 rot="5400000">
            <a:off x="-3260130" y="3250399"/>
            <a:ext cx="6858001" cy="357201"/>
          </a:xfrm>
          <a:prstGeom prst="rect">
            <a:avLst/>
          </a:prstGeom>
          <a:solidFill>
            <a:srgbClr val="D2AA4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1792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 txBox="1">
            <a:spLocks/>
          </p:cNvSpPr>
          <p:nvPr/>
        </p:nvSpPr>
        <p:spPr>
          <a:xfrm>
            <a:off x="4301791" y="55411"/>
            <a:ext cx="6818809" cy="10895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400" dirty="0">
              <a:solidFill>
                <a:srgbClr val="0F3F81"/>
              </a:solidFill>
              <a:latin typeface="+mn-lt"/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723900" y="363079"/>
            <a:ext cx="10969070" cy="79585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spc="-50" dirty="0" smtClean="0">
                <a:solidFill>
                  <a:srgbClr val="1F74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 PROJECT </a:t>
            </a:r>
          </a:p>
          <a:p>
            <a:r>
              <a:rPr lang="en-US" sz="2000" b="1" spc="-50" dirty="0" smtClean="0">
                <a:solidFill>
                  <a:srgbClr val="1F74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(engagement of citizens in development of  public infrastructure)</a:t>
            </a:r>
            <a:endParaRPr lang="ru-RU" sz="2000" spc="-50" dirty="0">
              <a:solidFill>
                <a:srgbClr val="1F74B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348" y="303907"/>
            <a:ext cx="2346483" cy="10987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E2BBEF5-C9F6-4A2C-AE06-BDCB3AA3DA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397" y="1651202"/>
            <a:ext cx="10506075" cy="465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493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57809" y="2026809"/>
            <a:ext cx="5168347" cy="4245655"/>
          </a:xfrm>
          <a:prstGeom prst="rect">
            <a:avLst/>
          </a:prstGeom>
          <a:noFill/>
          <a:ln w="19050">
            <a:solidFill>
              <a:srgbClr val="1A6F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D962CB16-3D4C-46AE-A286-13C6E48186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631" y="303680"/>
            <a:ext cx="11550316" cy="1325563"/>
          </a:xfrm>
          <a:noFill/>
        </p:spPr>
        <p:txBody>
          <a:bodyPr>
            <a:normAutofit/>
          </a:bodyPr>
          <a:lstStyle/>
          <a:p>
            <a:pPr>
              <a:lnSpc>
                <a:spcPct val="130000"/>
              </a:lnSpc>
            </a:pPr>
            <a:r>
              <a:rPr lang="en-US" sz="3100" b="1" dirty="0" smtClean="0">
                <a:solidFill>
                  <a:srgbClr val="1F74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Development of PORT Model in Sakhalin Oblast</a:t>
            </a:r>
            <a:r>
              <a:rPr lang="ru-RU" sz="2800" b="1" dirty="0">
                <a:solidFill>
                  <a:srgbClr val="1F74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800" b="1" dirty="0">
                <a:solidFill>
                  <a:srgbClr val="1F74BD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based on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Cascais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Experience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D1FB8CB1-7987-4E1C-ACB4-50968FD23E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8841" y="2280385"/>
            <a:ext cx="4827137" cy="4270375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Establishment of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 joint team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with the World Bank 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Study visit to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Cascais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to learn about the design and implementation details at every phase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Joint development of a design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for a practice taking into account Russian Federation and Sakhalin-specific features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 flipH="1">
            <a:off x="-69575" y="1629243"/>
            <a:ext cx="6135059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A48CCBF-BDF4-4544-9234-6B3E4872DF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7188" y="1854111"/>
            <a:ext cx="6429375" cy="459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625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F0E9C51C-EE9F-4D2B-B17B-518BAE463DA8}"/>
              </a:ext>
            </a:extLst>
          </p:cNvPr>
          <p:cNvSpPr txBox="1">
            <a:spLocks/>
          </p:cNvSpPr>
          <p:nvPr/>
        </p:nvSpPr>
        <p:spPr>
          <a:xfrm>
            <a:off x="581300" y="639582"/>
            <a:ext cx="9619761" cy="68263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solidFill>
                  <a:srgbClr val="1F74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Development of </a:t>
            </a:r>
            <a:r>
              <a:rPr lang="en-US" sz="3200" b="1" dirty="0">
                <a:solidFill>
                  <a:srgbClr val="1F74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3200" b="1" dirty="0" smtClean="0">
                <a:solidFill>
                  <a:srgbClr val="1F74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erritories</a:t>
            </a:r>
            <a:endParaRPr lang="ru-RU" sz="3200" dirty="0">
              <a:solidFill>
                <a:srgbClr val="1F74B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36">
            <a:extLst>
              <a:ext uri="{FF2B5EF4-FFF2-40B4-BE49-F238E27FC236}">
                <a16:creationId xmlns:a16="http://schemas.microsoft.com/office/drawing/2014/main" xmlns="" id="{05A2FDC8-8F51-4B08-89F7-35B610D00533}"/>
              </a:ext>
            </a:extLst>
          </p:cNvPr>
          <p:cNvSpPr/>
          <p:nvPr/>
        </p:nvSpPr>
        <p:spPr>
          <a:xfrm>
            <a:off x="568562" y="1450857"/>
            <a:ext cx="4301612" cy="442674"/>
          </a:xfrm>
          <a:prstGeom prst="round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PROGRAM LAUNCH– 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2018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51809" y="3096200"/>
            <a:ext cx="4674347" cy="26007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3000"/>
              </a:spcBef>
              <a:buFont typeface="Wingdings" panose="05000000000000000000" pitchFamily="2" charset="2"/>
              <a:buChar char="§"/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Urban and suburban districts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3000"/>
              </a:spcBef>
              <a:buFont typeface="Wingdings" panose="05000000000000000000" pitchFamily="2" charset="2"/>
              <a:buChar char="§"/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Major infrastructure projects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(up to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100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illion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Roubles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per project)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3000"/>
              </a:spcBef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combination of LISP and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Cascais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PB Models 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14879" y="2713338"/>
            <a:ext cx="4811277" cy="3101054"/>
          </a:xfrm>
          <a:prstGeom prst="rect">
            <a:avLst/>
          </a:prstGeom>
          <a:noFill/>
          <a:ln w="19050">
            <a:solidFill>
              <a:srgbClr val="1A6F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FD5DA62-2E52-4BDB-9A0A-D7F34D4A5A40}"/>
              </a:ext>
            </a:extLst>
          </p:cNvPr>
          <p:cNvSpPr txBox="1"/>
          <p:nvPr/>
        </p:nvSpPr>
        <p:spPr>
          <a:xfrm>
            <a:off x="581300" y="2393054"/>
            <a:ext cx="14478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Bef>
                <a:spcPts val="1800"/>
              </a:spcBef>
            </a:pPr>
            <a:r>
              <a:rPr 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FOCUS</a:t>
            </a:r>
            <a:r>
              <a:rPr lang="ru-RU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133831" y="2573470"/>
            <a:ext cx="5278184" cy="28161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Two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phase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s of public consultations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2" indent="-342900">
              <a:spcAft>
                <a:spcPts val="600"/>
              </a:spcAft>
              <a:buFont typeface="+mj-lt"/>
              <a:buAutoNum type="arabicPeriod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Preliminary public meetings in municipalities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2" indent="-342900">
              <a:buFont typeface="+mj-lt"/>
              <a:buAutoNum type="arabicPeriod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Meetings of delegates at the urban district level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Region-wide public online voting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Aft>
                <a:spcPts val="1200"/>
              </a:spcAft>
            </a:pP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Aft>
                <a:spcPts val="1200"/>
              </a:spcAft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Authentication through an official web-platform of public services (</a:t>
            </a:r>
            <a:r>
              <a:rPr lang="en-US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GosUslugi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– Public Services Website)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048016" y="2277889"/>
            <a:ext cx="5441618" cy="3854554"/>
          </a:xfrm>
          <a:prstGeom prst="rect">
            <a:avLst/>
          </a:prstGeom>
          <a:noFill/>
          <a:ln w="19050">
            <a:solidFill>
              <a:srgbClr val="1A6F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5966791" y="1959876"/>
            <a:ext cx="4794518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  <a:buClr>
                <a:schemeClr val="accent5"/>
              </a:buClr>
            </a:pP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SPECIFIC </a:t>
            </a:r>
            <a:r>
              <a:rPr 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FEATURES</a:t>
            </a:r>
            <a:r>
              <a:rPr lang="ru-RU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0" y="1912505"/>
            <a:ext cx="4621696" cy="54000"/>
          </a:xfrm>
          <a:prstGeom prst="rect">
            <a:avLst/>
          </a:prstGeom>
          <a:solidFill>
            <a:srgbClr val="1F74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348" y="303907"/>
            <a:ext cx="2346483" cy="1098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451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Группа 27"/>
          <p:cNvGrpSpPr/>
          <p:nvPr/>
        </p:nvGrpSpPr>
        <p:grpSpPr>
          <a:xfrm>
            <a:off x="1206430" y="4400247"/>
            <a:ext cx="3561459" cy="1254319"/>
            <a:chOff x="4876102" y="5193871"/>
            <a:chExt cx="3561459" cy="1254319"/>
          </a:xfrm>
        </p:grpSpPr>
        <p:sp>
          <p:nvSpPr>
            <p:cNvPr id="13" name="TextBox 12"/>
            <p:cNvSpPr txBox="1"/>
            <p:nvPr/>
          </p:nvSpPr>
          <p:spPr>
            <a:xfrm>
              <a:off x="4882511" y="5193871"/>
              <a:ext cx="355505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Project implementation timeline</a:t>
              </a:r>
              <a:endParaRPr lang="ru-RU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890924" y="5443482"/>
              <a:ext cx="20024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450"/>
                </a:spcBef>
              </a:pPr>
              <a:r>
                <a:rPr lang="en-US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Up to </a:t>
              </a:r>
              <a:r>
                <a:rPr lang="ru-RU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years</a:t>
              </a:r>
              <a:endParaRPr lang="ru-RU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876102" y="5986525"/>
              <a:ext cx="35550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en-US" sz="1200" i="1" dirty="0" smtClean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From the date when the project is approved and decision made on its financing</a:t>
              </a:r>
              <a:endParaRPr lang="ru-RU" sz="12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9" name="Группа 28"/>
          <p:cNvGrpSpPr/>
          <p:nvPr/>
        </p:nvGrpSpPr>
        <p:grpSpPr>
          <a:xfrm>
            <a:off x="4905137" y="4401377"/>
            <a:ext cx="4353807" cy="1059147"/>
            <a:chOff x="606493" y="5335546"/>
            <a:chExt cx="4353807" cy="1059147"/>
          </a:xfrm>
        </p:grpSpPr>
        <p:sp>
          <p:nvSpPr>
            <p:cNvPr id="16" name="TextBox 15"/>
            <p:cNvSpPr txBox="1"/>
            <p:nvPr/>
          </p:nvSpPr>
          <p:spPr>
            <a:xfrm>
              <a:off x="776600" y="5335546"/>
              <a:ext cx="355505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Thematic Areas</a:t>
              </a:r>
              <a:endParaRPr lang="ru-RU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86125" y="5673535"/>
              <a:ext cx="3873025" cy="387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Construction/rehabilitation</a:t>
              </a:r>
              <a:endParaRPr lang="en-US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86125" y="6006895"/>
              <a:ext cx="4174175" cy="387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Purchase of facilities</a:t>
              </a:r>
              <a:endParaRPr lang="en-US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Пятиугольник 18"/>
            <p:cNvSpPr/>
            <p:nvPr/>
          </p:nvSpPr>
          <p:spPr>
            <a:xfrm>
              <a:off x="606493" y="5810005"/>
              <a:ext cx="163698" cy="140980"/>
            </a:xfrm>
            <a:prstGeom prst="homePlate">
              <a:avLst/>
            </a:prstGeom>
            <a:solidFill>
              <a:srgbClr val="5595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20" name="Пятиугольник 19"/>
            <p:cNvSpPr/>
            <p:nvPr/>
          </p:nvSpPr>
          <p:spPr>
            <a:xfrm>
              <a:off x="606493" y="6141434"/>
              <a:ext cx="163698" cy="140980"/>
            </a:xfrm>
            <a:prstGeom prst="homePlate">
              <a:avLst/>
            </a:prstGeom>
            <a:solidFill>
              <a:srgbClr val="5595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sp>
        <p:nvSpPr>
          <p:cNvPr id="25" name="Заголовок 1"/>
          <p:cNvSpPr txBox="1">
            <a:spLocks/>
          </p:cNvSpPr>
          <p:nvPr/>
        </p:nvSpPr>
        <p:spPr>
          <a:xfrm>
            <a:off x="723900" y="587788"/>
            <a:ext cx="7791450" cy="68263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solidFill>
                  <a:srgbClr val="1F74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 Criteria</a:t>
            </a:r>
            <a:endParaRPr lang="ru-RU" sz="4000" dirty="0">
              <a:solidFill>
                <a:srgbClr val="1F74B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4520" y="262692"/>
            <a:ext cx="2346483" cy="1098799"/>
          </a:xfrm>
          <a:prstGeom prst="rect">
            <a:avLst/>
          </a:prstGeom>
        </p:spPr>
      </p:pic>
      <p:sp>
        <p:nvSpPr>
          <p:cNvPr id="38" name="Прямоугольник 37"/>
          <p:cNvSpPr/>
          <p:nvPr/>
        </p:nvSpPr>
        <p:spPr>
          <a:xfrm>
            <a:off x="5225661" y="2143546"/>
            <a:ext cx="264035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 per project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5225660" y="2319309"/>
            <a:ext cx="28218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50"/>
              </a:spcBef>
            </a:pPr>
            <a:r>
              <a:rPr lang="en-US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 to</a:t>
            </a:r>
            <a:r>
              <a:rPr lang="ru-RU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  <a:r>
              <a:rPr lang="ru-RU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Million </a:t>
            </a:r>
            <a:r>
              <a:rPr lang="en-US" sz="16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Roubles</a:t>
            </a:r>
            <a:endParaRPr lang="ru-RU" sz="1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Прямоугольный треугольник 39"/>
          <p:cNvSpPr/>
          <p:nvPr/>
        </p:nvSpPr>
        <p:spPr>
          <a:xfrm rot="13500000">
            <a:off x="4645020" y="2545317"/>
            <a:ext cx="324000" cy="324000"/>
          </a:xfrm>
          <a:prstGeom prst="rt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27"/>
          </a:p>
        </p:txBody>
      </p:sp>
      <p:sp>
        <p:nvSpPr>
          <p:cNvPr id="41" name="Прямоугольный треугольник 40"/>
          <p:cNvSpPr/>
          <p:nvPr/>
        </p:nvSpPr>
        <p:spPr>
          <a:xfrm rot="13500000">
            <a:off x="4320320" y="2543516"/>
            <a:ext cx="324000" cy="324000"/>
          </a:xfrm>
          <a:prstGeom prst="rt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27"/>
          </a:p>
        </p:txBody>
      </p:sp>
      <p:sp>
        <p:nvSpPr>
          <p:cNvPr id="42" name="Прямоугольник 41"/>
          <p:cNvSpPr/>
          <p:nvPr/>
        </p:nvSpPr>
        <p:spPr>
          <a:xfrm>
            <a:off x="5225661" y="2893514"/>
            <a:ext cx="29685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16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 budget allocations</a:t>
            </a:r>
            <a:endParaRPr lang="en-US" sz="16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6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regional and municipal</a:t>
            </a: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endParaRPr lang="en-US" sz="16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8297365" y="2080984"/>
            <a:ext cx="2708299" cy="572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200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Co-financing from a municipal budget</a:t>
            </a:r>
            <a:endParaRPr lang="en-US" sz="12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8297365" y="2867060"/>
            <a:ext cx="23935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50"/>
              </a:spcBef>
            </a:pPr>
            <a:r>
              <a:rPr lang="en-US" sz="1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least </a:t>
            </a:r>
            <a:r>
              <a:rPr lang="ru-RU" sz="3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ru-RU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</a:p>
        </p:txBody>
      </p:sp>
      <p:pic>
        <p:nvPicPr>
          <p:cNvPr id="45" name="Рисунок 4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8037" y="4199604"/>
            <a:ext cx="3233940" cy="2315854"/>
          </a:xfrm>
          <a:prstGeom prst="rect">
            <a:avLst/>
          </a:prstGeom>
        </p:spPr>
      </p:pic>
      <p:grpSp>
        <p:nvGrpSpPr>
          <p:cNvPr id="24" name="Группа 23"/>
          <p:cNvGrpSpPr/>
          <p:nvPr/>
        </p:nvGrpSpPr>
        <p:grpSpPr>
          <a:xfrm>
            <a:off x="2280748" y="2062396"/>
            <a:ext cx="1556984" cy="1551775"/>
            <a:chOff x="927899" y="2966240"/>
            <a:chExt cx="1430763" cy="1374821"/>
          </a:xfrm>
        </p:grpSpPr>
        <p:sp>
          <p:nvSpPr>
            <p:cNvPr id="26" name="Прямоугольник 25"/>
            <p:cNvSpPr/>
            <p:nvPr/>
          </p:nvSpPr>
          <p:spPr>
            <a:xfrm>
              <a:off x="964024" y="3907560"/>
              <a:ext cx="1394638" cy="130887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ru-RU"/>
              </a:defPPr>
              <a:lvl1pPr marL="0" algn="l" defTabSz="736366" rtl="0" eaLnBrk="1" latinLnBrk="0" hangingPunct="1">
                <a:defRPr sz="14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68183" algn="l" defTabSz="736366" rtl="0" eaLnBrk="1" latinLnBrk="0" hangingPunct="1">
                <a:defRPr sz="14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36366" algn="l" defTabSz="736366" rtl="0" eaLnBrk="1" latinLnBrk="0" hangingPunct="1">
                <a:defRPr sz="14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04549" algn="l" defTabSz="736366" rtl="0" eaLnBrk="1" latinLnBrk="0" hangingPunct="1">
                <a:defRPr sz="14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472733" algn="l" defTabSz="736366" rtl="0" eaLnBrk="1" latinLnBrk="0" hangingPunct="1">
                <a:defRPr sz="14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40916" algn="l" defTabSz="736366" rtl="0" eaLnBrk="1" latinLnBrk="0" hangingPunct="1">
                <a:defRPr sz="14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09099" algn="l" defTabSz="736366" rtl="0" eaLnBrk="1" latinLnBrk="0" hangingPunct="1">
                <a:defRPr sz="14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7282" algn="l" defTabSz="736366" rtl="0" eaLnBrk="1" latinLnBrk="0" hangingPunct="1">
                <a:defRPr sz="14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45465" algn="l" defTabSz="736366" rtl="0" eaLnBrk="1" latinLnBrk="0" hangingPunct="1">
                <a:defRPr sz="14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30000"/>
                </a:lnSpc>
              </a:pPr>
              <a:r>
                <a:rPr lang="en-US" sz="1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Billion </a:t>
              </a:r>
              <a:r>
                <a:rPr lang="en-US" sz="12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Roubles</a:t>
              </a:r>
              <a:endParaRPr lang="ru-RU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Прямоугольник 26"/>
            <p:cNvSpPr/>
            <p:nvPr/>
          </p:nvSpPr>
          <p:spPr>
            <a:xfrm flipH="1">
              <a:off x="1625066" y="3007717"/>
              <a:ext cx="129603" cy="965286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ru-RU"/>
              </a:defPPr>
              <a:lvl1pPr marL="0" algn="l" defTabSz="736366" rtl="0" eaLnBrk="1" latinLnBrk="0" hangingPunct="1">
                <a:defRPr sz="14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68183" algn="l" defTabSz="736366" rtl="0" eaLnBrk="1" latinLnBrk="0" hangingPunct="1">
                <a:defRPr sz="14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36366" algn="l" defTabSz="736366" rtl="0" eaLnBrk="1" latinLnBrk="0" hangingPunct="1">
                <a:defRPr sz="14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04549" algn="l" defTabSz="736366" rtl="0" eaLnBrk="1" latinLnBrk="0" hangingPunct="1">
                <a:defRPr sz="14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472733" algn="l" defTabSz="736366" rtl="0" eaLnBrk="1" latinLnBrk="0" hangingPunct="1">
                <a:defRPr sz="14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40916" algn="l" defTabSz="736366" rtl="0" eaLnBrk="1" latinLnBrk="0" hangingPunct="1">
                <a:defRPr sz="14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09099" algn="l" defTabSz="736366" rtl="0" eaLnBrk="1" latinLnBrk="0" hangingPunct="1">
                <a:defRPr sz="14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7282" algn="l" defTabSz="736366" rtl="0" eaLnBrk="1" latinLnBrk="0" hangingPunct="1">
                <a:defRPr sz="14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45465" algn="l" defTabSz="736366" rtl="0" eaLnBrk="1" latinLnBrk="0" hangingPunct="1">
                <a:defRPr sz="14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6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sz="1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ct val="30000"/>
                </a:lnSpc>
              </a:pPr>
              <a:r>
                <a:rPr lang="ru-RU" sz="1600" dirty="0">
                  <a:solidFill>
                    <a:srgbClr val="C00000"/>
                  </a:solidFill>
                </a:rPr>
                <a:t> </a:t>
              </a:r>
              <a:endParaRPr lang="en-US" sz="1600" dirty="0">
                <a:solidFill>
                  <a:srgbClr val="C00000"/>
                </a:solidFill>
              </a:endParaRPr>
            </a:p>
          </p:txBody>
        </p:sp>
        <p:sp>
          <p:nvSpPr>
            <p:cNvPr id="30" name="Овал 29"/>
            <p:cNvSpPr/>
            <p:nvPr/>
          </p:nvSpPr>
          <p:spPr>
            <a:xfrm>
              <a:off x="927899" y="2966240"/>
              <a:ext cx="1430763" cy="1374821"/>
            </a:xfrm>
            <a:prstGeom prst="ellipse">
              <a:avLst/>
            </a:prstGeom>
            <a:noFill/>
            <a:ln w="38100">
              <a:solidFill>
                <a:srgbClr val="2591CD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736366" rtl="0" eaLnBrk="1" latinLnBrk="0" hangingPunct="1">
                <a:defRPr sz="14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68183" algn="l" defTabSz="736366" rtl="0" eaLnBrk="1" latinLnBrk="0" hangingPunct="1">
                <a:defRPr sz="14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36366" algn="l" defTabSz="736366" rtl="0" eaLnBrk="1" latinLnBrk="0" hangingPunct="1">
                <a:defRPr sz="14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04549" algn="l" defTabSz="736366" rtl="0" eaLnBrk="1" latinLnBrk="0" hangingPunct="1">
                <a:defRPr sz="14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472733" algn="l" defTabSz="736366" rtl="0" eaLnBrk="1" latinLnBrk="0" hangingPunct="1">
                <a:defRPr sz="14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840916" algn="l" defTabSz="736366" rtl="0" eaLnBrk="1" latinLnBrk="0" hangingPunct="1">
                <a:defRPr sz="14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209099" algn="l" defTabSz="736366" rtl="0" eaLnBrk="1" latinLnBrk="0" hangingPunct="1">
                <a:defRPr sz="14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577282" algn="l" defTabSz="736366" rtl="0" eaLnBrk="1" latinLnBrk="0" hangingPunct="1">
                <a:defRPr sz="14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945465" algn="l" defTabSz="736366" rtl="0" eaLnBrk="1" latinLnBrk="0" hangingPunct="1">
                <a:defRPr sz="14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sz="1127"/>
            </a:p>
          </p:txBody>
        </p:sp>
      </p:grpSp>
      <p:cxnSp>
        <p:nvCxnSpPr>
          <p:cNvPr id="31" name="Прямая соединительная линия 30"/>
          <p:cNvCxnSpPr/>
          <p:nvPr/>
        </p:nvCxnSpPr>
        <p:spPr>
          <a:xfrm flipV="1">
            <a:off x="1221252" y="3928056"/>
            <a:ext cx="9720000" cy="0"/>
          </a:xfrm>
          <a:prstGeom prst="line">
            <a:avLst/>
          </a:prstGeom>
          <a:ln w="19050">
            <a:solidFill>
              <a:srgbClr val="2591CD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Рисунок 3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997" y="1859124"/>
            <a:ext cx="900527" cy="900527"/>
          </a:xfrm>
          <a:prstGeom prst="rect">
            <a:avLst/>
          </a:prstGeom>
        </p:spPr>
      </p:pic>
      <p:cxnSp>
        <p:nvCxnSpPr>
          <p:cNvPr id="34" name="Прямая соединительная линия 33"/>
          <p:cNvCxnSpPr>
            <a:endCxn id="30" idx="3"/>
          </p:cNvCxnSpPr>
          <p:nvPr/>
        </p:nvCxnSpPr>
        <p:spPr>
          <a:xfrm>
            <a:off x="1450833" y="2742635"/>
            <a:ext cx="1057930" cy="644284"/>
          </a:xfrm>
          <a:prstGeom prst="line">
            <a:avLst/>
          </a:prstGeom>
          <a:ln w="19050">
            <a:solidFill>
              <a:srgbClr val="2591CD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>
            <a:endCxn id="30" idx="0"/>
          </p:cNvCxnSpPr>
          <p:nvPr/>
        </p:nvCxnSpPr>
        <p:spPr>
          <a:xfrm>
            <a:off x="1717153" y="1877668"/>
            <a:ext cx="1342087" cy="184728"/>
          </a:xfrm>
          <a:prstGeom prst="line">
            <a:avLst/>
          </a:prstGeom>
          <a:ln w="19050">
            <a:solidFill>
              <a:srgbClr val="2591CD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5084769" y="5405521"/>
            <a:ext cx="4174175" cy="387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Upgrade 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Плюс 47"/>
          <p:cNvSpPr/>
          <p:nvPr/>
        </p:nvSpPr>
        <p:spPr>
          <a:xfrm>
            <a:off x="4905137" y="5514302"/>
            <a:ext cx="163698" cy="180000"/>
          </a:xfrm>
          <a:prstGeom prst="mathPlus">
            <a:avLst/>
          </a:prstGeom>
          <a:solidFill>
            <a:srgbClr val="4A8F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024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1478080" y="1461011"/>
            <a:ext cx="37326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Training of volunteers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03" b="7099"/>
          <a:stretch/>
        </p:blipFill>
        <p:spPr>
          <a:xfrm>
            <a:off x="8789208" y="4727071"/>
            <a:ext cx="2503893" cy="1665744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99" t="17138" b="5010"/>
          <a:stretch/>
        </p:blipFill>
        <p:spPr>
          <a:xfrm>
            <a:off x="907655" y="1968164"/>
            <a:ext cx="2886865" cy="1779610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8" b="5330"/>
          <a:stretch/>
        </p:blipFill>
        <p:spPr>
          <a:xfrm>
            <a:off x="4078502" y="1968163"/>
            <a:ext cx="2950916" cy="1779611"/>
          </a:xfrm>
          <a:prstGeom prst="rect">
            <a:avLst/>
          </a:prstGeom>
        </p:spPr>
      </p:pic>
      <p:sp>
        <p:nvSpPr>
          <p:cNvPr id="65" name="Пятиугольник 64"/>
          <p:cNvSpPr/>
          <p:nvPr/>
        </p:nvSpPr>
        <p:spPr>
          <a:xfrm>
            <a:off x="907655" y="1478485"/>
            <a:ext cx="331372" cy="354651"/>
          </a:xfrm>
          <a:prstGeom prst="homePlate">
            <a:avLst/>
          </a:prstGeom>
          <a:solidFill>
            <a:srgbClr val="1F74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6" name="TextBox 65"/>
          <p:cNvSpPr txBox="1"/>
          <p:nvPr/>
        </p:nvSpPr>
        <p:spPr>
          <a:xfrm>
            <a:off x="6083028" y="4172992"/>
            <a:ext cx="48165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Preliminary Meetings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Пятиугольник 69"/>
          <p:cNvSpPr/>
          <p:nvPr/>
        </p:nvSpPr>
        <p:spPr>
          <a:xfrm rot="10800000">
            <a:off x="10961729" y="4190466"/>
            <a:ext cx="331372" cy="354651"/>
          </a:xfrm>
          <a:prstGeom prst="homePlate">
            <a:avLst/>
          </a:prstGeom>
          <a:solidFill>
            <a:srgbClr val="1F74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13"/>
          <a:stretch/>
        </p:blipFill>
        <p:spPr>
          <a:xfrm>
            <a:off x="5548111" y="4733774"/>
            <a:ext cx="2791135" cy="1658929"/>
          </a:xfrm>
          <a:prstGeom prst="rect">
            <a:avLst/>
          </a:prstGeom>
        </p:spPr>
      </p:pic>
      <p:sp>
        <p:nvSpPr>
          <p:cNvPr id="74" name="Прямоугольник 73"/>
          <p:cNvSpPr/>
          <p:nvPr/>
        </p:nvSpPr>
        <p:spPr>
          <a:xfrm>
            <a:off x="7746445" y="2303062"/>
            <a:ext cx="281529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Training simulates selection of project proposals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Прямоугольник 74"/>
          <p:cNvSpPr/>
          <p:nvPr/>
        </p:nvSpPr>
        <p:spPr>
          <a:xfrm>
            <a:off x="1174459" y="4896019"/>
            <a:ext cx="325492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spc="-50" dirty="0" smtClean="0">
                <a:latin typeface="Arial" panose="020B0604020202020204" pitchFamily="34" charset="0"/>
                <a:cs typeface="Arial" panose="020B0604020202020204" pitchFamily="34" charset="0"/>
              </a:rPr>
              <a:t>Community residents meet to choose 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project proposal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b="1" spc="-50" dirty="0"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sz="1600" b="1" spc="-50" dirty="0" smtClean="0">
                <a:latin typeface="Arial" panose="020B0604020202020204" pitchFamily="34" charset="0"/>
                <a:cs typeface="Arial" panose="020B0604020202020204" pitchFamily="34" charset="0"/>
              </a:rPr>
              <a:t>delegates</a:t>
            </a:r>
            <a:r>
              <a:rPr lang="ru-RU" sz="1600" spc="-5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spc="-50" dirty="0" smtClean="0">
                <a:latin typeface="Arial" panose="020B0604020202020204" pitchFamily="34" charset="0"/>
                <a:cs typeface="Arial" panose="020B0604020202020204" pitchFamily="34" charset="0"/>
              </a:rPr>
              <a:t>to present the project at the final meeting </a:t>
            </a:r>
            <a:endParaRPr lang="ru-RU" sz="1600" spc="-8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4520" y="262692"/>
            <a:ext cx="2346483" cy="1098799"/>
          </a:xfrm>
          <a:prstGeom prst="rect">
            <a:avLst/>
          </a:prstGeom>
        </p:spPr>
      </p:pic>
      <p:cxnSp>
        <p:nvCxnSpPr>
          <p:cNvPr id="18" name="Прямая соединительная линия 17"/>
          <p:cNvCxnSpPr/>
          <p:nvPr/>
        </p:nvCxnSpPr>
        <p:spPr>
          <a:xfrm>
            <a:off x="7496324" y="2094842"/>
            <a:ext cx="0" cy="954107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5052506" y="4840356"/>
            <a:ext cx="0" cy="1188545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Заголовок 1"/>
          <p:cNvSpPr txBox="1">
            <a:spLocks/>
          </p:cNvSpPr>
          <p:nvPr/>
        </p:nvSpPr>
        <p:spPr>
          <a:xfrm>
            <a:off x="723900" y="512694"/>
            <a:ext cx="7744597" cy="78764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spc="-50" dirty="0" smtClean="0">
                <a:solidFill>
                  <a:srgbClr val="1F74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IMPLEMENTATION PHASES</a:t>
            </a:r>
            <a:endParaRPr lang="ru-RU" sz="4000" spc="-50" dirty="0">
              <a:solidFill>
                <a:srgbClr val="1F74B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0644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Прямоугольник 49"/>
          <p:cNvSpPr/>
          <p:nvPr/>
        </p:nvSpPr>
        <p:spPr>
          <a:xfrm>
            <a:off x="411892" y="1300066"/>
            <a:ext cx="12192000" cy="27667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Box 24"/>
          <p:cNvSpPr txBox="1"/>
          <p:nvPr/>
        </p:nvSpPr>
        <p:spPr>
          <a:xfrm>
            <a:off x="1333533" y="1433014"/>
            <a:ext cx="49375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Final meetings of delegates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Пятиугольник 64"/>
          <p:cNvSpPr/>
          <p:nvPr/>
        </p:nvSpPr>
        <p:spPr>
          <a:xfrm>
            <a:off x="883553" y="1450488"/>
            <a:ext cx="331372" cy="354651"/>
          </a:xfrm>
          <a:prstGeom prst="homePlate">
            <a:avLst/>
          </a:prstGeom>
          <a:solidFill>
            <a:srgbClr val="1F74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4" name="Прямоугольник 73"/>
          <p:cNvSpPr/>
          <p:nvPr/>
        </p:nvSpPr>
        <p:spPr>
          <a:xfrm>
            <a:off x="7894734" y="2127971"/>
            <a:ext cx="261674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Meetings of delegates at the urban district level choose 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 projects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for participation in the oblast (region-wide) voting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" b="7654"/>
          <a:stretch/>
        </p:blipFill>
        <p:spPr>
          <a:xfrm>
            <a:off x="885890" y="1989603"/>
            <a:ext cx="3050975" cy="1879950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33" b="3728"/>
          <a:stretch/>
        </p:blipFill>
        <p:spPr>
          <a:xfrm>
            <a:off x="4418760" y="1985441"/>
            <a:ext cx="3121805" cy="1884632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4520" y="262692"/>
            <a:ext cx="2346483" cy="1098799"/>
          </a:xfrm>
          <a:prstGeom prst="rect">
            <a:avLst/>
          </a:prstGeom>
        </p:spPr>
      </p:pic>
      <p:sp>
        <p:nvSpPr>
          <p:cNvPr id="28" name="Заголовок 1"/>
          <p:cNvSpPr txBox="1">
            <a:spLocks/>
          </p:cNvSpPr>
          <p:nvPr/>
        </p:nvSpPr>
        <p:spPr>
          <a:xfrm>
            <a:off x="723900" y="512694"/>
            <a:ext cx="7170834" cy="71461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spc="-50" dirty="0">
                <a:solidFill>
                  <a:srgbClr val="1F74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IMPLEMENTATION PHASES</a:t>
            </a:r>
            <a:endParaRPr lang="ru-RU" sz="4000" spc="-50" dirty="0">
              <a:solidFill>
                <a:srgbClr val="1F74B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989"/>
          <a:stretch/>
        </p:blipFill>
        <p:spPr>
          <a:xfrm>
            <a:off x="3193726" y="4903661"/>
            <a:ext cx="3618663" cy="1954340"/>
          </a:xfrm>
          <a:prstGeom prst="rect">
            <a:avLst/>
          </a:prstGeom>
        </p:spPr>
      </p:pic>
      <p:sp>
        <p:nvSpPr>
          <p:cNvPr id="51" name="Прямоугольник 50"/>
          <p:cNvSpPr/>
          <p:nvPr/>
        </p:nvSpPr>
        <p:spPr>
          <a:xfrm>
            <a:off x="0" y="4075695"/>
            <a:ext cx="12192000" cy="9964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6" name="TextBox 65"/>
          <p:cNvSpPr txBox="1"/>
          <p:nvPr/>
        </p:nvSpPr>
        <p:spPr>
          <a:xfrm>
            <a:off x="6054406" y="4281841"/>
            <a:ext cx="48165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TECHNICAL REVIEW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Пятиугольник 69"/>
          <p:cNvSpPr/>
          <p:nvPr/>
        </p:nvSpPr>
        <p:spPr>
          <a:xfrm rot="10800000">
            <a:off x="11028778" y="4299315"/>
            <a:ext cx="331372" cy="354651"/>
          </a:xfrm>
          <a:prstGeom prst="homePlate">
            <a:avLst/>
          </a:prstGeom>
          <a:solidFill>
            <a:srgbClr val="1F74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5" name="Прямоугольник 74"/>
          <p:cNvSpPr/>
          <p:nvPr/>
        </p:nvSpPr>
        <p:spPr>
          <a:xfrm>
            <a:off x="3119858" y="4128727"/>
            <a:ext cx="40828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spc="-50" dirty="0" smtClean="0">
                <a:latin typeface="Arial" panose="020B0604020202020204" pitchFamily="34" charset="0"/>
                <a:cs typeface="Arial" panose="020B0604020202020204" pitchFamily="34" charset="0"/>
              </a:rPr>
              <a:t>Technical Review phase selects viable projects and </a:t>
            </a:r>
            <a:r>
              <a:rPr lang="en-US" sz="1600" b="1" spc="-50" dirty="0" smtClean="0">
                <a:latin typeface="Arial" panose="020B0604020202020204" pitchFamily="34" charset="0"/>
                <a:cs typeface="Arial" panose="020B0604020202020204" pitchFamily="34" charset="0"/>
              </a:rPr>
              <a:t>develops a complete list of participating projects</a:t>
            </a:r>
            <a:endParaRPr lang="ru-RU" sz="1600" b="1" spc="-8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94753">
            <a:off x="-120422" y="4111462"/>
            <a:ext cx="3392915" cy="343939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68" r="12468" b="40903"/>
          <a:stretch/>
        </p:blipFill>
        <p:spPr>
          <a:xfrm>
            <a:off x="5423180" y="5027787"/>
            <a:ext cx="6633145" cy="2257234"/>
          </a:xfrm>
          <a:prstGeom prst="rect">
            <a:avLst/>
          </a:prstGeom>
        </p:spPr>
      </p:pic>
      <p:cxnSp>
        <p:nvCxnSpPr>
          <p:cNvPr id="19" name="Прямая соединительная линия 18"/>
          <p:cNvCxnSpPr/>
          <p:nvPr/>
        </p:nvCxnSpPr>
        <p:spPr>
          <a:xfrm>
            <a:off x="7819654" y="2204523"/>
            <a:ext cx="0" cy="1174781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7420284" y="4194076"/>
            <a:ext cx="0" cy="709585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2256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881908" y="-2735289"/>
            <a:ext cx="49375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1743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ОБЩЕОБЛАСТНОЕ </a:t>
            </a:r>
            <a:r>
              <a:rPr lang="en-US" sz="2000" b="1" dirty="0" smtClean="0">
                <a:solidFill>
                  <a:srgbClr val="1743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votes</a:t>
            </a:r>
            <a:r>
              <a:rPr lang="ru-RU" sz="2000" b="1" dirty="0" smtClean="0">
                <a:solidFill>
                  <a:srgbClr val="1743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АНИЕ</a:t>
            </a:r>
            <a:endParaRPr lang="ru-RU" sz="2000" dirty="0">
              <a:solidFill>
                <a:srgbClr val="17438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ятиугольник 5"/>
          <p:cNvSpPr/>
          <p:nvPr/>
        </p:nvSpPr>
        <p:spPr>
          <a:xfrm>
            <a:off x="1524000" y="-2717815"/>
            <a:ext cx="331372" cy="354651"/>
          </a:xfrm>
          <a:prstGeom prst="homePlate">
            <a:avLst/>
          </a:prstGeom>
          <a:solidFill>
            <a:srgbClr val="C5A7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6524625" y="-2455455"/>
            <a:ext cx="373608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" t="3815" b="9006"/>
          <a:stretch/>
        </p:blipFill>
        <p:spPr>
          <a:xfrm>
            <a:off x="4882224" y="4041669"/>
            <a:ext cx="3883503" cy="226288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1" b="4156"/>
          <a:stretch/>
        </p:blipFill>
        <p:spPr>
          <a:xfrm>
            <a:off x="879900" y="4054765"/>
            <a:ext cx="3681589" cy="2249794"/>
          </a:xfrm>
          <a:prstGeom prst="rect">
            <a:avLst/>
          </a:prstGeom>
        </p:spPr>
      </p:pic>
      <p:grpSp>
        <p:nvGrpSpPr>
          <p:cNvPr id="27" name="Группа 26"/>
          <p:cNvGrpSpPr/>
          <p:nvPr/>
        </p:nvGrpSpPr>
        <p:grpSpPr>
          <a:xfrm>
            <a:off x="8881359" y="2198408"/>
            <a:ext cx="2630953" cy="3951351"/>
            <a:chOff x="4326895" y="2164180"/>
            <a:chExt cx="1642469" cy="2466776"/>
          </a:xfrm>
        </p:grpSpPr>
        <p:sp>
          <p:nvSpPr>
            <p:cNvPr id="10" name="Прямоугольник 9"/>
            <p:cNvSpPr/>
            <p:nvPr/>
          </p:nvSpPr>
          <p:spPr>
            <a:xfrm flipV="1">
              <a:off x="4326895" y="2164180"/>
              <a:ext cx="1642469" cy="2466771"/>
            </a:xfrm>
            <a:prstGeom prst="rect">
              <a:avLst/>
            </a:prstGeom>
            <a:solidFill>
              <a:srgbClr val="F7F9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5036" y="2164186"/>
              <a:ext cx="1522647" cy="2466770"/>
            </a:xfrm>
            <a:prstGeom prst="rect">
              <a:avLst/>
            </a:prstGeom>
          </p:spPr>
        </p:pic>
      </p:grpSp>
      <p:pic>
        <p:nvPicPr>
          <p:cNvPr id="24" name="Рисунок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4520" y="262692"/>
            <a:ext cx="2346483" cy="1098799"/>
          </a:xfrm>
          <a:prstGeom prst="rect">
            <a:avLst/>
          </a:prstGeom>
        </p:spPr>
      </p:pic>
      <p:sp>
        <p:nvSpPr>
          <p:cNvPr id="25" name="Заголовок 1"/>
          <p:cNvSpPr txBox="1">
            <a:spLocks/>
          </p:cNvSpPr>
          <p:nvPr/>
        </p:nvSpPr>
        <p:spPr>
          <a:xfrm>
            <a:off x="799664" y="535844"/>
            <a:ext cx="7453440" cy="79585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200" b="1" spc="-50" dirty="0" smtClean="0">
                <a:solidFill>
                  <a:srgbClr val="1F74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REGION-WIDE VOTING</a:t>
            </a:r>
            <a:endParaRPr lang="ru-RU" sz="3200" b="1" spc="-50" dirty="0">
              <a:solidFill>
                <a:srgbClr val="1F74B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58"/>
          <a:stretch/>
        </p:blipFill>
        <p:spPr>
          <a:xfrm>
            <a:off x="879900" y="1552134"/>
            <a:ext cx="3666362" cy="2296170"/>
          </a:xfrm>
          <a:prstGeom prst="rect">
            <a:avLst/>
          </a:prstGeom>
        </p:spPr>
      </p:pic>
      <p:sp>
        <p:nvSpPr>
          <p:cNvPr id="32" name="Стрелка углом вверх 31"/>
          <p:cNvSpPr/>
          <p:nvPr/>
        </p:nvSpPr>
        <p:spPr>
          <a:xfrm rot="10800000" flipH="1">
            <a:off x="8177340" y="1664103"/>
            <a:ext cx="1370111" cy="503712"/>
          </a:xfrm>
          <a:prstGeom prst="bentUpArrow">
            <a:avLst>
              <a:gd name="adj1" fmla="val 25000"/>
              <a:gd name="adj2" fmla="val 34256"/>
              <a:gd name="adj3" fmla="val 43511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8" name="Группа 27"/>
          <p:cNvGrpSpPr/>
          <p:nvPr/>
        </p:nvGrpSpPr>
        <p:grpSpPr>
          <a:xfrm>
            <a:off x="4789235" y="1534581"/>
            <a:ext cx="4259013" cy="2315139"/>
            <a:chOff x="4593434" y="2149491"/>
            <a:chExt cx="4114459" cy="2221207"/>
          </a:xfrm>
        </p:grpSpPr>
        <p:sp>
          <p:nvSpPr>
            <p:cNvPr id="31" name="Прямоугольник 30"/>
            <p:cNvSpPr/>
            <p:nvPr/>
          </p:nvSpPr>
          <p:spPr>
            <a:xfrm flipV="1">
              <a:off x="4683267" y="2149491"/>
              <a:ext cx="3330232" cy="2221207"/>
            </a:xfrm>
            <a:prstGeom prst="rect">
              <a:avLst/>
            </a:prstGeom>
            <a:solidFill>
              <a:srgbClr val="2591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/>
            </a:p>
          </p:txBody>
        </p:sp>
        <p:sp>
          <p:nvSpPr>
            <p:cNvPr id="33" name="TextBox 27"/>
            <p:cNvSpPr txBox="1"/>
            <p:nvPr/>
          </p:nvSpPr>
          <p:spPr>
            <a:xfrm>
              <a:off x="4845947" y="2331779"/>
              <a:ext cx="3257385" cy="3395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7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Online voting</a:t>
              </a:r>
              <a:endParaRPr lang="ru-RU" sz="1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Пятиугольник 33"/>
            <p:cNvSpPr/>
            <p:nvPr/>
          </p:nvSpPr>
          <p:spPr>
            <a:xfrm>
              <a:off x="4593434" y="2745836"/>
              <a:ext cx="3081075" cy="366450"/>
            </a:xfrm>
            <a:prstGeom prst="homePlat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sz="1600"/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4845947" y="3152699"/>
              <a:ext cx="3861946" cy="3248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450"/>
                </a:spcBef>
              </a:pPr>
              <a:r>
                <a:rPr lang="en-US" sz="16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Selection of 2 projects</a:t>
              </a:r>
              <a:endPara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Прямоугольник 35"/>
            <p:cNvSpPr/>
            <p:nvPr/>
          </p:nvSpPr>
          <p:spPr>
            <a:xfrm>
              <a:off x="4845947" y="2786385"/>
              <a:ext cx="2581276" cy="306151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80000"/>
                </a:lnSpc>
              </a:pPr>
              <a:r>
                <a:rPr lang="en-US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pib.sakhminfin.ru/vote</a:t>
              </a:r>
              <a:endPara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7" name="Рисунок 3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0014" y="3801286"/>
              <a:ext cx="308955" cy="284650"/>
            </a:xfrm>
            <a:prstGeom prst="rect">
              <a:avLst/>
            </a:prstGeom>
          </p:spPr>
        </p:pic>
        <p:pic>
          <p:nvPicPr>
            <p:cNvPr id="38" name="Рисунок 3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69113" y="3801286"/>
              <a:ext cx="308955" cy="284650"/>
            </a:xfrm>
            <a:prstGeom prst="rect">
              <a:avLst/>
            </a:prstGeom>
          </p:spPr>
        </p:pic>
        <p:sp>
          <p:nvSpPr>
            <p:cNvPr id="39" name="TextBox 40"/>
            <p:cNvSpPr txBox="1"/>
            <p:nvPr/>
          </p:nvSpPr>
          <p:spPr>
            <a:xfrm>
              <a:off x="4845946" y="3695932"/>
              <a:ext cx="2267450" cy="413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100" i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 projects from the same urban district CANNOT be selected</a:t>
              </a:r>
              <a:endParaRPr lang="ru-RU" sz="11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38427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Заголовок 1"/>
          <p:cNvSpPr txBox="1">
            <a:spLocks/>
          </p:cNvSpPr>
          <p:nvPr/>
        </p:nvSpPr>
        <p:spPr>
          <a:xfrm>
            <a:off x="952377" y="608175"/>
            <a:ext cx="6949232" cy="79585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400" b="1" spc="10" dirty="0" smtClean="0">
                <a:solidFill>
                  <a:srgbClr val="1F74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VOTING WINNERS</a:t>
            </a:r>
            <a:endParaRPr lang="ru-RU" sz="3400" spc="-50" dirty="0">
              <a:solidFill>
                <a:srgbClr val="1F74B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790" y="1550733"/>
            <a:ext cx="2201312" cy="147639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170" y="1550734"/>
            <a:ext cx="2075367" cy="147639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46"/>
          <a:stretch/>
        </p:blipFill>
        <p:spPr>
          <a:xfrm>
            <a:off x="6495288" y="1550732"/>
            <a:ext cx="1890876" cy="147639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18" r="5046"/>
          <a:stretch/>
        </p:blipFill>
        <p:spPr>
          <a:xfrm>
            <a:off x="3880829" y="3218685"/>
            <a:ext cx="2076598" cy="137760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" t="709" r="10767" b="398"/>
          <a:stretch/>
        </p:blipFill>
        <p:spPr>
          <a:xfrm>
            <a:off x="1103071" y="3220422"/>
            <a:ext cx="2201312" cy="137587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0" r="9227"/>
          <a:stretch/>
        </p:blipFill>
        <p:spPr>
          <a:xfrm>
            <a:off x="8943802" y="1550732"/>
            <a:ext cx="2166047" cy="147639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8"/>
          <a:stretch/>
        </p:blipFill>
        <p:spPr>
          <a:xfrm>
            <a:off x="1107789" y="4782138"/>
            <a:ext cx="2203926" cy="166659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0" r="1605"/>
          <a:stretch/>
        </p:blipFill>
        <p:spPr>
          <a:xfrm>
            <a:off x="8943215" y="3213041"/>
            <a:ext cx="2166616" cy="1414139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67" r="20415"/>
          <a:stretch/>
        </p:blipFill>
        <p:spPr>
          <a:xfrm>
            <a:off x="6517906" y="3213041"/>
            <a:ext cx="1891507" cy="141413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7905" y="4782138"/>
            <a:ext cx="1890762" cy="166659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45" r="13936"/>
          <a:stretch/>
        </p:blipFill>
        <p:spPr>
          <a:xfrm>
            <a:off x="3880829" y="4782138"/>
            <a:ext cx="2076598" cy="1666596"/>
          </a:xfrm>
          <a:prstGeom prst="rect">
            <a:avLst/>
          </a:prstGeom>
        </p:spPr>
      </p:pic>
      <p:grpSp>
        <p:nvGrpSpPr>
          <p:cNvPr id="17" name="Группа 16"/>
          <p:cNvGrpSpPr/>
          <p:nvPr/>
        </p:nvGrpSpPr>
        <p:grpSpPr>
          <a:xfrm>
            <a:off x="1103071" y="1550733"/>
            <a:ext cx="2206031" cy="385009"/>
            <a:chOff x="419926" y="1762432"/>
            <a:chExt cx="1980200" cy="345596"/>
          </a:xfrm>
          <a:solidFill>
            <a:srgbClr val="E8AC4A"/>
          </a:solidFill>
        </p:grpSpPr>
        <p:sp>
          <p:nvSpPr>
            <p:cNvPr id="15" name="Прямоугольник 14"/>
            <p:cNvSpPr/>
            <p:nvPr/>
          </p:nvSpPr>
          <p:spPr>
            <a:xfrm>
              <a:off x="424162" y="1762432"/>
              <a:ext cx="1975964" cy="34559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u-RU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419926" y="1807005"/>
              <a:ext cx="1902945" cy="24864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CHILDREN’S CAMP</a:t>
              </a:r>
              <a:endPara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4" name="Группа 33"/>
          <p:cNvGrpSpPr/>
          <p:nvPr/>
        </p:nvGrpSpPr>
        <p:grpSpPr>
          <a:xfrm>
            <a:off x="952377" y="2463093"/>
            <a:ext cx="751528" cy="673262"/>
            <a:chOff x="424161" y="2315168"/>
            <a:chExt cx="674594" cy="604340"/>
          </a:xfrm>
        </p:grpSpPr>
        <p:sp>
          <p:nvSpPr>
            <p:cNvPr id="16" name="Прямоугольник 15"/>
            <p:cNvSpPr/>
            <p:nvPr/>
          </p:nvSpPr>
          <p:spPr>
            <a:xfrm>
              <a:off x="424161" y="2315168"/>
              <a:ext cx="674593" cy="6043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424161" y="2373813"/>
              <a:ext cx="674594" cy="3038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cap="all" dirty="0">
                  <a:latin typeface="Arial" panose="020B0604020202020204" pitchFamily="34" charset="0"/>
                  <a:cs typeface="Arial" panose="020B0604020202020204" pitchFamily="34" charset="0"/>
                </a:rPr>
                <a:t>1943</a:t>
              </a:r>
              <a:endParaRPr lang="ru-RU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424161" y="2639460"/>
              <a:ext cx="674593" cy="1933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cap="all" dirty="0" smtClean="0">
                  <a:latin typeface="Arial" panose="020B0604020202020204" pitchFamily="34" charset="0"/>
                  <a:cs typeface="Arial" panose="020B0604020202020204" pitchFamily="34" charset="0"/>
                </a:rPr>
                <a:t>votes</a:t>
              </a:r>
              <a:endParaRPr lang="ru-RU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3854231" y="1550733"/>
            <a:ext cx="2083271" cy="427190"/>
            <a:chOff x="2662947" y="1762431"/>
            <a:chExt cx="1870007" cy="383459"/>
          </a:xfrm>
          <a:solidFill>
            <a:srgbClr val="E8AC4A"/>
          </a:solidFill>
        </p:grpSpPr>
        <p:sp>
          <p:nvSpPr>
            <p:cNvPr id="41" name="Прямоугольник 40"/>
            <p:cNvSpPr/>
            <p:nvPr/>
          </p:nvSpPr>
          <p:spPr>
            <a:xfrm>
              <a:off x="2668938" y="1762431"/>
              <a:ext cx="1864016" cy="38345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u-RU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2662947" y="1807005"/>
              <a:ext cx="1823946" cy="24864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1200" b="1" cap="all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Stadium</a:t>
              </a:r>
              <a:endPara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5" name="Группа 34"/>
          <p:cNvGrpSpPr/>
          <p:nvPr/>
        </p:nvGrpSpPr>
        <p:grpSpPr>
          <a:xfrm>
            <a:off x="3705491" y="2463093"/>
            <a:ext cx="751528" cy="673262"/>
            <a:chOff x="2668937" y="2315168"/>
            <a:chExt cx="674594" cy="604340"/>
          </a:xfrm>
        </p:grpSpPr>
        <p:sp>
          <p:nvSpPr>
            <p:cNvPr id="47" name="Прямоугольник 46"/>
            <p:cNvSpPr/>
            <p:nvPr/>
          </p:nvSpPr>
          <p:spPr>
            <a:xfrm>
              <a:off x="2668937" y="2315168"/>
              <a:ext cx="674593" cy="6043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2668937" y="2373813"/>
              <a:ext cx="674594" cy="3038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cap="all" dirty="0">
                  <a:latin typeface="Arial" panose="020B0604020202020204" pitchFamily="34" charset="0"/>
                  <a:cs typeface="Arial" panose="020B0604020202020204" pitchFamily="34" charset="0"/>
                </a:rPr>
                <a:t>1763</a:t>
              </a:r>
              <a:endParaRPr lang="ru-RU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2668937" y="2639461"/>
              <a:ext cx="674593" cy="1933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cap="all" dirty="0" smtClean="0">
                  <a:latin typeface="Arial" panose="020B0604020202020204" pitchFamily="34" charset="0"/>
                  <a:cs typeface="Arial" panose="020B0604020202020204" pitchFamily="34" charset="0"/>
                </a:rPr>
                <a:t>votes</a:t>
              </a:r>
              <a:endParaRPr lang="ru-RU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Группа 18"/>
          <p:cNvGrpSpPr/>
          <p:nvPr/>
        </p:nvGrpSpPr>
        <p:grpSpPr>
          <a:xfrm>
            <a:off x="6495288" y="1550732"/>
            <a:ext cx="1890762" cy="515837"/>
            <a:chOff x="4813459" y="1762431"/>
            <a:chExt cx="1697204" cy="463031"/>
          </a:xfrm>
          <a:solidFill>
            <a:srgbClr val="E8AC4A"/>
          </a:solidFill>
        </p:grpSpPr>
        <p:sp>
          <p:nvSpPr>
            <p:cNvPr id="55" name="Прямоугольник 54"/>
            <p:cNvSpPr/>
            <p:nvPr/>
          </p:nvSpPr>
          <p:spPr>
            <a:xfrm>
              <a:off x="4813459" y="1762431"/>
              <a:ext cx="1697204" cy="46303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u-RU"/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4823127" y="1766664"/>
              <a:ext cx="1687536" cy="41440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1200" b="1" cap="all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Water supply system</a:t>
              </a:r>
              <a:endPara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6" name="Группа 35"/>
          <p:cNvGrpSpPr/>
          <p:nvPr/>
        </p:nvGrpSpPr>
        <p:grpSpPr>
          <a:xfrm>
            <a:off x="6339875" y="2463093"/>
            <a:ext cx="751528" cy="673262"/>
            <a:chOff x="4813458" y="2315168"/>
            <a:chExt cx="674594" cy="604340"/>
          </a:xfrm>
        </p:grpSpPr>
        <p:sp>
          <p:nvSpPr>
            <p:cNvPr id="57" name="Прямоугольник 56"/>
            <p:cNvSpPr/>
            <p:nvPr/>
          </p:nvSpPr>
          <p:spPr>
            <a:xfrm>
              <a:off x="4813458" y="2315168"/>
              <a:ext cx="674593" cy="6043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4813458" y="2373813"/>
              <a:ext cx="674594" cy="3038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cap="all" dirty="0">
                  <a:latin typeface="Arial" panose="020B0604020202020204" pitchFamily="34" charset="0"/>
                  <a:cs typeface="Arial" panose="020B0604020202020204" pitchFamily="34" charset="0"/>
                </a:rPr>
                <a:t>1624</a:t>
              </a:r>
              <a:endParaRPr lang="ru-RU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4813458" y="2639461"/>
              <a:ext cx="674593" cy="1933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cap="all" dirty="0" smtClean="0">
                  <a:latin typeface="Arial" panose="020B0604020202020204" pitchFamily="34" charset="0"/>
                  <a:cs typeface="Arial" panose="020B0604020202020204" pitchFamily="34" charset="0"/>
                </a:rPr>
                <a:t>votes</a:t>
              </a:r>
              <a:endParaRPr lang="ru-RU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Группа 19"/>
          <p:cNvGrpSpPr/>
          <p:nvPr/>
        </p:nvGrpSpPr>
        <p:grpSpPr>
          <a:xfrm>
            <a:off x="8941982" y="1550733"/>
            <a:ext cx="2178000" cy="406802"/>
            <a:chOff x="6791121" y="1762432"/>
            <a:chExt cx="1934366" cy="365158"/>
          </a:xfrm>
          <a:solidFill>
            <a:srgbClr val="E8AC4A"/>
          </a:solidFill>
        </p:grpSpPr>
        <p:sp>
          <p:nvSpPr>
            <p:cNvPr id="60" name="Прямоугольник 59"/>
            <p:cNvSpPr/>
            <p:nvPr/>
          </p:nvSpPr>
          <p:spPr>
            <a:xfrm>
              <a:off x="6791136" y="1762432"/>
              <a:ext cx="1934351" cy="36515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u-RU"/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6791121" y="1807005"/>
              <a:ext cx="1830347" cy="24864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1200" b="1" cap="all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stadium</a:t>
              </a:r>
              <a:endPara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8" name="Группа 37"/>
          <p:cNvGrpSpPr/>
          <p:nvPr/>
        </p:nvGrpSpPr>
        <p:grpSpPr>
          <a:xfrm>
            <a:off x="8746729" y="2463093"/>
            <a:ext cx="833733" cy="673262"/>
            <a:chOff x="6743798" y="2315168"/>
            <a:chExt cx="748384" cy="604340"/>
          </a:xfrm>
        </p:grpSpPr>
        <p:sp>
          <p:nvSpPr>
            <p:cNvPr id="62" name="Прямоугольник 61"/>
            <p:cNvSpPr/>
            <p:nvPr/>
          </p:nvSpPr>
          <p:spPr>
            <a:xfrm>
              <a:off x="6780668" y="2315168"/>
              <a:ext cx="674593" cy="6043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6780668" y="2373813"/>
              <a:ext cx="674594" cy="3038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cap="all" dirty="0">
                  <a:latin typeface="Arial" panose="020B0604020202020204" pitchFamily="34" charset="0"/>
                  <a:cs typeface="Arial" panose="020B0604020202020204" pitchFamily="34" charset="0"/>
                </a:rPr>
                <a:t>1610</a:t>
              </a:r>
              <a:endParaRPr lang="ru-RU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6743798" y="2639461"/>
              <a:ext cx="748384" cy="1933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cap="all" dirty="0" smtClean="0">
                  <a:latin typeface="Arial" panose="020B0604020202020204" pitchFamily="34" charset="0"/>
                  <a:cs typeface="Arial" panose="020B0604020202020204" pitchFamily="34" charset="0"/>
                </a:rPr>
                <a:t>votes</a:t>
              </a:r>
              <a:endParaRPr lang="ru-RU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2" name="Группа 111"/>
          <p:cNvGrpSpPr/>
          <p:nvPr/>
        </p:nvGrpSpPr>
        <p:grpSpPr>
          <a:xfrm>
            <a:off x="899200" y="3979899"/>
            <a:ext cx="823290" cy="673262"/>
            <a:chOff x="397265" y="3818073"/>
            <a:chExt cx="739010" cy="604340"/>
          </a:xfrm>
        </p:grpSpPr>
        <p:sp>
          <p:nvSpPr>
            <p:cNvPr id="69" name="Прямоугольник 68"/>
            <p:cNvSpPr/>
            <p:nvPr/>
          </p:nvSpPr>
          <p:spPr>
            <a:xfrm>
              <a:off x="424161" y="3818073"/>
              <a:ext cx="674593" cy="6043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424161" y="3876718"/>
              <a:ext cx="674594" cy="3038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cap="all" dirty="0">
                  <a:latin typeface="Arial" panose="020B0604020202020204" pitchFamily="34" charset="0"/>
                  <a:cs typeface="Arial" panose="020B0604020202020204" pitchFamily="34" charset="0"/>
                </a:rPr>
                <a:t>1557</a:t>
              </a:r>
              <a:endParaRPr lang="ru-RU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397265" y="4142366"/>
              <a:ext cx="739010" cy="1933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cap="all" dirty="0" smtClean="0">
                  <a:latin typeface="Arial" panose="020B0604020202020204" pitchFamily="34" charset="0"/>
                  <a:cs typeface="Arial" panose="020B0604020202020204" pitchFamily="34" charset="0"/>
                </a:rPr>
                <a:t>votes</a:t>
              </a:r>
              <a:endParaRPr lang="ru-RU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2" name="Группа 21"/>
          <p:cNvGrpSpPr/>
          <p:nvPr/>
        </p:nvGrpSpPr>
        <p:grpSpPr>
          <a:xfrm>
            <a:off x="3880829" y="3209866"/>
            <a:ext cx="2076597" cy="490749"/>
            <a:chOff x="2668938" y="3305680"/>
            <a:chExt cx="1864016" cy="440511"/>
          </a:xfrm>
          <a:solidFill>
            <a:srgbClr val="E8AC4A"/>
          </a:solidFill>
        </p:grpSpPr>
        <p:sp>
          <p:nvSpPr>
            <p:cNvPr id="76" name="Прямоугольник 75"/>
            <p:cNvSpPr/>
            <p:nvPr/>
          </p:nvSpPr>
          <p:spPr>
            <a:xfrm>
              <a:off x="2668938" y="3305680"/>
              <a:ext cx="1864016" cy="32157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u-RU"/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2738847" y="3331787"/>
              <a:ext cx="1737288" cy="41440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1200" b="1" cap="all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Center of cultural development</a:t>
              </a:r>
              <a:endPara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1" name="Группа 110"/>
          <p:cNvGrpSpPr/>
          <p:nvPr/>
        </p:nvGrpSpPr>
        <p:grpSpPr>
          <a:xfrm>
            <a:off x="3696662" y="4013223"/>
            <a:ext cx="792658" cy="673262"/>
            <a:chOff x="2652189" y="3818073"/>
            <a:chExt cx="711514" cy="604340"/>
          </a:xfrm>
        </p:grpSpPr>
        <p:sp>
          <p:nvSpPr>
            <p:cNvPr id="78" name="Прямоугольник 77"/>
            <p:cNvSpPr/>
            <p:nvPr/>
          </p:nvSpPr>
          <p:spPr>
            <a:xfrm>
              <a:off x="2668937" y="3818073"/>
              <a:ext cx="674593" cy="6043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2668937" y="3876718"/>
              <a:ext cx="674594" cy="3038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cap="all" dirty="0">
                  <a:latin typeface="Arial" panose="020B0604020202020204" pitchFamily="34" charset="0"/>
                  <a:cs typeface="Arial" panose="020B0604020202020204" pitchFamily="34" charset="0"/>
                </a:rPr>
                <a:t>1420</a:t>
              </a:r>
              <a:endParaRPr lang="ru-RU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2652189" y="4142366"/>
              <a:ext cx="711514" cy="1933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cap="all" dirty="0" smtClean="0">
                  <a:latin typeface="Arial" panose="020B0604020202020204" pitchFamily="34" charset="0"/>
                  <a:cs typeface="Arial" panose="020B0604020202020204" pitchFamily="34" charset="0"/>
                </a:rPr>
                <a:t>votes</a:t>
              </a:r>
              <a:endParaRPr lang="ru-RU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3" name="Группа 22"/>
          <p:cNvGrpSpPr/>
          <p:nvPr/>
        </p:nvGrpSpPr>
        <p:grpSpPr>
          <a:xfrm>
            <a:off x="6517906" y="3209872"/>
            <a:ext cx="1890761" cy="437456"/>
            <a:chOff x="4813459" y="3305680"/>
            <a:chExt cx="1697204" cy="392673"/>
          </a:xfrm>
          <a:solidFill>
            <a:srgbClr val="E8AC4A"/>
          </a:solidFill>
        </p:grpSpPr>
        <p:sp>
          <p:nvSpPr>
            <p:cNvPr id="81" name="Прямоугольник 80"/>
            <p:cNvSpPr/>
            <p:nvPr/>
          </p:nvSpPr>
          <p:spPr>
            <a:xfrm>
              <a:off x="4813459" y="3305680"/>
              <a:ext cx="1697204" cy="32157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u-RU"/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4823127" y="3350254"/>
              <a:ext cx="1687536" cy="34809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1200" b="1" cap="all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Mini </a:t>
              </a:r>
              <a:r>
                <a:rPr lang="en-US" sz="1200" b="1" cap="all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Park with a monument</a:t>
              </a:r>
              <a:endPara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0" name="Группа 109"/>
          <p:cNvGrpSpPr/>
          <p:nvPr/>
        </p:nvGrpSpPr>
        <p:grpSpPr>
          <a:xfrm>
            <a:off x="6337416" y="4013223"/>
            <a:ext cx="776470" cy="673262"/>
            <a:chOff x="4800010" y="3818073"/>
            <a:chExt cx="696983" cy="604340"/>
          </a:xfrm>
        </p:grpSpPr>
        <p:sp>
          <p:nvSpPr>
            <p:cNvPr id="83" name="Прямоугольник 82"/>
            <p:cNvSpPr/>
            <p:nvPr/>
          </p:nvSpPr>
          <p:spPr>
            <a:xfrm>
              <a:off x="4813458" y="3818073"/>
              <a:ext cx="674593" cy="6043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4813458" y="3876718"/>
              <a:ext cx="674594" cy="3038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cap="all" dirty="0">
                  <a:latin typeface="Arial" panose="020B0604020202020204" pitchFamily="34" charset="0"/>
                  <a:cs typeface="Arial" panose="020B0604020202020204" pitchFamily="34" charset="0"/>
                </a:rPr>
                <a:t>1270</a:t>
              </a:r>
              <a:endParaRPr lang="ru-RU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4800010" y="4142366"/>
              <a:ext cx="696983" cy="1933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cap="all" dirty="0" smtClean="0">
                  <a:latin typeface="Arial" panose="020B0604020202020204" pitchFamily="34" charset="0"/>
                  <a:cs typeface="Arial" panose="020B0604020202020204" pitchFamily="34" charset="0"/>
                </a:rPr>
                <a:t>votes</a:t>
              </a:r>
              <a:endParaRPr lang="ru-RU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" name="Группа 26"/>
          <p:cNvGrpSpPr/>
          <p:nvPr/>
        </p:nvGrpSpPr>
        <p:grpSpPr>
          <a:xfrm>
            <a:off x="8943216" y="3209871"/>
            <a:ext cx="2166615" cy="488850"/>
            <a:chOff x="6780668" y="3305680"/>
            <a:chExt cx="1944819" cy="438806"/>
          </a:xfrm>
          <a:solidFill>
            <a:srgbClr val="E8AC4A"/>
          </a:solidFill>
        </p:grpSpPr>
        <p:sp>
          <p:nvSpPr>
            <p:cNvPr id="86" name="Прямоугольник 85"/>
            <p:cNvSpPr/>
            <p:nvPr/>
          </p:nvSpPr>
          <p:spPr>
            <a:xfrm>
              <a:off x="6780668" y="3305680"/>
              <a:ext cx="1944819" cy="33335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u-RU"/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6812036" y="3330082"/>
              <a:ext cx="1809432" cy="41440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1200" b="1" cap="all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Water supply system</a:t>
              </a:r>
              <a:endPara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9" name="Группа 108"/>
          <p:cNvGrpSpPr/>
          <p:nvPr/>
        </p:nvGrpSpPr>
        <p:grpSpPr>
          <a:xfrm>
            <a:off x="8736632" y="4087021"/>
            <a:ext cx="833733" cy="673262"/>
            <a:chOff x="6743798" y="3818073"/>
            <a:chExt cx="748384" cy="604340"/>
          </a:xfrm>
        </p:grpSpPr>
        <p:sp>
          <p:nvSpPr>
            <p:cNvPr id="88" name="Прямоугольник 87"/>
            <p:cNvSpPr/>
            <p:nvPr/>
          </p:nvSpPr>
          <p:spPr>
            <a:xfrm>
              <a:off x="6780668" y="3818073"/>
              <a:ext cx="674593" cy="6043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6780668" y="3876718"/>
              <a:ext cx="674594" cy="3038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cap="all" dirty="0">
                  <a:latin typeface="Arial" panose="020B0604020202020204" pitchFamily="34" charset="0"/>
                  <a:cs typeface="Arial" panose="020B0604020202020204" pitchFamily="34" charset="0"/>
                </a:rPr>
                <a:t>1243</a:t>
              </a:r>
              <a:endParaRPr lang="ru-RU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6743798" y="4142366"/>
              <a:ext cx="748384" cy="1933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cap="all" dirty="0" smtClean="0">
                  <a:latin typeface="Arial" panose="020B0604020202020204" pitchFamily="34" charset="0"/>
                  <a:cs typeface="Arial" panose="020B0604020202020204" pitchFamily="34" charset="0"/>
                </a:rPr>
                <a:t>votes</a:t>
              </a:r>
              <a:endParaRPr lang="ru-RU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2" name="Прямоугольник 91"/>
          <p:cNvSpPr/>
          <p:nvPr/>
        </p:nvSpPr>
        <p:spPr>
          <a:xfrm>
            <a:off x="1103655" y="3208650"/>
            <a:ext cx="2200727" cy="338893"/>
          </a:xfrm>
          <a:prstGeom prst="rect">
            <a:avLst/>
          </a:prstGeom>
          <a:solidFill>
            <a:srgbClr val="E8AC4A">
              <a:alpha val="7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/>
          </a:p>
        </p:txBody>
      </p:sp>
      <p:sp>
        <p:nvSpPr>
          <p:cNvPr id="93" name="TextBox 92"/>
          <p:cNvSpPr txBox="1"/>
          <p:nvPr/>
        </p:nvSpPr>
        <p:spPr>
          <a:xfrm>
            <a:off x="1099682" y="3220853"/>
            <a:ext cx="2204700" cy="276999"/>
          </a:xfrm>
          <a:prstGeom prst="rect">
            <a:avLst/>
          </a:prstGeom>
          <a:solidFill>
            <a:srgbClr val="E8AC4A"/>
          </a:solidFill>
        </p:spPr>
        <p:txBody>
          <a:bodyPr wrap="square" rtlCol="0">
            <a:spAutoFit/>
          </a:bodyPr>
          <a:lstStyle/>
          <a:p>
            <a:r>
              <a:rPr lang="en-US" sz="1200" b="1" cap="all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Recreational park</a:t>
            </a:r>
            <a:endParaRPr lang="ru-RU" sz="1200" spc="-7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3" name="Группа 112"/>
          <p:cNvGrpSpPr/>
          <p:nvPr/>
        </p:nvGrpSpPr>
        <p:grpSpPr>
          <a:xfrm>
            <a:off x="922251" y="5851978"/>
            <a:ext cx="823290" cy="673262"/>
            <a:chOff x="397265" y="5534229"/>
            <a:chExt cx="739010" cy="604340"/>
          </a:xfrm>
        </p:grpSpPr>
        <p:sp>
          <p:nvSpPr>
            <p:cNvPr id="94" name="Прямоугольник 93"/>
            <p:cNvSpPr/>
            <p:nvPr/>
          </p:nvSpPr>
          <p:spPr>
            <a:xfrm>
              <a:off x="424161" y="5534229"/>
              <a:ext cx="674593" cy="6043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24161" y="5592874"/>
              <a:ext cx="674594" cy="3038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cap="all" dirty="0">
                  <a:latin typeface="Arial" panose="020B0604020202020204" pitchFamily="34" charset="0"/>
                  <a:cs typeface="Arial" panose="020B0604020202020204" pitchFamily="34" charset="0"/>
                </a:rPr>
                <a:t>1159</a:t>
              </a:r>
              <a:endParaRPr lang="ru-RU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397265" y="5858522"/>
              <a:ext cx="739010" cy="1933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cap="all" dirty="0" smtClean="0">
                  <a:latin typeface="Arial" panose="020B0604020202020204" pitchFamily="34" charset="0"/>
                  <a:cs typeface="Arial" panose="020B0604020202020204" pitchFamily="34" charset="0"/>
                </a:rPr>
                <a:t>votes</a:t>
              </a:r>
              <a:endParaRPr lang="ru-RU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" name="Группа 29"/>
          <p:cNvGrpSpPr/>
          <p:nvPr/>
        </p:nvGrpSpPr>
        <p:grpSpPr>
          <a:xfrm>
            <a:off x="3880829" y="4782808"/>
            <a:ext cx="2076597" cy="479907"/>
            <a:chOff x="2668938" y="4772683"/>
            <a:chExt cx="1864016" cy="509918"/>
          </a:xfrm>
          <a:solidFill>
            <a:srgbClr val="E8AC4A"/>
          </a:solidFill>
        </p:grpSpPr>
        <p:sp>
          <p:nvSpPr>
            <p:cNvPr id="97" name="Прямоугольник 96"/>
            <p:cNvSpPr/>
            <p:nvPr/>
          </p:nvSpPr>
          <p:spPr>
            <a:xfrm>
              <a:off x="2668938" y="4772683"/>
              <a:ext cx="1864016" cy="49726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u-RU"/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2679435" y="4792066"/>
              <a:ext cx="1796700" cy="49053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1200" b="1" cap="all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Sewage water treatment plant</a:t>
              </a:r>
              <a:r>
                <a:rPr lang="ru-RU" sz="1200" b="1" cap="all" dirty="0"/>
                <a:t> </a:t>
              </a:r>
              <a:endPara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4" name="Группа 113"/>
          <p:cNvGrpSpPr/>
          <p:nvPr/>
        </p:nvGrpSpPr>
        <p:grpSpPr>
          <a:xfrm>
            <a:off x="3706624" y="5848355"/>
            <a:ext cx="792658" cy="673262"/>
            <a:chOff x="2652189" y="5463632"/>
            <a:chExt cx="711514" cy="604340"/>
          </a:xfrm>
        </p:grpSpPr>
        <p:sp>
          <p:nvSpPr>
            <p:cNvPr id="99" name="Прямоугольник 98"/>
            <p:cNvSpPr/>
            <p:nvPr/>
          </p:nvSpPr>
          <p:spPr>
            <a:xfrm>
              <a:off x="2668937" y="5463632"/>
              <a:ext cx="674593" cy="6043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2668937" y="5522277"/>
              <a:ext cx="674594" cy="3038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b="1" cap="all" dirty="0">
                  <a:latin typeface="Arial" panose="020B0604020202020204" pitchFamily="34" charset="0"/>
                  <a:cs typeface="Arial" panose="020B0604020202020204" pitchFamily="34" charset="0"/>
                </a:rPr>
                <a:t>973</a:t>
              </a:r>
              <a:endParaRPr lang="ru-RU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2652189" y="5787925"/>
              <a:ext cx="711514" cy="1933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cap="all" dirty="0" smtClean="0">
                  <a:latin typeface="Arial" panose="020B0604020202020204" pitchFamily="34" charset="0"/>
                  <a:cs typeface="Arial" panose="020B0604020202020204" pitchFamily="34" charset="0"/>
                </a:rPr>
                <a:t>votes</a:t>
              </a:r>
              <a:endParaRPr lang="ru-RU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8" name="Группа 27"/>
          <p:cNvGrpSpPr/>
          <p:nvPr/>
        </p:nvGrpSpPr>
        <p:grpSpPr>
          <a:xfrm>
            <a:off x="6517906" y="4782810"/>
            <a:ext cx="1890761" cy="612000"/>
            <a:chOff x="4813459" y="4772683"/>
            <a:chExt cx="1697204" cy="653096"/>
          </a:xfrm>
          <a:solidFill>
            <a:srgbClr val="E8AC4A"/>
          </a:solidFill>
        </p:grpSpPr>
        <p:sp>
          <p:nvSpPr>
            <p:cNvPr id="102" name="Прямоугольник 101"/>
            <p:cNvSpPr/>
            <p:nvPr/>
          </p:nvSpPr>
          <p:spPr>
            <a:xfrm>
              <a:off x="4813459" y="4772683"/>
              <a:ext cx="1697204" cy="65309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u-RU"/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4821208" y="4790364"/>
              <a:ext cx="1689454" cy="49266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1200" b="1" cap="all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Stadium with a roller ski track </a:t>
              </a:r>
              <a:r>
                <a:rPr lang="ru-RU" sz="1200" b="1" cap="all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200" b="1" cap="all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 </a:t>
              </a:r>
              <a:endPara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5" name="Группа 114"/>
          <p:cNvGrpSpPr/>
          <p:nvPr/>
        </p:nvGrpSpPr>
        <p:grpSpPr>
          <a:xfrm>
            <a:off x="6362358" y="5888366"/>
            <a:ext cx="751528" cy="673262"/>
            <a:chOff x="4813458" y="5534229"/>
            <a:chExt cx="674594" cy="604340"/>
          </a:xfrm>
        </p:grpSpPr>
        <p:sp>
          <p:nvSpPr>
            <p:cNvPr id="104" name="Прямоугольник 103"/>
            <p:cNvSpPr/>
            <p:nvPr/>
          </p:nvSpPr>
          <p:spPr>
            <a:xfrm>
              <a:off x="4813458" y="5534229"/>
              <a:ext cx="674593" cy="6043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4813458" y="5592874"/>
              <a:ext cx="674594" cy="3038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b="1" cap="all" dirty="0">
                  <a:latin typeface="Arial" panose="020B0604020202020204" pitchFamily="34" charset="0"/>
                  <a:cs typeface="Arial" panose="020B0604020202020204" pitchFamily="34" charset="0"/>
                </a:rPr>
                <a:t>971</a:t>
              </a:r>
              <a:endParaRPr lang="ru-RU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4813458" y="5858522"/>
              <a:ext cx="674593" cy="1933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cap="all" dirty="0" smtClean="0">
                  <a:latin typeface="Arial" panose="020B0604020202020204" pitchFamily="34" charset="0"/>
                  <a:cs typeface="Arial" panose="020B0604020202020204" pitchFamily="34" charset="0"/>
                </a:rPr>
                <a:t>votes</a:t>
              </a:r>
              <a:endParaRPr lang="ru-RU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3" name="Группа 32"/>
          <p:cNvGrpSpPr/>
          <p:nvPr/>
        </p:nvGrpSpPr>
        <p:grpSpPr>
          <a:xfrm>
            <a:off x="1103044" y="4782811"/>
            <a:ext cx="2217307" cy="658534"/>
            <a:chOff x="419926" y="4772683"/>
            <a:chExt cx="1990321" cy="591120"/>
          </a:xfrm>
          <a:solidFill>
            <a:srgbClr val="E8AC4A"/>
          </a:solidFill>
        </p:grpSpPr>
        <p:sp>
          <p:nvSpPr>
            <p:cNvPr id="107" name="Прямоугольник 106"/>
            <p:cNvSpPr/>
            <p:nvPr/>
          </p:nvSpPr>
          <p:spPr>
            <a:xfrm>
              <a:off x="423492" y="4772683"/>
              <a:ext cx="1975439" cy="58398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u-RU"/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419926" y="4783637"/>
              <a:ext cx="1990321" cy="58016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1200" b="1" i="1" cap="all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Gravity</a:t>
              </a:r>
              <a:r>
                <a:rPr lang="en-US" sz="1200" b="1" cap="all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social center </a:t>
              </a:r>
              <a:r>
                <a:rPr lang="en-US" sz="12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inclusive for disabled children</a:t>
              </a:r>
              <a:endParaRPr lang="ru-RU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16" name="Рисунок 1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348" y="303907"/>
            <a:ext cx="2346483" cy="1098799"/>
          </a:xfrm>
          <a:prstGeom prst="rect">
            <a:avLst/>
          </a:prstGeom>
        </p:spPr>
      </p:pic>
      <p:pic>
        <p:nvPicPr>
          <p:cNvPr id="189" name="Рисунок 18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5551">
            <a:off x="8903009" y="4815713"/>
            <a:ext cx="2476433" cy="251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221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>
            <a:off x="7872748" y="6251713"/>
            <a:ext cx="4319251" cy="60628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0" y="-1"/>
            <a:ext cx="8129195" cy="21600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9195" y="359761"/>
            <a:ext cx="2693521" cy="1261308"/>
          </a:xfrm>
          <a:prstGeom prst="rect">
            <a:avLst/>
          </a:prstGeom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723900" y="592488"/>
            <a:ext cx="7238786" cy="81155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400" b="1" spc="-50" dirty="0" smtClean="0">
                <a:solidFill>
                  <a:srgbClr val="1F74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 INFORMATION CAMPAIGN</a:t>
            </a:r>
            <a:endParaRPr lang="ru-RU" sz="3400" spc="-50" dirty="0">
              <a:solidFill>
                <a:srgbClr val="1F74B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391" y="1977935"/>
            <a:ext cx="3822357" cy="19023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0"/>
          <a:stretch/>
        </p:blipFill>
        <p:spPr>
          <a:xfrm>
            <a:off x="4796046" y="1977935"/>
            <a:ext cx="2609249" cy="233919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03" r="3959" b="24269"/>
          <a:stretch/>
        </p:blipFill>
        <p:spPr>
          <a:xfrm>
            <a:off x="828391" y="4083294"/>
            <a:ext cx="3796161" cy="235053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8" r="7458" b="5155"/>
          <a:stretch/>
        </p:blipFill>
        <p:spPr>
          <a:xfrm>
            <a:off x="4797972" y="4532987"/>
            <a:ext cx="2607323" cy="189032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873" y="4293704"/>
            <a:ext cx="3469829" cy="2155652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6" name="Прямоугольник 15"/>
          <p:cNvSpPr/>
          <p:nvPr/>
        </p:nvSpPr>
        <p:spPr>
          <a:xfrm>
            <a:off x="7987526" y="2066229"/>
            <a:ext cx="3226175" cy="83099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spc="-50" dirty="0" smtClean="0">
                <a:latin typeface="Arial" panose="020B0604020202020204" pitchFamily="34" charset="0"/>
                <a:cs typeface="Arial" panose="020B0604020202020204" pitchFamily="34" charset="0"/>
              </a:rPr>
              <a:t>Public information activities are supported at all phases of the program</a:t>
            </a:r>
            <a:endParaRPr lang="ru-RU" sz="1600" spc="-8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7998372" y="2958544"/>
            <a:ext cx="3710152" cy="105259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en-US" sz="1600" b="1" spc="-50" dirty="0" smtClean="0">
                <a:latin typeface="Arial" panose="020B0604020202020204" pitchFamily="34" charset="0"/>
                <a:cs typeface="Arial" panose="020B0604020202020204" pitchFamily="34" charset="0"/>
              </a:rPr>
              <a:t>OUTDOOR ADVERTISING BANNERS</a:t>
            </a:r>
            <a:r>
              <a:rPr lang="ru-RU" sz="1600" b="1" spc="-5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>
              <a:lnSpc>
                <a:spcPct val="130000"/>
              </a:lnSpc>
            </a:pPr>
            <a:r>
              <a:rPr lang="en-US" sz="1600" b="1" spc="-50" dirty="0" smtClean="0">
                <a:latin typeface="Arial" panose="020B0604020202020204" pitchFamily="34" charset="0"/>
                <a:cs typeface="Arial" panose="020B0604020202020204" pitchFamily="34" charset="0"/>
              </a:rPr>
              <a:t>PRINT-OUTS</a:t>
            </a:r>
            <a:r>
              <a:rPr lang="ru-RU" sz="1600" b="1" spc="-50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1600" b="1" spc="-50" dirty="0" smtClean="0">
                <a:latin typeface="Arial" panose="020B0604020202020204" pitchFamily="34" charset="0"/>
                <a:cs typeface="Arial" panose="020B0604020202020204" pitchFamily="34" charset="0"/>
              </a:rPr>
              <a:t> TV VIDEOS AND TALK SHOWS </a:t>
            </a:r>
            <a:endParaRPr lang="ru-RU" sz="1600" b="1" spc="-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>
            <a:off x="7962686" y="2114775"/>
            <a:ext cx="0" cy="75600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2538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436604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2928761" y="439506"/>
            <a:ext cx="57427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1F74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Announcement of Winners</a:t>
            </a:r>
            <a:endParaRPr lang="ru-RU" sz="2400" b="1" dirty="0">
              <a:solidFill>
                <a:srgbClr val="1F74B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63" b="8891"/>
          <a:stretch/>
        </p:blipFill>
        <p:spPr>
          <a:xfrm>
            <a:off x="71919" y="1648809"/>
            <a:ext cx="12120082" cy="5209191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206062" y="439506"/>
            <a:ext cx="2080033" cy="63141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June 12</a:t>
            </a:r>
            <a:endParaRPr lang="ru-RU" sz="4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0407" y="216200"/>
            <a:ext cx="2693521" cy="1261308"/>
          </a:xfrm>
          <a:prstGeom prst="rect">
            <a:avLst/>
          </a:prstGeom>
        </p:spPr>
      </p:pic>
      <p:grpSp>
        <p:nvGrpSpPr>
          <p:cNvPr id="23" name="Группа 22"/>
          <p:cNvGrpSpPr/>
          <p:nvPr/>
        </p:nvGrpSpPr>
        <p:grpSpPr>
          <a:xfrm>
            <a:off x="2340739" y="616610"/>
            <a:ext cx="476089" cy="277205"/>
            <a:chOff x="1779897" y="2130701"/>
            <a:chExt cx="389324" cy="248324"/>
          </a:xfrm>
          <a:solidFill>
            <a:schemeClr val="bg1"/>
          </a:solidFill>
        </p:grpSpPr>
        <p:sp>
          <p:nvSpPr>
            <p:cNvPr id="24" name="Половина рамки 23"/>
            <p:cNvSpPr/>
            <p:nvPr/>
          </p:nvSpPr>
          <p:spPr>
            <a:xfrm rot="8253673">
              <a:off x="1779897" y="2130701"/>
              <a:ext cx="224326" cy="243692"/>
            </a:xfrm>
            <a:prstGeom prst="halfFrame">
              <a:avLst/>
            </a:prstGeom>
            <a:grp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736366" rtl="0" eaLnBrk="1" latinLnBrk="0" hangingPunct="1">
                <a:defRPr sz="14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68183" algn="l" defTabSz="736366" rtl="0" eaLnBrk="1" latinLnBrk="0" hangingPunct="1">
                <a:defRPr sz="14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36366" algn="l" defTabSz="736366" rtl="0" eaLnBrk="1" latinLnBrk="0" hangingPunct="1">
                <a:defRPr sz="14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04549" algn="l" defTabSz="736366" rtl="0" eaLnBrk="1" latinLnBrk="0" hangingPunct="1">
                <a:defRPr sz="14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472733" algn="l" defTabSz="736366" rtl="0" eaLnBrk="1" latinLnBrk="0" hangingPunct="1">
                <a:defRPr sz="14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840916" algn="l" defTabSz="736366" rtl="0" eaLnBrk="1" latinLnBrk="0" hangingPunct="1">
                <a:defRPr sz="14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209099" algn="l" defTabSz="736366" rtl="0" eaLnBrk="1" latinLnBrk="0" hangingPunct="1">
                <a:defRPr sz="14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577282" algn="l" defTabSz="736366" rtl="0" eaLnBrk="1" latinLnBrk="0" hangingPunct="1">
                <a:defRPr sz="14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945465" algn="l" defTabSz="736366" rtl="0" eaLnBrk="1" latinLnBrk="0" hangingPunct="1">
                <a:defRPr sz="14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sz="1127">
                <a:solidFill>
                  <a:schemeClr val="tx1"/>
                </a:solidFill>
              </a:endParaRPr>
            </a:p>
          </p:txBody>
        </p:sp>
        <p:sp>
          <p:nvSpPr>
            <p:cNvPr id="25" name="Половина рамки 24"/>
            <p:cNvSpPr/>
            <p:nvPr/>
          </p:nvSpPr>
          <p:spPr>
            <a:xfrm rot="8253673">
              <a:off x="1944895" y="2135333"/>
              <a:ext cx="224326" cy="243692"/>
            </a:xfrm>
            <a:prstGeom prst="halfFrame">
              <a:avLst/>
            </a:prstGeom>
            <a:grp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736366" rtl="0" eaLnBrk="1" latinLnBrk="0" hangingPunct="1">
                <a:defRPr sz="14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68183" algn="l" defTabSz="736366" rtl="0" eaLnBrk="1" latinLnBrk="0" hangingPunct="1">
                <a:defRPr sz="14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36366" algn="l" defTabSz="736366" rtl="0" eaLnBrk="1" latinLnBrk="0" hangingPunct="1">
                <a:defRPr sz="14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04549" algn="l" defTabSz="736366" rtl="0" eaLnBrk="1" latinLnBrk="0" hangingPunct="1">
                <a:defRPr sz="14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472733" algn="l" defTabSz="736366" rtl="0" eaLnBrk="1" latinLnBrk="0" hangingPunct="1">
                <a:defRPr sz="14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840916" algn="l" defTabSz="736366" rtl="0" eaLnBrk="1" latinLnBrk="0" hangingPunct="1">
                <a:defRPr sz="14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209099" algn="l" defTabSz="736366" rtl="0" eaLnBrk="1" latinLnBrk="0" hangingPunct="1">
                <a:defRPr sz="14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577282" algn="l" defTabSz="736366" rtl="0" eaLnBrk="1" latinLnBrk="0" hangingPunct="1">
                <a:defRPr sz="14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945465" algn="l" defTabSz="736366" rtl="0" eaLnBrk="1" latinLnBrk="0" hangingPunct="1">
                <a:defRPr sz="14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sz="1127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73678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Рисунок 5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6180" y="1815032"/>
            <a:ext cx="3554431" cy="5042968"/>
          </a:xfrm>
          <a:prstGeom prst="rect">
            <a:avLst/>
          </a:prstGeom>
        </p:spPr>
      </p:pic>
      <p:sp>
        <p:nvSpPr>
          <p:cNvPr id="51" name="Прямоугольник 50"/>
          <p:cNvSpPr/>
          <p:nvPr/>
        </p:nvSpPr>
        <p:spPr>
          <a:xfrm rot="10800000">
            <a:off x="6137508" y="2383823"/>
            <a:ext cx="6054492" cy="4474176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74000"/>
                </a:schemeClr>
              </a:gs>
              <a:gs pos="100000">
                <a:schemeClr val="bg1">
                  <a:alpha val="69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5" name="Прямоугольник 64"/>
          <p:cNvSpPr/>
          <p:nvPr/>
        </p:nvSpPr>
        <p:spPr>
          <a:xfrm>
            <a:off x="9938440" y="2585390"/>
            <a:ext cx="2253559" cy="729003"/>
          </a:xfrm>
          <a:prstGeom prst="rect">
            <a:avLst/>
          </a:prstGeom>
          <a:solidFill>
            <a:srgbClr val="39A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Прямоугольник 54"/>
          <p:cNvSpPr/>
          <p:nvPr/>
        </p:nvSpPr>
        <p:spPr>
          <a:xfrm>
            <a:off x="6171204" y="2585390"/>
            <a:ext cx="1706426" cy="729003"/>
          </a:xfrm>
          <a:prstGeom prst="rect">
            <a:avLst/>
          </a:prstGeom>
          <a:solidFill>
            <a:srgbClr val="39A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0" name="Группа 9"/>
          <p:cNvGrpSpPr/>
          <p:nvPr/>
        </p:nvGrpSpPr>
        <p:grpSpPr>
          <a:xfrm>
            <a:off x="139148" y="2383823"/>
            <a:ext cx="6008617" cy="4380371"/>
            <a:chOff x="139148" y="2487914"/>
            <a:chExt cx="6008617" cy="4276280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91"/>
            <a:stretch/>
          </p:blipFill>
          <p:spPr>
            <a:xfrm>
              <a:off x="194983" y="2487914"/>
              <a:ext cx="5952782" cy="4276280"/>
            </a:xfrm>
            <a:prstGeom prst="rect">
              <a:avLst/>
            </a:prstGeom>
          </p:spPr>
        </p:pic>
        <p:sp>
          <p:nvSpPr>
            <p:cNvPr id="9" name="Прямоугольник 8"/>
            <p:cNvSpPr/>
            <p:nvPr/>
          </p:nvSpPr>
          <p:spPr>
            <a:xfrm>
              <a:off x="139148" y="3737113"/>
              <a:ext cx="149087" cy="3081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60" name="Рисунок 59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84" y="1021612"/>
            <a:ext cx="12192000" cy="136221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9" name="Заголовок 26"/>
          <p:cNvSpPr>
            <a:spLocks noGrp="1"/>
          </p:cNvSpPr>
          <p:nvPr/>
        </p:nvSpPr>
        <p:spPr bwMode="auto">
          <a:xfrm>
            <a:off x="719393" y="169634"/>
            <a:ext cx="10849218" cy="851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US" sz="3200" b="1" dirty="0">
                <a:solidFill>
                  <a:srgbClr val="1F74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3200" b="1" dirty="0" smtClean="0">
                <a:solidFill>
                  <a:srgbClr val="1F74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bout Sakhalin Oblast</a:t>
            </a:r>
            <a:endParaRPr lang="ru-RU" sz="3200" b="1" dirty="0">
              <a:solidFill>
                <a:srgbClr val="1F74B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6737982" y="3497131"/>
            <a:ext cx="4509900" cy="819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ru-RU" sz="12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The only</a:t>
            </a:r>
            <a:r>
              <a:rPr kumimoji="0" lang="en-US" altLang="ru-RU" sz="1200" b="0" i="0" u="none" strike="noStrike" cap="none" normalizeH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island oblast (region) in Russia</a:t>
            </a:r>
            <a:endParaRPr kumimoji="0" lang="ru-RU" altLang="ru-RU" sz="1200" b="0" i="0" u="none" strike="noStrike" cap="none" normalizeH="0" baseline="0" dirty="0">
              <a:ln>
                <a:noFill/>
              </a:ln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ru-RU" sz="1200" dirty="0" smtClean="0">
                <a:latin typeface="Arial" pitchFamily="34" charset="0"/>
                <a:cs typeface="Arial" pitchFamily="34" charset="0"/>
              </a:rPr>
              <a:t>More than</a:t>
            </a:r>
            <a:r>
              <a:rPr lang="ru-RU" altLang="ru-RU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b="1" dirty="0">
                <a:latin typeface="Arial" pitchFamily="34" charset="0"/>
                <a:cs typeface="Arial" pitchFamily="34" charset="0"/>
              </a:rPr>
              <a:t>100</a:t>
            </a:r>
            <a:r>
              <a:rPr kumimoji="0" lang="ru-RU" altLang="ru-RU" sz="1400" b="1" i="0" u="none" strike="noStrike" cap="none" normalizeH="0" baseline="0" dirty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altLang="ru-RU" sz="12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islands</a:t>
            </a:r>
            <a:endParaRPr kumimoji="0" lang="ru-RU" altLang="ru-RU" sz="1200" b="1" i="0" u="none" strike="noStrike" cap="none" normalizeH="0" baseline="0" dirty="0">
              <a:ln>
                <a:noFill/>
              </a:ln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ru-RU" sz="12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The biggest of them is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altLang="ru-RU" sz="14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SAKHALIN</a:t>
            </a:r>
            <a:endParaRPr kumimoji="0" lang="ru-RU" altLang="ru-RU" b="1" i="0" u="none" strike="noStrike" cap="none" normalizeH="0" baseline="0" dirty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Text Box 3"/>
          <p:cNvSpPr txBox="1">
            <a:spLocks noChangeArrowheads="1"/>
          </p:cNvSpPr>
          <p:nvPr/>
        </p:nvSpPr>
        <p:spPr bwMode="auto">
          <a:xfrm>
            <a:off x="6751573" y="5021706"/>
            <a:ext cx="4981969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ru-RU" sz="12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Administrative center is </a:t>
            </a:r>
            <a:r>
              <a:rPr kumimoji="0" lang="en-US" altLang="ru-RU" sz="1600" b="1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Yuzhno</a:t>
            </a:r>
            <a:r>
              <a:rPr lang="en-US" altLang="ru-RU" sz="1600" b="1" dirty="0" err="1">
                <a:latin typeface="Arial" pitchFamily="34" charset="0"/>
                <a:cs typeface="Arial" pitchFamily="34" charset="0"/>
              </a:rPr>
              <a:t>-</a:t>
            </a:r>
            <a:r>
              <a:rPr kumimoji="0" lang="en-US" altLang="ru-RU" sz="1600" b="1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Sakhalinsk</a:t>
            </a:r>
            <a:endParaRPr kumimoji="0" lang="ru-RU" altLang="ru-RU" sz="1600" b="1" i="0" u="none" strike="noStrike" cap="none" normalizeH="0" baseline="0" dirty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Text Box 10"/>
          <p:cNvSpPr txBox="1">
            <a:spLocks noChangeArrowheads="1"/>
          </p:cNvSpPr>
          <p:nvPr/>
        </p:nvSpPr>
        <p:spPr bwMode="auto">
          <a:xfrm>
            <a:off x="6766400" y="5551057"/>
            <a:ext cx="1050094" cy="340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40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none" strike="noStrike" cap="none" normalizeH="0" baseline="0" dirty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6 655 </a:t>
            </a:r>
            <a:r>
              <a:rPr kumimoji="0" lang="en-US" altLang="ru-RU" sz="16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km</a:t>
            </a:r>
            <a:endParaRPr kumimoji="0" lang="ru-RU" altLang="ru-RU" sz="2400" b="1" i="0" u="none" strike="noStrike" cap="none" normalizeH="0" baseline="0" dirty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3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90332" y="5843157"/>
            <a:ext cx="247650" cy="24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44" name="Text Box 12"/>
          <p:cNvSpPr txBox="1">
            <a:spLocks noChangeArrowheads="1"/>
          </p:cNvSpPr>
          <p:nvPr/>
        </p:nvSpPr>
        <p:spPr bwMode="auto">
          <a:xfrm>
            <a:off x="9313330" y="5573283"/>
            <a:ext cx="1087043" cy="318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40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none" strike="noStrike" cap="none" normalizeH="0" baseline="0" dirty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446 </a:t>
            </a:r>
            <a:r>
              <a:rPr kumimoji="0" lang="en-US" altLang="ru-RU" sz="16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km</a:t>
            </a:r>
            <a:endParaRPr kumimoji="0" lang="ru-RU" altLang="ru-RU" sz="2400" b="1" i="0" u="none" strike="noStrike" cap="none" normalizeH="0" baseline="0" dirty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5" name="Picture 1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03519" y="5963679"/>
            <a:ext cx="276225" cy="26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6688156" y="4665534"/>
            <a:ext cx="30011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z="1400" dirty="0" smtClean="0">
                <a:latin typeface="Arial" pitchFamily="34" charset="0"/>
                <a:cs typeface="Arial" pitchFamily="34" charset="0"/>
              </a:rPr>
              <a:t>More than</a:t>
            </a:r>
            <a:r>
              <a:rPr lang="ru-RU" altLang="ru-RU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b="1" dirty="0">
                <a:latin typeface="Arial" pitchFamily="34" charset="0"/>
                <a:cs typeface="Arial" pitchFamily="34" charset="0"/>
              </a:rPr>
              <a:t>200</a:t>
            </a:r>
            <a:r>
              <a:rPr lang="ru-RU" altLang="ru-RU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1400" dirty="0" smtClean="0">
                <a:latin typeface="Arial" pitchFamily="34" charset="0"/>
                <a:cs typeface="Arial" pitchFamily="34" charset="0"/>
              </a:rPr>
              <a:t>human settlements</a:t>
            </a:r>
            <a:endParaRPr lang="ru-RU" altLang="ru-RU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7" name="Text Box 10"/>
          <p:cNvSpPr txBox="1">
            <a:spLocks noChangeArrowheads="1"/>
          </p:cNvSpPr>
          <p:nvPr/>
        </p:nvSpPr>
        <p:spPr bwMode="auto">
          <a:xfrm>
            <a:off x="6766399" y="5862655"/>
            <a:ext cx="2039041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400"/>
              </a:spcAft>
              <a:buClrTx/>
              <a:buSzTx/>
              <a:buFontTx/>
              <a:buNone/>
              <a:tabLst/>
            </a:pPr>
            <a:r>
              <a:rPr lang="en-US" altLang="ru-RU" sz="1200" dirty="0">
                <a:latin typeface="Arial" pitchFamily="34" charset="0"/>
                <a:cs typeface="Arial" pitchFamily="34" charset="0"/>
              </a:rPr>
              <a:t>f</a:t>
            </a:r>
            <a:r>
              <a:rPr kumimoji="0" lang="en-US" altLang="ru-RU" sz="12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rom </a:t>
            </a:r>
            <a:r>
              <a:rPr kumimoji="0" lang="en-US" altLang="ru-RU" sz="1200" b="0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Yuzhno-Sakhalinsk</a:t>
            </a:r>
            <a:r>
              <a:rPr kumimoji="0" lang="en-US" altLang="ru-RU" sz="1200" b="0" i="0" u="none" strike="noStrike" cap="none" normalizeH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to Moscow</a:t>
            </a:r>
            <a:endParaRPr kumimoji="0" lang="ru-RU" altLang="ru-RU" b="0" i="0" u="none" strike="noStrike" cap="none" normalizeH="0" baseline="0" dirty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8" name="Text Box 12"/>
          <p:cNvSpPr txBox="1">
            <a:spLocks noChangeArrowheads="1"/>
          </p:cNvSpPr>
          <p:nvPr/>
        </p:nvSpPr>
        <p:spPr bwMode="auto">
          <a:xfrm>
            <a:off x="9318771" y="5886468"/>
            <a:ext cx="2179637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</a:pPr>
            <a:r>
              <a:rPr lang="en-US" altLang="ru-RU" sz="1200" dirty="0">
                <a:latin typeface="Arial" pitchFamily="34" charset="0"/>
                <a:cs typeface="Arial" pitchFamily="34" charset="0"/>
              </a:rPr>
              <a:t>from </a:t>
            </a:r>
            <a:r>
              <a:rPr lang="en-US" altLang="ru-RU" sz="1200" dirty="0" err="1">
                <a:latin typeface="Arial" pitchFamily="34" charset="0"/>
                <a:cs typeface="Arial" pitchFamily="34" charset="0"/>
              </a:rPr>
              <a:t>Yuzhno-Sakhalinsk</a:t>
            </a:r>
            <a:r>
              <a:rPr lang="en-US" altLang="ru-RU" sz="1200" dirty="0">
                <a:latin typeface="Arial" pitchFamily="34" charset="0"/>
                <a:cs typeface="Arial" pitchFamily="34" charset="0"/>
              </a:rPr>
              <a:t> to </a:t>
            </a:r>
            <a:r>
              <a:rPr lang="en-US" altLang="ru-RU" sz="1200" dirty="0" smtClean="0">
                <a:latin typeface="Arial" pitchFamily="34" charset="0"/>
                <a:cs typeface="Arial" pitchFamily="34" charset="0"/>
              </a:rPr>
              <a:t>Sapporo, Japan</a:t>
            </a:r>
            <a:endParaRPr kumimoji="0" lang="ru-RU" altLang="ru-RU" b="0" i="0" u="none" strike="noStrike" cap="none" normalizeH="0" baseline="0" dirty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4" name="Прямоугольник 63"/>
          <p:cNvSpPr/>
          <p:nvPr/>
        </p:nvSpPr>
        <p:spPr>
          <a:xfrm>
            <a:off x="7965953" y="2585390"/>
            <a:ext cx="1886097" cy="729003"/>
          </a:xfrm>
          <a:prstGeom prst="rect">
            <a:avLst/>
          </a:prstGeom>
          <a:solidFill>
            <a:srgbClr val="39A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5" name="Прямая соединительная линия 24"/>
          <p:cNvCxnSpPr/>
          <p:nvPr/>
        </p:nvCxnSpPr>
        <p:spPr>
          <a:xfrm>
            <a:off x="6164294" y="2383823"/>
            <a:ext cx="0" cy="4474178"/>
          </a:xfrm>
          <a:prstGeom prst="line">
            <a:avLst/>
          </a:prstGeom>
          <a:ln w="19050">
            <a:solidFill>
              <a:srgbClr val="1E4257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6759965" y="2723672"/>
            <a:ext cx="1033462" cy="51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ru-RU" sz="1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Area</a:t>
            </a:r>
            <a:endParaRPr kumimoji="0" lang="ru-RU" altLang="ru-RU" sz="1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87</a:t>
            </a:r>
            <a:r>
              <a:rPr lang="en-US" altLang="ru-RU" sz="1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kumimoji="0" lang="ru-RU" altLang="ru-RU" sz="12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4</a:t>
            </a:r>
            <a:r>
              <a:rPr kumimoji="0" lang="en-US" altLang="ru-RU" sz="12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K km</a:t>
            </a:r>
            <a:r>
              <a:rPr kumimoji="0" lang="ru-RU" altLang="ru-RU" sz="1200" b="1" i="0" u="none" strike="noStrike" cap="none" normalizeH="0" baseline="3000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2</a:t>
            </a:r>
            <a:endParaRPr kumimoji="0" lang="ru-RU" altLang="ru-RU" sz="1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2" name="Рисунок 6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5619" y="2766824"/>
            <a:ext cx="293792" cy="362681"/>
          </a:xfrm>
          <a:prstGeom prst="rect">
            <a:avLst/>
          </a:prstGeom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596369" y="2720497"/>
            <a:ext cx="1160462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ru-RU" sz="1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Population</a:t>
            </a:r>
            <a:endParaRPr kumimoji="0" lang="ru-RU" altLang="ru-RU" sz="1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40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490</a:t>
            </a:r>
            <a:r>
              <a:rPr kumimoji="0" lang="en-US" altLang="ru-RU" sz="12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.</a:t>
            </a:r>
            <a:r>
              <a:rPr kumimoji="0" lang="ru-RU" altLang="ru-RU" sz="12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2</a:t>
            </a:r>
            <a:r>
              <a:rPr kumimoji="0" lang="en-US" altLang="ru-RU" sz="12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K</a:t>
            </a:r>
            <a:endParaRPr kumimoji="0" lang="ru-RU" altLang="ru-RU" sz="1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10593121" y="2720497"/>
            <a:ext cx="1352550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ru-RU" sz="12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More than</a:t>
            </a:r>
            <a:r>
              <a:rPr kumimoji="0" lang="ru-RU" altLang="ru-RU" sz="12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ru-RU" altLang="ru-RU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100 </a:t>
            </a:r>
            <a:r>
              <a:rPr kumimoji="0" lang="en-US" altLang="ru-RU" sz="1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ethnical</a:t>
            </a:r>
            <a:r>
              <a:rPr kumimoji="0" lang="en-US" altLang="ru-RU" sz="1200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 groups</a:t>
            </a: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1" name="Рисунок 6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8379" y="2727075"/>
            <a:ext cx="455035" cy="455035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3957" y="2802260"/>
            <a:ext cx="425833" cy="337034"/>
          </a:xfrm>
          <a:prstGeom prst="rect">
            <a:avLst/>
          </a:prstGeom>
        </p:spPr>
      </p:pic>
      <p:sp>
        <p:nvSpPr>
          <p:cNvPr id="69" name="Text Box 10"/>
          <p:cNvSpPr txBox="1">
            <a:spLocks noChangeArrowheads="1"/>
          </p:cNvSpPr>
          <p:nvPr/>
        </p:nvSpPr>
        <p:spPr bwMode="auto">
          <a:xfrm>
            <a:off x="385477" y="5551057"/>
            <a:ext cx="1204783" cy="335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400"/>
              </a:spcAft>
              <a:buClrTx/>
              <a:buSzTx/>
              <a:buFontTx/>
              <a:buNone/>
              <a:tabLst/>
            </a:pPr>
            <a:r>
              <a:rPr kumimoji="0" lang="ru-RU" altLang="ru-RU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10</a:t>
            </a:r>
            <a:r>
              <a:rPr lang="en-US" altLang="ru-RU" b="1" dirty="0">
                <a:latin typeface="Arial" pitchFamily="34" charset="0"/>
                <a:cs typeface="Arial" pitchFamily="34" charset="0"/>
              </a:rPr>
              <a:t> </a:t>
            </a:r>
            <a:r>
              <a:rPr kumimoji="0" lang="ru-RU" altLang="ru-RU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549 </a:t>
            </a:r>
            <a:r>
              <a:rPr kumimoji="0" lang="en-US" altLang="ru-RU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km</a:t>
            </a:r>
            <a:endParaRPr kumimoji="0" lang="ru-RU" altLang="ru-RU" sz="2800" b="1" i="0" u="none" strike="noStrike" cap="none" normalizeH="0" baseline="0" dirty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0" name="Text Box 10"/>
          <p:cNvSpPr txBox="1">
            <a:spLocks noChangeArrowheads="1"/>
          </p:cNvSpPr>
          <p:nvPr/>
        </p:nvSpPr>
        <p:spPr bwMode="auto">
          <a:xfrm>
            <a:off x="385477" y="5862655"/>
            <a:ext cx="2039041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400"/>
              </a:spcAft>
              <a:buClrTx/>
              <a:buSzTx/>
              <a:buFontTx/>
              <a:buNone/>
              <a:tabLst/>
            </a:pPr>
            <a:r>
              <a:rPr lang="en-US" altLang="ru-RU" sz="1400" dirty="0">
                <a:latin typeface="Arial" pitchFamily="34" charset="0"/>
                <a:cs typeface="Arial" pitchFamily="34" charset="0"/>
              </a:rPr>
              <a:t>f</a:t>
            </a:r>
            <a:r>
              <a:rPr kumimoji="0" lang="en-US" altLang="ru-RU" sz="14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rom </a:t>
            </a:r>
            <a:r>
              <a:rPr kumimoji="0" lang="en-US" altLang="ru-RU" sz="1400" b="0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Yuzhno-Sakhalinsk</a:t>
            </a:r>
            <a:r>
              <a:rPr kumimoji="0" lang="en-US" altLang="ru-RU" sz="1400" b="0" i="0" u="none" strike="noStrike" cap="none" normalizeH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to Lisbon</a:t>
            </a:r>
            <a:endParaRPr kumimoji="0" lang="ru-RU" altLang="ru-RU" sz="2000" b="0" i="0" u="none" strike="noStrike" cap="none" normalizeH="0" baseline="0" dirty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05352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0" y="0"/>
            <a:ext cx="12192000" cy="6849435"/>
            <a:chOff x="0" y="8564"/>
            <a:chExt cx="12192000" cy="6840871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8564"/>
              <a:ext cx="12192000" cy="6840871"/>
            </a:xfrm>
            <a:prstGeom prst="rect">
              <a:avLst/>
            </a:prstGeom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24" t="53196" r="41467" b="22831"/>
            <a:stretch/>
          </p:blipFill>
          <p:spPr>
            <a:xfrm>
              <a:off x="1331843" y="3578087"/>
              <a:ext cx="5804454" cy="1699591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52D31CA1-0F47-46B0-9FF9-9419703369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41174" y="861994"/>
            <a:ext cx="9062069" cy="3973617"/>
          </a:xfrm>
          <a:noFill/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</a:pPr>
            <a:r>
              <a:rPr lang="en-US" sz="8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YOUTH </a:t>
            </a:r>
            <a:r>
              <a:rPr lang="en-US" sz="8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BUDGET </a:t>
            </a:r>
            <a:endParaRPr lang="en-US" sz="8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7441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6781" y="1538960"/>
            <a:ext cx="1976339" cy="1120359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5083" y="3083326"/>
            <a:ext cx="993775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" name="Прямоугольник 48"/>
          <p:cNvSpPr/>
          <p:nvPr/>
        </p:nvSpPr>
        <p:spPr>
          <a:xfrm>
            <a:off x="5399448" y="2685132"/>
            <a:ext cx="3134448" cy="28931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0827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1654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2482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3309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04136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04963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05791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06618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970088" lvl="0" indent="-1970088">
              <a:lnSpc>
                <a:spcPct val="80000"/>
              </a:lnSpc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igh schoolers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Project participants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Заголовок 1"/>
          <p:cNvSpPr txBox="1">
            <a:spLocks/>
          </p:cNvSpPr>
          <p:nvPr/>
        </p:nvSpPr>
        <p:spPr>
          <a:xfrm>
            <a:off x="821073" y="587788"/>
            <a:ext cx="7791450" cy="68263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solidFill>
                  <a:srgbClr val="1F74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YOUTH BUDGET</a:t>
            </a:r>
            <a:endParaRPr lang="ru-RU" sz="3200" dirty="0">
              <a:solidFill>
                <a:srgbClr val="1F74B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4" name="Рисунок 4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420" y="1764115"/>
            <a:ext cx="1059154" cy="105915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135355" y="1888788"/>
            <a:ext cx="19894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Youth engagement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Пятиугольник 44"/>
          <p:cNvSpPr/>
          <p:nvPr/>
        </p:nvSpPr>
        <p:spPr>
          <a:xfrm>
            <a:off x="4434407" y="1978319"/>
            <a:ext cx="492991" cy="527623"/>
          </a:xfrm>
          <a:prstGeom prst="homePlate">
            <a:avLst/>
          </a:prstGeom>
          <a:solidFill>
            <a:srgbClr val="1F74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36"/>
          <p:cNvSpPr/>
          <p:nvPr/>
        </p:nvSpPr>
        <p:spPr>
          <a:xfrm>
            <a:off x="2129122" y="2866378"/>
            <a:ext cx="3547700" cy="340519"/>
          </a:xfrm>
          <a:prstGeom prst="round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 Launch 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</a:t>
            </a:r>
            <a:endParaRPr lang="en-US" sz="14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3" name="Группа 72"/>
          <p:cNvGrpSpPr/>
          <p:nvPr/>
        </p:nvGrpSpPr>
        <p:grpSpPr>
          <a:xfrm>
            <a:off x="8770409" y="2535076"/>
            <a:ext cx="1531294" cy="923330"/>
            <a:chOff x="7472947" y="1687573"/>
            <a:chExt cx="1531294" cy="923330"/>
          </a:xfrm>
        </p:grpSpPr>
        <p:sp>
          <p:nvSpPr>
            <p:cNvPr id="16" name="Прямоугольник 15"/>
            <p:cNvSpPr/>
            <p:nvPr/>
          </p:nvSpPr>
          <p:spPr>
            <a:xfrm>
              <a:off x="7924673" y="1965007"/>
              <a:ext cx="1079568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Million </a:t>
              </a:r>
              <a:r>
                <a:rPr lang="en-US" sz="1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Roubles</a:t>
              </a:r>
              <a:endParaRPr lang="ru-RU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7472947" y="1687573"/>
              <a:ext cx="612668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r>
                <a:rPr lang="ru-RU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8" name="Прямоугольник 47"/>
          <p:cNvSpPr/>
          <p:nvPr/>
        </p:nvSpPr>
        <p:spPr>
          <a:xfrm>
            <a:off x="5394347" y="2190923"/>
            <a:ext cx="2959924" cy="6001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0827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1654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2482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3309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04136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04963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05791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06618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More than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3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ru-RU" sz="3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000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4073" y="1539811"/>
            <a:ext cx="2725738" cy="1023937"/>
          </a:xfrm>
          <a:prstGeom prst="snip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" name="Рисунок 5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06" t="58839" r="7843" b="32927"/>
          <a:stretch/>
        </p:blipFill>
        <p:spPr>
          <a:xfrm>
            <a:off x="10119359" y="2596674"/>
            <a:ext cx="327933" cy="642749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7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1328" y="2778480"/>
            <a:ext cx="507018" cy="507018"/>
          </a:xfrm>
          <a:prstGeom prst="rect">
            <a:avLst/>
          </a:prstGeom>
        </p:spPr>
      </p:pic>
      <p:sp>
        <p:nvSpPr>
          <p:cNvPr id="37" name="Параллелограмм 36"/>
          <p:cNvSpPr/>
          <p:nvPr/>
        </p:nvSpPr>
        <p:spPr>
          <a:xfrm>
            <a:off x="4564834" y="3696181"/>
            <a:ext cx="574062" cy="3212911"/>
          </a:xfrm>
          <a:prstGeom prst="parallelogram">
            <a:avLst>
              <a:gd name="adj" fmla="val 3508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Параллелограмм 59"/>
          <p:cNvSpPr/>
          <p:nvPr/>
        </p:nvSpPr>
        <p:spPr>
          <a:xfrm>
            <a:off x="6496061" y="3657121"/>
            <a:ext cx="574062" cy="3212911"/>
          </a:xfrm>
          <a:prstGeom prst="parallelogram">
            <a:avLst>
              <a:gd name="adj" fmla="val 3508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Параллелограмм 58"/>
          <p:cNvSpPr/>
          <p:nvPr/>
        </p:nvSpPr>
        <p:spPr>
          <a:xfrm>
            <a:off x="8641326" y="3503113"/>
            <a:ext cx="574062" cy="3212911"/>
          </a:xfrm>
          <a:prstGeom prst="parallelogram">
            <a:avLst>
              <a:gd name="adj" fmla="val 3508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4520" y="262692"/>
            <a:ext cx="2346483" cy="1098799"/>
          </a:xfrm>
          <a:prstGeom prst="rect">
            <a:avLst/>
          </a:prstGeom>
        </p:spPr>
      </p:pic>
      <p:cxnSp>
        <p:nvCxnSpPr>
          <p:cNvPr id="32" name="Прямая соединительная линия 31"/>
          <p:cNvCxnSpPr/>
          <p:nvPr/>
        </p:nvCxnSpPr>
        <p:spPr>
          <a:xfrm flipH="1">
            <a:off x="2234635" y="2750873"/>
            <a:ext cx="2692763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A45418A-DE5D-4671-839F-FAA43C568D6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08623" y="3584492"/>
            <a:ext cx="9858375" cy="303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672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36">
            <a:extLst>
              <a:ext uri="{FF2B5EF4-FFF2-40B4-BE49-F238E27FC236}">
                <a16:creationId xmlns:a16="http://schemas.microsoft.com/office/drawing/2014/main" xmlns="" id="{05A2FDC8-8F51-4B08-89F7-35B610D00533}"/>
              </a:ext>
            </a:extLst>
          </p:cNvPr>
          <p:cNvSpPr/>
          <p:nvPr/>
        </p:nvSpPr>
        <p:spPr>
          <a:xfrm>
            <a:off x="807101" y="1450857"/>
            <a:ext cx="4301612" cy="442674"/>
          </a:xfrm>
          <a:prstGeom prst="round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Program Launch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2017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091582" y="2972886"/>
            <a:ext cx="5325416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Budget literacy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for students of 9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-11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grades of general secondary schools of Sakhalin Oblast/Region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3000"/>
              </a:spcBef>
              <a:buFont typeface="Wingdings" panose="05000000000000000000" pitchFamily="2" charset="2"/>
              <a:buChar char="§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Development of skills and motivation of high school students to engage in PB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3000"/>
              </a:spcBef>
              <a:buFont typeface="Wingdings" panose="05000000000000000000" pitchFamily="2" charset="2"/>
              <a:buChar char="§"/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Civic engagement of schoolers 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954653" y="2590023"/>
            <a:ext cx="5333650" cy="3289495"/>
          </a:xfrm>
          <a:prstGeom prst="rect">
            <a:avLst/>
          </a:prstGeom>
          <a:noFill/>
          <a:ln w="19050">
            <a:solidFill>
              <a:srgbClr val="1A6F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FD5DA62-2E52-4BDB-9A0A-D7F34D4A5A40}"/>
              </a:ext>
            </a:extLst>
          </p:cNvPr>
          <p:cNvSpPr txBox="1"/>
          <p:nvPr/>
        </p:nvSpPr>
        <p:spPr>
          <a:xfrm>
            <a:off x="821073" y="2269740"/>
            <a:ext cx="14478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Bef>
                <a:spcPts val="1800"/>
              </a:spcBef>
            </a:pPr>
            <a:r>
              <a:rPr 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FOCUS</a:t>
            </a:r>
            <a:r>
              <a:rPr lang="ru-RU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797859" y="2883334"/>
            <a:ext cx="4264394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  <a:tabLst>
                <a:tab pos="230188" algn="l"/>
              </a:tabLst>
            </a:pPr>
            <a:r>
              <a:rPr lang="en-US" b="1" spc="-50" dirty="0" smtClean="0">
                <a:latin typeface="Arial" panose="020B0604020202020204" pitchFamily="34" charset="0"/>
                <a:cs typeface="Arial" panose="020B0604020202020204" pitchFamily="34" charset="0"/>
              </a:rPr>
              <a:t>Procedures are similar to those on PORT</a:t>
            </a:r>
            <a:endParaRPr lang="ru-RU" b="1" spc="-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8000" lvl="1">
              <a:spcBef>
                <a:spcPts val="600"/>
              </a:spcBef>
              <a:tabLst>
                <a:tab pos="230188" algn="l"/>
              </a:tabLst>
            </a:pPr>
            <a:r>
              <a:rPr lang="en-US" sz="1700" spc="50" dirty="0" smtClean="0">
                <a:latin typeface="Arial" panose="020B0604020202020204" pitchFamily="34" charset="0"/>
                <a:cs typeface="Arial" panose="020B0604020202020204" pitchFamily="34" charset="0"/>
              </a:rPr>
              <a:t>Submission, discussion and selection of projects</a:t>
            </a:r>
            <a:endParaRPr lang="ru-RU" sz="1700" spc="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633920" y="2587753"/>
            <a:ext cx="4677084" cy="1618250"/>
          </a:xfrm>
          <a:prstGeom prst="rect">
            <a:avLst/>
          </a:prstGeom>
          <a:noFill/>
          <a:ln w="19050">
            <a:solidFill>
              <a:srgbClr val="1A6F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6552694" y="2269740"/>
            <a:ext cx="4691925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  <a:buClr>
                <a:schemeClr val="accent5"/>
              </a:buClr>
            </a:pPr>
            <a:r>
              <a:rPr 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SPECIFIC FEATURES</a:t>
            </a:r>
            <a:r>
              <a:rPr lang="ru-RU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0" y="1912505"/>
            <a:ext cx="4860000" cy="54000"/>
          </a:xfrm>
          <a:prstGeom prst="rect">
            <a:avLst/>
          </a:prstGeom>
          <a:solidFill>
            <a:srgbClr val="1F74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1368" y="4403420"/>
            <a:ext cx="2756096" cy="1707347"/>
          </a:xfrm>
          <a:prstGeom prst="rect">
            <a:avLst/>
          </a:prstGeom>
          <a:solidFill>
            <a:schemeClr val="bg1"/>
          </a:solidFill>
          <a:effectLst/>
        </p:spPr>
      </p:pic>
      <p:sp>
        <p:nvSpPr>
          <p:cNvPr id="20" name="Прямоугольник 19"/>
          <p:cNvSpPr/>
          <p:nvPr/>
        </p:nvSpPr>
        <p:spPr>
          <a:xfrm>
            <a:off x="8403083" y="4344375"/>
            <a:ext cx="3178773" cy="1887460"/>
          </a:xfrm>
          <a:prstGeom prst="rect">
            <a:avLst/>
          </a:prstGeom>
          <a:solidFill>
            <a:schemeClr val="bg1">
              <a:alpha val="60000"/>
            </a:schemeClr>
          </a:solidFill>
          <a:ln w="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801654" rtl="0" eaLnBrk="1" latinLnBrk="0" hangingPunct="1">
              <a:defRPr sz="157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00827" algn="l" defTabSz="801654" rtl="0" eaLnBrk="1" latinLnBrk="0" hangingPunct="1">
              <a:defRPr sz="157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801654" algn="l" defTabSz="801654" rtl="0" eaLnBrk="1" latinLnBrk="0" hangingPunct="1">
              <a:defRPr sz="157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202482" algn="l" defTabSz="801654" rtl="0" eaLnBrk="1" latinLnBrk="0" hangingPunct="1">
              <a:defRPr sz="157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603309" algn="l" defTabSz="801654" rtl="0" eaLnBrk="1" latinLnBrk="0" hangingPunct="1">
              <a:defRPr sz="157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004136" algn="l" defTabSz="801654" rtl="0" eaLnBrk="1" latinLnBrk="0" hangingPunct="1">
              <a:defRPr sz="157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404963" algn="l" defTabSz="801654" rtl="0" eaLnBrk="1" latinLnBrk="0" hangingPunct="1">
              <a:defRPr sz="157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805791" algn="l" defTabSz="801654" rtl="0" eaLnBrk="1" latinLnBrk="0" hangingPunct="1">
              <a:defRPr sz="157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206618" algn="l" defTabSz="801654" rtl="0" eaLnBrk="1" latinLnBrk="0" hangingPunct="1">
              <a:defRPr sz="157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4520" y="262692"/>
            <a:ext cx="2346483" cy="1098799"/>
          </a:xfrm>
          <a:prstGeom prst="rect">
            <a:avLst/>
          </a:prstGeom>
        </p:spPr>
      </p:pic>
      <p:sp>
        <p:nvSpPr>
          <p:cNvPr id="22" name="Заголовок 1"/>
          <p:cNvSpPr txBox="1">
            <a:spLocks/>
          </p:cNvSpPr>
          <p:nvPr/>
        </p:nvSpPr>
        <p:spPr>
          <a:xfrm>
            <a:off x="821073" y="587788"/>
            <a:ext cx="7791450" cy="68263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1F74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YOUTH BUDGET</a:t>
            </a:r>
            <a:endParaRPr lang="ru-RU" sz="3200" dirty="0">
              <a:solidFill>
                <a:srgbClr val="1F74B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4474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8291721" y="2971801"/>
            <a:ext cx="3900280" cy="3886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478577" y="173924"/>
            <a:ext cx="1123484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b="1" dirty="0" smtClean="0">
                <a:solidFill>
                  <a:srgbClr val="1F74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Training for Schoolchildren and Teachers </a:t>
            </a:r>
            <a:endParaRPr lang="en-US" sz="2800" b="1" dirty="0">
              <a:solidFill>
                <a:srgbClr val="1F74B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767520" y="3761511"/>
            <a:ext cx="4138405" cy="30964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0" y="3409123"/>
            <a:ext cx="4890516" cy="34488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E789F49-B178-4C9C-881B-11705936FE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72" y="758699"/>
            <a:ext cx="12001655" cy="5925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060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9" t="52" r="241" b="180"/>
          <a:stretch/>
        </p:blipFill>
        <p:spPr>
          <a:xfrm>
            <a:off x="1439650" y="0"/>
            <a:ext cx="95754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900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5C4E0EE-12CF-4151-8F4D-F9C45CB5AEF2}"/>
              </a:ext>
            </a:extLst>
          </p:cNvPr>
          <p:cNvSpPr txBox="1"/>
          <p:nvPr/>
        </p:nvSpPr>
        <p:spPr>
          <a:xfrm>
            <a:off x="824947" y="535709"/>
            <a:ext cx="86175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1F74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Challenges and Plans for the Future</a:t>
            </a:r>
            <a:endParaRPr lang="en-US" sz="3200" b="1" dirty="0">
              <a:solidFill>
                <a:srgbClr val="1F74B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3F1A142-2887-4E67-A6AF-06B44B0F80E0}"/>
              </a:ext>
            </a:extLst>
          </p:cNvPr>
          <p:cNvSpPr txBox="1"/>
          <p:nvPr/>
        </p:nvSpPr>
        <p:spPr>
          <a:xfrm>
            <a:off x="1100409" y="1918762"/>
            <a:ext cx="1030004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b="1" dirty="0"/>
              <a:t>Честность и открытость процедуры </a:t>
            </a:r>
            <a:r>
              <a:rPr lang="en-US" b="1" dirty="0" smtClean="0"/>
              <a:t>votes</a:t>
            </a:r>
            <a:r>
              <a:rPr lang="ru-RU" b="1" dirty="0" err="1" smtClean="0"/>
              <a:t>ания</a:t>
            </a:r>
            <a:endParaRPr lang="ru-RU" b="1" dirty="0"/>
          </a:p>
          <a:p>
            <a:pPr marL="342900" indent="-342900">
              <a:buAutoNum type="arabicPeriod"/>
            </a:pPr>
            <a:r>
              <a:rPr lang="ru-RU" b="1" dirty="0"/>
              <a:t>Вовлечение в проекты наибольшее количество участников (увеличение охвата населения) </a:t>
            </a:r>
          </a:p>
          <a:p>
            <a:pPr marL="342900" indent="-342900">
              <a:buAutoNum type="arabicPeriod"/>
            </a:pPr>
            <a:r>
              <a:rPr lang="ru-RU" b="1" dirty="0"/>
              <a:t>Электронная процедура </a:t>
            </a:r>
            <a:r>
              <a:rPr lang="en-US" b="1" dirty="0" smtClean="0"/>
              <a:t>votes</a:t>
            </a:r>
            <a:r>
              <a:rPr lang="ru-RU" b="1" dirty="0" err="1" smtClean="0"/>
              <a:t>ания</a:t>
            </a:r>
            <a:r>
              <a:rPr lang="ru-RU" b="1" dirty="0" smtClean="0"/>
              <a:t> </a:t>
            </a:r>
            <a:r>
              <a:rPr lang="ru-RU" b="1" dirty="0"/>
              <a:t>через государственный портал с верификацией участников</a:t>
            </a:r>
          </a:p>
          <a:p>
            <a:pPr marL="342900" indent="-342900">
              <a:buAutoNum type="arabicPeriod"/>
            </a:pPr>
            <a:r>
              <a:rPr lang="ru-RU" b="1" dirty="0"/>
              <a:t>Медиа компания по проекту ПОРТ</a:t>
            </a:r>
          </a:p>
          <a:p>
            <a:pPr marL="342900" indent="-342900">
              <a:buAutoNum type="arabicPeriod"/>
            </a:pPr>
            <a:r>
              <a:rPr lang="ru-RU" b="1" dirty="0"/>
              <a:t>Реализация выбранных населением проектов качественно и в сроки установленные правилами проектов Порт, МБ и ППМИ</a:t>
            </a:r>
            <a:endParaRPr lang="en-US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3F1A142-2887-4E67-A6AF-06B44B0F80E0}"/>
              </a:ext>
            </a:extLst>
          </p:cNvPr>
          <p:cNvSpPr txBox="1"/>
          <p:nvPr/>
        </p:nvSpPr>
        <p:spPr>
          <a:xfrm>
            <a:off x="1100409" y="4532627"/>
            <a:ext cx="1030004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b="1" dirty="0"/>
              <a:t>На постоянной основе проведение тренингов и обучение участников проекта</a:t>
            </a:r>
          </a:p>
          <a:p>
            <a:pPr marL="342900" indent="-342900">
              <a:buAutoNum type="arabicPeriod"/>
            </a:pPr>
            <a:r>
              <a:rPr lang="ru-RU" b="1" dirty="0"/>
              <a:t>Социологический опрос населения</a:t>
            </a:r>
          </a:p>
          <a:p>
            <a:pPr marL="342900" indent="-342900">
              <a:buAutoNum type="arabicPeriod"/>
            </a:pPr>
            <a:r>
              <a:rPr lang="ru-RU" b="1" dirty="0"/>
              <a:t>В рамках проекта МБ воспитание активной жизненной позиции у подрастающего поколения. </a:t>
            </a:r>
          </a:p>
          <a:p>
            <a:pPr marL="342900" indent="-342900">
              <a:buAutoNum type="arabicPeriod"/>
            </a:pPr>
            <a:r>
              <a:rPr lang="ru-RU" b="1" dirty="0"/>
              <a:t>Популяризация практик ИБ Сахалинской области (ПОРТ, МБ) на территории РФ и в мире. </a:t>
            </a:r>
          </a:p>
          <a:p>
            <a:pPr marL="342900" indent="-342900">
              <a:buAutoNum type="arabicPeriod"/>
            </a:pPr>
            <a:r>
              <a:rPr lang="ru-RU" b="1" dirty="0"/>
              <a:t>Разработка новых проектов ИБ для лиц с ограниченными возможностями здоровья.</a:t>
            </a:r>
            <a:endParaRPr lang="en-US" b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4520" y="262692"/>
            <a:ext cx="2346483" cy="1098799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922002" y="1672195"/>
            <a:ext cx="10369123" cy="2164310"/>
          </a:xfrm>
          <a:prstGeom prst="rect">
            <a:avLst/>
          </a:prstGeom>
          <a:noFill/>
          <a:ln w="19050">
            <a:solidFill>
              <a:srgbClr val="1A6F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6">
            <a:extLst>
              <a:ext uri="{FF2B5EF4-FFF2-40B4-BE49-F238E27FC236}">
                <a16:creationId xmlns:a16="http://schemas.microsoft.com/office/drawing/2014/main" xmlns="" id="{05A2FDC8-8F51-4B08-89F7-35B610D00533}"/>
              </a:ext>
            </a:extLst>
          </p:cNvPr>
          <p:cNvSpPr/>
          <p:nvPr/>
        </p:nvSpPr>
        <p:spPr>
          <a:xfrm>
            <a:off x="1291285" y="1450858"/>
            <a:ext cx="2209796" cy="442674"/>
          </a:xfrm>
          <a:prstGeom prst="round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CHALLENGES</a:t>
            </a:r>
            <a:r>
              <a:rPr lang="ru-RU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22002" y="4203916"/>
            <a:ext cx="10369123" cy="2164310"/>
          </a:xfrm>
          <a:prstGeom prst="rect">
            <a:avLst/>
          </a:prstGeom>
          <a:noFill/>
          <a:ln w="19050">
            <a:solidFill>
              <a:srgbClr val="1A6F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36">
            <a:extLst>
              <a:ext uri="{FF2B5EF4-FFF2-40B4-BE49-F238E27FC236}">
                <a16:creationId xmlns:a16="http://schemas.microsoft.com/office/drawing/2014/main" xmlns="" id="{05A2FDC8-8F51-4B08-89F7-35B610D00533}"/>
              </a:ext>
            </a:extLst>
          </p:cNvPr>
          <p:cNvSpPr/>
          <p:nvPr/>
        </p:nvSpPr>
        <p:spPr>
          <a:xfrm>
            <a:off x="1100409" y="3969166"/>
            <a:ext cx="3998813" cy="442674"/>
          </a:xfrm>
          <a:prstGeom prst="round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PLANS FOR THE FUTURE</a:t>
            </a:r>
            <a:r>
              <a:rPr lang="ru-RU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500809" y="1918762"/>
            <a:ext cx="9743454" cy="17543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1500809" y="4442711"/>
            <a:ext cx="9743454" cy="17543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C3F1A142-2887-4E67-A6AF-06B44B0F80E0}"/>
              </a:ext>
            </a:extLst>
          </p:cNvPr>
          <p:cNvSpPr txBox="1"/>
          <p:nvPr/>
        </p:nvSpPr>
        <p:spPr>
          <a:xfrm>
            <a:off x="1358827" y="1923395"/>
            <a:ext cx="974318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Fair and transparent voting procedure</a:t>
            </a:r>
            <a:endParaRPr lang="ru-RU" dirty="0"/>
          </a:p>
          <a:p>
            <a:r>
              <a:rPr lang="en-US" dirty="0" smtClean="0"/>
              <a:t>Engagement of larger number of people in project processes</a:t>
            </a:r>
            <a:r>
              <a:rPr lang="ru-RU" dirty="0" smtClean="0"/>
              <a:t> (</a:t>
            </a:r>
            <a:r>
              <a:rPr lang="en-US" dirty="0" smtClean="0"/>
              <a:t>enhance public coverage</a:t>
            </a:r>
            <a:r>
              <a:rPr lang="ru-RU" dirty="0" smtClean="0"/>
              <a:t>) </a:t>
            </a:r>
            <a:endParaRPr lang="ru-RU" dirty="0"/>
          </a:p>
          <a:p>
            <a:r>
              <a:rPr lang="en-US" dirty="0" smtClean="0"/>
              <a:t>E-voting procedure through a government portal with verification of participants</a:t>
            </a:r>
            <a:endParaRPr lang="ru-RU" dirty="0"/>
          </a:p>
          <a:p>
            <a:r>
              <a:rPr lang="en-US" dirty="0" smtClean="0"/>
              <a:t>Media campaign on PORT project</a:t>
            </a:r>
            <a:endParaRPr lang="ru-RU" dirty="0"/>
          </a:p>
          <a:p>
            <a:r>
              <a:rPr lang="en-US" dirty="0" smtClean="0"/>
              <a:t>Implementation of projects selected by the public with high quality and within a timeline established by PORT project, Youth </a:t>
            </a:r>
            <a:r>
              <a:rPr lang="en-US" dirty="0"/>
              <a:t>B</a:t>
            </a:r>
            <a:r>
              <a:rPr lang="en-US" dirty="0" smtClean="0"/>
              <a:t>udget and LISP regulations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C3F1A142-2887-4E67-A6AF-06B44B0F80E0}"/>
              </a:ext>
            </a:extLst>
          </p:cNvPr>
          <p:cNvSpPr txBox="1"/>
          <p:nvPr/>
        </p:nvSpPr>
        <p:spPr>
          <a:xfrm>
            <a:off x="1358827" y="4537401"/>
            <a:ext cx="974318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</a:t>
            </a:r>
            <a:r>
              <a:rPr lang="en-US" dirty="0" smtClean="0"/>
              <a:t>egular training and learning of project participants</a:t>
            </a:r>
            <a:endParaRPr lang="ru-RU" dirty="0"/>
          </a:p>
          <a:p>
            <a:r>
              <a:rPr lang="en-US" dirty="0" smtClean="0"/>
              <a:t>Public surveys</a:t>
            </a:r>
            <a:endParaRPr lang="ru-RU" dirty="0"/>
          </a:p>
          <a:p>
            <a:r>
              <a:rPr lang="en-US" dirty="0" smtClean="0"/>
              <a:t>Development of civic advocacy among young people through participating in Youth </a:t>
            </a:r>
            <a:r>
              <a:rPr lang="en-US" dirty="0"/>
              <a:t>B</a:t>
            </a:r>
            <a:r>
              <a:rPr lang="en-US" dirty="0" smtClean="0"/>
              <a:t>udget program</a:t>
            </a:r>
            <a:r>
              <a:rPr lang="ru-RU" dirty="0" smtClean="0"/>
              <a:t>. </a:t>
            </a:r>
            <a:endParaRPr lang="ru-RU" dirty="0"/>
          </a:p>
          <a:p>
            <a:r>
              <a:rPr lang="en-US" dirty="0" smtClean="0"/>
              <a:t>Dissemination of Sakhalin PB practices (PORT and </a:t>
            </a:r>
            <a:r>
              <a:rPr lang="en-US" dirty="0"/>
              <a:t>Y</a:t>
            </a:r>
            <a:r>
              <a:rPr lang="en-US" dirty="0" smtClean="0"/>
              <a:t>outh </a:t>
            </a:r>
            <a:r>
              <a:rPr lang="en-US" dirty="0"/>
              <a:t>B</a:t>
            </a:r>
            <a:r>
              <a:rPr lang="en-US" dirty="0" smtClean="0"/>
              <a:t>udget) in Russia and world-wide</a:t>
            </a:r>
            <a:r>
              <a:rPr lang="ru-RU" dirty="0" smtClean="0"/>
              <a:t>. </a:t>
            </a:r>
            <a:endParaRPr lang="ru-RU" dirty="0"/>
          </a:p>
          <a:p>
            <a:r>
              <a:rPr lang="en-US" dirty="0" smtClean="0"/>
              <a:t>Development of PB practices for people with disabilities</a:t>
            </a:r>
            <a:r>
              <a:rPr lang="ru-RU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1138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89" b="43054"/>
          <a:stretch/>
        </p:blipFill>
        <p:spPr>
          <a:xfrm>
            <a:off x="1524002" y="452063"/>
            <a:ext cx="8322067" cy="296922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067339" y="3274897"/>
            <a:ext cx="747422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1E71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 for your attention</a:t>
            </a:r>
            <a:r>
              <a:rPr lang="ru-RU" sz="4000" b="1" dirty="0" smtClean="0">
                <a:solidFill>
                  <a:srgbClr val="1E71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ru-RU" sz="3200" b="1" dirty="0">
              <a:solidFill>
                <a:srgbClr val="1E71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5294" y="1847213"/>
            <a:ext cx="2190980" cy="102598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19" t="32118"/>
          <a:stretch/>
        </p:blipFill>
        <p:spPr>
          <a:xfrm>
            <a:off x="3784316" y="2338234"/>
            <a:ext cx="6883685" cy="3539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915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Прямоугольник 35"/>
          <p:cNvSpPr/>
          <p:nvPr/>
        </p:nvSpPr>
        <p:spPr>
          <a:xfrm>
            <a:off x="59710" y="1981114"/>
            <a:ext cx="12104294" cy="42576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3" name="Прямоугольник 72"/>
          <p:cNvSpPr/>
          <p:nvPr/>
        </p:nvSpPr>
        <p:spPr>
          <a:xfrm>
            <a:off x="60886" y="6694005"/>
            <a:ext cx="12189916" cy="74018"/>
          </a:xfrm>
          <a:prstGeom prst="rect">
            <a:avLst/>
          </a:prstGeom>
          <a:solidFill>
            <a:srgbClr val="39A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1310527" y="2019462"/>
            <a:ext cx="3565781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0827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1654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2482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3309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04136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04963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05791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06618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SUPPORT OF LOCAL </a:t>
            </a:r>
          </a:p>
          <a:p>
            <a:pPr lvl="0"/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INITIATIVES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9320784" y="2013559"/>
            <a:ext cx="2143536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ru-RU"/>
            </a:defPPr>
            <a:lvl1pPr marL="0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0827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1654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2482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3309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04136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04963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05791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06618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DEVELOPMENT OF </a:t>
            </a:r>
          </a:p>
          <a:p>
            <a:pPr lvl="0"/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TERRITORIES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9071" y="1848969"/>
            <a:ext cx="850194" cy="850194"/>
          </a:xfrm>
          <a:prstGeom prst="rect">
            <a:avLst/>
          </a:prstGeom>
        </p:spPr>
      </p:pic>
      <p:sp>
        <p:nvSpPr>
          <p:cNvPr id="27" name="Прямоугольник 26"/>
          <p:cNvSpPr/>
          <p:nvPr/>
        </p:nvSpPr>
        <p:spPr>
          <a:xfrm>
            <a:off x="5327666" y="2002399"/>
            <a:ext cx="2182391" cy="33855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0827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1654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2482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3309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04136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04963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05791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06618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YOUTH BUDGET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8618664" y="4720297"/>
            <a:ext cx="1529760" cy="6001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0827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1654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2482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3309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04136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04963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05791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06618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ru-RU" sz="3300" b="1" cap="all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r>
              <a:rPr lang="en-US" sz="3300" b="1" cap="all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ru-RU" sz="3300" b="1" cap="all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492</a:t>
            </a:r>
            <a:endParaRPr lang="en-US" sz="33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38112" y="4771140"/>
            <a:ext cx="1815737" cy="6001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0827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1654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2482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3309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04136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04963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05791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06618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about</a:t>
            </a:r>
            <a:r>
              <a:rPr lang="ru-RU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  <a:r>
              <a:rPr lang="ru-RU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433241" y="5285163"/>
            <a:ext cx="1574241" cy="43704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0827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1654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2482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3309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04136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04963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05791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06618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80000"/>
              </a:lnSpc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uman settlements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2074531" y="4756034"/>
            <a:ext cx="1582735" cy="6001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0827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1654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2482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3309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04136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04963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05791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06618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ru-RU" sz="33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52</a:t>
            </a:r>
            <a:r>
              <a:rPr lang="en-US" sz="33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ru-RU" sz="33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</a:t>
            </a:r>
            <a:r>
              <a:rPr lang="ru-RU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2111631" y="5229778"/>
            <a:ext cx="1818984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0827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1654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2482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3309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04136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04963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05791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06618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z="1400" spc="-50" dirty="0" smtClean="0">
                <a:latin typeface="Arial" panose="020B0604020202020204" pitchFamily="34" charset="0"/>
                <a:cs typeface="Arial" panose="020B0604020202020204" pitchFamily="34" charset="0"/>
              </a:rPr>
              <a:t>beneficiaries</a:t>
            </a:r>
            <a:endParaRPr lang="en-US" sz="1200" spc="-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4317571" y="4716312"/>
            <a:ext cx="2366769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0827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1654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2482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3309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04136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04963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05791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06618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z="1600" b="1" spc="-80" dirty="0" smtClean="0"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  <a:r>
              <a:rPr lang="ru-RU" sz="3600" b="1" spc="-8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3600" b="1" spc="-8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ru-RU" sz="3600" b="1" spc="-8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</a:t>
            </a:r>
            <a:endParaRPr lang="en-US" sz="2800" b="1" spc="-8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4314185" y="5183776"/>
            <a:ext cx="2257788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0827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1654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2482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3309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04136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04963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05791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06618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z="1400" spc="100" dirty="0" smtClean="0">
                <a:latin typeface="Arial" panose="020B0604020202020204" pitchFamily="34" charset="0"/>
                <a:cs typeface="Arial" panose="020B0604020202020204" pitchFamily="34" charset="0"/>
              </a:rPr>
              <a:t>high school students</a:t>
            </a:r>
            <a:endParaRPr lang="en-US" sz="1200" spc="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6349133" y="4716312"/>
            <a:ext cx="1433028" cy="6001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0827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1654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2482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3309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04136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04963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05791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06618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ru-RU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3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33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6575598" y="5160950"/>
            <a:ext cx="121928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0827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1654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2482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3309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04136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04963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05791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06618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schools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8674285" y="5217322"/>
            <a:ext cx="1465671" cy="26468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0827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1654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2482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3309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04136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04963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05791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06618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80000"/>
              </a:lnSpc>
            </a:pP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voters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10556575" y="4674703"/>
            <a:ext cx="1155197" cy="6001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0827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1654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2482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3309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04136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04963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05791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06618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ru-RU" sz="33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33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33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ru-RU" sz="33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endParaRPr lang="en-US" sz="33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10553670" y="5177601"/>
            <a:ext cx="1490516" cy="38779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0827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1654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2482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3309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04136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04963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05791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06618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80000"/>
              </a:lnSpc>
            </a:pP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of people older than 18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2" name="Рисунок 4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2793" y="1852603"/>
            <a:ext cx="849600" cy="849600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140" y="1850512"/>
            <a:ext cx="849600" cy="849600"/>
          </a:xfrm>
          <a:prstGeom prst="rect">
            <a:avLst/>
          </a:prstGeom>
        </p:spPr>
      </p:pic>
      <p:sp>
        <p:nvSpPr>
          <p:cNvPr id="52" name="Прямоугольник 51"/>
          <p:cNvSpPr/>
          <p:nvPr/>
        </p:nvSpPr>
        <p:spPr>
          <a:xfrm>
            <a:off x="10876483" y="5793578"/>
            <a:ext cx="549942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0827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1654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2482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3309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04136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04963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05791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06618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ru-RU" sz="3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endParaRPr lang="en-US" sz="2800" b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6" name="Прямая соединительная линия 55"/>
          <p:cNvCxnSpPr/>
          <p:nvPr/>
        </p:nvCxnSpPr>
        <p:spPr>
          <a:xfrm>
            <a:off x="51319" y="4447507"/>
            <a:ext cx="12192000" cy="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1350" y="5761794"/>
            <a:ext cx="731583" cy="57307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2099" y="5751434"/>
            <a:ext cx="658425" cy="57917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5705" y="5691210"/>
            <a:ext cx="591363" cy="658425"/>
          </a:xfrm>
          <a:prstGeom prst="rect">
            <a:avLst/>
          </a:prstGeom>
        </p:spPr>
      </p:pic>
      <p:pic>
        <p:nvPicPr>
          <p:cNvPr id="61" name="Рисунок 60"/>
          <p:cNvPicPr>
            <a:picLocks noChangeAspect="1"/>
          </p:cNvPicPr>
          <p:nvPr/>
        </p:nvPicPr>
        <p:blipFill>
          <a:blip r:embed="rId8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8490" y="5763463"/>
            <a:ext cx="1097375" cy="579170"/>
          </a:xfrm>
          <a:prstGeom prst="rect">
            <a:avLst/>
          </a:prstGeom>
        </p:spPr>
      </p:pic>
      <p:pic>
        <p:nvPicPr>
          <p:cNvPr id="62" name="Рисунок 61"/>
          <p:cNvPicPr>
            <a:picLocks noChangeAspect="1"/>
          </p:cNvPicPr>
          <p:nvPr/>
        </p:nvPicPr>
        <p:blipFill>
          <a:blip r:embed="rId9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616" y="5763463"/>
            <a:ext cx="499915" cy="597460"/>
          </a:xfrm>
          <a:prstGeom prst="rect">
            <a:avLst/>
          </a:prstGeom>
        </p:spPr>
      </p:pic>
      <p:sp>
        <p:nvSpPr>
          <p:cNvPr id="84" name="Пятиугольник 83"/>
          <p:cNvSpPr/>
          <p:nvPr/>
        </p:nvSpPr>
        <p:spPr>
          <a:xfrm rot="5400000">
            <a:off x="443217" y="4463589"/>
            <a:ext cx="284004" cy="303955"/>
          </a:xfrm>
          <a:prstGeom prst="homePlate">
            <a:avLst/>
          </a:prstGeom>
          <a:solidFill>
            <a:srgbClr val="1F74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5" name="Пятиугольник 84"/>
          <p:cNvSpPr/>
          <p:nvPr/>
        </p:nvSpPr>
        <p:spPr>
          <a:xfrm rot="5400000">
            <a:off x="4488187" y="4463589"/>
            <a:ext cx="284004" cy="303955"/>
          </a:xfrm>
          <a:prstGeom prst="homePlate">
            <a:avLst/>
          </a:prstGeom>
          <a:solidFill>
            <a:srgbClr val="1F74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6" name="Пятиугольник 85"/>
          <p:cNvSpPr/>
          <p:nvPr/>
        </p:nvSpPr>
        <p:spPr>
          <a:xfrm rot="5400000">
            <a:off x="8612595" y="4463589"/>
            <a:ext cx="284004" cy="303955"/>
          </a:xfrm>
          <a:prstGeom prst="homePlate">
            <a:avLst/>
          </a:prstGeom>
          <a:solidFill>
            <a:srgbClr val="1F74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Прямоугольник 53"/>
          <p:cNvSpPr/>
          <p:nvPr/>
        </p:nvSpPr>
        <p:spPr>
          <a:xfrm>
            <a:off x="63278" y="3647023"/>
            <a:ext cx="12100726" cy="761886"/>
          </a:xfrm>
          <a:prstGeom prst="rect">
            <a:avLst/>
          </a:prstGeom>
          <a:solidFill>
            <a:srgbClr val="39A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Прямоугольник 36"/>
          <p:cNvSpPr/>
          <p:nvPr/>
        </p:nvSpPr>
        <p:spPr>
          <a:xfrm>
            <a:off x="1140080" y="3681833"/>
            <a:ext cx="2473454" cy="664012"/>
          </a:xfrm>
          <a:prstGeom prst="round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en-US" sz="33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125</a:t>
            </a:r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illion </a:t>
            </a:r>
            <a:r>
              <a:rPr lang="en-US" sz="1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1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oubles</a:t>
            </a:r>
            <a:endParaRPr lang="en-U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Прямоугольник 36"/>
          <p:cNvSpPr/>
          <p:nvPr/>
        </p:nvSpPr>
        <p:spPr>
          <a:xfrm>
            <a:off x="5240171" y="3681833"/>
            <a:ext cx="2461239" cy="664012"/>
          </a:xfrm>
          <a:prstGeom prst="round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ru-RU" sz="33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375</a:t>
            </a:r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Million </a:t>
            </a:r>
            <a:r>
              <a:rPr lang="en-US" sz="1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Roubles</a:t>
            </a:r>
            <a:endParaRPr lang="en-U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8537341" y="3601820"/>
            <a:ext cx="3983391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ru-RU" spc="-3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≤1 % </a:t>
            </a:r>
            <a:r>
              <a:rPr lang="ru-RU" sz="1300" i="1" spc="-3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 доходной части бюджета</a:t>
            </a:r>
            <a:endParaRPr lang="en-US" sz="1300" i="1" spc="-3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9509949" y="3814186"/>
            <a:ext cx="224880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450"/>
              </a:spcBef>
            </a:pPr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≈ </a:t>
            </a:r>
            <a:r>
              <a:rPr lang="ru-RU" sz="33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Billion </a:t>
            </a:r>
            <a:r>
              <a:rPr lang="en-US" sz="1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Roubles</a:t>
            </a:r>
            <a:endParaRPr lang="ru-RU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0" name="Рисунок 6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937" y="3796132"/>
            <a:ext cx="517157" cy="398845"/>
          </a:xfrm>
          <a:prstGeom prst="rect">
            <a:avLst/>
          </a:prstGeom>
        </p:spPr>
      </p:pic>
      <p:pic>
        <p:nvPicPr>
          <p:cNvPr id="71" name="Рисунок 7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475" y="3842304"/>
            <a:ext cx="517157" cy="398845"/>
          </a:xfrm>
          <a:prstGeom prst="rect">
            <a:avLst/>
          </a:prstGeom>
        </p:spPr>
      </p:pic>
      <p:pic>
        <p:nvPicPr>
          <p:cNvPr id="72" name="Рисунок 7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8676" y="3945579"/>
            <a:ext cx="479738" cy="369987"/>
          </a:xfrm>
          <a:prstGeom prst="rect">
            <a:avLst/>
          </a:prstGeom>
        </p:spPr>
      </p:pic>
      <p:sp>
        <p:nvSpPr>
          <p:cNvPr id="40" name="Прямоугольник 39"/>
          <p:cNvSpPr/>
          <p:nvPr/>
        </p:nvSpPr>
        <p:spPr>
          <a:xfrm>
            <a:off x="3806603" y="1898318"/>
            <a:ext cx="459399" cy="50249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Прямоугольник 40"/>
          <p:cNvSpPr/>
          <p:nvPr/>
        </p:nvSpPr>
        <p:spPr>
          <a:xfrm>
            <a:off x="7807161" y="1898318"/>
            <a:ext cx="467600" cy="50249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Прямоугольник 43"/>
          <p:cNvSpPr/>
          <p:nvPr/>
        </p:nvSpPr>
        <p:spPr>
          <a:xfrm>
            <a:off x="-113944" y="2052555"/>
            <a:ext cx="386997" cy="48054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Прямоугольник 45"/>
          <p:cNvSpPr/>
          <p:nvPr/>
        </p:nvSpPr>
        <p:spPr>
          <a:xfrm>
            <a:off x="11815921" y="2257923"/>
            <a:ext cx="390188" cy="46000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Заголовок 1"/>
          <p:cNvSpPr txBox="1">
            <a:spLocks/>
          </p:cNvSpPr>
          <p:nvPr/>
        </p:nvSpPr>
        <p:spPr>
          <a:xfrm>
            <a:off x="378706" y="486519"/>
            <a:ext cx="9262919" cy="68263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spc="-80" dirty="0" smtClean="0">
                <a:solidFill>
                  <a:srgbClr val="1F74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Three PB practices in Sakhalin Oblast</a:t>
            </a:r>
            <a:endParaRPr lang="ru-RU" sz="2400" b="1" spc="-80" dirty="0">
              <a:solidFill>
                <a:srgbClr val="1F74B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5" name="Рисунок 7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2393" y="308466"/>
            <a:ext cx="2346483" cy="1098799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72A62BAA-1EA2-4235-9B43-87D4F92E2420}"/>
              </a:ext>
            </a:extLst>
          </p:cNvPr>
          <p:cNvSpPr txBox="1"/>
          <p:nvPr/>
        </p:nvSpPr>
        <p:spPr>
          <a:xfrm>
            <a:off x="410729" y="1131947"/>
            <a:ext cx="9155405" cy="560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Goal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development of a dialogue between citizens and local governments and solution of local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problems</a:t>
            </a:r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3E33AFB-E4FC-43D7-915E-5938E62065AC}"/>
              </a:ext>
            </a:extLst>
          </p:cNvPr>
          <p:cNvSpPr txBox="1"/>
          <p:nvPr/>
        </p:nvSpPr>
        <p:spPr>
          <a:xfrm>
            <a:off x="538615" y="2771632"/>
            <a:ext cx="3287224" cy="7860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400" dirty="0" smtClean="0">
                <a:solidFill>
                  <a:schemeClr val="tx1"/>
                </a:solidFill>
              </a:rPr>
              <a:t>Development of a dialogue through solutions of local problems related to the public infrastructure development at the local level 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099848D3-B81B-4ADB-9282-91E739712F86}"/>
              </a:ext>
            </a:extLst>
          </p:cNvPr>
          <p:cNvSpPr txBox="1"/>
          <p:nvPr/>
        </p:nvSpPr>
        <p:spPr>
          <a:xfrm>
            <a:off x="4531181" y="2880849"/>
            <a:ext cx="3218817" cy="4413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400" dirty="0" smtClean="0">
                <a:solidFill>
                  <a:schemeClr val="tx1"/>
                </a:solidFill>
              </a:rPr>
              <a:t>Fostering budget literacy and citizenship in schoolchildren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F3AA36B6-9ACC-4642-A283-BB66E18E1D13}"/>
              </a:ext>
            </a:extLst>
          </p:cNvPr>
          <p:cNvSpPr txBox="1"/>
          <p:nvPr/>
        </p:nvSpPr>
        <p:spPr>
          <a:xfrm>
            <a:off x="8602317" y="2841884"/>
            <a:ext cx="2905778" cy="6136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400" dirty="0" smtClean="0">
                <a:solidFill>
                  <a:schemeClr val="tx1"/>
                </a:solidFill>
              </a:rPr>
              <a:t>Involving citizens in decision making on building of major infrastructure facilities</a:t>
            </a:r>
            <a:endParaRPr lang="en-US" sz="1400" dirty="0">
              <a:solidFill>
                <a:schemeClr val="tx1"/>
              </a:solidFill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504747" y="2792077"/>
            <a:ext cx="0" cy="689703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/>
          <p:cNvCxnSpPr/>
          <p:nvPr/>
        </p:nvCxnSpPr>
        <p:spPr>
          <a:xfrm>
            <a:off x="4495145" y="2889316"/>
            <a:ext cx="0" cy="420109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единительная линия 57"/>
          <p:cNvCxnSpPr/>
          <p:nvPr/>
        </p:nvCxnSpPr>
        <p:spPr>
          <a:xfrm>
            <a:off x="8545153" y="2841884"/>
            <a:ext cx="0" cy="609398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8345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" y="0"/>
            <a:ext cx="12179840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xmlns="" id="{A521E9E6-A4D3-4FAD-9BA0-8CAA249115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7400" y="1109134"/>
            <a:ext cx="9144000" cy="2387600"/>
          </a:xfrm>
          <a:noFill/>
        </p:spPr>
        <p:txBody>
          <a:bodyPr>
            <a:normAutofit/>
          </a:bodyPr>
          <a:lstStyle/>
          <a:p>
            <a:r>
              <a:rPr lang="en-US" sz="16600" b="1" dirty="0" smtClean="0">
                <a:solidFill>
                  <a:srgbClr val="A91C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LISP</a:t>
            </a:r>
            <a:endParaRPr lang="en-US" sz="16600" b="1" dirty="0">
              <a:solidFill>
                <a:srgbClr val="A91C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xmlns="" id="{E6D62F14-5428-4396-8F92-D59F4E69B5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52132" y="3436409"/>
            <a:ext cx="7679267" cy="1655762"/>
          </a:xfrm>
          <a:noFill/>
        </p:spPr>
        <p:txBody>
          <a:bodyPr>
            <a:normAutofit/>
          </a:bodyPr>
          <a:lstStyle/>
          <a:p>
            <a:pPr algn="l"/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Local Initiatives Support Program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0769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23">
            <a:extLst>
              <a:ext uri="{FF2B5EF4-FFF2-40B4-BE49-F238E27FC236}">
                <a16:creationId xmlns:a16="http://schemas.microsoft.com/office/drawing/2014/main" xmlns="" id="{8835DA06-8207-40B9-95A8-470391BADA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4520" y="262692"/>
            <a:ext cx="2346483" cy="1098799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F0E9C51C-EE9F-4D2B-B17B-518BAE463DA8}"/>
              </a:ext>
            </a:extLst>
          </p:cNvPr>
          <p:cNvSpPr txBox="1">
            <a:spLocks/>
          </p:cNvSpPr>
          <p:nvPr/>
        </p:nvSpPr>
        <p:spPr>
          <a:xfrm>
            <a:off x="568562" y="679673"/>
            <a:ext cx="9619761" cy="68263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solidFill>
                  <a:srgbClr val="1F74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 OF LOCAL INITIATIVES</a:t>
            </a:r>
            <a:endParaRPr lang="ru-RU" sz="3200" dirty="0">
              <a:solidFill>
                <a:srgbClr val="1F74B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36">
            <a:extLst>
              <a:ext uri="{FF2B5EF4-FFF2-40B4-BE49-F238E27FC236}">
                <a16:creationId xmlns:a16="http://schemas.microsoft.com/office/drawing/2014/main" xmlns="" id="{05A2FDC8-8F51-4B08-89F7-35B610D00533}"/>
              </a:ext>
            </a:extLst>
          </p:cNvPr>
          <p:cNvSpPr/>
          <p:nvPr/>
        </p:nvSpPr>
        <p:spPr>
          <a:xfrm>
            <a:off x="568562" y="1450857"/>
            <a:ext cx="4301612" cy="442674"/>
          </a:xfrm>
          <a:prstGeom prst="round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Program Launch–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2017 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51809" y="3096200"/>
            <a:ext cx="4674347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3000"/>
              </a:spcBef>
              <a:buFont typeface="Wingdings" panose="05000000000000000000" pitchFamily="2" charset="2"/>
              <a:buChar char="§"/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Small and medium municipalities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primarily rural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3000"/>
              </a:spcBef>
              <a:buFont typeface="Wingdings" panose="05000000000000000000" pitchFamily="2" charset="2"/>
              <a:buChar char="§"/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Small projects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(below 3 Million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Roubles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3000"/>
              </a:spcBef>
              <a:buFont typeface="Wingdings" panose="05000000000000000000" pitchFamily="2" charset="2"/>
              <a:buChar char="§"/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Solution of basic social problems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at the local level and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improvement of public space 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14879" y="2713337"/>
            <a:ext cx="4811277" cy="3289495"/>
          </a:xfrm>
          <a:prstGeom prst="rect">
            <a:avLst/>
          </a:prstGeom>
          <a:noFill/>
          <a:ln w="19050">
            <a:solidFill>
              <a:srgbClr val="1A6F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FD5DA62-2E52-4BDB-9A0A-D7F34D4A5A40}"/>
              </a:ext>
            </a:extLst>
          </p:cNvPr>
          <p:cNvSpPr txBox="1"/>
          <p:nvPr/>
        </p:nvSpPr>
        <p:spPr>
          <a:xfrm>
            <a:off x="581300" y="2393054"/>
            <a:ext cx="14478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Bef>
                <a:spcPts val="1800"/>
              </a:spcBef>
            </a:pPr>
            <a:r>
              <a:rPr 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FOCUS</a:t>
            </a:r>
            <a:r>
              <a:rPr lang="ru-RU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263040" y="2573470"/>
            <a:ext cx="5278184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  <a:tabLst>
                <a:tab pos="230188" algn="l"/>
              </a:tabLst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Criteria- based competitive selection of municipalities’ proposals </a:t>
            </a:r>
            <a:r>
              <a:rPr lang="ru-RU" sz="1700" spc="5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700" spc="50" dirty="0" smtClean="0">
                <a:latin typeface="Arial" panose="020B0604020202020204" pitchFamily="34" charset="0"/>
                <a:cs typeface="Arial" panose="020B0604020202020204" pitchFamily="34" charset="0"/>
              </a:rPr>
              <a:t>public support for the projects</a:t>
            </a:r>
            <a:r>
              <a:rPr lang="ru-RU" sz="1700" spc="5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700" spc="50" dirty="0" smtClean="0">
                <a:latin typeface="Arial" panose="020B0604020202020204" pitchFamily="34" charset="0"/>
                <a:cs typeface="Arial" panose="020B0604020202020204" pitchFamily="34" charset="0"/>
              </a:rPr>
              <a:t>financial contributions from public and businesses, etc.</a:t>
            </a:r>
            <a:r>
              <a:rPr lang="ru-RU" sz="1700" spc="5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sz="1700" spc="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31825" lvl="2">
              <a:spcBef>
                <a:spcPts val="2400"/>
              </a:spcBef>
            </a:pP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75–80% </a:t>
            </a:r>
            <a:r>
              <a:rPr lang="en-US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projects win in the competition</a:t>
            </a:r>
            <a:endParaRPr lang="ru-RU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2400"/>
              </a:spcBef>
              <a:buFont typeface="Wingdings" panose="05000000000000000000" pitchFamily="2" charset="2"/>
              <a:buChar char="§"/>
            </a:pPr>
            <a:r>
              <a:rPr lang="en-US" b="1" spc="-60" dirty="0" smtClean="0">
                <a:latin typeface="Arial" panose="020B0604020202020204" pitchFamily="34" charset="0"/>
                <a:cs typeface="Arial" panose="020B0604020202020204" pitchFamily="34" charset="0"/>
              </a:rPr>
              <a:t>Co-financing by public and businesses </a:t>
            </a:r>
            <a:r>
              <a:rPr lang="ru-RU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with money and gratuitous labor</a:t>
            </a:r>
            <a:r>
              <a:rPr lang="ru-RU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177225" y="2277889"/>
            <a:ext cx="5441618" cy="3725346"/>
          </a:xfrm>
          <a:prstGeom prst="rect">
            <a:avLst/>
          </a:prstGeom>
          <a:noFill/>
          <a:ln w="19050">
            <a:solidFill>
              <a:srgbClr val="1A6F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6096000" y="1959876"/>
            <a:ext cx="4691925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  <a:buClr>
                <a:schemeClr val="accent5"/>
              </a:buClr>
            </a:pPr>
            <a:r>
              <a:rPr 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SPECIFIC FEATURES</a:t>
            </a:r>
            <a:r>
              <a:rPr lang="ru-RU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>
            <a:off x="6841108" y="3918935"/>
            <a:ext cx="0" cy="609398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Прямоугольник 18"/>
          <p:cNvSpPr/>
          <p:nvPr/>
        </p:nvSpPr>
        <p:spPr>
          <a:xfrm>
            <a:off x="0" y="1912505"/>
            <a:ext cx="4621696" cy="54000"/>
          </a:xfrm>
          <a:prstGeom prst="rect">
            <a:avLst/>
          </a:prstGeom>
          <a:solidFill>
            <a:srgbClr val="1F74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1338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9" name="Connector: Elbow 38">
            <a:extLst>
              <a:ext uri="{FF2B5EF4-FFF2-40B4-BE49-F238E27FC236}">
                <a16:creationId xmlns:a16="http://schemas.microsoft.com/office/drawing/2014/main" xmlns="" id="{9E4CAFCA-6A62-47F7-B0F9-B21D2C4CFC0A}"/>
              </a:ext>
            </a:extLst>
          </p:cNvPr>
          <p:cNvCxnSpPr>
            <a:cxnSpLocks/>
          </p:cNvCxnSpPr>
          <p:nvPr/>
        </p:nvCxnSpPr>
        <p:spPr>
          <a:xfrm rot="5400000">
            <a:off x="5777604" y="2192086"/>
            <a:ext cx="3635990" cy="3015981"/>
          </a:xfrm>
          <a:prstGeom prst="bentConnector3">
            <a:avLst>
              <a:gd name="adj1" fmla="val 77062"/>
            </a:avLst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Прямоугольник 43"/>
          <p:cNvSpPr/>
          <p:nvPr/>
        </p:nvSpPr>
        <p:spPr>
          <a:xfrm>
            <a:off x="8700797" y="1759383"/>
            <a:ext cx="896026" cy="2365357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FD78088-7460-4284-AE91-8EA1581EEBDB}"/>
              </a:ext>
            </a:extLst>
          </p:cNvPr>
          <p:cNvSpPr txBox="1"/>
          <p:nvPr/>
        </p:nvSpPr>
        <p:spPr>
          <a:xfrm>
            <a:off x="1974234" y="1784168"/>
            <a:ext cx="44961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ANNUAL PROCEDURES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427D2BF-0543-4B52-9F88-9393FBA0501F}"/>
              </a:ext>
            </a:extLst>
          </p:cNvPr>
          <p:cNvSpPr txBox="1"/>
          <p:nvPr/>
        </p:nvSpPr>
        <p:spPr>
          <a:xfrm>
            <a:off x="5573454" y="3144314"/>
            <a:ext cx="1985523" cy="1083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000" dirty="0" smtClean="0">
                <a:ea typeface="Roboto Light" panose="02000000000000000000" pitchFamily="2" charset="0"/>
              </a:rPr>
              <a:t>Preparation of documentation at the level of a municipality</a:t>
            </a:r>
            <a:endParaRPr lang="ru-RU" sz="2000" dirty="0">
              <a:ea typeface="Roboto Light" panose="0200000000000000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8CAD423-88DD-49E9-A673-FCB80FCB5E83}"/>
              </a:ext>
            </a:extLst>
          </p:cNvPr>
          <p:cNvSpPr txBox="1"/>
          <p:nvPr/>
        </p:nvSpPr>
        <p:spPr>
          <a:xfrm>
            <a:off x="9596823" y="3273582"/>
            <a:ext cx="1845162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000" dirty="0" smtClean="0">
                <a:ea typeface="Roboto Light" panose="02000000000000000000" pitchFamily="2" charset="0"/>
              </a:rPr>
              <a:t>Competitive selection</a:t>
            </a:r>
            <a:endParaRPr lang="ru-RU" sz="2000" dirty="0">
              <a:ea typeface="Roboto Light" panose="02000000000000000000" pitchFamily="2" charset="0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0DA303BA-71E0-4E5D-AC2F-CE0D1CF0EC72}"/>
              </a:ext>
            </a:extLst>
          </p:cNvPr>
          <p:cNvGrpSpPr/>
          <p:nvPr/>
        </p:nvGrpSpPr>
        <p:grpSpPr>
          <a:xfrm>
            <a:off x="858071" y="3058575"/>
            <a:ext cx="851344" cy="984955"/>
            <a:chOff x="605982" y="3627981"/>
            <a:chExt cx="851344" cy="984955"/>
          </a:xfrm>
        </p:grpSpPr>
        <p:pic>
          <p:nvPicPr>
            <p:cNvPr id="5" name="Рисунок 76">
              <a:extLst>
                <a:ext uri="{FF2B5EF4-FFF2-40B4-BE49-F238E27FC236}">
                  <a16:creationId xmlns:a16="http://schemas.microsoft.com/office/drawing/2014/main" xmlns="" id="{B90CDBF9-B2CC-495D-9336-4531763850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clrChange>
                <a:clrFrom>
                  <a:srgbClr val="F4F4F4"/>
                </a:clrFrom>
                <a:clrTo>
                  <a:srgbClr val="F4F4F4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1856" b="67652"/>
            <a:stretch/>
          </p:blipFill>
          <p:spPr>
            <a:xfrm>
              <a:off x="605982" y="3627981"/>
              <a:ext cx="851344" cy="984955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" name="Рисунок 72">
              <a:extLst>
                <a:ext uri="{FF2B5EF4-FFF2-40B4-BE49-F238E27FC236}">
                  <a16:creationId xmlns:a16="http://schemas.microsoft.com/office/drawing/2014/main" xmlns="" id="{A77E42AA-7BF8-4652-B138-386DEA9E5A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6810" y="3818361"/>
              <a:ext cx="356608" cy="527292"/>
            </a:xfrm>
            <a:prstGeom prst="rect">
              <a:avLst/>
            </a:prstGeom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3299B7F0-D86D-4216-B9DA-20CB68DC55E5}"/>
              </a:ext>
            </a:extLst>
          </p:cNvPr>
          <p:cNvSpPr txBox="1"/>
          <p:nvPr/>
        </p:nvSpPr>
        <p:spPr>
          <a:xfrm>
            <a:off x="1766828" y="3127217"/>
            <a:ext cx="2379163" cy="1083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000" dirty="0" smtClean="0">
                <a:ea typeface="Roboto Light" panose="02000000000000000000" pitchFamily="2" charset="0"/>
              </a:rPr>
              <a:t>Discussion and proposal of initiatives at the community meetings</a:t>
            </a:r>
            <a:endParaRPr lang="ru-RU" sz="2000" dirty="0">
              <a:ea typeface="Roboto Light" panose="02000000000000000000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2974D56F-B176-48BE-822E-892EF3C0D918}"/>
              </a:ext>
            </a:extLst>
          </p:cNvPr>
          <p:cNvSpPr txBox="1"/>
          <p:nvPr/>
        </p:nvSpPr>
        <p:spPr>
          <a:xfrm>
            <a:off x="3581401" y="5713269"/>
            <a:ext cx="5012410" cy="437043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13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Implementation 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20" name="Рисунок 37">
            <a:extLst>
              <a:ext uri="{FF2B5EF4-FFF2-40B4-BE49-F238E27FC236}">
                <a16:creationId xmlns:a16="http://schemas.microsoft.com/office/drawing/2014/main" xmlns="" id="{56D34764-A8AA-45D9-B638-820F3F37593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749" y="1500087"/>
            <a:ext cx="978833" cy="978833"/>
          </a:xfrm>
          <a:prstGeom prst="rect">
            <a:avLst/>
          </a:prstGeom>
        </p:spPr>
      </p:pic>
      <p:pic>
        <p:nvPicPr>
          <p:cNvPr id="21" name="Рисунок 23">
            <a:extLst>
              <a:ext uri="{FF2B5EF4-FFF2-40B4-BE49-F238E27FC236}">
                <a16:creationId xmlns:a16="http://schemas.microsoft.com/office/drawing/2014/main" xmlns="" id="{5A5F91CB-6414-465F-AA26-0171306C038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4520" y="262692"/>
            <a:ext cx="2346483" cy="1098799"/>
          </a:xfrm>
          <a:prstGeom prst="rect">
            <a:avLst/>
          </a:prstGeom>
        </p:spPr>
      </p:pic>
      <p:sp>
        <p:nvSpPr>
          <p:cNvPr id="22" name="Заголовок 1">
            <a:extLst>
              <a:ext uri="{FF2B5EF4-FFF2-40B4-BE49-F238E27FC236}">
                <a16:creationId xmlns:a16="http://schemas.microsoft.com/office/drawing/2014/main" xmlns="" id="{67910A8F-E589-4BEE-8DA5-1E4F9A5508CC}"/>
              </a:ext>
            </a:extLst>
          </p:cNvPr>
          <p:cNvSpPr txBox="1">
            <a:spLocks/>
          </p:cNvSpPr>
          <p:nvPr/>
        </p:nvSpPr>
        <p:spPr>
          <a:xfrm>
            <a:off x="852749" y="639582"/>
            <a:ext cx="9619761" cy="68263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solidFill>
                  <a:srgbClr val="1F74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 OF LOCAL INITIATIVES</a:t>
            </a:r>
            <a:endParaRPr lang="ru-RU" sz="3200" dirty="0">
              <a:solidFill>
                <a:srgbClr val="1F74B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E9444546-1B5D-4E49-824B-758F03A035DA}"/>
              </a:ext>
            </a:extLst>
          </p:cNvPr>
          <p:cNvGrpSpPr/>
          <p:nvPr/>
        </p:nvGrpSpPr>
        <p:grpSpPr>
          <a:xfrm>
            <a:off x="4658732" y="3048897"/>
            <a:ext cx="851344" cy="984955"/>
            <a:chOff x="2117611" y="2540671"/>
            <a:chExt cx="851344" cy="984955"/>
          </a:xfrm>
        </p:grpSpPr>
        <p:pic>
          <p:nvPicPr>
            <p:cNvPr id="26" name="Рисунок 76">
              <a:extLst>
                <a:ext uri="{FF2B5EF4-FFF2-40B4-BE49-F238E27FC236}">
                  <a16:creationId xmlns:a16="http://schemas.microsoft.com/office/drawing/2014/main" xmlns="" id="{2A102C4B-CD13-47A8-9575-5BA80E601B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clrChange>
                <a:clrFrom>
                  <a:srgbClr val="F4F4F4"/>
                </a:clrFrom>
                <a:clrTo>
                  <a:srgbClr val="F4F4F4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1856" b="67652"/>
            <a:stretch/>
          </p:blipFill>
          <p:spPr>
            <a:xfrm>
              <a:off x="2117611" y="2540671"/>
              <a:ext cx="851344" cy="984955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" name="Рисунок 74">
              <a:extLst>
                <a:ext uri="{FF2B5EF4-FFF2-40B4-BE49-F238E27FC236}">
                  <a16:creationId xmlns:a16="http://schemas.microsoft.com/office/drawing/2014/main" xmlns="" id="{D97DF82B-8685-4888-8EDE-393318D9D9A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7981" y="2811987"/>
              <a:ext cx="536126" cy="453409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9363832E-7BDA-4012-9B89-8C1F855C3239}"/>
              </a:ext>
            </a:extLst>
          </p:cNvPr>
          <p:cNvGrpSpPr/>
          <p:nvPr/>
        </p:nvGrpSpPr>
        <p:grpSpPr>
          <a:xfrm>
            <a:off x="8610356" y="3058575"/>
            <a:ext cx="851344" cy="984955"/>
            <a:chOff x="3259185" y="2394286"/>
            <a:chExt cx="851344" cy="984955"/>
          </a:xfrm>
        </p:grpSpPr>
        <p:pic>
          <p:nvPicPr>
            <p:cNvPr id="27" name="Рисунок 76">
              <a:extLst>
                <a:ext uri="{FF2B5EF4-FFF2-40B4-BE49-F238E27FC236}">
                  <a16:creationId xmlns:a16="http://schemas.microsoft.com/office/drawing/2014/main" xmlns="" id="{AC9DA7B7-CE32-452B-91F0-5FB777D979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clrChange>
                <a:clrFrom>
                  <a:srgbClr val="F4F4F4"/>
                </a:clrFrom>
                <a:clrTo>
                  <a:srgbClr val="F4F4F4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1856" b="67652"/>
            <a:stretch/>
          </p:blipFill>
          <p:spPr>
            <a:xfrm>
              <a:off x="3259185" y="2394286"/>
              <a:ext cx="851344" cy="984955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" name="Рисунок 5">
              <a:extLst>
                <a:ext uri="{FF2B5EF4-FFF2-40B4-BE49-F238E27FC236}">
                  <a16:creationId xmlns:a16="http://schemas.microsoft.com/office/drawing/2014/main" xmlns="" id="{000455B3-4736-425E-94E1-4D4A54B712D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4749" y="2590212"/>
              <a:ext cx="535339" cy="535339"/>
            </a:xfrm>
            <a:prstGeom prst="rect">
              <a:avLst/>
            </a:prstGeom>
          </p:spPr>
        </p:pic>
      </p:grp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xmlns="" id="{506419F5-6A27-4CE2-B99B-40458F21B1B6}"/>
              </a:ext>
            </a:extLst>
          </p:cNvPr>
          <p:cNvCxnSpPr/>
          <p:nvPr/>
        </p:nvCxnSpPr>
        <p:spPr>
          <a:xfrm>
            <a:off x="3865532" y="3548270"/>
            <a:ext cx="560917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xmlns="" id="{D0991B44-13AF-4EB5-88A1-0F4D2D3A1BEC}"/>
              </a:ext>
            </a:extLst>
          </p:cNvPr>
          <p:cNvCxnSpPr/>
          <p:nvPr/>
        </p:nvCxnSpPr>
        <p:spPr>
          <a:xfrm>
            <a:off x="7771387" y="3548270"/>
            <a:ext cx="560917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 flipH="1">
            <a:off x="2078150" y="2201327"/>
            <a:ext cx="3421989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Пятиугольник 46"/>
          <p:cNvSpPr/>
          <p:nvPr/>
        </p:nvSpPr>
        <p:spPr>
          <a:xfrm rot="5400000">
            <a:off x="5764948" y="1868848"/>
            <a:ext cx="388972" cy="425454"/>
          </a:xfrm>
          <a:prstGeom prst="homePlate">
            <a:avLst/>
          </a:prstGeom>
          <a:solidFill>
            <a:srgbClr val="5B9B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750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Прямоугольник 35"/>
          <p:cNvSpPr/>
          <p:nvPr/>
        </p:nvSpPr>
        <p:spPr>
          <a:xfrm rot="5400000">
            <a:off x="4856905" y="-3459179"/>
            <a:ext cx="2478190" cy="12192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3" name="Рисунок 32"/>
          <p:cNvPicPr/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3731" y="3441815"/>
            <a:ext cx="3838056" cy="278028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5" name="Группа 44"/>
          <p:cNvGrpSpPr/>
          <p:nvPr/>
        </p:nvGrpSpPr>
        <p:grpSpPr>
          <a:xfrm>
            <a:off x="4121159" y="1903783"/>
            <a:ext cx="6858961" cy="3822617"/>
            <a:chOff x="2363312" y="2378854"/>
            <a:chExt cx="6858961" cy="4200618"/>
          </a:xfrm>
        </p:grpSpPr>
        <p:sp>
          <p:nvSpPr>
            <p:cNvPr id="46" name="Полилиния 45"/>
            <p:cNvSpPr/>
            <p:nvPr/>
          </p:nvSpPr>
          <p:spPr>
            <a:xfrm>
              <a:off x="2363312" y="3562161"/>
              <a:ext cx="6322312" cy="823640"/>
            </a:xfrm>
            <a:custGeom>
              <a:avLst/>
              <a:gdLst>
                <a:gd name="connsiteX0" fmla="*/ 0 w 6958624"/>
                <a:gd name="connsiteY0" fmla="*/ 82364 h 823640"/>
                <a:gd name="connsiteX1" fmla="*/ 82364 w 6958624"/>
                <a:gd name="connsiteY1" fmla="*/ 0 h 823640"/>
                <a:gd name="connsiteX2" fmla="*/ 6876260 w 6958624"/>
                <a:gd name="connsiteY2" fmla="*/ 0 h 823640"/>
                <a:gd name="connsiteX3" fmla="*/ 6958624 w 6958624"/>
                <a:gd name="connsiteY3" fmla="*/ 82364 h 823640"/>
                <a:gd name="connsiteX4" fmla="*/ 6958624 w 6958624"/>
                <a:gd name="connsiteY4" fmla="*/ 741276 h 823640"/>
                <a:gd name="connsiteX5" fmla="*/ 6876260 w 6958624"/>
                <a:gd name="connsiteY5" fmla="*/ 823640 h 823640"/>
                <a:gd name="connsiteX6" fmla="*/ 82364 w 6958624"/>
                <a:gd name="connsiteY6" fmla="*/ 823640 h 823640"/>
                <a:gd name="connsiteX7" fmla="*/ 0 w 6958624"/>
                <a:gd name="connsiteY7" fmla="*/ 741276 h 823640"/>
                <a:gd name="connsiteX8" fmla="*/ 0 w 6958624"/>
                <a:gd name="connsiteY8" fmla="*/ 82364 h 823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58624" h="823640">
                  <a:moveTo>
                    <a:pt x="0" y="82364"/>
                  </a:moveTo>
                  <a:cubicBezTo>
                    <a:pt x="0" y="36876"/>
                    <a:pt x="36876" y="0"/>
                    <a:pt x="82364" y="0"/>
                  </a:cubicBezTo>
                  <a:lnTo>
                    <a:pt x="6876260" y="0"/>
                  </a:lnTo>
                  <a:cubicBezTo>
                    <a:pt x="6921748" y="0"/>
                    <a:pt x="6958624" y="36876"/>
                    <a:pt x="6958624" y="82364"/>
                  </a:cubicBezTo>
                  <a:lnTo>
                    <a:pt x="6958624" y="741276"/>
                  </a:lnTo>
                  <a:cubicBezTo>
                    <a:pt x="6958624" y="786764"/>
                    <a:pt x="6921748" y="823640"/>
                    <a:pt x="6876260" y="823640"/>
                  </a:cubicBezTo>
                  <a:lnTo>
                    <a:pt x="82364" y="823640"/>
                  </a:lnTo>
                  <a:cubicBezTo>
                    <a:pt x="36876" y="823640"/>
                    <a:pt x="0" y="786764"/>
                    <a:pt x="0" y="741276"/>
                  </a:cubicBezTo>
                  <a:lnTo>
                    <a:pt x="0" y="82364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1F74BD"/>
              </a:solidFill>
            </a:ln>
          </p:spPr>
          <p:style>
            <a:lnRef idx="0">
              <a:scrgbClr r="0" g="0" b="0"/>
            </a:lnRef>
            <a:fillRef idx="1">
              <a:scrgbClr r="0" g="0" b="0"/>
            </a:fillRef>
            <a:effectRef idx="2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3792" tIns="113792" rIns="4984829" bIns="113792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kern="1200" dirty="0" smtClean="0">
                  <a:solidFill>
                    <a:schemeClr val="tx1"/>
                  </a:solidFill>
                </a:rPr>
                <a:t>Local Budget</a:t>
              </a:r>
              <a:endParaRPr lang="ru-RU" sz="1600" kern="1200" dirty="0">
                <a:solidFill>
                  <a:schemeClr val="tx1"/>
                </a:solidFill>
              </a:endParaRPr>
            </a:p>
          </p:txBody>
        </p:sp>
        <p:sp>
          <p:nvSpPr>
            <p:cNvPr id="47" name="Полилиния 46"/>
            <p:cNvSpPr/>
            <p:nvPr/>
          </p:nvSpPr>
          <p:spPr>
            <a:xfrm>
              <a:off x="2363312" y="2378854"/>
              <a:ext cx="6330696" cy="830346"/>
            </a:xfrm>
            <a:custGeom>
              <a:avLst/>
              <a:gdLst>
                <a:gd name="connsiteX0" fmla="*/ 0 w 6950078"/>
                <a:gd name="connsiteY0" fmla="*/ 83035 h 830346"/>
                <a:gd name="connsiteX1" fmla="*/ 83035 w 6950078"/>
                <a:gd name="connsiteY1" fmla="*/ 0 h 830346"/>
                <a:gd name="connsiteX2" fmla="*/ 6867043 w 6950078"/>
                <a:gd name="connsiteY2" fmla="*/ 0 h 830346"/>
                <a:gd name="connsiteX3" fmla="*/ 6950078 w 6950078"/>
                <a:gd name="connsiteY3" fmla="*/ 83035 h 830346"/>
                <a:gd name="connsiteX4" fmla="*/ 6950078 w 6950078"/>
                <a:gd name="connsiteY4" fmla="*/ 747311 h 830346"/>
                <a:gd name="connsiteX5" fmla="*/ 6867043 w 6950078"/>
                <a:gd name="connsiteY5" fmla="*/ 830346 h 830346"/>
                <a:gd name="connsiteX6" fmla="*/ 83035 w 6950078"/>
                <a:gd name="connsiteY6" fmla="*/ 830346 h 830346"/>
                <a:gd name="connsiteX7" fmla="*/ 0 w 6950078"/>
                <a:gd name="connsiteY7" fmla="*/ 747311 h 830346"/>
                <a:gd name="connsiteX8" fmla="*/ 0 w 6950078"/>
                <a:gd name="connsiteY8" fmla="*/ 83035 h 830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50078" h="830346">
                  <a:moveTo>
                    <a:pt x="0" y="83035"/>
                  </a:moveTo>
                  <a:cubicBezTo>
                    <a:pt x="0" y="37176"/>
                    <a:pt x="37176" y="0"/>
                    <a:pt x="83035" y="0"/>
                  </a:cubicBezTo>
                  <a:lnTo>
                    <a:pt x="6867043" y="0"/>
                  </a:lnTo>
                  <a:cubicBezTo>
                    <a:pt x="6912902" y="0"/>
                    <a:pt x="6950078" y="37176"/>
                    <a:pt x="6950078" y="83035"/>
                  </a:cubicBezTo>
                  <a:lnTo>
                    <a:pt x="6950078" y="747311"/>
                  </a:lnTo>
                  <a:cubicBezTo>
                    <a:pt x="6950078" y="793170"/>
                    <a:pt x="6912902" y="830346"/>
                    <a:pt x="6867043" y="830346"/>
                  </a:cubicBezTo>
                  <a:lnTo>
                    <a:pt x="83035" y="830346"/>
                  </a:lnTo>
                  <a:cubicBezTo>
                    <a:pt x="37176" y="830346"/>
                    <a:pt x="0" y="793170"/>
                    <a:pt x="0" y="747311"/>
                  </a:cubicBezTo>
                  <a:lnTo>
                    <a:pt x="0" y="83035"/>
                  </a:ln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1F74BD"/>
              </a:solidFill>
            </a:ln>
          </p:spPr>
          <p:style>
            <a:lnRef idx="0">
              <a:scrgbClr r="0" g="0" b="0"/>
            </a:lnRef>
            <a:fillRef idx="1">
              <a:scrgbClr r="0" g="0" b="0"/>
            </a:fillRef>
            <a:effectRef idx="2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80000" tIns="113792" rIns="4865055" bIns="113792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kern="1200" dirty="0" smtClean="0">
                  <a:solidFill>
                    <a:schemeClr val="tx1"/>
                  </a:solidFill>
                </a:rPr>
                <a:t>Oblast (Regional) Budget</a:t>
              </a:r>
              <a:r>
                <a:rPr lang="ru-RU" sz="1600" kern="1200" dirty="0" smtClean="0">
                  <a:solidFill>
                    <a:schemeClr val="tx1"/>
                  </a:solidFill>
                </a:rPr>
                <a:t>  </a:t>
              </a:r>
              <a:endParaRPr lang="ru-RU" sz="1600" kern="1200" dirty="0">
                <a:solidFill>
                  <a:schemeClr val="tx1"/>
                </a:solidFill>
              </a:endParaRPr>
            </a:p>
          </p:txBody>
        </p:sp>
        <p:sp>
          <p:nvSpPr>
            <p:cNvPr id="48" name="Полилиния 47"/>
            <p:cNvSpPr/>
            <p:nvPr/>
          </p:nvSpPr>
          <p:spPr>
            <a:xfrm>
              <a:off x="4447146" y="2509838"/>
              <a:ext cx="3274987" cy="564375"/>
            </a:xfrm>
            <a:custGeom>
              <a:avLst/>
              <a:gdLst>
                <a:gd name="connsiteX0" fmla="*/ 0 w 3274987"/>
                <a:gd name="connsiteY0" fmla="*/ 56438 h 564376"/>
                <a:gd name="connsiteX1" fmla="*/ 56438 w 3274987"/>
                <a:gd name="connsiteY1" fmla="*/ 0 h 564376"/>
                <a:gd name="connsiteX2" fmla="*/ 3218549 w 3274987"/>
                <a:gd name="connsiteY2" fmla="*/ 0 h 564376"/>
                <a:gd name="connsiteX3" fmla="*/ 3274987 w 3274987"/>
                <a:gd name="connsiteY3" fmla="*/ 56438 h 564376"/>
                <a:gd name="connsiteX4" fmla="*/ 3274987 w 3274987"/>
                <a:gd name="connsiteY4" fmla="*/ 507938 h 564376"/>
                <a:gd name="connsiteX5" fmla="*/ 3218549 w 3274987"/>
                <a:gd name="connsiteY5" fmla="*/ 564376 h 564376"/>
                <a:gd name="connsiteX6" fmla="*/ 56438 w 3274987"/>
                <a:gd name="connsiteY6" fmla="*/ 564376 h 564376"/>
                <a:gd name="connsiteX7" fmla="*/ 0 w 3274987"/>
                <a:gd name="connsiteY7" fmla="*/ 507938 h 564376"/>
                <a:gd name="connsiteX8" fmla="*/ 0 w 3274987"/>
                <a:gd name="connsiteY8" fmla="*/ 56438 h 564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74987" h="564376">
                  <a:moveTo>
                    <a:pt x="0" y="56438"/>
                  </a:moveTo>
                  <a:cubicBezTo>
                    <a:pt x="0" y="25268"/>
                    <a:pt x="25268" y="0"/>
                    <a:pt x="56438" y="0"/>
                  </a:cubicBezTo>
                  <a:lnTo>
                    <a:pt x="3218549" y="0"/>
                  </a:lnTo>
                  <a:cubicBezTo>
                    <a:pt x="3249719" y="0"/>
                    <a:pt x="3274987" y="25268"/>
                    <a:pt x="3274987" y="56438"/>
                  </a:cubicBezTo>
                  <a:lnTo>
                    <a:pt x="3274987" y="507938"/>
                  </a:lnTo>
                  <a:cubicBezTo>
                    <a:pt x="3274987" y="539108"/>
                    <a:pt x="3249719" y="564376"/>
                    <a:pt x="3218549" y="564376"/>
                  </a:cubicBezTo>
                  <a:lnTo>
                    <a:pt x="56438" y="564376"/>
                  </a:lnTo>
                  <a:cubicBezTo>
                    <a:pt x="25268" y="564376"/>
                    <a:pt x="0" y="539108"/>
                    <a:pt x="0" y="507938"/>
                  </a:cubicBezTo>
                  <a:lnTo>
                    <a:pt x="0" y="56438"/>
                  </a:lnTo>
                  <a:close/>
                </a:path>
              </a:pathLst>
            </a:custGeom>
            <a:solidFill>
              <a:srgbClr val="015287"/>
            </a:solidFill>
            <a:ln>
              <a:noFill/>
            </a:ln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2730" tIns="92730" rIns="92730" bIns="9273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b="1" kern="1200" dirty="0" smtClean="0"/>
                <a:t>OBLAST</a:t>
              </a:r>
              <a:endParaRPr lang="ru-RU" sz="2000" b="1" kern="1200" dirty="0"/>
            </a:p>
          </p:txBody>
        </p:sp>
        <p:sp>
          <p:nvSpPr>
            <p:cNvPr id="49" name="Полилиния 48"/>
            <p:cNvSpPr>
              <a:spLocks noChangeAspect="1"/>
            </p:cNvSpPr>
            <p:nvPr/>
          </p:nvSpPr>
          <p:spPr>
            <a:xfrm>
              <a:off x="6037054" y="3202457"/>
              <a:ext cx="50480" cy="36000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45720" y="0"/>
                  </a:moveTo>
                  <a:lnTo>
                    <a:pt x="45720" y="331684"/>
                  </a:lnTo>
                  <a:lnTo>
                    <a:pt x="46386" y="331684"/>
                  </a:lnTo>
                  <a:lnTo>
                    <a:pt x="46386" y="663369"/>
                  </a:lnTo>
                </a:path>
              </a:pathLst>
            </a:custGeom>
            <a:noFill/>
            <a:ln w="57150">
              <a:solidFill>
                <a:srgbClr val="1F74BD"/>
              </a:solidFill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0" name="Полилиния 49"/>
            <p:cNvSpPr/>
            <p:nvPr/>
          </p:nvSpPr>
          <p:spPr>
            <a:xfrm>
              <a:off x="4449014" y="3695127"/>
              <a:ext cx="3272584" cy="577494"/>
            </a:xfrm>
            <a:custGeom>
              <a:avLst/>
              <a:gdLst>
                <a:gd name="connsiteX0" fmla="*/ 0 w 3272584"/>
                <a:gd name="connsiteY0" fmla="*/ 57749 h 577494"/>
                <a:gd name="connsiteX1" fmla="*/ 57749 w 3272584"/>
                <a:gd name="connsiteY1" fmla="*/ 0 h 577494"/>
                <a:gd name="connsiteX2" fmla="*/ 3214835 w 3272584"/>
                <a:gd name="connsiteY2" fmla="*/ 0 h 577494"/>
                <a:gd name="connsiteX3" fmla="*/ 3272584 w 3272584"/>
                <a:gd name="connsiteY3" fmla="*/ 57749 h 577494"/>
                <a:gd name="connsiteX4" fmla="*/ 3272584 w 3272584"/>
                <a:gd name="connsiteY4" fmla="*/ 519745 h 577494"/>
                <a:gd name="connsiteX5" fmla="*/ 3214835 w 3272584"/>
                <a:gd name="connsiteY5" fmla="*/ 577494 h 577494"/>
                <a:gd name="connsiteX6" fmla="*/ 57749 w 3272584"/>
                <a:gd name="connsiteY6" fmla="*/ 577494 h 577494"/>
                <a:gd name="connsiteX7" fmla="*/ 0 w 3272584"/>
                <a:gd name="connsiteY7" fmla="*/ 519745 h 577494"/>
                <a:gd name="connsiteX8" fmla="*/ 0 w 3272584"/>
                <a:gd name="connsiteY8" fmla="*/ 57749 h 577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72584" h="577494">
                  <a:moveTo>
                    <a:pt x="0" y="57749"/>
                  </a:moveTo>
                  <a:cubicBezTo>
                    <a:pt x="0" y="25855"/>
                    <a:pt x="25855" y="0"/>
                    <a:pt x="57749" y="0"/>
                  </a:cubicBezTo>
                  <a:lnTo>
                    <a:pt x="3214835" y="0"/>
                  </a:lnTo>
                  <a:cubicBezTo>
                    <a:pt x="3246729" y="0"/>
                    <a:pt x="3272584" y="25855"/>
                    <a:pt x="3272584" y="57749"/>
                  </a:cubicBezTo>
                  <a:lnTo>
                    <a:pt x="3272584" y="519745"/>
                  </a:lnTo>
                  <a:cubicBezTo>
                    <a:pt x="3272584" y="551639"/>
                    <a:pt x="3246729" y="577494"/>
                    <a:pt x="3214835" y="577494"/>
                  </a:cubicBezTo>
                  <a:lnTo>
                    <a:pt x="57749" y="577494"/>
                  </a:lnTo>
                  <a:cubicBezTo>
                    <a:pt x="25855" y="577494"/>
                    <a:pt x="0" y="551639"/>
                    <a:pt x="0" y="519745"/>
                  </a:cubicBezTo>
                  <a:lnTo>
                    <a:pt x="0" y="57749"/>
                  </a:lnTo>
                  <a:close/>
                </a:path>
              </a:pathLst>
            </a:custGeom>
            <a:solidFill>
              <a:srgbClr val="00A652"/>
            </a:solidFill>
            <a:ln>
              <a:noFill/>
            </a:ln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3114" tIns="93114" rIns="93114" bIns="93114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b="1" kern="1200" dirty="0" smtClean="0"/>
                <a:t>URBAN DISTRICT</a:t>
              </a:r>
              <a:endParaRPr lang="ru-RU" sz="2000" b="1" kern="1200" dirty="0"/>
            </a:p>
          </p:txBody>
        </p:sp>
        <p:sp>
          <p:nvSpPr>
            <p:cNvPr id="51" name="Полилиния 50"/>
            <p:cNvSpPr/>
            <p:nvPr/>
          </p:nvSpPr>
          <p:spPr>
            <a:xfrm>
              <a:off x="3894525" y="4272622"/>
              <a:ext cx="2190781" cy="546757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2190781" y="0"/>
                  </a:moveTo>
                  <a:lnTo>
                    <a:pt x="2190781" y="273378"/>
                  </a:lnTo>
                  <a:lnTo>
                    <a:pt x="0" y="273378"/>
                  </a:lnTo>
                  <a:lnTo>
                    <a:pt x="0" y="546757"/>
                  </a:lnTo>
                </a:path>
              </a:pathLst>
            </a:custGeom>
            <a:noFill/>
            <a:ln w="12700">
              <a:solidFill>
                <a:srgbClr val="1F74BD"/>
              </a:solidFill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2" name="Полилиния 51"/>
            <p:cNvSpPr/>
            <p:nvPr/>
          </p:nvSpPr>
          <p:spPr>
            <a:xfrm>
              <a:off x="2827383" y="4862444"/>
              <a:ext cx="2134284" cy="604946"/>
            </a:xfrm>
            <a:custGeom>
              <a:avLst/>
              <a:gdLst>
                <a:gd name="connsiteX0" fmla="*/ 0 w 2134284"/>
                <a:gd name="connsiteY0" fmla="*/ 60495 h 604946"/>
                <a:gd name="connsiteX1" fmla="*/ 60495 w 2134284"/>
                <a:gd name="connsiteY1" fmla="*/ 0 h 604946"/>
                <a:gd name="connsiteX2" fmla="*/ 2073789 w 2134284"/>
                <a:gd name="connsiteY2" fmla="*/ 0 h 604946"/>
                <a:gd name="connsiteX3" fmla="*/ 2134284 w 2134284"/>
                <a:gd name="connsiteY3" fmla="*/ 60495 h 604946"/>
                <a:gd name="connsiteX4" fmla="*/ 2134284 w 2134284"/>
                <a:gd name="connsiteY4" fmla="*/ 544451 h 604946"/>
                <a:gd name="connsiteX5" fmla="*/ 2073789 w 2134284"/>
                <a:gd name="connsiteY5" fmla="*/ 604946 h 604946"/>
                <a:gd name="connsiteX6" fmla="*/ 60495 w 2134284"/>
                <a:gd name="connsiteY6" fmla="*/ 604946 h 604946"/>
                <a:gd name="connsiteX7" fmla="*/ 0 w 2134284"/>
                <a:gd name="connsiteY7" fmla="*/ 544451 h 604946"/>
                <a:gd name="connsiteX8" fmla="*/ 0 w 2134284"/>
                <a:gd name="connsiteY8" fmla="*/ 60495 h 604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34284" h="604946">
                  <a:moveTo>
                    <a:pt x="0" y="60495"/>
                  </a:moveTo>
                  <a:cubicBezTo>
                    <a:pt x="0" y="27085"/>
                    <a:pt x="27085" y="0"/>
                    <a:pt x="60495" y="0"/>
                  </a:cubicBezTo>
                  <a:lnTo>
                    <a:pt x="2073789" y="0"/>
                  </a:lnTo>
                  <a:cubicBezTo>
                    <a:pt x="2107199" y="0"/>
                    <a:pt x="2134284" y="27085"/>
                    <a:pt x="2134284" y="60495"/>
                  </a:cubicBezTo>
                  <a:lnTo>
                    <a:pt x="2134284" y="544451"/>
                  </a:lnTo>
                  <a:cubicBezTo>
                    <a:pt x="2134284" y="577861"/>
                    <a:pt x="2107199" y="604946"/>
                    <a:pt x="2073789" y="604946"/>
                  </a:cubicBezTo>
                  <a:lnTo>
                    <a:pt x="60495" y="604946"/>
                  </a:lnTo>
                  <a:cubicBezTo>
                    <a:pt x="27085" y="604946"/>
                    <a:pt x="0" y="577861"/>
                    <a:pt x="0" y="544451"/>
                  </a:cubicBezTo>
                  <a:lnTo>
                    <a:pt x="0" y="60495"/>
                  </a:lnTo>
                  <a:close/>
                </a:path>
              </a:pathLst>
            </a:custGeom>
            <a:noFill/>
            <a:ln w="28575">
              <a:solidFill>
                <a:srgbClr val="00A652"/>
              </a:solidFill>
            </a:ln>
            <a:effectLst/>
          </p:spPr>
          <p:style>
            <a:lnRef idx="0">
              <a:scrgbClr r="0" g="0" b="0"/>
            </a:lnRef>
            <a:fillRef idx="3">
              <a:scrgbClr r="0" g="0" b="0"/>
            </a:fillRef>
            <a:effectRef idx="3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3918" tIns="93918" rIns="93918" bIns="93918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kern="1200" dirty="0" err="1" smtClean="0">
                  <a:solidFill>
                    <a:schemeClr val="tx1"/>
                  </a:solidFill>
                  <a:effectLst/>
                </a:rPr>
                <a:t>Raion</a:t>
              </a:r>
              <a:r>
                <a:rPr lang="en-US" sz="2000" kern="1200" dirty="0" smtClean="0">
                  <a:solidFill>
                    <a:schemeClr val="tx1"/>
                  </a:solidFill>
                  <a:effectLst/>
                </a:rPr>
                <a:t> (Local) Center</a:t>
              </a:r>
              <a:endParaRPr lang="ru-RU" sz="2000" kern="1200" dirty="0"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53" name="Полилиния 52"/>
            <p:cNvSpPr/>
            <p:nvPr/>
          </p:nvSpPr>
          <p:spPr>
            <a:xfrm>
              <a:off x="5455372" y="4272622"/>
              <a:ext cx="629934" cy="1550848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629934" y="0"/>
                  </a:moveTo>
                  <a:lnTo>
                    <a:pt x="629934" y="775424"/>
                  </a:lnTo>
                  <a:lnTo>
                    <a:pt x="0" y="775424"/>
                  </a:lnTo>
                  <a:lnTo>
                    <a:pt x="0" y="1550848"/>
                  </a:lnTo>
                </a:path>
              </a:pathLst>
            </a:custGeom>
            <a:noFill/>
            <a:ln w="38100">
              <a:solidFill>
                <a:srgbClr val="1F74BD"/>
              </a:solidFill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4" name="Полилиния 53"/>
            <p:cNvSpPr/>
            <p:nvPr/>
          </p:nvSpPr>
          <p:spPr>
            <a:xfrm>
              <a:off x="4848288" y="5823470"/>
              <a:ext cx="1214166" cy="756002"/>
            </a:xfrm>
            <a:custGeom>
              <a:avLst/>
              <a:gdLst>
                <a:gd name="connsiteX0" fmla="*/ 0 w 1214166"/>
                <a:gd name="connsiteY0" fmla="*/ 75600 h 756002"/>
                <a:gd name="connsiteX1" fmla="*/ 75600 w 1214166"/>
                <a:gd name="connsiteY1" fmla="*/ 0 h 756002"/>
                <a:gd name="connsiteX2" fmla="*/ 1138566 w 1214166"/>
                <a:gd name="connsiteY2" fmla="*/ 0 h 756002"/>
                <a:gd name="connsiteX3" fmla="*/ 1214166 w 1214166"/>
                <a:gd name="connsiteY3" fmla="*/ 75600 h 756002"/>
                <a:gd name="connsiteX4" fmla="*/ 1214166 w 1214166"/>
                <a:gd name="connsiteY4" fmla="*/ 680402 h 756002"/>
                <a:gd name="connsiteX5" fmla="*/ 1138566 w 1214166"/>
                <a:gd name="connsiteY5" fmla="*/ 756002 h 756002"/>
                <a:gd name="connsiteX6" fmla="*/ 75600 w 1214166"/>
                <a:gd name="connsiteY6" fmla="*/ 756002 h 756002"/>
                <a:gd name="connsiteX7" fmla="*/ 0 w 1214166"/>
                <a:gd name="connsiteY7" fmla="*/ 680402 h 756002"/>
                <a:gd name="connsiteX8" fmla="*/ 0 w 1214166"/>
                <a:gd name="connsiteY8" fmla="*/ 75600 h 756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4166" h="756002">
                  <a:moveTo>
                    <a:pt x="0" y="75600"/>
                  </a:moveTo>
                  <a:cubicBezTo>
                    <a:pt x="0" y="33847"/>
                    <a:pt x="33847" y="0"/>
                    <a:pt x="75600" y="0"/>
                  </a:cubicBezTo>
                  <a:lnTo>
                    <a:pt x="1138566" y="0"/>
                  </a:lnTo>
                  <a:cubicBezTo>
                    <a:pt x="1180319" y="0"/>
                    <a:pt x="1214166" y="33847"/>
                    <a:pt x="1214166" y="75600"/>
                  </a:cubicBezTo>
                  <a:lnTo>
                    <a:pt x="1214166" y="680402"/>
                  </a:lnTo>
                  <a:cubicBezTo>
                    <a:pt x="1214166" y="722155"/>
                    <a:pt x="1180319" y="756002"/>
                    <a:pt x="1138566" y="756002"/>
                  </a:cubicBezTo>
                  <a:lnTo>
                    <a:pt x="75600" y="756002"/>
                  </a:lnTo>
                  <a:cubicBezTo>
                    <a:pt x="33847" y="756002"/>
                    <a:pt x="0" y="722155"/>
                    <a:pt x="0" y="680402"/>
                  </a:cubicBezTo>
                  <a:lnTo>
                    <a:pt x="0" y="75600"/>
                  </a:lnTo>
                  <a:close/>
                </a:path>
              </a:pathLst>
            </a:custGeom>
            <a:solidFill>
              <a:srgbClr val="39A2DB"/>
            </a:solidFill>
            <a:ln>
              <a:noFill/>
            </a:ln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3583" tIns="113583" rIns="113583" bIns="113583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kern="1200" dirty="0" smtClean="0"/>
                <a:t>Village </a:t>
              </a:r>
              <a:r>
                <a:rPr lang="ru-RU" sz="2400" kern="1200" dirty="0" smtClean="0"/>
                <a:t>1</a:t>
              </a:r>
              <a:endParaRPr lang="ru-RU" sz="2400" kern="1200" dirty="0"/>
            </a:p>
          </p:txBody>
        </p:sp>
        <p:sp>
          <p:nvSpPr>
            <p:cNvPr id="55" name="Полилиния 54"/>
            <p:cNvSpPr/>
            <p:nvPr/>
          </p:nvSpPr>
          <p:spPr>
            <a:xfrm>
              <a:off x="6085306" y="4272622"/>
              <a:ext cx="914180" cy="1550848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775424"/>
                  </a:lnTo>
                  <a:lnTo>
                    <a:pt x="914180" y="775424"/>
                  </a:lnTo>
                  <a:lnTo>
                    <a:pt x="914180" y="1550848"/>
                  </a:lnTo>
                </a:path>
              </a:pathLst>
            </a:custGeom>
            <a:noFill/>
            <a:ln w="38100">
              <a:solidFill>
                <a:srgbClr val="1F74BD"/>
              </a:solidFill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6" name="Полилиния 55"/>
            <p:cNvSpPr/>
            <p:nvPr/>
          </p:nvSpPr>
          <p:spPr>
            <a:xfrm>
              <a:off x="6392404" y="5823470"/>
              <a:ext cx="1214166" cy="756002"/>
            </a:xfrm>
            <a:custGeom>
              <a:avLst/>
              <a:gdLst>
                <a:gd name="connsiteX0" fmla="*/ 0 w 1214166"/>
                <a:gd name="connsiteY0" fmla="*/ 75600 h 756002"/>
                <a:gd name="connsiteX1" fmla="*/ 75600 w 1214166"/>
                <a:gd name="connsiteY1" fmla="*/ 0 h 756002"/>
                <a:gd name="connsiteX2" fmla="*/ 1138566 w 1214166"/>
                <a:gd name="connsiteY2" fmla="*/ 0 h 756002"/>
                <a:gd name="connsiteX3" fmla="*/ 1214166 w 1214166"/>
                <a:gd name="connsiteY3" fmla="*/ 75600 h 756002"/>
                <a:gd name="connsiteX4" fmla="*/ 1214166 w 1214166"/>
                <a:gd name="connsiteY4" fmla="*/ 680402 h 756002"/>
                <a:gd name="connsiteX5" fmla="*/ 1138566 w 1214166"/>
                <a:gd name="connsiteY5" fmla="*/ 756002 h 756002"/>
                <a:gd name="connsiteX6" fmla="*/ 75600 w 1214166"/>
                <a:gd name="connsiteY6" fmla="*/ 756002 h 756002"/>
                <a:gd name="connsiteX7" fmla="*/ 0 w 1214166"/>
                <a:gd name="connsiteY7" fmla="*/ 680402 h 756002"/>
                <a:gd name="connsiteX8" fmla="*/ 0 w 1214166"/>
                <a:gd name="connsiteY8" fmla="*/ 75600 h 756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4166" h="756002">
                  <a:moveTo>
                    <a:pt x="0" y="75600"/>
                  </a:moveTo>
                  <a:cubicBezTo>
                    <a:pt x="0" y="33847"/>
                    <a:pt x="33847" y="0"/>
                    <a:pt x="75600" y="0"/>
                  </a:cubicBezTo>
                  <a:lnTo>
                    <a:pt x="1138566" y="0"/>
                  </a:lnTo>
                  <a:cubicBezTo>
                    <a:pt x="1180319" y="0"/>
                    <a:pt x="1214166" y="33847"/>
                    <a:pt x="1214166" y="75600"/>
                  </a:cubicBezTo>
                  <a:lnTo>
                    <a:pt x="1214166" y="680402"/>
                  </a:lnTo>
                  <a:cubicBezTo>
                    <a:pt x="1214166" y="722155"/>
                    <a:pt x="1180319" y="756002"/>
                    <a:pt x="1138566" y="756002"/>
                  </a:cubicBezTo>
                  <a:lnTo>
                    <a:pt x="75600" y="756002"/>
                  </a:lnTo>
                  <a:cubicBezTo>
                    <a:pt x="33847" y="756002"/>
                    <a:pt x="0" y="722155"/>
                    <a:pt x="0" y="680402"/>
                  </a:cubicBezTo>
                  <a:lnTo>
                    <a:pt x="0" y="75600"/>
                  </a:lnTo>
                  <a:close/>
                </a:path>
              </a:pathLst>
            </a:custGeom>
            <a:solidFill>
              <a:srgbClr val="39A2DB"/>
            </a:solidFill>
            <a:ln>
              <a:noFill/>
            </a:ln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3583" tIns="113583" rIns="113583" bIns="113583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dirty="0"/>
                <a:t>Village </a:t>
              </a:r>
              <a:r>
                <a:rPr lang="ru-RU" sz="2400" kern="1200" dirty="0" smtClean="0"/>
                <a:t>2</a:t>
              </a:r>
              <a:endParaRPr lang="ru-RU" sz="2400" kern="1200" dirty="0"/>
            </a:p>
          </p:txBody>
        </p:sp>
        <p:sp>
          <p:nvSpPr>
            <p:cNvPr id="57" name="Полилиния 56"/>
            <p:cNvSpPr/>
            <p:nvPr/>
          </p:nvSpPr>
          <p:spPr>
            <a:xfrm>
              <a:off x="6085306" y="4272622"/>
              <a:ext cx="2529884" cy="1550848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775424"/>
                  </a:lnTo>
                  <a:lnTo>
                    <a:pt x="2529884" y="775424"/>
                  </a:lnTo>
                  <a:lnTo>
                    <a:pt x="2529884" y="1550848"/>
                  </a:lnTo>
                </a:path>
              </a:pathLst>
            </a:custGeom>
            <a:noFill/>
            <a:ln w="38100">
              <a:solidFill>
                <a:srgbClr val="1F74BD"/>
              </a:solidFill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8" name="Полилиния 57"/>
            <p:cNvSpPr/>
            <p:nvPr/>
          </p:nvSpPr>
          <p:spPr>
            <a:xfrm>
              <a:off x="8008107" y="5823470"/>
              <a:ext cx="1214166" cy="756002"/>
            </a:xfrm>
            <a:custGeom>
              <a:avLst/>
              <a:gdLst>
                <a:gd name="connsiteX0" fmla="*/ 0 w 1214166"/>
                <a:gd name="connsiteY0" fmla="*/ 75600 h 756002"/>
                <a:gd name="connsiteX1" fmla="*/ 75600 w 1214166"/>
                <a:gd name="connsiteY1" fmla="*/ 0 h 756002"/>
                <a:gd name="connsiteX2" fmla="*/ 1138566 w 1214166"/>
                <a:gd name="connsiteY2" fmla="*/ 0 h 756002"/>
                <a:gd name="connsiteX3" fmla="*/ 1214166 w 1214166"/>
                <a:gd name="connsiteY3" fmla="*/ 75600 h 756002"/>
                <a:gd name="connsiteX4" fmla="*/ 1214166 w 1214166"/>
                <a:gd name="connsiteY4" fmla="*/ 680402 h 756002"/>
                <a:gd name="connsiteX5" fmla="*/ 1138566 w 1214166"/>
                <a:gd name="connsiteY5" fmla="*/ 756002 h 756002"/>
                <a:gd name="connsiteX6" fmla="*/ 75600 w 1214166"/>
                <a:gd name="connsiteY6" fmla="*/ 756002 h 756002"/>
                <a:gd name="connsiteX7" fmla="*/ 0 w 1214166"/>
                <a:gd name="connsiteY7" fmla="*/ 680402 h 756002"/>
                <a:gd name="connsiteX8" fmla="*/ 0 w 1214166"/>
                <a:gd name="connsiteY8" fmla="*/ 75600 h 756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4166" h="756002">
                  <a:moveTo>
                    <a:pt x="0" y="75600"/>
                  </a:moveTo>
                  <a:cubicBezTo>
                    <a:pt x="0" y="33847"/>
                    <a:pt x="33847" y="0"/>
                    <a:pt x="75600" y="0"/>
                  </a:cubicBezTo>
                  <a:lnTo>
                    <a:pt x="1138566" y="0"/>
                  </a:lnTo>
                  <a:cubicBezTo>
                    <a:pt x="1180319" y="0"/>
                    <a:pt x="1214166" y="33847"/>
                    <a:pt x="1214166" y="75600"/>
                  </a:cubicBezTo>
                  <a:lnTo>
                    <a:pt x="1214166" y="680402"/>
                  </a:lnTo>
                  <a:cubicBezTo>
                    <a:pt x="1214166" y="722155"/>
                    <a:pt x="1180319" y="756002"/>
                    <a:pt x="1138566" y="756002"/>
                  </a:cubicBezTo>
                  <a:lnTo>
                    <a:pt x="75600" y="756002"/>
                  </a:lnTo>
                  <a:cubicBezTo>
                    <a:pt x="33847" y="756002"/>
                    <a:pt x="0" y="722155"/>
                    <a:pt x="0" y="680402"/>
                  </a:cubicBezTo>
                  <a:lnTo>
                    <a:pt x="0" y="75600"/>
                  </a:lnTo>
                  <a:close/>
                </a:path>
              </a:pathLst>
            </a:custGeom>
            <a:solidFill>
              <a:srgbClr val="39A2DB"/>
            </a:solidFill>
            <a:ln>
              <a:noFill/>
            </a:ln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3583" tIns="113583" rIns="113583" bIns="113583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dirty="0"/>
                <a:t>Village </a:t>
              </a:r>
              <a:r>
                <a:rPr lang="ru-RU" sz="2400" kern="1200" dirty="0" smtClean="0"/>
                <a:t>3</a:t>
              </a:r>
              <a:endParaRPr lang="ru-RU" sz="2400" kern="1200" dirty="0"/>
            </a:p>
          </p:txBody>
        </p:sp>
      </p:grpSp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60447" y="2022093"/>
            <a:ext cx="507018" cy="507018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60447" y="3112150"/>
            <a:ext cx="517062" cy="517062"/>
          </a:xfrm>
          <a:prstGeom prst="rect">
            <a:avLst/>
          </a:prstGeom>
        </p:spPr>
      </p:pic>
      <p:sp>
        <p:nvSpPr>
          <p:cNvPr id="59" name="TextBox 58"/>
          <p:cNvSpPr txBox="1"/>
          <p:nvPr/>
        </p:nvSpPr>
        <p:spPr>
          <a:xfrm>
            <a:off x="821072" y="2021350"/>
            <a:ext cx="30032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PROJECT FINANCING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Пятиугольник 59"/>
          <p:cNvSpPr/>
          <p:nvPr/>
        </p:nvSpPr>
        <p:spPr>
          <a:xfrm rot="5400000">
            <a:off x="2937974" y="2454409"/>
            <a:ext cx="492991" cy="527623"/>
          </a:xfrm>
          <a:prstGeom prst="homePlate">
            <a:avLst/>
          </a:prstGeom>
          <a:solidFill>
            <a:srgbClr val="1F74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4520" y="262692"/>
            <a:ext cx="2346483" cy="1098799"/>
          </a:xfrm>
          <a:prstGeom prst="rect">
            <a:avLst/>
          </a:prstGeom>
        </p:spPr>
      </p:pic>
      <p:sp>
        <p:nvSpPr>
          <p:cNvPr id="25" name="Заголовок 1"/>
          <p:cNvSpPr txBox="1">
            <a:spLocks/>
          </p:cNvSpPr>
          <p:nvPr/>
        </p:nvSpPr>
        <p:spPr>
          <a:xfrm>
            <a:off x="842491" y="639582"/>
            <a:ext cx="9619761" cy="68263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solidFill>
                  <a:srgbClr val="1F74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 OF LOCAL INITIATIVES</a:t>
            </a:r>
            <a:endParaRPr lang="ru-RU" sz="3200" dirty="0">
              <a:solidFill>
                <a:srgbClr val="1F74B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0019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Параллелограмм 84"/>
          <p:cNvSpPr/>
          <p:nvPr/>
        </p:nvSpPr>
        <p:spPr>
          <a:xfrm>
            <a:off x="7110342" y="3061395"/>
            <a:ext cx="531654" cy="2757005"/>
          </a:xfrm>
          <a:prstGeom prst="parallelogram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араллелограмм 2"/>
          <p:cNvSpPr/>
          <p:nvPr/>
        </p:nvSpPr>
        <p:spPr>
          <a:xfrm>
            <a:off x="3649668" y="2986870"/>
            <a:ext cx="531654" cy="2757005"/>
          </a:xfrm>
          <a:prstGeom prst="parallelogram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Заголовок 1"/>
          <p:cNvSpPr txBox="1">
            <a:spLocks/>
          </p:cNvSpPr>
          <p:nvPr/>
        </p:nvSpPr>
        <p:spPr>
          <a:xfrm>
            <a:off x="471262" y="656137"/>
            <a:ext cx="9619761" cy="68263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solidFill>
                  <a:srgbClr val="1F74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 OF LOCAL INITIATIVES</a:t>
            </a:r>
            <a:endParaRPr lang="ru-RU" sz="3200" dirty="0">
              <a:solidFill>
                <a:srgbClr val="1F74B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4520" y="262692"/>
            <a:ext cx="2346483" cy="10987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AFA6E83-3410-4463-A4EE-2507DD676502}"/>
              </a:ext>
            </a:extLst>
          </p:cNvPr>
          <p:cNvSpPr txBox="1"/>
          <p:nvPr/>
        </p:nvSpPr>
        <p:spPr>
          <a:xfrm>
            <a:off x="471262" y="1387758"/>
            <a:ext cx="7748399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cap="all" spc="80" dirty="0" smtClean="0">
                <a:latin typeface="Arial" panose="020B0604020202020204" pitchFamily="34" charset="0"/>
                <a:cs typeface="Arial" panose="020B0604020202020204" pitchFamily="34" charset="0"/>
              </a:rPr>
              <a:t>GYM renovation</a:t>
            </a:r>
            <a:endParaRPr lang="ru-RU" sz="2800" b="1" cap="all" spc="8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en-US" sz="2400" cap="all" spc="80" dirty="0" smtClean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US" sz="2400" cap="all" spc="8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Zabaikalets</a:t>
            </a:r>
            <a:r>
              <a:rPr lang="en-US" sz="2400" cap="all" spc="80" dirty="0" smtClean="0">
                <a:latin typeface="Arial" panose="020B0604020202020204" pitchFamily="34" charset="0"/>
                <a:cs typeface="Arial" panose="020B0604020202020204" pitchFamily="34" charset="0"/>
              </a:rPr>
              <a:t> village</a:t>
            </a:r>
            <a:endParaRPr lang="ru-RU" sz="2400" cap="all" spc="8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Пятиугольник 16"/>
          <p:cNvSpPr/>
          <p:nvPr/>
        </p:nvSpPr>
        <p:spPr>
          <a:xfrm rot="5400000">
            <a:off x="6046125" y="854836"/>
            <a:ext cx="875002" cy="3050118"/>
          </a:xfrm>
          <a:prstGeom prst="homePlate">
            <a:avLst/>
          </a:prstGeom>
          <a:noFill/>
          <a:ln w="28575">
            <a:solidFill>
              <a:srgbClr val="4A8F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492915" y="1942394"/>
            <a:ext cx="1786066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1 241 956</a:t>
            </a:r>
          </a:p>
          <a:p>
            <a:pPr algn="ctr"/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Million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Roubles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85716" y="1912505"/>
            <a:ext cx="7443906" cy="45719"/>
          </a:xfrm>
          <a:prstGeom prst="rect">
            <a:avLst/>
          </a:prstGeom>
          <a:solidFill>
            <a:srgbClr val="1F74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8429C53-5A24-4078-BD76-A85BC70835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287" y="2986870"/>
            <a:ext cx="11401425" cy="361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998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"/>
            <a:ext cx="12192000" cy="6857851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xmlns="" id="{BF932655-3D3B-47D5-B9AE-0709877473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6800" y="1122363"/>
            <a:ext cx="9144000" cy="2387600"/>
          </a:xfrm>
          <a:noFill/>
        </p:spPr>
        <p:txBody>
          <a:bodyPr/>
          <a:lstStyle/>
          <a:p>
            <a:r>
              <a:rPr lang="en-US" sz="16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</a:t>
            </a:r>
            <a:endParaRPr lang="en-US" sz="16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xmlns="" id="{A6FDFC98-35E1-4448-9B59-DD9E65953B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56452" y="3602038"/>
            <a:ext cx="6566452" cy="1655762"/>
          </a:xfrm>
          <a:noFill/>
        </p:spPr>
        <p:txBody>
          <a:bodyPr>
            <a:normAutofit/>
          </a:bodyPr>
          <a:lstStyle/>
          <a:p>
            <a:pPr algn="l">
              <a:lnSpc>
                <a:spcPct val="100000"/>
              </a:lnSpc>
            </a:pPr>
            <a:r>
              <a:rPr lang="en-US" sz="3600" b="1" spc="-15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3600" spc="-15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ublic </a:t>
            </a:r>
            <a:r>
              <a:rPr lang="en-US" sz="3600" b="1" spc="-15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3600" spc="-15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rganized for (</a:t>
            </a:r>
            <a:r>
              <a:rPr lang="en-US" sz="3600" b="1" spc="-15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3600" spc="-15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e)development of </a:t>
            </a:r>
            <a:r>
              <a:rPr lang="en-US" sz="3600" b="1" spc="-15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3600" spc="-15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erritories </a:t>
            </a:r>
            <a:endParaRPr lang="en-US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776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3379</TotalTime>
  <Words>1066</Words>
  <Application>Microsoft Office PowerPoint</Application>
  <PresentationFormat>Widescreen</PresentationFormat>
  <Paragraphs>220</Paragraphs>
  <Slides>26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Arial</vt:lpstr>
      <vt:lpstr>Calibri</vt:lpstr>
      <vt:lpstr>Calibri Light</vt:lpstr>
      <vt:lpstr>Roboto Light</vt:lpstr>
      <vt:lpstr>Roboto Medium</vt:lpstr>
      <vt:lpstr>Wingdings</vt:lpstr>
      <vt:lpstr>Тема Office</vt:lpstr>
      <vt:lpstr>Participatory Budget in Sakhalin Oblast</vt:lpstr>
      <vt:lpstr>PowerPoint Presentation</vt:lpstr>
      <vt:lpstr>PowerPoint Presentation</vt:lpstr>
      <vt:lpstr>LISP</vt:lpstr>
      <vt:lpstr>PowerPoint Presentation</vt:lpstr>
      <vt:lpstr>PowerPoint Presentation</vt:lpstr>
      <vt:lpstr>PowerPoint Presentation</vt:lpstr>
      <vt:lpstr>PowerPoint Presentation</vt:lpstr>
      <vt:lpstr>PORT</vt:lpstr>
      <vt:lpstr>PowerPoint Presentation</vt:lpstr>
      <vt:lpstr>Development of PORT Model in Sakhalin Oblast based on Cascais Experience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YOUTH BUDGET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Инициативное бюджетирование в Сахалинской области</dc:title>
  <dc:creator>Нилова Юлия Евгеньевна</dc:creator>
  <cp:lastModifiedBy>Windows User</cp:lastModifiedBy>
  <cp:revision>193</cp:revision>
  <cp:lastPrinted>2018-08-30T05:08:50Z</cp:lastPrinted>
  <dcterms:created xsi:type="dcterms:W3CDTF">2018-08-29T22:33:51Z</dcterms:created>
  <dcterms:modified xsi:type="dcterms:W3CDTF">2018-10-10T12:33:43Z</dcterms:modified>
</cp:coreProperties>
</file>