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71" r:id="rId3"/>
    <p:sldId id="256" r:id="rId4"/>
    <p:sldId id="295" r:id="rId5"/>
    <p:sldId id="278" r:id="rId6"/>
    <p:sldId id="279" r:id="rId7"/>
    <p:sldId id="273" r:id="rId8"/>
    <p:sldId id="272" r:id="rId9"/>
    <p:sldId id="294" r:id="rId10"/>
    <p:sldId id="267" r:id="rId11"/>
    <p:sldId id="288" r:id="rId12"/>
    <p:sldId id="298" r:id="rId13"/>
    <p:sldId id="258" r:id="rId14"/>
    <p:sldId id="262" r:id="rId15"/>
    <p:sldId id="277" r:id="rId16"/>
    <p:sldId id="264" r:id="rId17"/>
    <p:sldId id="265" r:id="rId18"/>
    <p:sldId id="268" r:id="rId19"/>
    <p:sldId id="269" r:id="rId20"/>
    <p:sldId id="296" r:id="rId21"/>
    <p:sldId id="266" r:id="rId22"/>
    <p:sldId id="280" r:id="rId23"/>
    <p:sldId id="275" r:id="rId24"/>
    <p:sldId id="276" r:id="rId25"/>
    <p:sldId id="297" r:id="rId26"/>
    <p:sldId id="293" r:id="rId27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70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katerina Vasilkova" initials="EV" lastIdx="0" clrIdx="0">
    <p:extLst>
      <p:ext uri="{19B8F6BF-5375-455C-9EA6-DF929625EA0E}">
        <p15:presenceInfo xmlns:p15="http://schemas.microsoft.com/office/powerpoint/2012/main" userId="S-1-5-21-88094858-919529-1617787245-6400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1B8"/>
    <a:srgbClr val="1F74BD"/>
    <a:srgbClr val="4A8FCA"/>
    <a:srgbClr val="5595CD"/>
    <a:srgbClr val="A91C21"/>
    <a:srgbClr val="C00000"/>
    <a:srgbClr val="39A2DB"/>
    <a:srgbClr val="0098D9"/>
    <a:srgbClr val="5B9BD5"/>
    <a:srgbClr val="1A6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71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02" y="114"/>
      </p:cViewPr>
      <p:guideLst>
        <p:guide orient="horz" pos="1638"/>
        <p:guide pos="70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1B5CF-BF81-4D82-BDB5-40A88CBCEBE9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D5291-E8B4-496E-AC7C-A169108834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0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BCA0F-73CE-4943-BBDA-2D12CC393F8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2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BCA0F-73CE-4943-BBDA-2D12CC393F8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8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6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9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8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01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7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C1C71-80E5-439C-A177-0DE1A351D4A6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A2A22-A241-4264-B3CA-78C437661E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6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21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21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3.png"/><Relationship Id="rId7" Type="http://schemas.openxmlformats.org/officeDocument/2006/relationships/image" Target="../media/image2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6"/>
          <a:stretch/>
        </p:blipFill>
        <p:spPr>
          <a:xfrm>
            <a:off x="0" y="-9144"/>
            <a:ext cx="12192001" cy="68671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0801" y="2334768"/>
            <a:ext cx="5800131" cy="2387600"/>
          </a:xfrm>
          <a:effectLst/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hr-HR" sz="4200">
                <a:solidFill>
                  <a:schemeClr val="bg1"/>
                </a:solidFill>
                <a:latin typeface="+mn-lt"/>
              </a:rPr>
              <a:t>Participativni proračun u oblasti Sakhalin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37" y="390018"/>
            <a:ext cx="3019365" cy="1626234"/>
          </a:xfrm>
          <a:prstGeom prst="rect">
            <a:avLst/>
          </a:prstGeom>
        </p:spPr>
      </p:pic>
      <p:sp>
        <p:nvSpPr>
          <p:cNvPr id="7" name="Подзаголовок 2"/>
          <p:cNvSpPr>
            <a:spLocks noGrp="1"/>
          </p:cNvSpPr>
          <p:nvPr/>
        </p:nvSpPr>
        <p:spPr>
          <a:xfrm>
            <a:off x="820802" y="5359400"/>
            <a:ext cx="4905374" cy="88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hr-HR" b="1">
                <a:solidFill>
                  <a:schemeClr val="bg1"/>
                </a:solidFill>
              </a:rPr>
              <a:t>Anna Kharchenko</a:t>
            </a:r>
          </a:p>
          <a:p>
            <a:pPr algn="l">
              <a:lnSpc>
                <a:spcPct val="50000"/>
              </a:lnSpc>
            </a:pPr>
            <a:r>
              <a:rPr lang="hr-HR" sz="2100">
                <a:solidFill>
                  <a:schemeClr val="bg1"/>
                </a:solidFill>
              </a:rPr>
              <a:t>Ministrica financija, oblast Sakhalin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3260130" y="3250399"/>
            <a:ext cx="6858001" cy="357201"/>
          </a:xfrm>
          <a:prstGeom prst="rect">
            <a:avLst/>
          </a:prstGeom>
          <a:solidFill>
            <a:srgbClr val="D2AA4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7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301791" y="55411"/>
            <a:ext cx="6818809" cy="1089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0F3F8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23900" y="363079"/>
            <a:ext cx="10969070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PORT </a:t>
            </a:r>
          </a:p>
          <a:p>
            <a:r>
              <a:rPr lang="hr-HR" sz="20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(sudjelovanje građana u razvoju javne infrastrukture)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48" y="303907"/>
            <a:ext cx="2346483" cy="10987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2BBEF5-C9F6-4A2C-AE06-BDCB3AA3D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97" y="1651202"/>
            <a:ext cx="105060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809" y="2026809"/>
            <a:ext cx="5168347" cy="4245655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62CB16-3D4C-46AE-A286-13C6E481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1" y="303680"/>
            <a:ext cx="11550316" cy="1325563"/>
          </a:xfrm>
          <a:noFill/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hr-HR" sz="31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 modela PORT u oblasti Sakhalin</a:t>
            </a:r>
            <a:br>
              <a:rPr lang="hr-HR" sz="28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800">
                <a:latin typeface="Arial" panose="020B0604020202020204" pitchFamily="34" charset="0"/>
                <a:cs typeface="Arial" panose="020B0604020202020204" pitchFamily="34" charset="0"/>
              </a:rPr>
              <a:t>na temelju iskustva općine Cascais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FB8CB1-7987-4E1C-ACB4-50968FD2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41" y="2280385"/>
            <a:ext cx="4827137" cy="42703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hr-HR" sz="2000">
                <a:latin typeface="Arial" panose="020B0604020202020204" pitchFamily="34" charset="0"/>
                <a:cs typeface="Arial" panose="020B0604020202020204" pitchFamily="34" charset="0"/>
              </a:rPr>
              <a:t>formiranje </a:t>
            </a:r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zajedničkog tima</a:t>
            </a:r>
            <a:r>
              <a:rPr lang="hr-HR" sz="2000">
                <a:latin typeface="Arial" panose="020B0604020202020204" pitchFamily="34" charset="0"/>
                <a:cs typeface="Arial" panose="020B0604020202020204" pitchFamily="34" charset="0"/>
              </a:rPr>
              <a:t> sa Svjetskom bankom </a:t>
            </a:r>
          </a:p>
          <a:p>
            <a:pPr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studijski posjet Cascaisu </a:t>
            </a:r>
            <a:r>
              <a:rPr lang="hr-HR" sz="2000">
                <a:latin typeface="Arial" panose="020B0604020202020204" pitchFamily="34" charset="0"/>
                <a:cs typeface="Arial" panose="020B0604020202020204" pitchFamily="34" charset="0"/>
              </a:rPr>
              <a:t>radi učenja o detaljima izrade i provedbe u svakoj fazi</a:t>
            </a:r>
          </a:p>
          <a:p>
            <a:pPr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zajedničko oblikovanje </a:t>
            </a:r>
            <a:r>
              <a:rPr lang="hr-HR" sz="2000">
                <a:latin typeface="Arial" panose="020B0604020202020204" pitchFamily="34" charset="0"/>
                <a:cs typeface="Arial" panose="020B0604020202020204" pitchFamily="34" charset="0"/>
              </a:rPr>
              <a:t>prakse koja bi uzela u obzir značajke specifične za Rusku Federaciju i oblast Sakhalin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-69575" y="1629243"/>
            <a:ext cx="61350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A48CCBF-BDF4-4544-9234-6B3E4872D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188" y="1854111"/>
            <a:ext cx="64293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0E9C51C-EE9F-4D2B-B17B-518BAE463DA8}"/>
              </a:ext>
            </a:extLst>
          </p:cNvPr>
          <p:cNvSpPr txBox="1">
            <a:spLocks/>
          </p:cNvSpPr>
          <p:nvPr/>
        </p:nvSpPr>
        <p:spPr>
          <a:xfrm>
            <a:off x="581300" y="639582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 teritorija</a:t>
            </a:r>
          </a:p>
        </p:txBody>
      </p:sp>
      <p:sp>
        <p:nvSpPr>
          <p:cNvPr id="8" name="Прямоугольник 36">
            <a:extLst>
              <a:ext uri="{FF2B5EF4-FFF2-40B4-BE49-F238E27FC236}">
                <a16:creationId xmlns:a16="http://schemas.microsoft.com/office/drawing/2014/main" id="{05A2FDC8-8F51-4B08-89F7-35B610D00533}"/>
              </a:ext>
            </a:extLst>
          </p:cNvPr>
          <p:cNvSpPr/>
          <p:nvPr/>
        </p:nvSpPr>
        <p:spPr>
          <a:xfrm>
            <a:off x="568562" y="1450857"/>
            <a:ext cx="4301612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Početak programa – 2018.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1809" y="3096200"/>
            <a:ext cx="4674347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gradovi i predgrađa</a:t>
            </a: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veći projekti infrastrukture </a:t>
            </a:r>
            <a:r>
              <a:rPr lang="hr-HR">
                <a:latin typeface="Arial" panose="020B0604020202020204" pitchFamily="34" charset="0"/>
                <a:cs typeface="Arial" panose="020B0604020202020204" pitchFamily="34" charset="0"/>
              </a:rPr>
              <a:t>(do 100 milijuna rubalja po projektu)</a:t>
            </a:r>
          </a:p>
          <a:p>
            <a:pPr>
              <a:spcBef>
                <a:spcPts val="3000"/>
              </a:spcBef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  kombinacija LISP-a i modela participativnog proračuna iz Cascaisa </a:t>
            </a:r>
          </a:p>
          <a:p>
            <a:pPr>
              <a:spcBef>
                <a:spcPts val="600"/>
              </a:spcBef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4879" y="2713338"/>
            <a:ext cx="4811277" cy="3101054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D5DA62-2E52-4BDB-9A0A-D7F34D4A5A40}"/>
              </a:ext>
            </a:extLst>
          </p:cNvPr>
          <p:cNvSpPr txBox="1"/>
          <p:nvPr/>
        </p:nvSpPr>
        <p:spPr>
          <a:xfrm>
            <a:off x="581300" y="2393054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hr-HR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33831" y="2573470"/>
            <a:ext cx="5278184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dvije faze savjetovanja s javnosti:</a:t>
            </a:r>
          </a:p>
          <a:p>
            <a:pPr marL="800100" lvl="2" indent="-342900">
              <a:spcAft>
                <a:spcPts val="600"/>
              </a:spcAft>
              <a:buFont typeface="+mj-lt"/>
              <a:buAutoNum type="arabicPeriod"/>
            </a:pP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Preliminarni sastanci s javnosti u općinama</a:t>
            </a:r>
          </a:p>
          <a:p>
            <a:pPr marL="800100" lvl="2" indent="-342900">
              <a:buFont typeface="+mj-lt"/>
              <a:buAutoNum type="arabicPeriod"/>
            </a:pP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Sastanci s delegatima na gradskoj razini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javno glasovanje na internetu diljem regije</a:t>
            </a:r>
          </a:p>
          <a:p>
            <a:pPr lvl="1">
              <a:spcAft>
                <a:spcPts val="120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Autentifikacija putem službene internetske platforme za javne usluge (</a:t>
            </a:r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GosUslugi</a:t>
            </a: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 – internetska stranica za javne usluge)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42539" y="2421541"/>
            <a:ext cx="5441618" cy="3854554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966791" y="1959876"/>
            <a:ext cx="364074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hr-H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POSEBNE ZNAČAJKE: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912505"/>
            <a:ext cx="4621696" cy="54000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48" y="303907"/>
            <a:ext cx="2346483" cy="10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1206430" y="4400247"/>
            <a:ext cx="3561459" cy="1254319"/>
            <a:chOff x="4876102" y="5193871"/>
            <a:chExt cx="3561459" cy="1254319"/>
          </a:xfrm>
        </p:grpSpPr>
        <p:sp>
          <p:nvSpPr>
            <p:cNvPr id="13" name="TextBox 12"/>
            <p:cNvSpPr txBox="1"/>
            <p:nvPr/>
          </p:nvSpPr>
          <p:spPr>
            <a:xfrm>
              <a:off x="4882511" y="5193871"/>
              <a:ext cx="3555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>
                  <a:latin typeface="Arial" panose="020B0604020202020204" pitchFamily="34" charset="0"/>
                  <a:cs typeface="Arial" panose="020B0604020202020204" pitchFamily="34" charset="0"/>
                </a:rPr>
                <a:t>Trajanje provedbe projekta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90924" y="5443482"/>
              <a:ext cx="2002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50"/>
                </a:spcBef>
              </a:pPr>
              <a:r>
                <a:rPr lang="hr-HR"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hr-HR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hr-HR">
                  <a:latin typeface="Arial" panose="020B0604020202020204" pitchFamily="34" charset="0"/>
                  <a:cs typeface="Arial" panose="020B0604020202020204" pitchFamily="34" charset="0"/>
                </a:rPr>
                <a:t> godine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6102" y="5986525"/>
              <a:ext cx="3555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Od datuma odobrenja projekta i donošenja odluke o financiranju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905137" y="4401377"/>
            <a:ext cx="4353807" cy="1059147"/>
            <a:chOff x="606493" y="5335546"/>
            <a:chExt cx="4353807" cy="1059147"/>
          </a:xfrm>
        </p:grpSpPr>
        <p:sp>
          <p:nvSpPr>
            <p:cNvPr id="16" name="TextBox 15"/>
            <p:cNvSpPr txBox="1"/>
            <p:nvPr/>
          </p:nvSpPr>
          <p:spPr>
            <a:xfrm>
              <a:off x="776600" y="5335546"/>
              <a:ext cx="3555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>
                  <a:latin typeface="Arial" panose="020B0604020202020204" pitchFamily="34" charset="0"/>
                  <a:cs typeface="Arial" panose="020B0604020202020204" pitchFamily="34" charset="0"/>
                </a:rPr>
                <a:t>Tematska područja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6125" y="5673535"/>
              <a:ext cx="387302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hr-HR" sz="1600">
                  <a:latin typeface="Arial" panose="020B0604020202020204" pitchFamily="34" charset="0"/>
                  <a:cs typeface="Arial" panose="020B0604020202020204" pitchFamily="34" charset="0"/>
                </a:rPr>
                <a:t>Izgradnja/renovacija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6125" y="6006895"/>
              <a:ext cx="417417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hr-HR" sz="1600">
                  <a:latin typeface="Arial" panose="020B0604020202020204" pitchFamily="34" charset="0"/>
                  <a:cs typeface="Arial" panose="020B0604020202020204" pitchFamily="34" charset="0"/>
                </a:rPr>
                <a:t>Kupnja objekata</a:t>
              </a: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606493" y="5810005"/>
              <a:ext cx="163698" cy="140980"/>
            </a:xfrm>
            <a:prstGeom prst="homePlate">
              <a:avLst/>
            </a:prstGeom>
            <a:solidFill>
              <a:srgbClr val="55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606493" y="6141434"/>
              <a:ext cx="163698" cy="140980"/>
            </a:xfrm>
            <a:prstGeom prst="homePlate">
              <a:avLst/>
            </a:prstGeom>
            <a:solidFill>
              <a:srgbClr val="55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5" name="Заголовок 1"/>
          <p:cNvSpPr txBox="1">
            <a:spLocks/>
          </p:cNvSpPr>
          <p:nvPr/>
        </p:nvSpPr>
        <p:spPr>
          <a:xfrm>
            <a:off x="723900" y="587788"/>
            <a:ext cx="7791450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Kriteriji za odabir projekta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5225661" y="2143546"/>
            <a:ext cx="2640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Trošak po projektu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25660" y="2319309"/>
            <a:ext cx="2821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50"/>
              </a:spcBef>
            </a:pPr>
            <a:r>
              <a:rPr lang="hr-HR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100 milijuna rubalja</a:t>
            </a:r>
          </a:p>
        </p:txBody>
      </p:sp>
      <p:sp>
        <p:nvSpPr>
          <p:cNvPr id="40" name="Прямоугольный треугольник 39"/>
          <p:cNvSpPr/>
          <p:nvPr/>
        </p:nvSpPr>
        <p:spPr>
          <a:xfrm rot="13500000">
            <a:off x="4645020" y="2545317"/>
            <a:ext cx="324000" cy="324000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7"/>
          </a:p>
        </p:txBody>
      </p:sp>
      <p:sp>
        <p:nvSpPr>
          <p:cNvPr id="41" name="Прямоугольный треугольник 40"/>
          <p:cNvSpPr/>
          <p:nvPr/>
        </p:nvSpPr>
        <p:spPr>
          <a:xfrm rot="13500000">
            <a:off x="4320320" y="2543516"/>
            <a:ext cx="324000" cy="324000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7"/>
          </a:p>
        </p:txBody>
      </p:sp>
      <p:sp>
        <p:nvSpPr>
          <p:cNvPr id="42" name="Прямоугольник 41"/>
          <p:cNvSpPr/>
          <p:nvPr/>
        </p:nvSpPr>
        <p:spPr>
          <a:xfrm>
            <a:off x="5225661" y="2893514"/>
            <a:ext cx="2968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dodijeljenih proračunskih sredstava</a:t>
            </a:r>
          </a:p>
          <a:p>
            <a:r>
              <a:rPr lang="hr-HR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(regionalnih i općinskih)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297365" y="2080984"/>
            <a:ext cx="2708299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hr-HR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Sufinanciranje iz proračuna općine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297365" y="2867060"/>
            <a:ext cx="2393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50"/>
              </a:spcBef>
            </a:pPr>
            <a:r>
              <a:rPr lang="hr-HR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Najmanje 1 %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37" y="4199604"/>
            <a:ext cx="3233940" cy="2315854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2280748" y="2062396"/>
            <a:ext cx="1556984" cy="1551775"/>
            <a:chOff x="927899" y="2966240"/>
            <a:chExt cx="1430763" cy="1374821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964024" y="3907560"/>
              <a:ext cx="1394638" cy="130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30000"/>
                </a:lnSpc>
              </a:pPr>
              <a:r>
                <a:rPr lang="hr-HR" sz="1200" b="1">
                  <a:latin typeface="Arial" panose="020B0604020202020204" pitchFamily="34" charset="0"/>
                  <a:cs typeface="Arial" panose="020B0604020202020204" pitchFamily="34" charset="0"/>
                </a:rPr>
                <a:t>milijarda rubalja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 flipH="1">
              <a:off x="1625066" y="3007717"/>
              <a:ext cx="129603" cy="9652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r-HR" sz="6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>
                <a:lnSpc>
                  <a:spcPct val="30000"/>
                </a:lnSpc>
              </a:pPr>
              <a:r>
                <a:rPr lang="hr-HR" sz="160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30" name="Овал 29"/>
            <p:cNvSpPr/>
            <p:nvPr/>
          </p:nvSpPr>
          <p:spPr>
            <a:xfrm>
              <a:off x="927899" y="2966240"/>
              <a:ext cx="1430763" cy="1374821"/>
            </a:xfrm>
            <a:prstGeom prst="ellipse">
              <a:avLst/>
            </a:prstGeom>
            <a:noFill/>
            <a:ln w="38100">
              <a:solidFill>
                <a:srgbClr val="2591C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127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 flipV="1">
            <a:off x="1221252" y="3928056"/>
            <a:ext cx="9720000" cy="0"/>
          </a:xfrm>
          <a:prstGeom prst="line">
            <a:avLst/>
          </a:prstGeom>
          <a:ln w="19050">
            <a:solidFill>
              <a:srgbClr val="2591C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97" y="1859124"/>
            <a:ext cx="900527" cy="900527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>
            <a:endCxn id="30" idx="3"/>
          </p:cNvCxnSpPr>
          <p:nvPr/>
        </p:nvCxnSpPr>
        <p:spPr>
          <a:xfrm>
            <a:off x="1450833" y="2742635"/>
            <a:ext cx="1057930" cy="644284"/>
          </a:xfrm>
          <a:prstGeom prst="line">
            <a:avLst/>
          </a:prstGeom>
          <a:ln w="19050">
            <a:solidFill>
              <a:srgbClr val="2591C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30" idx="0"/>
          </p:cNvCxnSpPr>
          <p:nvPr/>
        </p:nvCxnSpPr>
        <p:spPr>
          <a:xfrm>
            <a:off x="1717153" y="1877668"/>
            <a:ext cx="1342087" cy="184728"/>
          </a:xfrm>
          <a:prstGeom prst="line">
            <a:avLst/>
          </a:prstGeom>
          <a:ln w="19050">
            <a:solidFill>
              <a:srgbClr val="2591C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084769" y="5405521"/>
            <a:ext cx="417417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Nadogradnja </a:t>
            </a:r>
          </a:p>
        </p:txBody>
      </p:sp>
      <p:sp>
        <p:nvSpPr>
          <p:cNvPr id="48" name="Плюс 47"/>
          <p:cNvSpPr/>
          <p:nvPr/>
        </p:nvSpPr>
        <p:spPr>
          <a:xfrm>
            <a:off x="4905137" y="5514302"/>
            <a:ext cx="163698" cy="180000"/>
          </a:xfrm>
          <a:prstGeom prst="mathPlus">
            <a:avLst/>
          </a:prstGeom>
          <a:solidFill>
            <a:srgbClr val="4A8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478080" y="1461011"/>
            <a:ext cx="3732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Obuka volontera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3" b="7099"/>
          <a:stretch/>
        </p:blipFill>
        <p:spPr>
          <a:xfrm>
            <a:off x="8789208" y="4727071"/>
            <a:ext cx="2503893" cy="166574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17138" b="5010"/>
          <a:stretch/>
        </p:blipFill>
        <p:spPr>
          <a:xfrm>
            <a:off x="907655" y="1968164"/>
            <a:ext cx="2886865" cy="177961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" b="5330"/>
          <a:stretch/>
        </p:blipFill>
        <p:spPr>
          <a:xfrm>
            <a:off x="4078502" y="1968163"/>
            <a:ext cx="2950916" cy="1779611"/>
          </a:xfrm>
          <a:prstGeom prst="rect">
            <a:avLst/>
          </a:prstGeom>
        </p:spPr>
      </p:pic>
      <p:sp>
        <p:nvSpPr>
          <p:cNvPr id="65" name="Пятиугольник 64"/>
          <p:cNvSpPr/>
          <p:nvPr/>
        </p:nvSpPr>
        <p:spPr>
          <a:xfrm>
            <a:off x="907655" y="1478485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6083028" y="4172992"/>
            <a:ext cx="481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Preliminarni sastanci</a:t>
            </a:r>
          </a:p>
        </p:txBody>
      </p:sp>
      <p:sp>
        <p:nvSpPr>
          <p:cNvPr id="70" name="Пятиугольник 69"/>
          <p:cNvSpPr/>
          <p:nvPr/>
        </p:nvSpPr>
        <p:spPr>
          <a:xfrm rot="10800000">
            <a:off x="10961729" y="4190466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/>
          <a:stretch/>
        </p:blipFill>
        <p:spPr>
          <a:xfrm>
            <a:off x="5548111" y="4733774"/>
            <a:ext cx="2791135" cy="1658929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7746445" y="2303062"/>
            <a:ext cx="2815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Obuka simulira odabir projektnih prijedloga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174459" y="4896019"/>
            <a:ext cx="3254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Stanovnici zajednice sastaju se kako bi odabrali </a:t>
            </a:r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jedan od predloženih projekta</a:t>
            </a: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  <a:p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trojicu delegata</a:t>
            </a: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 koji će predstaviti projekt na završnom sastanku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7496324" y="2094842"/>
            <a:ext cx="0" cy="9541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052506" y="4840356"/>
            <a:ext cx="0" cy="11885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723900" y="512694"/>
            <a:ext cx="7744597" cy="7876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 PROVEDBE</a:t>
            </a:r>
          </a:p>
        </p:txBody>
      </p:sp>
    </p:spTree>
    <p:extLst>
      <p:ext uri="{BB962C8B-B14F-4D97-AF65-F5344CB8AC3E}">
        <p14:creationId xmlns:p14="http://schemas.microsoft.com/office/powerpoint/2010/main" val="288064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411892" y="1300066"/>
            <a:ext cx="12192000" cy="276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333533" y="1433014"/>
            <a:ext cx="493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Završni sastanci delegata</a:t>
            </a:r>
          </a:p>
        </p:txBody>
      </p:sp>
      <p:sp>
        <p:nvSpPr>
          <p:cNvPr id="65" name="Пятиугольник 64"/>
          <p:cNvSpPr/>
          <p:nvPr/>
        </p:nvSpPr>
        <p:spPr>
          <a:xfrm>
            <a:off x="883553" y="1450488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7894734" y="2127971"/>
            <a:ext cx="26167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Na sastancima delegata na gradskoj razini odabiru se </a:t>
            </a:r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dva projekta</a:t>
            </a:r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 koja će ići u konačni krug odabira na razini oblasti (regije)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b="7654"/>
          <a:stretch/>
        </p:blipFill>
        <p:spPr>
          <a:xfrm>
            <a:off x="885890" y="1989603"/>
            <a:ext cx="3050975" cy="187995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 b="3728"/>
          <a:stretch/>
        </p:blipFill>
        <p:spPr>
          <a:xfrm>
            <a:off x="4418760" y="1985441"/>
            <a:ext cx="3121805" cy="188463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723900" y="512694"/>
            <a:ext cx="7170834" cy="7146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 PROVEDBE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9"/>
          <a:stretch/>
        </p:blipFill>
        <p:spPr>
          <a:xfrm>
            <a:off x="3193726" y="4903661"/>
            <a:ext cx="3618663" cy="1954340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0" y="4075695"/>
            <a:ext cx="12192000" cy="996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6054406" y="4281841"/>
            <a:ext cx="481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TEHNIČKI PREGLED</a:t>
            </a:r>
          </a:p>
        </p:txBody>
      </p:sp>
      <p:sp>
        <p:nvSpPr>
          <p:cNvPr id="70" name="Пятиугольник 69"/>
          <p:cNvSpPr/>
          <p:nvPr/>
        </p:nvSpPr>
        <p:spPr>
          <a:xfrm rot="10800000">
            <a:off x="11028778" y="4299315"/>
            <a:ext cx="331372" cy="354651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3119858" y="4128727"/>
            <a:ext cx="4082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U fazi tehničkog pregleda odabiru se primjereni projekti i </a:t>
            </a:r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sastavlja potpun popis projekata koji sudjeluju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753">
            <a:off x="-141947" y="3760938"/>
            <a:ext cx="3392915" cy="34393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 r="12468" b="40903"/>
          <a:stretch/>
        </p:blipFill>
        <p:spPr>
          <a:xfrm>
            <a:off x="5754009" y="4593676"/>
            <a:ext cx="6633145" cy="2257234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7819654" y="2204523"/>
            <a:ext cx="0" cy="11747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420284" y="4194076"/>
            <a:ext cx="0" cy="7095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2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1908" y="-2735289"/>
            <a:ext cx="493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>
                <a:solidFill>
                  <a:srgbClr val="1743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ОБЩЕОБЛАСТНОЕ votesАНИЕ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1524000" y="-2717815"/>
            <a:ext cx="331372" cy="354651"/>
          </a:xfrm>
          <a:prstGeom prst="homePlate">
            <a:avLst/>
          </a:prstGeom>
          <a:solidFill>
            <a:srgbClr val="C5A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524625" y="-2455455"/>
            <a:ext cx="373608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3815" b="9006"/>
          <a:stretch/>
        </p:blipFill>
        <p:spPr>
          <a:xfrm>
            <a:off x="4882224" y="4041669"/>
            <a:ext cx="3883503" cy="22628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b="4156"/>
          <a:stretch/>
        </p:blipFill>
        <p:spPr>
          <a:xfrm>
            <a:off x="879900" y="4054765"/>
            <a:ext cx="3681589" cy="2249794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8881359" y="2198408"/>
            <a:ext cx="2630953" cy="3951351"/>
            <a:chOff x="4326895" y="2164180"/>
            <a:chExt cx="1642469" cy="2466776"/>
          </a:xfrm>
        </p:grpSpPr>
        <p:sp>
          <p:nvSpPr>
            <p:cNvPr id="10" name="Прямоугольник 9"/>
            <p:cNvSpPr/>
            <p:nvPr/>
          </p:nvSpPr>
          <p:spPr>
            <a:xfrm flipV="1">
              <a:off x="4326895" y="2164180"/>
              <a:ext cx="1642469" cy="2466771"/>
            </a:xfrm>
            <a:prstGeom prst="rect">
              <a:avLst/>
            </a:prstGeom>
            <a:solidFill>
              <a:srgbClr val="F7F9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036" y="2164186"/>
              <a:ext cx="1522647" cy="2466770"/>
            </a:xfrm>
            <a:prstGeom prst="rect">
              <a:avLst/>
            </a:prstGeom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799664" y="535844"/>
            <a:ext cx="7453440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GLASOVANJE NA RAZINI REGIJE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"/>
          <a:stretch/>
        </p:blipFill>
        <p:spPr>
          <a:xfrm>
            <a:off x="879900" y="1552134"/>
            <a:ext cx="3666362" cy="2296170"/>
          </a:xfrm>
          <a:prstGeom prst="rect">
            <a:avLst/>
          </a:prstGeom>
        </p:spPr>
      </p:pic>
      <p:sp>
        <p:nvSpPr>
          <p:cNvPr id="32" name="Стрелка углом вверх 31"/>
          <p:cNvSpPr/>
          <p:nvPr/>
        </p:nvSpPr>
        <p:spPr>
          <a:xfrm rot="10800000" flipH="1">
            <a:off x="8177340" y="1664103"/>
            <a:ext cx="1370111" cy="503712"/>
          </a:xfrm>
          <a:prstGeom prst="bentUpArrow">
            <a:avLst>
              <a:gd name="adj1" fmla="val 25000"/>
              <a:gd name="adj2" fmla="val 34256"/>
              <a:gd name="adj3" fmla="val 4351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4789235" y="1534581"/>
            <a:ext cx="4259013" cy="2315139"/>
            <a:chOff x="4593434" y="2149491"/>
            <a:chExt cx="4114459" cy="2221207"/>
          </a:xfrm>
        </p:grpSpPr>
        <p:sp>
          <p:nvSpPr>
            <p:cNvPr id="31" name="Прямоугольник 30"/>
            <p:cNvSpPr/>
            <p:nvPr/>
          </p:nvSpPr>
          <p:spPr>
            <a:xfrm flipV="1">
              <a:off x="4683267" y="2149491"/>
              <a:ext cx="3330232" cy="2221207"/>
            </a:xfrm>
            <a:prstGeom prst="rect">
              <a:avLst/>
            </a:prstGeom>
            <a:solidFill>
              <a:srgbClr val="2591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33" name="TextBox 27"/>
            <p:cNvSpPr txBox="1"/>
            <p:nvPr/>
          </p:nvSpPr>
          <p:spPr>
            <a:xfrm>
              <a:off x="4845947" y="2331779"/>
              <a:ext cx="3257385" cy="339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r-HR" sz="1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Glasovanje na internetu</a:t>
              </a:r>
            </a:p>
          </p:txBody>
        </p:sp>
        <p:sp>
          <p:nvSpPr>
            <p:cNvPr id="34" name="Пятиугольник 33"/>
            <p:cNvSpPr/>
            <p:nvPr/>
          </p:nvSpPr>
          <p:spPr>
            <a:xfrm>
              <a:off x="4593434" y="2745836"/>
              <a:ext cx="3081075" cy="366450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6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4845947" y="3152699"/>
              <a:ext cx="3861946" cy="324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450"/>
                </a:spcBef>
              </a:pPr>
              <a:r>
                <a:rPr lang="hr-HR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Odabir dvaju projekata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4845947" y="2786385"/>
              <a:ext cx="2581276" cy="30615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hr-HR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pib.sakhminfin.ru/vote</a:t>
              </a: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14" y="3801286"/>
              <a:ext cx="308955" cy="28465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113" y="3801286"/>
              <a:ext cx="308955" cy="284650"/>
            </a:xfrm>
            <a:prstGeom prst="rect">
              <a:avLst/>
            </a:prstGeom>
          </p:spPr>
        </p:pic>
        <p:sp>
          <p:nvSpPr>
            <p:cNvPr id="39" name="TextBox 40"/>
            <p:cNvSpPr txBox="1"/>
            <p:nvPr/>
          </p:nvSpPr>
          <p:spPr>
            <a:xfrm>
              <a:off x="4845946" y="3695932"/>
              <a:ext cx="2267450" cy="413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r-HR" sz="1100"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 MOGU se odabrati dva projekta za isto gradsko područje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4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>
          <a:xfrm>
            <a:off x="952377" y="608175"/>
            <a:ext cx="6949232" cy="795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4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IZGLASANI POBJEDNICI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0" y="1550733"/>
            <a:ext cx="2201312" cy="1476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70" y="1550734"/>
            <a:ext cx="2075367" cy="1476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6"/>
          <a:stretch/>
        </p:blipFill>
        <p:spPr>
          <a:xfrm>
            <a:off x="6495288" y="1550732"/>
            <a:ext cx="1890876" cy="1476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8" r="5046"/>
          <a:stretch/>
        </p:blipFill>
        <p:spPr>
          <a:xfrm>
            <a:off x="3880829" y="3218685"/>
            <a:ext cx="2076598" cy="1377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709" r="10767" b="398"/>
          <a:stretch/>
        </p:blipFill>
        <p:spPr>
          <a:xfrm>
            <a:off x="1103071" y="3220422"/>
            <a:ext cx="2201312" cy="1375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r="9227"/>
          <a:stretch/>
        </p:blipFill>
        <p:spPr>
          <a:xfrm>
            <a:off x="8943802" y="1550732"/>
            <a:ext cx="2166047" cy="14763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/>
        </p:blipFill>
        <p:spPr>
          <a:xfrm>
            <a:off x="1107789" y="4782138"/>
            <a:ext cx="2203926" cy="16665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r="1605"/>
          <a:stretch/>
        </p:blipFill>
        <p:spPr>
          <a:xfrm>
            <a:off x="8943215" y="3213041"/>
            <a:ext cx="2166616" cy="14141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20415"/>
          <a:stretch/>
        </p:blipFill>
        <p:spPr>
          <a:xfrm>
            <a:off x="6517906" y="3213041"/>
            <a:ext cx="1891507" cy="14141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05" y="4782138"/>
            <a:ext cx="1890762" cy="16665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13936"/>
          <a:stretch/>
        </p:blipFill>
        <p:spPr>
          <a:xfrm>
            <a:off x="3880829" y="4782138"/>
            <a:ext cx="2076598" cy="166659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103071" y="1550733"/>
            <a:ext cx="2206031" cy="385009"/>
            <a:chOff x="419926" y="1762432"/>
            <a:chExt cx="1980200" cy="345596"/>
          </a:xfrm>
          <a:solidFill>
            <a:srgbClr val="E8AC4A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424162" y="1762432"/>
              <a:ext cx="1975964" cy="3455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9926" y="1807005"/>
              <a:ext cx="1902945" cy="2486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r-HR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DJEČJI KAMP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52377" y="2463093"/>
            <a:ext cx="751528" cy="673262"/>
            <a:chOff x="424161" y="2315168"/>
            <a:chExt cx="674594" cy="60434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24161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4161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1943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4161" y="2639460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glasa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854231" y="1550733"/>
            <a:ext cx="2083271" cy="427190"/>
            <a:chOff x="2662947" y="1762431"/>
            <a:chExt cx="1870007" cy="383459"/>
          </a:xfrm>
          <a:solidFill>
            <a:srgbClr val="E8AC4A"/>
          </a:solidFill>
        </p:grpSpPr>
        <p:sp>
          <p:nvSpPr>
            <p:cNvPr id="41" name="Прямоугольник 40"/>
            <p:cNvSpPr/>
            <p:nvPr/>
          </p:nvSpPr>
          <p:spPr>
            <a:xfrm>
              <a:off x="2668938" y="1762431"/>
              <a:ext cx="1864016" cy="3834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62947" y="1807005"/>
              <a:ext cx="1823946" cy="2486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r-HR" sz="1200" b="1" cap="all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Stadion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3705491" y="2463093"/>
            <a:ext cx="751528" cy="673262"/>
            <a:chOff x="2668937" y="2315168"/>
            <a:chExt cx="674594" cy="60434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2668937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68937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1763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68937" y="2639461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glasa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495288" y="1550732"/>
            <a:ext cx="1890762" cy="515837"/>
            <a:chOff x="4813459" y="1762431"/>
            <a:chExt cx="1697204" cy="463031"/>
          </a:xfrm>
          <a:solidFill>
            <a:srgbClr val="E8AC4A"/>
          </a:solidFill>
        </p:grpSpPr>
        <p:sp>
          <p:nvSpPr>
            <p:cNvPr id="55" name="Прямоугольник 54"/>
            <p:cNvSpPr/>
            <p:nvPr/>
          </p:nvSpPr>
          <p:spPr>
            <a:xfrm>
              <a:off x="4813459" y="1762431"/>
              <a:ext cx="1697204" cy="4630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23127" y="1766664"/>
              <a:ext cx="1687536" cy="4144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r-HR" sz="1200" b="1" cap="all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Sustav vodoopskrbe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339875" y="2463093"/>
            <a:ext cx="751528" cy="673262"/>
            <a:chOff x="4813458" y="2315168"/>
            <a:chExt cx="674594" cy="604340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4813458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13458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1624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813458" y="2639461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glasa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941982" y="1550733"/>
            <a:ext cx="2178000" cy="406802"/>
            <a:chOff x="6791121" y="1762432"/>
            <a:chExt cx="1934366" cy="365158"/>
          </a:xfrm>
          <a:solidFill>
            <a:srgbClr val="E8AC4A"/>
          </a:solidFill>
        </p:grpSpPr>
        <p:sp>
          <p:nvSpPr>
            <p:cNvPr id="60" name="Прямоугольник 59"/>
            <p:cNvSpPr/>
            <p:nvPr/>
          </p:nvSpPr>
          <p:spPr>
            <a:xfrm>
              <a:off x="6791136" y="1762432"/>
              <a:ext cx="1934351" cy="3651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791121" y="1807005"/>
              <a:ext cx="1830347" cy="2486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r-HR" sz="1200" b="1" cap="all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Stadion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746729" y="2463093"/>
            <a:ext cx="833733" cy="673262"/>
            <a:chOff x="6743798" y="2315168"/>
            <a:chExt cx="748384" cy="604340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6780668" y="2315168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780668" y="2373813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1610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743798" y="2639461"/>
              <a:ext cx="74838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glasova</a:t>
              </a: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99200" y="3979899"/>
            <a:ext cx="823290" cy="673262"/>
            <a:chOff x="397265" y="3818073"/>
            <a:chExt cx="739010" cy="604340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424161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24161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1557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97265" y="4142366"/>
              <a:ext cx="739010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glasova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880829" y="3209866"/>
            <a:ext cx="2076597" cy="490749"/>
            <a:chOff x="2668938" y="3305680"/>
            <a:chExt cx="1864016" cy="440511"/>
          </a:xfrm>
          <a:solidFill>
            <a:srgbClr val="E8AC4A"/>
          </a:solidFill>
        </p:grpSpPr>
        <p:sp>
          <p:nvSpPr>
            <p:cNvPr id="76" name="Прямоугольник 75"/>
            <p:cNvSpPr/>
            <p:nvPr/>
          </p:nvSpPr>
          <p:spPr>
            <a:xfrm>
              <a:off x="2668938" y="3305680"/>
              <a:ext cx="1864016" cy="321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38847" y="3331787"/>
              <a:ext cx="1737288" cy="414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r-HR" sz="1200" b="1" cap="all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Centar za kulturni razvoj</a:t>
              </a:r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3696662" y="4013223"/>
            <a:ext cx="792658" cy="673262"/>
            <a:chOff x="2652189" y="3818073"/>
            <a:chExt cx="711514" cy="604340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2668937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668937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1420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52189" y="4142366"/>
              <a:ext cx="71151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glasova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517906" y="3209872"/>
            <a:ext cx="1890761" cy="437456"/>
            <a:chOff x="4813459" y="3305680"/>
            <a:chExt cx="1697204" cy="392673"/>
          </a:xfrm>
          <a:solidFill>
            <a:srgbClr val="E8AC4A"/>
          </a:solidFill>
        </p:grpSpPr>
        <p:sp>
          <p:nvSpPr>
            <p:cNvPr id="81" name="Прямоугольник 80"/>
            <p:cNvSpPr/>
            <p:nvPr/>
          </p:nvSpPr>
          <p:spPr>
            <a:xfrm>
              <a:off x="4813459" y="3305680"/>
              <a:ext cx="1697204" cy="321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823127" y="3350254"/>
              <a:ext cx="1687536" cy="3480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hr-HR" sz="1200" b="1" cap="all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Mali park sa spomenikom</a:t>
              </a: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6337416" y="4013223"/>
            <a:ext cx="776470" cy="673262"/>
            <a:chOff x="4800010" y="3818073"/>
            <a:chExt cx="696983" cy="604340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4813458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13458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1270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00010" y="4142366"/>
              <a:ext cx="69698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glasova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943216" y="3209871"/>
            <a:ext cx="2166615" cy="488850"/>
            <a:chOff x="6780668" y="3305680"/>
            <a:chExt cx="1944819" cy="438806"/>
          </a:xfrm>
          <a:solidFill>
            <a:srgbClr val="E8AC4A"/>
          </a:solidFill>
        </p:grpSpPr>
        <p:sp>
          <p:nvSpPr>
            <p:cNvPr id="86" name="Прямоугольник 85"/>
            <p:cNvSpPr/>
            <p:nvPr/>
          </p:nvSpPr>
          <p:spPr>
            <a:xfrm>
              <a:off x="6780668" y="3305680"/>
              <a:ext cx="1944819" cy="3333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812036" y="3330082"/>
              <a:ext cx="1809432" cy="414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r-HR" sz="1200" b="1" cap="all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Sustav vodoopskrbe</a:t>
              </a: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8736632" y="4087021"/>
            <a:ext cx="833733" cy="673262"/>
            <a:chOff x="6743798" y="3818073"/>
            <a:chExt cx="748384" cy="604340"/>
          </a:xfrm>
        </p:grpSpPr>
        <p:sp>
          <p:nvSpPr>
            <p:cNvPr id="88" name="Прямоугольник 87"/>
            <p:cNvSpPr/>
            <p:nvPr/>
          </p:nvSpPr>
          <p:spPr>
            <a:xfrm>
              <a:off x="6780668" y="3818073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780668" y="3876718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1243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43798" y="4142366"/>
              <a:ext cx="74838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glasa</a:t>
              </a:r>
            </a:p>
          </p:txBody>
        </p:sp>
      </p:grpSp>
      <p:sp>
        <p:nvSpPr>
          <p:cNvPr id="92" name="Прямоугольник 91"/>
          <p:cNvSpPr/>
          <p:nvPr/>
        </p:nvSpPr>
        <p:spPr>
          <a:xfrm>
            <a:off x="1103655" y="3208650"/>
            <a:ext cx="2200727" cy="338893"/>
          </a:xfrm>
          <a:prstGeom prst="rect">
            <a:avLst/>
          </a:prstGeom>
          <a:solidFill>
            <a:srgbClr val="E8AC4A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1099682" y="3220853"/>
            <a:ext cx="2204700" cy="276999"/>
          </a:xfrm>
          <a:prstGeom prst="rect">
            <a:avLst/>
          </a:prstGeom>
          <a:solidFill>
            <a:srgbClr val="E8AC4A"/>
          </a:solidFill>
        </p:spPr>
        <p:txBody>
          <a:bodyPr wrap="square" rtlCol="0">
            <a:spAutoFit/>
          </a:bodyPr>
          <a:lstStyle/>
          <a:p>
            <a:r>
              <a:rPr lang="hr-HR" sz="1200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za rekreaciju</a:t>
            </a:r>
          </a:p>
        </p:txBody>
      </p:sp>
      <p:grpSp>
        <p:nvGrpSpPr>
          <p:cNvPr id="113" name="Группа 112"/>
          <p:cNvGrpSpPr/>
          <p:nvPr/>
        </p:nvGrpSpPr>
        <p:grpSpPr>
          <a:xfrm>
            <a:off x="922251" y="5851978"/>
            <a:ext cx="823290" cy="673262"/>
            <a:chOff x="397265" y="5534229"/>
            <a:chExt cx="739010" cy="604340"/>
          </a:xfrm>
        </p:grpSpPr>
        <p:sp>
          <p:nvSpPr>
            <p:cNvPr id="94" name="Прямоугольник 93"/>
            <p:cNvSpPr/>
            <p:nvPr/>
          </p:nvSpPr>
          <p:spPr>
            <a:xfrm>
              <a:off x="424161" y="5534229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4161" y="5592874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1159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7265" y="5858522"/>
              <a:ext cx="739010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glasova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880829" y="4782808"/>
            <a:ext cx="2076597" cy="618406"/>
            <a:chOff x="2668938" y="4772683"/>
            <a:chExt cx="1864016" cy="657078"/>
          </a:xfrm>
          <a:solidFill>
            <a:srgbClr val="E8AC4A"/>
          </a:solidFill>
        </p:grpSpPr>
        <p:sp>
          <p:nvSpPr>
            <p:cNvPr id="97" name="Прямоугольник 96"/>
            <p:cNvSpPr/>
            <p:nvPr/>
          </p:nvSpPr>
          <p:spPr>
            <a:xfrm>
              <a:off x="2668938" y="4772683"/>
              <a:ext cx="1864016" cy="4972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679435" y="4792066"/>
              <a:ext cx="1796700" cy="6376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r-HR" sz="1100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Postrojenje za preradu otpadne vode</a:t>
              </a:r>
              <a:r>
                <a:rPr lang="hr-HR" sz="1100" b="1" cap="all" dirty="0"/>
                <a:t> </a:t>
              </a:r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3706624" y="5848355"/>
            <a:ext cx="792658" cy="673262"/>
            <a:chOff x="2652189" y="5463632"/>
            <a:chExt cx="711514" cy="604340"/>
          </a:xfrm>
        </p:grpSpPr>
        <p:sp>
          <p:nvSpPr>
            <p:cNvPr id="99" name="Прямоугольник 98"/>
            <p:cNvSpPr/>
            <p:nvPr/>
          </p:nvSpPr>
          <p:spPr>
            <a:xfrm>
              <a:off x="2668937" y="5463632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68937" y="5522277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973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652189" y="5787925"/>
              <a:ext cx="711514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glasa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517906" y="4782810"/>
            <a:ext cx="1890761" cy="612000"/>
            <a:chOff x="4813459" y="4772683"/>
            <a:chExt cx="1697204" cy="653096"/>
          </a:xfrm>
          <a:solidFill>
            <a:srgbClr val="E8AC4A"/>
          </a:solidFill>
        </p:grpSpPr>
        <p:sp>
          <p:nvSpPr>
            <p:cNvPr id="102" name="Прямоугольник 101"/>
            <p:cNvSpPr/>
            <p:nvPr/>
          </p:nvSpPr>
          <p:spPr>
            <a:xfrm>
              <a:off x="4813459" y="4772683"/>
              <a:ext cx="1697204" cy="6530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821208" y="4790364"/>
              <a:ext cx="1689454" cy="4926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r-HR" sz="1200" b="1" cap="all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Stadion sa stazom za skijanje na koturaljkama   </a:t>
              </a:r>
            </a:p>
          </p:txBody>
        </p:sp>
      </p:grpSp>
      <p:grpSp>
        <p:nvGrpSpPr>
          <p:cNvPr id="115" name="Группа 114"/>
          <p:cNvGrpSpPr/>
          <p:nvPr/>
        </p:nvGrpSpPr>
        <p:grpSpPr>
          <a:xfrm>
            <a:off x="6362358" y="5888366"/>
            <a:ext cx="751528" cy="673262"/>
            <a:chOff x="4813458" y="5534229"/>
            <a:chExt cx="674594" cy="604340"/>
          </a:xfrm>
        </p:grpSpPr>
        <p:sp>
          <p:nvSpPr>
            <p:cNvPr id="104" name="Прямоугольник 103"/>
            <p:cNvSpPr/>
            <p:nvPr/>
          </p:nvSpPr>
          <p:spPr>
            <a:xfrm>
              <a:off x="4813458" y="5534229"/>
              <a:ext cx="674593" cy="604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813458" y="5592874"/>
              <a:ext cx="674594" cy="30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b="1" cap="all">
                  <a:latin typeface="Arial" panose="020B0604020202020204" pitchFamily="34" charset="0"/>
                  <a:cs typeface="Arial" panose="020B0604020202020204" pitchFamily="34" charset="0"/>
                </a:rPr>
                <a:t>971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13458" y="5858522"/>
              <a:ext cx="674593" cy="19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800" cap="all">
                  <a:latin typeface="Arial" panose="020B0604020202020204" pitchFamily="34" charset="0"/>
                  <a:cs typeface="Arial" panose="020B0604020202020204" pitchFamily="34" charset="0"/>
                </a:rPr>
                <a:t>glas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103044" y="4782811"/>
            <a:ext cx="2217307" cy="658534"/>
            <a:chOff x="419926" y="4772683"/>
            <a:chExt cx="1990321" cy="591120"/>
          </a:xfrm>
          <a:solidFill>
            <a:srgbClr val="E8AC4A"/>
          </a:solidFill>
        </p:grpSpPr>
        <p:sp>
          <p:nvSpPr>
            <p:cNvPr id="107" name="Прямоугольник 106"/>
            <p:cNvSpPr/>
            <p:nvPr/>
          </p:nvSpPr>
          <p:spPr>
            <a:xfrm>
              <a:off x="423492" y="4772683"/>
              <a:ext cx="1975439" cy="5839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19926" y="4783637"/>
              <a:ext cx="1990321" cy="5801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r-HR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Društveni centar </a:t>
              </a:r>
              <a:r>
                <a:rPr lang="hr-HR" sz="1200" b="1"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</a:t>
              </a:r>
              <a:r>
                <a:rPr lang="hr-HR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prikladan i za djecu s invaliditetom</a:t>
              </a:r>
            </a:p>
          </p:txBody>
        </p:sp>
      </p:grpSp>
      <p:pic>
        <p:nvPicPr>
          <p:cNvPr id="116" name="Рисунок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48" y="303907"/>
            <a:ext cx="2346483" cy="1098799"/>
          </a:xfrm>
          <a:prstGeom prst="rect">
            <a:avLst/>
          </a:prstGeom>
        </p:spPr>
      </p:pic>
      <p:pic>
        <p:nvPicPr>
          <p:cNvPr id="189" name="Рисунок 18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551">
            <a:off x="8903009" y="4815713"/>
            <a:ext cx="2476433" cy="25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872748" y="6251713"/>
            <a:ext cx="4319251" cy="606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-1"/>
            <a:ext cx="8129195" cy="2160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95" y="359761"/>
            <a:ext cx="2693521" cy="126130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23900" y="592488"/>
            <a:ext cx="7238786" cy="8115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r-HR" sz="34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KAMPANJA ZA INFORMIRANJE JAVNOSTI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1" y="1977935"/>
            <a:ext cx="3822357" cy="1902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/>
          <a:stretch/>
        </p:blipFill>
        <p:spPr>
          <a:xfrm>
            <a:off x="4796046" y="1977935"/>
            <a:ext cx="2609249" cy="2339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r="3959" b="24269"/>
          <a:stretch/>
        </p:blipFill>
        <p:spPr>
          <a:xfrm>
            <a:off x="828391" y="4083294"/>
            <a:ext cx="3796161" cy="2350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7458" b="5155"/>
          <a:stretch/>
        </p:blipFill>
        <p:spPr>
          <a:xfrm>
            <a:off x="4797972" y="4532987"/>
            <a:ext cx="2607323" cy="18903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73" y="4293704"/>
            <a:ext cx="3469829" cy="21556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987526" y="2066229"/>
            <a:ext cx="322617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600">
                <a:latin typeface="Arial" panose="020B0604020202020204" pitchFamily="34" charset="0"/>
                <a:cs typeface="Arial" panose="020B0604020202020204" pitchFamily="34" charset="0"/>
              </a:rPr>
              <a:t>Aktivnosti informiranja javnosti provode se u svim fazama programa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98372" y="2958544"/>
            <a:ext cx="3710152" cy="10525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VANJSKI PLAKATI ZA OGLAŠAVANJE, </a:t>
            </a:r>
          </a:p>
          <a:p>
            <a:pPr>
              <a:lnSpc>
                <a:spcPct val="130000"/>
              </a:lnSpc>
            </a:pPr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LETCI, TV OGLASI I TELEVIZIJSKE EMISIJE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962686" y="2114775"/>
            <a:ext cx="0" cy="756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36604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928761" y="439506"/>
            <a:ext cx="574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Predstavljanje pobjednika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 b="8891"/>
          <a:stretch/>
        </p:blipFill>
        <p:spPr>
          <a:xfrm>
            <a:off x="71919" y="1648809"/>
            <a:ext cx="12120082" cy="520919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439506"/>
            <a:ext cx="2486660" cy="631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lipnja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07" y="216200"/>
            <a:ext cx="2693521" cy="1261308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2340739" y="616610"/>
            <a:ext cx="476089" cy="277205"/>
            <a:chOff x="1779897" y="2130701"/>
            <a:chExt cx="389324" cy="248324"/>
          </a:xfrm>
          <a:solidFill>
            <a:schemeClr val="bg1"/>
          </a:solidFill>
        </p:grpSpPr>
        <p:sp>
          <p:nvSpPr>
            <p:cNvPr id="24" name="Половина рамки 23"/>
            <p:cNvSpPr/>
            <p:nvPr/>
          </p:nvSpPr>
          <p:spPr>
            <a:xfrm rot="8253673">
              <a:off x="1779897" y="2130701"/>
              <a:ext cx="224326" cy="243692"/>
            </a:xfrm>
            <a:prstGeom prst="halfFram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127">
                <a:solidFill>
                  <a:schemeClr val="tx1"/>
                </a:solidFill>
              </a:endParaRPr>
            </a:p>
          </p:txBody>
        </p:sp>
        <p:sp>
          <p:nvSpPr>
            <p:cNvPr id="25" name="Половина рамки 24"/>
            <p:cNvSpPr/>
            <p:nvPr/>
          </p:nvSpPr>
          <p:spPr>
            <a:xfrm rot="8253673">
              <a:off x="1944895" y="2135333"/>
              <a:ext cx="224326" cy="243692"/>
            </a:xfrm>
            <a:prstGeom prst="halfFram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818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636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0454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72733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40916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209099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77282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45465" algn="l" defTabSz="736366" rtl="0" eaLnBrk="1" latinLnBrk="0" hangingPunct="1">
                <a:defRPr sz="14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127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6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80" y="1815032"/>
            <a:ext cx="3554431" cy="5042968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 rot="10800000">
            <a:off x="6137508" y="2383823"/>
            <a:ext cx="6054492" cy="44741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74000"/>
                </a:schemeClr>
              </a:gs>
              <a:gs pos="100000">
                <a:schemeClr val="bg1">
                  <a:alpha val="6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9938440" y="2585390"/>
            <a:ext cx="2253559" cy="729003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171204" y="2585390"/>
            <a:ext cx="1706426" cy="729003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39148" y="2383823"/>
            <a:ext cx="6008617" cy="4380371"/>
            <a:chOff x="139148" y="2487914"/>
            <a:chExt cx="6008617" cy="427628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1"/>
            <a:stretch/>
          </p:blipFill>
          <p:spPr>
            <a:xfrm>
              <a:off x="194983" y="2487914"/>
              <a:ext cx="5952782" cy="4276280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39148" y="3737113"/>
              <a:ext cx="149087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" y="1021612"/>
            <a:ext cx="12192000" cy="13622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Заголовок 26"/>
          <p:cNvSpPr>
            <a:spLocks noGrp="1"/>
          </p:cNvSpPr>
          <p:nvPr/>
        </p:nvSpPr>
        <p:spPr bwMode="auto">
          <a:xfrm>
            <a:off x="719393" y="169634"/>
            <a:ext cx="10849218" cy="85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oblasti Sakhalin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737982" y="3497131"/>
            <a:ext cx="4509900" cy="81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>
                <a:ln>
                  <a:noFill/>
                </a:ln>
                <a:latin typeface="Arial" pitchFamily="34" charset="0"/>
                <a:cs typeface="Arial" pitchFamily="34" charset="0"/>
              </a:rPr>
              <a:t>Jedina otočna oblast (regija) u Rusiji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>
                <a:latin typeface="Arial" pitchFamily="34" charset="0"/>
                <a:cs typeface="Arial" pitchFamily="34" charset="0"/>
              </a:rPr>
              <a:t>Više od </a:t>
            </a:r>
            <a:r>
              <a:rPr lang="hr-HR" b="1">
                <a:latin typeface="Arial" pitchFamily="34" charset="0"/>
                <a:cs typeface="Arial" pitchFamily="34" charset="0"/>
              </a:rPr>
              <a:t>100 otoka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i="0" u="none" strike="noStrike" cap="none" normalizeH="0" baseline="0">
                <a:ln>
                  <a:noFill/>
                </a:ln>
                <a:latin typeface="Arial" pitchFamily="34" charset="0"/>
                <a:cs typeface="Arial" pitchFamily="34" charset="0"/>
              </a:rPr>
              <a:t>Najveći od njih je </a:t>
            </a:r>
            <a:r>
              <a:rPr kumimoji="0" lang="hr-HR" b="1" i="0" u="none" strike="noStrike" cap="none" normalizeH="0" baseline="0">
                <a:ln>
                  <a:noFill/>
                </a:ln>
                <a:latin typeface="Arial" pitchFamily="34" charset="0"/>
                <a:cs typeface="Arial" pitchFamily="34" charset="0"/>
              </a:rPr>
              <a:t>SAKHALIN</a:t>
            </a: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6751573" y="5021706"/>
            <a:ext cx="4981969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>
                <a:latin typeface="Arial" pitchFamily="34" charset="0"/>
                <a:cs typeface="Arial" pitchFamily="34" charset="0"/>
              </a:rPr>
              <a:t>Upravno središte je </a:t>
            </a:r>
            <a:r>
              <a:rPr kumimoji="0" lang="hr-HR" sz="1600" b="1" i="0" u="none" strike="noStrike" cap="none" normalizeH="0" baseline="0">
                <a:ln>
                  <a:noFill/>
                </a:ln>
                <a:latin typeface="Arial" pitchFamily="34" charset="0"/>
                <a:cs typeface="Arial" pitchFamily="34" charset="0"/>
              </a:rPr>
              <a:t>Yuzhno</a:t>
            </a:r>
            <a:r>
              <a:rPr lang="hr-HR" sz="1600" b="1">
                <a:latin typeface="Arial" pitchFamily="34" charset="0"/>
                <a:cs typeface="Arial" pitchFamily="34" charset="0"/>
              </a:rPr>
              <a:t>-</a:t>
            </a:r>
            <a:r>
              <a:rPr kumimoji="0" lang="hr-HR" sz="1600" b="1" i="0" u="none" strike="noStrike" cap="none" normalizeH="0" baseline="0">
                <a:ln>
                  <a:noFill/>
                </a:ln>
                <a:latin typeface="Arial" pitchFamily="34" charset="0"/>
                <a:cs typeface="Arial" pitchFamily="34" charset="0"/>
              </a:rPr>
              <a:t>Sakhalinsk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6766400" y="5551057"/>
            <a:ext cx="1050094" cy="34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hr-HR" sz="1600" b="1" i="0" u="none" strike="noStrike" cap="none" normalizeH="0" baseline="0">
                <a:ln>
                  <a:noFill/>
                </a:ln>
                <a:latin typeface="Arial" pitchFamily="34" charset="0"/>
                <a:cs typeface="Arial" pitchFamily="34" charset="0"/>
              </a:rPr>
              <a:t>6.655 km</a:t>
            </a: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332" y="5843157"/>
            <a:ext cx="2476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9313330" y="5573283"/>
            <a:ext cx="1087043" cy="31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hr-HR" sz="1600" b="1" i="0" u="none" strike="noStrike" cap="none" normalizeH="0" baseline="0">
                <a:ln>
                  <a:noFill/>
                </a:ln>
                <a:latin typeface="Arial" pitchFamily="34" charset="0"/>
                <a:cs typeface="Arial" pitchFamily="34" charset="0"/>
              </a:rPr>
              <a:t>446 km</a:t>
            </a:r>
          </a:p>
        </p:txBody>
      </p:sp>
      <p:pic>
        <p:nvPicPr>
          <p:cNvPr id="4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3519" y="5963679"/>
            <a:ext cx="2762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688156" y="4665534"/>
            <a:ext cx="3001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>
                <a:latin typeface="Arial" pitchFamily="34" charset="0"/>
                <a:cs typeface="Arial" pitchFamily="34" charset="0"/>
              </a:rPr>
              <a:t>Više od </a:t>
            </a:r>
            <a:r>
              <a:rPr lang="hr-HR" b="1">
                <a:latin typeface="Arial" pitchFamily="34" charset="0"/>
                <a:cs typeface="Arial" pitchFamily="34" charset="0"/>
              </a:rPr>
              <a:t>200</a:t>
            </a:r>
            <a:r>
              <a:rPr lang="hr-HR">
                <a:latin typeface="Arial" pitchFamily="34" charset="0"/>
                <a:cs typeface="Arial" pitchFamily="34" charset="0"/>
              </a:rPr>
              <a:t> naselja</a:t>
            </a: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6766399" y="5862655"/>
            <a:ext cx="2039041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>
                <a:ln>
                  <a:noFill/>
                </a:ln>
                <a:latin typeface="Arial" pitchFamily="34" charset="0"/>
                <a:cs typeface="Arial" pitchFamily="34" charset="0"/>
              </a:rPr>
              <a:t>od Yuzhno-Sakhalinsk</a:t>
            </a:r>
            <a:r>
              <a:rPr kumimoji="0" lang="hr-HR" sz="1200" b="0" i="0" u="none" strike="noStrike" cap="none" normalizeH="0">
                <a:ln>
                  <a:noFill/>
                </a:ln>
                <a:latin typeface="Arial" pitchFamily="34" charset="0"/>
                <a:cs typeface="Arial" pitchFamily="34" charset="0"/>
              </a:rPr>
              <a:t>a do Moskve</a:t>
            </a:r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9318771" y="5886468"/>
            <a:ext cx="21796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</a:pPr>
            <a:r>
              <a:rPr lang="hr-HR" sz="1200">
                <a:latin typeface="Arial" pitchFamily="34" charset="0"/>
                <a:cs typeface="Arial" pitchFamily="34" charset="0"/>
              </a:rPr>
              <a:t>od Yuzhno-Sakhalinska do Sappora u Japanu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7965953" y="2585390"/>
            <a:ext cx="1886097" cy="729003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164294" y="2383823"/>
            <a:ext cx="0" cy="4474178"/>
          </a:xfrm>
          <a:prstGeom prst="line">
            <a:avLst/>
          </a:prstGeom>
          <a:ln w="19050">
            <a:solidFill>
              <a:srgbClr val="1E425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59965" y="2723672"/>
            <a:ext cx="10334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Površina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87.400 km</a:t>
            </a:r>
            <a:r>
              <a:rPr kumimoji="0" lang="hr-HR" sz="1200" b="1" i="0" u="none" strike="noStrike" cap="none" normalizeH="0" baseline="3000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19" y="2766824"/>
            <a:ext cx="293792" cy="36268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96369" y="2720497"/>
            <a:ext cx="1160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Stanovništvo: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490.200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593121" y="2720497"/>
            <a:ext cx="13525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Više od 100</a:t>
            </a:r>
            <a:r>
              <a:rPr kumimoji="0" lang="hr-HR" sz="1200" i="0" u="none" strike="noStrike" cap="none" normalizeH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etničkih skupina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79" y="2727075"/>
            <a:ext cx="455035" cy="45503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57" y="2802260"/>
            <a:ext cx="425833" cy="337034"/>
          </a:xfrm>
          <a:prstGeom prst="rect">
            <a:avLst/>
          </a:prstGeom>
        </p:spPr>
      </p:pic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385477" y="5551057"/>
            <a:ext cx="1204783" cy="33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>
                <a:ln>
                  <a:noFill/>
                </a:ln>
                <a:latin typeface="Arial" pitchFamily="34" charset="0"/>
                <a:cs typeface="Arial" pitchFamily="34" charset="0"/>
              </a:rPr>
              <a:t>10</a:t>
            </a:r>
            <a:r>
              <a:rPr lang="hr-HR" b="1">
                <a:latin typeface="Arial" pitchFamily="34" charset="0"/>
                <a:cs typeface="Arial" pitchFamily="34" charset="0"/>
              </a:rPr>
              <a:t>.</a:t>
            </a:r>
            <a:r>
              <a:rPr kumimoji="0" lang="hr-HR" b="1" i="0" u="none" strike="noStrike" cap="none" normalizeH="0" baseline="0">
                <a:ln>
                  <a:noFill/>
                </a:ln>
                <a:latin typeface="Arial" pitchFamily="34" charset="0"/>
                <a:cs typeface="Arial" pitchFamily="34" charset="0"/>
              </a:rPr>
              <a:t>549 km</a:t>
            </a:r>
          </a:p>
        </p:txBody>
      </p:sp>
      <p:sp>
        <p:nvSpPr>
          <p:cNvPr id="70" name="Text Box 10"/>
          <p:cNvSpPr txBox="1">
            <a:spLocks noChangeArrowheads="1"/>
          </p:cNvSpPr>
          <p:nvPr/>
        </p:nvSpPr>
        <p:spPr bwMode="auto">
          <a:xfrm>
            <a:off x="385477" y="5862655"/>
            <a:ext cx="2039041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>
                <a:ln>
                  <a:noFill/>
                </a:ln>
                <a:latin typeface="Arial" pitchFamily="34" charset="0"/>
                <a:cs typeface="Arial" pitchFamily="34" charset="0"/>
              </a:rPr>
              <a:t>od Yuzhno-Sakhalinsk</a:t>
            </a:r>
            <a:r>
              <a:rPr kumimoji="0" lang="hr-HR" sz="1400" b="0" i="0" u="none" strike="noStrike" cap="none" normalizeH="0">
                <a:ln>
                  <a:noFill/>
                </a:ln>
                <a:latin typeface="Arial" pitchFamily="34" charset="0"/>
                <a:cs typeface="Arial" pitchFamily="34" charset="0"/>
              </a:rPr>
              <a:t>a do Lisabona</a:t>
            </a:r>
          </a:p>
        </p:txBody>
      </p:sp>
    </p:spTree>
    <p:extLst>
      <p:ext uri="{BB962C8B-B14F-4D97-AF65-F5344CB8AC3E}">
        <p14:creationId xmlns:p14="http://schemas.microsoft.com/office/powerpoint/2010/main" val="2510535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2192000" cy="6849435"/>
            <a:chOff x="0" y="8564"/>
            <a:chExt cx="12192000" cy="684087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64"/>
              <a:ext cx="12192000" cy="684087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4" t="53196" r="41467" b="22831"/>
            <a:stretch/>
          </p:blipFill>
          <p:spPr>
            <a:xfrm>
              <a:off x="1331843" y="3578087"/>
              <a:ext cx="5804454" cy="169959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D31CA1-0F47-46B0-9FF9-941970336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174" y="861994"/>
            <a:ext cx="9062069" cy="3973617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hr-HR" sz="8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PRORAČUN ZA MLADE </a:t>
            </a:r>
          </a:p>
        </p:txBody>
      </p:sp>
    </p:spTree>
    <p:extLst>
      <p:ext uri="{BB962C8B-B14F-4D97-AF65-F5344CB8AC3E}">
        <p14:creationId xmlns:p14="http://schemas.microsoft.com/office/powerpoint/2010/main" val="16774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81" y="1538960"/>
            <a:ext cx="1976339" cy="11203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083" y="3083326"/>
            <a:ext cx="9937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5399448" y="2685132"/>
            <a:ext cx="3134448" cy="2893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0088" lvl="0" indent="-1970088">
              <a:lnSpc>
                <a:spcPct val="80000"/>
              </a:lnSpc>
            </a:pPr>
            <a:r>
              <a:rPr lang="hr-HR">
                <a:latin typeface="Arial" panose="020B0604020202020204" pitchFamily="34" charset="0"/>
                <a:cs typeface="Arial" panose="020B0604020202020204" pitchFamily="34" charset="0"/>
              </a:rPr>
              <a:t>srednjoškolaca koji sudjeluju u projektu</a:t>
            </a: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821073" y="587788"/>
            <a:ext cx="7791450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PRORAČUN ZA MLADE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0" y="1764115"/>
            <a:ext cx="1059154" cy="1059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5355" y="1888788"/>
            <a:ext cx="1989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Sudjelovanje mladih</a:t>
            </a:r>
          </a:p>
        </p:txBody>
      </p:sp>
      <p:sp>
        <p:nvSpPr>
          <p:cNvPr id="45" name="Пятиугольник 44"/>
          <p:cNvSpPr/>
          <p:nvPr/>
        </p:nvSpPr>
        <p:spPr>
          <a:xfrm>
            <a:off x="4434407" y="1978319"/>
            <a:ext cx="492991" cy="527623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36"/>
          <p:cNvSpPr/>
          <p:nvPr/>
        </p:nvSpPr>
        <p:spPr>
          <a:xfrm>
            <a:off x="2129122" y="2866378"/>
            <a:ext cx="3547700" cy="340519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Početak programa – 2017.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8770409" y="2535076"/>
            <a:ext cx="1531294" cy="923330"/>
            <a:chOff x="7472947" y="1687573"/>
            <a:chExt cx="1531294" cy="92333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924673" y="1965007"/>
              <a:ext cx="1079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r-HR" sz="1400">
                  <a:latin typeface="Arial" panose="020B0604020202020204" pitchFamily="34" charset="0"/>
                  <a:cs typeface="Arial" panose="020B0604020202020204" pitchFamily="34" charset="0"/>
                </a:rPr>
                <a:t>milijuna rubalja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472947" y="1687573"/>
              <a:ext cx="61266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r-HR" sz="54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hr-HR" sz="12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5394347" y="2190923"/>
            <a:ext cx="2959924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Više od 10.000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073" y="1539811"/>
            <a:ext cx="2725738" cy="1023937"/>
          </a:xfrm>
          <a:prstGeom prst="snip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6" t="58839" r="7843" b="32927"/>
          <a:stretch/>
        </p:blipFill>
        <p:spPr>
          <a:xfrm>
            <a:off x="10119359" y="2596674"/>
            <a:ext cx="327933" cy="6427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328" y="2778480"/>
            <a:ext cx="507018" cy="507018"/>
          </a:xfrm>
          <a:prstGeom prst="rect">
            <a:avLst/>
          </a:prstGeom>
        </p:spPr>
      </p:pic>
      <p:sp>
        <p:nvSpPr>
          <p:cNvPr id="37" name="Параллелограмм 36"/>
          <p:cNvSpPr/>
          <p:nvPr/>
        </p:nvSpPr>
        <p:spPr>
          <a:xfrm>
            <a:off x="4564834" y="3696181"/>
            <a:ext cx="574062" cy="3212911"/>
          </a:xfrm>
          <a:prstGeom prst="parallelogram">
            <a:avLst>
              <a:gd name="adj" fmla="val 350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араллелограмм 59"/>
          <p:cNvSpPr/>
          <p:nvPr/>
        </p:nvSpPr>
        <p:spPr>
          <a:xfrm>
            <a:off x="6496061" y="3657121"/>
            <a:ext cx="574062" cy="3212911"/>
          </a:xfrm>
          <a:prstGeom prst="parallelogram">
            <a:avLst>
              <a:gd name="adj" fmla="val 350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араллелограмм 58"/>
          <p:cNvSpPr/>
          <p:nvPr/>
        </p:nvSpPr>
        <p:spPr>
          <a:xfrm>
            <a:off x="8641326" y="3503113"/>
            <a:ext cx="574062" cy="3212911"/>
          </a:xfrm>
          <a:prstGeom prst="parallelogram">
            <a:avLst>
              <a:gd name="adj" fmla="val 350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 flipH="1">
            <a:off x="2234635" y="2750873"/>
            <a:ext cx="26927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A45418A-DE5D-4671-839F-FAA43C568D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8623" y="3584492"/>
            <a:ext cx="98583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36">
            <a:extLst>
              <a:ext uri="{FF2B5EF4-FFF2-40B4-BE49-F238E27FC236}">
                <a16:creationId xmlns:a16="http://schemas.microsoft.com/office/drawing/2014/main" id="{05A2FDC8-8F51-4B08-89F7-35B610D00533}"/>
              </a:ext>
            </a:extLst>
          </p:cNvPr>
          <p:cNvSpPr/>
          <p:nvPr/>
        </p:nvSpPr>
        <p:spPr>
          <a:xfrm>
            <a:off x="807101" y="1450857"/>
            <a:ext cx="4301612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Početak programa – 2017.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91582" y="2972886"/>
            <a:ext cx="532541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proračunska pismenost </a:t>
            </a:r>
            <a:r>
              <a:rPr lang="hr-HR">
                <a:latin typeface="Arial" panose="020B0604020202020204" pitchFamily="34" charset="0"/>
                <a:cs typeface="Arial" panose="020B0604020202020204" pitchFamily="34" charset="0"/>
              </a:rPr>
              <a:t>za učenike od 9. do 11. razreda općih srednjih škola u oblasti/regiji Sakhalin</a:t>
            </a: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hr-HR">
                <a:latin typeface="Arial" panose="020B0604020202020204" pitchFamily="34" charset="0"/>
                <a:cs typeface="Arial" panose="020B0604020202020204" pitchFamily="34" charset="0"/>
              </a:rPr>
              <a:t>razvoj vještina i poticanje srednjoškolaca da se uključe u participativni proračun</a:t>
            </a: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uključivanje školaraca u građanska pitanja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54653" y="2590023"/>
            <a:ext cx="5333650" cy="3289495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D5DA62-2E52-4BDB-9A0A-D7F34D4A5A40}"/>
              </a:ext>
            </a:extLst>
          </p:cNvPr>
          <p:cNvSpPr txBox="1"/>
          <p:nvPr/>
        </p:nvSpPr>
        <p:spPr>
          <a:xfrm>
            <a:off x="821073" y="2269740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hr-HR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97859" y="2883334"/>
            <a:ext cx="426439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tabLst>
                <a:tab pos="230188" algn="l"/>
              </a:tabLst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postupci su slični kao u projektu PORT</a:t>
            </a:r>
          </a:p>
          <a:p>
            <a:pPr marL="288000" lvl="1">
              <a:spcBef>
                <a:spcPts val="600"/>
              </a:spcBef>
              <a:tabLst>
                <a:tab pos="230188" algn="l"/>
              </a:tabLst>
            </a:pPr>
            <a:r>
              <a:rPr lang="hr-HR" sz="1700">
                <a:latin typeface="Arial" panose="020B0604020202020204" pitchFamily="34" charset="0"/>
                <a:cs typeface="Arial" panose="020B0604020202020204" pitchFamily="34" charset="0"/>
              </a:rPr>
              <a:t>Podnošenje projekata, rasprava i odabir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33919" y="2785170"/>
            <a:ext cx="4677084" cy="1618250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52694" y="2269740"/>
            <a:ext cx="355578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hr-H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POSEBNE ZNAČAJKE: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912505"/>
            <a:ext cx="4860000" cy="54000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68" y="4403420"/>
            <a:ext cx="2756096" cy="1707347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0" name="Прямоугольник 19"/>
          <p:cNvSpPr/>
          <p:nvPr/>
        </p:nvSpPr>
        <p:spPr>
          <a:xfrm>
            <a:off x="8403083" y="4344375"/>
            <a:ext cx="3178773" cy="1887460"/>
          </a:xfrm>
          <a:prstGeom prst="rect">
            <a:avLst/>
          </a:prstGeom>
          <a:solidFill>
            <a:schemeClr val="bg1">
              <a:alpha val="60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821073" y="587788"/>
            <a:ext cx="7791450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PRORAČUN ZA MLADE</a:t>
            </a:r>
          </a:p>
        </p:txBody>
      </p:sp>
    </p:spTree>
    <p:extLst>
      <p:ext uri="{BB962C8B-B14F-4D97-AF65-F5344CB8AC3E}">
        <p14:creationId xmlns:p14="http://schemas.microsoft.com/office/powerpoint/2010/main" val="28044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291721" y="2971801"/>
            <a:ext cx="3900280" cy="388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577" y="173924"/>
            <a:ext cx="11234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Obuka školaraca i nastavnika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67520" y="3761511"/>
            <a:ext cx="4138405" cy="3096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3409123"/>
            <a:ext cx="4890516" cy="3448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789F49-B178-4C9C-881B-11705936F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" y="758699"/>
            <a:ext cx="12001655" cy="5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52" r="241" b="180"/>
          <a:stretch/>
        </p:blipFill>
        <p:spPr>
          <a:xfrm>
            <a:off x="1439650" y="0"/>
            <a:ext cx="9575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C4E0EE-12CF-4151-8F4D-F9C45CB5AEF2}"/>
              </a:ext>
            </a:extLst>
          </p:cNvPr>
          <p:cNvSpPr txBox="1"/>
          <p:nvPr/>
        </p:nvSpPr>
        <p:spPr>
          <a:xfrm>
            <a:off x="824947" y="535709"/>
            <a:ext cx="861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Izazovi i planovi za budućnost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1A142-2887-4E67-A6AF-06B44B0F80E0}"/>
              </a:ext>
            </a:extLst>
          </p:cNvPr>
          <p:cNvSpPr txBox="1"/>
          <p:nvPr/>
        </p:nvSpPr>
        <p:spPr>
          <a:xfrm>
            <a:off x="1100409" y="1918762"/>
            <a:ext cx="10300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b="1"/>
              <a:t>Честность и открытость процедуры votesания</a:t>
            </a:r>
          </a:p>
          <a:p>
            <a:pPr marL="342900" indent="-342900">
              <a:buAutoNum type="arabicPeriod"/>
            </a:pPr>
            <a:r>
              <a:rPr lang="hr-HR" b="1"/>
              <a:t>Вовлечение в проекты наибольшее количество участников (увеличение охвата населения) </a:t>
            </a:r>
          </a:p>
          <a:p>
            <a:pPr marL="342900" indent="-342900">
              <a:buAutoNum type="arabicPeriod"/>
            </a:pPr>
            <a:r>
              <a:rPr lang="hr-HR" b="1"/>
              <a:t>Электронная процедура votesания через государственный портал с верификацией участников</a:t>
            </a:r>
          </a:p>
          <a:p>
            <a:pPr marL="342900" indent="-342900">
              <a:buAutoNum type="arabicPeriod"/>
            </a:pPr>
            <a:r>
              <a:rPr lang="hr-HR" b="1"/>
              <a:t>Медиа компания по проекту ПОРТ</a:t>
            </a:r>
          </a:p>
          <a:p>
            <a:pPr marL="342900" indent="-342900">
              <a:buAutoNum type="arabicPeriod"/>
            </a:pPr>
            <a:r>
              <a:rPr lang="hr-HR" b="1"/>
              <a:t>Реализация выбранных населением проектов качественно и в сроки установленные правилами проектов Порт, МБ и ППМИ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1A142-2887-4E67-A6AF-06B44B0F80E0}"/>
              </a:ext>
            </a:extLst>
          </p:cNvPr>
          <p:cNvSpPr txBox="1"/>
          <p:nvPr/>
        </p:nvSpPr>
        <p:spPr>
          <a:xfrm>
            <a:off x="1100409" y="4532627"/>
            <a:ext cx="10300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b="1"/>
              <a:t>На постоянной основе проведение тренингов и обучение участников проекта</a:t>
            </a:r>
          </a:p>
          <a:p>
            <a:pPr marL="342900" indent="-342900">
              <a:buAutoNum type="arabicPeriod"/>
            </a:pPr>
            <a:r>
              <a:rPr lang="hr-HR" b="1"/>
              <a:t>Социологический опрос населения</a:t>
            </a:r>
          </a:p>
          <a:p>
            <a:pPr marL="342900" indent="-342900">
              <a:buAutoNum type="arabicPeriod"/>
            </a:pPr>
            <a:r>
              <a:rPr lang="hr-HR" b="1"/>
              <a:t>В рамках проекта МБ воспитание активной жизненной позиции у подрастающего поколения. </a:t>
            </a:r>
          </a:p>
          <a:p>
            <a:pPr marL="342900" indent="-342900">
              <a:buAutoNum type="arabicPeriod"/>
            </a:pPr>
            <a:r>
              <a:rPr lang="hr-HR" b="1"/>
              <a:t>Популяризация практик ИБ Сахалинской области (ПОРТ, МБ) на территории РФ и в мире. </a:t>
            </a:r>
          </a:p>
          <a:p>
            <a:pPr marL="342900" indent="-342900">
              <a:buAutoNum type="arabicPeriod"/>
            </a:pPr>
            <a:r>
              <a:rPr lang="hr-HR" b="1"/>
              <a:t>Разработка новых проектов ИБ для лиц с ограниченными возможностями здоровья.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2002" y="1672195"/>
            <a:ext cx="10369123" cy="2164310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6">
            <a:extLst>
              <a:ext uri="{FF2B5EF4-FFF2-40B4-BE49-F238E27FC236}">
                <a16:creationId xmlns:a16="http://schemas.microsoft.com/office/drawing/2014/main" id="{05A2FDC8-8F51-4B08-89F7-35B610D00533}"/>
              </a:ext>
            </a:extLst>
          </p:cNvPr>
          <p:cNvSpPr/>
          <p:nvPr/>
        </p:nvSpPr>
        <p:spPr>
          <a:xfrm>
            <a:off x="1291285" y="1450858"/>
            <a:ext cx="2209796" cy="44267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IZAZOVI: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2002" y="4203916"/>
            <a:ext cx="10369123" cy="2164310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36">
            <a:extLst>
              <a:ext uri="{FF2B5EF4-FFF2-40B4-BE49-F238E27FC236}">
                <a16:creationId xmlns:a16="http://schemas.microsoft.com/office/drawing/2014/main" id="{05A2FDC8-8F51-4B08-89F7-35B610D00533}"/>
              </a:ext>
            </a:extLst>
          </p:cNvPr>
          <p:cNvSpPr/>
          <p:nvPr/>
        </p:nvSpPr>
        <p:spPr>
          <a:xfrm>
            <a:off x="1100409" y="3969166"/>
            <a:ext cx="3998813" cy="44267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PLANOVI ZA BUDUĆNOST: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00809" y="1918762"/>
            <a:ext cx="9743454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00809" y="4442711"/>
            <a:ext cx="9743454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F1A142-2887-4E67-A6AF-06B44B0F80E0}"/>
              </a:ext>
            </a:extLst>
          </p:cNvPr>
          <p:cNvSpPr txBox="1"/>
          <p:nvPr/>
        </p:nvSpPr>
        <p:spPr>
          <a:xfrm>
            <a:off x="1358827" y="1923395"/>
            <a:ext cx="9743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Pravedan i transparentan postupak glasovanja</a:t>
            </a:r>
          </a:p>
          <a:p>
            <a:r>
              <a:rPr lang="hr-HR"/>
              <a:t>Sudjelovanje većeg broja ljudi u projektnim postupcima (poboljšanje sudjelovanja javnosti) </a:t>
            </a:r>
          </a:p>
          <a:p>
            <a:r>
              <a:rPr lang="hr-HR"/>
              <a:t>Postupak elektroničkog glasovanja putem vladinog portala uz verifikaciju sudionika</a:t>
            </a:r>
          </a:p>
          <a:p>
            <a:r>
              <a:rPr lang="hr-HR"/>
              <a:t>Medijska kampanja za projekt PORT</a:t>
            </a:r>
          </a:p>
          <a:p>
            <a:r>
              <a:rPr lang="hr-HR"/>
              <a:t>Kvalitetna provedba projekata koje je odabrala javnost, u roku  utvrđenom projektom PORT, proračunom za mlade i LISP propisima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F1A142-2887-4E67-A6AF-06B44B0F80E0}"/>
              </a:ext>
            </a:extLst>
          </p:cNvPr>
          <p:cNvSpPr txBox="1"/>
          <p:nvPr/>
        </p:nvSpPr>
        <p:spPr>
          <a:xfrm>
            <a:off x="1358827" y="4537401"/>
            <a:ext cx="9743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Redovita obuka i podučavanje sudionika u projektu</a:t>
            </a:r>
          </a:p>
          <a:p>
            <a:r>
              <a:rPr lang="hr-HR"/>
              <a:t>Javne ankete</a:t>
            </a:r>
          </a:p>
          <a:p>
            <a:r>
              <a:rPr lang="hr-HR"/>
              <a:t>Razvoj svijesti o građanskim pitanjima kod mladih kroz sudjelovanje u programu proračuna za mlade </a:t>
            </a:r>
          </a:p>
          <a:p>
            <a:r>
              <a:rPr lang="hr-HR"/>
              <a:t>Širenje praksi participativnog proračuna Sakhalina (PORT i proračuni za mlade) u Rusiji i diljem svijeta. </a:t>
            </a:r>
          </a:p>
          <a:p>
            <a:r>
              <a:rPr lang="hr-HR"/>
              <a:t>Razvoj praksi participativnog proračuna za osobe s invaliditetom.</a:t>
            </a:r>
          </a:p>
        </p:txBody>
      </p:sp>
    </p:spTree>
    <p:extLst>
      <p:ext uri="{BB962C8B-B14F-4D97-AF65-F5344CB8AC3E}">
        <p14:creationId xmlns:p14="http://schemas.microsoft.com/office/powerpoint/2010/main" val="18911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9" b="43054"/>
          <a:stretch/>
        </p:blipFill>
        <p:spPr>
          <a:xfrm>
            <a:off x="1524002" y="452063"/>
            <a:ext cx="8322067" cy="29692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7339" y="3274897"/>
            <a:ext cx="7474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000" b="1">
                <a:solidFill>
                  <a:srgbClr val="1E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na pozornosti!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94" y="1847213"/>
            <a:ext cx="2190980" cy="10259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t="32118"/>
          <a:stretch/>
        </p:blipFill>
        <p:spPr>
          <a:xfrm>
            <a:off x="3784316" y="2338234"/>
            <a:ext cx="6883685" cy="35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59710" y="1981114"/>
            <a:ext cx="12104294" cy="425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60886" y="6694005"/>
            <a:ext cx="12189916" cy="74018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10527" y="2019462"/>
            <a:ext cx="356578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PODRŠKA LOKALNIM </a:t>
            </a:r>
          </a:p>
          <a:p>
            <a:pPr lvl="0"/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INICIJATIVAMA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320784" y="2013559"/>
            <a:ext cx="214353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RAZVOJ </a:t>
            </a:r>
          </a:p>
          <a:p>
            <a:pPr lvl="0"/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TERITORIJA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71" y="1848969"/>
            <a:ext cx="850194" cy="85019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327666" y="2002399"/>
            <a:ext cx="218239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PRORAČUN ZA MLADE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618664" y="4720297"/>
            <a:ext cx="1529760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3300" b="1" cap="all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14.492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8112" y="4771140"/>
            <a:ext cx="1815737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600" b="1">
                <a:latin typeface="Arial" panose="020B0604020202020204" pitchFamily="34" charset="0"/>
                <a:cs typeface="Arial" panose="020B0604020202020204" pitchFamily="34" charset="0"/>
              </a:rPr>
              <a:t>oko</a:t>
            </a:r>
            <a:r>
              <a:rPr lang="hr-HR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hr-HR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3241" y="5285163"/>
            <a:ext cx="1574241" cy="4370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</a:pPr>
            <a:r>
              <a:rPr lang="hr-HR" sz="1400">
                <a:latin typeface="Arial" panose="020B0604020202020204" pitchFamily="34" charset="0"/>
                <a:cs typeface="Arial" panose="020B0604020202020204" pitchFamily="34" charset="0"/>
              </a:rPr>
              <a:t>naselja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074531" y="4756034"/>
            <a:ext cx="1582735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hr-HR" sz="33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52.000</a:t>
            </a:r>
            <a:r>
              <a:rPr lang="hr-HR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111631" y="5229778"/>
            <a:ext cx="181898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400">
                <a:latin typeface="Arial" panose="020B0604020202020204" pitchFamily="34" charset="0"/>
                <a:cs typeface="Arial" panose="020B0604020202020204" pitchFamily="34" charset="0"/>
              </a:rPr>
              <a:t>korisnika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317571" y="4716312"/>
            <a:ext cx="23667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10.000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314185" y="5183776"/>
            <a:ext cx="225778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400">
                <a:latin typeface="Arial" panose="020B0604020202020204" pitchFamily="34" charset="0"/>
                <a:cs typeface="Arial" panose="020B0604020202020204" pitchFamily="34" charset="0"/>
              </a:rPr>
              <a:t>srednjoškolaca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49133" y="4716312"/>
            <a:ext cx="1433028" cy="3351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iz 125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575598" y="5160950"/>
            <a:ext cx="121928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hr-HR" sz="1400">
                <a:latin typeface="Arial" panose="020B0604020202020204" pitchFamily="34" charset="0"/>
                <a:cs typeface="Arial" panose="020B0604020202020204" pitchFamily="34" charset="0"/>
              </a:rPr>
              <a:t>škola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674285" y="5217322"/>
            <a:ext cx="1465671" cy="2646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</a:pPr>
            <a:r>
              <a:rPr lang="hr-HR" sz="1400">
                <a:latin typeface="Arial" panose="020B0604020202020204" pitchFamily="34" charset="0"/>
                <a:cs typeface="Arial" panose="020B0604020202020204" pitchFamily="34" charset="0"/>
              </a:rPr>
              <a:t>glasača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556575" y="4674703"/>
            <a:ext cx="1321999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3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3,9 %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0447782" y="5177601"/>
            <a:ext cx="1596404" cy="3877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stanovnika starijih od 18 godina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793" y="1852603"/>
            <a:ext cx="849600" cy="8496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" y="1850512"/>
            <a:ext cx="849600" cy="849600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10876483" y="5793578"/>
            <a:ext cx="54994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827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54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2482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09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4136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4963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5791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618" algn="l" defTabSz="801654" rtl="0" eaLnBrk="1" latinLnBrk="0" hangingPunct="1">
              <a:defRPr sz="15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36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1319" y="4447507"/>
            <a:ext cx="1219200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50" y="5761794"/>
            <a:ext cx="731583" cy="5730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99" y="5751434"/>
            <a:ext cx="658425" cy="5791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705" y="5691210"/>
            <a:ext cx="591363" cy="65842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90" y="5763463"/>
            <a:ext cx="1097375" cy="57917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16" y="5763463"/>
            <a:ext cx="499915" cy="597460"/>
          </a:xfrm>
          <a:prstGeom prst="rect">
            <a:avLst/>
          </a:prstGeom>
        </p:spPr>
      </p:pic>
      <p:sp>
        <p:nvSpPr>
          <p:cNvPr id="84" name="Пятиугольник 83"/>
          <p:cNvSpPr/>
          <p:nvPr/>
        </p:nvSpPr>
        <p:spPr>
          <a:xfrm rot="5400000">
            <a:off x="443217" y="4463589"/>
            <a:ext cx="284004" cy="303955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ятиугольник 84"/>
          <p:cNvSpPr/>
          <p:nvPr/>
        </p:nvSpPr>
        <p:spPr>
          <a:xfrm rot="5400000">
            <a:off x="4488187" y="4463589"/>
            <a:ext cx="284004" cy="303955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ятиугольник 85"/>
          <p:cNvSpPr/>
          <p:nvPr/>
        </p:nvSpPr>
        <p:spPr>
          <a:xfrm rot="5400000">
            <a:off x="8612595" y="4463589"/>
            <a:ext cx="284004" cy="303955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3278" y="3647023"/>
            <a:ext cx="12100726" cy="761886"/>
          </a:xfrm>
          <a:prstGeom prst="rect">
            <a:avLst/>
          </a:prstGeom>
          <a:solidFill>
            <a:srgbClr val="39A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36"/>
          <p:cNvSpPr/>
          <p:nvPr/>
        </p:nvSpPr>
        <p:spPr>
          <a:xfrm>
            <a:off x="1140080" y="3681833"/>
            <a:ext cx="2473454" cy="664012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hr-HR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 milijuna rubalja</a:t>
            </a:r>
          </a:p>
        </p:txBody>
      </p:sp>
      <p:sp>
        <p:nvSpPr>
          <p:cNvPr id="57" name="Прямоугольник 36"/>
          <p:cNvSpPr/>
          <p:nvPr/>
        </p:nvSpPr>
        <p:spPr>
          <a:xfrm>
            <a:off x="5240171" y="3681833"/>
            <a:ext cx="2461239" cy="664012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hr-HR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 milijuna rubalja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37341" y="3601820"/>
            <a:ext cx="398339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≤1 % </a:t>
            </a:r>
            <a:r>
              <a:rPr lang="hr-HR" sz="13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hr-HR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3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доходной</a:t>
            </a:r>
            <a:r>
              <a:rPr lang="hr-HR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3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</a:t>
            </a:r>
            <a:r>
              <a:rPr lang="hr-HR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3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lang="hr-HR" sz="13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509949" y="3814186"/>
            <a:ext cx="2248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hr-HR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milijarda rubalja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7" y="3796132"/>
            <a:ext cx="517157" cy="39884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75" y="3842304"/>
            <a:ext cx="517157" cy="398845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676" y="3945579"/>
            <a:ext cx="479738" cy="369987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3806603" y="1898318"/>
            <a:ext cx="459399" cy="5024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807161" y="1898318"/>
            <a:ext cx="467600" cy="5024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-113944" y="2052555"/>
            <a:ext cx="386997" cy="4805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1815921" y="2257923"/>
            <a:ext cx="390188" cy="460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410729" y="297375"/>
            <a:ext cx="9262919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100" b="1" dirty="0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 oblika participativnog proračuna u oblasti </a:t>
            </a:r>
            <a:r>
              <a:rPr lang="hr-HR" sz="3100" b="1" dirty="0" err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Sakhalin</a:t>
            </a:r>
            <a:endParaRPr lang="hr-HR" sz="3100" b="1" dirty="0">
              <a:solidFill>
                <a:srgbClr val="1F74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393" y="308466"/>
            <a:ext cx="2346483" cy="10987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2A62BAA-1EA2-4235-9B43-87D4F92E2420}"/>
              </a:ext>
            </a:extLst>
          </p:cNvPr>
          <p:cNvSpPr txBox="1"/>
          <p:nvPr/>
        </p:nvSpPr>
        <p:spPr>
          <a:xfrm>
            <a:off x="410729" y="1200733"/>
            <a:ext cx="9155405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Cilj</a:t>
            </a:r>
            <a:r>
              <a:rPr lang="hr-HR" sz="20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>
                <a:latin typeface="Arial" panose="020B0604020202020204" pitchFamily="34" charset="0"/>
                <a:cs typeface="Arial" panose="020B0604020202020204" pitchFamily="34" charset="0"/>
              </a:rPr>
              <a:t>uspostavljanje dijaloga između građana i lokalnih razina vlasti te rješavanje lokalnih pitanja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33AFB-E4FC-43D7-915E-5938E62065AC}"/>
              </a:ext>
            </a:extLst>
          </p:cNvPr>
          <p:cNvSpPr txBox="1"/>
          <p:nvPr/>
        </p:nvSpPr>
        <p:spPr>
          <a:xfrm>
            <a:off x="538615" y="2771632"/>
            <a:ext cx="3287224" cy="786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r-HR" sz="1400">
                <a:solidFill>
                  <a:schemeClr val="tx1"/>
                </a:solidFill>
              </a:rPr>
              <a:t>Uspostava dijaloga putem rješavanja lokalnih pitanja povezanih s razvojem javne infrastrukture na lokalnoj razini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99848D3-B81B-4ADB-9282-91E739712F86}"/>
              </a:ext>
            </a:extLst>
          </p:cNvPr>
          <p:cNvSpPr txBox="1"/>
          <p:nvPr/>
        </p:nvSpPr>
        <p:spPr>
          <a:xfrm>
            <a:off x="4531181" y="2880849"/>
            <a:ext cx="3218817" cy="441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r-HR" sz="1400">
                <a:solidFill>
                  <a:schemeClr val="tx1"/>
                </a:solidFill>
              </a:rPr>
              <a:t>Poticanje proračunske pismenosti i građanskih vještina kod školaraca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AA36B6-9ACC-4642-A283-BB66E18E1D13}"/>
              </a:ext>
            </a:extLst>
          </p:cNvPr>
          <p:cNvSpPr txBox="1"/>
          <p:nvPr/>
        </p:nvSpPr>
        <p:spPr>
          <a:xfrm>
            <a:off x="8602317" y="2841884"/>
            <a:ext cx="2905778" cy="613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r-HR" sz="1400">
                <a:solidFill>
                  <a:schemeClr val="tx1"/>
                </a:solidFill>
              </a:rPr>
              <a:t>Uključivanje građana u donošenje odluka o izgradnji većih infrastrukturnih objekata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04747" y="2792077"/>
            <a:ext cx="0" cy="68970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495145" y="2889316"/>
            <a:ext cx="0" cy="4201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8545153" y="2841884"/>
            <a:ext cx="0" cy="6093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3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0"/>
            <a:ext cx="1217984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21E9E6-A4D3-4FAD-9BA0-8CAA24911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400" y="1109134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hr-HR" sz="16600" b="1">
                <a:solidFill>
                  <a:srgbClr val="A91C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6D62F14-5428-4396-8F92-D59F4E69B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132" y="3436409"/>
            <a:ext cx="7679267" cy="1655762"/>
          </a:xfrm>
          <a:noFill/>
        </p:spPr>
        <p:txBody>
          <a:bodyPr>
            <a:normAutofit/>
          </a:bodyPr>
          <a:lstStyle/>
          <a:p>
            <a:pPr algn="l"/>
            <a:r>
              <a:rPr lang="hr-HR" sz="4000">
                <a:latin typeface="Arial" panose="020B0604020202020204" pitchFamily="34" charset="0"/>
                <a:cs typeface="Arial" panose="020B0604020202020204" pitchFamily="34" charset="0"/>
              </a:rPr>
              <a:t>Program podrške lokalnim inicijativama</a:t>
            </a:r>
          </a:p>
        </p:txBody>
      </p:sp>
    </p:spTree>
    <p:extLst>
      <p:ext uri="{BB962C8B-B14F-4D97-AF65-F5344CB8AC3E}">
        <p14:creationId xmlns:p14="http://schemas.microsoft.com/office/powerpoint/2010/main" val="20107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3">
            <a:extLst>
              <a:ext uri="{FF2B5EF4-FFF2-40B4-BE49-F238E27FC236}">
                <a16:creationId xmlns:a16="http://schemas.microsoft.com/office/drawing/2014/main" id="{8835DA06-8207-40B9-95A8-470391BADA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0E9C51C-EE9F-4D2B-B17B-518BAE463DA8}"/>
              </a:ext>
            </a:extLst>
          </p:cNvPr>
          <p:cNvSpPr txBox="1">
            <a:spLocks/>
          </p:cNvSpPr>
          <p:nvPr/>
        </p:nvSpPr>
        <p:spPr>
          <a:xfrm>
            <a:off x="568562" y="679673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 LOKALNIM INICIJATIVAMA</a:t>
            </a:r>
          </a:p>
        </p:txBody>
      </p:sp>
      <p:sp>
        <p:nvSpPr>
          <p:cNvPr id="10" name="Прямоугольник 36">
            <a:extLst>
              <a:ext uri="{FF2B5EF4-FFF2-40B4-BE49-F238E27FC236}">
                <a16:creationId xmlns:a16="http://schemas.microsoft.com/office/drawing/2014/main" id="{05A2FDC8-8F51-4B08-89F7-35B610D00533}"/>
              </a:ext>
            </a:extLst>
          </p:cNvPr>
          <p:cNvSpPr/>
          <p:nvPr/>
        </p:nvSpPr>
        <p:spPr>
          <a:xfrm>
            <a:off x="568562" y="1450857"/>
            <a:ext cx="4301612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Početak programa – 2017.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1809" y="3096200"/>
            <a:ext cx="467434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male i srednje općine, prvenstveno ruralne</a:t>
            </a: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mali projekti </a:t>
            </a:r>
            <a:r>
              <a:rPr lang="hr-HR">
                <a:latin typeface="Arial" panose="020B0604020202020204" pitchFamily="34" charset="0"/>
                <a:cs typeface="Arial" panose="020B0604020202020204" pitchFamily="34" charset="0"/>
              </a:rPr>
              <a:t>(manje od 3 milijuna rubalja)</a:t>
            </a:r>
          </a:p>
          <a:p>
            <a:pPr marL="285750" indent="-285750"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rješavanje osnovnih društvenih pitanja </a:t>
            </a:r>
            <a:r>
              <a:rPr lang="hr-HR">
                <a:latin typeface="Arial" panose="020B0604020202020204" pitchFamily="34" charset="0"/>
                <a:cs typeface="Arial" panose="020B0604020202020204" pitchFamily="34" charset="0"/>
              </a:rPr>
              <a:t>na lokalnoj razini i unaprjeđenje javnih prostora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4879" y="2841634"/>
            <a:ext cx="4811277" cy="3289495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D5DA62-2E52-4BDB-9A0A-D7F34D4A5A40}"/>
              </a:ext>
            </a:extLst>
          </p:cNvPr>
          <p:cNvSpPr txBox="1"/>
          <p:nvPr/>
        </p:nvSpPr>
        <p:spPr>
          <a:xfrm>
            <a:off x="581300" y="2393054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hr-HR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63040" y="2573470"/>
            <a:ext cx="527818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tabLst>
                <a:tab pos="230188" algn="l"/>
              </a:tabLst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odabir podnesenih prijedloga općina prema određenim kriterijima </a:t>
            </a:r>
            <a:r>
              <a:rPr lang="hr-HR" sz="1700">
                <a:latin typeface="Arial" panose="020B0604020202020204" pitchFamily="34" charset="0"/>
                <a:cs typeface="Arial" panose="020B0604020202020204" pitchFamily="34" charset="0"/>
              </a:rPr>
              <a:t>(podrška koju projektima pruža javnost, financijski doprinosi javnosti i poduzeća itd.)</a:t>
            </a:r>
          </a:p>
          <a:p>
            <a:pPr marL="631825" lvl="2">
              <a:spcBef>
                <a:spcPts val="2400"/>
              </a:spcBef>
            </a:pPr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75 – 80 % </a:t>
            </a:r>
            <a:r>
              <a:rPr lang="hr-HR" sz="1700">
                <a:latin typeface="Arial" panose="020B0604020202020204" pitchFamily="34" charset="0"/>
                <a:cs typeface="Arial" panose="020B0604020202020204" pitchFamily="34" charset="0"/>
              </a:rPr>
              <a:t>projekata bude uspješno odabrano na natječaju</a:t>
            </a:r>
          </a:p>
          <a:p>
            <a:pPr marL="285750" indent="-285750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hr-HR" b="1">
                <a:latin typeface="Arial" panose="020B0604020202020204" pitchFamily="34" charset="0"/>
                <a:cs typeface="Arial" panose="020B0604020202020204" pitchFamily="34" charset="0"/>
              </a:rPr>
              <a:t>sufinanciranje od strane javnosti i poduzeća </a:t>
            </a:r>
            <a:r>
              <a:rPr lang="hr-HR" sz="1700">
                <a:latin typeface="Arial" panose="020B0604020202020204" pitchFamily="34" charset="0"/>
                <a:cs typeface="Arial" panose="020B0604020202020204" pitchFamily="34" charset="0"/>
              </a:rPr>
              <a:t>(novčani doprinos ili dobrovoljan rad)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81323" y="2421541"/>
            <a:ext cx="5441618" cy="3725346"/>
          </a:xfrm>
          <a:prstGeom prst="rect">
            <a:avLst/>
          </a:prstGeom>
          <a:noFill/>
          <a:ln w="19050">
            <a:solidFill>
              <a:srgbClr val="1A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96000" y="1959876"/>
            <a:ext cx="364074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hr-H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POSEBNE ZNAČAJKE: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841108" y="3918935"/>
            <a:ext cx="0" cy="6093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1912505"/>
            <a:ext cx="4621696" cy="54000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33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9E4CAFCA-6A62-47F7-B0F9-B21D2C4CFC0A}"/>
              </a:ext>
            </a:extLst>
          </p:cNvPr>
          <p:cNvCxnSpPr>
            <a:cxnSpLocks/>
          </p:cNvCxnSpPr>
          <p:nvPr/>
        </p:nvCxnSpPr>
        <p:spPr>
          <a:xfrm rot="5400000">
            <a:off x="5777604" y="2192086"/>
            <a:ext cx="3635990" cy="3015981"/>
          </a:xfrm>
          <a:prstGeom prst="bentConnector3">
            <a:avLst>
              <a:gd name="adj1" fmla="val 77062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8700797" y="1759383"/>
            <a:ext cx="896026" cy="2365357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78088-7460-4284-AE91-8EA1581EEBDB}"/>
              </a:ext>
            </a:extLst>
          </p:cNvPr>
          <p:cNvSpPr txBox="1"/>
          <p:nvPr/>
        </p:nvSpPr>
        <p:spPr>
          <a:xfrm>
            <a:off x="1974234" y="1784168"/>
            <a:ext cx="4496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GODIŠNJA PROCEDURA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7D2BF-0543-4B52-9F88-9393FBA0501F}"/>
              </a:ext>
            </a:extLst>
          </p:cNvPr>
          <p:cNvSpPr txBox="1"/>
          <p:nvPr/>
        </p:nvSpPr>
        <p:spPr>
          <a:xfrm>
            <a:off x="5573454" y="3144314"/>
            <a:ext cx="1985523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r-HR" sz="2000">
                <a:ea typeface="Roboto Light" panose="02000000000000000000" pitchFamily="2" charset="0"/>
              </a:rPr>
              <a:t>Priprema dokumentacije na razini općine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AD423-88DD-49E9-A673-FCB80FCB5E83}"/>
              </a:ext>
            </a:extLst>
          </p:cNvPr>
          <p:cNvSpPr txBox="1"/>
          <p:nvPr/>
        </p:nvSpPr>
        <p:spPr>
          <a:xfrm>
            <a:off x="9596823" y="3273582"/>
            <a:ext cx="18451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r-HR" sz="2000" dirty="0">
                <a:ea typeface="Roboto Light" panose="02000000000000000000" pitchFamily="2" charset="0"/>
              </a:rPr>
              <a:t>Natječaj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DA303BA-71E0-4E5D-AC2F-CE0D1CF0EC72}"/>
              </a:ext>
            </a:extLst>
          </p:cNvPr>
          <p:cNvGrpSpPr/>
          <p:nvPr/>
        </p:nvGrpSpPr>
        <p:grpSpPr>
          <a:xfrm>
            <a:off x="858071" y="3058575"/>
            <a:ext cx="851344" cy="984955"/>
            <a:chOff x="605982" y="3627981"/>
            <a:chExt cx="851344" cy="984955"/>
          </a:xfrm>
        </p:grpSpPr>
        <p:pic>
          <p:nvPicPr>
            <p:cNvPr id="5" name="Рисунок 76">
              <a:extLst>
                <a:ext uri="{FF2B5EF4-FFF2-40B4-BE49-F238E27FC236}">
                  <a16:creationId xmlns:a16="http://schemas.microsoft.com/office/drawing/2014/main" id="{B90CDBF9-B2CC-495D-9336-453176385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56" b="67652"/>
            <a:stretch/>
          </p:blipFill>
          <p:spPr>
            <a:xfrm>
              <a:off x="605982" y="3627981"/>
              <a:ext cx="851344" cy="9849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Рисунок 72">
              <a:extLst>
                <a:ext uri="{FF2B5EF4-FFF2-40B4-BE49-F238E27FC236}">
                  <a16:creationId xmlns:a16="http://schemas.microsoft.com/office/drawing/2014/main" id="{A77E42AA-7BF8-4652-B138-386DEA9E5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810" y="3818361"/>
              <a:ext cx="356608" cy="52729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299B7F0-D86D-4216-B9DA-20CB68DC55E5}"/>
              </a:ext>
            </a:extLst>
          </p:cNvPr>
          <p:cNvSpPr txBox="1"/>
          <p:nvPr/>
        </p:nvSpPr>
        <p:spPr>
          <a:xfrm>
            <a:off x="1766828" y="3127217"/>
            <a:ext cx="2379163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r-HR" sz="2000">
                <a:ea typeface="Roboto Light" panose="02000000000000000000" pitchFamily="2" charset="0"/>
              </a:rPr>
              <a:t>Rasprava i prijedlozi inicijativa na sastancima zajednice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4D56F-B176-48BE-822E-892EF3C0D918}"/>
              </a:ext>
            </a:extLst>
          </p:cNvPr>
          <p:cNvSpPr txBox="1"/>
          <p:nvPr/>
        </p:nvSpPr>
        <p:spPr>
          <a:xfrm>
            <a:off x="3581401" y="5713269"/>
            <a:ext cx="5012410" cy="43704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hr-HR" sz="2800" b="1">
                <a:solidFill>
                  <a:schemeClr val="bg1"/>
                </a:solidFill>
              </a:rPr>
              <a:t>Provedba </a:t>
            </a:r>
          </a:p>
        </p:txBody>
      </p:sp>
      <p:pic>
        <p:nvPicPr>
          <p:cNvPr id="20" name="Рисунок 37">
            <a:extLst>
              <a:ext uri="{FF2B5EF4-FFF2-40B4-BE49-F238E27FC236}">
                <a16:creationId xmlns:a16="http://schemas.microsoft.com/office/drawing/2014/main" id="{56D34764-A8AA-45D9-B638-820F3F375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9" y="1500087"/>
            <a:ext cx="978833" cy="978833"/>
          </a:xfrm>
          <a:prstGeom prst="rect">
            <a:avLst/>
          </a:prstGeom>
        </p:spPr>
      </p:pic>
      <p:pic>
        <p:nvPicPr>
          <p:cNvPr id="21" name="Рисунок 23">
            <a:extLst>
              <a:ext uri="{FF2B5EF4-FFF2-40B4-BE49-F238E27FC236}">
                <a16:creationId xmlns:a16="http://schemas.microsoft.com/office/drawing/2014/main" id="{5A5F91CB-6414-465F-AA26-0171306C03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67910A8F-E589-4BEE-8DA5-1E4F9A5508CC}"/>
              </a:ext>
            </a:extLst>
          </p:cNvPr>
          <p:cNvSpPr txBox="1">
            <a:spLocks/>
          </p:cNvSpPr>
          <p:nvPr/>
        </p:nvSpPr>
        <p:spPr>
          <a:xfrm>
            <a:off x="852749" y="639582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 LOKALNIM INICIJATIVAMA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444546-1B5D-4E49-824B-758F03A035DA}"/>
              </a:ext>
            </a:extLst>
          </p:cNvPr>
          <p:cNvGrpSpPr/>
          <p:nvPr/>
        </p:nvGrpSpPr>
        <p:grpSpPr>
          <a:xfrm>
            <a:off x="4658732" y="3048897"/>
            <a:ext cx="851344" cy="984955"/>
            <a:chOff x="2117611" y="2540671"/>
            <a:chExt cx="851344" cy="984955"/>
          </a:xfrm>
        </p:grpSpPr>
        <p:pic>
          <p:nvPicPr>
            <p:cNvPr id="26" name="Рисунок 76">
              <a:extLst>
                <a:ext uri="{FF2B5EF4-FFF2-40B4-BE49-F238E27FC236}">
                  <a16:creationId xmlns:a16="http://schemas.microsoft.com/office/drawing/2014/main" id="{2A102C4B-CD13-47A8-9575-5BA80E601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56" b="67652"/>
            <a:stretch/>
          </p:blipFill>
          <p:spPr>
            <a:xfrm>
              <a:off x="2117611" y="2540671"/>
              <a:ext cx="851344" cy="9849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Рисунок 74">
              <a:extLst>
                <a:ext uri="{FF2B5EF4-FFF2-40B4-BE49-F238E27FC236}">
                  <a16:creationId xmlns:a16="http://schemas.microsoft.com/office/drawing/2014/main" id="{D97DF82B-8685-4888-8EDE-393318D9D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1" y="2811987"/>
              <a:ext cx="536126" cy="45340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63832E-7BDA-4012-9B89-8C1F855C3239}"/>
              </a:ext>
            </a:extLst>
          </p:cNvPr>
          <p:cNvGrpSpPr/>
          <p:nvPr/>
        </p:nvGrpSpPr>
        <p:grpSpPr>
          <a:xfrm>
            <a:off x="8610356" y="3058575"/>
            <a:ext cx="851344" cy="984955"/>
            <a:chOff x="3259185" y="2394286"/>
            <a:chExt cx="851344" cy="984955"/>
          </a:xfrm>
        </p:grpSpPr>
        <p:pic>
          <p:nvPicPr>
            <p:cNvPr id="27" name="Рисунок 76">
              <a:extLst>
                <a:ext uri="{FF2B5EF4-FFF2-40B4-BE49-F238E27FC236}">
                  <a16:creationId xmlns:a16="http://schemas.microsoft.com/office/drawing/2014/main" id="{AC9DA7B7-CE32-452B-91F0-5FB777D97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56" b="67652"/>
            <a:stretch/>
          </p:blipFill>
          <p:spPr>
            <a:xfrm>
              <a:off x="3259185" y="2394286"/>
              <a:ext cx="851344" cy="9849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Рисунок 5">
              <a:extLst>
                <a:ext uri="{FF2B5EF4-FFF2-40B4-BE49-F238E27FC236}">
                  <a16:creationId xmlns:a16="http://schemas.microsoft.com/office/drawing/2014/main" id="{000455B3-4736-425E-94E1-4D4A54B71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749" y="2590212"/>
              <a:ext cx="535339" cy="535339"/>
            </a:xfrm>
            <a:prstGeom prst="rect">
              <a:avLst/>
            </a:prstGeom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06419F5-6A27-4CE2-B99B-40458F21B1B6}"/>
              </a:ext>
            </a:extLst>
          </p:cNvPr>
          <p:cNvCxnSpPr/>
          <p:nvPr/>
        </p:nvCxnSpPr>
        <p:spPr>
          <a:xfrm>
            <a:off x="3865532" y="3548270"/>
            <a:ext cx="5609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0991B44-13AF-4EB5-88A1-0F4D2D3A1BEC}"/>
              </a:ext>
            </a:extLst>
          </p:cNvPr>
          <p:cNvCxnSpPr/>
          <p:nvPr/>
        </p:nvCxnSpPr>
        <p:spPr>
          <a:xfrm>
            <a:off x="7771387" y="3548270"/>
            <a:ext cx="5609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2078150" y="2201327"/>
            <a:ext cx="34219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ятиугольник 46"/>
          <p:cNvSpPr/>
          <p:nvPr/>
        </p:nvSpPr>
        <p:spPr>
          <a:xfrm rot="5400000">
            <a:off x="5764948" y="1868848"/>
            <a:ext cx="388972" cy="425454"/>
          </a:xfrm>
          <a:prstGeom prst="homePlat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 rot="5400000">
            <a:off x="4856905" y="-3459179"/>
            <a:ext cx="247819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31" y="3441815"/>
            <a:ext cx="3838056" cy="27802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Группа 44"/>
          <p:cNvGrpSpPr/>
          <p:nvPr/>
        </p:nvGrpSpPr>
        <p:grpSpPr>
          <a:xfrm>
            <a:off x="4121159" y="1903783"/>
            <a:ext cx="6858961" cy="3822617"/>
            <a:chOff x="2363312" y="2378854"/>
            <a:chExt cx="6858961" cy="4200618"/>
          </a:xfrm>
        </p:grpSpPr>
        <p:sp>
          <p:nvSpPr>
            <p:cNvPr id="46" name="Полилиния 45"/>
            <p:cNvSpPr/>
            <p:nvPr/>
          </p:nvSpPr>
          <p:spPr>
            <a:xfrm>
              <a:off x="2363312" y="3562161"/>
              <a:ext cx="6322312" cy="823640"/>
            </a:xfrm>
            <a:custGeom>
              <a:avLst/>
              <a:gdLst>
                <a:gd name="connsiteX0" fmla="*/ 0 w 6958624"/>
                <a:gd name="connsiteY0" fmla="*/ 82364 h 823640"/>
                <a:gd name="connsiteX1" fmla="*/ 82364 w 6958624"/>
                <a:gd name="connsiteY1" fmla="*/ 0 h 823640"/>
                <a:gd name="connsiteX2" fmla="*/ 6876260 w 6958624"/>
                <a:gd name="connsiteY2" fmla="*/ 0 h 823640"/>
                <a:gd name="connsiteX3" fmla="*/ 6958624 w 6958624"/>
                <a:gd name="connsiteY3" fmla="*/ 82364 h 823640"/>
                <a:gd name="connsiteX4" fmla="*/ 6958624 w 6958624"/>
                <a:gd name="connsiteY4" fmla="*/ 741276 h 823640"/>
                <a:gd name="connsiteX5" fmla="*/ 6876260 w 6958624"/>
                <a:gd name="connsiteY5" fmla="*/ 823640 h 823640"/>
                <a:gd name="connsiteX6" fmla="*/ 82364 w 6958624"/>
                <a:gd name="connsiteY6" fmla="*/ 823640 h 823640"/>
                <a:gd name="connsiteX7" fmla="*/ 0 w 6958624"/>
                <a:gd name="connsiteY7" fmla="*/ 741276 h 823640"/>
                <a:gd name="connsiteX8" fmla="*/ 0 w 6958624"/>
                <a:gd name="connsiteY8" fmla="*/ 82364 h 8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58624" h="823640">
                  <a:moveTo>
                    <a:pt x="0" y="82364"/>
                  </a:moveTo>
                  <a:cubicBezTo>
                    <a:pt x="0" y="36876"/>
                    <a:pt x="36876" y="0"/>
                    <a:pt x="82364" y="0"/>
                  </a:cubicBezTo>
                  <a:lnTo>
                    <a:pt x="6876260" y="0"/>
                  </a:lnTo>
                  <a:cubicBezTo>
                    <a:pt x="6921748" y="0"/>
                    <a:pt x="6958624" y="36876"/>
                    <a:pt x="6958624" y="82364"/>
                  </a:cubicBezTo>
                  <a:lnTo>
                    <a:pt x="6958624" y="741276"/>
                  </a:lnTo>
                  <a:cubicBezTo>
                    <a:pt x="6958624" y="786764"/>
                    <a:pt x="6921748" y="823640"/>
                    <a:pt x="6876260" y="823640"/>
                  </a:cubicBezTo>
                  <a:lnTo>
                    <a:pt x="82364" y="823640"/>
                  </a:lnTo>
                  <a:cubicBezTo>
                    <a:pt x="36876" y="823640"/>
                    <a:pt x="0" y="786764"/>
                    <a:pt x="0" y="741276"/>
                  </a:cubicBezTo>
                  <a:lnTo>
                    <a:pt x="0" y="8236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1F74BD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4984829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1600">
                  <a:solidFill>
                    <a:schemeClr val="tx1"/>
                  </a:solidFill>
                </a:rPr>
                <a:t>Lokalni proračun</a:t>
              </a: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2363312" y="2378854"/>
              <a:ext cx="6330696" cy="830346"/>
            </a:xfrm>
            <a:custGeom>
              <a:avLst/>
              <a:gdLst>
                <a:gd name="connsiteX0" fmla="*/ 0 w 6950078"/>
                <a:gd name="connsiteY0" fmla="*/ 83035 h 830346"/>
                <a:gd name="connsiteX1" fmla="*/ 83035 w 6950078"/>
                <a:gd name="connsiteY1" fmla="*/ 0 h 830346"/>
                <a:gd name="connsiteX2" fmla="*/ 6867043 w 6950078"/>
                <a:gd name="connsiteY2" fmla="*/ 0 h 830346"/>
                <a:gd name="connsiteX3" fmla="*/ 6950078 w 6950078"/>
                <a:gd name="connsiteY3" fmla="*/ 83035 h 830346"/>
                <a:gd name="connsiteX4" fmla="*/ 6950078 w 6950078"/>
                <a:gd name="connsiteY4" fmla="*/ 747311 h 830346"/>
                <a:gd name="connsiteX5" fmla="*/ 6867043 w 6950078"/>
                <a:gd name="connsiteY5" fmla="*/ 830346 h 830346"/>
                <a:gd name="connsiteX6" fmla="*/ 83035 w 6950078"/>
                <a:gd name="connsiteY6" fmla="*/ 830346 h 830346"/>
                <a:gd name="connsiteX7" fmla="*/ 0 w 6950078"/>
                <a:gd name="connsiteY7" fmla="*/ 747311 h 830346"/>
                <a:gd name="connsiteX8" fmla="*/ 0 w 6950078"/>
                <a:gd name="connsiteY8" fmla="*/ 83035 h 8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50078" h="830346">
                  <a:moveTo>
                    <a:pt x="0" y="83035"/>
                  </a:moveTo>
                  <a:cubicBezTo>
                    <a:pt x="0" y="37176"/>
                    <a:pt x="37176" y="0"/>
                    <a:pt x="83035" y="0"/>
                  </a:cubicBezTo>
                  <a:lnTo>
                    <a:pt x="6867043" y="0"/>
                  </a:lnTo>
                  <a:cubicBezTo>
                    <a:pt x="6912902" y="0"/>
                    <a:pt x="6950078" y="37176"/>
                    <a:pt x="6950078" y="83035"/>
                  </a:cubicBezTo>
                  <a:lnTo>
                    <a:pt x="6950078" y="747311"/>
                  </a:lnTo>
                  <a:cubicBezTo>
                    <a:pt x="6950078" y="793170"/>
                    <a:pt x="6912902" y="830346"/>
                    <a:pt x="6867043" y="830346"/>
                  </a:cubicBezTo>
                  <a:lnTo>
                    <a:pt x="83035" y="830346"/>
                  </a:lnTo>
                  <a:cubicBezTo>
                    <a:pt x="37176" y="830346"/>
                    <a:pt x="0" y="793170"/>
                    <a:pt x="0" y="747311"/>
                  </a:cubicBezTo>
                  <a:lnTo>
                    <a:pt x="0" y="83035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1F74BD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0000" tIns="113792" rIns="4865055" bIns="11379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1600">
                  <a:solidFill>
                    <a:schemeClr val="tx1"/>
                  </a:solidFill>
                </a:rPr>
                <a:t>Proračun oblasti (regionalni)  </a:t>
              </a:r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4447146" y="2509838"/>
              <a:ext cx="3274987" cy="564375"/>
            </a:xfrm>
            <a:custGeom>
              <a:avLst/>
              <a:gdLst>
                <a:gd name="connsiteX0" fmla="*/ 0 w 3274987"/>
                <a:gd name="connsiteY0" fmla="*/ 56438 h 564376"/>
                <a:gd name="connsiteX1" fmla="*/ 56438 w 3274987"/>
                <a:gd name="connsiteY1" fmla="*/ 0 h 564376"/>
                <a:gd name="connsiteX2" fmla="*/ 3218549 w 3274987"/>
                <a:gd name="connsiteY2" fmla="*/ 0 h 564376"/>
                <a:gd name="connsiteX3" fmla="*/ 3274987 w 3274987"/>
                <a:gd name="connsiteY3" fmla="*/ 56438 h 564376"/>
                <a:gd name="connsiteX4" fmla="*/ 3274987 w 3274987"/>
                <a:gd name="connsiteY4" fmla="*/ 507938 h 564376"/>
                <a:gd name="connsiteX5" fmla="*/ 3218549 w 3274987"/>
                <a:gd name="connsiteY5" fmla="*/ 564376 h 564376"/>
                <a:gd name="connsiteX6" fmla="*/ 56438 w 3274987"/>
                <a:gd name="connsiteY6" fmla="*/ 564376 h 564376"/>
                <a:gd name="connsiteX7" fmla="*/ 0 w 3274987"/>
                <a:gd name="connsiteY7" fmla="*/ 507938 h 564376"/>
                <a:gd name="connsiteX8" fmla="*/ 0 w 3274987"/>
                <a:gd name="connsiteY8" fmla="*/ 56438 h 56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4987" h="564376">
                  <a:moveTo>
                    <a:pt x="0" y="56438"/>
                  </a:moveTo>
                  <a:cubicBezTo>
                    <a:pt x="0" y="25268"/>
                    <a:pt x="25268" y="0"/>
                    <a:pt x="56438" y="0"/>
                  </a:cubicBezTo>
                  <a:lnTo>
                    <a:pt x="3218549" y="0"/>
                  </a:lnTo>
                  <a:cubicBezTo>
                    <a:pt x="3249719" y="0"/>
                    <a:pt x="3274987" y="25268"/>
                    <a:pt x="3274987" y="56438"/>
                  </a:cubicBezTo>
                  <a:lnTo>
                    <a:pt x="3274987" y="507938"/>
                  </a:lnTo>
                  <a:cubicBezTo>
                    <a:pt x="3274987" y="539108"/>
                    <a:pt x="3249719" y="564376"/>
                    <a:pt x="3218549" y="564376"/>
                  </a:cubicBezTo>
                  <a:lnTo>
                    <a:pt x="56438" y="564376"/>
                  </a:lnTo>
                  <a:cubicBezTo>
                    <a:pt x="25268" y="564376"/>
                    <a:pt x="0" y="539108"/>
                    <a:pt x="0" y="507938"/>
                  </a:cubicBezTo>
                  <a:lnTo>
                    <a:pt x="0" y="56438"/>
                  </a:lnTo>
                  <a:close/>
                </a:path>
              </a:pathLst>
            </a:custGeom>
            <a:solidFill>
              <a:srgbClr val="015287"/>
            </a:solidFill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730" tIns="92730" rIns="92730" bIns="9273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2000" b="1"/>
                <a:t>OBLAST</a:t>
              </a:r>
            </a:p>
          </p:txBody>
        </p:sp>
        <p:sp>
          <p:nvSpPr>
            <p:cNvPr id="49" name="Полилиния 48"/>
            <p:cNvSpPr>
              <a:spLocks noChangeAspect="1"/>
            </p:cNvSpPr>
            <p:nvPr/>
          </p:nvSpPr>
          <p:spPr>
            <a:xfrm>
              <a:off x="6037054" y="3202457"/>
              <a:ext cx="50480" cy="36000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31684"/>
                  </a:lnTo>
                  <a:lnTo>
                    <a:pt x="46386" y="331684"/>
                  </a:lnTo>
                  <a:lnTo>
                    <a:pt x="46386" y="663369"/>
                  </a:lnTo>
                </a:path>
              </a:pathLst>
            </a:custGeom>
            <a:noFill/>
            <a:ln w="5715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олилиния 49"/>
            <p:cNvSpPr/>
            <p:nvPr/>
          </p:nvSpPr>
          <p:spPr>
            <a:xfrm>
              <a:off x="4449014" y="3695127"/>
              <a:ext cx="3272584" cy="577494"/>
            </a:xfrm>
            <a:custGeom>
              <a:avLst/>
              <a:gdLst>
                <a:gd name="connsiteX0" fmla="*/ 0 w 3272584"/>
                <a:gd name="connsiteY0" fmla="*/ 57749 h 577494"/>
                <a:gd name="connsiteX1" fmla="*/ 57749 w 3272584"/>
                <a:gd name="connsiteY1" fmla="*/ 0 h 577494"/>
                <a:gd name="connsiteX2" fmla="*/ 3214835 w 3272584"/>
                <a:gd name="connsiteY2" fmla="*/ 0 h 577494"/>
                <a:gd name="connsiteX3" fmla="*/ 3272584 w 3272584"/>
                <a:gd name="connsiteY3" fmla="*/ 57749 h 577494"/>
                <a:gd name="connsiteX4" fmla="*/ 3272584 w 3272584"/>
                <a:gd name="connsiteY4" fmla="*/ 519745 h 577494"/>
                <a:gd name="connsiteX5" fmla="*/ 3214835 w 3272584"/>
                <a:gd name="connsiteY5" fmla="*/ 577494 h 577494"/>
                <a:gd name="connsiteX6" fmla="*/ 57749 w 3272584"/>
                <a:gd name="connsiteY6" fmla="*/ 577494 h 577494"/>
                <a:gd name="connsiteX7" fmla="*/ 0 w 3272584"/>
                <a:gd name="connsiteY7" fmla="*/ 519745 h 577494"/>
                <a:gd name="connsiteX8" fmla="*/ 0 w 3272584"/>
                <a:gd name="connsiteY8" fmla="*/ 57749 h 57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2584" h="577494">
                  <a:moveTo>
                    <a:pt x="0" y="57749"/>
                  </a:moveTo>
                  <a:cubicBezTo>
                    <a:pt x="0" y="25855"/>
                    <a:pt x="25855" y="0"/>
                    <a:pt x="57749" y="0"/>
                  </a:cubicBezTo>
                  <a:lnTo>
                    <a:pt x="3214835" y="0"/>
                  </a:lnTo>
                  <a:cubicBezTo>
                    <a:pt x="3246729" y="0"/>
                    <a:pt x="3272584" y="25855"/>
                    <a:pt x="3272584" y="57749"/>
                  </a:cubicBezTo>
                  <a:lnTo>
                    <a:pt x="3272584" y="519745"/>
                  </a:lnTo>
                  <a:cubicBezTo>
                    <a:pt x="3272584" y="551639"/>
                    <a:pt x="3246729" y="577494"/>
                    <a:pt x="3214835" y="577494"/>
                  </a:cubicBezTo>
                  <a:lnTo>
                    <a:pt x="57749" y="577494"/>
                  </a:lnTo>
                  <a:cubicBezTo>
                    <a:pt x="25855" y="577494"/>
                    <a:pt x="0" y="551639"/>
                    <a:pt x="0" y="519745"/>
                  </a:cubicBezTo>
                  <a:lnTo>
                    <a:pt x="0" y="57749"/>
                  </a:lnTo>
                  <a:close/>
                </a:path>
              </a:pathLst>
            </a:custGeom>
            <a:solidFill>
              <a:srgbClr val="00A652"/>
            </a:solidFill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114" tIns="93114" rIns="93114" bIns="9311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2000" b="1"/>
                <a:t>GRADSKI OKRUG</a:t>
              </a:r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3894525" y="4272622"/>
              <a:ext cx="2190781" cy="5467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90781" y="0"/>
                  </a:moveTo>
                  <a:lnTo>
                    <a:pt x="2190781" y="273378"/>
                  </a:lnTo>
                  <a:lnTo>
                    <a:pt x="0" y="273378"/>
                  </a:lnTo>
                  <a:lnTo>
                    <a:pt x="0" y="546757"/>
                  </a:lnTo>
                </a:path>
              </a:pathLst>
            </a:custGeom>
            <a:noFill/>
            <a:ln w="127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Полилиния 51"/>
            <p:cNvSpPr/>
            <p:nvPr/>
          </p:nvSpPr>
          <p:spPr>
            <a:xfrm>
              <a:off x="2827383" y="4862444"/>
              <a:ext cx="2134284" cy="604946"/>
            </a:xfrm>
            <a:custGeom>
              <a:avLst/>
              <a:gdLst>
                <a:gd name="connsiteX0" fmla="*/ 0 w 2134284"/>
                <a:gd name="connsiteY0" fmla="*/ 60495 h 604946"/>
                <a:gd name="connsiteX1" fmla="*/ 60495 w 2134284"/>
                <a:gd name="connsiteY1" fmla="*/ 0 h 604946"/>
                <a:gd name="connsiteX2" fmla="*/ 2073789 w 2134284"/>
                <a:gd name="connsiteY2" fmla="*/ 0 h 604946"/>
                <a:gd name="connsiteX3" fmla="*/ 2134284 w 2134284"/>
                <a:gd name="connsiteY3" fmla="*/ 60495 h 604946"/>
                <a:gd name="connsiteX4" fmla="*/ 2134284 w 2134284"/>
                <a:gd name="connsiteY4" fmla="*/ 544451 h 604946"/>
                <a:gd name="connsiteX5" fmla="*/ 2073789 w 2134284"/>
                <a:gd name="connsiteY5" fmla="*/ 604946 h 604946"/>
                <a:gd name="connsiteX6" fmla="*/ 60495 w 2134284"/>
                <a:gd name="connsiteY6" fmla="*/ 604946 h 604946"/>
                <a:gd name="connsiteX7" fmla="*/ 0 w 2134284"/>
                <a:gd name="connsiteY7" fmla="*/ 544451 h 604946"/>
                <a:gd name="connsiteX8" fmla="*/ 0 w 2134284"/>
                <a:gd name="connsiteY8" fmla="*/ 60495 h 6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4284" h="604946">
                  <a:moveTo>
                    <a:pt x="0" y="60495"/>
                  </a:moveTo>
                  <a:cubicBezTo>
                    <a:pt x="0" y="27085"/>
                    <a:pt x="27085" y="0"/>
                    <a:pt x="60495" y="0"/>
                  </a:cubicBezTo>
                  <a:lnTo>
                    <a:pt x="2073789" y="0"/>
                  </a:lnTo>
                  <a:cubicBezTo>
                    <a:pt x="2107199" y="0"/>
                    <a:pt x="2134284" y="27085"/>
                    <a:pt x="2134284" y="60495"/>
                  </a:cubicBezTo>
                  <a:lnTo>
                    <a:pt x="2134284" y="544451"/>
                  </a:lnTo>
                  <a:cubicBezTo>
                    <a:pt x="2134284" y="577861"/>
                    <a:pt x="2107199" y="604946"/>
                    <a:pt x="2073789" y="604946"/>
                  </a:cubicBezTo>
                  <a:lnTo>
                    <a:pt x="60495" y="604946"/>
                  </a:lnTo>
                  <a:cubicBezTo>
                    <a:pt x="27085" y="604946"/>
                    <a:pt x="0" y="577861"/>
                    <a:pt x="0" y="544451"/>
                  </a:cubicBezTo>
                  <a:lnTo>
                    <a:pt x="0" y="60495"/>
                  </a:lnTo>
                  <a:close/>
                </a:path>
              </a:pathLst>
            </a:custGeom>
            <a:noFill/>
            <a:ln w="28575">
              <a:solidFill>
                <a:srgbClr val="00A652"/>
              </a:solidFill>
            </a:ln>
            <a:effectLst/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3918" tIns="93918" rIns="93918" bIns="93918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2000">
                  <a:solidFill>
                    <a:schemeClr val="tx1"/>
                  </a:solidFill>
                </a:rPr>
                <a:t>Središte rajona (lokalno središte)</a:t>
              </a:r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5455372" y="4272622"/>
              <a:ext cx="629934" cy="15508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29934" y="0"/>
                  </a:moveTo>
                  <a:lnTo>
                    <a:pt x="629934" y="775424"/>
                  </a:lnTo>
                  <a:lnTo>
                    <a:pt x="0" y="775424"/>
                  </a:lnTo>
                  <a:lnTo>
                    <a:pt x="0" y="1550848"/>
                  </a:lnTo>
                </a:path>
              </a:pathLst>
            </a:custGeom>
            <a:noFill/>
            <a:ln w="381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Полилиния 53"/>
            <p:cNvSpPr/>
            <p:nvPr/>
          </p:nvSpPr>
          <p:spPr>
            <a:xfrm>
              <a:off x="4848288" y="5823470"/>
              <a:ext cx="1214166" cy="756002"/>
            </a:xfrm>
            <a:custGeom>
              <a:avLst/>
              <a:gdLst>
                <a:gd name="connsiteX0" fmla="*/ 0 w 1214166"/>
                <a:gd name="connsiteY0" fmla="*/ 75600 h 756002"/>
                <a:gd name="connsiteX1" fmla="*/ 75600 w 1214166"/>
                <a:gd name="connsiteY1" fmla="*/ 0 h 756002"/>
                <a:gd name="connsiteX2" fmla="*/ 1138566 w 1214166"/>
                <a:gd name="connsiteY2" fmla="*/ 0 h 756002"/>
                <a:gd name="connsiteX3" fmla="*/ 1214166 w 1214166"/>
                <a:gd name="connsiteY3" fmla="*/ 75600 h 756002"/>
                <a:gd name="connsiteX4" fmla="*/ 1214166 w 1214166"/>
                <a:gd name="connsiteY4" fmla="*/ 680402 h 756002"/>
                <a:gd name="connsiteX5" fmla="*/ 1138566 w 1214166"/>
                <a:gd name="connsiteY5" fmla="*/ 756002 h 756002"/>
                <a:gd name="connsiteX6" fmla="*/ 75600 w 1214166"/>
                <a:gd name="connsiteY6" fmla="*/ 756002 h 756002"/>
                <a:gd name="connsiteX7" fmla="*/ 0 w 1214166"/>
                <a:gd name="connsiteY7" fmla="*/ 680402 h 756002"/>
                <a:gd name="connsiteX8" fmla="*/ 0 w 1214166"/>
                <a:gd name="connsiteY8" fmla="*/ 75600 h 7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166" h="756002">
                  <a:moveTo>
                    <a:pt x="0" y="75600"/>
                  </a:moveTo>
                  <a:cubicBezTo>
                    <a:pt x="0" y="33847"/>
                    <a:pt x="33847" y="0"/>
                    <a:pt x="75600" y="0"/>
                  </a:cubicBezTo>
                  <a:lnTo>
                    <a:pt x="1138566" y="0"/>
                  </a:lnTo>
                  <a:cubicBezTo>
                    <a:pt x="1180319" y="0"/>
                    <a:pt x="1214166" y="33847"/>
                    <a:pt x="1214166" y="75600"/>
                  </a:cubicBezTo>
                  <a:lnTo>
                    <a:pt x="1214166" y="680402"/>
                  </a:lnTo>
                  <a:cubicBezTo>
                    <a:pt x="1214166" y="722155"/>
                    <a:pt x="1180319" y="756002"/>
                    <a:pt x="1138566" y="756002"/>
                  </a:cubicBezTo>
                  <a:lnTo>
                    <a:pt x="75600" y="756002"/>
                  </a:lnTo>
                  <a:cubicBezTo>
                    <a:pt x="33847" y="756002"/>
                    <a:pt x="0" y="722155"/>
                    <a:pt x="0" y="680402"/>
                  </a:cubicBezTo>
                  <a:lnTo>
                    <a:pt x="0" y="75600"/>
                  </a:lnTo>
                  <a:close/>
                </a:path>
              </a:pathLst>
            </a:custGeom>
            <a:solidFill>
              <a:srgbClr val="39A2DB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583" tIns="113583" rIns="113583" bIns="1135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2400"/>
                <a:t>Mjesto 1</a:t>
              </a:r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6085306" y="4272622"/>
              <a:ext cx="914180" cy="15508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75424"/>
                  </a:lnTo>
                  <a:lnTo>
                    <a:pt x="914180" y="775424"/>
                  </a:lnTo>
                  <a:lnTo>
                    <a:pt x="914180" y="1550848"/>
                  </a:lnTo>
                </a:path>
              </a:pathLst>
            </a:custGeom>
            <a:noFill/>
            <a:ln w="381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Полилиния 55"/>
            <p:cNvSpPr/>
            <p:nvPr/>
          </p:nvSpPr>
          <p:spPr>
            <a:xfrm>
              <a:off x="6392404" y="5823470"/>
              <a:ext cx="1214166" cy="756002"/>
            </a:xfrm>
            <a:custGeom>
              <a:avLst/>
              <a:gdLst>
                <a:gd name="connsiteX0" fmla="*/ 0 w 1214166"/>
                <a:gd name="connsiteY0" fmla="*/ 75600 h 756002"/>
                <a:gd name="connsiteX1" fmla="*/ 75600 w 1214166"/>
                <a:gd name="connsiteY1" fmla="*/ 0 h 756002"/>
                <a:gd name="connsiteX2" fmla="*/ 1138566 w 1214166"/>
                <a:gd name="connsiteY2" fmla="*/ 0 h 756002"/>
                <a:gd name="connsiteX3" fmla="*/ 1214166 w 1214166"/>
                <a:gd name="connsiteY3" fmla="*/ 75600 h 756002"/>
                <a:gd name="connsiteX4" fmla="*/ 1214166 w 1214166"/>
                <a:gd name="connsiteY4" fmla="*/ 680402 h 756002"/>
                <a:gd name="connsiteX5" fmla="*/ 1138566 w 1214166"/>
                <a:gd name="connsiteY5" fmla="*/ 756002 h 756002"/>
                <a:gd name="connsiteX6" fmla="*/ 75600 w 1214166"/>
                <a:gd name="connsiteY6" fmla="*/ 756002 h 756002"/>
                <a:gd name="connsiteX7" fmla="*/ 0 w 1214166"/>
                <a:gd name="connsiteY7" fmla="*/ 680402 h 756002"/>
                <a:gd name="connsiteX8" fmla="*/ 0 w 1214166"/>
                <a:gd name="connsiteY8" fmla="*/ 75600 h 7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166" h="756002">
                  <a:moveTo>
                    <a:pt x="0" y="75600"/>
                  </a:moveTo>
                  <a:cubicBezTo>
                    <a:pt x="0" y="33847"/>
                    <a:pt x="33847" y="0"/>
                    <a:pt x="75600" y="0"/>
                  </a:cubicBezTo>
                  <a:lnTo>
                    <a:pt x="1138566" y="0"/>
                  </a:lnTo>
                  <a:cubicBezTo>
                    <a:pt x="1180319" y="0"/>
                    <a:pt x="1214166" y="33847"/>
                    <a:pt x="1214166" y="75600"/>
                  </a:cubicBezTo>
                  <a:lnTo>
                    <a:pt x="1214166" y="680402"/>
                  </a:lnTo>
                  <a:cubicBezTo>
                    <a:pt x="1214166" y="722155"/>
                    <a:pt x="1180319" y="756002"/>
                    <a:pt x="1138566" y="756002"/>
                  </a:cubicBezTo>
                  <a:lnTo>
                    <a:pt x="75600" y="756002"/>
                  </a:lnTo>
                  <a:cubicBezTo>
                    <a:pt x="33847" y="756002"/>
                    <a:pt x="0" y="722155"/>
                    <a:pt x="0" y="680402"/>
                  </a:cubicBezTo>
                  <a:lnTo>
                    <a:pt x="0" y="75600"/>
                  </a:lnTo>
                  <a:close/>
                </a:path>
              </a:pathLst>
            </a:custGeom>
            <a:solidFill>
              <a:srgbClr val="39A2DB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583" tIns="113583" rIns="113583" bIns="1135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2400"/>
                <a:t>Mjesto 2</a:t>
              </a:r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6085306" y="4272622"/>
              <a:ext cx="2529884" cy="15508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75424"/>
                  </a:lnTo>
                  <a:lnTo>
                    <a:pt x="2529884" y="775424"/>
                  </a:lnTo>
                  <a:lnTo>
                    <a:pt x="2529884" y="1550848"/>
                  </a:lnTo>
                </a:path>
              </a:pathLst>
            </a:custGeom>
            <a:noFill/>
            <a:ln w="38100">
              <a:solidFill>
                <a:srgbClr val="1F74BD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Полилиния 57"/>
            <p:cNvSpPr/>
            <p:nvPr/>
          </p:nvSpPr>
          <p:spPr>
            <a:xfrm>
              <a:off x="8008107" y="5823470"/>
              <a:ext cx="1214166" cy="756002"/>
            </a:xfrm>
            <a:custGeom>
              <a:avLst/>
              <a:gdLst>
                <a:gd name="connsiteX0" fmla="*/ 0 w 1214166"/>
                <a:gd name="connsiteY0" fmla="*/ 75600 h 756002"/>
                <a:gd name="connsiteX1" fmla="*/ 75600 w 1214166"/>
                <a:gd name="connsiteY1" fmla="*/ 0 h 756002"/>
                <a:gd name="connsiteX2" fmla="*/ 1138566 w 1214166"/>
                <a:gd name="connsiteY2" fmla="*/ 0 h 756002"/>
                <a:gd name="connsiteX3" fmla="*/ 1214166 w 1214166"/>
                <a:gd name="connsiteY3" fmla="*/ 75600 h 756002"/>
                <a:gd name="connsiteX4" fmla="*/ 1214166 w 1214166"/>
                <a:gd name="connsiteY4" fmla="*/ 680402 h 756002"/>
                <a:gd name="connsiteX5" fmla="*/ 1138566 w 1214166"/>
                <a:gd name="connsiteY5" fmla="*/ 756002 h 756002"/>
                <a:gd name="connsiteX6" fmla="*/ 75600 w 1214166"/>
                <a:gd name="connsiteY6" fmla="*/ 756002 h 756002"/>
                <a:gd name="connsiteX7" fmla="*/ 0 w 1214166"/>
                <a:gd name="connsiteY7" fmla="*/ 680402 h 756002"/>
                <a:gd name="connsiteX8" fmla="*/ 0 w 1214166"/>
                <a:gd name="connsiteY8" fmla="*/ 75600 h 75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166" h="756002">
                  <a:moveTo>
                    <a:pt x="0" y="75600"/>
                  </a:moveTo>
                  <a:cubicBezTo>
                    <a:pt x="0" y="33847"/>
                    <a:pt x="33847" y="0"/>
                    <a:pt x="75600" y="0"/>
                  </a:cubicBezTo>
                  <a:lnTo>
                    <a:pt x="1138566" y="0"/>
                  </a:lnTo>
                  <a:cubicBezTo>
                    <a:pt x="1180319" y="0"/>
                    <a:pt x="1214166" y="33847"/>
                    <a:pt x="1214166" y="75600"/>
                  </a:cubicBezTo>
                  <a:lnTo>
                    <a:pt x="1214166" y="680402"/>
                  </a:lnTo>
                  <a:cubicBezTo>
                    <a:pt x="1214166" y="722155"/>
                    <a:pt x="1180319" y="756002"/>
                    <a:pt x="1138566" y="756002"/>
                  </a:cubicBezTo>
                  <a:lnTo>
                    <a:pt x="75600" y="756002"/>
                  </a:lnTo>
                  <a:cubicBezTo>
                    <a:pt x="33847" y="756002"/>
                    <a:pt x="0" y="722155"/>
                    <a:pt x="0" y="680402"/>
                  </a:cubicBezTo>
                  <a:lnTo>
                    <a:pt x="0" y="75600"/>
                  </a:lnTo>
                  <a:close/>
                </a:path>
              </a:pathLst>
            </a:custGeom>
            <a:solidFill>
              <a:srgbClr val="39A2DB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583" tIns="113583" rIns="113583" bIns="1135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r-HR" sz="2400"/>
                <a:t>Mjesto 3</a:t>
              </a: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447" y="2022093"/>
            <a:ext cx="507018" cy="5070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447" y="3112150"/>
            <a:ext cx="517062" cy="51706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21072" y="2021350"/>
            <a:ext cx="300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>
                <a:latin typeface="Arial" panose="020B0604020202020204" pitchFamily="34" charset="0"/>
                <a:cs typeface="Arial" panose="020B0604020202020204" pitchFamily="34" charset="0"/>
              </a:rPr>
              <a:t>FINANCIRANJE PROJEKATA</a:t>
            </a:r>
          </a:p>
        </p:txBody>
      </p:sp>
      <p:sp>
        <p:nvSpPr>
          <p:cNvPr id="60" name="Пятиугольник 59"/>
          <p:cNvSpPr/>
          <p:nvPr/>
        </p:nvSpPr>
        <p:spPr>
          <a:xfrm rot="5400000">
            <a:off x="2937974" y="2454409"/>
            <a:ext cx="492991" cy="527623"/>
          </a:xfrm>
          <a:prstGeom prst="homePlate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842491" y="639582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 LOKALNIM INICIJATIVAMA</a:t>
            </a:r>
          </a:p>
        </p:txBody>
      </p:sp>
    </p:spTree>
    <p:extLst>
      <p:ext uri="{BB962C8B-B14F-4D97-AF65-F5344CB8AC3E}">
        <p14:creationId xmlns:p14="http://schemas.microsoft.com/office/powerpoint/2010/main" val="26000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араллелограмм 84"/>
          <p:cNvSpPr/>
          <p:nvPr/>
        </p:nvSpPr>
        <p:spPr>
          <a:xfrm>
            <a:off x="7110342" y="3061395"/>
            <a:ext cx="531654" cy="275700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/>
        </p:nvSpPr>
        <p:spPr>
          <a:xfrm>
            <a:off x="3649668" y="2986870"/>
            <a:ext cx="531654" cy="275700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471262" y="656137"/>
            <a:ext cx="9619761" cy="682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>
                <a:solidFill>
                  <a:srgbClr val="1F74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 LOKALNIM INICIJATIVAMA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20" y="262692"/>
            <a:ext cx="2346483" cy="1098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FA6E83-3410-4463-A4EE-2507DD676502}"/>
              </a:ext>
            </a:extLst>
          </p:cNvPr>
          <p:cNvSpPr txBox="1"/>
          <p:nvPr/>
        </p:nvSpPr>
        <p:spPr>
          <a:xfrm>
            <a:off x="471262" y="1387758"/>
            <a:ext cx="77483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cap="all">
                <a:latin typeface="Arial" panose="020B0604020202020204" pitchFamily="34" charset="0"/>
                <a:cs typeface="Arial" panose="020B0604020202020204" pitchFamily="34" charset="0"/>
              </a:rPr>
              <a:t>Obnova gimnastičke dvorane</a:t>
            </a:r>
          </a:p>
          <a:p>
            <a:pPr>
              <a:lnSpc>
                <a:spcPct val="200000"/>
              </a:lnSpc>
            </a:pPr>
            <a:r>
              <a:rPr lang="hr-HR" sz="2400" cap="all">
                <a:latin typeface="Arial" panose="020B0604020202020204" pitchFamily="34" charset="0"/>
                <a:cs typeface="Arial" panose="020B0604020202020204" pitchFamily="34" charset="0"/>
              </a:rPr>
              <a:t>u mjestu Zabaikalets</a:t>
            </a:r>
          </a:p>
        </p:txBody>
      </p:sp>
      <p:sp>
        <p:nvSpPr>
          <p:cNvPr id="17" name="Пятиугольник 16"/>
          <p:cNvSpPr/>
          <p:nvPr/>
        </p:nvSpPr>
        <p:spPr>
          <a:xfrm rot="5400000">
            <a:off x="6046125" y="854836"/>
            <a:ext cx="875002" cy="3050118"/>
          </a:xfrm>
          <a:prstGeom prst="homePlate">
            <a:avLst/>
          </a:prstGeom>
          <a:noFill/>
          <a:ln w="28575">
            <a:solidFill>
              <a:srgbClr val="4A8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92915" y="1942394"/>
            <a:ext cx="178606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1.241.956</a:t>
            </a:r>
          </a:p>
          <a:p>
            <a:pPr algn="ctr"/>
            <a:r>
              <a:rPr lang="hr-HR" sz="1400">
                <a:latin typeface="Arial" panose="020B0604020202020204" pitchFamily="34" charset="0"/>
                <a:cs typeface="Arial" panose="020B0604020202020204" pitchFamily="34" charset="0"/>
              </a:rPr>
              <a:t>rubalja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5716" y="1912505"/>
            <a:ext cx="7443906" cy="45719"/>
          </a:xfrm>
          <a:prstGeom prst="rect">
            <a:avLst/>
          </a:prstGeom>
          <a:solidFill>
            <a:srgbClr val="1F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29C53-5A24-4078-BD76-A85BC7083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2986870"/>
            <a:ext cx="114014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"/>
            <a:ext cx="12192000" cy="685785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932655-3D3B-47D5-B9AE-070987747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22363"/>
            <a:ext cx="9144000" cy="2387600"/>
          </a:xfrm>
          <a:noFill/>
        </p:spPr>
        <p:txBody>
          <a:bodyPr/>
          <a:lstStyle/>
          <a:p>
            <a:r>
              <a:rPr lang="hr-HR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</a:t>
            </a:r>
            <a:endParaRPr lang="hr-HR" sz="1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FDFC98-35E1-4448-9B59-DD9E65953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6452" y="3602038"/>
            <a:ext cx="6637714" cy="1655762"/>
          </a:xfrm>
          <a:noFill/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hr-H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Organizacija javnosti za (ponovni) razvoj teritorija </a:t>
            </a:r>
          </a:p>
        </p:txBody>
      </p:sp>
    </p:spTree>
    <p:extLst>
      <p:ext uri="{BB962C8B-B14F-4D97-AF65-F5344CB8AC3E}">
        <p14:creationId xmlns:p14="http://schemas.microsoft.com/office/powerpoint/2010/main" val="9397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3384</TotalTime>
  <Words>985</Words>
  <Application>Microsoft Office PowerPoint</Application>
  <PresentationFormat>Widescreen</PresentationFormat>
  <Paragraphs>220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Roboto Light</vt:lpstr>
      <vt:lpstr>Wingdings</vt:lpstr>
      <vt:lpstr>Тема Office</vt:lpstr>
      <vt:lpstr>Participativni proračun u oblasti Sakhalin</vt:lpstr>
      <vt:lpstr>PowerPoint Presentation</vt:lpstr>
      <vt:lpstr>PowerPoint Presentation</vt:lpstr>
      <vt:lpstr>LISP</vt:lpstr>
      <vt:lpstr>PowerPoint Presentation</vt:lpstr>
      <vt:lpstr>PowerPoint Presentation</vt:lpstr>
      <vt:lpstr>PowerPoint Presentation</vt:lpstr>
      <vt:lpstr>PowerPoint Presentation</vt:lpstr>
      <vt:lpstr>PORT</vt:lpstr>
      <vt:lpstr>PowerPoint Presentation</vt:lpstr>
      <vt:lpstr>Razvoj modela PORT u oblasti Sakhalin na temelju iskustva općine Cascais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PRORAČUN ZA MLADE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Инициативное бюджетирование в Сахалинской области</dc:title>
  <dc:creator>Нилова Юлия Евгеньевна</dc:creator>
  <cp:lastModifiedBy>User</cp:lastModifiedBy>
  <cp:revision>195</cp:revision>
  <cp:lastPrinted>2018-08-30T05:08:50Z</cp:lastPrinted>
  <dcterms:created xsi:type="dcterms:W3CDTF">2018-08-29T22:33:51Z</dcterms:created>
  <dcterms:modified xsi:type="dcterms:W3CDTF">2018-10-12T12:57:39Z</dcterms:modified>
</cp:coreProperties>
</file>