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91D1-8A43-4F5B-9481-42DB36D2E1FC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89A3-0D06-4E7B-85BF-99C8102D87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092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D89A3-0D06-4E7B-85BF-99C8102D874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276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441-F58B-40D1-82E0-831128418176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76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E501-7392-4548-ABA1-E656539095F2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3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76E-37B7-4F13-A034-9039723CE381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29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069D-C667-4068-9B1C-BA0C5DAC5B4D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7716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B311-950E-45BD-BA6E-21033E83BB0D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25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CF-6123-404F-AEC0-FE476F7AB236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068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E702-EA5A-4C9E-9BF9-4E8DF25C34D7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17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CE0-9C20-412E-88F2-28BAD2F3BB8B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17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5A11-A7C6-498E-8C82-ADA71358360E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98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4A5A-82A8-4521-8E55-9BF9CAB653B7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7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F444-496E-4030-9358-9E69F56AA418}" type="datetime1">
              <a:rPr lang="pt-PT" smtClean="0"/>
              <a:t>10/10/2018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8408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7159-E484-46AC-8496-5569CEEF03E9}" type="datetime1">
              <a:rPr lang="pt-PT" smtClean="0"/>
              <a:t>10/10/2018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5179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CAD9-1A4F-42CE-85AD-F3669BDF52CC}" type="datetime1">
              <a:rPr lang="pt-PT" smtClean="0"/>
              <a:t>10/10/2018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6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96D2-F42E-40CD-ABAC-236F41FAF8D5}" type="datetime1">
              <a:rPr lang="pt-PT" smtClean="0"/>
              <a:t>10/10/2018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215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7778-D86A-4100-AC53-4DF7C438BDF6}" type="datetime1">
              <a:rPr lang="pt-PT" smtClean="0"/>
              <a:t>10/10/2018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95719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B0EE-9E64-4BE7-A0ED-16FD7B763AC1}" type="datetime1">
              <a:rPr lang="pt-PT" smtClean="0"/>
              <a:t>10/10/2018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92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86BF-AEC8-4D04-B46E-81E7D206AA03}" type="datetime1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8E9E45-ACDE-4CE1-9D76-1E4D73D030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072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77334" y="453081"/>
            <a:ext cx="8596668" cy="14773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Участие молодёжи в бюджетном процессе</a:t>
            </a:r>
            <a:r>
              <a:rPr lang="en-GB" sz="2400" b="1" dirty="0" smtClean="0"/>
              <a:t>- </a:t>
            </a:r>
            <a:r>
              <a:rPr lang="ru-RU" sz="2400" b="1" dirty="0" smtClean="0"/>
              <a:t>Португалия</a:t>
            </a:r>
            <a:endParaRPr lang="pt-PT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9249"/>
            <a:ext cx="12192001" cy="4639499"/>
          </a:xfrm>
          <a:prstGeom prst="rect">
            <a:avLst/>
          </a:prstGeom>
        </p:spPr>
      </p:pic>
      <p:sp>
        <p:nvSpPr>
          <p:cNvPr id="11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830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029731"/>
            <a:ext cx="8596668" cy="5011632"/>
          </a:xfrm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ru-RU" sz="2800" b="1" dirty="0" smtClean="0"/>
              <a:t>Спасибо</a:t>
            </a:r>
            <a:r>
              <a:rPr lang="pt-PT" sz="2800" b="1" dirty="0" smtClean="0"/>
              <a:t>!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ru-RU" dirty="0" err="1" smtClean="0"/>
              <a:t>Кашкайш</a:t>
            </a:r>
            <a:r>
              <a:rPr lang="pt-PT" dirty="0" smtClean="0"/>
              <a:t>, </a:t>
            </a:r>
            <a:r>
              <a:rPr lang="ru-RU" dirty="0" smtClean="0"/>
              <a:t>16 октября </a:t>
            </a:r>
            <a:r>
              <a:rPr lang="pt-PT" dirty="0" smtClean="0"/>
              <a:t>2018</a:t>
            </a:r>
            <a:r>
              <a:rPr lang="ru-RU" dirty="0" smtClean="0"/>
              <a:t> г.</a:t>
            </a:r>
            <a:endParaRPr lang="pt-PT" dirty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ru-RU" b="1" dirty="0" smtClean="0"/>
              <a:t>Паулу </a:t>
            </a:r>
            <a:r>
              <a:rPr lang="ru-RU" b="1" dirty="0" err="1" smtClean="0"/>
              <a:t>Томаш</a:t>
            </a:r>
            <a:endParaRPr lang="pt-PT" b="1" dirty="0" smtClean="0"/>
          </a:p>
          <a:p>
            <a:pPr marL="0" indent="0" algn="ctr">
              <a:buNone/>
            </a:pPr>
            <a:r>
              <a:rPr lang="ru-RU" sz="1600" dirty="0" smtClean="0"/>
              <a:t>Советник Государственного секретаря по делам молодёжи и спорту</a:t>
            </a:r>
            <a:r>
              <a:rPr lang="pt-PT" sz="1600" dirty="0" smtClean="0"/>
              <a:t>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Министерство образования</a:t>
            </a:r>
            <a:endParaRPr lang="pt-PT" sz="1600" dirty="0" smtClean="0"/>
          </a:p>
          <a:p>
            <a:pPr marL="0" indent="0" algn="ctr">
              <a:buNone/>
            </a:pPr>
            <a:endParaRPr lang="pt-PT" sz="1600" i="1" dirty="0" smtClean="0"/>
          </a:p>
          <a:p>
            <a:pPr marL="0" indent="0" algn="ctr">
              <a:buNone/>
            </a:pPr>
            <a:r>
              <a:rPr lang="pt-PT" sz="1600" i="1" dirty="0" smtClean="0"/>
              <a:t>paulo.tomaz@medu.gov.pt</a:t>
            </a:r>
            <a:endParaRPr lang="pt-PT" sz="1600" i="1" dirty="0"/>
          </a:p>
        </p:txBody>
      </p:sp>
    </p:spTree>
    <p:extLst>
      <p:ext uri="{BB962C8B-B14F-4D97-AF65-F5344CB8AC3E}">
        <p14:creationId xmlns:p14="http://schemas.microsoft.com/office/powerpoint/2010/main" val="34128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Главная цель</a:t>
            </a:r>
            <a:r>
              <a:rPr lang="pt-PT" dirty="0" smtClean="0"/>
              <a:t>: </a:t>
            </a:r>
            <a:r>
              <a:rPr lang="ru-RU" dirty="0" smtClean="0"/>
              <a:t>помочь молодёжи проявить себя</a:t>
            </a:r>
            <a:endParaRPr lang="pt-PT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677334" y="1993557"/>
            <a:ext cx="8596668" cy="404780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Процесс демократического участия</a:t>
            </a:r>
            <a:r>
              <a:rPr lang="en-GB" dirty="0" smtClean="0"/>
              <a:t>: </a:t>
            </a:r>
            <a:r>
              <a:rPr lang="ru-RU" dirty="0" smtClean="0"/>
              <a:t>молодёжь может предлагать и голосовать за проекты, за реализацию которых отвечает власть</a:t>
            </a:r>
            <a:r>
              <a:rPr lang="en-GB" dirty="0" smtClean="0"/>
              <a:t>.</a:t>
            </a:r>
          </a:p>
          <a:p>
            <a:pPr algn="just"/>
            <a:endParaRPr lang="en-GB" dirty="0" smtClean="0"/>
          </a:p>
          <a:p>
            <a:pPr algn="just"/>
            <a:r>
              <a:rPr lang="ru-RU" dirty="0" smtClean="0"/>
              <a:t>Способ остановить увеличение пропасти между молодёжью и участием населения в государственных процессах</a:t>
            </a:r>
            <a:r>
              <a:rPr lang="en-GB" dirty="0" smtClean="0"/>
              <a:t>.</a:t>
            </a:r>
          </a:p>
          <a:p>
            <a:pPr algn="just"/>
            <a:endParaRPr lang="en-GB" dirty="0" smtClean="0"/>
          </a:p>
          <a:p>
            <a:pPr algn="just"/>
            <a:r>
              <a:rPr lang="ru-RU" dirty="0" smtClean="0"/>
              <a:t>Является результатом вдохновляющего опыта инноваций типа участия населения в местном бюджетном процессе, в инициативном бюджетировании в Португалии, а также инициативном бюджетировании в школах</a:t>
            </a:r>
            <a:r>
              <a:rPr lang="en-GB" dirty="0" smtClean="0"/>
              <a:t>.</a:t>
            </a:r>
          </a:p>
          <a:p>
            <a:pPr algn="just"/>
            <a:endParaRPr lang="en-GB" dirty="0" smtClean="0"/>
          </a:p>
          <a:p>
            <a:pPr algn="just"/>
            <a:r>
              <a:rPr lang="ru-RU" dirty="0" smtClean="0"/>
              <a:t>Это первый в мировом масштабе общенациональный бюджет с участием населения, специально направленный на нужды молодых людей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796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902" y="205946"/>
            <a:ext cx="8170103" cy="733168"/>
          </a:xfrm>
        </p:spPr>
        <p:txBody>
          <a:bodyPr/>
          <a:lstStyle/>
          <a:p>
            <a:pPr algn="ctr"/>
            <a:r>
              <a:rPr lang="ru-RU" dirty="0" smtClean="0"/>
              <a:t>Начался в </a:t>
            </a:r>
            <a:r>
              <a:rPr lang="pt-PT" dirty="0" smtClean="0"/>
              <a:t>2017</a:t>
            </a:r>
            <a:r>
              <a:rPr lang="ru-RU" dirty="0" smtClean="0"/>
              <a:t> году с целью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87619" y="1169774"/>
            <a:ext cx="8596668" cy="429494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Поднять качество демократии и её </a:t>
            </a:r>
            <a:r>
              <a:rPr lang="ru-RU" dirty="0" smtClean="0"/>
              <a:t>инструментов</a:t>
            </a:r>
            <a:r>
              <a:rPr lang="ru-RU" dirty="0" smtClean="0"/>
              <a:t>, </a:t>
            </a:r>
            <a:r>
              <a:rPr lang="ru-RU" dirty="0" smtClean="0"/>
              <a:t>понимая ценность участия широких масс с точки зрения Конституции Португалии</a:t>
            </a:r>
            <a:r>
              <a:rPr lang="en-GB" dirty="0" smtClean="0"/>
              <a:t>;</a:t>
            </a:r>
          </a:p>
          <a:p>
            <a:pPr lvl="0" algn="just"/>
            <a:endParaRPr lang="pt-PT" dirty="0"/>
          </a:p>
          <a:p>
            <a:pPr lvl="0" algn="just"/>
            <a:r>
              <a:rPr lang="ru-RU" dirty="0" smtClean="0"/>
              <a:t>Способствовать активному и осознанному участию молодёжи в процессах принятия решений, помогая существованию сильного и активного гражданского общества, нацеленного на обеспечение экономической и социальной сплочённости</a:t>
            </a:r>
            <a:r>
              <a:rPr lang="en-GB" dirty="0" smtClean="0"/>
              <a:t>;</a:t>
            </a:r>
          </a:p>
          <a:p>
            <a:pPr lvl="0" algn="just"/>
            <a:endParaRPr lang="en-GB" dirty="0" smtClean="0"/>
          </a:p>
          <a:p>
            <a:pPr lvl="0" algn="just"/>
            <a:r>
              <a:rPr lang="ru-RU" dirty="0" smtClean="0"/>
              <a:t>Продвигать участие молодёжи в формировании государственной политики, учитывающей их потребности и реагирующей на их мнения</a:t>
            </a:r>
            <a:r>
              <a:rPr lang="en-GB" dirty="0" smtClean="0"/>
              <a:t>; </a:t>
            </a:r>
          </a:p>
          <a:p>
            <a:pPr lvl="0" algn="just"/>
            <a:endParaRPr lang="pt-PT" dirty="0"/>
          </a:p>
          <a:p>
            <a:pPr lvl="0" algn="just"/>
            <a:r>
              <a:rPr lang="ru-RU" dirty="0" smtClean="0"/>
              <a:t>Усилить просветительскую работу в области гражданского права и обострить чувство принадлежности к данному сообществу, способствовать формированию гражданской ответственности за счёт приближения административных органов к молодёжи</a:t>
            </a:r>
            <a:r>
              <a:rPr lang="en-GB" dirty="0" smtClean="0"/>
              <a:t>.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3471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70" y="205876"/>
            <a:ext cx="1274998" cy="1912497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64" y="3678773"/>
            <a:ext cx="1575059" cy="2362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3" y="2085201"/>
            <a:ext cx="4858692" cy="2110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61" y="0"/>
            <a:ext cx="3137133" cy="20932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85096"/>
            <a:ext cx="3235189" cy="215626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" y="239050"/>
            <a:ext cx="3237585" cy="18461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24" y="4195887"/>
            <a:ext cx="3796406" cy="18454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63" y="2093282"/>
            <a:ext cx="3890100" cy="197544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2084069"/>
            <a:ext cx="2718485" cy="181586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3" y="4068723"/>
            <a:ext cx="2315040" cy="154298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-1"/>
          <a:stretch/>
        </p:blipFill>
        <p:spPr>
          <a:xfrm>
            <a:off x="4568368" y="-16476"/>
            <a:ext cx="1771492" cy="2114799"/>
          </a:xfrm>
          <a:prstGeom prst="rect">
            <a:avLst/>
          </a:prstGeom>
        </p:spPr>
      </p:pic>
      <p:sp>
        <p:nvSpPr>
          <p:cNvPr id="16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</a:t>
            </a:r>
            <a:r>
              <a:rPr lang="en-US" dirty="0" smtClean="0"/>
              <a:t> | </a:t>
            </a:r>
            <a:r>
              <a:rPr lang="ru-RU" dirty="0" smtClean="0"/>
              <a:t>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869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027"/>
          </a:xfrm>
        </p:spPr>
        <p:txBody>
          <a:bodyPr/>
          <a:lstStyle/>
          <a:p>
            <a:pPr algn="ctr"/>
            <a:r>
              <a:rPr lang="ru-RU" dirty="0" smtClean="0"/>
              <a:t>Методика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363600"/>
            <a:ext cx="8596668" cy="4827373"/>
          </a:xfrm>
        </p:spPr>
        <p:txBody>
          <a:bodyPr>
            <a:normAutofit/>
          </a:bodyPr>
          <a:lstStyle/>
          <a:p>
            <a:pPr algn="just"/>
            <a:endParaRPr lang="en-GB" dirty="0" smtClean="0"/>
          </a:p>
          <a:p>
            <a:pPr algn="just"/>
            <a:r>
              <a:rPr lang="ru-RU" dirty="0" smtClean="0"/>
              <a:t>Процесс применим ко всей территории государства</a:t>
            </a:r>
            <a:r>
              <a:rPr lang="en-GB" dirty="0" smtClean="0"/>
              <a:t>;</a:t>
            </a:r>
          </a:p>
          <a:p>
            <a:pPr algn="just"/>
            <a:r>
              <a:rPr lang="ru-RU" dirty="0"/>
              <a:t>в</a:t>
            </a:r>
            <a:r>
              <a:rPr lang="en-GB" dirty="0" smtClean="0"/>
              <a:t> 2018</a:t>
            </a:r>
            <a:r>
              <a:rPr lang="ru-RU" dirty="0" smtClean="0"/>
              <a:t> году общий бюджет равен </a:t>
            </a:r>
            <a:r>
              <a:rPr lang="en-GB" dirty="0" smtClean="0"/>
              <a:t>€ 500.000;</a:t>
            </a:r>
          </a:p>
          <a:p>
            <a:pPr algn="just"/>
            <a:r>
              <a:rPr lang="ru-RU" dirty="0" smtClean="0"/>
              <a:t>Предложения должны отвечать следующим критериям</a:t>
            </a:r>
            <a:r>
              <a:rPr lang="en-GB" dirty="0" smtClean="0"/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Соответствовать таким темам, как культурные инновации, экологическая устойчивость, инклюзивный спорт и диалог поколений</a:t>
            </a:r>
            <a:r>
              <a:rPr lang="en-GB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Бюджет не должен превышать </a:t>
            </a:r>
            <a:r>
              <a:rPr lang="en-GB" dirty="0" smtClean="0"/>
              <a:t>€ 100.000;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Не подразумевать строительства новой инфраструктуры</a:t>
            </a:r>
            <a:r>
              <a:rPr lang="en-GB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Не требовать субсидий или заранее организованного предоставления услуг</a:t>
            </a:r>
            <a:r>
              <a:rPr lang="en-GB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Быть конкретным и технически исполнимым</a:t>
            </a:r>
            <a:r>
              <a:rPr lang="en-GB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Обеспечивать выигрыш для более чем одного муниципалитета</a:t>
            </a:r>
            <a:r>
              <a:rPr lang="en-GB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Не противоречить политике правительства</a:t>
            </a:r>
            <a:r>
              <a:rPr lang="en-GB" dirty="0" smtClean="0"/>
              <a:t>, </a:t>
            </a:r>
            <a:r>
              <a:rPr lang="ru-RU" dirty="0" smtClean="0"/>
              <a:t>а также другим проектам и программам, уже осуществляющимся в других направлениях</a:t>
            </a:r>
            <a:r>
              <a:rPr lang="en-GB" dirty="0" smtClean="0"/>
              <a:t>.</a:t>
            </a:r>
            <a:endParaRPr lang="pt-PT" dirty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887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453081"/>
            <a:ext cx="8596668" cy="60053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Этап</a:t>
            </a:r>
            <a:r>
              <a:rPr lang="pt-PT" b="1" dirty="0" smtClean="0"/>
              <a:t> I – </a:t>
            </a:r>
            <a:r>
              <a:rPr lang="ru-RU" b="1" dirty="0" smtClean="0"/>
              <a:t>подача предложения</a:t>
            </a:r>
            <a:r>
              <a:rPr lang="pt-PT" b="1" dirty="0" smtClean="0"/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На сайте </a:t>
            </a:r>
            <a:r>
              <a:rPr lang="pt-PT" i="1" u="sng" dirty="0" smtClean="0"/>
              <a:t>opjovem.gov.pt</a:t>
            </a:r>
            <a:endParaRPr lang="pt-PT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На общественных собраниях</a:t>
            </a:r>
            <a:endParaRPr lang="pt-PT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На самостоятельно организованных совещаниях</a:t>
            </a:r>
            <a:endParaRPr lang="pt-PT" dirty="0"/>
          </a:p>
          <a:p>
            <a:pPr algn="just"/>
            <a:endParaRPr lang="pt-PT" dirty="0" smtClean="0"/>
          </a:p>
          <a:p>
            <a:pPr algn="just"/>
            <a:r>
              <a:rPr lang="ru-RU" b="1" dirty="0" smtClean="0"/>
              <a:t>Этап</a:t>
            </a:r>
            <a:r>
              <a:rPr lang="pt-PT" b="1" dirty="0" smtClean="0"/>
              <a:t> II – </a:t>
            </a:r>
            <a:r>
              <a:rPr lang="ru-RU" b="1" dirty="0" smtClean="0"/>
              <a:t>технический анализ</a:t>
            </a:r>
            <a:endParaRPr lang="pt-PT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Отделами государственного управления по четырем тематическим направлениям</a:t>
            </a:r>
            <a:endParaRPr lang="pt-PT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/>
            <a:r>
              <a:rPr lang="ru-RU" b="1" dirty="0" smtClean="0"/>
              <a:t>Этап</a:t>
            </a:r>
            <a:r>
              <a:rPr lang="pt-PT" b="1" dirty="0" smtClean="0"/>
              <a:t> III – </a:t>
            </a:r>
            <a:r>
              <a:rPr lang="ru-RU" b="1" dirty="0" smtClean="0"/>
              <a:t>общественные консультации</a:t>
            </a:r>
            <a:endParaRPr lang="pt-PT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Предварительный список проектов, за которые можно голосовать, должен быть опубликован в интернете</a:t>
            </a:r>
            <a:endParaRPr lang="pt-PT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/>
            <a:r>
              <a:rPr lang="ru-RU" b="1" dirty="0" smtClean="0"/>
              <a:t>Этап</a:t>
            </a:r>
            <a:r>
              <a:rPr lang="pt-PT" b="1" dirty="0" smtClean="0"/>
              <a:t> IV – </a:t>
            </a:r>
            <a:r>
              <a:rPr lang="ru-RU" b="1" dirty="0" smtClean="0"/>
              <a:t>голосование</a:t>
            </a:r>
            <a:endParaRPr lang="pt-PT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На сайте </a:t>
            </a:r>
            <a:r>
              <a:rPr lang="pt-PT" i="1" u="sng" dirty="0" smtClean="0"/>
              <a:t>opjovem.gov.pt</a:t>
            </a:r>
            <a:r>
              <a:rPr lang="pt-PT" dirty="0" smtClean="0"/>
              <a:t> </a:t>
            </a:r>
            <a:r>
              <a:rPr lang="ru-RU" dirty="0" smtClean="0"/>
              <a:t>или с помощью бесплатной </a:t>
            </a:r>
            <a:r>
              <a:rPr lang="pt-PT" dirty="0" smtClean="0"/>
              <a:t>SMS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/>
            <a:r>
              <a:rPr lang="ru-RU" b="1" dirty="0" smtClean="0"/>
              <a:t>Этап</a:t>
            </a:r>
            <a:r>
              <a:rPr lang="pt-PT" b="1" dirty="0" smtClean="0"/>
              <a:t> V – </a:t>
            </a:r>
            <a:r>
              <a:rPr lang="ru-RU" b="1" dirty="0" smtClean="0"/>
              <a:t>презентация итогов</a:t>
            </a:r>
            <a:endParaRPr lang="pt-PT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/>
              <a:t>в</a:t>
            </a:r>
            <a:r>
              <a:rPr lang="pt-PT" dirty="0" smtClean="0"/>
              <a:t> 2017</a:t>
            </a:r>
            <a:r>
              <a:rPr lang="ru-RU" dirty="0" smtClean="0"/>
              <a:t> году в Молодёжном центре Лиссабона это было сделано неофициально по сценарию интернет-шоу, проведённому известным ведущим</a:t>
            </a:r>
            <a:endParaRPr lang="pt-PT" dirty="0" smtClean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211329"/>
            <a:ext cx="12192000" cy="411893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582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82" y="1358809"/>
            <a:ext cx="5799437" cy="3780509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" y="48266"/>
            <a:ext cx="4537468" cy="3402227"/>
          </a:xfrm>
          <a:prstGeom prst="rect">
            <a:avLst/>
          </a:prstGeom>
        </p:spPr>
      </p:pic>
      <p:sp>
        <p:nvSpPr>
          <p:cNvPr id="7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84" y="3489036"/>
            <a:ext cx="4537468" cy="2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Некоторые данные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367481"/>
            <a:ext cx="8596668" cy="48438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Общий бюджет</a:t>
            </a:r>
            <a:endParaRPr lang="pt-PT" b="1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pt-PT" b="1" dirty="0" smtClean="0"/>
              <a:t>2017</a:t>
            </a:r>
            <a:r>
              <a:rPr lang="ru-RU" b="1" dirty="0" smtClean="0"/>
              <a:t> г.</a:t>
            </a:r>
            <a:r>
              <a:rPr lang="pt-PT" b="1" dirty="0" smtClean="0"/>
              <a:t>: </a:t>
            </a:r>
            <a:r>
              <a:rPr lang="en-GB" dirty="0"/>
              <a:t>€ 300.000; </a:t>
            </a:r>
            <a:r>
              <a:rPr lang="en-GB" dirty="0" smtClean="0"/>
              <a:t>2018</a:t>
            </a:r>
            <a:r>
              <a:rPr lang="ru-RU" dirty="0" smtClean="0"/>
              <a:t> г</a:t>
            </a:r>
            <a:r>
              <a:rPr lang="en-GB" dirty="0" smtClean="0"/>
              <a:t>: </a:t>
            </a:r>
            <a:r>
              <a:rPr lang="en-GB" dirty="0"/>
              <a:t>€ 500.000</a:t>
            </a:r>
            <a:endParaRPr lang="pt-PT" b="1" dirty="0"/>
          </a:p>
          <a:p>
            <a:endParaRPr lang="pt-PT" b="1" dirty="0" smtClean="0"/>
          </a:p>
          <a:p>
            <a:r>
              <a:rPr lang="ru-RU" b="1" dirty="0" smtClean="0"/>
              <a:t>Максимальная цена предложения</a:t>
            </a:r>
            <a:endParaRPr lang="pt-PT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/>
              <a:t>2017</a:t>
            </a:r>
            <a:r>
              <a:rPr lang="ru-RU" b="1" dirty="0" smtClean="0"/>
              <a:t> г.</a:t>
            </a:r>
            <a:r>
              <a:rPr lang="pt-PT" b="1" dirty="0" smtClean="0"/>
              <a:t>: </a:t>
            </a:r>
            <a:r>
              <a:rPr lang="en-GB" dirty="0"/>
              <a:t>€ </a:t>
            </a:r>
            <a:r>
              <a:rPr lang="en-GB" dirty="0" smtClean="0"/>
              <a:t>75.000; 2018</a:t>
            </a:r>
            <a:r>
              <a:rPr lang="ru-RU" dirty="0" smtClean="0"/>
              <a:t> г</a:t>
            </a:r>
            <a:r>
              <a:rPr lang="en-GB" dirty="0" smtClean="0"/>
              <a:t>: </a:t>
            </a:r>
            <a:r>
              <a:rPr lang="en-GB" dirty="0"/>
              <a:t>€ 1</a:t>
            </a:r>
            <a:r>
              <a:rPr lang="en-GB" dirty="0" smtClean="0"/>
              <a:t>00.000</a:t>
            </a:r>
            <a:endParaRPr lang="pt-PT" b="1" dirty="0" smtClean="0"/>
          </a:p>
          <a:p>
            <a:endParaRPr lang="pt-PT" b="1" dirty="0"/>
          </a:p>
          <a:p>
            <a:r>
              <a:rPr lang="ru-RU" b="1" dirty="0" smtClean="0"/>
              <a:t>Общие собрания</a:t>
            </a:r>
            <a:endParaRPr lang="pt-PT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+ 20, </a:t>
            </a:r>
            <a:r>
              <a:rPr lang="ru-RU" dirty="0" smtClean="0"/>
              <a:t>в</a:t>
            </a:r>
            <a:r>
              <a:rPr lang="pt-PT" dirty="0" smtClean="0"/>
              <a:t> 2017</a:t>
            </a:r>
            <a:r>
              <a:rPr lang="ru-RU" dirty="0" smtClean="0"/>
              <a:t> г.</a:t>
            </a:r>
            <a:r>
              <a:rPr lang="pt-PT" dirty="0" smtClean="0"/>
              <a:t>; + 50, </a:t>
            </a:r>
            <a:r>
              <a:rPr lang="ru-RU" dirty="0" smtClean="0"/>
              <a:t>в </a:t>
            </a:r>
            <a:r>
              <a:rPr lang="pt-PT" dirty="0" smtClean="0"/>
              <a:t>2018</a:t>
            </a:r>
            <a:r>
              <a:rPr lang="ru-RU" dirty="0" smtClean="0"/>
              <a:t> г.</a:t>
            </a:r>
            <a:endParaRPr lang="pt-PT" dirty="0" smtClean="0"/>
          </a:p>
          <a:p>
            <a:pPr marL="457200" lvl="1" indent="0">
              <a:buNone/>
            </a:pPr>
            <a:endParaRPr lang="pt-PT" dirty="0" smtClean="0"/>
          </a:p>
          <a:p>
            <a:r>
              <a:rPr lang="ru-RU" b="1" dirty="0" smtClean="0"/>
              <a:t>Проекты </a:t>
            </a:r>
            <a:endParaRPr lang="pt-PT" b="1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pt-PT" dirty="0"/>
              <a:t>169, </a:t>
            </a:r>
            <a:r>
              <a:rPr lang="ru-RU" dirty="0" smtClean="0"/>
              <a:t>в</a:t>
            </a:r>
            <a:r>
              <a:rPr lang="pt-PT" dirty="0" smtClean="0"/>
              <a:t> 2017</a:t>
            </a:r>
            <a:r>
              <a:rPr lang="ru-RU" dirty="0" smtClean="0"/>
              <a:t> г.</a:t>
            </a:r>
            <a:r>
              <a:rPr lang="pt-PT" dirty="0" smtClean="0"/>
              <a:t>; 392,</a:t>
            </a:r>
            <a:r>
              <a:rPr lang="ru-RU" dirty="0" smtClean="0"/>
              <a:t>в </a:t>
            </a:r>
            <a:r>
              <a:rPr lang="pt-PT" dirty="0" smtClean="0"/>
              <a:t>2018</a:t>
            </a:r>
            <a:r>
              <a:rPr lang="ru-RU" dirty="0" smtClean="0"/>
              <a:t> г.</a:t>
            </a:r>
            <a:endParaRPr lang="pt-PT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ru-RU" dirty="0" smtClean="0"/>
              <a:t>В первом раунде</a:t>
            </a:r>
            <a:r>
              <a:rPr lang="pt-PT" dirty="0" smtClean="0"/>
              <a:t>: 7 </a:t>
            </a:r>
            <a:r>
              <a:rPr lang="ru-RU" dirty="0" smtClean="0"/>
              <a:t>проектов-победителей </a:t>
            </a:r>
            <a:r>
              <a:rPr lang="pt-PT" dirty="0" smtClean="0"/>
              <a:t>(3 </a:t>
            </a:r>
            <a:r>
              <a:rPr lang="ru-RU" dirty="0" smtClean="0"/>
              <a:t>по экологической устойчивости</a:t>
            </a:r>
            <a:r>
              <a:rPr lang="pt-PT" dirty="0" smtClean="0"/>
              <a:t>, 2 </a:t>
            </a:r>
            <a:r>
              <a:rPr lang="ru-RU" dirty="0" smtClean="0"/>
              <a:t>по инклюзивному спорту и 2 по образованию в области естествознания</a:t>
            </a:r>
            <a:r>
              <a:rPr lang="pt-PT" dirty="0" smtClean="0"/>
              <a:t>)</a:t>
            </a:r>
            <a:endParaRPr lang="pt-PT" dirty="0"/>
          </a:p>
          <a:p>
            <a:endParaRPr lang="pt-PT" dirty="0" smtClean="0"/>
          </a:p>
          <a:p>
            <a:r>
              <a:rPr lang="ru-RU" b="1" dirty="0" smtClean="0"/>
              <a:t>Голосование</a:t>
            </a:r>
            <a:endParaRPr lang="pt-PT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10.000 </a:t>
            </a:r>
            <a:r>
              <a:rPr lang="ru-RU" dirty="0" smtClean="0"/>
              <a:t>участников</a:t>
            </a:r>
            <a:r>
              <a:rPr lang="pt-PT" dirty="0" smtClean="0"/>
              <a:t> (2017</a:t>
            </a:r>
            <a:r>
              <a:rPr lang="ru-RU" dirty="0" smtClean="0"/>
              <a:t> г.</a:t>
            </a:r>
            <a:r>
              <a:rPr lang="pt-PT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За проекты-победители отдано </a:t>
            </a:r>
            <a:r>
              <a:rPr lang="pt-PT" dirty="0" smtClean="0"/>
              <a:t>4.000 </a:t>
            </a:r>
            <a:r>
              <a:rPr lang="ru-RU" dirty="0" smtClean="0"/>
              <a:t>голосов</a:t>
            </a:r>
            <a:endParaRPr lang="pt-PT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2018</a:t>
            </a:r>
            <a:r>
              <a:rPr lang="ru-RU" dirty="0" smtClean="0"/>
              <a:t> г.</a:t>
            </a:r>
            <a:r>
              <a:rPr lang="pt-PT" dirty="0" smtClean="0"/>
              <a:t>: </a:t>
            </a:r>
            <a:r>
              <a:rPr lang="ru-RU" dirty="0" smtClean="0"/>
              <a:t>процесс продолжается</a:t>
            </a:r>
            <a:endParaRPr lang="pt-PT" dirty="0" smtClean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211329"/>
            <a:ext cx="12192000" cy="411893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380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 </a:t>
            </a:r>
            <a:r>
              <a:rPr lang="ru-RU" dirty="0" smtClean="0"/>
              <a:t>«просто выслушать» </a:t>
            </a:r>
            <a:r>
              <a:rPr lang="ru-RU" dirty="0" smtClean="0"/>
              <a:t>к </a:t>
            </a:r>
            <a:r>
              <a:rPr lang="ru-RU" dirty="0" smtClean="0"/>
              <a:t>выработке «общего согласия»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В </a:t>
            </a:r>
            <a:r>
              <a:rPr lang="en-US" dirty="0" smtClean="0"/>
              <a:t>XXI </a:t>
            </a:r>
            <a:r>
              <a:rPr lang="ru-RU" dirty="0" smtClean="0"/>
              <a:t>веке молодёжная политика должна не просто обеспечивать улучшение жизни молодёжи сейчас, но и </a:t>
            </a:r>
            <a:r>
              <a:rPr lang="ru-RU" dirty="0" smtClean="0"/>
              <a:t>предвосхищать </a:t>
            </a:r>
            <a:r>
              <a:rPr lang="ru-RU" dirty="0" smtClean="0"/>
              <a:t>будущее, вносить вклад в построение лучшего мира; а это может происходить только в том случае, если мы, общество в целом, научимся тому, как </a:t>
            </a:r>
            <a:r>
              <a:rPr lang="ru-RU" b="1" dirty="0" smtClean="0"/>
              <a:t>извлечь максимальную выгоду из преобразующей энергии молодёжи</a:t>
            </a:r>
            <a:r>
              <a:rPr lang="en-GB" dirty="0" smtClean="0"/>
              <a:t>.</a:t>
            </a:r>
            <a:endParaRPr lang="pt-PT" dirty="0"/>
          </a:p>
          <a:p>
            <a:endParaRPr lang="pt-PT" dirty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211329"/>
            <a:ext cx="12192000" cy="411893"/>
          </a:xfrm>
        </p:spPr>
        <p:txBody>
          <a:bodyPr/>
          <a:lstStyle/>
          <a:p>
            <a:pPr algn="ctr"/>
            <a:r>
              <a:rPr lang="ru-RU" dirty="0" smtClean="0"/>
              <a:t>Кабинет государственного секретаря по делам молодёжи и спорту | Министерство образования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2244030"/>
      </p:ext>
    </p:extLst>
  </p:cSld>
  <p:clrMapOvr>
    <a:masterClrMapping/>
  </p:clrMapOvr>
</p:sld>
</file>

<file path=ppt/theme/theme1.xml><?xml version="1.0" encoding="utf-8"?>
<a:theme xmlns:a="http://schemas.openxmlformats.org/drawingml/2006/main" name="Aspeto">
  <a:themeElements>
    <a:clrScheme name="Aspet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t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651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Aspeto</vt:lpstr>
      <vt:lpstr>Участие молодёжи в бюджетном процессе- Португалия</vt:lpstr>
      <vt:lpstr>Главная цель: помочь молодёжи проявить себя</vt:lpstr>
      <vt:lpstr>Начался в 2017 году с целью:</vt:lpstr>
      <vt:lpstr>PowerPoint Presentation</vt:lpstr>
      <vt:lpstr>Методика </vt:lpstr>
      <vt:lpstr>PowerPoint Presentation</vt:lpstr>
      <vt:lpstr>PowerPoint Presentation</vt:lpstr>
      <vt:lpstr>Некоторые данные</vt:lpstr>
      <vt:lpstr>От «просто выслушать» к выработке «общего согласия»</vt:lpstr>
      <vt:lpstr>PowerPoint Presentation</vt:lpstr>
    </vt:vector>
  </TitlesOfParts>
  <Company>CEGER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Youth Budget - Portugal</dc:title>
  <dc:creator>Paulo Tomaz</dc:creator>
  <cp:lastModifiedBy>Windows User</cp:lastModifiedBy>
  <cp:revision>28</cp:revision>
  <dcterms:created xsi:type="dcterms:W3CDTF">2018-10-08T11:52:16Z</dcterms:created>
  <dcterms:modified xsi:type="dcterms:W3CDTF">2018-10-10T12:45:24Z</dcterms:modified>
</cp:coreProperties>
</file>