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70" r:id="rId3"/>
    <p:sldId id="272" r:id="rId4"/>
    <p:sldId id="266" r:id="rId5"/>
    <p:sldId id="267" r:id="rId6"/>
    <p:sldId id="273" r:id="rId7"/>
    <p:sldId id="259" r:id="rId8"/>
    <p:sldId id="268" r:id="rId9"/>
    <p:sldId id="269" r:id="rId10"/>
    <p:sldId id="274" r:id="rId11"/>
    <p:sldId id="275" r:id="rId12"/>
    <p:sldId id="262" r:id="rId13"/>
    <p:sldId id="263" r:id="rId14"/>
    <p:sldId id="264" r:id="rId15"/>
    <p:sldId id="276" r:id="rId16"/>
    <p:sldId id="265" r:id="rId17"/>
    <p:sldId id="277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5CAF86-E3F0-6F25-9539-A4D6B0B7AB76}" v="60" dt="2020-05-26T11:05:26.421"/>
    <p1510:client id="{EEE89B95-13AB-6CC8-171D-AB80E514DEC7}" v="278" dt="2020-05-26T11:02:58.0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6" autoAdjust="0"/>
    <p:restoredTop sz="74346" autoAdjust="0"/>
  </p:normalViewPr>
  <p:slideViewPr>
    <p:cSldViewPr snapToGrid="0">
      <p:cViewPr varScale="1">
        <p:scale>
          <a:sx n="86" d="100"/>
          <a:sy n="86" d="100"/>
        </p:scale>
        <p:origin x="-20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ida Carsimamovic" userId="S::naidacar_gmail.com#ext#@worldbankgroup.onmicrosoft.com::53931ab3-ae2f-4940-ab2f-79ca65fd9f5d" providerId="AD" clId="Web-{4E5CAF86-E3F0-6F25-9539-A4D6B0B7AB76}"/>
    <pc:docChg chg="modSld">
      <pc:chgData name="Naida Carsimamovic" userId="S::naidacar_gmail.com#ext#@worldbankgroup.onmicrosoft.com::53931ab3-ae2f-4940-ab2f-79ca65fd9f5d" providerId="AD" clId="Web-{4E5CAF86-E3F0-6F25-9539-A4D6B0B7AB76}" dt="2020-05-26T11:05:26.421" v="57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4E5CAF86-E3F0-6F25-9539-A4D6B0B7AB76}" dt="2020-05-26T11:04:06.015" v="28" actId="20577"/>
        <pc:sldMkLst>
          <pc:docMk/>
          <pc:sldMk cId="2907171209" sldId="264"/>
        </pc:sldMkLst>
        <pc:spChg chg="mod">
          <ac:chgData name="Naida Carsimamovic" userId="S::naidacar_gmail.com#ext#@worldbankgroup.onmicrosoft.com::53931ab3-ae2f-4940-ab2f-79ca65fd9f5d" providerId="AD" clId="Web-{4E5CAF86-E3F0-6F25-9539-A4D6B0B7AB76}" dt="2020-05-26T11:04:06.015" v="28" actId="20577"/>
          <ac:spMkLst>
            <pc:docMk/>
            <pc:sldMk cId="2907171209" sldId="264"/>
            <ac:spMk id="3" creationId="{00000000-0000-0000-0000-000000000000}"/>
          </ac:spMkLst>
        </pc:spChg>
      </pc:sldChg>
      <pc:sldChg chg="modSp">
        <pc:chgData name="Naida Carsimamovic" userId="S::naidacar_gmail.com#ext#@worldbankgroup.onmicrosoft.com::53931ab3-ae2f-4940-ab2f-79ca65fd9f5d" providerId="AD" clId="Web-{4E5CAF86-E3F0-6F25-9539-A4D6B0B7AB76}" dt="2020-05-26T11:05:26.421" v="57" actId="20577"/>
        <pc:sldMkLst>
          <pc:docMk/>
          <pc:sldMk cId="3367033445" sldId="265"/>
        </pc:sldMkLst>
        <pc:spChg chg="mod">
          <ac:chgData name="Naida Carsimamovic" userId="S::naidacar_gmail.com#ext#@worldbankgroup.onmicrosoft.com::53931ab3-ae2f-4940-ab2f-79ca65fd9f5d" providerId="AD" clId="Web-{4E5CAF86-E3F0-6F25-9539-A4D6B0B7AB76}" dt="2020-05-26T11:05:26.421" v="57" actId="20577"/>
          <ac:spMkLst>
            <pc:docMk/>
            <pc:sldMk cId="3367033445" sldId="265"/>
            <ac:spMk id="3" creationId="{00000000-0000-0000-0000-000000000000}"/>
          </ac:spMkLst>
        </pc:spChg>
      </pc:sldChg>
      <pc:sldChg chg="modSp">
        <pc:chgData name="Naida Carsimamovic" userId="S::naidacar_gmail.com#ext#@worldbankgroup.onmicrosoft.com::53931ab3-ae2f-4940-ab2f-79ca65fd9f5d" providerId="AD" clId="Web-{4E5CAF86-E3F0-6F25-9539-A4D6B0B7AB76}" dt="2020-05-26T11:04:12.906" v="46" actId="20577"/>
        <pc:sldMkLst>
          <pc:docMk/>
          <pc:sldMk cId="2216616853" sldId="276"/>
        </pc:sldMkLst>
        <pc:spChg chg="mod">
          <ac:chgData name="Naida Carsimamovic" userId="S::naidacar_gmail.com#ext#@worldbankgroup.onmicrosoft.com::53931ab3-ae2f-4940-ab2f-79ca65fd9f5d" providerId="AD" clId="Web-{4E5CAF86-E3F0-6F25-9539-A4D6B0B7AB76}" dt="2020-05-26T11:04:12.906" v="46" actId="20577"/>
          <ac:spMkLst>
            <pc:docMk/>
            <pc:sldMk cId="2216616853" sldId="276"/>
            <ac:spMk id="3" creationId="{00000000-0000-0000-0000-000000000000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EEE89B95-13AB-6CC8-171D-AB80E514DEC7}"/>
    <pc:docChg chg="modSld">
      <pc:chgData name="Naida Carsimamovic" userId="S::naidacar_gmail.com#ext#@worldbankgroup.onmicrosoft.com::53931ab3-ae2f-4940-ab2f-79ca65fd9f5d" providerId="AD" clId="Web-{EEE89B95-13AB-6CC8-171D-AB80E514DEC7}" dt="2020-05-26T11:02:58.062" v="275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EEE89B95-13AB-6CC8-171D-AB80E514DEC7}" dt="2020-05-26T10:50:02.857" v="183" actId="20577"/>
        <pc:sldMkLst>
          <pc:docMk/>
          <pc:sldMk cId="456121148" sldId="259"/>
        </pc:sldMkLst>
        <pc:spChg chg="mod">
          <ac:chgData name="Naida Carsimamovic" userId="S::naidacar_gmail.com#ext#@worldbankgroup.onmicrosoft.com::53931ab3-ae2f-4940-ab2f-79ca65fd9f5d" providerId="AD" clId="Web-{EEE89B95-13AB-6CC8-171D-AB80E514DEC7}" dt="2020-05-26T10:50:02.857" v="183" actId="20577"/>
          <ac:spMkLst>
            <pc:docMk/>
            <pc:sldMk cId="456121148" sldId="259"/>
            <ac:spMk id="3" creationId="{00000000-0000-0000-0000-000000000000}"/>
          </ac:spMkLst>
        </pc:spChg>
      </pc:sldChg>
      <pc:sldChg chg="modSp">
        <pc:chgData name="Naida Carsimamovic" userId="S::naidacar_gmail.com#ext#@worldbankgroup.onmicrosoft.com::53931ab3-ae2f-4940-ab2f-79ca65fd9f5d" providerId="AD" clId="Web-{EEE89B95-13AB-6CC8-171D-AB80E514DEC7}" dt="2020-05-26T10:58:56.280" v="255" actId="20577"/>
        <pc:sldMkLst>
          <pc:docMk/>
          <pc:sldMk cId="1145494136" sldId="262"/>
        </pc:sldMkLst>
        <pc:spChg chg="mod">
          <ac:chgData name="Naida Carsimamovic" userId="S::naidacar_gmail.com#ext#@worldbankgroup.onmicrosoft.com::53931ab3-ae2f-4940-ab2f-79ca65fd9f5d" providerId="AD" clId="Web-{EEE89B95-13AB-6CC8-171D-AB80E514DEC7}" dt="2020-05-26T10:51:56.763" v="241" actId="20577"/>
          <ac:spMkLst>
            <pc:docMk/>
            <pc:sldMk cId="1145494136" sldId="262"/>
            <ac:spMk id="2" creationId="{00000000-0000-0000-0000-000000000000}"/>
          </ac:spMkLst>
        </pc:spChg>
        <pc:spChg chg="mod">
          <ac:chgData name="Naida Carsimamovic" userId="S::naidacar_gmail.com#ext#@worldbankgroup.onmicrosoft.com::53931ab3-ae2f-4940-ab2f-79ca65fd9f5d" providerId="AD" clId="Web-{EEE89B95-13AB-6CC8-171D-AB80E514DEC7}" dt="2020-05-26T10:58:56.280" v="255" actId="20577"/>
          <ac:spMkLst>
            <pc:docMk/>
            <pc:sldMk cId="1145494136" sldId="262"/>
            <ac:spMk id="3" creationId="{00000000-0000-0000-0000-000000000000}"/>
          </ac:spMkLst>
        </pc:spChg>
      </pc:sldChg>
      <pc:sldChg chg="modSp">
        <pc:chgData name="Naida Carsimamovic" userId="S::naidacar_gmail.com#ext#@worldbankgroup.onmicrosoft.com::53931ab3-ae2f-4940-ab2f-79ca65fd9f5d" providerId="AD" clId="Web-{EEE89B95-13AB-6CC8-171D-AB80E514DEC7}" dt="2020-05-26T11:02:43.437" v="271" actId="20577"/>
        <pc:sldMkLst>
          <pc:docMk/>
          <pc:sldMk cId="1615517924" sldId="263"/>
        </pc:sldMkLst>
        <pc:spChg chg="mod">
          <ac:chgData name="Naida Carsimamovic" userId="S::naidacar_gmail.com#ext#@worldbankgroup.onmicrosoft.com::53931ab3-ae2f-4940-ab2f-79ca65fd9f5d" providerId="AD" clId="Web-{EEE89B95-13AB-6CC8-171D-AB80E514DEC7}" dt="2020-05-26T11:02:43.437" v="271" actId="20577"/>
          <ac:spMkLst>
            <pc:docMk/>
            <pc:sldMk cId="1615517924" sldId="263"/>
            <ac:spMk id="3" creationId="{00000000-0000-0000-0000-000000000000}"/>
          </ac:spMkLst>
        </pc:spChg>
      </pc:sldChg>
      <pc:sldChg chg="modSp">
        <pc:chgData name="Naida Carsimamovic" userId="S::naidacar_gmail.com#ext#@worldbankgroup.onmicrosoft.com::53931ab3-ae2f-4940-ab2f-79ca65fd9f5d" providerId="AD" clId="Web-{EEE89B95-13AB-6CC8-171D-AB80E514DEC7}" dt="2020-05-26T11:02:58.046" v="274" actId="20577"/>
        <pc:sldMkLst>
          <pc:docMk/>
          <pc:sldMk cId="2907171209" sldId="264"/>
        </pc:sldMkLst>
        <pc:spChg chg="mod">
          <ac:chgData name="Naida Carsimamovic" userId="S::naidacar_gmail.com#ext#@worldbankgroup.onmicrosoft.com::53931ab3-ae2f-4940-ab2f-79ca65fd9f5d" providerId="AD" clId="Web-{EEE89B95-13AB-6CC8-171D-AB80E514DEC7}" dt="2020-05-26T11:02:58.046" v="274" actId="20577"/>
          <ac:spMkLst>
            <pc:docMk/>
            <pc:sldMk cId="2907171209" sldId="264"/>
            <ac:spMk id="3" creationId="{00000000-0000-0000-0000-000000000000}"/>
          </ac:spMkLst>
        </pc:spChg>
      </pc:sldChg>
      <pc:sldChg chg="modSp">
        <pc:chgData name="Naida Carsimamovic" userId="S::naidacar_gmail.com#ext#@worldbankgroup.onmicrosoft.com::53931ab3-ae2f-4940-ab2f-79ca65fd9f5d" providerId="AD" clId="Web-{EEE89B95-13AB-6CC8-171D-AB80E514DEC7}" dt="2020-05-26T10:48:10.951" v="24" actId="20577"/>
        <pc:sldMkLst>
          <pc:docMk/>
          <pc:sldMk cId="1564400822" sldId="270"/>
        </pc:sldMkLst>
        <pc:spChg chg="mod">
          <ac:chgData name="Naida Carsimamovic" userId="S::naidacar_gmail.com#ext#@worldbankgroup.onmicrosoft.com::53931ab3-ae2f-4940-ab2f-79ca65fd9f5d" providerId="AD" clId="Web-{EEE89B95-13AB-6CC8-171D-AB80E514DEC7}" dt="2020-05-26T10:48:10.951" v="24" actId="20577"/>
          <ac:spMkLst>
            <pc:docMk/>
            <pc:sldMk cId="1564400822" sldId="270"/>
            <ac:spMk id="3" creationId="{00000000-0000-0000-0000-000000000000}"/>
          </ac:spMkLst>
        </pc:spChg>
      </pc:sldChg>
      <pc:sldChg chg="modSp">
        <pc:chgData name="Naida Carsimamovic" userId="S::naidacar_gmail.com#ext#@worldbankgroup.onmicrosoft.com::53931ab3-ae2f-4940-ab2f-79ca65fd9f5d" providerId="AD" clId="Web-{EEE89B95-13AB-6CC8-171D-AB80E514DEC7}" dt="2020-05-26T10:48:33.263" v="29" actId="20577"/>
        <pc:sldMkLst>
          <pc:docMk/>
          <pc:sldMk cId="4230313119" sldId="272"/>
        </pc:sldMkLst>
        <pc:spChg chg="mod">
          <ac:chgData name="Naida Carsimamovic" userId="S::naidacar_gmail.com#ext#@worldbankgroup.onmicrosoft.com::53931ab3-ae2f-4940-ab2f-79ca65fd9f5d" providerId="AD" clId="Web-{EEE89B95-13AB-6CC8-171D-AB80E514DEC7}" dt="2020-05-26T10:48:33.263" v="29" actId="20577"/>
          <ac:spMkLst>
            <pc:docMk/>
            <pc:sldMk cId="4230313119" sldId="272"/>
            <ac:spMk id="3" creationId="{00000000-0000-0000-0000-000000000000}"/>
          </ac:spMkLst>
        </pc:spChg>
      </pc:sldChg>
      <pc:sldChg chg="modSp">
        <pc:chgData name="Naida Carsimamovic" userId="S::naidacar_gmail.com#ext#@worldbankgroup.onmicrosoft.com::53931ab3-ae2f-4940-ab2f-79ca65fd9f5d" providerId="AD" clId="Web-{EEE89B95-13AB-6CC8-171D-AB80E514DEC7}" dt="2020-05-26T10:49:26.498" v="70" actId="20577"/>
        <pc:sldMkLst>
          <pc:docMk/>
          <pc:sldMk cId="2156680748" sldId="273"/>
        </pc:sldMkLst>
        <pc:spChg chg="mod">
          <ac:chgData name="Naida Carsimamovic" userId="S::naidacar_gmail.com#ext#@worldbankgroup.onmicrosoft.com::53931ab3-ae2f-4940-ab2f-79ca65fd9f5d" providerId="AD" clId="Web-{EEE89B95-13AB-6CC8-171D-AB80E514DEC7}" dt="2020-05-26T10:49:26.498" v="70" actId="20577"/>
          <ac:spMkLst>
            <pc:docMk/>
            <pc:sldMk cId="2156680748" sldId="273"/>
            <ac:spMk id="3" creationId="{00000000-0000-0000-0000-000000000000}"/>
          </ac:spMkLst>
        </pc:spChg>
      </pc:sldChg>
      <pc:sldChg chg="modSp">
        <pc:chgData name="Naida Carsimamovic" userId="S::naidacar_gmail.com#ext#@worldbankgroup.onmicrosoft.com::53931ab3-ae2f-4940-ab2f-79ca65fd9f5d" providerId="AD" clId="Web-{EEE89B95-13AB-6CC8-171D-AB80E514DEC7}" dt="2020-05-26T10:51:13.888" v="191" actId="20577"/>
        <pc:sldMkLst>
          <pc:docMk/>
          <pc:sldMk cId="2606661337" sldId="274"/>
        </pc:sldMkLst>
        <pc:spChg chg="mod">
          <ac:chgData name="Naida Carsimamovic" userId="S::naidacar_gmail.com#ext#@worldbankgroup.onmicrosoft.com::53931ab3-ae2f-4940-ab2f-79ca65fd9f5d" providerId="AD" clId="Web-{EEE89B95-13AB-6CC8-171D-AB80E514DEC7}" dt="2020-05-26T10:51:13.888" v="191" actId="20577"/>
          <ac:spMkLst>
            <pc:docMk/>
            <pc:sldMk cId="2606661337" sldId="274"/>
            <ac:spMk id="3" creationId="{00000000-0000-0000-0000-000000000000}"/>
          </ac:spMkLst>
        </pc:spChg>
      </pc:sldChg>
      <pc:sldChg chg="modSp">
        <pc:chgData name="Naida Carsimamovic" userId="S::naidacar_gmail.com#ext#@worldbankgroup.onmicrosoft.com::53931ab3-ae2f-4940-ab2f-79ca65fd9f5d" providerId="AD" clId="Web-{EEE89B95-13AB-6CC8-171D-AB80E514DEC7}" dt="2020-05-26T10:51:38.264" v="238" actId="20577"/>
        <pc:sldMkLst>
          <pc:docMk/>
          <pc:sldMk cId="1656039858" sldId="275"/>
        </pc:sldMkLst>
        <pc:spChg chg="mod">
          <ac:chgData name="Naida Carsimamovic" userId="S::naidacar_gmail.com#ext#@worldbankgroup.onmicrosoft.com::53931ab3-ae2f-4940-ab2f-79ca65fd9f5d" providerId="AD" clId="Web-{EEE89B95-13AB-6CC8-171D-AB80E514DEC7}" dt="2020-05-26T10:51:38.264" v="238" actId="20577"/>
          <ac:spMkLst>
            <pc:docMk/>
            <pc:sldMk cId="1656039858" sldId="27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B107C-7D6A-4115-87F5-3C291A8DD205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43701-D6B1-40D8-8C96-076A1F544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106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3701-D6B1-40D8-8C96-076A1F54452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901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3701-D6B1-40D8-8C96-076A1F54452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485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/>
              <a:t>Cilj nije fiksan, a promjena se odnosi na to da nije učinkovitost samo ključan dio mjera uštede, nego i dubinske analize rashoda.</a:t>
            </a:r>
            <a:r>
              <a:rPr lang="hr-HR" baseline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3701-D6B1-40D8-8C96-076A1F54452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573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/>
              <a:t>Dobro upravljanje:</a:t>
            </a:r>
            <a:r>
              <a:rPr lang="hr-HR" baseline="0"/>
              <a:t> </a:t>
            </a:r>
          </a:p>
          <a:p>
            <a:r>
              <a:rPr lang="hr-HR" baseline="0"/>
              <a:t>BCOP 27: regulatorna i metodološka osnova: potrebe se mogu razlikovati među zemljama. Neke zemlje trebaju jasan regulatorni okvir kako bi se osiguralo dobro upravljanje, u drugim je zemljama to praksa. Mora se prilagoditi zemljama. No, u zemljama članicama PEMPAL-a vjerojatno je potrebno više regulatornih propisa.</a:t>
            </a:r>
          </a:p>
          <a:p>
            <a:endParaRPr lang="fr-FR" baseline="0" dirty="0"/>
          </a:p>
          <a:p>
            <a:r>
              <a:rPr lang="hr-HR" baseline="0"/>
              <a:t>BCOP 29, primjer 17.: golema raznolikost institucionalnih uloga: uobičajeno, ali MF je uključen u mnogo faza (podupire cijeli proces)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3701-D6B1-40D8-8C96-076A1F54452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059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/>
              <a:t>BCOP 32: Praćenje je važno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3701-D6B1-40D8-8C96-076A1F54452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11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62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9"/>
            <a:ext cx="3504000" cy="422963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601" y="432000"/>
            <a:ext cx="923076" cy="14400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000" y="2628509"/>
            <a:ext cx="3504000" cy="422963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000" y="6055201"/>
            <a:ext cx="2323200" cy="5788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4000" y="2481870"/>
            <a:ext cx="8400000" cy="1265731"/>
          </a:xfrm>
        </p:spPr>
        <p:txBody>
          <a:bodyPr anchor="b" anchorCtr="0">
            <a:spAutoFit/>
          </a:bodyPr>
          <a:lstStyle>
            <a:lvl1pPr>
              <a:lnSpc>
                <a:spcPts val="4500"/>
              </a:lnSpc>
              <a:defRPr sz="4500" cap="all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Click to </a:t>
            </a:r>
            <a:r>
              <a:rPr lang="fr-FR" dirty="0" err="1"/>
              <a:t>edit</a:t>
            </a:r>
            <a:r>
              <a:rPr lang="fr-FR" dirty="0"/>
              <a:t> </a:t>
            </a:r>
            <a:r>
              <a:rPr lang="fr-FR" dirty="0" err="1"/>
              <a:t>Presentation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4000" y="3805201"/>
            <a:ext cx="8400000" cy="352233"/>
          </a:xfrm>
        </p:spPr>
        <p:txBody>
          <a:bodyPr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Click to </a:t>
            </a:r>
            <a:r>
              <a:rPr lang="fr-FR" dirty="0" err="1"/>
              <a:t>edit</a:t>
            </a:r>
            <a:r>
              <a:rPr lang="fr-FR" dirty="0"/>
              <a:t> </a:t>
            </a:r>
            <a:r>
              <a:rPr lang="fr-FR" dirty="0" err="1"/>
              <a:t>Subtitle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F434C2-5D6E-49C4-B10C-6F47528D2115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22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Click to </a:t>
            </a:r>
            <a:r>
              <a:rPr lang="fr-FR" dirty="0" err="1"/>
              <a:t>edit</a:t>
            </a:r>
            <a:r>
              <a:rPr lang="fr-FR" dirty="0"/>
              <a:t> </a:t>
            </a:r>
            <a:r>
              <a:rPr lang="fr-FR" dirty="0" err="1"/>
              <a:t>Slide</a:t>
            </a:r>
            <a:r>
              <a:rPr lang="fr-FR" dirty="0"/>
              <a:t> </a:t>
            </a:r>
            <a:r>
              <a:rPr lang="fr-FR" dirty="0" err="1"/>
              <a:t>title</a:t>
            </a:r>
            <a:br>
              <a:rPr lang="fr-FR" dirty="0"/>
            </a:br>
            <a:r>
              <a:rPr lang="fr-FR" dirty="0" err="1"/>
              <a:t>Slide</a:t>
            </a:r>
            <a:r>
              <a:rPr lang="fr-FR" dirty="0"/>
              <a:t> </a:t>
            </a:r>
            <a:r>
              <a:rPr lang="fr-FR" dirty="0" err="1"/>
              <a:t>title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extended</a:t>
            </a:r>
            <a:r>
              <a:rPr lang="fr-FR" dirty="0"/>
              <a:t> to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34C2-5D6E-49C4-B10C-6F47528D2115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3C94-4C88-4CB2-A1C6-F1661F1FF0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47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rgbClr val="7272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4801" y="5328000"/>
            <a:ext cx="1267209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800" y="468000"/>
            <a:ext cx="923077" cy="144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80000" y="2919600"/>
            <a:ext cx="8832000" cy="1058400"/>
          </a:xfrm>
        </p:spPr>
        <p:txBody>
          <a:bodyPr anchor="ctr" anchorCtr="0"/>
          <a:lstStyle>
            <a:lvl1pPr algn="ctr">
              <a:lnSpc>
                <a:spcPts val="3700"/>
              </a:lnSpc>
              <a:defRPr sz="3700" b="0" i="0" cap="all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Click to </a:t>
            </a:r>
            <a:r>
              <a:rPr lang="fr-FR" dirty="0" err="1"/>
              <a:t>edit</a:t>
            </a:r>
            <a:br>
              <a:rPr lang="fr-FR" dirty="0"/>
            </a:br>
            <a:r>
              <a:rPr lang="fr-FR" dirty="0"/>
              <a:t>Section Header </a:t>
            </a:r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F434C2-5D6E-49C4-B10C-6F47528D2115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6299"/>
                </a:solidFill>
              </a:defRPr>
            </a:lvl1pPr>
          </a:lstStyle>
          <a:p>
            <a:fld id="{73D63C94-4C88-4CB2-A1C6-F1661F1FF0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97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2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924801" y="5328000"/>
            <a:ext cx="1267209" cy="1530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672000" y="1306800"/>
            <a:ext cx="10872000" cy="0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Click to </a:t>
            </a:r>
            <a:r>
              <a:rPr lang="fr-FR" dirty="0" err="1"/>
              <a:t>edit</a:t>
            </a:r>
            <a:r>
              <a:rPr lang="fr-FR" dirty="0"/>
              <a:t> </a:t>
            </a:r>
            <a:r>
              <a:rPr lang="fr-FR" dirty="0" err="1"/>
              <a:t>Slide</a:t>
            </a:r>
            <a:r>
              <a:rPr lang="fr-FR" dirty="0"/>
              <a:t> </a:t>
            </a:r>
            <a:r>
              <a:rPr lang="fr-FR" dirty="0" err="1"/>
              <a:t>title</a:t>
            </a:r>
            <a:br>
              <a:rPr lang="fr-FR" dirty="0"/>
            </a:br>
            <a:r>
              <a:rPr lang="fr-FR" dirty="0" err="1"/>
              <a:t>Slide</a:t>
            </a:r>
            <a:r>
              <a:rPr lang="fr-FR" dirty="0"/>
              <a:t> </a:t>
            </a:r>
            <a:r>
              <a:rPr lang="fr-FR" dirty="0" err="1"/>
              <a:t>title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extended</a:t>
            </a:r>
            <a:r>
              <a:rPr lang="fr-FR" dirty="0"/>
              <a:t> to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lines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000" y="1600201"/>
            <a:ext cx="10958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Arial"/>
              </a:defRPr>
            </a:lvl1pPr>
          </a:lstStyle>
          <a:p>
            <a:fld id="{10F434C2-5D6E-49C4-B10C-6F47528D2115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tx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rgbClr val="006299"/>
                </a:solidFill>
                <a:latin typeface="Arial"/>
              </a:defRPr>
            </a:lvl1pPr>
          </a:lstStyle>
          <a:p>
            <a:fld id="{73D63C94-4C88-4CB2-A1C6-F1661F1FF0CE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7200" y="288000"/>
            <a:ext cx="611539" cy="9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180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eorgia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–"/>
        <a:defRPr sz="2800" kern="1200">
          <a:solidFill>
            <a:schemeClr val="tx1"/>
          </a:solidFill>
          <a:latin typeface="Georgia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eorgia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eorgia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eorgia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24" y="2019498"/>
            <a:ext cx="10359025" cy="1823576"/>
          </a:xfrm>
        </p:spPr>
        <p:txBody>
          <a:bodyPr/>
          <a:lstStyle/>
          <a:p>
            <a:r>
              <a:rPr lang="hr-HR" sz="3600"/>
              <a:t>Videokonferencija BCOP-a PEMPAL-a: </a:t>
            </a:r>
            <a:r>
              <a:rPr lang="hr-HR" sz="2000"/>
              <a:t>Planiranje proračuna prema učincima i dubinska analiza rashoda / Trenutačne prakse i preporuke (28. svibnja/maja 2020.)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000" y="3805201"/>
            <a:ext cx="8400000" cy="861774"/>
          </a:xfrm>
        </p:spPr>
        <p:txBody>
          <a:bodyPr/>
          <a:lstStyle/>
          <a:p>
            <a:endParaRPr lang="fr-FR" dirty="0"/>
          </a:p>
          <a:p>
            <a:r>
              <a:rPr lang="hr-HR"/>
              <a:t>Axel Mathot, </a:t>
            </a:r>
          </a:p>
          <a:p>
            <a:r>
              <a:rPr lang="hr-HR"/>
              <a:t>viši analitičar politika, Odjel za javno upravljanje u planiranje proračuna, OECD</a:t>
            </a:r>
          </a:p>
        </p:txBody>
      </p:sp>
    </p:spTree>
    <p:extLst>
      <p:ext uri="{BB962C8B-B14F-4D97-AF65-F5344CB8AC3E}">
        <p14:creationId xmlns:p14="http://schemas.microsoft.com/office/powerpoint/2010/main" val="2357048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Programi i pokazatelji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995" y="1600201"/>
            <a:ext cx="11837095" cy="475049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hr-HR" dirty="0"/>
              <a:t>Programi</a:t>
            </a:r>
          </a:p>
          <a:p>
            <a:pPr lvl="1"/>
            <a:r>
              <a:rPr lang="hr-HR" dirty="0"/>
              <a:t>Transparentnost: ne previše, ali da su relevantni za vanjske dionike</a:t>
            </a:r>
          </a:p>
          <a:p>
            <a:pPr lvl="1"/>
            <a:r>
              <a:rPr lang="hr-HR" dirty="0"/>
              <a:t>Povezanost s institucionalnim organizacijama (odgovornost)</a:t>
            </a:r>
          </a:p>
          <a:p>
            <a:pPr lvl="1"/>
            <a:r>
              <a:rPr lang="hr-HR" dirty="0"/>
              <a:t>Povezanost s okvirom politike</a:t>
            </a:r>
          </a:p>
          <a:p>
            <a:pPr lvl="1"/>
            <a:r>
              <a:rPr lang="hr-HR" dirty="0"/>
              <a:t>Uključivanje trenutačnih operativnih troškova: kompromis između važnosti i složenosti</a:t>
            </a:r>
          </a:p>
          <a:p>
            <a:pPr marL="0" indent="0">
              <a:buNone/>
            </a:pPr>
            <a:endParaRPr lang="fr-FR" dirty="0"/>
          </a:p>
          <a:p>
            <a:r>
              <a:rPr lang="hr-HR" dirty="0"/>
              <a:t>Pokazatelji</a:t>
            </a:r>
          </a:p>
          <a:p>
            <a:pPr lvl="1"/>
            <a:r>
              <a:rPr lang="hr-HR" dirty="0"/>
              <a:t>Programski pokazatelji koji se temelje na osnovnim pokazateljima</a:t>
            </a:r>
          </a:p>
          <a:p>
            <a:pPr lvl="1"/>
            <a:r>
              <a:rPr lang="hr-HR" dirty="0"/>
              <a:t>Informirati odlučivanje o politikama: različite razine</a:t>
            </a:r>
          </a:p>
          <a:p>
            <a:pPr lvl="1"/>
            <a:r>
              <a:rPr lang="hr-HR" dirty="0"/>
              <a:t>Važna uloga IT-a u olakšavanju prikupljanja informacija</a:t>
            </a:r>
          </a:p>
          <a:p>
            <a:pPr lvl="1"/>
            <a:r>
              <a:rPr lang="hr-HR" dirty="0"/>
              <a:t>Piramidalni ustav pokazatelja</a:t>
            </a:r>
          </a:p>
        </p:txBody>
      </p:sp>
    </p:spTree>
    <p:extLst>
      <p:ext uri="{BB962C8B-B14F-4D97-AF65-F5344CB8AC3E}">
        <p14:creationId xmlns:p14="http://schemas.microsoft.com/office/powerpoint/2010/main" val="2606661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62669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885" y="1415441"/>
            <a:ext cx="11411211" cy="518577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hr-HR" dirty="0"/>
              <a:t>Proizvod znanja: važnost, ograničenja i način upotrebe</a:t>
            </a:r>
          </a:p>
          <a:p>
            <a:endParaRPr lang="fr-FR" dirty="0"/>
          </a:p>
          <a:p>
            <a:r>
              <a:rPr lang="hr-HR" dirty="0"/>
              <a:t>Određeni ključni elementi proizvoda znanja</a:t>
            </a:r>
          </a:p>
          <a:p>
            <a:pPr lvl="1"/>
            <a:r>
              <a:rPr lang="hr-HR" dirty="0"/>
              <a:t>Od prezentacijskog planiranja proračuna koje prezentira informacije o učinku do planiranja proračuna koji je informiran učincima</a:t>
            </a:r>
          </a:p>
          <a:p>
            <a:pPr lvl="1"/>
            <a:r>
              <a:rPr lang="hr-HR" dirty="0"/>
              <a:t>Odnos između MF-a i resornih ministarstava</a:t>
            </a:r>
          </a:p>
          <a:p>
            <a:pPr lvl="1"/>
            <a:r>
              <a:rPr lang="hr-HR" dirty="0"/>
              <a:t>Programi i pokazatelji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hr-HR" b="1" dirty="0">
                <a:solidFill>
                  <a:srgbClr val="FFFF00"/>
                </a:solidFill>
              </a:rPr>
              <a:t>Dubinske analize rashoda: Najbolje prakse OECD-a</a:t>
            </a:r>
          </a:p>
          <a:p>
            <a:pPr marL="0" indent="0">
              <a:buNone/>
            </a:pPr>
            <a:endParaRPr lang="fr-FR" dirty="0"/>
          </a:p>
          <a:p>
            <a:r>
              <a:rPr lang="hr-HR" dirty="0"/>
              <a:t>Utjecaj pandemije COVID-19 na planiranje proračuna prema učincima i dubinsku analizu rashoda</a:t>
            </a:r>
          </a:p>
          <a:p>
            <a:endParaRPr lang="fr-FR" dirty="0"/>
          </a:p>
          <a:p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039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(Ponovno) definiranje dubinske analize rashoda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hr-HR" b="1" dirty="0"/>
              <a:t>2014.: </a:t>
            </a:r>
            <a:r>
              <a:rPr lang="hr-HR" dirty="0"/>
              <a:t>Proces izrade i donošenja mjera uštede na temelju sustavnog iscrpnog pregleda osnovnih rashoda.</a:t>
            </a:r>
          </a:p>
          <a:p>
            <a:endParaRPr lang="en-GB" dirty="0"/>
          </a:p>
          <a:p>
            <a:pPr marL="0" indent="0">
              <a:buNone/>
            </a:pPr>
            <a:r>
              <a:rPr lang="hr-HR" b="1" dirty="0"/>
              <a:t>2020.: </a:t>
            </a:r>
            <a:r>
              <a:rPr lang="hr-HR" dirty="0"/>
              <a:t>Dubinska analiza rashoda politički je i administrativni proces izrade i donošenja mjera uštede sustavnim iscrpnim pregledom osnovnih rashoda povezanih s proračunskim ciljevima i prioritetima vlade. </a:t>
            </a:r>
          </a:p>
          <a:p>
            <a:r>
              <a:rPr lang="hr-HR" dirty="0"/>
              <a:t>Svrha dubinske analize rashoda jest:</a:t>
            </a:r>
          </a:p>
          <a:p>
            <a:pPr lvl="1"/>
            <a:r>
              <a:rPr lang="hr-HR" dirty="0"/>
              <a:t>Stvaranje fiskalnog prostora kako bi se vladi omogućila poboljšana kontrola razine ukupnih rashoda</a:t>
            </a:r>
          </a:p>
          <a:p>
            <a:pPr lvl="1"/>
            <a:r>
              <a:rPr lang="hr-HR" dirty="0"/>
              <a:t>Poboljšanje </a:t>
            </a:r>
            <a:r>
              <a:rPr lang="hr-HR" dirty="0" err="1"/>
              <a:t>prioritizacije</a:t>
            </a:r>
            <a:r>
              <a:rPr lang="hr-HR" dirty="0"/>
              <a:t> rashoda u sektoru i/ili u vladi.</a:t>
            </a:r>
          </a:p>
          <a:p>
            <a:pPr lvl="1"/>
            <a:r>
              <a:rPr lang="hr-HR" dirty="0"/>
              <a:t>Poboljšati efikasnost programa i politika.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494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Dubinska analiza rashoda: najbolje prakse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23" y="1398918"/>
            <a:ext cx="10958400" cy="452596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</a:pPr>
            <a:r>
              <a:rPr lang="hr-HR" sz="2800" dirty="0"/>
              <a:t>Jasni ciljevi i opseg dubinske analize rashoda </a:t>
            </a:r>
            <a:endParaRPr lang="en-US" sz="2800"/>
          </a:p>
          <a:p>
            <a:pPr marL="742950" lvl="2" indent="-342900">
              <a:spcBef>
                <a:spcPts val="0"/>
              </a:spcBef>
            </a:pPr>
            <a:r>
              <a:rPr lang="hr-HR" sz="1800" dirty="0"/>
              <a:t>od početka</a:t>
            </a:r>
          </a:p>
          <a:p>
            <a:pPr marL="742950" lvl="2" indent="-342900">
              <a:spcBef>
                <a:spcPts val="0"/>
              </a:spcBef>
            </a:pPr>
            <a:r>
              <a:rPr lang="hr-HR" sz="1800" dirty="0"/>
              <a:t>opseg može biti sužen, širok ili sveobuhvatan</a:t>
            </a:r>
          </a:p>
          <a:p>
            <a:pPr marL="742950" lvl="2" indent="-342900">
              <a:spcBef>
                <a:spcPts val="0"/>
              </a:spcBef>
            </a:pPr>
            <a:r>
              <a:rPr lang="hr-HR" sz="1800" dirty="0"/>
              <a:t>može biti ciklička ili godišnja</a:t>
            </a:r>
          </a:p>
          <a:p>
            <a:pPr>
              <a:spcBef>
                <a:spcPts val="0"/>
              </a:spcBef>
            </a:pPr>
            <a:r>
              <a:rPr lang="hr-HR" sz="2800" dirty="0"/>
              <a:t>Dobro upravljanje tijekom cijelog procesa dubinske analize</a:t>
            </a:r>
          </a:p>
          <a:p>
            <a:pPr lvl="1">
              <a:spcBef>
                <a:spcPts val="0"/>
              </a:spcBef>
            </a:pPr>
            <a:r>
              <a:rPr lang="hr-HR" sz="1800" dirty="0"/>
              <a:t>snažno političko vodstvo</a:t>
            </a:r>
          </a:p>
          <a:p>
            <a:pPr lvl="1">
              <a:spcBef>
                <a:spcPts val="0"/>
              </a:spcBef>
            </a:pPr>
            <a:r>
              <a:rPr lang="hr-HR" sz="1800" dirty="0"/>
              <a:t>jasne uloge svakog dionika (središnje proračunsko tijelo ima glavnu ulogu, a resorna ministarstva imaju snažno vodstvo)</a:t>
            </a:r>
          </a:p>
          <a:p>
            <a:pPr lvl="1">
              <a:spcBef>
                <a:spcPts val="0"/>
              </a:spcBef>
            </a:pPr>
            <a:r>
              <a:rPr lang="hr-HR" sz="1800" dirty="0"/>
              <a:t>jasan institucionalni okvir </a:t>
            </a:r>
          </a:p>
          <a:p>
            <a:pPr>
              <a:spcBef>
                <a:spcPts val="0"/>
              </a:spcBef>
            </a:pPr>
            <a:r>
              <a:rPr lang="hr-HR" sz="2800" dirty="0"/>
              <a:t>Usklađivanje s procesom planiranja proračuna</a:t>
            </a:r>
          </a:p>
          <a:p>
            <a:pPr lvl="1">
              <a:spcBef>
                <a:spcPts val="0"/>
              </a:spcBef>
            </a:pPr>
            <a:r>
              <a:rPr lang="hr-HR" sz="1800" dirty="0"/>
              <a:t>rezultati moraju biti dostupni u fazama odlučivanja u procesu planiranja proračuna</a:t>
            </a:r>
          </a:p>
          <a:p>
            <a:pPr lvl="1">
              <a:spcBef>
                <a:spcPts val="0"/>
              </a:spcBef>
            </a:pPr>
            <a:r>
              <a:rPr lang="hr-HR" sz="1800" dirty="0"/>
              <a:t>usklađivanje s višegodišnjim okvirom</a:t>
            </a:r>
          </a:p>
          <a:p>
            <a:pPr lvl="1">
              <a:spcBef>
                <a:spcPts val="0"/>
              </a:spcBef>
            </a:pPr>
            <a:r>
              <a:rPr lang="hr-HR" sz="1800" dirty="0"/>
              <a:t>podupire informirano donošenje odluka</a:t>
            </a:r>
          </a:p>
          <a:p>
            <a:pPr>
              <a:spcBef>
                <a:spcPts val="0"/>
              </a:spcBef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615517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Dubinska analiza rashoda: najbolje prakse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000" y="1341409"/>
            <a:ext cx="10958400" cy="561864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hr-HR" sz="3300" dirty="0"/>
              <a:t>Kapacitet i usklađivanje s postojećim okvirima</a:t>
            </a:r>
            <a:endParaRPr lang="en-US" sz="3300" dirty="0"/>
          </a:p>
          <a:p>
            <a:pPr lvl="1">
              <a:lnSpc>
                <a:spcPct val="150000"/>
              </a:lnSpc>
            </a:pPr>
            <a:r>
              <a:rPr lang="hr-HR" sz="2900" dirty="0"/>
              <a:t>izgradnja kapaciteta među državnim službenicima (resursi i vještine), eksternalizacija za popunjavanje praznina</a:t>
            </a:r>
            <a:endParaRPr lang="en-US"/>
          </a:p>
          <a:p>
            <a:pPr lvl="1">
              <a:lnSpc>
                <a:spcPct val="150000"/>
              </a:lnSpc>
            </a:pPr>
            <a:r>
              <a:rPr lang="hr-HR" sz="2900" dirty="0"/>
              <a:t>usklađivanje s planiranjem proračuna prema učincima i informacijama o učinku (povećanje baze analiza i informacija o učincima)</a:t>
            </a:r>
          </a:p>
          <a:p>
            <a:pPr>
              <a:lnSpc>
                <a:spcPct val="150000"/>
              </a:lnSpc>
            </a:pPr>
            <a:r>
              <a:rPr lang="hr-HR" sz="3400" dirty="0"/>
              <a:t>Odgovornost i transparentnost</a:t>
            </a:r>
          </a:p>
          <a:p>
            <a:pPr lvl="1">
              <a:lnSpc>
                <a:spcPct val="150000"/>
              </a:lnSpc>
            </a:pPr>
            <a:r>
              <a:rPr lang="hr-HR" sz="2900" dirty="0"/>
              <a:t>provedba i nadzor koordinacije sa središnjim proračunskim tijelom</a:t>
            </a:r>
          </a:p>
          <a:p>
            <a:pPr lvl="1">
              <a:lnSpc>
                <a:spcPct val="150000"/>
              </a:lnSpc>
            </a:pPr>
            <a:r>
              <a:rPr lang="hr-HR" sz="2900" dirty="0"/>
              <a:t>rezultati moraju biti javno dostupni kako bi se proveo neovisni nadzor</a:t>
            </a:r>
          </a:p>
          <a:p>
            <a:pPr lvl="1">
              <a:lnSpc>
                <a:spcPct val="150000"/>
              </a:lnSpc>
            </a:pPr>
            <a:r>
              <a:rPr lang="hr-HR" sz="2900" dirty="0"/>
              <a:t>uloga parlamenta i nacionalnog revizorskog ureda</a:t>
            </a:r>
          </a:p>
          <a:p>
            <a:pPr lvl="1">
              <a:lnSpc>
                <a:spcPct val="150000"/>
              </a:lnSpc>
            </a:pPr>
            <a:r>
              <a:rPr lang="hr-HR" sz="2900" dirty="0"/>
              <a:t>potrebno praćenje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171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62669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885" y="1415441"/>
            <a:ext cx="11411211" cy="518577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sz="2400" dirty="0"/>
              <a:t>Proizvod znanja: važnost, ograničenja i način upotrebe</a:t>
            </a:r>
          </a:p>
          <a:p>
            <a:endParaRPr lang="fr-FR" sz="2400" dirty="0"/>
          </a:p>
          <a:p>
            <a:r>
              <a:rPr lang="hr-HR" sz="2400" dirty="0"/>
              <a:t>Određeni ključni elementi proizvoda znanja</a:t>
            </a:r>
          </a:p>
          <a:p>
            <a:pPr lvl="1"/>
            <a:r>
              <a:rPr lang="hr-HR" sz="2000" dirty="0"/>
              <a:t>Od prezentacijskog planiranja proračuna koje prezentira informacije o učinku do planiranja proračuna koji je informiran učincima</a:t>
            </a:r>
          </a:p>
          <a:p>
            <a:pPr lvl="1"/>
            <a:r>
              <a:rPr lang="hr-HR" sz="2000" dirty="0"/>
              <a:t>Odnos između MF-a i resornih ministarstava</a:t>
            </a:r>
          </a:p>
          <a:p>
            <a:pPr lvl="1"/>
            <a:r>
              <a:rPr lang="hr-HR" sz="2000" dirty="0"/>
              <a:t>Programi i pokazatelji</a:t>
            </a:r>
          </a:p>
          <a:p>
            <a:pPr marL="457200" lvl="1" indent="0">
              <a:buNone/>
            </a:pPr>
            <a:endParaRPr lang="fr-FR" sz="2000" dirty="0"/>
          </a:p>
          <a:p>
            <a:r>
              <a:rPr lang="hr-HR" sz="2400" dirty="0"/>
              <a:t>Dubinske analize rashoda: Najbolje prakse OECD-a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hr-HR" sz="2400" b="1" dirty="0">
                <a:solidFill>
                  <a:srgbClr val="FFFF00"/>
                </a:solidFill>
              </a:rPr>
              <a:t>Utjecaj pandemije COVID-19 na planiranje proračuna prema učincima i dubinsku analizu rashoda</a:t>
            </a:r>
          </a:p>
          <a:p>
            <a:endParaRPr lang="fr-FR" sz="2400" dirty="0"/>
          </a:p>
          <a:p>
            <a:endParaRPr lang="fr-FR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16616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/>
              <a:t>Utjecaj krize povezane s </a:t>
            </a:r>
            <a:r>
              <a:rPr lang="hr-HR" sz="2400" dirty="0" err="1"/>
              <a:t>pandemijom</a:t>
            </a:r>
            <a:r>
              <a:rPr lang="hr-HR" sz="2400" dirty="0"/>
              <a:t> COVID-19 na planiranje proračuna prema učincima i dubinsku analizu rashoda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000" y="1600201"/>
            <a:ext cx="11375343" cy="452596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70000"/>
              </a:lnSpc>
            </a:pPr>
            <a:r>
              <a:rPr lang="hr-HR" sz="2400" dirty="0"/>
              <a:t>COVID-19 imat će znatan utjecaj na fiskalnu ravnotežu</a:t>
            </a:r>
          </a:p>
          <a:p>
            <a:pPr lvl="1">
              <a:spcBef>
                <a:spcPts val="0"/>
              </a:spcBef>
            </a:pPr>
            <a:r>
              <a:rPr lang="hr-HR" sz="1800" dirty="0"/>
              <a:t>ograničen je prostor za povećanje poreza</a:t>
            </a:r>
          </a:p>
          <a:p>
            <a:pPr lvl="1">
              <a:spcBef>
                <a:spcPts val="0"/>
              </a:spcBef>
            </a:pPr>
            <a:r>
              <a:rPr lang="hr-HR" sz="1800" dirty="0"/>
              <a:t>bit će potrebne uštede i preraspodjela rashoda</a:t>
            </a:r>
          </a:p>
          <a:p>
            <a:pPr lvl="1">
              <a:spcBef>
                <a:spcPts val="0"/>
              </a:spcBef>
            </a:pPr>
            <a:r>
              <a:rPr lang="hr-HR" sz="1800" dirty="0"/>
              <a:t>potrebno je uzeti u obzir širu situaciju od same krize koju je prouzročila </a:t>
            </a:r>
            <a:r>
              <a:rPr lang="hr-HR" sz="1800" dirty="0" err="1"/>
              <a:t>koronavirusna</a:t>
            </a:r>
            <a:r>
              <a:rPr lang="hr-HR" sz="1800" dirty="0"/>
              <a:t> bolest (COVID-19) (demografija, klimatske promjene...)</a:t>
            </a:r>
          </a:p>
          <a:p>
            <a:pPr>
              <a:lnSpc>
                <a:spcPct val="170000"/>
              </a:lnSpc>
            </a:pPr>
            <a:r>
              <a:rPr lang="hr-HR" sz="2400" dirty="0"/>
              <a:t>Planiranje proračuna prema učincima i dubinska analiza rashoda važni su alati </a:t>
            </a:r>
          </a:p>
          <a:p>
            <a:pPr lvl="1">
              <a:spcBef>
                <a:spcPts val="0"/>
              </a:spcBef>
            </a:pPr>
            <a:r>
              <a:rPr lang="hr-HR" sz="1800" dirty="0"/>
              <a:t>mogu se ispitati sve kategorije potrošnje (uključujući porezne rashode)</a:t>
            </a:r>
          </a:p>
          <a:p>
            <a:pPr lvl="1">
              <a:spcBef>
                <a:spcPts val="0"/>
              </a:spcBef>
            </a:pPr>
            <a:r>
              <a:rPr lang="hr-HR" sz="1800" dirty="0"/>
              <a:t>ne samo kako bi se povećala učinkovitost, nego su također temeljni odabiri u pogledu proračunskih sredstava za rashode</a:t>
            </a:r>
          </a:p>
          <a:p>
            <a:pPr lvl="1">
              <a:spcBef>
                <a:spcPts val="0"/>
              </a:spcBef>
            </a:pPr>
            <a:r>
              <a:rPr lang="hr-HR" sz="1800" dirty="0"/>
              <a:t>Dubinske analize rashoda ne služe samo za kratkoročno smanjenje potrošnje</a:t>
            </a:r>
          </a:p>
          <a:p>
            <a:pPr lvl="1">
              <a:spcBef>
                <a:spcPts val="0"/>
              </a:spcBef>
            </a:pPr>
            <a:r>
              <a:rPr lang="hr-HR" sz="1800" dirty="0"/>
              <a:t>Korisnost ovisi o zrelosti sustava </a:t>
            </a:r>
          </a:p>
          <a:p>
            <a:pPr lvl="2">
              <a:lnSpc>
                <a:spcPct val="170000"/>
              </a:lnSpc>
            </a:pPr>
            <a:r>
              <a:rPr lang="hr-HR" sz="1600" dirty="0"/>
              <a:t>prilika za poboljšanje tih sustava i njihove (bolje) uključenosti u upravljanje javnim financijama</a:t>
            </a:r>
          </a:p>
          <a:p>
            <a:pPr marL="0" indent="0">
              <a:lnSpc>
                <a:spcPct val="170000"/>
              </a:lnSpc>
              <a:buNone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67033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Hvala na pozornosti!</a:t>
            </a:r>
          </a:p>
          <a:p>
            <a:endParaRPr lang="fr-FR" dirty="0"/>
          </a:p>
          <a:p>
            <a:r>
              <a:rPr lang="hr-HR"/>
              <a:t>Axel.mathot@oecd.org</a:t>
            </a:r>
          </a:p>
        </p:txBody>
      </p:sp>
    </p:spTree>
    <p:extLst>
      <p:ext uri="{BB962C8B-B14F-4D97-AF65-F5344CB8AC3E}">
        <p14:creationId xmlns:p14="http://schemas.microsoft.com/office/powerpoint/2010/main" val="147476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62669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885" y="1415441"/>
            <a:ext cx="11411211" cy="518577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sz="2400" dirty="0"/>
              <a:t>Proizvod znanja: važnost, ograničenja i način upotrebe</a:t>
            </a:r>
          </a:p>
          <a:p>
            <a:endParaRPr lang="fr-FR" sz="2400" dirty="0"/>
          </a:p>
          <a:p>
            <a:r>
              <a:rPr lang="hr-HR" sz="2400" dirty="0"/>
              <a:t>Određeni ključni elementi KP-a</a:t>
            </a:r>
          </a:p>
          <a:p>
            <a:pPr lvl="1"/>
            <a:r>
              <a:rPr lang="hr-HR" sz="2000" dirty="0"/>
              <a:t>Od prezentacijskog planiranja proračuna koje prezentira informacije o učinku do planiranja proračuna koji je informiran učincima</a:t>
            </a:r>
          </a:p>
          <a:p>
            <a:pPr lvl="1"/>
            <a:r>
              <a:rPr lang="hr-HR" sz="2000" dirty="0"/>
              <a:t>Odnos između MF-a i resornih ministarstava</a:t>
            </a:r>
          </a:p>
          <a:p>
            <a:pPr lvl="1"/>
            <a:r>
              <a:rPr lang="hr-HR" sz="2000" dirty="0"/>
              <a:t>Programi i pokazatelji</a:t>
            </a:r>
          </a:p>
          <a:p>
            <a:pPr marL="457200" lvl="1" indent="0">
              <a:buNone/>
            </a:pPr>
            <a:endParaRPr lang="fr-FR" sz="2000" dirty="0"/>
          </a:p>
          <a:p>
            <a:r>
              <a:rPr lang="hr-HR" sz="2400" dirty="0"/>
              <a:t>Dubinske analize rashoda: Najbolje prakse OECD-a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hr-HR" sz="2400" dirty="0"/>
              <a:t>Utjecaj pandemije COVID-19 na planiranje proračuna prema učincima i dubinsku analizu rashoda</a:t>
            </a:r>
          </a:p>
          <a:p>
            <a:endParaRPr lang="fr-FR" sz="2400" dirty="0"/>
          </a:p>
          <a:p>
            <a:endParaRPr lang="fr-FR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64400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62669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885" y="1415441"/>
            <a:ext cx="11411211" cy="5185774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hr-HR" b="1" dirty="0">
                <a:solidFill>
                  <a:srgbClr val="FFFF00"/>
                </a:solidFill>
              </a:rPr>
              <a:t>Proizvod znanja (KP): važnost, ograničenja i način upotrebe</a:t>
            </a:r>
          </a:p>
          <a:p>
            <a:endParaRPr lang="fr-FR" dirty="0"/>
          </a:p>
          <a:p>
            <a:r>
              <a:rPr lang="hr-HR" dirty="0"/>
              <a:t>Određeni ključni elementi proizvoda znanja</a:t>
            </a:r>
          </a:p>
          <a:p>
            <a:pPr lvl="1"/>
            <a:r>
              <a:rPr lang="hr-HR" dirty="0"/>
              <a:t>Od prezentacijskog planiranja proračuna koje prezentira informacije o učinku do planiranja proračuna koji je informiran učincima</a:t>
            </a:r>
          </a:p>
          <a:p>
            <a:pPr lvl="1"/>
            <a:r>
              <a:rPr lang="hr-HR" dirty="0"/>
              <a:t>Odnos između MF-a i resornih ministarstava</a:t>
            </a:r>
          </a:p>
          <a:p>
            <a:pPr lvl="1"/>
            <a:r>
              <a:rPr lang="hr-HR" dirty="0"/>
              <a:t>Programi i pokazatelji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r>
              <a:rPr lang="hr-HR" dirty="0"/>
              <a:t>Dubinske analize rashoda: Najbolje prakse OECD-a</a:t>
            </a:r>
          </a:p>
          <a:p>
            <a:pPr marL="0" indent="0">
              <a:buNone/>
            </a:pPr>
            <a:endParaRPr lang="fr-FR" dirty="0"/>
          </a:p>
          <a:p>
            <a:r>
              <a:rPr lang="hr-HR" dirty="0"/>
              <a:t>Utjecaj pandemije COVID-19 na planiranje proračuna prema učincima i dubinsku analizu rashoda</a:t>
            </a:r>
          </a:p>
          <a:p>
            <a:endParaRPr lang="fr-FR" dirty="0"/>
          </a:p>
          <a:p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313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Proizvod znanja u pogledu planiranja proračuna prema učincima i dubinskih analiza rashoda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000" y="1600201"/>
            <a:ext cx="10958400" cy="4813125"/>
          </a:xfrm>
        </p:spPr>
        <p:txBody>
          <a:bodyPr>
            <a:normAutofit fontScale="92500" lnSpcReduction="20000"/>
          </a:bodyPr>
          <a:lstStyle/>
          <a:p>
            <a:r>
              <a:rPr lang="hr-HR"/>
              <a:t>Važnost proizvoda znanja: </a:t>
            </a:r>
          </a:p>
          <a:p>
            <a:pPr lvl="1"/>
            <a:r>
              <a:rPr lang="hr-HR"/>
              <a:t>Informacije/Uspoređivanje</a:t>
            </a:r>
          </a:p>
          <a:p>
            <a:pPr lvl="1"/>
            <a:r>
              <a:rPr lang="hr-HR"/>
              <a:t>Preporuke/Teme za razmišljanje</a:t>
            </a:r>
          </a:p>
          <a:p>
            <a:pPr lvl="1"/>
            <a:r>
              <a:rPr lang="hr-HR"/>
              <a:t>Detaljno razrađen pristup kojim se uzima u obzir da preporuke ovise o kontekstu</a:t>
            </a:r>
          </a:p>
          <a:p>
            <a:pPr lvl="1"/>
            <a:endParaRPr lang="fr-FR" dirty="0"/>
          </a:p>
          <a:p>
            <a:r>
              <a:rPr lang="hr-HR"/>
              <a:t>Ograničenja anketa i preporuka:</a:t>
            </a:r>
          </a:p>
          <a:p>
            <a:pPr lvl="1"/>
            <a:r>
              <a:rPr lang="hr-HR"/>
              <a:t>Ankete pružaju mnogo informacija, ali</a:t>
            </a:r>
          </a:p>
          <a:p>
            <a:pPr lvl="2"/>
            <a:r>
              <a:rPr lang="hr-HR"/>
              <a:t>Pitanja su ograničena</a:t>
            </a:r>
          </a:p>
          <a:p>
            <a:pPr lvl="2"/>
            <a:r>
              <a:rPr lang="hr-HR"/>
              <a:t>Upitna je kvaliteta odgovora</a:t>
            </a:r>
          </a:p>
          <a:p>
            <a:pPr lvl="2"/>
            <a:r>
              <a:rPr lang="hr-HR"/>
              <a:t>Problemi s tumačenjem</a:t>
            </a:r>
          </a:p>
          <a:p>
            <a:pPr lvl="1"/>
            <a:r>
              <a:rPr lang="hr-HR"/>
              <a:t>Preporuke se i dalje moraju prilagoditi zemlji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292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Provedba preporuka proizvoda znanja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000" y="1260000"/>
            <a:ext cx="11162992" cy="5705606"/>
          </a:xfrm>
        </p:spPr>
        <p:txBody>
          <a:bodyPr>
            <a:normAutofit/>
          </a:bodyPr>
          <a:lstStyle/>
          <a:p>
            <a:r>
              <a:rPr lang="hr-HR" sz="2800" dirty="0"/>
              <a:t>Analiza sustava u vašoj zemlji</a:t>
            </a:r>
          </a:p>
          <a:p>
            <a:pPr lvl="2"/>
            <a:r>
              <a:rPr lang="hr-HR" sz="2000" dirty="0"/>
              <a:t>Povijest </a:t>
            </a:r>
          </a:p>
          <a:p>
            <a:pPr lvl="2"/>
            <a:r>
              <a:rPr lang="hr-HR" sz="2000" dirty="0"/>
              <a:t>Organizacijski aspekt (kapacitet MF-a, odnosi s ostalim ministarstvima, ostali alati za upravljanje javnim financijama</a:t>
            </a:r>
          </a:p>
          <a:p>
            <a:r>
              <a:rPr lang="hr-HR" sz="2800" dirty="0"/>
              <a:t>Usporedba s relevantnim zemljama</a:t>
            </a:r>
          </a:p>
          <a:p>
            <a:pPr lvl="2"/>
            <a:r>
              <a:rPr lang="hr-HR" sz="2000" dirty="0"/>
              <a:t>Teško je usporediti neke zemlje: politički kontekst, proračunski sustavi, analitički </a:t>
            </a:r>
            <a:r>
              <a:rPr lang="hr-HR" sz="2000" dirty="0" err="1"/>
              <a:t>kapaciteti..</a:t>
            </a:r>
            <a:r>
              <a:rPr lang="hr-HR" sz="2000" dirty="0"/>
              <a:t>.</a:t>
            </a:r>
          </a:p>
          <a:p>
            <a:pPr lvl="2"/>
            <a:r>
              <a:rPr lang="hr-HR" sz="2000" dirty="0"/>
              <a:t>OECD i PEMPAL se razlikuju, ali i unutar PEMPAL-a postoje razlike</a:t>
            </a:r>
          </a:p>
          <a:p>
            <a:pPr lvl="2"/>
            <a:r>
              <a:rPr lang="hr-HR" sz="2000" dirty="0"/>
              <a:t>Mogli bi biti relevantno napraviti usporedbu sa sličnim zemljama ili s najboljim praksama (izazovnije)</a:t>
            </a:r>
          </a:p>
          <a:p>
            <a:r>
              <a:rPr lang="hr-HR" sz="2800" dirty="0"/>
              <a:t>Provedba korak po korak</a:t>
            </a:r>
          </a:p>
          <a:p>
            <a:pPr lvl="2"/>
            <a:r>
              <a:rPr lang="hr-HR" sz="2000" dirty="0"/>
              <a:t>Sljedeći korak ovisi o kontekstu i volji</a:t>
            </a:r>
          </a:p>
          <a:p>
            <a:pPr lvl="2"/>
            <a:r>
              <a:rPr lang="hr-HR" sz="2000" dirty="0"/>
              <a:t>Uključivanje ključnih dionika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0610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62669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885" y="1415441"/>
            <a:ext cx="11411211" cy="5185774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hr-HR" dirty="0"/>
              <a:t>Proizvod znanja: važnost, ograničenja i način upotrebe</a:t>
            </a:r>
          </a:p>
          <a:p>
            <a:endParaRPr lang="fr-FR" dirty="0"/>
          </a:p>
          <a:p>
            <a:r>
              <a:rPr lang="hr-HR" b="1" dirty="0">
                <a:solidFill>
                  <a:srgbClr val="FFFF00"/>
                </a:solidFill>
              </a:rPr>
              <a:t>Određeni ključni elementi proizvoda znanja</a:t>
            </a:r>
          </a:p>
          <a:p>
            <a:pPr lvl="1"/>
            <a:r>
              <a:rPr lang="hr-HR" b="1" dirty="0">
                <a:solidFill>
                  <a:srgbClr val="FFFF00"/>
                </a:solidFill>
              </a:rPr>
              <a:t>Od prezentacijskog planiranja proračuna koje prezentira informacije o učinku do planiranja proračuna koji je informiran učincima</a:t>
            </a:r>
          </a:p>
          <a:p>
            <a:pPr lvl="1"/>
            <a:r>
              <a:rPr lang="hr-HR" b="1" dirty="0">
                <a:solidFill>
                  <a:srgbClr val="FFFF00"/>
                </a:solidFill>
              </a:rPr>
              <a:t>Odnos između MF-a i resornih ministarstava</a:t>
            </a:r>
            <a:endParaRPr lang="hr-HR" dirty="0"/>
          </a:p>
          <a:p>
            <a:pPr lvl="1"/>
            <a:r>
              <a:rPr lang="hr-HR" b="1" dirty="0">
                <a:solidFill>
                  <a:srgbClr val="FFFF00"/>
                </a:solidFill>
              </a:rPr>
              <a:t>Programi i pokazatelji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hr-HR" dirty="0"/>
              <a:t>Dubinske analize rashoda: Najbolje prakse OECD-a</a:t>
            </a:r>
          </a:p>
          <a:p>
            <a:pPr marL="0" indent="0">
              <a:buNone/>
            </a:pPr>
            <a:endParaRPr lang="fr-FR" dirty="0"/>
          </a:p>
          <a:p>
            <a:r>
              <a:rPr lang="hr-HR" dirty="0"/>
              <a:t>Utjecaj pandemije COVID-19 na planiranje proračuna prema učincima i dubinsku analizu rashoda</a:t>
            </a:r>
          </a:p>
          <a:p>
            <a:endParaRPr lang="fr-FR" dirty="0"/>
          </a:p>
          <a:p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680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/>
              <a:t>Od prezentacijskog planiranja proračuna koje prezentira informacije o učinku do planiranja proračuna prema informacijama o učinku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000" y="1600201"/>
            <a:ext cx="10958400" cy="497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z="2800" dirty="0"/>
              <a:t>„Prezentacijsko planiranje proračuna uobičajenije je u zemljama članicama PEMPAL-a, a planiranje proračuna koji je informiran učincima prevladava u zemljama OECD-a”</a:t>
            </a:r>
          </a:p>
          <a:p>
            <a:r>
              <a:rPr lang="hr-HR" sz="2800" dirty="0"/>
              <a:t>Prijelaz iz jednog u drugi status mora biti dobro razrađen</a:t>
            </a:r>
          </a:p>
          <a:p>
            <a:pPr lvl="1"/>
            <a:r>
              <a:rPr lang="hr-HR" sz="2400" dirty="0"/>
              <a:t>Povezivanje ciljeva politike s proračunskim prijedlozima</a:t>
            </a:r>
          </a:p>
          <a:p>
            <a:pPr lvl="1"/>
            <a:r>
              <a:rPr lang="hr-HR" sz="2400" dirty="0"/>
              <a:t>Kapacitet MF-a i resornih ministarstava</a:t>
            </a:r>
          </a:p>
          <a:p>
            <a:pPr lvl="1"/>
            <a:r>
              <a:rPr lang="hr-HR" sz="2400" dirty="0"/>
              <a:t>Odabir pokazatelja i ciljeva (koliko i koji)</a:t>
            </a:r>
          </a:p>
          <a:p>
            <a:pPr lvl="1"/>
            <a:r>
              <a:rPr lang="hr-HR" sz="2400" dirty="0"/>
              <a:t>Kultura evaluacije</a:t>
            </a:r>
          </a:p>
          <a:p>
            <a:pPr lvl="1"/>
            <a:r>
              <a:rPr lang="hr-HR" sz="2400" dirty="0"/>
              <a:t>Mehanizam za pružanje povratnih informacija </a:t>
            </a:r>
          </a:p>
          <a:p>
            <a:pPr lvl="1"/>
            <a:r>
              <a:rPr lang="hr-HR" sz="2400" dirty="0"/>
              <a:t>Odgovornost</a:t>
            </a:r>
          </a:p>
        </p:txBody>
      </p:sp>
    </p:spTree>
    <p:extLst>
      <p:ext uri="{BB962C8B-B14F-4D97-AF65-F5344CB8AC3E}">
        <p14:creationId xmlns:p14="http://schemas.microsoft.com/office/powerpoint/2010/main" val="456121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MF i resorna ministarstva: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/>
              <a:t>Zemlje članice PEMPAL-a više su usmjerene na središnje proračunsko tijelo</a:t>
            </a:r>
          </a:p>
          <a:p>
            <a:pPr lvl="1"/>
            <a:r>
              <a:rPr lang="hr-HR"/>
              <a:t>Planiranje proračuna prema učincima i dubinska analiza rashoda proračunski su alati</a:t>
            </a:r>
          </a:p>
          <a:p>
            <a:pPr lvl="1"/>
            <a:r>
              <a:rPr lang="hr-HR"/>
              <a:t>Financijsko upravljanje ima ključnu ulogu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hr-HR"/>
              <a:t>Važno je sudjelovanje resornih ministarstava</a:t>
            </a:r>
          </a:p>
          <a:p>
            <a:pPr lvl="2"/>
            <a:r>
              <a:rPr lang="hr-HR"/>
              <a:t>MF ne može učiniti sve</a:t>
            </a:r>
          </a:p>
          <a:p>
            <a:pPr lvl="2"/>
            <a:r>
              <a:rPr lang="hr-HR"/>
              <a:t>Resorna ministarstva imaju temeljitija znanja</a:t>
            </a:r>
          </a:p>
          <a:p>
            <a:pPr lvl="2"/>
            <a:r>
              <a:rPr lang="hr-HR"/>
              <a:t>Provedba ovisi o resornim ministarstvima</a:t>
            </a:r>
          </a:p>
          <a:p>
            <a:endParaRPr lang="fr-FR" dirty="0"/>
          </a:p>
          <a:p>
            <a:endParaRPr lang="fr-FR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721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Kako povećati preuzimanje odgovornosti u resornom ministarstvu?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573" y="1490597"/>
            <a:ext cx="11586575" cy="5110619"/>
          </a:xfrm>
        </p:spPr>
        <p:txBody>
          <a:bodyPr>
            <a:noAutofit/>
          </a:bodyPr>
          <a:lstStyle/>
          <a:p>
            <a:r>
              <a:rPr lang="hr-HR" sz="2400" dirty="0"/>
              <a:t>Raspravljati o razlozima i ciljevima planiranja proračuna prema učincima s resornim ministarstvom (i ostalim ključnim dionicima)</a:t>
            </a:r>
          </a:p>
          <a:p>
            <a:r>
              <a:rPr lang="hr-HR" sz="2400" dirty="0"/>
              <a:t>Uravnotežiti dijeljenje zadataka između resornog ministarstva i MF-a </a:t>
            </a:r>
          </a:p>
          <a:p>
            <a:pPr lvl="1"/>
            <a:r>
              <a:rPr lang="hr-HR" sz="2400" dirty="0"/>
              <a:t>ovisi o raznim čimbenicima kao što su kapaciteti i kultura</a:t>
            </a:r>
          </a:p>
          <a:p>
            <a:pPr lvl="1"/>
            <a:r>
              <a:rPr lang="hr-HR" sz="2400" dirty="0"/>
              <a:t>potrebno je provjeriti već dostupne informacije (IT je važan)</a:t>
            </a:r>
          </a:p>
          <a:p>
            <a:pPr lvl="1"/>
            <a:r>
              <a:rPr lang="hr-HR" sz="2400" dirty="0"/>
              <a:t>potrebno je upotrijebiti stručnost i znanje resornog ministarstva (MF ih provjerava)</a:t>
            </a:r>
          </a:p>
          <a:p>
            <a:r>
              <a:rPr lang="hr-HR" sz="2400" dirty="0"/>
              <a:t>Kako upotrebljavati informacije o učinku?</a:t>
            </a:r>
          </a:p>
          <a:p>
            <a:pPr lvl="1"/>
            <a:r>
              <a:rPr lang="hr-HR" sz="2400" dirty="0"/>
              <a:t>Odnos između ciljeva i pokazatelja nije jednostavan</a:t>
            </a:r>
          </a:p>
          <a:p>
            <a:pPr lvl="1"/>
            <a:r>
              <a:rPr lang="hr-HR" sz="2400" dirty="0"/>
              <a:t>Planiranje proračuna prema učincima trebalo bi poboljšati unutarnje donošenje odluka</a:t>
            </a:r>
          </a:p>
          <a:p>
            <a:pPr lvl="1"/>
            <a:r>
              <a:rPr lang="hr-HR" sz="2400" dirty="0"/>
              <a:t>potrebno je poticati ponašanje i učenje usmjereno na učinak</a:t>
            </a:r>
          </a:p>
        </p:txBody>
      </p:sp>
    </p:spTree>
    <p:extLst>
      <p:ext uri="{BB962C8B-B14F-4D97-AF65-F5344CB8AC3E}">
        <p14:creationId xmlns:p14="http://schemas.microsoft.com/office/powerpoint/2010/main" val="1450270668"/>
      </p:ext>
    </p:extLst>
  </p:cSld>
  <p:clrMapOvr>
    <a:masterClrMapping/>
  </p:clrMapOvr>
</p:sld>
</file>

<file path=ppt/theme/theme1.xml><?xml version="1.0" encoding="utf-8"?>
<a:theme xmlns:a="http://schemas.openxmlformats.org/drawingml/2006/main" name="OECD_English_blu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OECD_English_blue</Template>
  <TotalTime>2518</TotalTime>
  <Words>1267</Words>
  <Application>Microsoft Office PowerPoint</Application>
  <PresentationFormat>Widescreen</PresentationFormat>
  <Paragraphs>180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OECD_English_blue</vt:lpstr>
      <vt:lpstr>Videokonferencija BCOP-a PEMPAL-a: Planiranje proračuna prema učincima i dubinska analiza rashoda / Trenutačne prakse i preporuke (28. svibnja/maja 2020.)</vt:lpstr>
      <vt:lpstr>PowerPoint Presentation</vt:lpstr>
      <vt:lpstr>PowerPoint Presentation</vt:lpstr>
      <vt:lpstr>Proizvod znanja u pogledu planiranja proračuna prema učincima i dubinskih analiza rashoda</vt:lpstr>
      <vt:lpstr>Provedba preporuka proizvoda znanja</vt:lpstr>
      <vt:lpstr>PowerPoint Presentation</vt:lpstr>
      <vt:lpstr>Od prezentacijskog planiranja proračuna koje prezentira informacije o učinku do planiranja proračuna prema informacijama o učinku</vt:lpstr>
      <vt:lpstr>MF i resorna ministarstva: </vt:lpstr>
      <vt:lpstr>Kako povećati preuzimanje odgovornosti u resornom ministarstvu?</vt:lpstr>
      <vt:lpstr>Programi i pokazatelji</vt:lpstr>
      <vt:lpstr>PowerPoint Presentation</vt:lpstr>
      <vt:lpstr>(Ponovno) definiranje dubinske analize rashoda</vt:lpstr>
      <vt:lpstr>Dubinska analiza rashoda: najbolje prakse</vt:lpstr>
      <vt:lpstr>Dubinska analiza rashoda: najbolje prakse</vt:lpstr>
      <vt:lpstr>PowerPoint Presentation</vt:lpstr>
      <vt:lpstr>Utjecaj krize povezane s pandemijom COVID-19 na planiranje proračuna prema učincima i dubinsku analizu rashoda</vt:lpstr>
      <vt:lpstr>PowerPoint Presentation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BCOP</dc:title>
  <dc:creator>Axel MATHOT</dc:creator>
  <cp:lastModifiedBy>Željka</cp:lastModifiedBy>
  <cp:revision>116</cp:revision>
  <dcterms:created xsi:type="dcterms:W3CDTF">2020-05-13T14:43:32Z</dcterms:created>
  <dcterms:modified xsi:type="dcterms:W3CDTF">2020-05-26T11:05:27Z</dcterms:modified>
</cp:coreProperties>
</file>