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70" r:id="rId3"/>
    <p:sldId id="278" r:id="rId4"/>
    <p:sldId id="266" r:id="rId5"/>
    <p:sldId id="267" r:id="rId6"/>
    <p:sldId id="279" r:id="rId7"/>
    <p:sldId id="259" r:id="rId8"/>
    <p:sldId id="268" r:id="rId9"/>
    <p:sldId id="269" r:id="rId10"/>
    <p:sldId id="274" r:id="rId11"/>
    <p:sldId id="280" r:id="rId12"/>
    <p:sldId id="262" r:id="rId13"/>
    <p:sldId id="263" r:id="rId14"/>
    <p:sldId id="264" r:id="rId15"/>
    <p:sldId id="281" r:id="rId16"/>
    <p:sldId id="265" r:id="rId17"/>
    <p:sldId id="277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78" autoAdjust="0"/>
    <p:restoredTop sz="95964" autoAdjust="0"/>
  </p:normalViewPr>
  <p:slideViewPr>
    <p:cSldViewPr snapToGrid="0">
      <p:cViewPr varScale="1">
        <p:scale>
          <a:sx n="99" d="100"/>
          <a:sy n="99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B107C-7D6A-4115-87F5-3C291A8DD205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43701-D6B1-40D8-8C96-076A1F544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106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3701-D6B1-40D8-8C96-076A1F54452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901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3701-D6B1-40D8-8C96-076A1F54452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485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Moving</a:t>
            </a:r>
            <a:r>
              <a:rPr lang="fr-FR" dirty="0" smtClean="0"/>
              <a:t> </a:t>
            </a:r>
            <a:r>
              <a:rPr lang="fr-FR" dirty="0" err="1" smtClean="0"/>
              <a:t>target</a:t>
            </a:r>
            <a:r>
              <a:rPr lang="fr-FR" dirty="0" smtClean="0"/>
              <a:t>,</a:t>
            </a:r>
            <a:r>
              <a:rPr lang="fr-FR" baseline="0" dirty="0" smtClean="0"/>
              <a:t> but an </a:t>
            </a:r>
            <a:r>
              <a:rPr lang="fr-FR" baseline="0" dirty="0" err="1" smtClean="0"/>
              <a:t>evolution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efficiency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also</a:t>
            </a:r>
            <a:r>
              <a:rPr lang="fr-FR" baseline="0" dirty="0" smtClean="0"/>
              <a:t> an essential part of SR, not </a:t>
            </a:r>
            <a:r>
              <a:rPr lang="fr-FR" baseline="0" dirty="0" err="1" smtClean="0"/>
              <a:t>only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savings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measure</a:t>
            </a:r>
            <a:r>
              <a:rPr lang="fr-FR" baseline="0" dirty="0" smtClean="0"/>
              <a:t>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3701-D6B1-40D8-8C96-076A1F54452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73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Good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Governance</a:t>
            </a:r>
            <a:r>
              <a:rPr lang="fr-FR" baseline="0" dirty="0" smtClean="0"/>
              <a:t>: </a:t>
            </a:r>
          </a:p>
          <a:p>
            <a:r>
              <a:rPr lang="fr-FR" baseline="0" dirty="0" smtClean="0"/>
              <a:t>BCOP 27: </a:t>
            </a:r>
            <a:r>
              <a:rPr lang="fr-FR" baseline="0" dirty="0" err="1" smtClean="0"/>
              <a:t>regulatory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methodological</a:t>
            </a:r>
            <a:r>
              <a:rPr lang="fr-FR" baseline="0" dirty="0" smtClean="0"/>
              <a:t> basis: the </a:t>
            </a:r>
            <a:r>
              <a:rPr lang="fr-FR" baseline="0" dirty="0" err="1" smtClean="0"/>
              <a:t>needs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differ</a:t>
            </a:r>
            <a:r>
              <a:rPr lang="fr-FR" baseline="0" dirty="0" smtClean="0"/>
              <a:t> per country. </a:t>
            </a:r>
            <a:r>
              <a:rPr lang="fr-FR" baseline="0" dirty="0" err="1" smtClean="0"/>
              <a:t>Some</a:t>
            </a:r>
            <a:r>
              <a:rPr lang="fr-FR" baseline="0" dirty="0" smtClean="0"/>
              <a:t> countries </a:t>
            </a:r>
            <a:r>
              <a:rPr lang="fr-FR" baseline="0" dirty="0" err="1" smtClean="0"/>
              <a:t>need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clear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regulatory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framework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ensure</a:t>
            </a:r>
            <a:r>
              <a:rPr lang="fr-FR" baseline="0" dirty="0" smtClean="0"/>
              <a:t> a good </a:t>
            </a:r>
            <a:r>
              <a:rPr lang="fr-FR" baseline="0" dirty="0" err="1" smtClean="0"/>
              <a:t>governance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other</a:t>
            </a:r>
            <a:r>
              <a:rPr lang="fr-FR" baseline="0" dirty="0" smtClean="0"/>
              <a:t> countries </a:t>
            </a:r>
            <a:r>
              <a:rPr lang="fr-FR" baseline="0" dirty="0" err="1" smtClean="0"/>
              <a:t>could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just</a:t>
            </a:r>
            <a:r>
              <a:rPr lang="fr-FR" baseline="0" dirty="0" smtClean="0"/>
              <a:t> a practice. Has to </a:t>
            </a:r>
            <a:r>
              <a:rPr lang="fr-FR" baseline="0" dirty="0" err="1" smtClean="0"/>
              <a:t>be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tailored</a:t>
            </a:r>
            <a:r>
              <a:rPr lang="fr-FR" baseline="0" dirty="0" smtClean="0"/>
              <a:t> to the countries. But in </a:t>
            </a:r>
            <a:r>
              <a:rPr lang="fr-FR" baseline="0" dirty="0" err="1" smtClean="0"/>
              <a:t>Pempal</a:t>
            </a:r>
            <a:r>
              <a:rPr lang="fr-FR" baseline="0" dirty="0" smtClean="0"/>
              <a:t> Countries more </a:t>
            </a:r>
            <a:r>
              <a:rPr lang="fr-FR" baseline="0" dirty="0" err="1" smtClean="0"/>
              <a:t>regulation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needed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probably</a:t>
            </a:r>
            <a:r>
              <a:rPr lang="fr-FR" baseline="0" dirty="0" smtClean="0"/>
              <a:t>.</a:t>
            </a:r>
          </a:p>
          <a:p>
            <a:endParaRPr lang="fr-FR" baseline="0" dirty="0" smtClean="0"/>
          </a:p>
          <a:p>
            <a:r>
              <a:rPr lang="fr-FR" baseline="0" dirty="0" smtClean="0"/>
              <a:t>BCOP 29, </a:t>
            </a:r>
            <a:r>
              <a:rPr lang="fr-FR" baseline="0" dirty="0" err="1" smtClean="0"/>
              <a:t>exhibit</a:t>
            </a:r>
            <a:r>
              <a:rPr lang="fr-FR" baseline="0" dirty="0" smtClean="0"/>
              <a:t> 17: </a:t>
            </a:r>
            <a:r>
              <a:rPr lang="fr-FR" baseline="0" dirty="0" err="1" smtClean="0"/>
              <a:t>huge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diversity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institutional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roles</a:t>
            </a:r>
            <a:r>
              <a:rPr lang="fr-FR" baseline="0" dirty="0" smtClean="0"/>
              <a:t>: normal, but MF </a:t>
            </a:r>
            <a:r>
              <a:rPr lang="fr-FR" baseline="0" dirty="0" err="1" smtClean="0"/>
              <a:t>involved</a:t>
            </a:r>
            <a:r>
              <a:rPr lang="fr-FR" baseline="0" dirty="0" smtClean="0"/>
              <a:t> in a lot of stages (</a:t>
            </a:r>
            <a:r>
              <a:rPr lang="fr-FR" baseline="0" dirty="0" err="1" smtClean="0"/>
              <a:t>heart</a:t>
            </a:r>
            <a:r>
              <a:rPr lang="fr-FR" baseline="0" dirty="0" smtClean="0"/>
              <a:t> of the </a:t>
            </a:r>
            <a:r>
              <a:rPr lang="fr-FR" baseline="0" dirty="0" err="1" smtClean="0"/>
              <a:t>process</a:t>
            </a:r>
            <a:r>
              <a:rPr lang="fr-FR" baseline="0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3701-D6B1-40D8-8C96-076A1F54452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059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BCOP 32: </a:t>
            </a:r>
            <a:r>
              <a:rPr lang="fr-FR" dirty="0" err="1" smtClean="0"/>
              <a:t>Follow</a:t>
            </a:r>
            <a:r>
              <a:rPr lang="fr-FR" dirty="0" smtClean="0"/>
              <a:t> up </a:t>
            </a:r>
            <a:r>
              <a:rPr lang="fr-FR" dirty="0" err="1" smtClean="0"/>
              <a:t>is</a:t>
            </a:r>
            <a:r>
              <a:rPr lang="fr-FR" dirty="0" smtClean="0"/>
              <a:t> important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3701-D6B1-40D8-8C96-076A1F54452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11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62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9"/>
            <a:ext cx="3504000" cy="422963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601" y="432000"/>
            <a:ext cx="923076" cy="14400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000" y="2628509"/>
            <a:ext cx="3504000" cy="422963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000" y="6055201"/>
            <a:ext cx="2323200" cy="5788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4000" y="2481870"/>
            <a:ext cx="8400000" cy="1265731"/>
          </a:xfrm>
        </p:spPr>
        <p:txBody>
          <a:bodyPr anchor="b" anchorCtr="0">
            <a:spAutoFit/>
          </a:bodyPr>
          <a:lstStyle>
            <a:lvl1pPr>
              <a:lnSpc>
                <a:spcPts val="4500"/>
              </a:lnSpc>
              <a:defRPr sz="4500" cap="all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</a:t>
            </a:r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01"/>
            <a:ext cx="8400000" cy="352233"/>
          </a:xfrm>
        </p:spPr>
        <p:txBody>
          <a:bodyPr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</a:t>
            </a:r>
            <a:r>
              <a:rPr lang="fr-FR" dirty="0" err="1" smtClean="0"/>
              <a:t>Subtitle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F434C2-5D6E-49C4-B10C-6F47528D2115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22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</a:t>
            </a:r>
            <a:r>
              <a:rPr lang="fr-FR" dirty="0" err="1" smtClean="0"/>
              <a:t>Slide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Slide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extended</a:t>
            </a:r>
            <a:r>
              <a:rPr lang="fr-FR" dirty="0" smtClean="0"/>
              <a:t> to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34C2-5D6E-49C4-B10C-6F47528D2115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63C94-4C88-4CB2-A1C6-F1661F1FF0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47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rgbClr val="7272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919600"/>
            <a:ext cx="8832000" cy="1058400"/>
          </a:xfrm>
        </p:spPr>
        <p:txBody>
          <a:bodyPr anchor="ctr" anchorCtr="0"/>
          <a:lstStyle>
            <a:lvl1pPr algn="ctr">
              <a:lnSpc>
                <a:spcPts val="3700"/>
              </a:lnSpc>
              <a:defRPr sz="3700" b="0" i="0" cap="all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Section Header </a:t>
            </a:r>
            <a:r>
              <a:rPr lang="fr-FR" dirty="0" err="1" smtClean="0"/>
              <a:t>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F434C2-5D6E-49C4-B10C-6F47528D2115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6299"/>
                </a:solidFill>
              </a:defRPr>
            </a:lvl1pPr>
          </a:lstStyle>
          <a:p>
            <a:fld id="{73D63C94-4C88-4CB2-A1C6-F1661F1FF0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97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2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</a:t>
            </a:r>
            <a:r>
              <a:rPr lang="fr-FR" dirty="0" err="1" smtClean="0"/>
              <a:t>Slide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Slide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extended</a:t>
            </a:r>
            <a:r>
              <a:rPr lang="fr-FR" dirty="0" smtClean="0"/>
              <a:t> to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000" y="1600201"/>
            <a:ext cx="10958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Arial"/>
              </a:defRPr>
            </a:lvl1pPr>
          </a:lstStyle>
          <a:p>
            <a:fld id="{10F434C2-5D6E-49C4-B10C-6F47528D2115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tx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rgbClr val="006299"/>
                </a:solidFill>
                <a:latin typeface="Arial"/>
              </a:defRPr>
            </a:lvl1pPr>
          </a:lstStyle>
          <a:p>
            <a:fld id="{73D63C94-4C88-4CB2-A1C6-F1661F1FF0CE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7200" y="288000"/>
            <a:ext cx="611539" cy="9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180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eorgia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–"/>
        <a:defRPr sz="2800" kern="1200">
          <a:solidFill>
            <a:schemeClr val="tx1"/>
          </a:solidFill>
          <a:latin typeface="Georgia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eorgia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eorgia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eorgia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3821" y="1442417"/>
            <a:ext cx="9595428" cy="2400657"/>
          </a:xfrm>
        </p:spPr>
        <p:txBody>
          <a:bodyPr/>
          <a:lstStyle/>
          <a:p>
            <a:r>
              <a:rPr lang="ru-RU" sz="3600" dirty="0" smtClean="0"/>
              <a:t>Видеоконференция БС </a:t>
            </a:r>
            <a:r>
              <a:rPr lang="fr-FR" sz="3600" dirty="0" smtClean="0"/>
              <a:t>Pempal: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000" dirty="0" smtClean="0"/>
              <a:t>бюджетирование</a:t>
            </a:r>
            <a:r>
              <a:rPr lang="ru-RU" sz="2000" dirty="0" smtClean="0"/>
              <a:t>, ориентированное на результат, и обзоры бюджетных расходов: текущие подходы и рекомендации </a:t>
            </a:r>
            <a:br>
              <a:rPr lang="ru-RU" sz="2000" dirty="0" smtClean="0"/>
            </a:br>
            <a:r>
              <a:rPr lang="fr-FR" sz="2000" dirty="0" smtClean="0"/>
              <a:t>(28</a:t>
            </a:r>
            <a:r>
              <a:rPr lang="ru-RU" sz="2000" dirty="0" smtClean="0"/>
              <a:t> мая</a:t>
            </a:r>
            <a:r>
              <a:rPr lang="fr-FR" sz="2000" dirty="0" smtClean="0"/>
              <a:t> 2020</a:t>
            </a:r>
            <a:r>
              <a:rPr lang="ru-RU" sz="2000" dirty="0" smtClean="0"/>
              <a:t> г.</a:t>
            </a:r>
            <a:r>
              <a:rPr lang="fr-FR" sz="2000" dirty="0" smtClean="0"/>
              <a:t>)</a:t>
            </a:r>
            <a:endParaRPr lang="en-GB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61098" y="3805201"/>
            <a:ext cx="7762902" cy="1118255"/>
          </a:xfrm>
        </p:spPr>
        <p:txBody>
          <a:bodyPr/>
          <a:lstStyle/>
          <a:p>
            <a:endParaRPr lang="fr-FR" dirty="0"/>
          </a:p>
          <a:p>
            <a:r>
              <a:rPr lang="ru-RU" dirty="0" smtClean="0"/>
              <a:t>Аксель </a:t>
            </a:r>
            <a:r>
              <a:rPr lang="ru-RU" dirty="0" err="1" smtClean="0"/>
              <a:t>Матот</a:t>
            </a:r>
            <a:r>
              <a:rPr lang="fr-FR" dirty="0" smtClean="0"/>
              <a:t>, </a:t>
            </a:r>
            <a:endParaRPr lang="fr-FR" dirty="0" smtClean="0"/>
          </a:p>
          <a:p>
            <a:r>
              <a:rPr lang="ru-RU" dirty="0" smtClean="0"/>
              <a:t>Старший аналитик по стратегическим вопросам, Отдел государственного управления и бюджетного планирования, ОЭСР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048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Программы и показатели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995" y="1600201"/>
            <a:ext cx="11837095" cy="475049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Программы</a:t>
            </a:r>
            <a:endParaRPr lang="fr-FR" dirty="0" smtClean="0"/>
          </a:p>
          <a:p>
            <a:pPr lvl="1"/>
            <a:r>
              <a:rPr lang="ru-RU" dirty="0" smtClean="0"/>
              <a:t>Прозрачность</a:t>
            </a:r>
            <a:r>
              <a:rPr lang="fr-FR" dirty="0" smtClean="0"/>
              <a:t>: </a:t>
            </a:r>
            <a:r>
              <a:rPr lang="ru-RU" dirty="0" smtClean="0"/>
              <a:t>не слишком много, но актуальные для внешних заинтересованных сторон</a:t>
            </a:r>
            <a:endParaRPr lang="fr-FR" dirty="0" smtClean="0"/>
          </a:p>
          <a:p>
            <a:pPr lvl="1"/>
            <a:r>
              <a:rPr lang="ru-RU" dirty="0" smtClean="0"/>
              <a:t>Связь с организационным оформлением (подотчётность)</a:t>
            </a:r>
            <a:endParaRPr lang="fr-FR" dirty="0" smtClean="0"/>
          </a:p>
          <a:p>
            <a:pPr lvl="1"/>
            <a:r>
              <a:rPr lang="ru-RU" dirty="0" smtClean="0"/>
              <a:t>Связь с</a:t>
            </a:r>
            <a:r>
              <a:rPr lang="en-US" dirty="0"/>
              <a:t> </a:t>
            </a:r>
            <a:r>
              <a:rPr lang="ru-RU" dirty="0" smtClean="0"/>
              <a:t>нормативной</a:t>
            </a:r>
            <a:r>
              <a:rPr lang="ru-RU" dirty="0" smtClean="0"/>
              <a:t> основой</a:t>
            </a:r>
            <a:endParaRPr lang="fr-FR" dirty="0" smtClean="0"/>
          </a:p>
          <a:p>
            <a:pPr lvl="1"/>
            <a:r>
              <a:rPr lang="ru-RU" dirty="0" smtClean="0"/>
              <a:t>Включение текущих операционных расходов</a:t>
            </a:r>
            <a:r>
              <a:rPr lang="fr-FR" dirty="0" smtClean="0"/>
              <a:t>: </a:t>
            </a:r>
            <a:r>
              <a:rPr lang="ru-RU" dirty="0" smtClean="0"/>
              <a:t>компромисс между актуальностью и сложностью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r>
              <a:rPr lang="ru-RU" dirty="0" smtClean="0"/>
              <a:t>Показатели</a:t>
            </a:r>
            <a:endParaRPr lang="fr-FR" dirty="0" smtClean="0"/>
          </a:p>
          <a:p>
            <a:pPr lvl="1"/>
            <a:r>
              <a:rPr lang="ru-RU" dirty="0" smtClean="0"/>
              <a:t>Показатели в программах основаны на показателях нижестоящего уровня</a:t>
            </a:r>
            <a:endParaRPr lang="fr-FR" dirty="0" smtClean="0"/>
          </a:p>
          <a:p>
            <a:pPr lvl="1"/>
            <a:r>
              <a:rPr lang="ru-RU" dirty="0" smtClean="0"/>
              <a:t>Использование при принятии стратегических решений: разные уровни</a:t>
            </a:r>
            <a:endParaRPr lang="fr-FR" dirty="0" smtClean="0"/>
          </a:p>
          <a:p>
            <a:pPr lvl="1"/>
            <a:r>
              <a:rPr lang="ru-RU" dirty="0" smtClean="0"/>
              <a:t>Важная роль в сборе информации принадлежит ИКТ</a:t>
            </a:r>
            <a:endParaRPr lang="fr-FR" dirty="0" smtClean="0"/>
          </a:p>
          <a:p>
            <a:pPr lvl="1"/>
            <a:r>
              <a:rPr lang="ru-RU" dirty="0" smtClean="0"/>
              <a:t>«Пирамида» показателей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6661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6266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885" y="1415441"/>
            <a:ext cx="11411211" cy="518577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«Продукт знаний» (ПЗ): актуальность, ограничения и способы применения</a:t>
            </a:r>
            <a:endParaRPr lang="fr-FR" dirty="0" smtClean="0"/>
          </a:p>
          <a:p>
            <a:endParaRPr lang="fr-FR" dirty="0" smtClean="0"/>
          </a:p>
          <a:p>
            <a:r>
              <a:rPr lang="ru-RU" dirty="0" smtClean="0"/>
              <a:t>Некоторые интересные элементы ПЗ</a:t>
            </a:r>
            <a:endParaRPr lang="fr-FR" dirty="0" smtClean="0"/>
          </a:p>
          <a:p>
            <a:pPr lvl="1"/>
            <a:r>
              <a:rPr lang="ru-RU" dirty="0" smtClean="0"/>
              <a:t>От «описывающего» бюджетного планирования – к основанному на данных о результатах</a:t>
            </a:r>
          </a:p>
          <a:p>
            <a:pPr lvl="1"/>
            <a:r>
              <a:rPr lang="ru-RU" dirty="0" smtClean="0"/>
              <a:t>Связь между Минфином и отраслевыми министерствами</a:t>
            </a:r>
            <a:endParaRPr lang="fr-FR" dirty="0" smtClean="0"/>
          </a:p>
          <a:p>
            <a:pPr lvl="1"/>
            <a:r>
              <a:rPr lang="ru-RU" dirty="0" smtClean="0"/>
              <a:t>Программы и показатели</a:t>
            </a:r>
            <a:endParaRPr lang="fr-FR" dirty="0"/>
          </a:p>
          <a:p>
            <a:pPr marL="457200" lvl="1" indent="0">
              <a:buNone/>
            </a:pPr>
            <a:endParaRPr lang="fr-FR" dirty="0" smtClean="0"/>
          </a:p>
          <a:p>
            <a:r>
              <a:rPr lang="ru-RU" dirty="0" smtClean="0">
                <a:solidFill>
                  <a:srgbClr val="FFFF00"/>
                </a:solidFill>
              </a:rPr>
              <a:t>Обзоры бюджетных расходов: рекомендуемая практика ОЭСР</a:t>
            </a:r>
            <a:endParaRPr lang="fr-FR" dirty="0" smtClean="0">
              <a:solidFill>
                <a:srgbClr val="FFFF00"/>
              </a:solidFill>
            </a:endParaRPr>
          </a:p>
          <a:p>
            <a:r>
              <a:rPr lang="ru-RU" dirty="0" smtClean="0"/>
              <a:t>Воздействие пандемии</a:t>
            </a:r>
            <a:r>
              <a:rPr lang="fr-FR" dirty="0" smtClean="0"/>
              <a:t> COVID-19</a:t>
            </a:r>
            <a:r>
              <a:rPr lang="ru-RU" dirty="0" smtClean="0"/>
              <a:t> на БОР и ОБР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3834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Обзоры бюджетных расходов: (новый) взгляд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600201"/>
            <a:ext cx="107040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2014: </a:t>
            </a:r>
            <a:r>
              <a:rPr lang="ru-RU" dirty="0"/>
              <a:t>П</a:t>
            </a:r>
            <a:r>
              <a:rPr lang="ru-RU" dirty="0" smtClean="0"/>
              <a:t>роцесс выработки и внедрения мер, обеспечивающих экономию средств, в основе которого – систематический анализ базовых расходов</a:t>
            </a:r>
            <a:r>
              <a:rPr lang="en-US" dirty="0" smtClean="0"/>
              <a:t>.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2020: </a:t>
            </a:r>
            <a:r>
              <a:rPr lang="ru-RU" dirty="0" smtClean="0"/>
              <a:t>О</a:t>
            </a:r>
            <a:r>
              <a:rPr lang="ru-RU" dirty="0" smtClean="0"/>
              <a:t>бзор бюджетных расходов -  политический и административный процесс разработки и внедрения мер, обеспечивающих экономию средств, благодаря систематическому анализу базовых расходов в сопоставлении с бюджетными целями и приоритетами правительства.</a:t>
            </a:r>
            <a:r>
              <a:rPr lang="en-GB" dirty="0" smtClean="0"/>
              <a:t> </a:t>
            </a:r>
            <a:endParaRPr lang="en-GB" dirty="0"/>
          </a:p>
          <a:p>
            <a:r>
              <a:rPr lang="ru-RU" dirty="0" smtClean="0"/>
              <a:t>ОБР преследуют следующие цели</a:t>
            </a:r>
            <a:r>
              <a:rPr lang="en-GB" dirty="0" smtClean="0"/>
              <a:t>:</a:t>
            </a:r>
            <a:endParaRPr lang="en-GB" dirty="0"/>
          </a:p>
          <a:p>
            <a:pPr lvl="1"/>
            <a:r>
              <a:rPr lang="ru-RU" dirty="0" smtClean="0"/>
              <a:t>Обеспечить бюджетные возможности, так чтобы правительство могло лучше контролировать уровень совокупных расходов</a:t>
            </a:r>
            <a:r>
              <a:rPr lang="en-GB" dirty="0" smtClean="0"/>
              <a:t>.</a:t>
            </a:r>
            <a:endParaRPr lang="en-GB" dirty="0"/>
          </a:p>
          <a:p>
            <a:pPr lvl="1"/>
            <a:r>
              <a:rPr lang="ru-RU" dirty="0" smtClean="0"/>
              <a:t>Более эффективное определение приоритетных направлений для расходов в секторе и/или для всех ведомств</a:t>
            </a:r>
            <a:r>
              <a:rPr lang="en-GB" dirty="0" smtClean="0"/>
              <a:t>.</a:t>
            </a:r>
            <a:endParaRPr lang="en-GB" dirty="0"/>
          </a:p>
          <a:p>
            <a:pPr lvl="1"/>
            <a:r>
              <a:rPr lang="ru-RU" dirty="0" smtClean="0"/>
              <a:t>Повысить эффективность программ и мер политики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494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Обзоры бюджетных расходов: рекомендуемые подходы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ru-RU" sz="3000" dirty="0" smtClean="0"/>
              <a:t>Ясные цели и охват ОБР</a:t>
            </a:r>
            <a:r>
              <a:rPr lang="en-GB" sz="3000" dirty="0" smtClean="0"/>
              <a:t> </a:t>
            </a:r>
            <a:endParaRPr lang="en-GB" sz="3000" dirty="0"/>
          </a:p>
          <a:p>
            <a:pPr marL="742950" lvl="2" indent="-342900">
              <a:lnSpc>
                <a:spcPct val="90000"/>
              </a:lnSpc>
            </a:pPr>
            <a:r>
              <a:rPr lang="ru-RU" sz="2600" dirty="0" smtClean="0"/>
              <a:t>С самого начала</a:t>
            </a:r>
            <a:endParaRPr lang="fr-FR" sz="2600" dirty="0" smtClean="0"/>
          </a:p>
          <a:p>
            <a:pPr marL="742950" lvl="2" indent="-342900">
              <a:lnSpc>
                <a:spcPct val="90000"/>
              </a:lnSpc>
            </a:pPr>
            <a:r>
              <a:rPr lang="ru-RU" sz="2600" dirty="0" smtClean="0"/>
              <a:t>Охват может быть узким, широким или всеобъемлющим</a:t>
            </a:r>
            <a:endParaRPr lang="fr-FR" sz="2600" dirty="0" smtClean="0"/>
          </a:p>
          <a:p>
            <a:pPr marL="742950" lvl="2" indent="-342900">
              <a:lnSpc>
                <a:spcPct val="90000"/>
              </a:lnSpc>
            </a:pPr>
            <a:r>
              <a:rPr lang="ru-RU" sz="2600" dirty="0" smtClean="0"/>
              <a:t>С определённой периодичностью или ежегодно</a:t>
            </a:r>
            <a:endParaRPr lang="en-GB" sz="2600" dirty="0"/>
          </a:p>
          <a:p>
            <a:pPr>
              <a:lnSpc>
                <a:spcPct val="90000"/>
              </a:lnSpc>
            </a:pPr>
            <a:r>
              <a:rPr lang="ru-RU" sz="3000" dirty="0" smtClean="0"/>
              <a:t>Эффективное руководство на всём протяжении обзора</a:t>
            </a:r>
            <a:endParaRPr lang="en-GB" sz="3000" dirty="0" smtClean="0"/>
          </a:p>
          <a:p>
            <a:pPr lvl="1">
              <a:lnSpc>
                <a:spcPct val="90000"/>
              </a:lnSpc>
            </a:pPr>
            <a:r>
              <a:rPr lang="ru-RU" sz="2600" dirty="0" smtClean="0"/>
              <a:t>Активная политическая поддержка</a:t>
            </a:r>
            <a:endParaRPr lang="en-GB" sz="2600" dirty="0" smtClean="0"/>
          </a:p>
          <a:p>
            <a:pPr lvl="1">
              <a:lnSpc>
                <a:spcPct val="90000"/>
              </a:lnSpc>
            </a:pPr>
            <a:r>
              <a:rPr lang="ru-RU" sz="2600" dirty="0" smtClean="0"/>
              <a:t>Ясно сформулированные функции каждого участника процесса (ЦБВ – ведущая роль, высокая заинтересованность ОМ</a:t>
            </a:r>
            <a:r>
              <a:rPr lang="en-GB" sz="2600" dirty="0" smtClean="0"/>
              <a:t>)</a:t>
            </a:r>
            <a:endParaRPr lang="en-GB" sz="2600" dirty="0" smtClean="0"/>
          </a:p>
          <a:p>
            <a:pPr lvl="1">
              <a:lnSpc>
                <a:spcPct val="90000"/>
              </a:lnSpc>
            </a:pPr>
            <a:r>
              <a:rPr lang="ru-RU" sz="2600" dirty="0" smtClean="0"/>
              <a:t>Чёткое организационное оформление</a:t>
            </a:r>
            <a:r>
              <a:rPr lang="en-GB" sz="2600" dirty="0" smtClean="0"/>
              <a:t> </a:t>
            </a:r>
            <a:endParaRPr lang="en-GB" sz="2600" dirty="0"/>
          </a:p>
          <a:p>
            <a:pPr>
              <a:lnSpc>
                <a:spcPct val="90000"/>
              </a:lnSpc>
            </a:pPr>
            <a:r>
              <a:rPr lang="ru-RU" sz="3000" dirty="0" smtClean="0"/>
              <a:t>Увязка с бюджетным процессом</a:t>
            </a:r>
            <a:endParaRPr lang="en-GB" sz="3000" dirty="0" smtClean="0"/>
          </a:p>
          <a:p>
            <a:pPr lvl="1">
              <a:lnSpc>
                <a:spcPct val="90000"/>
              </a:lnSpc>
            </a:pPr>
            <a:r>
              <a:rPr lang="ru-RU" sz="2600" dirty="0" smtClean="0"/>
              <a:t>Результаты должны быть доступны на этапах бюджетного процесса, предполагающих принятие решений</a:t>
            </a:r>
            <a:endParaRPr lang="fr-FR" sz="2600" dirty="0" smtClean="0"/>
          </a:p>
          <a:p>
            <a:pPr lvl="1">
              <a:lnSpc>
                <a:spcPct val="90000"/>
              </a:lnSpc>
            </a:pPr>
            <a:r>
              <a:rPr lang="ru-RU" sz="2600" dirty="0" smtClean="0"/>
              <a:t>Увязка с многолетней программой</a:t>
            </a:r>
          </a:p>
          <a:p>
            <a:pPr lvl="1">
              <a:lnSpc>
                <a:spcPct val="90000"/>
              </a:lnSpc>
            </a:pPr>
            <a:r>
              <a:rPr lang="ru-RU" sz="2600" dirty="0" smtClean="0"/>
              <a:t>База</a:t>
            </a:r>
            <a:r>
              <a:rPr lang="ru-RU" sz="2600" dirty="0" smtClean="0"/>
              <a:t> для информированного принятия решений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517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Обзоры бюджетных расходов: рекомендуемые подходы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ru-RU" dirty="0" smtClean="0"/>
              <a:t>Потенциал и увязка с существующими механизмами</a:t>
            </a:r>
            <a:endParaRPr lang="en-GB" dirty="0" smtClean="0"/>
          </a:p>
          <a:p>
            <a:pPr lvl="1">
              <a:lnSpc>
                <a:spcPct val="90000"/>
              </a:lnSpc>
            </a:pPr>
            <a:r>
              <a:rPr lang="ru-RU" dirty="0" smtClean="0"/>
              <a:t>Формирование потенциала государственных служащих </a:t>
            </a:r>
            <a:r>
              <a:rPr lang="fr-FR" dirty="0" smtClean="0"/>
              <a:t>(</a:t>
            </a:r>
            <a:r>
              <a:rPr lang="ru-RU" dirty="0" smtClean="0"/>
              <a:t>ресурсы и компетенции</a:t>
            </a:r>
            <a:r>
              <a:rPr lang="fr-FR" dirty="0" smtClean="0"/>
              <a:t>), </a:t>
            </a:r>
            <a:r>
              <a:rPr lang="ru-RU" dirty="0" smtClean="0"/>
              <a:t>привлечение сторонних подрядчиков там, где собственных возможностей не </a:t>
            </a:r>
            <a:r>
              <a:rPr lang="ru-RU" dirty="0" smtClean="0"/>
              <a:t>х</a:t>
            </a:r>
            <a:r>
              <a:rPr lang="ru-RU" dirty="0" smtClean="0"/>
              <a:t>ватает</a:t>
            </a:r>
            <a:endParaRPr lang="fr-FR" dirty="0" smtClean="0"/>
          </a:p>
          <a:p>
            <a:pPr lvl="1">
              <a:lnSpc>
                <a:spcPct val="90000"/>
              </a:lnSpc>
            </a:pPr>
            <a:r>
              <a:rPr lang="ru-RU" dirty="0" smtClean="0"/>
              <a:t>Увязка с БОР и информацией о результатах</a:t>
            </a:r>
            <a:r>
              <a:rPr lang="fr-FR" dirty="0" smtClean="0"/>
              <a:t> (</a:t>
            </a:r>
            <a:r>
              <a:rPr lang="ru-RU" dirty="0" smtClean="0"/>
              <a:t>наращивание массива аналитической информации и информации о результатах</a:t>
            </a:r>
            <a:r>
              <a:rPr lang="fr-FR" dirty="0" smtClean="0"/>
              <a:t>)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ru-RU" dirty="0" smtClean="0"/>
              <a:t>Подотчётность и прозрачность</a:t>
            </a:r>
            <a:endParaRPr lang="en-GB" dirty="0" smtClean="0"/>
          </a:p>
          <a:p>
            <a:pPr lvl="1">
              <a:lnSpc>
                <a:spcPct val="90000"/>
              </a:lnSpc>
            </a:pPr>
            <a:r>
              <a:rPr lang="ru-RU" dirty="0" smtClean="0"/>
              <a:t>Осуществление и мониторинг в координации с ЦБВ</a:t>
            </a:r>
            <a:endParaRPr lang="fr-FR" dirty="0" smtClean="0"/>
          </a:p>
          <a:p>
            <a:pPr lvl="1">
              <a:lnSpc>
                <a:spcPct val="90000"/>
              </a:lnSpc>
            </a:pPr>
            <a:r>
              <a:rPr lang="ru-RU" dirty="0" smtClean="0"/>
              <a:t>Результаты должны обнародоваться </a:t>
            </a:r>
            <a:r>
              <a:rPr lang="ru-RU" dirty="0"/>
              <a:t>д</a:t>
            </a:r>
            <a:r>
              <a:rPr lang="ru-RU" dirty="0" smtClean="0"/>
              <a:t>ля обеспечения независимого надзора</a:t>
            </a:r>
            <a:endParaRPr lang="fr-FR" dirty="0" smtClean="0"/>
          </a:p>
          <a:p>
            <a:pPr lvl="1">
              <a:lnSpc>
                <a:spcPct val="90000"/>
              </a:lnSpc>
            </a:pPr>
            <a:r>
              <a:rPr lang="ru-RU" dirty="0" smtClean="0"/>
              <a:t>Роль для Парламента и НОА</a:t>
            </a:r>
            <a:endParaRPr lang="fr-FR" dirty="0" smtClean="0"/>
          </a:p>
          <a:p>
            <a:pPr lvl="1">
              <a:lnSpc>
                <a:spcPct val="90000"/>
              </a:lnSpc>
            </a:pPr>
            <a:r>
              <a:rPr lang="ru-RU" dirty="0" smtClean="0"/>
              <a:t>Необходимы для последующих действий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171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6266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885" y="1415441"/>
            <a:ext cx="11411211" cy="518577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«Продукт знаний» (ПЗ): актуальность, ограничения и способы применения</a:t>
            </a:r>
            <a:endParaRPr lang="fr-FR" dirty="0" smtClean="0"/>
          </a:p>
          <a:p>
            <a:endParaRPr lang="fr-FR" dirty="0" smtClean="0"/>
          </a:p>
          <a:p>
            <a:r>
              <a:rPr lang="ru-RU" dirty="0" smtClean="0"/>
              <a:t>Некоторые интересные элементы ПЗ</a:t>
            </a:r>
            <a:endParaRPr lang="fr-FR" dirty="0" smtClean="0"/>
          </a:p>
          <a:p>
            <a:pPr lvl="1"/>
            <a:r>
              <a:rPr lang="ru-RU" dirty="0" smtClean="0"/>
              <a:t>От «описывающего» бюджетного планирования – к основанному на данных о результатах</a:t>
            </a:r>
          </a:p>
          <a:p>
            <a:pPr lvl="1"/>
            <a:r>
              <a:rPr lang="ru-RU" dirty="0" smtClean="0"/>
              <a:t>Связь между Минфином и отраслевыми министерствами</a:t>
            </a:r>
            <a:endParaRPr lang="fr-FR" dirty="0" smtClean="0"/>
          </a:p>
          <a:p>
            <a:pPr lvl="1"/>
            <a:r>
              <a:rPr lang="ru-RU" dirty="0" smtClean="0"/>
              <a:t>Программы и показатели</a:t>
            </a:r>
            <a:endParaRPr lang="fr-FR" dirty="0"/>
          </a:p>
          <a:p>
            <a:pPr marL="457200" lvl="1" indent="0">
              <a:buNone/>
            </a:pPr>
            <a:endParaRPr lang="fr-FR" dirty="0" smtClean="0"/>
          </a:p>
          <a:p>
            <a:r>
              <a:rPr lang="ru-RU" dirty="0" smtClean="0"/>
              <a:t>Обзоры бюджетных расходов: рекомендуемая практика ОЭСР</a:t>
            </a:r>
            <a:endParaRPr lang="fr-FR" dirty="0" smtClean="0"/>
          </a:p>
          <a:p>
            <a:r>
              <a:rPr lang="ru-RU" dirty="0" smtClean="0">
                <a:solidFill>
                  <a:srgbClr val="FFFF00"/>
                </a:solidFill>
              </a:rPr>
              <a:t>Воздействие пандемии</a:t>
            </a:r>
            <a:r>
              <a:rPr lang="fr-FR" dirty="0" smtClean="0">
                <a:solidFill>
                  <a:srgbClr val="FFFF00"/>
                </a:solidFill>
              </a:rPr>
              <a:t> COVID-19</a:t>
            </a:r>
            <a:r>
              <a:rPr lang="ru-RU" dirty="0" smtClean="0">
                <a:solidFill>
                  <a:srgbClr val="FFFF00"/>
                </a:solidFill>
              </a:rPr>
              <a:t> на БОР и ОБР</a:t>
            </a:r>
            <a:endParaRPr lang="fr-FR" dirty="0" smtClean="0">
              <a:solidFill>
                <a:srgbClr val="FFFF00"/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2255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Воздействие пандемии</a:t>
            </a:r>
            <a:r>
              <a:rPr lang="fr-FR" dirty="0" smtClean="0"/>
              <a:t> COVID-</a:t>
            </a:r>
            <a:r>
              <a:rPr lang="ru-RU" dirty="0" smtClean="0"/>
              <a:t>19 на БОР и ОБР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COVID-19</a:t>
            </a:r>
            <a:r>
              <a:rPr lang="ru-RU" dirty="0" smtClean="0"/>
              <a:t> окажет существенное воздействие на баланс бюджета</a:t>
            </a:r>
            <a:endParaRPr lang="fr-FR" dirty="0" smtClean="0"/>
          </a:p>
          <a:p>
            <a:pPr lvl="1"/>
            <a:r>
              <a:rPr lang="ru-RU" dirty="0" smtClean="0"/>
              <a:t>Возможности повышения налогов ограничены</a:t>
            </a:r>
            <a:endParaRPr lang="fr-FR" dirty="0" smtClean="0"/>
          </a:p>
          <a:p>
            <a:pPr lvl="1"/>
            <a:r>
              <a:rPr lang="ru-RU" dirty="0" smtClean="0"/>
              <a:t>Потребуются меры экономии и перераспределение средств между статями расходов</a:t>
            </a:r>
            <a:endParaRPr lang="fr-FR" dirty="0" smtClean="0"/>
          </a:p>
          <a:p>
            <a:pPr lvl="1"/>
            <a:r>
              <a:rPr lang="ru-RU" dirty="0" smtClean="0"/>
              <a:t>Нельзя забывать о проблемах помимо кризиса</a:t>
            </a:r>
            <a:r>
              <a:rPr lang="fr-FR" dirty="0" smtClean="0"/>
              <a:t> COVID-19 (</a:t>
            </a:r>
            <a:r>
              <a:rPr lang="ru-RU" dirty="0" smtClean="0"/>
              <a:t>демография, изменение климата</a:t>
            </a:r>
            <a:r>
              <a:rPr lang="fr-FR" dirty="0" smtClean="0"/>
              <a:t>…)</a:t>
            </a:r>
            <a:endParaRPr lang="fr-FR" dirty="0" smtClean="0"/>
          </a:p>
          <a:p>
            <a:pPr marL="457200" lvl="1" indent="0">
              <a:buNone/>
            </a:pPr>
            <a:endParaRPr lang="en-GB" dirty="0" smtClean="0"/>
          </a:p>
          <a:p>
            <a:r>
              <a:rPr lang="ru-RU" dirty="0" smtClean="0"/>
              <a:t>БОР и ОБР – важный инструмент</a:t>
            </a:r>
            <a:r>
              <a:rPr lang="en-GB" dirty="0" smtClean="0"/>
              <a:t> </a:t>
            </a:r>
            <a:endParaRPr lang="en-GB" dirty="0" smtClean="0"/>
          </a:p>
          <a:p>
            <a:pPr lvl="1"/>
            <a:r>
              <a:rPr lang="ru-RU" dirty="0" smtClean="0"/>
              <a:t>Можно проанализировать все категории расходов (включая налоговые льготы)</a:t>
            </a:r>
            <a:endParaRPr lang="fr-FR" dirty="0" smtClean="0"/>
          </a:p>
          <a:p>
            <a:pPr lvl="1"/>
            <a:r>
              <a:rPr lang="ru-RU" dirty="0" smtClean="0"/>
              <a:t>Не только повышение эффективности, - важный выбор направлени</a:t>
            </a:r>
            <a:r>
              <a:rPr lang="ru-RU" dirty="0" smtClean="0"/>
              <a:t>й </a:t>
            </a:r>
            <a:r>
              <a:rPr lang="ru-RU" smtClean="0"/>
              <a:t>для расходов</a:t>
            </a:r>
            <a:endParaRPr lang="fr-FR" dirty="0" smtClean="0"/>
          </a:p>
          <a:p>
            <a:pPr lvl="1"/>
            <a:r>
              <a:rPr lang="ru-RU" dirty="0" smtClean="0"/>
              <a:t>ОБР применяются не только для «урезания» расходов в краткосрочной перспективе</a:t>
            </a:r>
            <a:endParaRPr lang="en-GB" dirty="0"/>
          </a:p>
          <a:p>
            <a:pPr lvl="1"/>
            <a:r>
              <a:rPr lang="ru-RU" dirty="0" smtClean="0"/>
              <a:t>Степень полезности зависит от степени «зрелости» системы</a:t>
            </a:r>
            <a:r>
              <a:rPr lang="fr-FR" dirty="0" smtClean="0"/>
              <a:t> </a:t>
            </a:r>
            <a:endParaRPr lang="fr-FR" dirty="0" smtClean="0"/>
          </a:p>
          <a:p>
            <a:pPr lvl="2"/>
            <a:r>
              <a:rPr lang="ru-RU" dirty="0" smtClean="0"/>
              <a:t>Импульс к совершенствованию таких систем и (более плотной</a:t>
            </a:r>
            <a:r>
              <a:rPr lang="ru-RU" dirty="0" smtClean="0"/>
              <a:t>) их интеграции с системой УГФ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67033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r>
              <a:rPr lang="fr-FR" dirty="0" smtClean="0"/>
              <a:t> </a:t>
            </a:r>
            <a:r>
              <a:rPr lang="fr-FR" dirty="0" smtClean="0"/>
              <a:t>!</a:t>
            </a:r>
          </a:p>
          <a:p>
            <a:endParaRPr lang="fr-FR" dirty="0"/>
          </a:p>
          <a:p>
            <a:r>
              <a:rPr lang="fr-FR" dirty="0" smtClean="0"/>
              <a:t>Axel.mathot@oecd.org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476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6266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885" y="1415441"/>
            <a:ext cx="11411211" cy="518577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«Продукт знаний» (ПЗ): актуальность, ограничения и способы применения</a:t>
            </a:r>
            <a:endParaRPr lang="fr-FR" dirty="0" smtClean="0"/>
          </a:p>
          <a:p>
            <a:endParaRPr lang="fr-FR" dirty="0" smtClean="0"/>
          </a:p>
          <a:p>
            <a:r>
              <a:rPr lang="ru-RU" dirty="0" smtClean="0"/>
              <a:t>Некоторые интересные элементы ПЗ</a:t>
            </a:r>
            <a:endParaRPr lang="fr-FR" dirty="0" smtClean="0"/>
          </a:p>
          <a:p>
            <a:pPr lvl="1"/>
            <a:r>
              <a:rPr lang="ru-RU" dirty="0" smtClean="0"/>
              <a:t>От «описывающего» бюджетного планирования – к основанному на данных о результатах</a:t>
            </a:r>
          </a:p>
          <a:p>
            <a:pPr lvl="1"/>
            <a:r>
              <a:rPr lang="ru-RU" dirty="0" smtClean="0"/>
              <a:t>Связь между Минфином и отраслевыми министерствами</a:t>
            </a:r>
            <a:endParaRPr lang="fr-FR" dirty="0" smtClean="0"/>
          </a:p>
          <a:p>
            <a:pPr lvl="1"/>
            <a:r>
              <a:rPr lang="ru-RU" dirty="0" smtClean="0"/>
              <a:t>Программы и показатели</a:t>
            </a:r>
            <a:endParaRPr lang="fr-FR" dirty="0"/>
          </a:p>
          <a:p>
            <a:pPr marL="457200" lvl="1" indent="0">
              <a:buNone/>
            </a:pPr>
            <a:endParaRPr lang="fr-FR" dirty="0" smtClean="0"/>
          </a:p>
          <a:p>
            <a:r>
              <a:rPr lang="ru-RU" dirty="0" smtClean="0"/>
              <a:t>Обзоры бюджетных расходов: рекомендуемая практика ОЭСР</a:t>
            </a:r>
            <a:endParaRPr lang="fr-FR" dirty="0" smtClean="0"/>
          </a:p>
          <a:p>
            <a:r>
              <a:rPr lang="ru-RU" dirty="0" smtClean="0"/>
              <a:t>Воздействие пандемии</a:t>
            </a:r>
            <a:r>
              <a:rPr lang="fr-FR" dirty="0" smtClean="0"/>
              <a:t> COVID-19</a:t>
            </a:r>
            <a:r>
              <a:rPr lang="ru-RU" dirty="0" smtClean="0"/>
              <a:t> на БОР и ОБР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400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6266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885" y="1415441"/>
            <a:ext cx="11411211" cy="518577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«Продукт знаний» (ПЗ): актуальность, ограничения и способы применения</a:t>
            </a:r>
            <a:endParaRPr lang="fr-FR" dirty="0" smtClean="0">
              <a:solidFill>
                <a:srgbClr val="FFFF00"/>
              </a:solidFill>
            </a:endParaRPr>
          </a:p>
          <a:p>
            <a:endParaRPr lang="fr-FR" dirty="0" smtClean="0"/>
          </a:p>
          <a:p>
            <a:r>
              <a:rPr lang="ru-RU" dirty="0" smtClean="0"/>
              <a:t>Некоторые интересные элементы ПЗ</a:t>
            </a:r>
            <a:endParaRPr lang="fr-FR" dirty="0" smtClean="0"/>
          </a:p>
          <a:p>
            <a:pPr lvl="1"/>
            <a:r>
              <a:rPr lang="ru-RU" dirty="0" smtClean="0"/>
              <a:t>От «описывающего» бюджетного планирования – к основанному на данных о результатах</a:t>
            </a:r>
          </a:p>
          <a:p>
            <a:pPr lvl="1"/>
            <a:r>
              <a:rPr lang="ru-RU" dirty="0" smtClean="0"/>
              <a:t>Связь между Минфином и отраслевыми министерствами</a:t>
            </a:r>
            <a:endParaRPr lang="fr-FR" dirty="0" smtClean="0"/>
          </a:p>
          <a:p>
            <a:pPr lvl="1"/>
            <a:r>
              <a:rPr lang="ru-RU" dirty="0" smtClean="0"/>
              <a:t>Программы и показатели</a:t>
            </a:r>
            <a:endParaRPr lang="fr-FR" dirty="0"/>
          </a:p>
          <a:p>
            <a:pPr marL="457200" lvl="1" indent="0">
              <a:buNone/>
            </a:pPr>
            <a:endParaRPr lang="fr-FR" dirty="0" smtClean="0"/>
          </a:p>
          <a:p>
            <a:r>
              <a:rPr lang="ru-RU" dirty="0" smtClean="0"/>
              <a:t>Обзоры бюджетных расходов: рекомендуемая практика ОЭСР</a:t>
            </a:r>
            <a:endParaRPr lang="fr-FR" dirty="0" smtClean="0"/>
          </a:p>
          <a:p>
            <a:r>
              <a:rPr lang="ru-RU" dirty="0" smtClean="0"/>
              <a:t>Воздействие пандемии</a:t>
            </a:r>
            <a:r>
              <a:rPr lang="fr-FR" dirty="0" smtClean="0"/>
              <a:t> COVID-19</a:t>
            </a:r>
            <a:r>
              <a:rPr lang="ru-RU" dirty="0" smtClean="0"/>
              <a:t> на БОР и ОБР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43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«Продукт знаний» (ПЗ) по БОР и ОБР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600201"/>
            <a:ext cx="10958400" cy="481312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Актуальность ПЗ</a:t>
            </a:r>
            <a:r>
              <a:rPr lang="fr-FR" dirty="0" smtClean="0"/>
              <a:t>: </a:t>
            </a:r>
            <a:endParaRPr lang="fr-FR" dirty="0" smtClean="0"/>
          </a:p>
          <a:p>
            <a:pPr lvl="1"/>
            <a:r>
              <a:rPr lang="ru-RU" dirty="0" smtClean="0"/>
              <a:t>Информация / сравнительный анализ</a:t>
            </a:r>
            <a:endParaRPr lang="fr-FR" dirty="0" smtClean="0"/>
          </a:p>
          <a:p>
            <a:pPr lvl="1"/>
            <a:r>
              <a:rPr lang="ru-RU" dirty="0" smtClean="0"/>
              <a:t>Рекомендации / «пища для размышлений»</a:t>
            </a:r>
            <a:endParaRPr lang="fr-FR" dirty="0" smtClean="0"/>
          </a:p>
          <a:p>
            <a:pPr lvl="1"/>
            <a:r>
              <a:rPr lang="ru-RU" dirty="0" smtClean="0"/>
              <a:t>Очень тщательный подход, учитывающий, что рекомендации будут зависеть от конкретных условий</a:t>
            </a:r>
            <a:endParaRPr lang="fr-FR" dirty="0" smtClean="0"/>
          </a:p>
          <a:p>
            <a:pPr lvl="1"/>
            <a:endParaRPr lang="fr-FR" dirty="0"/>
          </a:p>
          <a:p>
            <a:r>
              <a:rPr lang="ru-RU" dirty="0" smtClean="0"/>
              <a:t>Ограничение обследований и рекомендаций</a:t>
            </a:r>
            <a:r>
              <a:rPr lang="fr-FR" dirty="0" smtClean="0"/>
              <a:t>:</a:t>
            </a:r>
            <a:endParaRPr lang="fr-FR" dirty="0" smtClean="0"/>
          </a:p>
          <a:p>
            <a:pPr lvl="1"/>
            <a:r>
              <a:rPr lang="ru-RU" dirty="0" smtClean="0"/>
              <a:t>Обследования дают массу информации, однако</a:t>
            </a:r>
            <a:endParaRPr lang="fr-FR" dirty="0" smtClean="0"/>
          </a:p>
          <a:p>
            <a:pPr lvl="2"/>
            <a:r>
              <a:rPr lang="ru-RU" dirty="0" smtClean="0"/>
              <a:t>Ограниченный н</a:t>
            </a:r>
            <a:r>
              <a:rPr lang="ru-RU" dirty="0" smtClean="0"/>
              <a:t>абор вопросов</a:t>
            </a:r>
            <a:endParaRPr lang="fr-FR" dirty="0" smtClean="0"/>
          </a:p>
          <a:p>
            <a:pPr lvl="2"/>
            <a:r>
              <a:rPr lang="ru-RU" dirty="0" smtClean="0"/>
              <a:t>Качество ответов</a:t>
            </a:r>
            <a:endParaRPr lang="fr-FR" dirty="0" smtClean="0"/>
          </a:p>
          <a:p>
            <a:pPr lvl="2"/>
            <a:r>
              <a:rPr lang="ru-RU" dirty="0" smtClean="0"/>
              <a:t>Проблемы интерпретации</a:t>
            </a:r>
            <a:endParaRPr lang="fr-FR" dirty="0" smtClean="0"/>
          </a:p>
          <a:p>
            <a:pPr lvl="1"/>
            <a:r>
              <a:rPr lang="ru-RU" dirty="0" smtClean="0"/>
              <a:t>Рекомендации необходимо адаптировать с учётом условий в конкретной стране</a:t>
            </a:r>
            <a:endParaRPr lang="fr-FR" dirty="0" smtClean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292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Следование рекомендациям, изложенным в ПЗ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260000"/>
            <a:ext cx="11162992" cy="570560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Анализ системы в вашей стране</a:t>
            </a:r>
            <a:endParaRPr lang="fr-FR" dirty="0"/>
          </a:p>
          <a:p>
            <a:pPr lvl="2"/>
            <a:r>
              <a:rPr lang="ru-RU" dirty="0" smtClean="0"/>
              <a:t>История </a:t>
            </a:r>
            <a:endParaRPr lang="fr-FR" dirty="0" smtClean="0"/>
          </a:p>
          <a:p>
            <a:pPr lvl="2"/>
            <a:r>
              <a:rPr lang="ru-RU" dirty="0"/>
              <a:t>О</a:t>
            </a:r>
            <a:r>
              <a:rPr lang="ru-RU" dirty="0" smtClean="0"/>
              <a:t>рганизационный аспект</a:t>
            </a:r>
            <a:r>
              <a:rPr lang="fr-FR" dirty="0" smtClean="0"/>
              <a:t> (</a:t>
            </a:r>
            <a:r>
              <a:rPr lang="ru-RU" dirty="0" smtClean="0"/>
              <a:t>возможности Минфина, отношения с другими министерствами, прочие инструменты УГФ</a:t>
            </a:r>
            <a:r>
              <a:rPr lang="fr-FR" dirty="0" smtClean="0"/>
              <a:t>…)</a:t>
            </a:r>
            <a:endParaRPr lang="fr-FR" dirty="0"/>
          </a:p>
          <a:p>
            <a:r>
              <a:rPr lang="ru-RU" dirty="0" smtClean="0"/>
              <a:t>Сравнение с сопоставимыми странами</a:t>
            </a:r>
            <a:endParaRPr lang="fr-FR" dirty="0" smtClean="0"/>
          </a:p>
          <a:p>
            <a:pPr lvl="2"/>
            <a:r>
              <a:rPr lang="fr-FR" dirty="0" smtClean="0"/>
              <a:t>C</a:t>
            </a:r>
            <a:r>
              <a:rPr lang="ru-RU" dirty="0" smtClean="0"/>
              <a:t>равнение некоторых стран может быть проблематичным: политические условия, бюджетная система, аналитический потенциал…</a:t>
            </a:r>
          </a:p>
          <a:p>
            <a:pPr lvl="2"/>
            <a:r>
              <a:rPr lang="ru-RU" dirty="0" smtClean="0"/>
              <a:t>ОЭСР и</a:t>
            </a:r>
            <a:r>
              <a:rPr lang="en-US" dirty="0" smtClean="0"/>
              <a:t> PEMPAL </a:t>
            </a:r>
            <a:r>
              <a:rPr lang="ru-RU" dirty="0" smtClean="0"/>
              <a:t>отличаются друг от друга, но и среди членов </a:t>
            </a:r>
            <a:r>
              <a:rPr lang="en-US" dirty="0" smtClean="0"/>
              <a:t>PEMPAL</a:t>
            </a:r>
            <a:r>
              <a:rPr lang="ru-RU" dirty="0" smtClean="0"/>
              <a:t> есть различия</a:t>
            </a:r>
            <a:endParaRPr lang="fr-FR" dirty="0" smtClean="0"/>
          </a:p>
          <a:p>
            <a:pPr lvl="2"/>
            <a:r>
              <a:rPr lang="ru-RU" dirty="0" smtClean="0"/>
              <a:t>Может быть целесообразным взглянуть на схожие страны</a:t>
            </a:r>
            <a:r>
              <a:rPr lang="ru-RU" dirty="0"/>
              <a:t> </a:t>
            </a:r>
            <a:r>
              <a:rPr lang="ru-RU" dirty="0" smtClean="0"/>
              <a:t>или примеры передовой практики (более смелая задача)</a:t>
            </a:r>
            <a:endParaRPr lang="fr-FR" dirty="0"/>
          </a:p>
          <a:p>
            <a:r>
              <a:rPr lang="ru-RU" dirty="0" smtClean="0"/>
              <a:t>Постепенная практическая реализация</a:t>
            </a:r>
            <a:endParaRPr lang="fr-FR" dirty="0" smtClean="0"/>
          </a:p>
          <a:p>
            <a:pPr lvl="2"/>
            <a:r>
              <a:rPr lang="ru-RU" dirty="0" smtClean="0"/>
              <a:t>Следующий шаг зависит от условий и степени </a:t>
            </a:r>
            <a:r>
              <a:rPr lang="ru-RU" dirty="0" err="1" smtClean="0"/>
              <a:t>амбициозности</a:t>
            </a:r>
            <a:endParaRPr lang="fr-FR" dirty="0" smtClean="0"/>
          </a:p>
          <a:p>
            <a:pPr lvl="2"/>
            <a:r>
              <a:rPr lang="ru-RU" dirty="0" smtClean="0"/>
              <a:t>Вовлечение ключевых заинтересованных сторон</a:t>
            </a:r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10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6266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885" y="1415441"/>
            <a:ext cx="11411211" cy="518577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«Продукт знаний» (ПЗ): актуальность, ограничения и способы применения</a:t>
            </a:r>
            <a:endParaRPr lang="fr-FR" dirty="0" smtClean="0"/>
          </a:p>
          <a:p>
            <a:endParaRPr lang="fr-FR" dirty="0" smtClean="0"/>
          </a:p>
          <a:p>
            <a:r>
              <a:rPr lang="ru-RU" dirty="0" smtClean="0">
                <a:solidFill>
                  <a:srgbClr val="FFFF00"/>
                </a:solidFill>
              </a:rPr>
              <a:t>Некоторые интересные элементы ПЗ</a:t>
            </a:r>
            <a:endParaRPr lang="fr-FR" dirty="0" smtClean="0">
              <a:solidFill>
                <a:srgbClr val="FFFF00"/>
              </a:solidFill>
            </a:endParaRPr>
          </a:p>
          <a:p>
            <a:pPr lvl="1"/>
            <a:r>
              <a:rPr lang="ru-RU" dirty="0" smtClean="0">
                <a:solidFill>
                  <a:srgbClr val="FFFF00"/>
                </a:solidFill>
              </a:rPr>
              <a:t>От «описывающего» бюджетного планирования – к основанному на данных о результатах</a:t>
            </a:r>
          </a:p>
          <a:p>
            <a:pPr lvl="1"/>
            <a:r>
              <a:rPr lang="ru-RU" dirty="0" smtClean="0">
                <a:solidFill>
                  <a:srgbClr val="FFFF00"/>
                </a:solidFill>
              </a:rPr>
              <a:t>Связь между Минфином и отраслевыми министерствами</a:t>
            </a:r>
            <a:endParaRPr lang="fr-FR" dirty="0" smtClean="0">
              <a:solidFill>
                <a:srgbClr val="FFFF00"/>
              </a:solidFill>
            </a:endParaRPr>
          </a:p>
          <a:p>
            <a:pPr lvl="1"/>
            <a:r>
              <a:rPr lang="ru-RU" dirty="0" smtClean="0">
                <a:solidFill>
                  <a:srgbClr val="FFFF00"/>
                </a:solidFill>
              </a:rPr>
              <a:t>Программы и показатели</a:t>
            </a:r>
            <a:endParaRPr lang="fr-FR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endParaRPr lang="fr-FR" dirty="0" smtClean="0"/>
          </a:p>
          <a:p>
            <a:r>
              <a:rPr lang="ru-RU" dirty="0" smtClean="0"/>
              <a:t>Обзоры бюджетных расходов: рекомендуемая практика ОЭСР</a:t>
            </a:r>
            <a:endParaRPr lang="fr-FR" dirty="0" smtClean="0"/>
          </a:p>
          <a:p>
            <a:r>
              <a:rPr lang="ru-RU" dirty="0" smtClean="0"/>
              <a:t>Воздействие пандемии</a:t>
            </a:r>
            <a:r>
              <a:rPr lang="fr-FR" dirty="0" smtClean="0"/>
              <a:t> COVID-19</a:t>
            </a:r>
            <a:r>
              <a:rPr lang="ru-RU" dirty="0" smtClean="0"/>
              <a:t> на БОР и ОБР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241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 «описывающего» бюджетного планирования – к основанному на данных о результатах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000" y="1600201"/>
            <a:ext cx="10958400" cy="497596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«</a:t>
            </a:r>
            <a:r>
              <a:rPr lang="ru-RU" dirty="0" smtClean="0"/>
              <a:t>Описыва</a:t>
            </a:r>
            <a:r>
              <a:rPr lang="ru-RU" dirty="0" smtClean="0"/>
              <a:t>ющий» подход чаще встречается в странах</a:t>
            </a:r>
            <a:r>
              <a:rPr lang="fr-FR" dirty="0" smtClean="0"/>
              <a:t> PEMPAL</a:t>
            </a:r>
            <a:r>
              <a:rPr lang="ru-RU" dirty="0" smtClean="0"/>
              <a:t>; в странах ОЭСР преимущественно видим </a:t>
            </a:r>
            <a:r>
              <a:rPr lang="ru-RU" dirty="0"/>
              <a:t>б</a:t>
            </a:r>
            <a:r>
              <a:rPr lang="ru-RU" dirty="0" smtClean="0"/>
              <a:t>юджетное планирование, основанное на данных о результатах</a:t>
            </a:r>
            <a:r>
              <a:rPr lang="fr-FR" dirty="0" smtClean="0"/>
              <a:t>»</a:t>
            </a:r>
            <a:endParaRPr lang="fr-FR" dirty="0" smtClean="0"/>
          </a:p>
          <a:p>
            <a:r>
              <a:rPr lang="ru-RU" dirty="0" smtClean="0"/>
              <a:t>Переход от одного к другому следует тщательно готовить</a:t>
            </a:r>
            <a:endParaRPr lang="fr-FR" dirty="0" smtClean="0"/>
          </a:p>
          <a:p>
            <a:pPr lvl="1"/>
            <a:r>
              <a:rPr lang="ru-RU" dirty="0" smtClean="0"/>
              <a:t>Увязка целей политики с проектами бюджета</a:t>
            </a:r>
            <a:r>
              <a:rPr lang="fr-FR" dirty="0" smtClean="0"/>
              <a:t> (</a:t>
            </a:r>
            <a:r>
              <a:rPr lang="ru-RU" dirty="0" smtClean="0"/>
              <a:t>структура программ, логическая иерархия системы</a:t>
            </a:r>
            <a:r>
              <a:rPr lang="fr-FR" dirty="0" smtClean="0"/>
              <a:t>)</a:t>
            </a:r>
            <a:endParaRPr lang="fr-FR" dirty="0" smtClean="0"/>
          </a:p>
          <a:p>
            <a:pPr lvl="1"/>
            <a:r>
              <a:rPr lang="ru-RU" dirty="0" smtClean="0"/>
              <a:t>Потенциал Минфина и отраслевых министерств</a:t>
            </a:r>
            <a:endParaRPr lang="fr-FR" dirty="0" smtClean="0"/>
          </a:p>
          <a:p>
            <a:pPr lvl="1"/>
            <a:r>
              <a:rPr lang="ru-RU" dirty="0" smtClean="0"/>
              <a:t>Выбор показателей и целевых значений (сколько и какие)</a:t>
            </a:r>
            <a:endParaRPr lang="fr-FR" dirty="0" smtClean="0"/>
          </a:p>
          <a:p>
            <a:pPr lvl="1"/>
            <a:r>
              <a:rPr lang="ru-RU" dirty="0" smtClean="0"/>
              <a:t>Культура оценки</a:t>
            </a:r>
            <a:endParaRPr lang="fr-FR" dirty="0" smtClean="0"/>
          </a:p>
          <a:p>
            <a:pPr lvl="1"/>
            <a:r>
              <a:rPr lang="ru-RU" dirty="0" smtClean="0"/>
              <a:t>Механизм обеспечения обратной связи</a:t>
            </a:r>
            <a:r>
              <a:rPr lang="fr-FR" dirty="0" smtClean="0"/>
              <a:t> </a:t>
            </a:r>
            <a:endParaRPr lang="fr-FR" dirty="0" smtClean="0"/>
          </a:p>
          <a:p>
            <a:pPr lvl="1"/>
            <a:r>
              <a:rPr lang="ru-RU" dirty="0" smtClean="0"/>
              <a:t>Подотчётность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5612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Минфин и отраслевые министерства</a:t>
            </a:r>
            <a:r>
              <a:rPr lang="fr-FR" dirty="0" smtClean="0"/>
              <a:t>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странах</a:t>
            </a:r>
            <a:r>
              <a:rPr lang="en-US" dirty="0" smtClean="0"/>
              <a:t> PEMPAL</a:t>
            </a:r>
            <a:r>
              <a:rPr lang="ru-RU" dirty="0" smtClean="0"/>
              <a:t> выше сосредоточенность на ЦБВ</a:t>
            </a:r>
            <a:endParaRPr lang="fr-FR" dirty="0" smtClean="0"/>
          </a:p>
          <a:p>
            <a:pPr lvl="1"/>
            <a:r>
              <a:rPr lang="ru-RU" dirty="0" smtClean="0"/>
              <a:t>Бюджетирование, ориентированное на результат и обзоры бюджетных расходов – бюджетные инструменты</a:t>
            </a:r>
            <a:endParaRPr lang="fr-FR" dirty="0" smtClean="0"/>
          </a:p>
          <a:p>
            <a:pPr lvl="1"/>
            <a:r>
              <a:rPr lang="ru-RU" dirty="0" smtClean="0"/>
              <a:t>Минфину принадлежит критически важная роль</a:t>
            </a:r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r>
              <a:rPr lang="ru-RU" dirty="0" smtClean="0"/>
              <a:t>Важно вовлекать отраслевые министерства (ОМ)</a:t>
            </a:r>
            <a:endParaRPr lang="fr-FR" dirty="0" smtClean="0"/>
          </a:p>
          <a:p>
            <a:pPr lvl="2"/>
            <a:r>
              <a:rPr lang="ru-RU" dirty="0" smtClean="0"/>
              <a:t>Минфин не может делать абсолютно всё</a:t>
            </a:r>
            <a:endParaRPr lang="fr-FR" dirty="0" smtClean="0"/>
          </a:p>
          <a:p>
            <a:pPr lvl="2"/>
            <a:r>
              <a:rPr lang="ru-RU" dirty="0" smtClean="0"/>
              <a:t>ОМ имеют более чёткое и полное представление</a:t>
            </a:r>
            <a:endParaRPr lang="fr-FR" dirty="0" smtClean="0"/>
          </a:p>
          <a:p>
            <a:pPr lvl="2"/>
            <a:r>
              <a:rPr lang="ru-RU" dirty="0" smtClean="0"/>
              <a:t>От ОМ зависит реализация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721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повысить заинтересованность ОМ</a:t>
            </a:r>
            <a:r>
              <a:rPr lang="fr-FR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573" y="1490597"/>
            <a:ext cx="11586575" cy="5110619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Обсудить с ОМ (и другими ключевыми заинтересованными сторонами) обоснование для БОР и его цели</a:t>
            </a:r>
            <a:endParaRPr lang="fr-FR" dirty="0" smtClean="0"/>
          </a:p>
          <a:p>
            <a:r>
              <a:rPr lang="ru-RU" dirty="0" smtClean="0"/>
              <a:t>Сбалансированное «разделение труда» между ОМ и Минфином</a:t>
            </a:r>
            <a:r>
              <a:rPr lang="fr-FR" dirty="0" smtClean="0"/>
              <a:t> </a:t>
            </a:r>
            <a:endParaRPr lang="fr-FR" dirty="0" smtClean="0"/>
          </a:p>
          <a:p>
            <a:pPr lvl="1"/>
            <a:r>
              <a:rPr lang="ru-RU" dirty="0"/>
              <a:t>з</a:t>
            </a:r>
            <a:r>
              <a:rPr lang="ru-RU" dirty="0" smtClean="0"/>
              <a:t>ависит от различных факторов (потенциал, культура)</a:t>
            </a:r>
            <a:endParaRPr lang="fr-FR" dirty="0" smtClean="0"/>
          </a:p>
          <a:p>
            <a:pPr lvl="1"/>
            <a:r>
              <a:rPr lang="ru-RU" dirty="0" smtClean="0"/>
              <a:t>анализ легкодоступной информации</a:t>
            </a:r>
            <a:r>
              <a:rPr lang="fr-FR" dirty="0" smtClean="0"/>
              <a:t> (</a:t>
            </a:r>
            <a:r>
              <a:rPr lang="ru-RU" dirty="0" smtClean="0"/>
              <a:t>важность ИКТ</a:t>
            </a:r>
            <a:r>
              <a:rPr lang="fr-FR" dirty="0" smtClean="0"/>
              <a:t>)</a:t>
            </a:r>
            <a:endParaRPr lang="fr-FR" dirty="0" smtClean="0"/>
          </a:p>
          <a:p>
            <a:pPr lvl="1"/>
            <a:r>
              <a:rPr lang="ru-RU" dirty="0"/>
              <a:t>з</a:t>
            </a:r>
            <a:r>
              <a:rPr lang="ru-RU" dirty="0" smtClean="0"/>
              <a:t>адействовать экспертные знания и опыт ОМ</a:t>
            </a:r>
            <a:r>
              <a:rPr lang="fr-FR" dirty="0" smtClean="0"/>
              <a:t> </a:t>
            </a:r>
            <a:r>
              <a:rPr lang="fr-FR" dirty="0" smtClean="0"/>
              <a:t>(MF as challenger)</a:t>
            </a:r>
          </a:p>
          <a:p>
            <a:r>
              <a:rPr lang="ru-RU" dirty="0" smtClean="0"/>
              <a:t>Как использовать информацию о результатах</a:t>
            </a:r>
            <a:r>
              <a:rPr lang="fr-FR" dirty="0" smtClean="0"/>
              <a:t>?</a:t>
            </a:r>
            <a:endParaRPr lang="fr-FR" dirty="0" smtClean="0"/>
          </a:p>
          <a:p>
            <a:pPr lvl="1"/>
            <a:r>
              <a:rPr lang="ru-RU" dirty="0" smtClean="0"/>
              <a:t>Связь между целями и показателями неочевидна</a:t>
            </a:r>
            <a:endParaRPr lang="fr-FR" dirty="0" smtClean="0"/>
          </a:p>
          <a:p>
            <a:pPr lvl="1"/>
            <a:r>
              <a:rPr lang="ru-RU" dirty="0" smtClean="0"/>
              <a:t>БОР призвано повысить качество внутреннего процесса принятия решений</a:t>
            </a:r>
            <a:endParaRPr lang="fr-FR" dirty="0" smtClean="0"/>
          </a:p>
          <a:p>
            <a:pPr lvl="1"/>
            <a:r>
              <a:rPr lang="ru-RU" dirty="0" smtClean="0"/>
              <a:t>Поощрение поведения и приобретения знаний, ориентированных на достижение результатов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270668"/>
      </p:ext>
    </p:extLst>
  </p:cSld>
  <p:clrMapOvr>
    <a:masterClrMapping/>
  </p:clrMapOvr>
</p:sld>
</file>

<file path=ppt/theme/theme1.xml><?xml version="1.0" encoding="utf-8"?>
<a:theme xmlns:a="http://schemas.openxmlformats.org/drawingml/2006/main" name="OECD_English_blu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OECD_English_blue</Template>
  <TotalTime>2626</TotalTime>
  <Words>1214</Words>
  <Application>Microsoft Office PowerPoint</Application>
  <PresentationFormat>Широкоэкранный</PresentationFormat>
  <Paragraphs>174</Paragraphs>
  <Slides>17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Georgia</vt:lpstr>
      <vt:lpstr>Helvetica 65 Medium</vt:lpstr>
      <vt:lpstr>OECD_English_blue</vt:lpstr>
      <vt:lpstr>Видеоконференция БС Pempal:  бюджетирование, ориентированное на результат, и обзоры бюджетных расходов: текущие подходы и рекомендации  (28 мая 2020 г.)</vt:lpstr>
      <vt:lpstr>Презентация PowerPoint</vt:lpstr>
      <vt:lpstr>Презентация PowerPoint</vt:lpstr>
      <vt:lpstr>«Продукт знаний» (ПЗ) по БОР и ОБР</vt:lpstr>
      <vt:lpstr>Следование рекомендациям, изложенным в ПЗ</vt:lpstr>
      <vt:lpstr>Презентация PowerPoint</vt:lpstr>
      <vt:lpstr>От «описывающего» бюджетного планирования – к основанному на данных о результатах</vt:lpstr>
      <vt:lpstr>Минфин и отраслевые министерства: </vt:lpstr>
      <vt:lpstr>Как повысить заинтересованность ОМ?</vt:lpstr>
      <vt:lpstr>Программы и показатели</vt:lpstr>
      <vt:lpstr>Презентация PowerPoint</vt:lpstr>
      <vt:lpstr>Обзоры бюджетных расходов: (новый) взгляд</vt:lpstr>
      <vt:lpstr>Обзоры бюджетных расходов: рекомендуемые подходы</vt:lpstr>
      <vt:lpstr>Обзоры бюджетных расходов: рекомендуемые подходы</vt:lpstr>
      <vt:lpstr>Презентация PowerPoint</vt:lpstr>
      <vt:lpstr>Воздействие пандемии COVID-19 на БОР и ОБР</vt:lpstr>
      <vt:lpstr>Презентация PowerPoint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BCOP</dc:title>
  <dc:creator>Axel MATHOT</dc:creator>
  <cp:lastModifiedBy>Yana</cp:lastModifiedBy>
  <cp:revision>63</cp:revision>
  <dcterms:created xsi:type="dcterms:W3CDTF">2020-05-13T14:43:32Z</dcterms:created>
  <dcterms:modified xsi:type="dcterms:W3CDTF">2020-05-22T10:05:23Z</dcterms:modified>
</cp:coreProperties>
</file>