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464" r:id="rId2"/>
    <p:sldId id="463" r:id="rId3"/>
    <p:sldId id="502" r:id="rId4"/>
    <p:sldId id="433" r:id="rId5"/>
    <p:sldId id="388" r:id="rId6"/>
    <p:sldId id="501" r:id="rId7"/>
    <p:sldId id="413" r:id="rId8"/>
    <p:sldId id="507" r:id="rId9"/>
    <p:sldId id="509" r:id="rId10"/>
    <p:sldId id="503" r:id="rId11"/>
    <p:sldId id="510" r:id="rId12"/>
    <p:sldId id="4111" r:id="rId13"/>
    <p:sldId id="4112" r:id="rId14"/>
    <p:sldId id="4113" r:id="rId15"/>
    <p:sldId id="4114" r:id="rId16"/>
    <p:sldId id="4115" r:id="rId17"/>
    <p:sldId id="4116" r:id="rId18"/>
    <p:sldId id="4117" r:id="rId19"/>
    <p:sldId id="505" r:id="rId20"/>
    <p:sldId id="511" r:id="rId21"/>
    <p:sldId id="499" r:id="rId22"/>
    <p:sldId id="4118" r:id="rId23"/>
    <p:sldId id="312" r:id="rId24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/>
  <p:cmAuthor id="2" name="Iryna Shcherbyna" initials="IS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B3D7"/>
    <a:srgbClr val="758EAA"/>
    <a:srgbClr val="006D31"/>
    <a:srgbClr val="00BA54"/>
    <a:srgbClr val="FFE666"/>
    <a:srgbClr val="FFD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79" autoAdjust="0"/>
    <p:restoredTop sz="95897" autoAdjust="0"/>
  </p:normalViewPr>
  <p:slideViewPr>
    <p:cSldViewPr>
      <p:cViewPr varScale="1">
        <p:scale>
          <a:sx n="111" d="100"/>
          <a:sy n="111" d="100"/>
        </p:scale>
        <p:origin x="208" y="120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5/26/20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5/26/20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91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r-HR" sz="1200" b="1">
                <a:solidFill>
                  <a:srgbClr val="0070C0"/>
                </a:solidFill>
              </a:rPr>
              <a:t>usporedba u odnosu na elemente prilagodbe i proširenja iz trenutačne verzije nacrta proizvoda znanja PPBWG-a 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57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2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r-HR" sz="1200" b="1">
                <a:solidFill>
                  <a:srgbClr val="0070C0"/>
                </a:solidFill>
              </a:rPr>
              <a:t>usporedba u odnosu na elemente prilagodbe i proširenja iz trenutačne verzije nacrta proizvoda znanja PPBWG-a 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68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79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70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63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35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60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30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40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r-HR" sz="1200" b="1">
                <a:solidFill>
                  <a:srgbClr val="0070C0"/>
                </a:solidFill>
              </a:rPr>
              <a:t>usporedba u odnosu na elemente prilagodbe i proširenja iz trenutačne verzije nacrta proizvoda znanja PPBWG-a 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63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62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10" Type="http://schemas.openxmlformats.org/officeDocument/2006/relationships/image" Target="../media/image43.svg"/><Relationship Id="rId4" Type="http://schemas.openxmlformats.org/officeDocument/2006/relationships/image" Target="../media/image37.svg"/><Relationship Id="rId9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60450" y="1350792"/>
            <a:ext cx="8528050" cy="3200400"/>
          </a:xfrm>
        </p:spPr>
        <p:txBody>
          <a:bodyPr/>
          <a:lstStyle/>
          <a:p>
            <a:r>
              <a:rPr lang="hr-HR" sz="4000" b="1" dirty="0">
                <a:solidFill>
                  <a:srgbClr val="002060"/>
                </a:solidFill>
              </a:rPr>
              <a:t>PROIZVOD ZNANJA PPBWG-a</a:t>
            </a:r>
            <a:r>
              <a:rPr lang="hr-HR" sz="4000" dirty="0">
                <a:solidFill>
                  <a:srgbClr val="002060"/>
                </a:solidFill>
              </a:rPr>
              <a:t> </a:t>
            </a:r>
            <a:br>
              <a:rPr lang="hr-HR" sz="4000" dirty="0">
                <a:solidFill>
                  <a:srgbClr val="002060"/>
                </a:solidFill>
              </a:rPr>
            </a:br>
            <a:br>
              <a:rPr lang="hr-HR" sz="4000" dirty="0">
                <a:solidFill>
                  <a:srgbClr val="002060"/>
                </a:solidFill>
              </a:rPr>
            </a:br>
            <a:r>
              <a:rPr lang="hr-HR" sz="4000" b="1" i="0" dirty="0">
                <a:solidFill>
                  <a:srgbClr val="002060"/>
                </a:solidFill>
              </a:rPr>
              <a:t>Planiranje proračuna prema učincima i dubinske analize rashoda</a:t>
            </a:r>
            <a:r>
              <a:rPr lang="hr-HR" sz="4000" b="1" dirty="0">
                <a:solidFill>
                  <a:srgbClr val="002060"/>
                </a:solidFill>
              </a:rPr>
              <a:t>:</a:t>
            </a:r>
            <a:r>
              <a:rPr lang="hr-HR" sz="3600" b="1" dirty="0">
                <a:solidFill>
                  <a:srgbClr val="002060"/>
                </a:solidFill>
              </a:rPr>
              <a:t> Trenutačne prakse i </a:t>
            </a:r>
            <a:r>
              <a:rPr lang="hr-HR" sz="4000" b="1" dirty="0">
                <a:solidFill>
                  <a:srgbClr val="002060"/>
                </a:solidFill>
              </a:rPr>
              <a:t>preporuke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128846"/>
            <a:ext cx="6934200" cy="7620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Zajednica prakse za proračun (BCOP) PEMPAL-a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Radna skupina za planiranje proračuna prema programima i učincima (PPBWG)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857375" y="5889674"/>
            <a:ext cx="693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hr-HR" sz="1600" b="1" dirty="0">
                <a:latin typeface="Calibri" pitchFamily="34" charset="0"/>
              </a:rPr>
              <a:t>Naida Čaršimamović </a:t>
            </a:r>
            <a:r>
              <a:rPr lang="hr-HR" sz="1600" b="1" dirty="0" err="1">
                <a:latin typeface="Calibri" pitchFamily="34" charset="0"/>
              </a:rPr>
              <a:t>Vukotić</a:t>
            </a:r>
            <a:r>
              <a:rPr lang="hr-HR" sz="1600" b="1" dirty="0">
                <a:latin typeface="Calibri" pitchFamily="34" charset="0"/>
              </a:rPr>
              <a:t>, članica resursnog tima BCOP-a, Svjetska banka</a:t>
            </a:r>
          </a:p>
          <a:p>
            <a:pPr algn="ctr"/>
            <a:r>
              <a:rPr lang="hr-HR" sz="1600" b="1" dirty="0">
                <a:latin typeface="Calibri"/>
                <a:cs typeface="Calibri"/>
              </a:rPr>
              <a:t>Videokonferencija BCOP-a, 13.svibnja/maj 2020.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C4A75F-EECF-0843-8A2D-995037D0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03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8103FA47-3E7D-2543-B1FE-175720A96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552700"/>
            <a:ext cx="7620000" cy="1752600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hr-HR" sz="4400" b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Kratak opis sadržaja proizvoda znanja i sažetak preporuka </a:t>
            </a:r>
          </a:p>
          <a:p>
            <a:pPr lvl="0" algn="l">
              <a:spcBef>
                <a:spcPts val="600"/>
              </a:spcBef>
              <a:spcAft>
                <a:spcPts val="600"/>
              </a:spcAft>
            </a:pPr>
            <a:r>
              <a:rPr lang="hr-HR" sz="4400" b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endParaRPr lang="x-none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D34AC4-BE11-3F41-9AFD-B7BA7E995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64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14400" y="723900"/>
            <a:ext cx="8763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hr-HR" sz="1800" b="1" dirty="0">
                <a:solidFill>
                  <a:schemeClr val="tx1"/>
                </a:solidFill>
              </a:rPr>
              <a:t>Pozadina</a:t>
            </a: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hr-HR" sz="1800" b="1" dirty="0">
                <a:solidFill>
                  <a:schemeClr val="tx1"/>
                </a:solidFill>
              </a:rPr>
              <a:t>Ciljevi i metodologija</a:t>
            </a: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hr-HR" sz="1800" b="1" dirty="0">
                <a:solidFill>
                  <a:schemeClr val="tx1"/>
                </a:solidFill>
              </a:rPr>
              <a:t>1. DIO: Planiranje proračuna prema učincima u zemljama članicama PEMPAL-a u odnosu na planiranje proračuna prema učincima u zemljama OECD-a</a:t>
            </a: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hr-HR" sz="1800" b="1" dirty="0">
                <a:solidFill>
                  <a:schemeClr val="tx1"/>
                </a:solidFill>
              </a:rPr>
              <a:t>2. DIO: Dubinske analize rashoda u zemljama članicama PEMPAL-a u odnosu na dubinske analize rashoda u zemljama OECD-a</a:t>
            </a: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hr-HR" sz="1800" b="1" dirty="0">
                <a:solidFill>
                  <a:schemeClr val="tx1"/>
                </a:solidFill>
              </a:rPr>
              <a:t>Ključni izazovi i preporuke u pogledu planiranja proračuna prema učincima i dubinske analize rashoda za zemlje članice PEMPAL-a</a:t>
            </a:r>
            <a:r>
              <a:rPr lang="hr-HR" sz="1800" dirty="0"/>
              <a:t> </a:t>
            </a:r>
            <a:r>
              <a:rPr lang="hr-HR" sz="1800" dirty="0">
                <a:solidFill>
                  <a:srgbClr val="0070C0"/>
                </a:solidFill>
              </a:rPr>
              <a:t>(22 bloka preporuka namijenjenih zemljama članicama PEMPAL-a, iznijeta u okviru sedam širih područja dobrih praksi koje je definirao OECD)</a:t>
            </a:r>
          </a:p>
          <a:p>
            <a:pPr algn="l">
              <a:spcBef>
                <a:spcPts val="800"/>
              </a:spcBef>
              <a:defRPr/>
            </a:pPr>
            <a:endParaRPr lang="en-US" sz="1600" b="1" dirty="0">
              <a:solidFill>
                <a:srgbClr val="0070C0"/>
              </a:solidFill>
            </a:endParaRP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hr-HR" sz="1600" dirty="0">
                <a:solidFill>
                  <a:schemeClr val="tx1"/>
                </a:solidFill>
              </a:rPr>
              <a:t>Prilog 1.: Ilustrativni dizajn međusobno povezanih procesa strateškog planiranja politika, planiranja proračuna i planiranja na razini institucije</a:t>
            </a: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hr-HR" sz="1600" dirty="0">
                <a:solidFill>
                  <a:schemeClr val="tx1"/>
                </a:solidFill>
              </a:rPr>
              <a:t>Prilog 2.: Primjer strukture programa i PI-</a:t>
            </a:r>
            <a:r>
              <a:rPr lang="hr-HR" sz="1600" dirty="0" err="1">
                <a:solidFill>
                  <a:schemeClr val="tx1"/>
                </a:solidFill>
              </a:rPr>
              <a:t>jeva</a:t>
            </a:r>
            <a:r>
              <a:rPr lang="hr-HR" sz="1600" dirty="0">
                <a:solidFill>
                  <a:schemeClr val="tx1"/>
                </a:solidFill>
              </a:rPr>
              <a:t> u ilustrativnom dizajnu strateškog planiranja politika, planiranja proračuna i planiranja na razini institucija koji su međusobno povezani</a:t>
            </a: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hr-HR" sz="1600" dirty="0">
                <a:solidFill>
                  <a:schemeClr val="tx1"/>
                </a:solidFill>
              </a:rPr>
              <a:t>Prilog 3.: Horizontalna i vertikalna logika uzročno-posljedičnog lanca u okviru ilustrativnog dizajna strateškog planiranja politika, planiranja proračuna i planiranja na razini institucija koji su međusobno povezani</a:t>
            </a:r>
          </a:p>
          <a:p>
            <a:pPr algn="l">
              <a:spcBef>
                <a:spcPts val="800"/>
              </a:spcBef>
              <a:defRPr/>
            </a:pPr>
            <a:endParaRPr lang="en-US" sz="1600" b="1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  <a:defRPr/>
            </a:pP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1219200" y="16493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>
                <a:solidFill>
                  <a:srgbClr val="953735"/>
                </a:solidFill>
                <a:latin typeface="+mj-lt"/>
                <a:ea typeface="+mj-ea"/>
                <a:cs typeface="+mj-cs"/>
              </a:rPr>
              <a:t>Kratak opis sadržaja proizvoda znanja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76260-9D49-5145-8735-0BB4AB96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59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386868"/>
            <a:ext cx="2218970" cy="3685631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sz="2654" dirty="0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083" y="2386868"/>
            <a:ext cx="2210041" cy="3685631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sz="2654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F42C5A-07A8-0D4E-9F7C-C8FD0CB1D7B0}"/>
              </a:ext>
            </a:extLst>
          </p:cNvPr>
          <p:cNvSpPr txBox="1"/>
          <p:nvPr/>
        </p:nvSpPr>
        <p:spPr>
          <a:xfrm>
            <a:off x="3285208" y="3171570"/>
            <a:ext cx="1704676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lang="hr-HR" sz="1200" dirty="0">
                <a:solidFill>
                  <a:schemeClr val="bg1"/>
                </a:solidFill>
              </a:rPr>
              <a:t>1. Jasni i široki okviri planiranja proračuna prema programima sa </a:t>
            </a:r>
            <a:r>
              <a:rPr lang="hr-HR" sz="1200" dirty="0">
                <a:solidFill>
                  <a:srgbClr val="0070C0"/>
                </a:solidFill>
              </a:rPr>
              <a:t>snažnom zakonodavnom osnovom</a:t>
            </a:r>
            <a:r>
              <a:rPr lang="hr-HR" sz="1200" dirty="0">
                <a:solidFill>
                  <a:schemeClr val="bg1"/>
                </a:solidFill>
              </a:rPr>
              <a:t> i dodatnim</a:t>
            </a:r>
            <a:r>
              <a:rPr lang="hr-HR" sz="1200" dirty="0">
                <a:solidFill>
                  <a:srgbClr val="0070C0"/>
                </a:solidFill>
              </a:rPr>
              <a:t> smjernicama</a:t>
            </a:r>
            <a:r>
              <a:rPr lang="hr-HR" sz="1200" dirty="0">
                <a:solidFill>
                  <a:schemeClr val="bg1"/>
                </a:solidFill>
              </a:rPr>
              <a:t>; osiguravanje primjerenih</a:t>
            </a:r>
            <a:r>
              <a:rPr lang="hr-HR" sz="1200" dirty="0">
                <a:solidFill>
                  <a:srgbClr val="0070C0"/>
                </a:solidFill>
              </a:rPr>
              <a:t> ciljeva i načina korištenja za  donošenja odluka koji su jasni svima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0A2B3B-66CF-7149-BBFB-AFDCC2446B5F}"/>
              </a:ext>
            </a:extLst>
          </p:cNvPr>
          <p:cNvSpPr txBox="1"/>
          <p:nvPr/>
        </p:nvSpPr>
        <p:spPr>
          <a:xfrm>
            <a:off x="3119439" y="2645510"/>
            <a:ext cx="2048354" cy="55643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Jasna i čvrsta osnova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5332236" y="3177661"/>
            <a:ext cx="1569407" cy="21236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lang="hr-HR" sz="1200" dirty="0">
                <a:solidFill>
                  <a:schemeClr val="bg1"/>
                </a:solidFill>
              </a:rPr>
              <a:t>2. Reforme planiranja proračuna prema programima ne </a:t>
            </a:r>
            <a:r>
              <a:rPr lang="hr-HR" sz="1200" dirty="0">
                <a:solidFill>
                  <a:srgbClr val="0070C0"/>
                </a:solidFill>
              </a:rPr>
              <a:t>zagovaraju</a:t>
            </a:r>
            <a:r>
              <a:rPr lang="hr-HR" sz="1200" dirty="0">
                <a:solidFill>
                  <a:schemeClr val="bg1"/>
                </a:solidFill>
              </a:rPr>
              <a:t> samo ministarstvo financija i državna služba, već </a:t>
            </a:r>
            <a:r>
              <a:rPr lang="hr-HR" sz="1200" dirty="0">
                <a:solidFill>
                  <a:srgbClr val="0070C0"/>
                </a:solidFill>
              </a:rPr>
              <a:t>šire političko rukovodstvo</a:t>
            </a:r>
            <a:r>
              <a:rPr lang="hr-HR" sz="1200" dirty="0">
                <a:solidFill>
                  <a:schemeClr val="bg1"/>
                </a:solidFill>
              </a:rPr>
              <a:t>, uključujući sve grane vlade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5371671" y="2644119"/>
            <a:ext cx="1252843" cy="556434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Zajedničko </a:t>
            </a:r>
          </a:p>
          <a:p>
            <a:pPr algn="ctr">
              <a:lnSpc>
                <a:spcPts val="1756"/>
              </a:lnSpc>
            </a:pP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vlasništvo</a:t>
            </a: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C84849F-FF92-844A-96A6-64FFA0602247}"/>
              </a:ext>
            </a:extLst>
          </p:cNvPr>
          <p:cNvSpPr txBox="1"/>
          <p:nvPr/>
        </p:nvSpPr>
        <p:spPr>
          <a:xfrm>
            <a:off x="1219200" y="221137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Sažetak preporuka iz proizvoda znanja za zemlje članice PEMPAL-a</a:t>
            </a:r>
          </a:p>
        </p:txBody>
      </p:sp>
      <p:sp>
        <p:nvSpPr>
          <p:cNvPr id="24" name="Title 3">
            <a:extLst>
              <a:ext uri="{FF2B5EF4-FFF2-40B4-BE49-F238E27FC236}">
                <a16:creationId xmlns:a16="http://schemas.microsoft.com/office/drawing/2014/main" id="{43EFCBDC-95F2-EF45-BA04-918184618F2C}"/>
              </a:ext>
            </a:extLst>
          </p:cNvPr>
          <p:cNvSpPr txBox="1">
            <a:spLocks/>
          </p:cNvSpPr>
          <p:nvPr/>
        </p:nvSpPr>
        <p:spPr>
          <a:xfrm>
            <a:off x="989235" y="1446373"/>
            <a:ext cx="8686001" cy="5334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2000" b="1" dirty="0">
                <a:solidFill>
                  <a:srgbClr val="0070C0"/>
                </a:solidFill>
              </a:rPr>
              <a:t>Razlozi i ciljevi planiranja proračuna prema učincima</a:t>
            </a:r>
            <a:br>
              <a:rPr lang="hr-HR" sz="2000" dirty="0"/>
            </a:br>
            <a:endParaRPr lang="hr-HR" sz="2000" dirty="0"/>
          </a:p>
        </p:txBody>
      </p:sp>
      <p:pic>
        <p:nvPicPr>
          <p:cNvPr id="25" name="Graphic 24" descr="Sun">
            <a:extLst>
              <a:ext uri="{FF2B5EF4-FFF2-40B4-BE49-F238E27FC236}">
                <a16:creationId xmlns:a16="http://schemas.microsoft.com/office/drawing/2014/main" id="{1196C907-C9CA-D843-8FAA-EEEEEFA8F8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171" y="5350609"/>
            <a:ext cx="573872" cy="57387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BDECD94-765A-5A4B-8C5F-020C652C0015}"/>
              </a:ext>
            </a:extLst>
          </p:cNvPr>
          <p:cNvSpPr txBox="1"/>
          <p:nvPr/>
        </p:nvSpPr>
        <p:spPr>
          <a:xfrm>
            <a:off x="6007510" y="-1455174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pic>
        <p:nvPicPr>
          <p:cNvPr id="28" name="Graphic 27" descr="Podium">
            <a:extLst>
              <a:ext uri="{FF2B5EF4-FFF2-40B4-BE49-F238E27FC236}">
                <a16:creationId xmlns:a16="http://schemas.microsoft.com/office/drawing/2014/main" id="{DA9D7677-B62C-5540-B7FF-536757D7E9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81735" y="5241350"/>
            <a:ext cx="758429" cy="758429"/>
          </a:xfrm>
          <a:prstGeom prst="rect">
            <a:avLst/>
          </a:prstGeom>
        </p:spPr>
      </p:pic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69DEE319-7960-9C48-BBF2-04946FFA4D1B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12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9595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438400"/>
            <a:ext cx="2218970" cy="3685631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8DD3F45A-DB25-1B42-97EB-516489D86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558" y="2423609"/>
            <a:ext cx="2542663" cy="3685631"/>
          </a:xfrm>
          <a:custGeom>
            <a:avLst/>
            <a:gdLst>
              <a:gd name="T0" fmla="*/ 4223 w 5024"/>
              <a:gd name="T1" fmla="*/ 5370 h 7282"/>
              <a:gd name="T2" fmla="*/ 3969 w 5024"/>
              <a:gd name="T3" fmla="*/ 5443 h 7282"/>
              <a:gd name="T4" fmla="*/ 3844 w 5024"/>
              <a:gd name="T5" fmla="*/ 5410 h 7282"/>
              <a:gd name="T6" fmla="*/ 3843 w 5024"/>
              <a:gd name="T7" fmla="*/ 5410 h 7282"/>
              <a:gd name="T8" fmla="*/ 3832 w 5024"/>
              <a:gd name="T9" fmla="*/ 5403 h 7282"/>
              <a:gd name="T10" fmla="*/ 3827 w 5024"/>
              <a:gd name="T11" fmla="*/ 5399 h 7282"/>
              <a:gd name="T12" fmla="*/ 3819 w 5024"/>
              <a:gd name="T13" fmla="*/ 5393 h 7282"/>
              <a:gd name="T14" fmla="*/ 3783 w 5024"/>
              <a:gd name="T15" fmla="*/ 5359 h 7282"/>
              <a:gd name="T16" fmla="*/ 3795 w 5024"/>
              <a:gd name="T17" fmla="*/ 4931 h 7282"/>
              <a:gd name="T18" fmla="*/ 3889 w 5024"/>
              <a:gd name="T19" fmla="*/ 4873 h 7282"/>
              <a:gd name="T20" fmla="*/ 4223 w 5024"/>
              <a:gd name="T21" fmla="*/ 4938 h 7282"/>
              <a:gd name="T22" fmla="*/ 4336 w 5024"/>
              <a:gd name="T23" fmla="*/ 4933 h 7282"/>
              <a:gd name="T24" fmla="*/ 4382 w 5024"/>
              <a:gd name="T25" fmla="*/ 4880 h 7282"/>
              <a:gd name="T26" fmla="*/ 4398 w 5024"/>
              <a:gd name="T27" fmla="*/ 2356 h 7282"/>
              <a:gd name="T28" fmla="*/ 4405 w 5024"/>
              <a:gd name="T29" fmla="*/ 2352 h 7282"/>
              <a:gd name="T30" fmla="*/ 4772 w 5024"/>
              <a:gd name="T31" fmla="*/ 2424 h 7282"/>
              <a:gd name="T32" fmla="*/ 4851 w 5024"/>
              <a:gd name="T33" fmla="*/ 2412 h 7282"/>
              <a:gd name="T34" fmla="*/ 5023 w 5024"/>
              <a:gd name="T35" fmla="*/ 2134 h 7282"/>
              <a:gd name="T36" fmla="*/ 4958 w 5024"/>
              <a:gd name="T37" fmla="*/ 1926 h 7282"/>
              <a:gd name="T38" fmla="*/ 4920 w 5024"/>
              <a:gd name="T39" fmla="*/ 1889 h 7282"/>
              <a:gd name="T40" fmla="*/ 4914 w 5024"/>
              <a:gd name="T41" fmla="*/ 1885 h 7282"/>
              <a:gd name="T42" fmla="*/ 4905 w 5024"/>
              <a:gd name="T43" fmla="*/ 1880 h 7282"/>
              <a:gd name="T44" fmla="*/ 4898 w 5024"/>
              <a:gd name="T45" fmla="*/ 1875 h 7282"/>
              <a:gd name="T46" fmla="*/ 4786 w 5024"/>
              <a:gd name="T47" fmla="*/ 1843 h 7282"/>
              <a:gd name="T48" fmla="*/ 4772 w 5024"/>
              <a:gd name="T49" fmla="*/ 1843 h 7282"/>
              <a:gd name="T50" fmla="*/ 4403 w 5024"/>
              <a:gd name="T51" fmla="*/ 1910 h 7282"/>
              <a:gd name="T52" fmla="*/ 4382 w 5024"/>
              <a:gd name="T53" fmla="*/ 1870 h 7282"/>
              <a:gd name="T54" fmla="*/ 2512 w 5024"/>
              <a:gd name="T55" fmla="*/ 0 h 7282"/>
              <a:gd name="T56" fmla="*/ 643 w 5024"/>
              <a:gd name="T57" fmla="*/ 1871 h 7282"/>
              <a:gd name="T58" fmla="*/ 667 w 5024"/>
              <a:gd name="T59" fmla="*/ 1891 h 7282"/>
              <a:gd name="T60" fmla="*/ 1036 w 5024"/>
              <a:gd name="T61" fmla="*/ 1824 h 7282"/>
              <a:gd name="T62" fmla="*/ 1050 w 5024"/>
              <a:gd name="T63" fmla="*/ 1824 h 7282"/>
              <a:gd name="T64" fmla="*/ 1162 w 5024"/>
              <a:gd name="T65" fmla="*/ 1855 h 7282"/>
              <a:gd name="T66" fmla="*/ 1169 w 5024"/>
              <a:gd name="T67" fmla="*/ 1860 h 7282"/>
              <a:gd name="T68" fmla="*/ 1178 w 5024"/>
              <a:gd name="T69" fmla="*/ 1866 h 7282"/>
              <a:gd name="T70" fmla="*/ 1184 w 5024"/>
              <a:gd name="T71" fmla="*/ 1871 h 7282"/>
              <a:gd name="T72" fmla="*/ 1221 w 5024"/>
              <a:gd name="T73" fmla="*/ 1907 h 7282"/>
              <a:gd name="T74" fmla="*/ 1286 w 5024"/>
              <a:gd name="T75" fmla="*/ 2114 h 7282"/>
              <a:gd name="T76" fmla="*/ 1116 w 5024"/>
              <a:gd name="T77" fmla="*/ 2393 h 7282"/>
              <a:gd name="T78" fmla="*/ 1036 w 5024"/>
              <a:gd name="T79" fmla="*/ 2405 h 7282"/>
              <a:gd name="T80" fmla="*/ 669 w 5024"/>
              <a:gd name="T81" fmla="*/ 2332 h 7282"/>
              <a:gd name="T82" fmla="*/ 663 w 5024"/>
              <a:gd name="T83" fmla="*/ 2337 h 7282"/>
              <a:gd name="T84" fmla="*/ 643 w 5024"/>
              <a:gd name="T85" fmla="*/ 4911 h 7282"/>
              <a:gd name="T86" fmla="*/ 617 w 5024"/>
              <a:gd name="T87" fmla="*/ 4933 h 7282"/>
              <a:gd name="T88" fmla="*/ 504 w 5024"/>
              <a:gd name="T89" fmla="*/ 4938 h 7282"/>
              <a:gd name="T90" fmla="*/ 170 w 5024"/>
              <a:gd name="T91" fmla="*/ 4873 h 7282"/>
              <a:gd name="T92" fmla="*/ 76 w 5024"/>
              <a:gd name="T93" fmla="*/ 4931 h 7282"/>
              <a:gd name="T94" fmla="*/ 64 w 5024"/>
              <a:gd name="T95" fmla="*/ 5359 h 7282"/>
              <a:gd name="T96" fmla="*/ 100 w 5024"/>
              <a:gd name="T97" fmla="*/ 5393 h 7282"/>
              <a:gd name="T98" fmla="*/ 108 w 5024"/>
              <a:gd name="T99" fmla="*/ 5399 h 7282"/>
              <a:gd name="T100" fmla="*/ 113 w 5024"/>
              <a:gd name="T101" fmla="*/ 5403 h 7282"/>
              <a:gd name="T102" fmla="*/ 124 w 5024"/>
              <a:gd name="T103" fmla="*/ 5410 h 7282"/>
              <a:gd name="T104" fmla="*/ 125 w 5024"/>
              <a:gd name="T105" fmla="*/ 5410 h 7282"/>
              <a:gd name="T106" fmla="*/ 250 w 5024"/>
              <a:gd name="T107" fmla="*/ 5443 h 7282"/>
              <a:gd name="T108" fmla="*/ 505 w 5024"/>
              <a:gd name="T109" fmla="*/ 5370 h 7282"/>
              <a:gd name="T110" fmla="*/ 643 w 5024"/>
              <a:gd name="T111" fmla="*/ 5396 h 7282"/>
              <a:gd name="T112" fmla="*/ 643 w 5024"/>
              <a:gd name="T113" fmla="*/ 5445 h 7282"/>
              <a:gd name="T114" fmla="*/ 644 w 5024"/>
              <a:gd name="T115" fmla="*/ 5446 h 7282"/>
              <a:gd name="T116" fmla="*/ 2512 w 5024"/>
              <a:gd name="T117" fmla="*/ 7281 h 7282"/>
              <a:gd name="T118" fmla="*/ 4337 w 5024"/>
              <a:gd name="T119" fmla="*/ 5375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024" h="7282">
                <a:moveTo>
                  <a:pt x="4337" y="5375"/>
                </a:moveTo>
                <a:lnTo>
                  <a:pt x="4337" y="5375"/>
                </a:lnTo>
                <a:cubicBezTo>
                  <a:pt x="4303" y="5354"/>
                  <a:pt x="4261" y="5351"/>
                  <a:pt x="4223" y="5370"/>
                </a:cubicBezTo>
                <a:lnTo>
                  <a:pt x="4223" y="5370"/>
                </a:lnTo>
                <a:cubicBezTo>
                  <a:pt x="4130" y="5415"/>
                  <a:pt x="4035" y="5443"/>
                  <a:pt x="3969" y="5443"/>
                </a:cubicBezTo>
                <a:lnTo>
                  <a:pt x="3969" y="5443"/>
                </a:lnTo>
                <a:cubicBezTo>
                  <a:pt x="3964" y="5443"/>
                  <a:pt x="3959" y="5443"/>
                  <a:pt x="3955" y="5442"/>
                </a:cubicBezTo>
                <a:lnTo>
                  <a:pt x="3955" y="5442"/>
                </a:lnTo>
                <a:cubicBezTo>
                  <a:pt x="3913" y="5440"/>
                  <a:pt x="3876" y="5429"/>
                  <a:pt x="3844" y="5410"/>
                </a:cubicBezTo>
                <a:lnTo>
                  <a:pt x="3844" y="5410"/>
                </a:lnTo>
                <a:lnTo>
                  <a:pt x="3843" y="5410"/>
                </a:lnTo>
                <a:lnTo>
                  <a:pt x="3843" y="5410"/>
                </a:lnTo>
                <a:cubicBezTo>
                  <a:pt x="3840" y="5409"/>
                  <a:pt x="3838" y="5407"/>
                  <a:pt x="3836" y="5406"/>
                </a:cubicBezTo>
                <a:lnTo>
                  <a:pt x="3836" y="5406"/>
                </a:lnTo>
                <a:cubicBezTo>
                  <a:pt x="3834" y="5404"/>
                  <a:pt x="3833" y="5404"/>
                  <a:pt x="3832" y="5403"/>
                </a:cubicBezTo>
                <a:lnTo>
                  <a:pt x="3832" y="5403"/>
                </a:lnTo>
                <a:cubicBezTo>
                  <a:pt x="3831" y="5402"/>
                  <a:pt x="3829" y="5401"/>
                  <a:pt x="3827" y="5399"/>
                </a:cubicBezTo>
                <a:lnTo>
                  <a:pt x="3827" y="5399"/>
                </a:lnTo>
                <a:cubicBezTo>
                  <a:pt x="3825" y="5398"/>
                  <a:pt x="3823" y="5397"/>
                  <a:pt x="3821" y="5395"/>
                </a:cubicBezTo>
                <a:lnTo>
                  <a:pt x="3821" y="5395"/>
                </a:lnTo>
                <a:cubicBezTo>
                  <a:pt x="3820" y="5395"/>
                  <a:pt x="3819" y="5394"/>
                  <a:pt x="3819" y="5393"/>
                </a:cubicBezTo>
                <a:lnTo>
                  <a:pt x="3819" y="5393"/>
                </a:lnTo>
                <a:cubicBezTo>
                  <a:pt x="3806" y="5384"/>
                  <a:pt x="3794" y="5372"/>
                  <a:pt x="3783" y="5359"/>
                </a:cubicBezTo>
                <a:lnTo>
                  <a:pt x="3783" y="5359"/>
                </a:lnTo>
                <a:cubicBezTo>
                  <a:pt x="3741" y="5307"/>
                  <a:pt x="3718" y="5234"/>
                  <a:pt x="3718" y="5152"/>
                </a:cubicBezTo>
                <a:lnTo>
                  <a:pt x="3718" y="5152"/>
                </a:lnTo>
                <a:cubicBezTo>
                  <a:pt x="3718" y="5058"/>
                  <a:pt x="3746" y="4982"/>
                  <a:pt x="3795" y="4931"/>
                </a:cubicBezTo>
                <a:lnTo>
                  <a:pt x="3795" y="4931"/>
                </a:lnTo>
                <a:cubicBezTo>
                  <a:pt x="3821" y="4904"/>
                  <a:pt x="3853" y="4884"/>
                  <a:pt x="3889" y="4873"/>
                </a:cubicBezTo>
                <a:lnTo>
                  <a:pt x="3889" y="4873"/>
                </a:lnTo>
                <a:cubicBezTo>
                  <a:pt x="3914" y="4865"/>
                  <a:pt x="3941" y="4861"/>
                  <a:pt x="3969" y="4861"/>
                </a:cubicBezTo>
                <a:lnTo>
                  <a:pt x="3969" y="4861"/>
                </a:lnTo>
                <a:cubicBezTo>
                  <a:pt x="4033" y="4861"/>
                  <a:pt x="4128" y="4890"/>
                  <a:pt x="4223" y="4938"/>
                </a:cubicBezTo>
                <a:lnTo>
                  <a:pt x="4223" y="4938"/>
                </a:lnTo>
                <a:cubicBezTo>
                  <a:pt x="4259" y="4956"/>
                  <a:pt x="4301" y="4954"/>
                  <a:pt x="4336" y="4933"/>
                </a:cubicBezTo>
                <a:lnTo>
                  <a:pt x="4336" y="4933"/>
                </a:lnTo>
                <a:cubicBezTo>
                  <a:pt x="4338" y="4932"/>
                  <a:pt x="4341" y="4931"/>
                  <a:pt x="4342" y="4929"/>
                </a:cubicBezTo>
                <a:lnTo>
                  <a:pt x="4342" y="4929"/>
                </a:lnTo>
                <a:cubicBezTo>
                  <a:pt x="4360" y="4916"/>
                  <a:pt x="4374" y="4899"/>
                  <a:pt x="4382" y="4880"/>
                </a:cubicBezTo>
                <a:lnTo>
                  <a:pt x="4382" y="2371"/>
                </a:lnTo>
                <a:lnTo>
                  <a:pt x="4382" y="2371"/>
                </a:lnTo>
                <a:cubicBezTo>
                  <a:pt x="4388" y="2366"/>
                  <a:pt x="4392" y="2361"/>
                  <a:pt x="4398" y="2356"/>
                </a:cubicBezTo>
                <a:lnTo>
                  <a:pt x="4398" y="2356"/>
                </a:lnTo>
                <a:cubicBezTo>
                  <a:pt x="4401" y="2355"/>
                  <a:pt x="4403" y="2353"/>
                  <a:pt x="4405" y="2352"/>
                </a:cubicBezTo>
                <a:lnTo>
                  <a:pt x="4405" y="2352"/>
                </a:lnTo>
                <a:cubicBezTo>
                  <a:pt x="4440" y="2331"/>
                  <a:pt x="4482" y="2329"/>
                  <a:pt x="4518" y="2347"/>
                </a:cubicBezTo>
                <a:lnTo>
                  <a:pt x="4518" y="2347"/>
                </a:lnTo>
                <a:cubicBezTo>
                  <a:pt x="4613" y="2395"/>
                  <a:pt x="4708" y="2424"/>
                  <a:pt x="4772" y="2424"/>
                </a:cubicBezTo>
                <a:lnTo>
                  <a:pt x="4772" y="2424"/>
                </a:lnTo>
                <a:cubicBezTo>
                  <a:pt x="4801" y="2424"/>
                  <a:pt x="4827" y="2421"/>
                  <a:pt x="4851" y="2412"/>
                </a:cubicBezTo>
                <a:lnTo>
                  <a:pt x="4851" y="2412"/>
                </a:lnTo>
                <a:cubicBezTo>
                  <a:pt x="4888" y="2401"/>
                  <a:pt x="4920" y="2381"/>
                  <a:pt x="4946" y="2354"/>
                </a:cubicBezTo>
                <a:lnTo>
                  <a:pt x="4946" y="2354"/>
                </a:lnTo>
                <a:cubicBezTo>
                  <a:pt x="4995" y="2303"/>
                  <a:pt x="5023" y="2227"/>
                  <a:pt x="5023" y="2134"/>
                </a:cubicBezTo>
                <a:lnTo>
                  <a:pt x="5023" y="2134"/>
                </a:lnTo>
                <a:cubicBezTo>
                  <a:pt x="5023" y="2052"/>
                  <a:pt x="5000" y="1978"/>
                  <a:pt x="4958" y="1926"/>
                </a:cubicBezTo>
                <a:lnTo>
                  <a:pt x="4958" y="1926"/>
                </a:lnTo>
                <a:cubicBezTo>
                  <a:pt x="4947" y="1913"/>
                  <a:pt x="4935" y="1902"/>
                  <a:pt x="4922" y="1891"/>
                </a:cubicBezTo>
                <a:lnTo>
                  <a:pt x="4922" y="1891"/>
                </a:lnTo>
                <a:cubicBezTo>
                  <a:pt x="4921" y="1891"/>
                  <a:pt x="4921" y="1890"/>
                  <a:pt x="4920" y="1889"/>
                </a:cubicBezTo>
                <a:lnTo>
                  <a:pt x="4920" y="1889"/>
                </a:lnTo>
                <a:cubicBezTo>
                  <a:pt x="4918" y="1888"/>
                  <a:pt x="4916" y="1887"/>
                  <a:pt x="4914" y="1885"/>
                </a:cubicBezTo>
                <a:lnTo>
                  <a:pt x="4914" y="1885"/>
                </a:lnTo>
                <a:cubicBezTo>
                  <a:pt x="4912" y="1884"/>
                  <a:pt x="4911" y="1883"/>
                  <a:pt x="4909" y="1882"/>
                </a:cubicBezTo>
                <a:lnTo>
                  <a:pt x="4909" y="1882"/>
                </a:lnTo>
                <a:cubicBezTo>
                  <a:pt x="4908" y="1881"/>
                  <a:pt x="4906" y="1881"/>
                  <a:pt x="4905" y="1880"/>
                </a:cubicBezTo>
                <a:lnTo>
                  <a:pt x="4905" y="1880"/>
                </a:lnTo>
                <a:cubicBezTo>
                  <a:pt x="4903" y="1878"/>
                  <a:pt x="4900" y="1877"/>
                  <a:pt x="4898" y="1875"/>
                </a:cubicBezTo>
                <a:lnTo>
                  <a:pt x="4898" y="1875"/>
                </a:lnTo>
                <a:cubicBezTo>
                  <a:pt x="4897" y="1875"/>
                  <a:pt x="4897" y="1875"/>
                  <a:pt x="4897" y="1874"/>
                </a:cubicBezTo>
                <a:lnTo>
                  <a:pt x="4897" y="1874"/>
                </a:lnTo>
                <a:cubicBezTo>
                  <a:pt x="4865" y="1856"/>
                  <a:pt x="4828" y="1846"/>
                  <a:pt x="4786" y="1843"/>
                </a:cubicBezTo>
                <a:lnTo>
                  <a:pt x="4786" y="1843"/>
                </a:lnTo>
                <a:cubicBezTo>
                  <a:pt x="4782" y="1843"/>
                  <a:pt x="4777" y="1843"/>
                  <a:pt x="4772" y="1843"/>
                </a:cubicBezTo>
                <a:lnTo>
                  <a:pt x="4772" y="1843"/>
                </a:lnTo>
                <a:cubicBezTo>
                  <a:pt x="4707" y="1843"/>
                  <a:pt x="4611" y="1870"/>
                  <a:pt x="4518" y="1916"/>
                </a:cubicBezTo>
                <a:lnTo>
                  <a:pt x="4518" y="1916"/>
                </a:lnTo>
                <a:cubicBezTo>
                  <a:pt x="4481" y="1934"/>
                  <a:pt x="4438" y="1932"/>
                  <a:pt x="4403" y="1910"/>
                </a:cubicBezTo>
                <a:lnTo>
                  <a:pt x="4403" y="1910"/>
                </a:lnTo>
                <a:cubicBezTo>
                  <a:pt x="4395" y="1905"/>
                  <a:pt x="4389" y="1899"/>
                  <a:pt x="4382" y="1892"/>
                </a:cubicBezTo>
                <a:lnTo>
                  <a:pt x="4382" y="1870"/>
                </a:lnTo>
                <a:lnTo>
                  <a:pt x="4382" y="1870"/>
                </a:lnTo>
                <a:cubicBezTo>
                  <a:pt x="4382" y="841"/>
                  <a:pt x="3540" y="0"/>
                  <a:pt x="2512" y="0"/>
                </a:cubicBezTo>
                <a:lnTo>
                  <a:pt x="2512" y="0"/>
                </a:lnTo>
                <a:lnTo>
                  <a:pt x="2512" y="0"/>
                </a:lnTo>
                <a:cubicBezTo>
                  <a:pt x="1484" y="0"/>
                  <a:pt x="643" y="841"/>
                  <a:pt x="643" y="1870"/>
                </a:cubicBezTo>
                <a:lnTo>
                  <a:pt x="643" y="1871"/>
                </a:lnTo>
                <a:lnTo>
                  <a:pt x="643" y="1871"/>
                </a:lnTo>
                <a:cubicBezTo>
                  <a:pt x="650" y="1878"/>
                  <a:pt x="658" y="1885"/>
                  <a:pt x="667" y="1891"/>
                </a:cubicBezTo>
                <a:lnTo>
                  <a:pt x="667" y="1891"/>
                </a:lnTo>
                <a:cubicBezTo>
                  <a:pt x="702" y="1912"/>
                  <a:pt x="744" y="1915"/>
                  <a:pt x="782" y="1896"/>
                </a:cubicBezTo>
                <a:lnTo>
                  <a:pt x="782" y="1896"/>
                </a:lnTo>
                <a:cubicBezTo>
                  <a:pt x="875" y="1851"/>
                  <a:pt x="970" y="1824"/>
                  <a:pt x="1036" y="1824"/>
                </a:cubicBezTo>
                <a:lnTo>
                  <a:pt x="1036" y="1824"/>
                </a:lnTo>
                <a:cubicBezTo>
                  <a:pt x="1041" y="1824"/>
                  <a:pt x="1046" y="1824"/>
                  <a:pt x="1050" y="1824"/>
                </a:cubicBezTo>
                <a:lnTo>
                  <a:pt x="1050" y="1824"/>
                </a:lnTo>
                <a:cubicBezTo>
                  <a:pt x="1092" y="1826"/>
                  <a:pt x="1129" y="1837"/>
                  <a:pt x="1161" y="1855"/>
                </a:cubicBezTo>
                <a:lnTo>
                  <a:pt x="1161" y="1855"/>
                </a:lnTo>
                <a:cubicBezTo>
                  <a:pt x="1162" y="1855"/>
                  <a:pt x="1162" y="1855"/>
                  <a:pt x="1162" y="1855"/>
                </a:cubicBezTo>
                <a:lnTo>
                  <a:pt x="1162" y="1855"/>
                </a:lnTo>
                <a:cubicBezTo>
                  <a:pt x="1165" y="1857"/>
                  <a:pt x="1167" y="1859"/>
                  <a:pt x="1169" y="1860"/>
                </a:cubicBezTo>
                <a:lnTo>
                  <a:pt x="1169" y="1860"/>
                </a:lnTo>
                <a:cubicBezTo>
                  <a:pt x="1171" y="1861"/>
                  <a:pt x="1172" y="1862"/>
                  <a:pt x="1173" y="1863"/>
                </a:cubicBezTo>
                <a:lnTo>
                  <a:pt x="1173" y="1863"/>
                </a:lnTo>
                <a:cubicBezTo>
                  <a:pt x="1174" y="1864"/>
                  <a:pt x="1176" y="1865"/>
                  <a:pt x="1178" y="1866"/>
                </a:cubicBezTo>
                <a:lnTo>
                  <a:pt x="1178" y="1866"/>
                </a:lnTo>
                <a:cubicBezTo>
                  <a:pt x="1180" y="1868"/>
                  <a:pt x="1182" y="1869"/>
                  <a:pt x="1184" y="1871"/>
                </a:cubicBezTo>
                <a:lnTo>
                  <a:pt x="1184" y="1871"/>
                </a:lnTo>
                <a:cubicBezTo>
                  <a:pt x="1185" y="1871"/>
                  <a:pt x="1185" y="1872"/>
                  <a:pt x="1186" y="1872"/>
                </a:cubicBezTo>
                <a:lnTo>
                  <a:pt x="1186" y="1872"/>
                </a:lnTo>
                <a:cubicBezTo>
                  <a:pt x="1199" y="1882"/>
                  <a:pt x="1211" y="1894"/>
                  <a:pt x="1221" y="1907"/>
                </a:cubicBezTo>
                <a:lnTo>
                  <a:pt x="1221" y="1907"/>
                </a:lnTo>
                <a:cubicBezTo>
                  <a:pt x="1264" y="1959"/>
                  <a:pt x="1286" y="2032"/>
                  <a:pt x="1286" y="2114"/>
                </a:cubicBezTo>
                <a:lnTo>
                  <a:pt x="1286" y="2114"/>
                </a:lnTo>
                <a:cubicBezTo>
                  <a:pt x="1286" y="2208"/>
                  <a:pt x="1259" y="2284"/>
                  <a:pt x="1210" y="2335"/>
                </a:cubicBezTo>
                <a:lnTo>
                  <a:pt x="1210" y="2335"/>
                </a:lnTo>
                <a:cubicBezTo>
                  <a:pt x="1184" y="2362"/>
                  <a:pt x="1152" y="2381"/>
                  <a:pt x="1116" y="2393"/>
                </a:cubicBezTo>
                <a:lnTo>
                  <a:pt x="1116" y="2393"/>
                </a:lnTo>
                <a:cubicBezTo>
                  <a:pt x="1091" y="2401"/>
                  <a:pt x="1065" y="2405"/>
                  <a:pt x="1036" y="2405"/>
                </a:cubicBezTo>
                <a:lnTo>
                  <a:pt x="1036" y="2405"/>
                </a:lnTo>
                <a:cubicBezTo>
                  <a:pt x="972" y="2405"/>
                  <a:pt x="877" y="2376"/>
                  <a:pt x="782" y="2328"/>
                </a:cubicBezTo>
                <a:lnTo>
                  <a:pt x="782" y="2328"/>
                </a:lnTo>
                <a:cubicBezTo>
                  <a:pt x="746" y="2310"/>
                  <a:pt x="703" y="2311"/>
                  <a:pt x="669" y="2332"/>
                </a:cubicBezTo>
                <a:lnTo>
                  <a:pt x="669" y="2332"/>
                </a:lnTo>
                <a:cubicBezTo>
                  <a:pt x="667" y="2334"/>
                  <a:pt x="664" y="2336"/>
                  <a:pt x="663" y="2337"/>
                </a:cubicBezTo>
                <a:lnTo>
                  <a:pt x="663" y="2337"/>
                </a:lnTo>
                <a:cubicBezTo>
                  <a:pt x="655" y="2342"/>
                  <a:pt x="649" y="2348"/>
                  <a:pt x="643" y="2354"/>
                </a:cubicBezTo>
                <a:lnTo>
                  <a:pt x="643" y="4911"/>
                </a:lnTo>
                <a:lnTo>
                  <a:pt x="643" y="4911"/>
                </a:lnTo>
                <a:cubicBezTo>
                  <a:pt x="638" y="4918"/>
                  <a:pt x="631" y="4924"/>
                  <a:pt x="623" y="4929"/>
                </a:cubicBezTo>
                <a:lnTo>
                  <a:pt x="623" y="4929"/>
                </a:lnTo>
                <a:cubicBezTo>
                  <a:pt x="622" y="4931"/>
                  <a:pt x="620" y="4932"/>
                  <a:pt x="617" y="4933"/>
                </a:cubicBezTo>
                <a:lnTo>
                  <a:pt x="617" y="4933"/>
                </a:lnTo>
                <a:cubicBezTo>
                  <a:pt x="582" y="4954"/>
                  <a:pt x="540" y="4956"/>
                  <a:pt x="504" y="4938"/>
                </a:cubicBezTo>
                <a:lnTo>
                  <a:pt x="504" y="4938"/>
                </a:lnTo>
                <a:cubicBezTo>
                  <a:pt x="409" y="4890"/>
                  <a:pt x="314" y="4861"/>
                  <a:pt x="250" y="4861"/>
                </a:cubicBezTo>
                <a:lnTo>
                  <a:pt x="250" y="4861"/>
                </a:lnTo>
                <a:cubicBezTo>
                  <a:pt x="221" y="4861"/>
                  <a:pt x="195" y="4865"/>
                  <a:pt x="170" y="4873"/>
                </a:cubicBezTo>
                <a:lnTo>
                  <a:pt x="170" y="4873"/>
                </a:lnTo>
                <a:cubicBezTo>
                  <a:pt x="134" y="4884"/>
                  <a:pt x="102" y="4904"/>
                  <a:pt x="76" y="4931"/>
                </a:cubicBezTo>
                <a:lnTo>
                  <a:pt x="76" y="4931"/>
                </a:lnTo>
                <a:cubicBezTo>
                  <a:pt x="27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4" y="5359"/>
                </a:cubicBezTo>
                <a:lnTo>
                  <a:pt x="64" y="5359"/>
                </a:lnTo>
                <a:cubicBezTo>
                  <a:pt x="75" y="5372"/>
                  <a:pt x="87" y="5384"/>
                  <a:pt x="100" y="5393"/>
                </a:cubicBezTo>
                <a:lnTo>
                  <a:pt x="100" y="5393"/>
                </a:lnTo>
                <a:cubicBezTo>
                  <a:pt x="100" y="5394"/>
                  <a:pt x="101" y="5395"/>
                  <a:pt x="102" y="5395"/>
                </a:cubicBezTo>
                <a:lnTo>
                  <a:pt x="102" y="5395"/>
                </a:lnTo>
                <a:cubicBezTo>
                  <a:pt x="104" y="5397"/>
                  <a:pt x="106" y="5398"/>
                  <a:pt x="108" y="5399"/>
                </a:cubicBezTo>
                <a:lnTo>
                  <a:pt x="108" y="5399"/>
                </a:lnTo>
                <a:cubicBezTo>
                  <a:pt x="110" y="5401"/>
                  <a:pt x="111" y="5402"/>
                  <a:pt x="113" y="5403"/>
                </a:cubicBezTo>
                <a:lnTo>
                  <a:pt x="113" y="5403"/>
                </a:lnTo>
                <a:cubicBezTo>
                  <a:pt x="114" y="5404"/>
                  <a:pt x="115" y="5404"/>
                  <a:pt x="116" y="5406"/>
                </a:cubicBezTo>
                <a:lnTo>
                  <a:pt x="116" y="5406"/>
                </a:lnTo>
                <a:cubicBezTo>
                  <a:pt x="119" y="5407"/>
                  <a:pt x="122" y="5409"/>
                  <a:pt x="124" y="5410"/>
                </a:cubicBezTo>
                <a:lnTo>
                  <a:pt x="124" y="5410"/>
                </a:lnTo>
                <a:lnTo>
                  <a:pt x="125" y="5410"/>
                </a:lnTo>
                <a:lnTo>
                  <a:pt x="125" y="5410"/>
                </a:lnTo>
                <a:cubicBezTo>
                  <a:pt x="157" y="5429"/>
                  <a:pt x="194" y="5440"/>
                  <a:pt x="236" y="5442"/>
                </a:cubicBezTo>
                <a:lnTo>
                  <a:pt x="236" y="5442"/>
                </a:lnTo>
                <a:cubicBezTo>
                  <a:pt x="241" y="5443"/>
                  <a:pt x="245" y="5443"/>
                  <a:pt x="250" y="5443"/>
                </a:cubicBezTo>
                <a:lnTo>
                  <a:pt x="250" y="5443"/>
                </a:lnTo>
                <a:cubicBezTo>
                  <a:pt x="316" y="5443"/>
                  <a:pt x="411" y="5415"/>
                  <a:pt x="505" y="5370"/>
                </a:cubicBezTo>
                <a:lnTo>
                  <a:pt x="505" y="5370"/>
                </a:lnTo>
                <a:cubicBezTo>
                  <a:pt x="541" y="5351"/>
                  <a:pt x="584" y="5354"/>
                  <a:pt x="619" y="5375"/>
                </a:cubicBezTo>
                <a:lnTo>
                  <a:pt x="619" y="5375"/>
                </a:lnTo>
                <a:cubicBezTo>
                  <a:pt x="628" y="5381"/>
                  <a:pt x="636" y="5388"/>
                  <a:pt x="643" y="5396"/>
                </a:cubicBezTo>
                <a:lnTo>
                  <a:pt x="643" y="5411"/>
                </a:lnTo>
                <a:lnTo>
                  <a:pt x="643" y="5411"/>
                </a:lnTo>
                <a:cubicBezTo>
                  <a:pt x="643" y="5423"/>
                  <a:pt x="643" y="5434"/>
                  <a:pt x="643" y="5445"/>
                </a:cubicBezTo>
                <a:lnTo>
                  <a:pt x="643" y="5445"/>
                </a:lnTo>
                <a:cubicBezTo>
                  <a:pt x="643" y="5445"/>
                  <a:pt x="644" y="5445"/>
                  <a:pt x="644" y="5446"/>
                </a:cubicBezTo>
                <a:lnTo>
                  <a:pt x="644" y="5446"/>
                </a:lnTo>
                <a:cubicBezTo>
                  <a:pt x="663" y="6458"/>
                  <a:pt x="1496" y="7281"/>
                  <a:pt x="2512" y="7281"/>
                </a:cubicBezTo>
                <a:lnTo>
                  <a:pt x="2512" y="7281"/>
                </a:lnTo>
                <a:lnTo>
                  <a:pt x="2512" y="7281"/>
                </a:lnTo>
                <a:cubicBezTo>
                  <a:pt x="3536" y="7281"/>
                  <a:pt x="4374" y="6448"/>
                  <a:pt x="4382" y="5426"/>
                </a:cubicBezTo>
                <a:lnTo>
                  <a:pt x="4382" y="5426"/>
                </a:lnTo>
                <a:cubicBezTo>
                  <a:pt x="4373" y="5406"/>
                  <a:pt x="4358" y="5388"/>
                  <a:pt x="4337" y="5375"/>
                </a:cubicBezTo>
              </a:path>
            </a:pathLst>
          </a:custGeom>
          <a:solidFill>
            <a:srgbClr val="93B3D7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63C35320-9271-2E46-A193-73E9AE95F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227" y="2413325"/>
            <a:ext cx="2556056" cy="3685631"/>
          </a:xfrm>
          <a:custGeom>
            <a:avLst/>
            <a:gdLst>
              <a:gd name="T0" fmla="*/ 4279 w 5049"/>
              <a:gd name="T1" fmla="*/ 5367 h 7282"/>
              <a:gd name="T2" fmla="*/ 4025 w 5049"/>
              <a:gd name="T3" fmla="*/ 5439 h 7282"/>
              <a:gd name="T4" fmla="*/ 3900 w 5049"/>
              <a:gd name="T5" fmla="*/ 5408 h 7282"/>
              <a:gd name="T6" fmla="*/ 3900 w 5049"/>
              <a:gd name="T7" fmla="*/ 5408 h 7282"/>
              <a:gd name="T8" fmla="*/ 3888 w 5049"/>
              <a:gd name="T9" fmla="*/ 5401 h 7282"/>
              <a:gd name="T10" fmla="*/ 3883 w 5049"/>
              <a:gd name="T11" fmla="*/ 5397 h 7282"/>
              <a:gd name="T12" fmla="*/ 3875 w 5049"/>
              <a:gd name="T13" fmla="*/ 5391 h 7282"/>
              <a:gd name="T14" fmla="*/ 3839 w 5049"/>
              <a:gd name="T15" fmla="*/ 5356 h 7282"/>
              <a:gd name="T16" fmla="*/ 3851 w 5049"/>
              <a:gd name="T17" fmla="*/ 4928 h 7282"/>
              <a:gd name="T18" fmla="*/ 3946 w 5049"/>
              <a:gd name="T19" fmla="*/ 4870 h 7282"/>
              <a:gd name="T20" fmla="*/ 4279 w 5049"/>
              <a:gd name="T21" fmla="*/ 4935 h 7282"/>
              <a:gd name="T22" fmla="*/ 4392 w 5049"/>
              <a:gd name="T23" fmla="*/ 4931 h 7282"/>
              <a:gd name="T24" fmla="*/ 4402 w 5049"/>
              <a:gd name="T25" fmla="*/ 4924 h 7282"/>
              <a:gd name="T26" fmla="*/ 4424 w 5049"/>
              <a:gd name="T27" fmla="*/ 2337 h 7282"/>
              <a:gd name="T28" fmla="*/ 4430 w 5049"/>
              <a:gd name="T29" fmla="*/ 2333 h 7282"/>
              <a:gd name="T30" fmla="*/ 4798 w 5049"/>
              <a:gd name="T31" fmla="*/ 2405 h 7282"/>
              <a:gd name="T32" fmla="*/ 4877 w 5049"/>
              <a:gd name="T33" fmla="*/ 2394 h 7282"/>
              <a:gd name="T34" fmla="*/ 5048 w 5049"/>
              <a:gd name="T35" fmla="*/ 2115 h 7282"/>
              <a:gd name="T36" fmla="*/ 4983 w 5049"/>
              <a:gd name="T37" fmla="*/ 1907 h 7282"/>
              <a:gd name="T38" fmla="*/ 4946 w 5049"/>
              <a:gd name="T39" fmla="*/ 1871 h 7282"/>
              <a:gd name="T40" fmla="*/ 4940 w 5049"/>
              <a:gd name="T41" fmla="*/ 1866 h 7282"/>
              <a:gd name="T42" fmla="*/ 4931 w 5049"/>
              <a:gd name="T43" fmla="*/ 1861 h 7282"/>
              <a:gd name="T44" fmla="*/ 4923 w 5049"/>
              <a:gd name="T45" fmla="*/ 1856 h 7282"/>
              <a:gd name="T46" fmla="*/ 4812 w 5049"/>
              <a:gd name="T47" fmla="*/ 1824 h 7282"/>
              <a:gd name="T48" fmla="*/ 4798 w 5049"/>
              <a:gd name="T49" fmla="*/ 1824 h 7282"/>
              <a:gd name="T50" fmla="*/ 4429 w 5049"/>
              <a:gd name="T51" fmla="*/ 1891 h 7282"/>
              <a:gd name="T52" fmla="*/ 4402 w 5049"/>
              <a:gd name="T53" fmla="*/ 1868 h 7282"/>
              <a:gd name="T54" fmla="*/ 2533 w 5049"/>
              <a:gd name="T55" fmla="*/ 0 h 7282"/>
              <a:gd name="T56" fmla="*/ 664 w 5049"/>
              <a:gd name="T57" fmla="*/ 1892 h 7282"/>
              <a:gd name="T58" fmla="*/ 685 w 5049"/>
              <a:gd name="T59" fmla="*/ 1910 h 7282"/>
              <a:gd name="T60" fmla="*/ 1054 w 5049"/>
              <a:gd name="T61" fmla="*/ 1843 h 7282"/>
              <a:gd name="T62" fmla="*/ 1068 w 5049"/>
              <a:gd name="T63" fmla="*/ 1843 h 7282"/>
              <a:gd name="T64" fmla="*/ 1180 w 5049"/>
              <a:gd name="T65" fmla="*/ 1875 h 7282"/>
              <a:gd name="T66" fmla="*/ 1187 w 5049"/>
              <a:gd name="T67" fmla="*/ 1880 h 7282"/>
              <a:gd name="T68" fmla="*/ 1196 w 5049"/>
              <a:gd name="T69" fmla="*/ 1885 h 7282"/>
              <a:gd name="T70" fmla="*/ 1202 w 5049"/>
              <a:gd name="T71" fmla="*/ 1889 h 7282"/>
              <a:gd name="T72" fmla="*/ 1240 w 5049"/>
              <a:gd name="T73" fmla="*/ 1926 h 7282"/>
              <a:gd name="T74" fmla="*/ 1305 w 5049"/>
              <a:gd name="T75" fmla="*/ 2134 h 7282"/>
              <a:gd name="T76" fmla="*/ 1133 w 5049"/>
              <a:gd name="T77" fmla="*/ 2412 h 7282"/>
              <a:gd name="T78" fmla="*/ 1054 w 5049"/>
              <a:gd name="T79" fmla="*/ 2424 h 7282"/>
              <a:gd name="T80" fmla="*/ 687 w 5049"/>
              <a:gd name="T81" fmla="*/ 2352 h 7282"/>
              <a:gd name="T82" fmla="*/ 680 w 5049"/>
              <a:gd name="T83" fmla="*/ 2356 h 7282"/>
              <a:gd name="T84" fmla="*/ 664 w 5049"/>
              <a:gd name="T85" fmla="*/ 4880 h 7282"/>
              <a:gd name="T86" fmla="*/ 618 w 5049"/>
              <a:gd name="T87" fmla="*/ 4933 h 7282"/>
              <a:gd name="T88" fmla="*/ 505 w 5049"/>
              <a:gd name="T89" fmla="*/ 4938 h 7282"/>
              <a:gd name="T90" fmla="*/ 171 w 5049"/>
              <a:gd name="T91" fmla="*/ 4873 h 7282"/>
              <a:gd name="T92" fmla="*/ 77 w 5049"/>
              <a:gd name="T93" fmla="*/ 4931 h 7282"/>
              <a:gd name="T94" fmla="*/ 65 w 5049"/>
              <a:gd name="T95" fmla="*/ 5359 h 7282"/>
              <a:gd name="T96" fmla="*/ 101 w 5049"/>
              <a:gd name="T97" fmla="*/ 5393 h 7282"/>
              <a:gd name="T98" fmla="*/ 109 w 5049"/>
              <a:gd name="T99" fmla="*/ 5399 h 7282"/>
              <a:gd name="T100" fmla="*/ 114 w 5049"/>
              <a:gd name="T101" fmla="*/ 5403 h 7282"/>
              <a:gd name="T102" fmla="*/ 125 w 5049"/>
              <a:gd name="T103" fmla="*/ 5410 h 7282"/>
              <a:gd name="T104" fmla="*/ 126 w 5049"/>
              <a:gd name="T105" fmla="*/ 5410 h 7282"/>
              <a:gd name="T106" fmla="*/ 251 w 5049"/>
              <a:gd name="T107" fmla="*/ 5443 h 7282"/>
              <a:gd name="T108" fmla="*/ 505 w 5049"/>
              <a:gd name="T109" fmla="*/ 5370 h 7282"/>
              <a:gd name="T110" fmla="*/ 664 w 5049"/>
              <a:gd name="T111" fmla="*/ 5426 h 7282"/>
              <a:gd name="T112" fmla="*/ 664 w 5049"/>
              <a:gd name="T113" fmla="*/ 5427 h 7282"/>
              <a:gd name="T114" fmla="*/ 2533 w 5049"/>
              <a:gd name="T115" fmla="*/ 7281 h 7282"/>
              <a:gd name="T116" fmla="*/ 4402 w 5049"/>
              <a:gd name="T117" fmla="*/ 5378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049" h="7282">
                <a:moveTo>
                  <a:pt x="4394" y="5373"/>
                </a:moveTo>
                <a:lnTo>
                  <a:pt x="4394" y="5373"/>
                </a:lnTo>
                <a:cubicBezTo>
                  <a:pt x="4360" y="5351"/>
                  <a:pt x="4317" y="5349"/>
                  <a:pt x="4279" y="5367"/>
                </a:cubicBezTo>
                <a:lnTo>
                  <a:pt x="4279" y="5367"/>
                </a:lnTo>
                <a:cubicBezTo>
                  <a:pt x="4186" y="5412"/>
                  <a:pt x="4091" y="5439"/>
                  <a:pt x="4025" y="5439"/>
                </a:cubicBezTo>
                <a:lnTo>
                  <a:pt x="4025" y="5439"/>
                </a:lnTo>
                <a:cubicBezTo>
                  <a:pt x="4020" y="5439"/>
                  <a:pt x="4016" y="5439"/>
                  <a:pt x="4011" y="5439"/>
                </a:cubicBezTo>
                <a:lnTo>
                  <a:pt x="4011" y="5439"/>
                </a:lnTo>
                <a:cubicBezTo>
                  <a:pt x="3969" y="5438"/>
                  <a:pt x="3932" y="5427"/>
                  <a:pt x="3900" y="5408"/>
                </a:cubicBezTo>
                <a:lnTo>
                  <a:pt x="3900" y="5408"/>
                </a:lnTo>
                <a:lnTo>
                  <a:pt x="3900" y="5408"/>
                </a:lnTo>
                <a:lnTo>
                  <a:pt x="3900" y="5408"/>
                </a:lnTo>
                <a:cubicBezTo>
                  <a:pt x="3896" y="5406"/>
                  <a:pt x="3894" y="5404"/>
                  <a:pt x="3891" y="5403"/>
                </a:cubicBezTo>
                <a:lnTo>
                  <a:pt x="3891" y="5403"/>
                </a:lnTo>
                <a:cubicBezTo>
                  <a:pt x="3890" y="5402"/>
                  <a:pt x="3889" y="5401"/>
                  <a:pt x="3888" y="5401"/>
                </a:cubicBezTo>
                <a:lnTo>
                  <a:pt x="3888" y="5401"/>
                </a:lnTo>
                <a:cubicBezTo>
                  <a:pt x="3887" y="5399"/>
                  <a:pt x="3885" y="5398"/>
                  <a:pt x="3883" y="5397"/>
                </a:cubicBezTo>
                <a:lnTo>
                  <a:pt x="3883" y="5397"/>
                </a:lnTo>
                <a:cubicBezTo>
                  <a:pt x="3881" y="5396"/>
                  <a:pt x="3879" y="5394"/>
                  <a:pt x="3877" y="5393"/>
                </a:cubicBezTo>
                <a:lnTo>
                  <a:pt x="3877" y="5393"/>
                </a:lnTo>
                <a:cubicBezTo>
                  <a:pt x="3876" y="5392"/>
                  <a:pt x="3876" y="5392"/>
                  <a:pt x="3875" y="5391"/>
                </a:cubicBezTo>
                <a:lnTo>
                  <a:pt x="3875" y="5391"/>
                </a:lnTo>
                <a:cubicBezTo>
                  <a:pt x="3862" y="5381"/>
                  <a:pt x="3850" y="5370"/>
                  <a:pt x="3839" y="5356"/>
                </a:cubicBezTo>
                <a:lnTo>
                  <a:pt x="3839" y="5356"/>
                </a:lnTo>
                <a:cubicBezTo>
                  <a:pt x="3797" y="5305"/>
                  <a:pt x="3775" y="5231"/>
                  <a:pt x="3775" y="5149"/>
                </a:cubicBezTo>
                <a:lnTo>
                  <a:pt x="3775" y="5149"/>
                </a:lnTo>
                <a:cubicBezTo>
                  <a:pt x="3775" y="5055"/>
                  <a:pt x="3802" y="4979"/>
                  <a:pt x="3851" y="4928"/>
                </a:cubicBezTo>
                <a:lnTo>
                  <a:pt x="3851" y="4928"/>
                </a:lnTo>
                <a:cubicBezTo>
                  <a:pt x="3877" y="4901"/>
                  <a:pt x="3909" y="4882"/>
                  <a:pt x="3946" y="4870"/>
                </a:cubicBezTo>
                <a:lnTo>
                  <a:pt x="3946" y="4870"/>
                </a:lnTo>
                <a:cubicBezTo>
                  <a:pt x="3970" y="4863"/>
                  <a:pt x="3996" y="4858"/>
                  <a:pt x="4025" y="4858"/>
                </a:cubicBezTo>
                <a:lnTo>
                  <a:pt x="4025" y="4858"/>
                </a:lnTo>
                <a:cubicBezTo>
                  <a:pt x="4089" y="4858"/>
                  <a:pt x="4184" y="4887"/>
                  <a:pt x="4279" y="4935"/>
                </a:cubicBezTo>
                <a:lnTo>
                  <a:pt x="4279" y="4935"/>
                </a:lnTo>
                <a:cubicBezTo>
                  <a:pt x="4315" y="4954"/>
                  <a:pt x="4358" y="4952"/>
                  <a:pt x="4392" y="4931"/>
                </a:cubicBezTo>
                <a:lnTo>
                  <a:pt x="4392" y="4931"/>
                </a:lnTo>
                <a:cubicBezTo>
                  <a:pt x="4394" y="4929"/>
                  <a:pt x="4397" y="4927"/>
                  <a:pt x="4399" y="4926"/>
                </a:cubicBezTo>
                <a:lnTo>
                  <a:pt x="4399" y="4926"/>
                </a:lnTo>
                <a:cubicBezTo>
                  <a:pt x="4400" y="4926"/>
                  <a:pt x="4401" y="4924"/>
                  <a:pt x="4402" y="4924"/>
                </a:cubicBezTo>
                <a:lnTo>
                  <a:pt x="4402" y="2358"/>
                </a:lnTo>
                <a:lnTo>
                  <a:pt x="4402" y="2358"/>
                </a:lnTo>
                <a:cubicBezTo>
                  <a:pt x="4408" y="2350"/>
                  <a:pt x="4416" y="2343"/>
                  <a:pt x="4424" y="2337"/>
                </a:cubicBezTo>
                <a:lnTo>
                  <a:pt x="4424" y="2337"/>
                </a:lnTo>
                <a:cubicBezTo>
                  <a:pt x="4426" y="2336"/>
                  <a:pt x="4429" y="2334"/>
                  <a:pt x="4430" y="2333"/>
                </a:cubicBezTo>
                <a:lnTo>
                  <a:pt x="4430" y="2333"/>
                </a:lnTo>
                <a:cubicBezTo>
                  <a:pt x="4465" y="2312"/>
                  <a:pt x="4507" y="2310"/>
                  <a:pt x="4544" y="2328"/>
                </a:cubicBezTo>
                <a:lnTo>
                  <a:pt x="4544" y="2328"/>
                </a:lnTo>
                <a:cubicBezTo>
                  <a:pt x="4638" y="2376"/>
                  <a:pt x="4734" y="2405"/>
                  <a:pt x="4798" y="2405"/>
                </a:cubicBezTo>
                <a:lnTo>
                  <a:pt x="4798" y="2405"/>
                </a:lnTo>
                <a:cubicBezTo>
                  <a:pt x="4826" y="2405"/>
                  <a:pt x="4853" y="2401"/>
                  <a:pt x="4877" y="2394"/>
                </a:cubicBezTo>
                <a:lnTo>
                  <a:pt x="4877" y="2394"/>
                </a:lnTo>
                <a:cubicBezTo>
                  <a:pt x="4914" y="2382"/>
                  <a:pt x="4946" y="2362"/>
                  <a:pt x="4972" y="2336"/>
                </a:cubicBezTo>
                <a:lnTo>
                  <a:pt x="4972" y="2336"/>
                </a:lnTo>
                <a:cubicBezTo>
                  <a:pt x="5021" y="2285"/>
                  <a:pt x="5048" y="2208"/>
                  <a:pt x="5048" y="2115"/>
                </a:cubicBezTo>
                <a:lnTo>
                  <a:pt x="5048" y="2115"/>
                </a:lnTo>
                <a:cubicBezTo>
                  <a:pt x="5048" y="2033"/>
                  <a:pt x="5026" y="1959"/>
                  <a:pt x="4983" y="1907"/>
                </a:cubicBezTo>
                <a:lnTo>
                  <a:pt x="4983" y="1907"/>
                </a:lnTo>
                <a:cubicBezTo>
                  <a:pt x="4973" y="1894"/>
                  <a:pt x="4961" y="1882"/>
                  <a:pt x="4948" y="1872"/>
                </a:cubicBezTo>
                <a:lnTo>
                  <a:pt x="4948" y="1872"/>
                </a:lnTo>
                <a:cubicBezTo>
                  <a:pt x="4947" y="1872"/>
                  <a:pt x="4946" y="1871"/>
                  <a:pt x="4946" y="1871"/>
                </a:cubicBezTo>
                <a:lnTo>
                  <a:pt x="4946" y="1871"/>
                </a:lnTo>
                <a:cubicBezTo>
                  <a:pt x="4944" y="1870"/>
                  <a:pt x="4942" y="1868"/>
                  <a:pt x="4940" y="1866"/>
                </a:cubicBezTo>
                <a:lnTo>
                  <a:pt x="4940" y="1866"/>
                </a:lnTo>
                <a:cubicBezTo>
                  <a:pt x="4938" y="1865"/>
                  <a:pt x="4936" y="1864"/>
                  <a:pt x="4935" y="1863"/>
                </a:cubicBezTo>
                <a:lnTo>
                  <a:pt x="4935" y="1863"/>
                </a:lnTo>
                <a:cubicBezTo>
                  <a:pt x="4934" y="1862"/>
                  <a:pt x="4933" y="1861"/>
                  <a:pt x="4931" y="1861"/>
                </a:cubicBezTo>
                <a:lnTo>
                  <a:pt x="4931" y="1861"/>
                </a:lnTo>
                <a:cubicBezTo>
                  <a:pt x="4929" y="1859"/>
                  <a:pt x="4926" y="1857"/>
                  <a:pt x="4923" y="1856"/>
                </a:cubicBezTo>
                <a:lnTo>
                  <a:pt x="4923" y="1856"/>
                </a:lnTo>
                <a:lnTo>
                  <a:pt x="4923" y="1855"/>
                </a:lnTo>
                <a:lnTo>
                  <a:pt x="4923" y="1855"/>
                </a:lnTo>
                <a:cubicBezTo>
                  <a:pt x="4891" y="1837"/>
                  <a:pt x="4854" y="1826"/>
                  <a:pt x="4812" y="1824"/>
                </a:cubicBezTo>
                <a:lnTo>
                  <a:pt x="4812" y="1824"/>
                </a:lnTo>
                <a:cubicBezTo>
                  <a:pt x="4807" y="1824"/>
                  <a:pt x="4803" y="1824"/>
                  <a:pt x="4798" y="1824"/>
                </a:cubicBezTo>
                <a:lnTo>
                  <a:pt x="4798" y="1824"/>
                </a:lnTo>
                <a:cubicBezTo>
                  <a:pt x="4732" y="1824"/>
                  <a:pt x="4637" y="1851"/>
                  <a:pt x="4544" y="1897"/>
                </a:cubicBezTo>
                <a:lnTo>
                  <a:pt x="4544" y="1897"/>
                </a:lnTo>
                <a:cubicBezTo>
                  <a:pt x="4506" y="1915"/>
                  <a:pt x="4463" y="1913"/>
                  <a:pt x="4429" y="1891"/>
                </a:cubicBezTo>
                <a:lnTo>
                  <a:pt x="4429" y="1891"/>
                </a:lnTo>
                <a:cubicBezTo>
                  <a:pt x="4419" y="1885"/>
                  <a:pt x="4410" y="1876"/>
                  <a:pt x="4402" y="1868"/>
                </a:cubicBezTo>
                <a:lnTo>
                  <a:pt x="4402" y="1868"/>
                </a:lnTo>
                <a:lnTo>
                  <a:pt x="4402" y="1868"/>
                </a:lnTo>
                <a:cubicBezTo>
                  <a:pt x="4400" y="840"/>
                  <a:pt x="3560" y="0"/>
                  <a:pt x="2533" y="0"/>
                </a:cubicBezTo>
                <a:lnTo>
                  <a:pt x="2533" y="0"/>
                </a:lnTo>
                <a:lnTo>
                  <a:pt x="2533" y="0"/>
                </a:lnTo>
                <a:cubicBezTo>
                  <a:pt x="1505" y="0"/>
                  <a:pt x="664" y="841"/>
                  <a:pt x="664" y="1870"/>
                </a:cubicBezTo>
                <a:lnTo>
                  <a:pt x="664" y="1892"/>
                </a:lnTo>
                <a:lnTo>
                  <a:pt x="664" y="1892"/>
                </a:lnTo>
                <a:cubicBezTo>
                  <a:pt x="671" y="1899"/>
                  <a:pt x="677" y="1905"/>
                  <a:pt x="685" y="1910"/>
                </a:cubicBezTo>
                <a:lnTo>
                  <a:pt x="685" y="1910"/>
                </a:lnTo>
                <a:cubicBezTo>
                  <a:pt x="720" y="1932"/>
                  <a:pt x="763" y="1934"/>
                  <a:pt x="800" y="1916"/>
                </a:cubicBezTo>
                <a:lnTo>
                  <a:pt x="800" y="1916"/>
                </a:lnTo>
                <a:cubicBezTo>
                  <a:pt x="893" y="1870"/>
                  <a:pt x="989" y="1843"/>
                  <a:pt x="1054" y="1843"/>
                </a:cubicBezTo>
                <a:lnTo>
                  <a:pt x="1054" y="1843"/>
                </a:lnTo>
                <a:cubicBezTo>
                  <a:pt x="1059" y="1843"/>
                  <a:pt x="1064" y="1843"/>
                  <a:pt x="1068" y="1843"/>
                </a:cubicBezTo>
                <a:lnTo>
                  <a:pt x="1068" y="1843"/>
                </a:lnTo>
                <a:cubicBezTo>
                  <a:pt x="1110" y="1846"/>
                  <a:pt x="1147" y="1856"/>
                  <a:pt x="1179" y="1874"/>
                </a:cubicBezTo>
                <a:lnTo>
                  <a:pt x="1179" y="1874"/>
                </a:lnTo>
                <a:cubicBezTo>
                  <a:pt x="1179" y="1875"/>
                  <a:pt x="1179" y="1875"/>
                  <a:pt x="1180" y="1875"/>
                </a:cubicBezTo>
                <a:lnTo>
                  <a:pt x="1180" y="1875"/>
                </a:lnTo>
                <a:cubicBezTo>
                  <a:pt x="1182" y="1877"/>
                  <a:pt x="1185" y="1878"/>
                  <a:pt x="1187" y="1880"/>
                </a:cubicBezTo>
                <a:lnTo>
                  <a:pt x="1187" y="1880"/>
                </a:lnTo>
                <a:cubicBezTo>
                  <a:pt x="1188" y="1881"/>
                  <a:pt x="1190" y="1881"/>
                  <a:pt x="1191" y="1882"/>
                </a:cubicBezTo>
                <a:lnTo>
                  <a:pt x="1191" y="1882"/>
                </a:lnTo>
                <a:cubicBezTo>
                  <a:pt x="1193" y="1883"/>
                  <a:pt x="1194" y="1884"/>
                  <a:pt x="1196" y="1885"/>
                </a:cubicBezTo>
                <a:lnTo>
                  <a:pt x="1196" y="1885"/>
                </a:lnTo>
                <a:cubicBezTo>
                  <a:pt x="1198" y="1887"/>
                  <a:pt x="1200" y="1888"/>
                  <a:pt x="1202" y="1889"/>
                </a:cubicBezTo>
                <a:lnTo>
                  <a:pt x="1202" y="1889"/>
                </a:lnTo>
                <a:cubicBezTo>
                  <a:pt x="1203" y="1890"/>
                  <a:pt x="1203" y="1891"/>
                  <a:pt x="1204" y="1891"/>
                </a:cubicBezTo>
                <a:lnTo>
                  <a:pt x="1204" y="1891"/>
                </a:lnTo>
                <a:cubicBezTo>
                  <a:pt x="1217" y="1902"/>
                  <a:pt x="1229" y="1913"/>
                  <a:pt x="1240" y="1926"/>
                </a:cubicBezTo>
                <a:lnTo>
                  <a:pt x="1240" y="1926"/>
                </a:lnTo>
                <a:cubicBezTo>
                  <a:pt x="1282" y="1978"/>
                  <a:pt x="1305" y="2052"/>
                  <a:pt x="1305" y="2134"/>
                </a:cubicBezTo>
                <a:lnTo>
                  <a:pt x="1305" y="2134"/>
                </a:lnTo>
                <a:cubicBezTo>
                  <a:pt x="1305" y="2227"/>
                  <a:pt x="1277" y="2303"/>
                  <a:pt x="1228" y="2354"/>
                </a:cubicBezTo>
                <a:lnTo>
                  <a:pt x="1228" y="2354"/>
                </a:lnTo>
                <a:cubicBezTo>
                  <a:pt x="1202" y="2381"/>
                  <a:pt x="1170" y="2401"/>
                  <a:pt x="1133" y="2412"/>
                </a:cubicBezTo>
                <a:lnTo>
                  <a:pt x="1133" y="2412"/>
                </a:lnTo>
                <a:cubicBezTo>
                  <a:pt x="1109" y="2421"/>
                  <a:pt x="1083" y="2424"/>
                  <a:pt x="1054" y="2424"/>
                </a:cubicBezTo>
                <a:lnTo>
                  <a:pt x="1054" y="2424"/>
                </a:lnTo>
                <a:cubicBezTo>
                  <a:pt x="990" y="2424"/>
                  <a:pt x="895" y="2395"/>
                  <a:pt x="800" y="2347"/>
                </a:cubicBezTo>
                <a:lnTo>
                  <a:pt x="800" y="2347"/>
                </a:lnTo>
                <a:cubicBezTo>
                  <a:pt x="764" y="2329"/>
                  <a:pt x="722" y="2331"/>
                  <a:pt x="687" y="2352"/>
                </a:cubicBezTo>
                <a:lnTo>
                  <a:pt x="687" y="2352"/>
                </a:lnTo>
                <a:cubicBezTo>
                  <a:pt x="685" y="2353"/>
                  <a:pt x="683" y="2355"/>
                  <a:pt x="680" y="2356"/>
                </a:cubicBezTo>
                <a:lnTo>
                  <a:pt x="680" y="2356"/>
                </a:lnTo>
                <a:cubicBezTo>
                  <a:pt x="674" y="2361"/>
                  <a:pt x="670" y="2366"/>
                  <a:pt x="664" y="2371"/>
                </a:cubicBezTo>
                <a:lnTo>
                  <a:pt x="664" y="4880"/>
                </a:lnTo>
                <a:lnTo>
                  <a:pt x="664" y="4880"/>
                </a:lnTo>
                <a:cubicBezTo>
                  <a:pt x="656" y="4899"/>
                  <a:pt x="642" y="4916"/>
                  <a:pt x="624" y="4929"/>
                </a:cubicBezTo>
                <a:lnTo>
                  <a:pt x="624" y="4929"/>
                </a:lnTo>
                <a:cubicBezTo>
                  <a:pt x="623" y="4931"/>
                  <a:pt x="620" y="4932"/>
                  <a:pt x="618" y="4933"/>
                </a:cubicBezTo>
                <a:lnTo>
                  <a:pt x="618" y="4933"/>
                </a:lnTo>
                <a:cubicBezTo>
                  <a:pt x="583" y="4954"/>
                  <a:pt x="541" y="4956"/>
                  <a:pt x="505" y="4938"/>
                </a:cubicBezTo>
                <a:lnTo>
                  <a:pt x="505" y="4938"/>
                </a:lnTo>
                <a:cubicBezTo>
                  <a:pt x="410" y="4890"/>
                  <a:pt x="315" y="4861"/>
                  <a:pt x="251" y="4861"/>
                </a:cubicBezTo>
                <a:lnTo>
                  <a:pt x="251" y="4861"/>
                </a:lnTo>
                <a:cubicBezTo>
                  <a:pt x="223" y="4861"/>
                  <a:pt x="196" y="4865"/>
                  <a:pt x="171" y="4873"/>
                </a:cubicBezTo>
                <a:lnTo>
                  <a:pt x="171" y="4873"/>
                </a:lnTo>
                <a:cubicBezTo>
                  <a:pt x="135" y="4884"/>
                  <a:pt x="103" y="4904"/>
                  <a:pt x="77" y="4931"/>
                </a:cubicBezTo>
                <a:lnTo>
                  <a:pt x="77" y="4931"/>
                </a:lnTo>
                <a:cubicBezTo>
                  <a:pt x="28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5" y="5359"/>
                </a:cubicBezTo>
                <a:lnTo>
                  <a:pt x="65" y="5359"/>
                </a:lnTo>
                <a:cubicBezTo>
                  <a:pt x="76" y="5372"/>
                  <a:pt x="88" y="5384"/>
                  <a:pt x="101" y="5393"/>
                </a:cubicBezTo>
                <a:lnTo>
                  <a:pt x="101" y="5393"/>
                </a:lnTo>
                <a:cubicBezTo>
                  <a:pt x="101" y="5394"/>
                  <a:pt x="102" y="5395"/>
                  <a:pt x="103" y="5395"/>
                </a:cubicBezTo>
                <a:lnTo>
                  <a:pt x="103" y="5395"/>
                </a:lnTo>
                <a:cubicBezTo>
                  <a:pt x="105" y="5397"/>
                  <a:pt x="107" y="5398"/>
                  <a:pt x="109" y="5399"/>
                </a:cubicBezTo>
                <a:lnTo>
                  <a:pt x="109" y="5399"/>
                </a:lnTo>
                <a:cubicBezTo>
                  <a:pt x="111" y="5401"/>
                  <a:pt x="113" y="5402"/>
                  <a:pt x="114" y="5403"/>
                </a:cubicBezTo>
                <a:lnTo>
                  <a:pt x="114" y="5403"/>
                </a:lnTo>
                <a:cubicBezTo>
                  <a:pt x="115" y="5404"/>
                  <a:pt x="116" y="5404"/>
                  <a:pt x="118" y="5406"/>
                </a:cubicBezTo>
                <a:lnTo>
                  <a:pt x="118" y="5406"/>
                </a:lnTo>
                <a:cubicBezTo>
                  <a:pt x="120" y="5407"/>
                  <a:pt x="122" y="5409"/>
                  <a:pt x="125" y="5410"/>
                </a:cubicBezTo>
                <a:lnTo>
                  <a:pt x="125" y="5410"/>
                </a:lnTo>
                <a:lnTo>
                  <a:pt x="126" y="5410"/>
                </a:lnTo>
                <a:lnTo>
                  <a:pt x="126" y="5410"/>
                </a:lnTo>
                <a:cubicBezTo>
                  <a:pt x="158" y="5429"/>
                  <a:pt x="195" y="5440"/>
                  <a:pt x="237" y="5442"/>
                </a:cubicBezTo>
                <a:lnTo>
                  <a:pt x="237" y="5442"/>
                </a:lnTo>
                <a:cubicBezTo>
                  <a:pt x="241" y="5443"/>
                  <a:pt x="246" y="5443"/>
                  <a:pt x="251" y="5443"/>
                </a:cubicBezTo>
                <a:lnTo>
                  <a:pt x="251" y="5443"/>
                </a:lnTo>
                <a:cubicBezTo>
                  <a:pt x="317" y="5443"/>
                  <a:pt x="412" y="5415"/>
                  <a:pt x="505" y="5370"/>
                </a:cubicBezTo>
                <a:lnTo>
                  <a:pt x="505" y="5370"/>
                </a:lnTo>
                <a:cubicBezTo>
                  <a:pt x="543" y="5351"/>
                  <a:pt x="585" y="5354"/>
                  <a:pt x="619" y="5375"/>
                </a:cubicBezTo>
                <a:lnTo>
                  <a:pt x="619" y="5375"/>
                </a:lnTo>
                <a:cubicBezTo>
                  <a:pt x="640" y="5388"/>
                  <a:pt x="655" y="5406"/>
                  <a:pt x="664" y="5426"/>
                </a:cubicBezTo>
                <a:lnTo>
                  <a:pt x="664" y="5426"/>
                </a:lnTo>
                <a:cubicBezTo>
                  <a:pt x="664" y="5427"/>
                  <a:pt x="664" y="5427"/>
                  <a:pt x="664" y="5427"/>
                </a:cubicBezTo>
                <a:lnTo>
                  <a:pt x="664" y="5427"/>
                </a:lnTo>
                <a:cubicBezTo>
                  <a:pt x="673" y="6448"/>
                  <a:pt x="1509" y="7281"/>
                  <a:pt x="2533" y="7281"/>
                </a:cubicBezTo>
                <a:lnTo>
                  <a:pt x="2533" y="7281"/>
                </a:lnTo>
                <a:lnTo>
                  <a:pt x="2533" y="7281"/>
                </a:lnTo>
                <a:cubicBezTo>
                  <a:pt x="3561" y="7281"/>
                  <a:pt x="4402" y="6440"/>
                  <a:pt x="4402" y="5411"/>
                </a:cubicBezTo>
                <a:lnTo>
                  <a:pt x="4402" y="5378"/>
                </a:lnTo>
                <a:lnTo>
                  <a:pt x="4402" y="5378"/>
                </a:lnTo>
                <a:cubicBezTo>
                  <a:pt x="4399" y="5376"/>
                  <a:pt x="4397" y="5375"/>
                  <a:pt x="4394" y="537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2360" y="2438400"/>
            <a:ext cx="2210041" cy="3685631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 dirty="0"/>
          </a:p>
        </p:txBody>
      </p:sp>
      <p:sp>
        <p:nvSpPr>
          <p:cNvPr id="20" name="Freeform 46">
            <a:extLst>
              <a:ext uri="{FF2B5EF4-FFF2-40B4-BE49-F238E27FC236}">
                <a16:creationId xmlns:a16="http://schemas.microsoft.com/office/drawing/2014/main" id="{578C3173-8450-754B-B815-0A975182D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3435" y="5317563"/>
            <a:ext cx="662355" cy="708579"/>
          </a:xfrm>
          <a:custGeom>
            <a:avLst/>
            <a:gdLst>
              <a:gd name="T0" fmla="*/ 872 w 997"/>
              <a:gd name="T1" fmla="*/ 1046 h 1097"/>
              <a:gd name="T2" fmla="*/ 797 w 997"/>
              <a:gd name="T3" fmla="*/ 971 h 1097"/>
              <a:gd name="T4" fmla="*/ 872 w 997"/>
              <a:gd name="T5" fmla="*/ 897 h 1097"/>
              <a:gd name="T6" fmla="*/ 947 w 997"/>
              <a:gd name="T7" fmla="*/ 971 h 1097"/>
              <a:gd name="T8" fmla="*/ 124 w 997"/>
              <a:gd name="T9" fmla="*/ 623 h 1097"/>
              <a:gd name="T10" fmla="*/ 50 w 997"/>
              <a:gd name="T11" fmla="*/ 548 h 1097"/>
              <a:gd name="T12" fmla="*/ 124 w 997"/>
              <a:gd name="T13" fmla="*/ 473 h 1097"/>
              <a:gd name="T14" fmla="*/ 199 w 997"/>
              <a:gd name="T15" fmla="*/ 548 h 1097"/>
              <a:gd name="T16" fmla="*/ 124 w 997"/>
              <a:gd name="T17" fmla="*/ 623 h 1097"/>
              <a:gd name="T18" fmla="*/ 872 w 997"/>
              <a:gd name="T19" fmla="*/ 49 h 1097"/>
              <a:gd name="T20" fmla="*/ 947 w 997"/>
              <a:gd name="T21" fmla="*/ 124 h 1097"/>
              <a:gd name="T22" fmla="*/ 872 w 997"/>
              <a:gd name="T23" fmla="*/ 199 h 1097"/>
              <a:gd name="T24" fmla="*/ 797 w 997"/>
              <a:gd name="T25" fmla="*/ 124 h 1097"/>
              <a:gd name="T26" fmla="*/ 872 w 997"/>
              <a:gd name="T27" fmla="*/ 847 h 1097"/>
              <a:gd name="T28" fmla="*/ 779 w 997"/>
              <a:gd name="T29" fmla="*/ 890 h 1097"/>
              <a:gd name="T30" fmla="*/ 242 w 997"/>
              <a:gd name="T31" fmla="*/ 586 h 1097"/>
              <a:gd name="T32" fmla="*/ 248 w 997"/>
              <a:gd name="T33" fmla="*/ 548 h 1097"/>
              <a:gd name="T34" fmla="*/ 779 w 997"/>
              <a:gd name="T35" fmla="*/ 206 h 1097"/>
              <a:gd name="T36" fmla="*/ 872 w 997"/>
              <a:gd name="T37" fmla="*/ 249 h 1097"/>
              <a:gd name="T38" fmla="*/ 996 w 997"/>
              <a:gd name="T39" fmla="*/ 124 h 1097"/>
              <a:gd name="T40" fmla="*/ 872 w 997"/>
              <a:gd name="T41" fmla="*/ 0 h 1097"/>
              <a:gd name="T42" fmla="*/ 747 w 997"/>
              <a:gd name="T43" fmla="*/ 124 h 1097"/>
              <a:gd name="T44" fmla="*/ 753 w 997"/>
              <a:gd name="T45" fmla="*/ 163 h 1097"/>
              <a:gd name="T46" fmla="*/ 218 w 997"/>
              <a:gd name="T47" fmla="*/ 467 h 1097"/>
              <a:gd name="T48" fmla="*/ 124 w 997"/>
              <a:gd name="T49" fmla="*/ 423 h 1097"/>
              <a:gd name="T50" fmla="*/ 0 w 997"/>
              <a:gd name="T51" fmla="*/ 548 h 1097"/>
              <a:gd name="T52" fmla="*/ 124 w 997"/>
              <a:gd name="T53" fmla="*/ 672 h 1097"/>
              <a:gd name="T54" fmla="*/ 753 w 997"/>
              <a:gd name="T55" fmla="*/ 933 h 1097"/>
              <a:gd name="T56" fmla="*/ 747 w 997"/>
              <a:gd name="T57" fmla="*/ 971 h 1097"/>
              <a:gd name="T58" fmla="*/ 872 w 997"/>
              <a:gd name="T59" fmla="*/ 1096 h 1097"/>
              <a:gd name="T60" fmla="*/ 996 w 997"/>
              <a:gd name="T61" fmla="*/ 971 h 1097"/>
              <a:gd name="T62" fmla="*/ 872 w 997"/>
              <a:gd name="T63" fmla="*/ 847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997" h="1097">
                <a:moveTo>
                  <a:pt x="872" y="1046"/>
                </a:moveTo>
                <a:lnTo>
                  <a:pt x="872" y="1046"/>
                </a:lnTo>
                <a:cubicBezTo>
                  <a:pt x="831" y="1046"/>
                  <a:pt x="797" y="1013"/>
                  <a:pt x="797" y="971"/>
                </a:cubicBezTo>
                <a:lnTo>
                  <a:pt x="797" y="971"/>
                </a:lnTo>
                <a:cubicBezTo>
                  <a:pt x="797" y="930"/>
                  <a:pt x="831" y="897"/>
                  <a:pt x="872" y="897"/>
                </a:cubicBezTo>
                <a:lnTo>
                  <a:pt x="872" y="897"/>
                </a:lnTo>
                <a:cubicBezTo>
                  <a:pt x="913" y="897"/>
                  <a:pt x="947" y="930"/>
                  <a:pt x="947" y="971"/>
                </a:cubicBezTo>
                <a:lnTo>
                  <a:pt x="947" y="971"/>
                </a:lnTo>
                <a:cubicBezTo>
                  <a:pt x="947" y="1013"/>
                  <a:pt x="913" y="1046"/>
                  <a:pt x="872" y="1046"/>
                </a:cubicBezTo>
                <a:close/>
                <a:moveTo>
                  <a:pt x="124" y="623"/>
                </a:moveTo>
                <a:lnTo>
                  <a:pt x="124" y="623"/>
                </a:lnTo>
                <a:cubicBezTo>
                  <a:pt x="83" y="623"/>
                  <a:pt x="50" y="589"/>
                  <a:pt x="50" y="548"/>
                </a:cubicBezTo>
                <a:lnTo>
                  <a:pt x="50" y="548"/>
                </a:lnTo>
                <a:cubicBezTo>
                  <a:pt x="50" y="507"/>
                  <a:pt x="83" y="473"/>
                  <a:pt x="124" y="473"/>
                </a:cubicBezTo>
                <a:lnTo>
                  <a:pt x="124" y="473"/>
                </a:lnTo>
                <a:cubicBezTo>
                  <a:pt x="166" y="473"/>
                  <a:pt x="199" y="507"/>
                  <a:pt x="199" y="548"/>
                </a:cubicBezTo>
                <a:lnTo>
                  <a:pt x="199" y="548"/>
                </a:lnTo>
                <a:cubicBezTo>
                  <a:pt x="199" y="589"/>
                  <a:pt x="166" y="623"/>
                  <a:pt x="124" y="623"/>
                </a:cubicBezTo>
                <a:close/>
                <a:moveTo>
                  <a:pt x="872" y="49"/>
                </a:moveTo>
                <a:lnTo>
                  <a:pt x="872" y="49"/>
                </a:lnTo>
                <a:cubicBezTo>
                  <a:pt x="913" y="49"/>
                  <a:pt x="947" y="83"/>
                  <a:pt x="947" y="124"/>
                </a:cubicBezTo>
                <a:lnTo>
                  <a:pt x="947" y="124"/>
                </a:lnTo>
                <a:cubicBezTo>
                  <a:pt x="947" y="165"/>
                  <a:pt x="913" y="199"/>
                  <a:pt x="872" y="199"/>
                </a:cubicBezTo>
                <a:lnTo>
                  <a:pt x="872" y="199"/>
                </a:lnTo>
                <a:cubicBezTo>
                  <a:pt x="831" y="199"/>
                  <a:pt x="797" y="165"/>
                  <a:pt x="797" y="124"/>
                </a:cubicBezTo>
                <a:lnTo>
                  <a:pt x="797" y="124"/>
                </a:lnTo>
                <a:cubicBezTo>
                  <a:pt x="797" y="83"/>
                  <a:pt x="831" y="49"/>
                  <a:pt x="872" y="49"/>
                </a:cubicBezTo>
                <a:close/>
                <a:moveTo>
                  <a:pt x="872" y="847"/>
                </a:moveTo>
                <a:lnTo>
                  <a:pt x="872" y="847"/>
                </a:lnTo>
                <a:cubicBezTo>
                  <a:pt x="834" y="847"/>
                  <a:pt x="801" y="864"/>
                  <a:pt x="779" y="890"/>
                </a:cubicBezTo>
                <a:lnTo>
                  <a:pt x="242" y="586"/>
                </a:lnTo>
                <a:lnTo>
                  <a:pt x="242" y="586"/>
                </a:lnTo>
                <a:cubicBezTo>
                  <a:pt x="246" y="574"/>
                  <a:pt x="248" y="561"/>
                  <a:pt x="248" y="548"/>
                </a:cubicBezTo>
                <a:lnTo>
                  <a:pt x="248" y="548"/>
                </a:lnTo>
                <a:cubicBezTo>
                  <a:pt x="248" y="535"/>
                  <a:pt x="246" y="522"/>
                  <a:pt x="242" y="510"/>
                </a:cubicBezTo>
                <a:lnTo>
                  <a:pt x="779" y="206"/>
                </a:lnTo>
                <a:lnTo>
                  <a:pt x="779" y="206"/>
                </a:lnTo>
                <a:cubicBezTo>
                  <a:pt x="801" y="232"/>
                  <a:pt x="834" y="249"/>
                  <a:pt x="872" y="249"/>
                </a:cubicBezTo>
                <a:lnTo>
                  <a:pt x="872" y="249"/>
                </a:lnTo>
                <a:cubicBezTo>
                  <a:pt x="941" y="249"/>
                  <a:pt x="996" y="193"/>
                  <a:pt x="996" y="124"/>
                </a:cubicBezTo>
                <a:lnTo>
                  <a:pt x="996" y="124"/>
                </a:lnTo>
                <a:cubicBezTo>
                  <a:pt x="996" y="56"/>
                  <a:pt x="941" y="0"/>
                  <a:pt x="872" y="0"/>
                </a:cubicBezTo>
                <a:lnTo>
                  <a:pt x="872" y="0"/>
                </a:lnTo>
                <a:cubicBezTo>
                  <a:pt x="803" y="0"/>
                  <a:pt x="747" y="56"/>
                  <a:pt x="747" y="124"/>
                </a:cubicBezTo>
                <a:lnTo>
                  <a:pt x="747" y="124"/>
                </a:lnTo>
                <a:cubicBezTo>
                  <a:pt x="747" y="138"/>
                  <a:pt x="750" y="151"/>
                  <a:pt x="753" y="163"/>
                </a:cubicBezTo>
                <a:lnTo>
                  <a:pt x="218" y="467"/>
                </a:lnTo>
                <a:lnTo>
                  <a:pt x="218" y="467"/>
                </a:lnTo>
                <a:cubicBezTo>
                  <a:pt x="195" y="440"/>
                  <a:pt x="161" y="423"/>
                  <a:pt x="124" y="423"/>
                </a:cubicBezTo>
                <a:lnTo>
                  <a:pt x="124" y="423"/>
                </a:lnTo>
                <a:cubicBezTo>
                  <a:pt x="56" y="423"/>
                  <a:pt x="0" y="479"/>
                  <a:pt x="0" y="548"/>
                </a:cubicBezTo>
                <a:lnTo>
                  <a:pt x="0" y="548"/>
                </a:lnTo>
                <a:cubicBezTo>
                  <a:pt x="0" y="617"/>
                  <a:pt x="56" y="672"/>
                  <a:pt x="124" y="672"/>
                </a:cubicBezTo>
                <a:lnTo>
                  <a:pt x="124" y="672"/>
                </a:lnTo>
                <a:cubicBezTo>
                  <a:pt x="161" y="672"/>
                  <a:pt x="195" y="656"/>
                  <a:pt x="218" y="629"/>
                </a:cubicBezTo>
                <a:lnTo>
                  <a:pt x="753" y="933"/>
                </a:lnTo>
                <a:lnTo>
                  <a:pt x="753" y="933"/>
                </a:lnTo>
                <a:cubicBezTo>
                  <a:pt x="750" y="945"/>
                  <a:pt x="747" y="958"/>
                  <a:pt x="747" y="971"/>
                </a:cubicBezTo>
                <a:lnTo>
                  <a:pt x="747" y="971"/>
                </a:lnTo>
                <a:cubicBezTo>
                  <a:pt x="747" y="1040"/>
                  <a:pt x="803" y="1096"/>
                  <a:pt x="872" y="1096"/>
                </a:cubicBezTo>
                <a:lnTo>
                  <a:pt x="872" y="1096"/>
                </a:lnTo>
                <a:cubicBezTo>
                  <a:pt x="941" y="1096"/>
                  <a:pt x="996" y="1040"/>
                  <a:pt x="996" y="971"/>
                </a:cubicBezTo>
                <a:lnTo>
                  <a:pt x="996" y="971"/>
                </a:lnTo>
                <a:cubicBezTo>
                  <a:pt x="996" y="903"/>
                  <a:pt x="941" y="847"/>
                  <a:pt x="872" y="8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7472B-F290-2D4B-9B21-95ABBEA7378C}"/>
              </a:ext>
            </a:extLst>
          </p:cNvPr>
          <p:cNvSpPr txBox="1"/>
          <p:nvPr/>
        </p:nvSpPr>
        <p:spPr>
          <a:xfrm>
            <a:off x="3357967" y="3619371"/>
            <a:ext cx="1789745" cy="18105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hr-HR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4. </a:t>
            </a:r>
            <a:r>
              <a:rPr lang="hr-HR" sz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Izbjegavati paralelne procese </a:t>
            </a:r>
            <a:r>
              <a:rPr lang="hr-H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povezane s inicijativama za planiranje proračuna prema prioritetima za prioritete vlade na visokoj razini (SDG-ovi, ekologija, rodna pitanja, blagostanje)</a:t>
            </a:r>
            <a:r>
              <a:rPr lang="hr-HR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24889-5D72-7A44-94FC-8DCD9EB4B8FA}"/>
              </a:ext>
            </a:extLst>
          </p:cNvPr>
          <p:cNvSpPr txBox="1"/>
          <p:nvPr/>
        </p:nvSpPr>
        <p:spPr>
          <a:xfrm>
            <a:off x="3357967" y="2498106"/>
            <a:ext cx="1804753" cy="124649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sz="1600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Integracija inicijativa za planiranje proračuna prema prioritetima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EF7529-874F-4841-A46B-57B177D8F74E}"/>
              </a:ext>
            </a:extLst>
          </p:cNvPr>
          <p:cNvSpPr txBox="1"/>
          <p:nvPr/>
        </p:nvSpPr>
        <p:spPr>
          <a:xfrm>
            <a:off x="5215650" y="3466783"/>
            <a:ext cx="1853200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lang="hr-HR" sz="1200" dirty="0">
                <a:solidFill>
                  <a:schemeClr val="bg1"/>
                </a:solidFill>
              </a:rPr>
              <a:t>5. </a:t>
            </a:r>
            <a:r>
              <a:rPr lang="hr-HR" sz="1200" dirty="0">
                <a:solidFill>
                  <a:srgbClr val="00B0F0"/>
                </a:solidFill>
              </a:rPr>
              <a:t>Upotrebljivost</a:t>
            </a:r>
            <a:r>
              <a:rPr lang="hr-HR" sz="1200" dirty="0"/>
              <a:t> </a:t>
            </a:r>
            <a:r>
              <a:rPr lang="hr-HR" sz="1200" dirty="0">
                <a:solidFill>
                  <a:schemeClr val="bg1"/>
                </a:solidFill>
              </a:rPr>
              <a:t>u planiranju proračuna i donošenju odluka o politikama i izravna povezanost i sa strateškim planiranjem na nacionalnoj i sektorskoj razini i s internim programima rada pojedinih institucija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88C833-A66A-CC45-A0DE-95A4E9FBA063}"/>
              </a:ext>
            </a:extLst>
          </p:cNvPr>
          <p:cNvSpPr txBox="1"/>
          <p:nvPr/>
        </p:nvSpPr>
        <p:spPr>
          <a:xfrm>
            <a:off x="5345614" y="2640003"/>
            <a:ext cx="1643282" cy="78726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Dizajn upotrebljivih  PI-</a:t>
            </a:r>
            <a:r>
              <a:rPr lang="hr-HR" b="1" u="sng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jeva</a:t>
            </a:r>
            <a:endParaRPr lang="hr-HR" b="1" u="sng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7313214" y="3931261"/>
            <a:ext cx="1536963" cy="16232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hr-HR" sz="1200" dirty="0">
                <a:solidFill>
                  <a:schemeClr val="bg1"/>
                </a:solidFill>
              </a:rPr>
              <a:t>6. Obratiti dodatnu pozornost na </a:t>
            </a:r>
            <a:r>
              <a:rPr lang="hr-HR" sz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ciljeve na razini cijele vlade</a:t>
            </a:r>
            <a:r>
              <a:rPr lang="hr-HR" sz="1200" dirty="0">
                <a:solidFill>
                  <a:schemeClr val="bg1"/>
                </a:solidFill>
              </a:rPr>
              <a:t> i PI-</a:t>
            </a:r>
            <a:r>
              <a:rPr lang="hr-HR" sz="1200" dirty="0" err="1">
                <a:solidFill>
                  <a:schemeClr val="bg1"/>
                </a:solidFill>
              </a:rPr>
              <a:t>jeve</a:t>
            </a:r>
            <a:r>
              <a:rPr lang="hr-HR" sz="1200" dirty="0">
                <a:solidFill>
                  <a:schemeClr val="bg1"/>
                </a:solidFill>
              </a:rPr>
              <a:t> na multidisciplinarnoj/</a:t>
            </a:r>
            <a:r>
              <a:rPr lang="hr-HR" sz="1200" dirty="0" err="1">
                <a:solidFill>
                  <a:schemeClr val="bg1"/>
                </a:solidFill>
              </a:rPr>
              <a:t>međuinstitucijskoj</a:t>
            </a:r>
            <a:r>
              <a:rPr lang="hr-HR" sz="1200" dirty="0">
                <a:solidFill>
                  <a:schemeClr val="bg1"/>
                </a:solidFill>
              </a:rPr>
              <a:t>  razini</a:t>
            </a:r>
          </a:p>
          <a:p>
            <a:pPr algn="ctr">
              <a:lnSpc>
                <a:spcPts val="1463"/>
              </a:lnSpc>
            </a:pPr>
            <a:endParaRPr lang="en-US" sz="1200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7214989" y="2615683"/>
            <a:ext cx="1858594" cy="12489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Dodatna </a:t>
            </a:r>
          </a:p>
          <a:p>
            <a:pPr algn="ctr">
              <a:lnSpc>
                <a:spcPts val="1756"/>
              </a:lnSpc>
            </a:pP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pozornost na ciljeve na </a:t>
            </a:r>
            <a:r>
              <a:rPr lang="hr-HR" b="1" u="sng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multi</a:t>
            </a: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-disciplinarnoj razini</a:t>
            </a: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Sažetak preporuka iz proizvoda znanja za zemlje članice PEMPAL-a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1216130" y="1351332"/>
            <a:ext cx="82687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hr-HR" sz="2000" b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Usklađivanje rashoda sa strateškim ciljevima i prioritetima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1425934" y="2547910"/>
            <a:ext cx="1945279" cy="10180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Izravnija      povezanost sa </a:t>
            </a:r>
          </a:p>
          <a:p>
            <a:pPr algn="ctr">
              <a:lnSpc>
                <a:spcPts val="1756"/>
              </a:lnSpc>
            </a:pP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strateškim planiranjem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4F95A8-4909-2F49-B2D9-257EBE113643}"/>
              </a:ext>
            </a:extLst>
          </p:cNvPr>
          <p:cNvSpPr txBox="1"/>
          <p:nvPr/>
        </p:nvSpPr>
        <p:spPr>
          <a:xfrm>
            <a:off x="1425934" y="3566009"/>
            <a:ext cx="1898255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lang="hr-HR" sz="1200" dirty="0">
                <a:solidFill>
                  <a:schemeClr val="bg1"/>
                </a:solidFill>
              </a:rPr>
              <a:t>3. Jasna i čvrsta </a:t>
            </a:r>
            <a:r>
              <a:rPr lang="hr-HR" sz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povezanost sa strateškim planiranjem</a:t>
            </a:r>
            <a:r>
              <a:rPr lang="hr-HR" sz="1200" dirty="0">
                <a:solidFill>
                  <a:schemeClr val="bg1"/>
                </a:solidFill>
              </a:rPr>
              <a:t>, razmatranje predložaka strateških dokumenata koji uključuju PI-</a:t>
            </a:r>
            <a:r>
              <a:rPr lang="hr-HR" sz="1200" dirty="0" err="1">
                <a:solidFill>
                  <a:schemeClr val="bg1"/>
                </a:solidFill>
              </a:rPr>
              <a:t>jeve</a:t>
            </a:r>
            <a:r>
              <a:rPr lang="hr-HR" sz="1200" dirty="0">
                <a:solidFill>
                  <a:schemeClr val="bg1"/>
                </a:solidFill>
              </a:rPr>
              <a:t> povezane s planiranjem proračuna prema programima</a:t>
            </a:r>
          </a:p>
        </p:txBody>
      </p:sp>
      <p:pic>
        <p:nvPicPr>
          <p:cNvPr id="3" name="Graphic 2" descr="Puzzle">
            <a:extLst>
              <a:ext uri="{FF2B5EF4-FFF2-40B4-BE49-F238E27FC236}">
                <a16:creationId xmlns:a16="http://schemas.microsoft.com/office/drawing/2014/main" id="{1C32405C-B35A-1A4F-894B-D391D08C01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49273" y="5218920"/>
            <a:ext cx="914400" cy="914400"/>
          </a:xfrm>
          <a:prstGeom prst="rect">
            <a:avLst/>
          </a:prstGeom>
        </p:spPr>
      </p:pic>
      <p:pic>
        <p:nvPicPr>
          <p:cNvPr id="5" name="Graphic 4" descr="Network">
            <a:extLst>
              <a:ext uri="{FF2B5EF4-FFF2-40B4-BE49-F238E27FC236}">
                <a16:creationId xmlns:a16="http://schemas.microsoft.com/office/drawing/2014/main" id="{6BABAFE6-52B0-3542-97CA-0C00A56265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17605" y="5234353"/>
            <a:ext cx="914400" cy="914400"/>
          </a:xfrm>
          <a:prstGeom prst="rect">
            <a:avLst/>
          </a:prstGeom>
        </p:spPr>
      </p:pic>
      <p:pic>
        <p:nvPicPr>
          <p:cNvPr id="34" name="Graphic 33" descr="Presentation with checklist RTL">
            <a:extLst>
              <a:ext uri="{FF2B5EF4-FFF2-40B4-BE49-F238E27FC236}">
                <a16:creationId xmlns:a16="http://schemas.microsoft.com/office/drawing/2014/main" id="{7AA33A05-EC0F-C341-9F1D-E3778434701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97444" y="5236632"/>
            <a:ext cx="914400" cy="914400"/>
          </a:xfrm>
          <a:prstGeom prst="rect">
            <a:avLst/>
          </a:prstGeom>
        </p:spPr>
      </p:pic>
      <p:sp>
        <p:nvSpPr>
          <p:cNvPr id="21" name="Slide Number Placeholder 1">
            <a:extLst>
              <a:ext uri="{FF2B5EF4-FFF2-40B4-BE49-F238E27FC236}">
                <a16:creationId xmlns:a16="http://schemas.microsoft.com/office/drawing/2014/main" id="{62B4DC0C-3774-F742-9F83-9C02D0EE557D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13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0227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514600"/>
            <a:ext cx="2218970" cy="3685631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8DD3F45A-DB25-1B42-97EB-516489D86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1400" y="2514601"/>
            <a:ext cx="2542663" cy="3685631"/>
          </a:xfrm>
          <a:custGeom>
            <a:avLst/>
            <a:gdLst>
              <a:gd name="T0" fmla="*/ 4223 w 5024"/>
              <a:gd name="T1" fmla="*/ 5370 h 7282"/>
              <a:gd name="T2" fmla="*/ 3969 w 5024"/>
              <a:gd name="T3" fmla="*/ 5443 h 7282"/>
              <a:gd name="T4" fmla="*/ 3844 w 5024"/>
              <a:gd name="T5" fmla="*/ 5410 h 7282"/>
              <a:gd name="T6" fmla="*/ 3843 w 5024"/>
              <a:gd name="T7" fmla="*/ 5410 h 7282"/>
              <a:gd name="T8" fmla="*/ 3832 w 5024"/>
              <a:gd name="T9" fmla="*/ 5403 h 7282"/>
              <a:gd name="T10" fmla="*/ 3827 w 5024"/>
              <a:gd name="T11" fmla="*/ 5399 h 7282"/>
              <a:gd name="T12" fmla="*/ 3819 w 5024"/>
              <a:gd name="T13" fmla="*/ 5393 h 7282"/>
              <a:gd name="T14" fmla="*/ 3783 w 5024"/>
              <a:gd name="T15" fmla="*/ 5359 h 7282"/>
              <a:gd name="T16" fmla="*/ 3795 w 5024"/>
              <a:gd name="T17" fmla="*/ 4931 h 7282"/>
              <a:gd name="T18" fmla="*/ 3889 w 5024"/>
              <a:gd name="T19" fmla="*/ 4873 h 7282"/>
              <a:gd name="T20" fmla="*/ 4223 w 5024"/>
              <a:gd name="T21" fmla="*/ 4938 h 7282"/>
              <a:gd name="T22" fmla="*/ 4336 w 5024"/>
              <a:gd name="T23" fmla="*/ 4933 h 7282"/>
              <a:gd name="T24" fmla="*/ 4382 w 5024"/>
              <a:gd name="T25" fmla="*/ 4880 h 7282"/>
              <a:gd name="T26" fmla="*/ 4398 w 5024"/>
              <a:gd name="T27" fmla="*/ 2356 h 7282"/>
              <a:gd name="T28" fmla="*/ 4405 w 5024"/>
              <a:gd name="T29" fmla="*/ 2352 h 7282"/>
              <a:gd name="T30" fmla="*/ 4772 w 5024"/>
              <a:gd name="T31" fmla="*/ 2424 h 7282"/>
              <a:gd name="T32" fmla="*/ 4851 w 5024"/>
              <a:gd name="T33" fmla="*/ 2412 h 7282"/>
              <a:gd name="T34" fmla="*/ 5023 w 5024"/>
              <a:gd name="T35" fmla="*/ 2134 h 7282"/>
              <a:gd name="T36" fmla="*/ 4958 w 5024"/>
              <a:gd name="T37" fmla="*/ 1926 h 7282"/>
              <a:gd name="T38" fmla="*/ 4920 w 5024"/>
              <a:gd name="T39" fmla="*/ 1889 h 7282"/>
              <a:gd name="T40" fmla="*/ 4914 w 5024"/>
              <a:gd name="T41" fmla="*/ 1885 h 7282"/>
              <a:gd name="T42" fmla="*/ 4905 w 5024"/>
              <a:gd name="T43" fmla="*/ 1880 h 7282"/>
              <a:gd name="T44" fmla="*/ 4898 w 5024"/>
              <a:gd name="T45" fmla="*/ 1875 h 7282"/>
              <a:gd name="T46" fmla="*/ 4786 w 5024"/>
              <a:gd name="T47" fmla="*/ 1843 h 7282"/>
              <a:gd name="T48" fmla="*/ 4772 w 5024"/>
              <a:gd name="T49" fmla="*/ 1843 h 7282"/>
              <a:gd name="T50" fmla="*/ 4403 w 5024"/>
              <a:gd name="T51" fmla="*/ 1910 h 7282"/>
              <a:gd name="T52" fmla="*/ 4382 w 5024"/>
              <a:gd name="T53" fmla="*/ 1870 h 7282"/>
              <a:gd name="T54" fmla="*/ 2512 w 5024"/>
              <a:gd name="T55" fmla="*/ 0 h 7282"/>
              <a:gd name="T56" fmla="*/ 643 w 5024"/>
              <a:gd name="T57" fmla="*/ 1871 h 7282"/>
              <a:gd name="T58" fmla="*/ 667 w 5024"/>
              <a:gd name="T59" fmla="*/ 1891 h 7282"/>
              <a:gd name="T60" fmla="*/ 1036 w 5024"/>
              <a:gd name="T61" fmla="*/ 1824 h 7282"/>
              <a:gd name="T62" fmla="*/ 1050 w 5024"/>
              <a:gd name="T63" fmla="*/ 1824 h 7282"/>
              <a:gd name="T64" fmla="*/ 1162 w 5024"/>
              <a:gd name="T65" fmla="*/ 1855 h 7282"/>
              <a:gd name="T66" fmla="*/ 1169 w 5024"/>
              <a:gd name="T67" fmla="*/ 1860 h 7282"/>
              <a:gd name="T68" fmla="*/ 1178 w 5024"/>
              <a:gd name="T69" fmla="*/ 1866 h 7282"/>
              <a:gd name="T70" fmla="*/ 1184 w 5024"/>
              <a:gd name="T71" fmla="*/ 1871 h 7282"/>
              <a:gd name="T72" fmla="*/ 1221 w 5024"/>
              <a:gd name="T73" fmla="*/ 1907 h 7282"/>
              <a:gd name="T74" fmla="*/ 1286 w 5024"/>
              <a:gd name="T75" fmla="*/ 2114 h 7282"/>
              <a:gd name="T76" fmla="*/ 1116 w 5024"/>
              <a:gd name="T77" fmla="*/ 2393 h 7282"/>
              <a:gd name="T78" fmla="*/ 1036 w 5024"/>
              <a:gd name="T79" fmla="*/ 2405 h 7282"/>
              <a:gd name="T80" fmla="*/ 669 w 5024"/>
              <a:gd name="T81" fmla="*/ 2332 h 7282"/>
              <a:gd name="T82" fmla="*/ 663 w 5024"/>
              <a:gd name="T83" fmla="*/ 2337 h 7282"/>
              <a:gd name="T84" fmla="*/ 643 w 5024"/>
              <a:gd name="T85" fmla="*/ 4911 h 7282"/>
              <a:gd name="T86" fmla="*/ 617 w 5024"/>
              <a:gd name="T87" fmla="*/ 4933 h 7282"/>
              <a:gd name="T88" fmla="*/ 504 w 5024"/>
              <a:gd name="T89" fmla="*/ 4938 h 7282"/>
              <a:gd name="T90" fmla="*/ 170 w 5024"/>
              <a:gd name="T91" fmla="*/ 4873 h 7282"/>
              <a:gd name="T92" fmla="*/ 76 w 5024"/>
              <a:gd name="T93" fmla="*/ 4931 h 7282"/>
              <a:gd name="T94" fmla="*/ 64 w 5024"/>
              <a:gd name="T95" fmla="*/ 5359 h 7282"/>
              <a:gd name="T96" fmla="*/ 100 w 5024"/>
              <a:gd name="T97" fmla="*/ 5393 h 7282"/>
              <a:gd name="T98" fmla="*/ 108 w 5024"/>
              <a:gd name="T99" fmla="*/ 5399 h 7282"/>
              <a:gd name="T100" fmla="*/ 113 w 5024"/>
              <a:gd name="T101" fmla="*/ 5403 h 7282"/>
              <a:gd name="T102" fmla="*/ 124 w 5024"/>
              <a:gd name="T103" fmla="*/ 5410 h 7282"/>
              <a:gd name="T104" fmla="*/ 125 w 5024"/>
              <a:gd name="T105" fmla="*/ 5410 h 7282"/>
              <a:gd name="T106" fmla="*/ 250 w 5024"/>
              <a:gd name="T107" fmla="*/ 5443 h 7282"/>
              <a:gd name="T108" fmla="*/ 505 w 5024"/>
              <a:gd name="T109" fmla="*/ 5370 h 7282"/>
              <a:gd name="T110" fmla="*/ 643 w 5024"/>
              <a:gd name="T111" fmla="*/ 5396 h 7282"/>
              <a:gd name="T112" fmla="*/ 643 w 5024"/>
              <a:gd name="T113" fmla="*/ 5445 h 7282"/>
              <a:gd name="T114" fmla="*/ 644 w 5024"/>
              <a:gd name="T115" fmla="*/ 5446 h 7282"/>
              <a:gd name="T116" fmla="*/ 2512 w 5024"/>
              <a:gd name="T117" fmla="*/ 7281 h 7282"/>
              <a:gd name="T118" fmla="*/ 4337 w 5024"/>
              <a:gd name="T119" fmla="*/ 5375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024" h="7282">
                <a:moveTo>
                  <a:pt x="4337" y="5375"/>
                </a:moveTo>
                <a:lnTo>
                  <a:pt x="4337" y="5375"/>
                </a:lnTo>
                <a:cubicBezTo>
                  <a:pt x="4303" y="5354"/>
                  <a:pt x="4261" y="5351"/>
                  <a:pt x="4223" y="5370"/>
                </a:cubicBezTo>
                <a:lnTo>
                  <a:pt x="4223" y="5370"/>
                </a:lnTo>
                <a:cubicBezTo>
                  <a:pt x="4130" y="5415"/>
                  <a:pt x="4035" y="5443"/>
                  <a:pt x="3969" y="5443"/>
                </a:cubicBezTo>
                <a:lnTo>
                  <a:pt x="3969" y="5443"/>
                </a:lnTo>
                <a:cubicBezTo>
                  <a:pt x="3964" y="5443"/>
                  <a:pt x="3959" y="5443"/>
                  <a:pt x="3955" y="5442"/>
                </a:cubicBezTo>
                <a:lnTo>
                  <a:pt x="3955" y="5442"/>
                </a:lnTo>
                <a:cubicBezTo>
                  <a:pt x="3913" y="5440"/>
                  <a:pt x="3876" y="5429"/>
                  <a:pt x="3844" y="5410"/>
                </a:cubicBezTo>
                <a:lnTo>
                  <a:pt x="3844" y="5410"/>
                </a:lnTo>
                <a:lnTo>
                  <a:pt x="3843" y="5410"/>
                </a:lnTo>
                <a:lnTo>
                  <a:pt x="3843" y="5410"/>
                </a:lnTo>
                <a:cubicBezTo>
                  <a:pt x="3840" y="5409"/>
                  <a:pt x="3838" y="5407"/>
                  <a:pt x="3836" y="5406"/>
                </a:cubicBezTo>
                <a:lnTo>
                  <a:pt x="3836" y="5406"/>
                </a:lnTo>
                <a:cubicBezTo>
                  <a:pt x="3834" y="5404"/>
                  <a:pt x="3833" y="5404"/>
                  <a:pt x="3832" y="5403"/>
                </a:cubicBezTo>
                <a:lnTo>
                  <a:pt x="3832" y="5403"/>
                </a:lnTo>
                <a:cubicBezTo>
                  <a:pt x="3831" y="5402"/>
                  <a:pt x="3829" y="5401"/>
                  <a:pt x="3827" y="5399"/>
                </a:cubicBezTo>
                <a:lnTo>
                  <a:pt x="3827" y="5399"/>
                </a:lnTo>
                <a:cubicBezTo>
                  <a:pt x="3825" y="5398"/>
                  <a:pt x="3823" y="5397"/>
                  <a:pt x="3821" y="5395"/>
                </a:cubicBezTo>
                <a:lnTo>
                  <a:pt x="3821" y="5395"/>
                </a:lnTo>
                <a:cubicBezTo>
                  <a:pt x="3820" y="5395"/>
                  <a:pt x="3819" y="5394"/>
                  <a:pt x="3819" y="5393"/>
                </a:cubicBezTo>
                <a:lnTo>
                  <a:pt x="3819" y="5393"/>
                </a:lnTo>
                <a:cubicBezTo>
                  <a:pt x="3806" y="5384"/>
                  <a:pt x="3794" y="5372"/>
                  <a:pt x="3783" y="5359"/>
                </a:cubicBezTo>
                <a:lnTo>
                  <a:pt x="3783" y="5359"/>
                </a:lnTo>
                <a:cubicBezTo>
                  <a:pt x="3741" y="5307"/>
                  <a:pt x="3718" y="5234"/>
                  <a:pt x="3718" y="5152"/>
                </a:cubicBezTo>
                <a:lnTo>
                  <a:pt x="3718" y="5152"/>
                </a:lnTo>
                <a:cubicBezTo>
                  <a:pt x="3718" y="5058"/>
                  <a:pt x="3746" y="4982"/>
                  <a:pt x="3795" y="4931"/>
                </a:cubicBezTo>
                <a:lnTo>
                  <a:pt x="3795" y="4931"/>
                </a:lnTo>
                <a:cubicBezTo>
                  <a:pt x="3821" y="4904"/>
                  <a:pt x="3853" y="4884"/>
                  <a:pt x="3889" y="4873"/>
                </a:cubicBezTo>
                <a:lnTo>
                  <a:pt x="3889" y="4873"/>
                </a:lnTo>
                <a:cubicBezTo>
                  <a:pt x="3914" y="4865"/>
                  <a:pt x="3941" y="4861"/>
                  <a:pt x="3969" y="4861"/>
                </a:cubicBezTo>
                <a:lnTo>
                  <a:pt x="3969" y="4861"/>
                </a:lnTo>
                <a:cubicBezTo>
                  <a:pt x="4033" y="4861"/>
                  <a:pt x="4128" y="4890"/>
                  <a:pt x="4223" y="4938"/>
                </a:cubicBezTo>
                <a:lnTo>
                  <a:pt x="4223" y="4938"/>
                </a:lnTo>
                <a:cubicBezTo>
                  <a:pt x="4259" y="4956"/>
                  <a:pt x="4301" y="4954"/>
                  <a:pt x="4336" y="4933"/>
                </a:cubicBezTo>
                <a:lnTo>
                  <a:pt x="4336" y="4933"/>
                </a:lnTo>
                <a:cubicBezTo>
                  <a:pt x="4338" y="4932"/>
                  <a:pt x="4341" y="4931"/>
                  <a:pt x="4342" y="4929"/>
                </a:cubicBezTo>
                <a:lnTo>
                  <a:pt x="4342" y="4929"/>
                </a:lnTo>
                <a:cubicBezTo>
                  <a:pt x="4360" y="4916"/>
                  <a:pt x="4374" y="4899"/>
                  <a:pt x="4382" y="4880"/>
                </a:cubicBezTo>
                <a:lnTo>
                  <a:pt x="4382" y="2371"/>
                </a:lnTo>
                <a:lnTo>
                  <a:pt x="4382" y="2371"/>
                </a:lnTo>
                <a:cubicBezTo>
                  <a:pt x="4388" y="2366"/>
                  <a:pt x="4392" y="2361"/>
                  <a:pt x="4398" y="2356"/>
                </a:cubicBezTo>
                <a:lnTo>
                  <a:pt x="4398" y="2356"/>
                </a:lnTo>
                <a:cubicBezTo>
                  <a:pt x="4401" y="2355"/>
                  <a:pt x="4403" y="2353"/>
                  <a:pt x="4405" y="2352"/>
                </a:cubicBezTo>
                <a:lnTo>
                  <a:pt x="4405" y="2352"/>
                </a:lnTo>
                <a:cubicBezTo>
                  <a:pt x="4440" y="2331"/>
                  <a:pt x="4482" y="2329"/>
                  <a:pt x="4518" y="2347"/>
                </a:cubicBezTo>
                <a:lnTo>
                  <a:pt x="4518" y="2347"/>
                </a:lnTo>
                <a:cubicBezTo>
                  <a:pt x="4613" y="2395"/>
                  <a:pt x="4708" y="2424"/>
                  <a:pt x="4772" y="2424"/>
                </a:cubicBezTo>
                <a:lnTo>
                  <a:pt x="4772" y="2424"/>
                </a:lnTo>
                <a:cubicBezTo>
                  <a:pt x="4801" y="2424"/>
                  <a:pt x="4827" y="2421"/>
                  <a:pt x="4851" y="2412"/>
                </a:cubicBezTo>
                <a:lnTo>
                  <a:pt x="4851" y="2412"/>
                </a:lnTo>
                <a:cubicBezTo>
                  <a:pt x="4888" y="2401"/>
                  <a:pt x="4920" y="2381"/>
                  <a:pt x="4946" y="2354"/>
                </a:cubicBezTo>
                <a:lnTo>
                  <a:pt x="4946" y="2354"/>
                </a:lnTo>
                <a:cubicBezTo>
                  <a:pt x="4995" y="2303"/>
                  <a:pt x="5023" y="2227"/>
                  <a:pt x="5023" y="2134"/>
                </a:cubicBezTo>
                <a:lnTo>
                  <a:pt x="5023" y="2134"/>
                </a:lnTo>
                <a:cubicBezTo>
                  <a:pt x="5023" y="2052"/>
                  <a:pt x="5000" y="1978"/>
                  <a:pt x="4958" y="1926"/>
                </a:cubicBezTo>
                <a:lnTo>
                  <a:pt x="4958" y="1926"/>
                </a:lnTo>
                <a:cubicBezTo>
                  <a:pt x="4947" y="1913"/>
                  <a:pt x="4935" y="1902"/>
                  <a:pt x="4922" y="1891"/>
                </a:cubicBezTo>
                <a:lnTo>
                  <a:pt x="4922" y="1891"/>
                </a:lnTo>
                <a:cubicBezTo>
                  <a:pt x="4921" y="1891"/>
                  <a:pt x="4921" y="1890"/>
                  <a:pt x="4920" y="1889"/>
                </a:cubicBezTo>
                <a:lnTo>
                  <a:pt x="4920" y="1889"/>
                </a:lnTo>
                <a:cubicBezTo>
                  <a:pt x="4918" y="1888"/>
                  <a:pt x="4916" y="1887"/>
                  <a:pt x="4914" y="1885"/>
                </a:cubicBezTo>
                <a:lnTo>
                  <a:pt x="4914" y="1885"/>
                </a:lnTo>
                <a:cubicBezTo>
                  <a:pt x="4912" y="1884"/>
                  <a:pt x="4911" y="1883"/>
                  <a:pt x="4909" y="1882"/>
                </a:cubicBezTo>
                <a:lnTo>
                  <a:pt x="4909" y="1882"/>
                </a:lnTo>
                <a:cubicBezTo>
                  <a:pt x="4908" y="1881"/>
                  <a:pt x="4906" y="1881"/>
                  <a:pt x="4905" y="1880"/>
                </a:cubicBezTo>
                <a:lnTo>
                  <a:pt x="4905" y="1880"/>
                </a:lnTo>
                <a:cubicBezTo>
                  <a:pt x="4903" y="1878"/>
                  <a:pt x="4900" y="1877"/>
                  <a:pt x="4898" y="1875"/>
                </a:cubicBezTo>
                <a:lnTo>
                  <a:pt x="4898" y="1875"/>
                </a:lnTo>
                <a:cubicBezTo>
                  <a:pt x="4897" y="1875"/>
                  <a:pt x="4897" y="1875"/>
                  <a:pt x="4897" y="1874"/>
                </a:cubicBezTo>
                <a:lnTo>
                  <a:pt x="4897" y="1874"/>
                </a:lnTo>
                <a:cubicBezTo>
                  <a:pt x="4865" y="1856"/>
                  <a:pt x="4828" y="1846"/>
                  <a:pt x="4786" y="1843"/>
                </a:cubicBezTo>
                <a:lnTo>
                  <a:pt x="4786" y="1843"/>
                </a:lnTo>
                <a:cubicBezTo>
                  <a:pt x="4782" y="1843"/>
                  <a:pt x="4777" y="1843"/>
                  <a:pt x="4772" y="1843"/>
                </a:cubicBezTo>
                <a:lnTo>
                  <a:pt x="4772" y="1843"/>
                </a:lnTo>
                <a:cubicBezTo>
                  <a:pt x="4707" y="1843"/>
                  <a:pt x="4611" y="1870"/>
                  <a:pt x="4518" y="1916"/>
                </a:cubicBezTo>
                <a:lnTo>
                  <a:pt x="4518" y="1916"/>
                </a:lnTo>
                <a:cubicBezTo>
                  <a:pt x="4481" y="1934"/>
                  <a:pt x="4438" y="1932"/>
                  <a:pt x="4403" y="1910"/>
                </a:cubicBezTo>
                <a:lnTo>
                  <a:pt x="4403" y="1910"/>
                </a:lnTo>
                <a:cubicBezTo>
                  <a:pt x="4395" y="1905"/>
                  <a:pt x="4389" y="1899"/>
                  <a:pt x="4382" y="1892"/>
                </a:cubicBezTo>
                <a:lnTo>
                  <a:pt x="4382" y="1870"/>
                </a:lnTo>
                <a:lnTo>
                  <a:pt x="4382" y="1870"/>
                </a:lnTo>
                <a:cubicBezTo>
                  <a:pt x="4382" y="841"/>
                  <a:pt x="3540" y="0"/>
                  <a:pt x="2512" y="0"/>
                </a:cubicBezTo>
                <a:lnTo>
                  <a:pt x="2512" y="0"/>
                </a:lnTo>
                <a:lnTo>
                  <a:pt x="2512" y="0"/>
                </a:lnTo>
                <a:cubicBezTo>
                  <a:pt x="1484" y="0"/>
                  <a:pt x="643" y="841"/>
                  <a:pt x="643" y="1870"/>
                </a:cubicBezTo>
                <a:lnTo>
                  <a:pt x="643" y="1871"/>
                </a:lnTo>
                <a:lnTo>
                  <a:pt x="643" y="1871"/>
                </a:lnTo>
                <a:cubicBezTo>
                  <a:pt x="650" y="1878"/>
                  <a:pt x="658" y="1885"/>
                  <a:pt x="667" y="1891"/>
                </a:cubicBezTo>
                <a:lnTo>
                  <a:pt x="667" y="1891"/>
                </a:lnTo>
                <a:cubicBezTo>
                  <a:pt x="702" y="1912"/>
                  <a:pt x="744" y="1915"/>
                  <a:pt x="782" y="1896"/>
                </a:cubicBezTo>
                <a:lnTo>
                  <a:pt x="782" y="1896"/>
                </a:lnTo>
                <a:cubicBezTo>
                  <a:pt x="875" y="1851"/>
                  <a:pt x="970" y="1824"/>
                  <a:pt x="1036" y="1824"/>
                </a:cubicBezTo>
                <a:lnTo>
                  <a:pt x="1036" y="1824"/>
                </a:lnTo>
                <a:cubicBezTo>
                  <a:pt x="1041" y="1824"/>
                  <a:pt x="1046" y="1824"/>
                  <a:pt x="1050" y="1824"/>
                </a:cubicBezTo>
                <a:lnTo>
                  <a:pt x="1050" y="1824"/>
                </a:lnTo>
                <a:cubicBezTo>
                  <a:pt x="1092" y="1826"/>
                  <a:pt x="1129" y="1837"/>
                  <a:pt x="1161" y="1855"/>
                </a:cubicBezTo>
                <a:lnTo>
                  <a:pt x="1161" y="1855"/>
                </a:lnTo>
                <a:cubicBezTo>
                  <a:pt x="1162" y="1855"/>
                  <a:pt x="1162" y="1855"/>
                  <a:pt x="1162" y="1855"/>
                </a:cubicBezTo>
                <a:lnTo>
                  <a:pt x="1162" y="1855"/>
                </a:lnTo>
                <a:cubicBezTo>
                  <a:pt x="1165" y="1857"/>
                  <a:pt x="1167" y="1859"/>
                  <a:pt x="1169" y="1860"/>
                </a:cubicBezTo>
                <a:lnTo>
                  <a:pt x="1169" y="1860"/>
                </a:lnTo>
                <a:cubicBezTo>
                  <a:pt x="1171" y="1861"/>
                  <a:pt x="1172" y="1862"/>
                  <a:pt x="1173" y="1863"/>
                </a:cubicBezTo>
                <a:lnTo>
                  <a:pt x="1173" y="1863"/>
                </a:lnTo>
                <a:cubicBezTo>
                  <a:pt x="1174" y="1864"/>
                  <a:pt x="1176" y="1865"/>
                  <a:pt x="1178" y="1866"/>
                </a:cubicBezTo>
                <a:lnTo>
                  <a:pt x="1178" y="1866"/>
                </a:lnTo>
                <a:cubicBezTo>
                  <a:pt x="1180" y="1868"/>
                  <a:pt x="1182" y="1869"/>
                  <a:pt x="1184" y="1871"/>
                </a:cubicBezTo>
                <a:lnTo>
                  <a:pt x="1184" y="1871"/>
                </a:lnTo>
                <a:cubicBezTo>
                  <a:pt x="1185" y="1871"/>
                  <a:pt x="1185" y="1872"/>
                  <a:pt x="1186" y="1872"/>
                </a:cubicBezTo>
                <a:lnTo>
                  <a:pt x="1186" y="1872"/>
                </a:lnTo>
                <a:cubicBezTo>
                  <a:pt x="1199" y="1882"/>
                  <a:pt x="1211" y="1894"/>
                  <a:pt x="1221" y="1907"/>
                </a:cubicBezTo>
                <a:lnTo>
                  <a:pt x="1221" y="1907"/>
                </a:lnTo>
                <a:cubicBezTo>
                  <a:pt x="1264" y="1959"/>
                  <a:pt x="1286" y="2032"/>
                  <a:pt x="1286" y="2114"/>
                </a:cubicBezTo>
                <a:lnTo>
                  <a:pt x="1286" y="2114"/>
                </a:lnTo>
                <a:cubicBezTo>
                  <a:pt x="1286" y="2208"/>
                  <a:pt x="1259" y="2284"/>
                  <a:pt x="1210" y="2335"/>
                </a:cubicBezTo>
                <a:lnTo>
                  <a:pt x="1210" y="2335"/>
                </a:lnTo>
                <a:cubicBezTo>
                  <a:pt x="1184" y="2362"/>
                  <a:pt x="1152" y="2381"/>
                  <a:pt x="1116" y="2393"/>
                </a:cubicBezTo>
                <a:lnTo>
                  <a:pt x="1116" y="2393"/>
                </a:lnTo>
                <a:cubicBezTo>
                  <a:pt x="1091" y="2401"/>
                  <a:pt x="1065" y="2405"/>
                  <a:pt x="1036" y="2405"/>
                </a:cubicBezTo>
                <a:lnTo>
                  <a:pt x="1036" y="2405"/>
                </a:lnTo>
                <a:cubicBezTo>
                  <a:pt x="972" y="2405"/>
                  <a:pt x="877" y="2376"/>
                  <a:pt x="782" y="2328"/>
                </a:cubicBezTo>
                <a:lnTo>
                  <a:pt x="782" y="2328"/>
                </a:lnTo>
                <a:cubicBezTo>
                  <a:pt x="746" y="2310"/>
                  <a:pt x="703" y="2311"/>
                  <a:pt x="669" y="2332"/>
                </a:cubicBezTo>
                <a:lnTo>
                  <a:pt x="669" y="2332"/>
                </a:lnTo>
                <a:cubicBezTo>
                  <a:pt x="667" y="2334"/>
                  <a:pt x="664" y="2336"/>
                  <a:pt x="663" y="2337"/>
                </a:cubicBezTo>
                <a:lnTo>
                  <a:pt x="663" y="2337"/>
                </a:lnTo>
                <a:cubicBezTo>
                  <a:pt x="655" y="2342"/>
                  <a:pt x="649" y="2348"/>
                  <a:pt x="643" y="2354"/>
                </a:cubicBezTo>
                <a:lnTo>
                  <a:pt x="643" y="4911"/>
                </a:lnTo>
                <a:lnTo>
                  <a:pt x="643" y="4911"/>
                </a:lnTo>
                <a:cubicBezTo>
                  <a:pt x="638" y="4918"/>
                  <a:pt x="631" y="4924"/>
                  <a:pt x="623" y="4929"/>
                </a:cubicBezTo>
                <a:lnTo>
                  <a:pt x="623" y="4929"/>
                </a:lnTo>
                <a:cubicBezTo>
                  <a:pt x="622" y="4931"/>
                  <a:pt x="620" y="4932"/>
                  <a:pt x="617" y="4933"/>
                </a:cubicBezTo>
                <a:lnTo>
                  <a:pt x="617" y="4933"/>
                </a:lnTo>
                <a:cubicBezTo>
                  <a:pt x="582" y="4954"/>
                  <a:pt x="540" y="4956"/>
                  <a:pt x="504" y="4938"/>
                </a:cubicBezTo>
                <a:lnTo>
                  <a:pt x="504" y="4938"/>
                </a:lnTo>
                <a:cubicBezTo>
                  <a:pt x="409" y="4890"/>
                  <a:pt x="314" y="4861"/>
                  <a:pt x="250" y="4861"/>
                </a:cubicBezTo>
                <a:lnTo>
                  <a:pt x="250" y="4861"/>
                </a:lnTo>
                <a:cubicBezTo>
                  <a:pt x="221" y="4861"/>
                  <a:pt x="195" y="4865"/>
                  <a:pt x="170" y="4873"/>
                </a:cubicBezTo>
                <a:lnTo>
                  <a:pt x="170" y="4873"/>
                </a:lnTo>
                <a:cubicBezTo>
                  <a:pt x="134" y="4884"/>
                  <a:pt x="102" y="4904"/>
                  <a:pt x="76" y="4931"/>
                </a:cubicBezTo>
                <a:lnTo>
                  <a:pt x="76" y="4931"/>
                </a:lnTo>
                <a:cubicBezTo>
                  <a:pt x="27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4" y="5359"/>
                </a:cubicBezTo>
                <a:lnTo>
                  <a:pt x="64" y="5359"/>
                </a:lnTo>
                <a:cubicBezTo>
                  <a:pt x="75" y="5372"/>
                  <a:pt x="87" y="5384"/>
                  <a:pt x="100" y="5393"/>
                </a:cubicBezTo>
                <a:lnTo>
                  <a:pt x="100" y="5393"/>
                </a:lnTo>
                <a:cubicBezTo>
                  <a:pt x="100" y="5394"/>
                  <a:pt x="101" y="5395"/>
                  <a:pt x="102" y="5395"/>
                </a:cubicBezTo>
                <a:lnTo>
                  <a:pt x="102" y="5395"/>
                </a:lnTo>
                <a:cubicBezTo>
                  <a:pt x="104" y="5397"/>
                  <a:pt x="106" y="5398"/>
                  <a:pt x="108" y="5399"/>
                </a:cubicBezTo>
                <a:lnTo>
                  <a:pt x="108" y="5399"/>
                </a:lnTo>
                <a:cubicBezTo>
                  <a:pt x="110" y="5401"/>
                  <a:pt x="111" y="5402"/>
                  <a:pt x="113" y="5403"/>
                </a:cubicBezTo>
                <a:lnTo>
                  <a:pt x="113" y="5403"/>
                </a:lnTo>
                <a:cubicBezTo>
                  <a:pt x="114" y="5404"/>
                  <a:pt x="115" y="5404"/>
                  <a:pt x="116" y="5406"/>
                </a:cubicBezTo>
                <a:lnTo>
                  <a:pt x="116" y="5406"/>
                </a:lnTo>
                <a:cubicBezTo>
                  <a:pt x="119" y="5407"/>
                  <a:pt x="122" y="5409"/>
                  <a:pt x="124" y="5410"/>
                </a:cubicBezTo>
                <a:lnTo>
                  <a:pt x="124" y="5410"/>
                </a:lnTo>
                <a:lnTo>
                  <a:pt x="125" y="5410"/>
                </a:lnTo>
                <a:lnTo>
                  <a:pt x="125" y="5410"/>
                </a:lnTo>
                <a:cubicBezTo>
                  <a:pt x="157" y="5429"/>
                  <a:pt x="194" y="5440"/>
                  <a:pt x="236" y="5442"/>
                </a:cubicBezTo>
                <a:lnTo>
                  <a:pt x="236" y="5442"/>
                </a:lnTo>
                <a:cubicBezTo>
                  <a:pt x="241" y="5443"/>
                  <a:pt x="245" y="5443"/>
                  <a:pt x="250" y="5443"/>
                </a:cubicBezTo>
                <a:lnTo>
                  <a:pt x="250" y="5443"/>
                </a:lnTo>
                <a:cubicBezTo>
                  <a:pt x="316" y="5443"/>
                  <a:pt x="411" y="5415"/>
                  <a:pt x="505" y="5370"/>
                </a:cubicBezTo>
                <a:lnTo>
                  <a:pt x="505" y="5370"/>
                </a:lnTo>
                <a:cubicBezTo>
                  <a:pt x="541" y="5351"/>
                  <a:pt x="584" y="5354"/>
                  <a:pt x="619" y="5375"/>
                </a:cubicBezTo>
                <a:lnTo>
                  <a:pt x="619" y="5375"/>
                </a:lnTo>
                <a:cubicBezTo>
                  <a:pt x="628" y="5381"/>
                  <a:pt x="636" y="5388"/>
                  <a:pt x="643" y="5396"/>
                </a:cubicBezTo>
                <a:lnTo>
                  <a:pt x="643" y="5411"/>
                </a:lnTo>
                <a:lnTo>
                  <a:pt x="643" y="5411"/>
                </a:lnTo>
                <a:cubicBezTo>
                  <a:pt x="643" y="5423"/>
                  <a:pt x="643" y="5434"/>
                  <a:pt x="643" y="5445"/>
                </a:cubicBezTo>
                <a:lnTo>
                  <a:pt x="643" y="5445"/>
                </a:lnTo>
                <a:cubicBezTo>
                  <a:pt x="643" y="5445"/>
                  <a:pt x="644" y="5445"/>
                  <a:pt x="644" y="5446"/>
                </a:cubicBezTo>
                <a:lnTo>
                  <a:pt x="644" y="5446"/>
                </a:lnTo>
                <a:cubicBezTo>
                  <a:pt x="663" y="6458"/>
                  <a:pt x="1496" y="7281"/>
                  <a:pt x="2512" y="7281"/>
                </a:cubicBezTo>
                <a:lnTo>
                  <a:pt x="2512" y="7281"/>
                </a:lnTo>
                <a:lnTo>
                  <a:pt x="2512" y="7281"/>
                </a:lnTo>
                <a:cubicBezTo>
                  <a:pt x="3536" y="7281"/>
                  <a:pt x="4374" y="6448"/>
                  <a:pt x="4382" y="5426"/>
                </a:cubicBezTo>
                <a:lnTo>
                  <a:pt x="4382" y="5426"/>
                </a:lnTo>
                <a:cubicBezTo>
                  <a:pt x="4373" y="5406"/>
                  <a:pt x="4358" y="5388"/>
                  <a:pt x="4337" y="5375"/>
                </a:cubicBezTo>
              </a:path>
            </a:pathLst>
          </a:custGeom>
          <a:solidFill>
            <a:srgbClr val="93B3D7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63C35320-9271-2E46-A193-73E9AE95F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600" y="2529392"/>
            <a:ext cx="2556056" cy="3685631"/>
          </a:xfrm>
          <a:custGeom>
            <a:avLst/>
            <a:gdLst>
              <a:gd name="T0" fmla="*/ 4279 w 5049"/>
              <a:gd name="T1" fmla="*/ 5367 h 7282"/>
              <a:gd name="T2" fmla="*/ 4025 w 5049"/>
              <a:gd name="T3" fmla="*/ 5439 h 7282"/>
              <a:gd name="T4" fmla="*/ 3900 w 5049"/>
              <a:gd name="T5" fmla="*/ 5408 h 7282"/>
              <a:gd name="T6" fmla="*/ 3900 w 5049"/>
              <a:gd name="T7" fmla="*/ 5408 h 7282"/>
              <a:gd name="T8" fmla="*/ 3888 w 5049"/>
              <a:gd name="T9" fmla="*/ 5401 h 7282"/>
              <a:gd name="T10" fmla="*/ 3883 w 5049"/>
              <a:gd name="T11" fmla="*/ 5397 h 7282"/>
              <a:gd name="T12" fmla="*/ 3875 w 5049"/>
              <a:gd name="T13" fmla="*/ 5391 h 7282"/>
              <a:gd name="T14" fmla="*/ 3839 w 5049"/>
              <a:gd name="T15" fmla="*/ 5356 h 7282"/>
              <a:gd name="T16" fmla="*/ 3851 w 5049"/>
              <a:gd name="T17" fmla="*/ 4928 h 7282"/>
              <a:gd name="T18" fmla="*/ 3946 w 5049"/>
              <a:gd name="T19" fmla="*/ 4870 h 7282"/>
              <a:gd name="T20" fmla="*/ 4279 w 5049"/>
              <a:gd name="T21" fmla="*/ 4935 h 7282"/>
              <a:gd name="T22" fmla="*/ 4392 w 5049"/>
              <a:gd name="T23" fmla="*/ 4931 h 7282"/>
              <a:gd name="T24" fmla="*/ 4402 w 5049"/>
              <a:gd name="T25" fmla="*/ 4924 h 7282"/>
              <a:gd name="T26" fmla="*/ 4424 w 5049"/>
              <a:gd name="T27" fmla="*/ 2337 h 7282"/>
              <a:gd name="T28" fmla="*/ 4430 w 5049"/>
              <a:gd name="T29" fmla="*/ 2333 h 7282"/>
              <a:gd name="T30" fmla="*/ 4798 w 5049"/>
              <a:gd name="T31" fmla="*/ 2405 h 7282"/>
              <a:gd name="T32" fmla="*/ 4877 w 5049"/>
              <a:gd name="T33" fmla="*/ 2394 h 7282"/>
              <a:gd name="T34" fmla="*/ 5048 w 5049"/>
              <a:gd name="T35" fmla="*/ 2115 h 7282"/>
              <a:gd name="T36" fmla="*/ 4983 w 5049"/>
              <a:gd name="T37" fmla="*/ 1907 h 7282"/>
              <a:gd name="T38" fmla="*/ 4946 w 5049"/>
              <a:gd name="T39" fmla="*/ 1871 h 7282"/>
              <a:gd name="T40" fmla="*/ 4940 w 5049"/>
              <a:gd name="T41" fmla="*/ 1866 h 7282"/>
              <a:gd name="T42" fmla="*/ 4931 w 5049"/>
              <a:gd name="T43" fmla="*/ 1861 h 7282"/>
              <a:gd name="T44" fmla="*/ 4923 w 5049"/>
              <a:gd name="T45" fmla="*/ 1856 h 7282"/>
              <a:gd name="T46" fmla="*/ 4812 w 5049"/>
              <a:gd name="T47" fmla="*/ 1824 h 7282"/>
              <a:gd name="T48" fmla="*/ 4798 w 5049"/>
              <a:gd name="T49" fmla="*/ 1824 h 7282"/>
              <a:gd name="T50" fmla="*/ 4429 w 5049"/>
              <a:gd name="T51" fmla="*/ 1891 h 7282"/>
              <a:gd name="T52" fmla="*/ 4402 w 5049"/>
              <a:gd name="T53" fmla="*/ 1868 h 7282"/>
              <a:gd name="T54" fmla="*/ 2533 w 5049"/>
              <a:gd name="T55" fmla="*/ 0 h 7282"/>
              <a:gd name="T56" fmla="*/ 664 w 5049"/>
              <a:gd name="T57" fmla="*/ 1892 h 7282"/>
              <a:gd name="T58" fmla="*/ 685 w 5049"/>
              <a:gd name="T59" fmla="*/ 1910 h 7282"/>
              <a:gd name="T60" fmla="*/ 1054 w 5049"/>
              <a:gd name="T61" fmla="*/ 1843 h 7282"/>
              <a:gd name="T62" fmla="*/ 1068 w 5049"/>
              <a:gd name="T63" fmla="*/ 1843 h 7282"/>
              <a:gd name="T64" fmla="*/ 1180 w 5049"/>
              <a:gd name="T65" fmla="*/ 1875 h 7282"/>
              <a:gd name="T66" fmla="*/ 1187 w 5049"/>
              <a:gd name="T67" fmla="*/ 1880 h 7282"/>
              <a:gd name="T68" fmla="*/ 1196 w 5049"/>
              <a:gd name="T69" fmla="*/ 1885 h 7282"/>
              <a:gd name="T70" fmla="*/ 1202 w 5049"/>
              <a:gd name="T71" fmla="*/ 1889 h 7282"/>
              <a:gd name="T72" fmla="*/ 1240 w 5049"/>
              <a:gd name="T73" fmla="*/ 1926 h 7282"/>
              <a:gd name="T74" fmla="*/ 1305 w 5049"/>
              <a:gd name="T75" fmla="*/ 2134 h 7282"/>
              <a:gd name="T76" fmla="*/ 1133 w 5049"/>
              <a:gd name="T77" fmla="*/ 2412 h 7282"/>
              <a:gd name="T78" fmla="*/ 1054 w 5049"/>
              <a:gd name="T79" fmla="*/ 2424 h 7282"/>
              <a:gd name="T80" fmla="*/ 687 w 5049"/>
              <a:gd name="T81" fmla="*/ 2352 h 7282"/>
              <a:gd name="T82" fmla="*/ 680 w 5049"/>
              <a:gd name="T83" fmla="*/ 2356 h 7282"/>
              <a:gd name="T84" fmla="*/ 664 w 5049"/>
              <a:gd name="T85" fmla="*/ 4880 h 7282"/>
              <a:gd name="T86" fmla="*/ 618 w 5049"/>
              <a:gd name="T87" fmla="*/ 4933 h 7282"/>
              <a:gd name="T88" fmla="*/ 505 w 5049"/>
              <a:gd name="T89" fmla="*/ 4938 h 7282"/>
              <a:gd name="T90" fmla="*/ 171 w 5049"/>
              <a:gd name="T91" fmla="*/ 4873 h 7282"/>
              <a:gd name="T92" fmla="*/ 77 w 5049"/>
              <a:gd name="T93" fmla="*/ 4931 h 7282"/>
              <a:gd name="T94" fmla="*/ 65 w 5049"/>
              <a:gd name="T95" fmla="*/ 5359 h 7282"/>
              <a:gd name="T96" fmla="*/ 101 w 5049"/>
              <a:gd name="T97" fmla="*/ 5393 h 7282"/>
              <a:gd name="T98" fmla="*/ 109 w 5049"/>
              <a:gd name="T99" fmla="*/ 5399 h 7282"/>
              <a:gd name="T100" fmla="*/ 114 w 5049"/>
              <a:gd name="T101" fmla="*/ 5403 h 7282"/>
              <a:gd name="T102" fmla="*/ 125 w 5049"/>
              <a:gd name="T103" fmla="*/ 5410 h 7282"/>
              <a:gd name="T104" fmla="*/ 126 w 5049"/>
              <a:gd name="T105" fmla="*/ 5410 h 7282"/>
              <a:gd name="T106" fmla="*/ 251 w 5049"/>
              <a:gd name="T107" fmla="*/ 5443 h 7282"/>
              <a:gd name="T108" fmla="*/ 505 w 5049"/>
              <a:gd name="T109" fmla="*/ 5370 h 7282"/>
              <a:gd name="T110" fmla="*/ 664 w 5049"/>
              <a:gd name="T111" fmla="*/ 5426 h 7282"/>
              <a:gd name="T112" fmla="*/ 664 w 5049"/>
              <a:gd name="T113" fmla="*/ 5427 h 7282"/>
              <a:gd name="T114" fmla="*/ 2533 w 5049"/>
              <a:gd name="T115" fmla="*/ 7281 h 7282"/>
              <a:gd name="T116" fmla="*/ 4402 w 5049"/>
              <a:gd name="T117" fmla="*/ 5378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049" h="7282">
                <a:moveTo>
                  <a:pt x="4394" y="5373"/>
                </a:moveTo>
                <a:lnTo>
                  <a:pt x="4394" y="5373"/>
                </a:lnTo>
                <a:cubicBezTo>
                  <a:pt x="4360" y="5351"/>
                  <a:pt x="4317" y="5349"/>
                  <a:pt x="4279" y="5367"/>
                </a:cubicBezTo>
                <a:lnTo>
                  <a:pt x="4279" y="5367"/>
                </a:lnTo>
                <a:cubicBezTo>
                  <a:pt x="4186" y="5412"/>
                  <a:pt x="4091" y="5439"/>
                  <a:pt x="4025" y="5439"/>
                </a:cubicBezTo>
                <a:lnTo>
                  <a:pt x="4025" y="5439"/>
                </a:lnTo>
                <a:cubicBezTo>
                  <a:pt x="4020" y="5439"/>
                  <a:pt x="4016" y="5439"/>
                  <a:pt x="4011" y="5439"/>
                </a:cubicBezTo>
                <a:lnTo>
                  <a:pt x="4011" y="5439"/>
                </a:lnTo>
                <a:cubicBezTo>
                  <a:pt x="3969" y="5438"/>
                  <a:pt x="3932" y="5427"/>
                  <a:pt x="3900" y="5408"/>
                </a:cubicBezTo>
                <a:lnTo>
                  <a:pt x="3900" y="5408"/>
                </a:lnTo>
                <a:lnTo>
                  <a:pt x="3900" y="5408"/>
                </a:lnTo>
                <a:lnTo>
                  <a:pt x="3900" y="5408"/>
                </a:lnTo>
                <a:cubicBezTo>
                  <a:pt x="3896" y="5406"/>
                  <a:pt x="3894" y="5404"/>
                  <a:pt x="3891" y="5403"/>
                </a:cubicBezTo>
                <a:lnTo>
                  <a:pt x="3891" y="5403"/>
                </a:lnTo>
                <a:cubicBezTo>
                  <a:pt x="3890" y="5402"/>
                  <a:pt x="3889" y="5401"/>
                  <a:pt x="3888" y="5401"/>
                </a:cubicBezTo>
                <a:lnTo>
                  <a:pt x="3888" y="5401"/>
                </a:lnTo>
                <a:cubicBezTo>
                  <a:pt x="3887" y="5399"/>
                  <a:pt x="3885" y="5398"/>
                  <a:pt x="3883" y="5397"/>
                </a:cubicBezTo>
                <a:lnTo>
                  <a:pt x="3883" y="5397"/>
                </a:lnTo>
                <a:cubicBezTo>
                  <a:pt x="3881" y="5396"/>
                  <a:pt x="3879" y="5394"/>
                  <a:pt x="3877" y="5393"/>
                </a:cubicBezTo>
                <a:lnTo>
                  <a:pt x="3877" y="5393"/>
                </a:lnTo>
                <a:cubicBezTo>
                  <a:pt x="3876" y="5392"/>
                  <a:pt x="3876" y="5392"/>
                  <a:pt x="3875" y="5391"/>
                </a:cubicBezTo>
                <a:lnTo>
                  <a:pt x="3875" y="5391"/>
                </a:lnTo>
                <a:cubicBezTo>
                  <a:pt x="3862" y="5381"/>
                  <a:pt x="3850" y="5370"/>
                  <a:pt x="3839" y="5356"/>
                </a:cubicBezTo>
                <a:lnTo>
                  <a:pt x="3839" y="5356"/>
                </a:lnTo>
                <a:cubicBezTo>
                  <a:pt x="3797" y="5305"/>
                  <a:pt x="3775" y="5231"/>
                  <a:pt x="3775" y="5149"/>
                </a:cubicBezTo>
                <a:lnTo>
                  <a:pt x="3775" y="5149"/>
                </a:lnTo>
                <a:cubicBezTo>
                  <a:pt x="3775" y="5055"/>
                  <a:pt x="3802" y="4979"/>
                  <a:pt x="3851" y="4928"/>
                </a:cubicBezTo>
                <a:lnTo>
                  <a:pt x="3851" y="4928"/>
                </a:lnTo>
                <a:cubicBezTo>
                  <a:pt x="3877" y="4901"/>
                  <a:pt x="3909" y="4882"/>
                  <a:pt x="3946" y="4870"/>
                </a:cubicBezTo>
                <a:lnTo>
                  <a:pt x="3946" y="4870"/>
                </a:lnTo>
                <a:cubicBezTo>
                  <a:pt x="3970" y="4863"/>
                  <a:pt x="3996" y="4858"/>
                  <a:pt x="4025" y="4858"/>
                </a:cubicBezTo>
                <a:lnTo>
                  <a:pt x="4025" y="4858"/>
                </a:lnTo>
                <a:cubicBezTo>
                  <a:pt x="4089" y="4858"/>
                  <a:pt x="4184" y="4887"/>
                  <a:pt x="4279" y="4935"/>
                </a:cubicBezTo>
                <a:lnTo>
                  <a:pt x="4279" y="4935"/>
                </a:lnTo>
                <a:cubicBezTo>
                  <a:pt x="4315" y="4954"/>
                  <a:pt x="4358" y="4952"/>
                  <a:pt x="4392" y="4931"/>
                </a:cubicBezTo>
                <a:lnTo>
                  <a:pt x="4392" y="4931"/>
                </a:lnTo>
                <a:cubicBezTo>
                  <a:pt x="4394" y="4929"/>
                  <a:pt x="4397" y="4927"/>
                  <a:pt x="4399" y="4926"/>
                </a:cubicBezTo>
                <a:lnTo>
                  <a:pt x="4399" y="4926"/>
                </a:lnTo>
                <a:cubicBezTo>
                  <a:pt x="4400" y="4926"/>
                  <a:pt x="4401" y="4924"/>
                  <a:pt x="4402" y="4924"/>
                </a:cubicBezTo>
                <a:lnTo>
                  <a:pt x="4402" y="2358"/>
                </a:lnTo>
                <a:lnTo>
                  <a:pt x="4402" y="2358"/>
                </a:lnTo>
                <a:cubicBezTo>
                  <a:pt x="4408" y="2350"/>
                  <a:pt x="4416" y="2343"/>
                  <a:pt x="4424" y="2337"/>
                </a:cubicBezTo>
                <a:lnTo>
                  <a:pt x="4424" y="2337"/>
                </a:lnTo>
                <a:cubicBezTo>
                  <a:pt x="4426" y="2336"/>
                  <a:pt x="4429" y="2334"/>
                  <a:pt x="4430" y="2333"/>
                </a:cubicBezTo>
                <a:lnTo>
                  <a:pt x="4430" y="2333"/>
                </a:lnTo>
                <a:cubicBezTo>
                  <a:pt x="4465" y="2312"/>
                  <a:pt x="4507" y="2310"/>
                  <a:pt x="4544" y="2328"/>
                </a:cubicBezTo>
                <a:lnTo>
                  <a:pt x="4544" y="2328"/>
                </a:lnTo>
                <a:cubicBezTo>
                  <a:pt x="4638" y="2376"/>
                  <a:pt x="4734" y="2405"/>
                  <a:pt x="4798" y="2405"/>
                </a:cubicBezTo>
                <a:lnTo>
                  <a:pt x="4798" y="2405"/>
                </a:lnTo>
                <a:cubicBezTo>
                  <a:pt x="4826" y="2405"/>
                  <a:pt x="4853" y="2401"/>
                  <a:pt x="4877" y="2394"/>
                </a:cubicBezTo>
                <a:lnTo>
                  <a:pt x="4877" y="2394"/>
                </a:lnTo>
                <a:cubicBezTo>
                  <a:pt x="4914" y="2382"/>
                  <a:pt x="4946" y="2362"/>
                  <a:pt x="4972" y="2336"/>
                </a:cubicBezTo>
                <a:lnTo>
                  <a:pt x="4972" y="2336"/>
                </a:lnTo>
                <a:cubicBezTo>
                  <a:pt x="5021" y="2285"/>
                  <a:pt x="5048" y="2208"/>
                  <a:pt x="5048" y="2115"/>
                </a:cubicBezTo>
                <a:lnTo>
                  <a:pt x="5048" y="2115"/>
                </a:lnTo>
                <a:cubicBezTo>
                  <a:pt x="5048" y="2033"/>
                  <a:pt x="5026" y="1959"/>
                  <a:pt x="4983" y="1907"/>
                </a:cubicBezTo>
                <a:lnTo>
                  <a:pt x="4983" y="1907"/>
                </a:lnTo>
                <a:cubicBezTo>
                  <a:pt x="4973" y="1894"/>
                  <a:pt x="4961" y="1882"/>
                  <a:pt x="4948" y="1872"/>
                </a:cubicBezTo>
                <a:lnTo>
                  <a:pt x="4948" y="1872"/>
                </a:lnTo>
                <a:cubicBezTo>
                  <a:pt x="4947" y="1872"/>
                  <a:pt x="4946" y="1871"/>
                  <a:pt x="4946" y="1871"/>
                </a:cubicBezTo>
                <a:lnTo>
                  <a:pt x="4946" y="1871"/>
                </a:lnTo>
                <a:cubicBezTo>
                  <a:pt x="4944" y="1870"/>
                  <a:pt x="4942" y="1868"/>
                  <a:pt x="4940" y="1866"/>
                </a:cubicBezTo>
                <a:lnTo>
                  <a:pt x="4940" y="1866"/>
                </a:lnTo>
                <a:cubicBezTo>
                  <a:pt x="4938" y="1865"/>
                  <a:pt x="4936" y="1864"/>
                  <a:pt x="4935" y="1863"/>
                </a:cubicBezTo>
                <a:lnTo>
                  <a:pt x="4935" y="1863"/>
                </a:lnTo>
                <a:cubicBezTo>
                  <a:pt x="4934" y="1862"/>
                  <a:pt x="4933" y="1861"/>
                  <a:pt x="4931" y="1861"/>
                </a:cubicBezTo>
                <a:lnTo>
                  <a:pt x="4931" y="1861"/>
                </a:lnTo>
                <a:cubicBezTo>
                  <a:pt x="4929" y="1859"/>
                  <a:pt x="4926" y="1857"/>
                  <a:pt x="4923" y="1856"/>
                </a:cubicBezTo>
                <a:lnTo>
                  <a:pt x="4923" y="1856"/>
                </a:lnTo>
                <a:lnTo>
                  <a:pt x="4923" y="1855"/>
                </a:lnTo>
                <a:lnTo>
                  <a:pt x="4923" y="1855"/>
                </a:lnTo>
                <a:cubicBezTo>
                  <a:pt x="4891" y="1837"/>
                  <a:pt x="4854" y="1826"/>
                  <a:pt x="4812" y="1824"/>
                </a:cubicBezTo>
                <a:lnTo>
                  <a:pt x="4812" y="1824"/>
                </a:lnTo>
                <a:cubicBezTo>
                  <a:pt x="4807" y="1824"/>
                  <a:pt x="4803" y="1824"/>
                  <a:pt x="4798" y="1824"/>
                </a:cubicBezTo>
                <a:lnTo>
                  <a:pt x="4798" y="1824"/>
                </a:lnTo>
                <a:cubicBezTo>
                  <a:pt x="4732" y="1824"/>
                  <a:pt x="4637" y="1851"/>
                  <a:pt x="4544" y="1897"/>
                </a:cubicBezTo>
                <a:lnTo>
                  <a:pt x="4544" y="1897"/>
                </a:lnTo>
                <a:cubicBezTo>
                  <a:pt x="4506" y="1915"/>
                  <a:pt x="4463" y="1913"/>
                  <a:pt x="4429" y="1891"/>
                </a:cubicBezTo>
                <a:lnTo>
                  <a:pt x="4429" y="1891"/>
                </a:lnTo>
                <a:cubicBezTo>
                  <a:pt x="4419" y="1885"/>
                  <a:pt x="4410" y="1876"/>
                  <a:pt x="4402" y="1868"/>
                </a:cubicBezTo>
                <a:lnTo>
                  <a:pt x="4402" y="1868"/>
                </a:lnTo>
                <a:lnTo>
                  <a:pt x="4402" y="1868"/>
                </a:lnTo>
                <a:cubicBezTo>
                  <a:pt x="4400" y="840"/>
                  <a:pt x="3560" y="0"/>
                  <a:pt x="2533" y="0"/>
                </a:cubicBezTo>
                <a:lnTo>
                  <a:pt x="2533" y="0"/>
                </a:lnTo>
                <a:lnTo>
                  <a:pt x="2533" y="0"/>
                </a:lnTo>
                <a:cubicBezTo>
                  <a:pt x="1505" y="0"/>
                  <a:pt x="664" y="841"/>
                  <a:pt x="664" y="1870"/>
                </a:cubicBezTo>
                <a:lnTo>
                  <a:pt x="664" y="1892"/>
                </a:lnTo>
                <a:lnTo>
                  <a:pt x="664" y="1892"/>
                </a:lnTo>
                <a:cubicBezTo>
                  <a:pt x="671" y="1899"/>
                  <a:pt x="677" y="1905"/>
                  <a:pt x="685" y="1910"/>
                </a:cubicBezTo>
                <a:lnTo>
                  <a:pt x="685" y="1910"/>
                </a:lnTo>
                <a:cubicBezTo>
                  <a:pt x="720" y="1932"/>
                  <a:pt x="763" y="1934"/>
                  <a:pt x="800" y="1916"/>
                </a:cubicBezTo>
                <a:lnTo>
                  <a:pt x="800" y="1916"/>
                </a:lnTo>
                <a:cubicBezTo>
                  <a:pt x="893" y="1870"/>
                  <a:pt x="989" y="1843"/>
                  <a:pt x="1054" y="1843"/>
                </a:cubicBezTo>
                <a:lnTo>
                  <a:pt x="1054" y="1843"/>
                </a:lnTo>
                <a:cubicBezTo>
                  <a:pt x="1059" y="1843"/>
                  <a:pt x="1064" y="1843"/>
                  <a:pt x="1068" y="1843"/>
                </a:cubicBezTo>
                <a:lnTo>
                  <a:pt x="1068" y="1843"/>
                </a:lnTo>
                <a:cubicBezTo>
                  <a:pt x="1110" y="1846"/>
                  <a:pt x="1147" y="1856"/>
                  <a:pt x="1179" y="1874"/>
                </a:cubicBezTo>
                <a:lnTo>
                  <a:pt x="1179" y="1874"/>
                </a:lnTo>
                <a:cubicBezTo>
                  <a:pt x="1179" y="1875"/>
                  <a:pt x="1179" y="1875"/>
                  <a:pt x="1180" y="1875"/>
                </a:cubicBezTo>
                <a:lnTo>
                  <a:pt x="1180" y="1875"/>
                </a:lnTo>
                <a:cubicBezTo>
                  <a:pt x="1182" y="1877"/>
                  <a:pt x="1185" y="1878"/>
                  <a:pt x="1187" y="1880"/>
                </a:cubicBezTo>
                <a:lnTo>
                  <a:pt x="1187" y="1880"/>
                </a:lnTo>
                <a:cubicBezTo>
                  <a:pt x="1188" y="1881"/>
                  <a:pt x="1190" y="1881"/>
                  <a:pt x="1191" y="1882"/>
                </a:cubicBezTo>
                <a:lnTo>
                  <a:pt x="1191" y="1882"/>
                </a:lnTo>
                <a:cubicBezTo>
                  <a:pt x="1193" y="1883"/>
                  <a:pt x="1194" y="1884"/>
                  <a:pt x="1196" y="1885"/>
                </a:cubicBezTo>
                <a:lnTo>
                  <a:pt x="1196" y="1885"/>
                </a:lnTo>
                <a:cubicBezTo>
                  <a:pt x="1198" y="1887"/>
                  <a:pt x="1200" y="1888"/>
                  <a:pt x="1202" y="1889"/>
                </a:cubicBezTo>
                <a:lnTo>
                  <a:pt x="1202" y="1889"/>
                </a:lnTo>
                <a:cubicBezTo>
                  <a:pt x="1203" y="1890"/>
                  <a:pt x="1203" y="1891"/>
                  <a:pt x="1204" y="1891"/>
                </a:cubicBezTo>
                <a:lnTo>
                  <a:pt x="1204" y="1891"/>
                </a:lnTo>
                <a:cubicBezTo>
                  <a:pt x="1217" y="1902"/>
                  <a:pt x="1229" y="1913"/>
                  <a:pt x="1240" y="1926"/>
                </a:cubicBezTo>
                <a:lnTo>
                  <a:pt x="1240" y="1926"/>
                </a:lnTo>
                <a:cubicBezTo>
                  <a:pt x="1282" y="1978"/>
                  <a:pt x="1305" y="2052"/>
                  <a:pt x="1305" y="2134"/>
                </a:cubicBezTo>
                <a:lnTo>
                  <a:pt x="1305" y="2134"/>
                </a:lnTo>
                <a:cubicBezTo>
                  <a:pt x="1305" y="2227"/>
                  <a:pt x="1277" y="2303"/>
                  <a:pt x="1228" y="2354"/>
                </a:cubicBezTo>
                <a:lnTo>
                  <a:pt x="1228" y="2354"/>
                </a:lnTo>
                <a:cubicBezTo>
                  <a:pt x="1202" y="2381"/>
                  <a:pt x="1170" y="2401"/>
                  <a:pt x="1133" y="2412"/>
                </a:cubicBezTo>
                <a:lnTo>
                  <a:pt x="1133" y="2412"/>
                </a:lnTo>
                <a:cubicBezTo>
                  <a:pt x="1109" y="2421"/>
                  <a:pt x="1083" y="2424"/>
                  <a:pt x="1054" y="2424"/>
                </a:cubicBezTo>
                <a:lnTo>
                  <a:pt x="1054" y="2424"/>
                </a:lnTo>
                <a:cubicBezTo>
                  <a:pt x="990" y="2424"/>
                  <a:pt x="895" y="2395"/>
                  <a:pt x="800" y="2347"/>
                </a:cubicBezTo>
                <a:lnTo>
                  <a:pt x="800" y="2347"/>
                </a:lnTo>
                <a:cubicBezTo>
                  <a:pt x="764" y="2329"/>
                  <a:pt x="722" y="2331"/>
                  <a:pt x="687" y="2352"/>
                </a:cubicBezTo>
                <a:lnTo>
                  <a:pt x="687" y="2352"/>
                </a:lnTo>
                <a:cubicBezTo>
                  <a:pt x="685" y="2353"/>
                  <a:pt x="683" y="2355"/>
                  <a:pt x="680" y="2356"/>
                </a:cubicBezTo>
                <a:lnTo>
                  <a:pt x="680" y="2356"/>
                </a:lnTo>
                <a:cubicBezTo>
                  <a:pt x="674" y="2361"/>
                  <a:pt x="670" y="2366"/>
                  <a:pt x="664" y="2371"/>
                </a:cubicBezTo>
                <a:lnTo>
                  <a:pt x="664" y="4880"/>
                </a:lnTo>
                <a:lnTo>
                  <a:pt x="664" y="4880"/>
                </a:lnTo>
                <a:cubicBezTo>
                  <a:pt x="656" y="4899"/>
                  <a:pt x="642" y="4916"/>
                  <a:pt x="624" y="4929"/>
                </a:cubicBezTo>
                <a:lnTo>
                  <a:pt x="624" y="4929"/>
                </a:lnTo>
                <a:cubicBezTo>
                  <a:pt x="623" y="4931"/>
                  <a:pt x="620" y="4932"/>
                  <a:pt x="618" y="4933"/>
                </a:cubicBezTo>
                <a:lnTo>
                  <a:pt x="618" y="4933"/>
                </a:lnTo>
                <a:cubicBezTo>
                  <a:pt x="583" y="4954"/>
                  <a:pt x="541" y="4956"/>
                  <a:pt x="505" y="4938"/>
                </a:cubicBezTo>
                <a:lnTo>
                  <a:pt x="505" y="4938"/>
                </a:lnTo>
                <a:cubicBezTo>
                  <a:pt x="410" y="4890"/>
                  <a:pt x="315" y="4861"/>
                  <a:pt x="251" y="4861"/>
                </a:cubicBezTo>
                <a:lnTo>
                  <a:pt x="251" y="4861"/>
                </a:lnTo>
                <a:cubicBezTo>
                  <a:pt x="223" y="4861"/>
                  <a:pt x="196" y="4865"/>
                  <a:pt x="171" y="4873"/>
                </a:cubicBezTo>
                <a:lnTo>
                  <a:pt x="171" y="4873"/>
                </a:lnTo>
                <a:cubicBezTo>
                  <a:pt x="135" y="4884"/>
                  <a:pt x="103" y="4904"/>
                  <a:pt x="77" y="4931"/>
                </a:cubicBezTo>
                <a:lnTo>
                  <a:pt x="77" y="4931"/>
                </a:lnTo>
                <a:cubicBezTo>
                  <a:pt x="28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5" y="5359"/>
                </a:cubicBezTo>
                <a:lnTo>
                  <a:pt x="65" y="5359"/>
                </a:lnTo>
                <a:cubicBezTo>
                  <a:pt x="76" y="5372"/>
                  <a:pt x="88" y="5384"/>
                  <a:pt x="101" y="5393"/>
                </a:cubicBezTo>
                <a:lnTo>
                  <a:pt x="101" y="5393"/>
                </a:lnTo>
                <a:cubicBezTo>
                  <a:pt x="101" y="5394"/>
                  <a:pt x="102" y="5395"/>
                  <a:pt x="103" y="5395"/>
                </a:cubicBezTo>
                <a:lnTo>
                  <a:pt x="103" y="5395"/>
                </a:lnTo>
                <a:cubicBezTo>
                  <a:pt x="105" y="5397"/>
                  <a:pt x="107" y="5398"/>
                  <a:pt x="109" y="5399"/>
                </a:cubicBezTo>
                <a:lnTo>
                  <a:pt x="109" y="5399"/>
                </a:lnTo>
                <a:cubicBezTo>
                  <a:pt x="111" y="5401"/>
                  <a:pt x="113" y="5402"/>
                  <a:pt x="114" y="5403"/>
                </a:cubicBezTo>
                <a:lnTo>
                  <a:pt x="114" y="5403"/>
                </a:lnTo>
                <a:cubicBezTo>
                  <a:pt x="115" y="5404"/>
                  <a:pt x="116" y="5404"/>
                  <a:pt x="118" y="5406"/>
                </a:cubicBezTo>
                <a:lnTo>
                  <a:pt x="118" y="5406"/>
                </a:lnTo>
                <a:cubicBezTo>
                  <a:pt x="120" y="5407"/>
                  <a:pt x="122" y="5409"/>
                  <a:pt x="125" y="5410"/>
                </a:cubicBezTo>
                <a:lnTo>
                  <a:pt x="125" y="5410"/>
                </a:lnTo>
                <a:lnTo>
                  <a:pt x="126" y="5410"/>
                </a:lnTo>
                <a:lnTo>
                  <a:pt x="126" y="5410"/>
                </a:lnTo>
                <a:cubicBezTo>
                  <a:pt x="158" y="5429"/>
                  <a:pt x="195" y="5440"/>
                  <a:pt x="237" y="5442"/>
                </a:cubicBezTo>
                <a:lnTo>
                  <a:pt x="237" y="5442"/>
                </a:lnTo>
                <a:cubicBezTo>
                  <a:pt x="241" y="5443"/>
                  <a:pt x="246" y="5443"/>
                  <a:pt x="251" y="5443"/>
                </a:cubicBezTo>
                <a:lnTo>
                  <a:pt x="251" y="5443"/>
                </a:lnTo>
                <a:cubicBezTo>
                  <a:pt x="317" y="5443"/>
                  <a:pt x="412" y="5415"/>
                  <a:pt x="505" y="5370"/>
                </a:cubicBezTo>
                <a:lnTo>
                  <a:pt x="505" y="5370"/>
                </a:lnTo>
                <a:cubicBezTo>
                  <a:pt x="543" y="5351"/>
                  <a:pt x="585" y="5354"/>
                  <a:pt x="619" y="5375"/>
                </a:cubicBezTo>
                <a:lnTo>
                  <a:pt x="619" y="5375"/>
                </a:lnTo>
                <a:cubicBezTo>
                  <a:pt x="640" y="5388"/>
                  <a:pt x="655" y="5406"/>
                  <a:pt x="664" y="5426"/>
                </a:cubicBezTo>
                <a:lnTo>
                  <a:pt x="664" y="5426"/>
                </a:lnTo>
                <a:cubicBezTo>
                  <a:pt x="664" y="5427"/>
                  <a:pt x="664" y="5427"/>
                  <a:pt x="664" y="5427"/>
                </a:cubicBezTo>
                <a:lnTo>
                  <a:pt x="664" y="5427"/>
                </a:lnTo>
                <a:cubicBezTo>
                  <a:pt x="673" y="6448"/>
                  <a:pt x="1509" y="7281"/>
                  <a:pt x="2533" y="7281"/>
                </a:cubicBezTo>
                <a:lnTo>
                  <a:pt x="2533" y="7281"/>
                </a:lnTo>
                <a:lnTo>
                  <a:pt x="2533" y="7281"/>
                </a:lnTo>
                <a:cubicBezTo>
                  <a:pt x="3561" y="7281"/>
                  <a:pt x="4402" y="6440"/>
                  <a:pt x="4402" y="5411"/>
                </a:cubicBezTo>
                <a:lnTo>
                  <a:pt x="4402" y="5378"/>
                </a:lnTo>
                <a:lnTo>
                  <a:pt x="4402" y="5378"/>
                </a:lnTo>
                <a:cubicBezTo>
                  <a:pt x="4399" y="5376"/>
                  <a:pt x="4397" y="5375"/>
                  <a:pt x="4394" y="537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202" y="2529393"/>
            <a:ext cx="2210041" cy="3661762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7472B-F290-2D4B-9B21-95ABBEA7378C}"/>
              </a:ext>
            </a:extLst>
          </p:cNvPr>
          <p:cNvSpPr txBox="1"/>
          <p:nvPr/>
        </p:nvSpPr>
        <p:spPr>
          <a:xfrm>
            <a:off x="3429720" y="3711176"/>
            <a:ext cx="1729629" cy="18104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hr-HR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8. Utvrditi</a:t>
            </a:r>
            <a:r>
              <a:rPr lang="hr-HR" sz="1200" dirty="0">
                <a:solidFill>
                  <a:srgbClr val="0070C0"/>
                </a:solidFill>
              </a:rPr>
              <a:t> opseg programa i PI-</a:t>
            </a:r>
            <a:r>
              <a:rPr lang="hr-HR" sz="1200" dirty="0" err="1">
                <a:solidFill>
                  <a:srgbClr val="0070C0"/>
                </a:solidFill>
              </a:rPr>
              <a:t>jeve</a:t>
            </a:r>
            <a:r>
              <a:rPr lang="hr-HR" sz="1200" dirty="0">
                <a:solidFill>
                  <a:srgbClr val="0070C0"/>
                </a:solidFill>
              </a:rPr>
              <a:t> na temelju krajnjih očekivanih rezultata</a:t>
            </a:r>
            <a:r>
              <a:rPr lang="hr-HR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, ali isto tako navesti</a:t>
            </a:r>
            <a:r>
              <a:rPr lang="hr-HR" sz="1200" dirty="0">
                <a:solidFill>
                  <a:srgbClr val="0070C0"/>
                </a:solidFill>
              </a:rPr>
              <a:t> način povezanosti s institucijama</a:t>
            </a:r>
            <a:r>
              <a:rPr lang="hr-HR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/odjelima radi utvrđivanja odgovornosti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24889-5D72-7A44-94FC-8DCD9EB4B8FA}"/>
              </a:ext>
            </a:extLst>
          </p:cNvPr>
          <p:cNvSpPr txBox="1"/>
          <p:nvPr/>
        </p:nvSpPr>
        <p:spPr>
          <a:xfrm>
            <a:off x="3457003" y="2488094"/>
            <a:ext cx="1643283" cy="124649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sz="1600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Dizajn programa i PI-</a:t>
            </a:r>
            <a:r>
              <a:rPr lang="hr-HR" sz="1600" b="1" u="sng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jeva</a:t>
            </a:r>
            <a:r>
              <a:rPr lang="hr-HR" sz="1600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na temelju rezultata i institucija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EF7529-874F-4841-A46B-57B177D8F74E}"/>
              </a:ext>
            </a:extLst>
          </p:cNvPr>
          <p:cNvSpPr txBox="1"/>
          <p:nvPr/>
        </p:nvSpPr>
        <p:spPr>
          <a:xfrm>
            <a:off x="5180310" y="3462357"/>
            <a:ext cx="1929179" cy="21236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r-HR" sz="1200" dirty="0">
                <a:solidFill>
                  <a:schemeClr val="bg1"/>
                </a:solidFill>
              </a:rPr>
              <a:t>9. </a:t>
            </a:r>
            <a:r>
              <a:rPr lang="hr-HR" sz="1200" dirty="0">
                <a:solidFill>
                  <a:srgbClr val="00B0F0"/>
                </a:solidFill>
              </a:rPr>
              <a:t>Pravila</a:t>
            </a:r>
            <a:r>
              <a:rPr lang="hr-HR" sz="1200" dirty="0">
                <a:solidFill>
                  <a:schemeClr val="bg1"/>
                </a:solidFill>
              </a:rPr>
              <a:t>: i) malobrojnost, </a:t>
            </a:r>
            <a:r>
              <a:rPr lang="hr-HR" sz="1200" dirty="0" err="1">
                <a:solidFill>
                  <a:schemeClr val="bg1"/>
                </a:solidFill>
              </a:rPr>
              <a:t>ii</a:t>
            </a:r>
            <a:r>
              <a:rPr lang="hr-HR" sz="1200" dirty="0">
                <a:solidFill>
                  <a:schemeClr val="bg1"/>
                </a:solidFill>
              </a:rPr>
              <a:t>) jasnoća, </a:t>
            </a:r>
            <a:r>
              <a:rPr lang="hr-HR" sz="1200" dirty="0" err="1">
                <a:solidFill>
                  <a:schemeClr val="bg1"/>
                </a:solidFill>
              </a:rPr>
              <a:t>iii</a:t>
            </a:r>
            <a:r>
              <a:rPr lang="hr-HR" sz="1200" dirty="0">
                <a:solidFill>
                  <a:schemeClr val="bg1"/>
                </a:solidFill>
              </a:rPr>
              <a:t>) mogućnost praćenja, iv) povezanost s vladinim ciljevima, v) izbjegavanje rezultata najniže razine, vi) upotreba PI-</a:t>
            </a:r>
            <a:r>
              <a:rPr lang="hr-HR" sz="1200" dirty="0" err="1">
                <a:solidFill>
                  <a:schemeClr val="bg1"/>
                </a:solidFill>
              </a:rPr>
              <a:t>jeva</a:t>
            </a:r>
            <a:r>
              <a:rPr lang="hr-HR" sz="1200" dirty="0">
                <a:solidFill>
                  <a:schemeClr val="bg1"/>
                </a:solidFill>
              </a:rPr>
              <a:t> na temelju vrlo visokih dugoročnih rezultata, ali uz dodatne PI-</a:t>
            </a:r>
            <a:r>
              <a:rPr lang="hr-HR" sz="1200" dirty="0" err="1">
                <a:solidFill>
                  <a:schemeClr val="bg1"/>
                </a:solidFill>
              </a:rPr>
              <a:t>jeve</a:t>
            </a:r>
            <a:r>
              <a:rPr lang="hr-HR" sz="1200" dirty="0">
                <a:solidFill>
                  <a:schemeClr val="bg1"/>
                </a:solidFill>
              </a:rPr>
              <a:t> koji se mogu kontrolirati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88C833-A66A-CC45-A0DE-95A4E9FBA063}"/>
              </a:ext>
            </a:extLst>
          </p:cNvPr>
          <p:cNvSpPr txBox="1"/>
          <p:nvPr/>
        </p:nvSpPr>
        <p:spPr>
          <a:xfrm>
            <a:off x="5291478" y="2717707"/>
            <a:ext cx="1643282" cy="78726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Usklađenost PI-</a:t>
            </a:r>
            <a:r>
              <a:rPr lang="hr-HR" b="1" u="sng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jeva</a:t>
            </a: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s pravilima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7169692" y="3861153"/>
            <a:ext cx="1722449" cy="18155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hr-HR" sz="1200" dirty="0">
                <a:solidFill>
                  <a:schemeClr val="bg1"/>
                </a:solidFill>
              </a:rPr>
              <a:t>10. Razmotriti upotrebu</a:t>
            </a:r>
            <a:r>
              <a:rPr lang="hr-HR" sz="1200" dirty="0"/>
              <a:t> </a:t>
            </a:r>
            <a:r>
              <a:rPr lang="hr-HR" sz="1200" dirty="0">
                <a:solidFill>
                  <a:srgbClr val="0070C0"/>
                </a:solidFill>
              </a:rPr>
              <a:t>različitih instrumenata za prikupljanje</a:t>
            </a:r>
            <a:r>
              <a:rPr lang="hr-HR" sz="1200" dirty="0"/>
              <a:t> </a:t>
            </a:r>
            <a:r>
              <a:rPr lang="hr-HR" sz="1200" dirty="0">
                <a:solidFill>
                  <a:schemeClr val="bg1"/>
                </a:solidFill>
              </a:rPr>
              <a:t>povratnih informacija, percepcije i zadovoljstva građana uz pažljiva razmatranja  </a:t>
            </a:r>
          </a:p>
          <a:p>
            <a:pPr algn="ctr">
              <a:lnSpc>
                <a:spcPts val="1463"/>
              </a:lnSpc>
            </a:pPr>
            <a:endParaRPr lang="en-US" sz="1200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7117663" y="2830699"/>
            <a:ext cx="1858594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sz="1600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Usredotočenost </a:t>
            </a:r>
          </a:p>
          <a:p>
            <a:pPr algn="ctr">
              <a:lnSpc>
                <a:spcPts val="1756"/>
              </a:lnSpc>
            </a:pPr>
            <a:r>
              <a:rPr lang="hr-HR" sz="1600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 PI-</a:t>
            </a:r>
            <a:r>
              <a:rPr lang="hr-HR" sz="1600" b="1" u="sng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jeve</a:t>
            </a:r>
            <a:r>
              <a:rPr lang="hr-HR" sz="1600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usmjerene na građane</a:t>
            </a: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Sažetak preporuka iz proizvoda znanja za zemlje članice PEMPAL-a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1171226" y="1227940"/>
            <a:ext cx="82687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r-HR" sz="2000" b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Uključivanje fleksibilnosti radi postupanja s raznovrsnim državnim aktivnostima i upravljanja složenim odnosima između potrošnje i krajnjih rezultata.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1419961" y="2514600"/>
            <a:ext cx="1932839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sz="1600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Ravnoteža </a:t>
            </a:r>
          </a:p>
          <a:p>
            <a:pPr algn="ctr">
              <a:lnSpc>
                <a:spcPts val="1756"/>
              </a:lnSpc>
            </a:pPr>
            <a:r>
              <a:rPr lang="hr-HR" sz="1600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između stan-   </a:t>
            </a:r>
            <a:r>
              <a:rPr lang="hr-HR" sz="1600" b="1" u="sng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dardizacije</a:t>
            </a:r>
            <a:r>
              <a:rPr lang="hr-HR" sz="1600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 fleksibilnosti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4F95A8-4909-2F49-B2D9-257EBE113643}"/>
              </a:ext>
            </a:extLst>
          </p:cNvPr>
          <p:cNvSpPr txBox="1"/>
          <p:nvPr/>
        </p:nvSpPr>
        <p:spPr>
          <a:xfrm>
            <a:off x="1386692" y="3445902"/>
            <a:ext cx="1990287" cy="29392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r-HR" sz="1200" dirty="0">
                <a:solidFill>
                  <a:schemeClr val="bg1"/>
                </a:solidFill>
              </a:rPr>
              <a:t>7. Osigurati ne samo </a:t>
            </a:r>
            <a:r>
              <a:rPr lang="hr-HR" sz="1200" dirty="0">
                <a:solidFill>
                  <a:srgbClr val="0070C0"/>
                </a:solidFill>
              </a:rPr>
              <a:t>standardizaciju i obuhvaćanje</a:t>
            </a:r>
            <a:r>
              <a:rPr lang="hr-HR" sz="1200" dirty="0"/>
              <a:t> </a:t>
            </a:r>
            <a:r>
              <a:rPr lang="hr-HR" sz="1200" dirty="0">
                <a:solidFill>
                  <a:schemeClr val="bg1"/>
                </a:solidFill>
              </a:rPr>
              <a:t>svih rashoda planiranjem proračuna prema programima, već i dovoljnu razinu</a:t>
            </a:r>
            <a:r>
              <a:rPr lang="hr-HR" sz="1200" dirty="0">
                <a:solidFill>
                  <a:srgbClr val="0070C0"/>
                </a:solidFill>
              </a:rPr>
              <a:t> fleksibilnosti</a:t>
            </a:r>
            <a:r>
              <a:rPr lang="hr-HR" sz="1200" dirty="0">
                <a:solidFill>
                  <a:schemeClr val="bg1"/>
                </a:solidFill>
              </a:rPr>
              <a:t>. PI-</a:t>
            </a:r>
            <a:r>
              <a:rPr lang="hr-HR" sz="1200" dirty="0" err="1">
                <a:solidFill>
                  <a:schemeClr val="bg1"/>
                </a:solidFill>
              </a:rPr>
              <a:t>jevi</a:t>
            </a:r>
            <a:r>
              <a:rPr lang="hr-HR" sz="1200" dirty="0">
                <a:solidFill>
                  <a:schemeClr val="bg1"/>
                </a:solidFill>
              </a:rPr>
              <a:t> se mogu definirati za sve programe, ali</a:t>
            </a:r>
            <a:r>
              <a:rPr lang="hr-HR" sz="1200" dirty="0">
                <a:solidFill>
                  <a:srgbClr val="0070C0"/>
                </a:solidFill>
              </a:rPr>
              <a:t> vrste i načini primjene PI-</a:t>
            </a:r>
            <a:r>
              <a:rPr lang="hr-HR" sz="1200" dirty="0" err="1">
                <a:solidFill>
                  <a:srgbClr val="0070C0"/>
                </a:solidFill>
              </a:rPr>
              <a:t>jeva</a:t>
            </a:r>
            <a:r>
              <a:rPr lang="hr-HR" sz="1200" dirty="0">
                <a:solidFill>
                  <a:srgbClr val="0070C0"/>
                </a:solidFill>
              </a:rPr>
              <a:t> se razlikuju</a:t>
            </a:r>
            <a:r>
              <a:rPr lang="hr-HR" sz="1200" dirty="0">
                <a:solidFill>
                  <a:schemeClr val="bg1"/>
                </a:solidFill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algn="ctr">
              <a:spcBef>
                <a:spcPts val="600"/>
              </a:spcBef>
            </a:pP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4" name="Graphic 3" descr="Scales of justice">
            <a:extLst>
              <a:ext uri="{FF2B5EF4-FFF2-40B4-BE49-F238E27FC236}">
                <a16:creationId xmlns:a16="http://schemas.microsoft.com/office/drawing/2014/main" id="{17E2D7C5-E39C-904F-89ED-B50117E553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84824" y="5375502"/>
            <a:ext cx="802856" cy="802856"/>
          </a:xfrm>
          <a:prstGeom prst="rect">
            <a:avLst/>
          </a:prstGeom>
        </p:spPr>
      </p:pic>
      <p:pic>
        <p:nvPicPr>
          <p:cNvPr id="7" name="Graphic 6" descr="Hierarchy">
            <a:extLst>
              <a:ext uri="{FF2B5EF4-FFF2-40B4-BE49-F238E27FC236}">
                <a16:creationId xmlns:a16="http://schemas.microsoft.com/office/drawing/2014/main" id="{143FEDA4-5317-D04A-A4B0-11EB807B20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59391" y="5372667"/>
            <a:ext cx="866323" cy="866323"/>
          </a:xfrm>
          <a:prstGeom prst="rect">
            <a:avLst/>
          </a:prstGeom>
        </p:spPr>
      </p:pic>
      <p:pic>
        <p:nvPicPr>
          <p:cNvPr id="23" name="Graphic 22" descr="Ruler">
            <a:extLst>
              <a:ext uri="{FF2B5EF4-FFF2-40B4-BE49-F238E27FC236}">
                <a16:creationId xmlns:a16="http://schemas.microsoft.com/office/drawing/2014/main" id="{96E32F04-FCFB-4946-8816-06578BFF59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34080" y="5491476"/>
            <a:ext cx="733675" cy="733675"/>
          </a:xfrm>
          <a:prstGeom prst="rect">
            <a:avLst/>
          </a:prstGeom>
        </p:spPr>
      </p:pic>
      <p:pic>
        <p:nvPicPr>
          <p:cNvPr id="29" name="Graphic 28" descr="Business Growth RTL">
            <a:extLst>
              <a:ext uri="{FF2B5EF4-FFF2-40B4-BE49-F238E27FC236}">
                <a16:creationId xmlns:a16="http://schemas.microsoft.com/office/drawing/2014/main" id="{845447DB-935A-C840-9356-EAE8E26F0FB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43542" y="5372667"/>
            <a:ext cx="819250" cy="819250"/>
          </a:xfrm>
          <a:prstGeom prst="rect">
            <a:avLst/>
          </a:prstGeom>
        </p:spPr>
      </p:pic>
      <p:sp>
        <p:nvSpPr>
          <p:cNvPr id="21" name="Slide Number Placeholder 1">
            <a:extLst>
              <a:ext uri="{FF2B5EF4-FFF2-40B4-BE49-F238E27FC236}">
                <a16:creationId xmlns:a16="http://schemas.microsoft.com/office/drawing/2014/main" id="{3F3644C7-7123-B143-9380-B604A89C05F3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8335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362200"/>
            <a:ext cx="2218970" cy="3685631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8DD3F45A-DB25-1B42-97EB-516489D86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00" y="2362201"/>
            <a:ext cx="2542663" cy="3685631"/>
          </a:xfrm>
          <a:custGeom>
            <a:avLst/>
            <a:gdLst>
              <a:gd name="T0" fmla="*/ 4223 w 5024"/>
              <a:gd name="T1" fmla="*/ 5370 h 7282"/>
              <a:gd name="T2" fmla="*/ 3969 w 5024"/>
              <a:gd name="T3" fmla="*/ 5443 h 7282"/>
              <a:gd name="T4" fmla="*/ 3844 w 5024"/>
              <a:gd name="T5" fmla="*/ 5410 h 7282"/>
              <a:gd name="T6" fmla="*/ 3843 w 5024"/>
              <a:gd name="T7" fmla="*/ 5410 h 7282"/>
              <a:gd name="T8" fmla="*/ 3832 w 5024"/>
              <a:gd name="T9" fmla="*/ 5403 h 7282"/>
              <a:gd name="T10" fmla="*/ 3827 w 5024"/>
              <a:gd name="T11" fmla="*/ 5399 h 7282"/>
              <a:gd name="T12" fmla="*/ 3819 w 5024"/>
              <a:gd name="T13" fmla="*/ 5393 h 7282"/>
              <a:gd name="T14" fmla="*/ 3783 w 5024"/>
              <a:gd name="T15" fmla="*/ 5359 h 7282"/>
              <a:gd name="T16" fmla="*/ 3795 w 5024"/>
              <a:gd name="T17" fmla="*/ 4931 h 7282"/>
              <a:gd name="T18" fmla="*/ 3889 w 5024"/>
              <a:gd name="T19" fmla="*/ 4873 h 7282"/>
              <a:gd name="T20" fmla="*/ 4223 w 5024"/>
              <a:gd name="T21" fmla="*/ 4938 h 7282"/>
              <a:gd name="T22" fmla="*/ 4336 w 5024"/>
              <a:gd name="T23" fmla="*/ 4933 h 7282"/>
              <a:gd name="T24" fmla="*/ 4382 w 5024"/>
              <a:gd name="T25" fmla="*/ 4880 h 7282"/>
              <a:gd name="T26" fmla="*/ 4398 w 5024"/>
              <a:gd name="T27" fmla="*/ 2356 h 7282"/>
              <a:gd name="T28" fmla="*/ 4405 w 5024"/>
              <a:gd name="T29" fmla="*/ 2352 h 7282"/>
              <a:gd name="T30" fmla="*/ 4772 w 5024"/>
              <a:gd name="T31" fmla="*/ 2424 h 7282"/>
              <a:gd name="T32" fmla="*/ 4851 w 5024"/>
              <a:gd name="T33" fmla="*/ 2412 h 7282"/>
              <a:gd name="T34" fmla="*/ 5023 w 5024"/>
              <a:gd name="T35" fmla="*/ 2134 h 7282"/>
              <a:gd name="T36" fmla="*/ 4958 w 5024"/>
              <a:gd name="T37" fmla="*/ 1926 h 7282"/>
              <a:gd name="T38" fmla="*/ 4920 w 5024"/>
              <a:gd name="T39" fmla="*/ 1889 h 7282"/>
              <a:gd name="T40" fmla="*/ 4914 w 5024"/>
              <a:gd name="T41" fmla="*/ 1885 h 7282"/>
              <a:gd name="T42" fmla="*/ 4905 w 5024"/>
              <a:gd name="T43" fmla="*/ 1880 h 7282"/>
              <a:gd name="T44" fmla="*/ 4898 w 5024"/>
              <a:gd name="T45" fmla="*/ 1875 h 7282"/>
              <a:gd name="T46" fmla="*/ 4786 w 5024"/>
              <a:gd name="T47" fmla="*/ 1843 h 7282"/>
              <a:gd name="T48" fmla="*/ 4772 w 5024"/>
              <a:gd name="T49" fmla="*/ 1843 h 7282"/>
              <a:gd name="T50" fmla="*/ 4403 w 5024"/>
              <a:gd name="T51" fmla="*/ 1910 h 7282"/>
              <a:gd name="T52" fmla="*/ 4382 w 5024"/>
              <a:gd name="T53" fmla="*/ 1870 h 7282"/>
              <a:gd name="T54" fmla="*/ 2512 w 5024"/>
              <a:gd name="T55" fmla="*/ 0 h 7282"/>
              <a:gd name="T56" fmla="*/ 643 w 5024"/>
              <a:gd name="T57" fmla="*/ 1871 h 7282"/>
              <a:gd name="T58" fmla="*/ 667 w 5024"/>
              <a:gd name="T59" fmla="*/ 1891 h 7282"/>
              <a:gd name="T60" fmla="*/ 1036 w 5024"/>
              <a:gd name="T61" fmla="*/ 1824 h 7282"/>
              <a:gd name="T62" fmla="*/ 1050 w 5024"/>
              <a:gd name="T63" fmla="*/ 1824 h 7282"/>
              <a:gd name="T64" fmla="*/ 1162 w 5024"/>
              <a:gd name="T65" fmla="*/ 1855 h 7282"/>
              <a:gd name="T66" fmla="*/ 1169 w 5024"/>
              <a:gd name="T67" fmla="*/ 1860 h 7282"/>
              <a:gd name="T68" fmla="*/ 1178 w 5024"/>
              <a:gd name="T69" fmla="*/ 1866 h 7282"/>
              <a:gd name="T70" fmla="*/ 1184 w 5024"/>
              <a:gd name="T71" fmla="*/ 1871 h 7282"/>
              <a:gd name="T72" fmla="*/ 1221 w 5024"/>
              <a:gd name="T73" fmla="*/ 1907 h 7282"/>
              <a:gd name="T74" fmla="*/ 1286 w 5024"/>
              <a:gd name="T75" fmla="*/ 2114 h 7282"/>
              <a:gd name="T76" fmla="*/ 1116 w 5024"/>
              <a:gd name="T77" fmla="*/ 2393 h 7282"/>
              <a:gd name="T78" fmla="*/ 1036 w 5024"/>
              <a:gd name="T79" fmla="*/ 2405 h 7282"/>
              <a:gd name="T80" fmla="*/ 669 w 5024"/>
              <a:gd name="T81" fmla="*/ 2332 h 7282"/>
              <a:gd name="T82" fmla="*/ 663 w 5024"/>
              <a:gd name="T83" fmla="*/ 2337 h 7282"/>
              <a:gd name="T84" fmla="*/ 643 w 5024"/>
              <a:gd name="T85" fmla="*/ 4911 h 7282"/>
              <a:gd name="T86" fmla="*/ 617 w 5024"/>
              <a:gd name="T87" fmla="*/ 4933 h 7282"/>
              <a:gd name="T88" fmla="*/ 504 w 5024"/>
              <a:gd name="T89" fmla="*/ 4938 h 7282"/>
              <a:gd name="T90" fmla="*/ 170 w 5024"/>
              <a:gd name="T91" fmla="*/ 4873 h 7282"/>
              <a:gd name="T92" fmla="*/ 76 w 5024"/>
              <a:gd name="T93" fmla="*/ 4931 h 7282"/>
              <a:gd name="T94" fmla="*/ 64 w 5024"/>
              <a:gd name="T95" fmla="*/ 5359 h 7282"/>
              <a:gd name="T96" fmla="*/ 100 w 5024"/>
              <a:gd name="T97" fmla="*/ 5393 h 7282"/>
              <a:gd name="T98" fmla="*/ 108 w 5024"/>
              <a:gd name="T99" fmla="*/ 5399 h 7282"/>
              <a:gd name="T100" fmla="*/ 113 w 5024"/>
              <a:gd name="T101" fmla="*/ 5403 h 7282"/>
              <a:gd name="T102" fmla="*/ 124 w 5024"/>
              <a:gd name="T103" fmla="*/ 5410 h 7282"/>
              <a:gd name="T104" fmla="*/ 125 w 5024"/>
              <a:gd name="T105" fmla="*/ 5410 h 7282"/>
              <a:gd name="T106" fmla="*/ 250 w 5024"/>
              <a:gd name="T107" fmla="*/ 5443 h 7282"/>
              <a:gd name="T108" fmla="*/ 505 w 5024"/>
              <a:gd name="T109" fmla="*/ 5370 h 7282"/>
              <a:gd name="T110" fmla="*/ 643 w 5024"/>
              <a:gd name="T111" fmla="*/ 5396 h 7282"/>
              <a:gd name="T112" fmla="*/ 643 w 5024"/>
              <a:gd name="T113" fmla="*/ 5445 h 7282"/>
              <a:gd name="T114" fmla="*/ 644 w 5024"/>
              <a:gd name="T115" fmla="*/ 5446 h 7282"/>
              <a:gd name="T116" fmla="*/ 2512 w 5024"/>
              <a:gd name="T117" fmla="*/ 7281 h 7282"/>
              <a:gd name="T118" fmla="*/ 4337 w 5024"/>
              <a:gd name="T119" fmla="*/ 5375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024" h="7282">
                <a:moveTo>
                  <a:pt x="4337" y="5375"/>
                </a:moveTo>
                <a:lnTo>
                  <a:pt x="4337" y="5375"/>
                </a:lnTo>
                <a:cubicBezTo>
                  <a:pt x="4303" y="5354"/>
                  <a:pt x="4261" y="5351"/>
                  <a:pt x="4223" y="5370"/>
                </a:cubicBezTo>
                <a:lnTo>
                  <a:pt x="4223" y="5370"/>
                </a:lnTo>
                <a:cubicBezTo>
                  <a:pt x="4130" y="5415"/>
                  <a:pt x="4035" y="5443"/>
                  <a:pt x="3969" y="5443"/>
                </a:cubicBezTo>
                <a:lnTo>
                  <a:pt x="3969" y="5443"/>
                </a:lnTo>
                <a:cubicBezTo>
                  <a:pt x="3964" y="5443"/>
                  <a:pt x="3959" y="5443"/>
                  <a:pt x="3955" y="5442"/>
                </a:cubicBezTo>
                <a:lnTo>
                  <a:pt x="3955" y="5442"/>
                </a:lnTo>
                <a:cubicBezTo>
                  <a:pt x="3913" y="5440"/>
                  <a:pt x="3876" y="5429"/>
                  <a:pt x="3844" y="5410"/>
                </a:cubicBezTo>
                <a:lnTo>
                  <a:pt x="3844" y="5410"/>
                </a:lnTo>
                <a:lnTo>
                  <a:pt x="3843" y="5410"/>
                </a:lnTo>
                <a:lnTo>
                  <a:pt x="3843" y="5410"/>
                </a:lnTo>
                <a:cubicBezTo>
                  <a:pt x="3840" y="5409"/>
                  <a:pt x="3838" y="5407"/>
                  <a:pt x="3836" y="5406"/>
                </a:cubicBezTo>
                <a:lnTo>
                  <a:pt x="3836" y="5406"/>
                </a:lnTo>
                <a:cubicBezTo>
                  <a:pt x="3834" y="5404"/>
                  <a:pt x="3833" y="5404"/>
                  <a:pt x="3832" y="5403"/>
                </a:cubicBezTo>
                <a:lnTo>
                  <a:pt x="3832" y="5403"/>
                </a:lnTo>
                <a:cubicBezTo>
                  <a:pt x="3831" y="5402"/>
                  <a:pt x="3829" y="5401"/>
                  <a:pt x="3827" y="5399"/>
                </a:cubicBezTo>
                <a:lnTo>
                  <a:pt x="3827" y="5399"/>
                </a:lnTo>
                <a:cubicBezTo>
                  <a:pt x="3825" y="5398"/>
                  <a:pt x="3823" y="5397"/>
                  <a:pt x="3821" y="5395"/>
                </a:cubicBezTo>
                <a:lnTo>
                  <a:pt x="3821" y="5395"/>
                </a:lnTo>
                <a:cubicBezTo>
                  <a:pt x="3820" y="5395"/>
                  <a:pt x="3819" y="5394"/>
                  <a:pt x="3819" y="5393"/>
                </a:cubicBezTo>
                <a:lnTo>
                  <a:pt x="3819" y="5393"/>
                </a:lnTo>
                <a:cubicBezTo>
                  <a:pt x="3806" y="5384"/>
                  <a:pt x="3794" y="5372"/>
                  <a:pt x="3783" y="5359"/>
                </a:cubicBezTo>
                <a:lnTo>
                  <a:pt x="3783" y="5359"/>
                </a:lnTo>
                <a:cubicBezTo>
                  <a:pt x="3741" y="5307"/>
                  <a:pt x="3718" y="5234"/>
                  <a:pt x="3718" y="5152"/>
                </a:cubicBezTo>
                <a:lnTo>
                  <a:pt x="3718" y="5152"/>
                </a:lnTo>
                <a:cubicBezTo>
                  <a:pt x="3718" y="5058"/>
                  <a:pt x="3746" y="4982"/>
                  <a:pt x="3795" y="4931"/>
                </a:cubicBezTo>
                <a:lnTo>
                  <a:pt x="3795" y="4931"/>
                </a:lnTo>
                <a:cubicBezTo>
                  <a:pt x="3821" y="4904"/>
                  <a:pt x="3853" y="4884"/>
                  <a:pt x="3889" y="4873"/>
                </a:cubicBezTo>
                <a:lnTo>
                  <a:pt x="3889" y="4873"/>
                </a:lnTo>
                <a:cubicBezTo>
                  <a:pt x="3914" y="4865"/>
                  <a:pt x="3941" y="4861"/>
                  <a:pt x="3969" y="4861"/>
                </a:cubicBezTo>
                <a:lnTo>
                  <a:pt x="3969" y="4861"/>
                </a:lnTo>
                <a:cubicBezTo>
                  <a:pt x="4033" y="4861"/>
                  <a:pt x="4128" y="4890"/>
                  <a:pt x="4223" y="4938"/>
                </a:cubicBezTo>
                <a:lnTo>
                  <a:pt x="4223" y="4938"/>
                </a:lnTo>
                <a:cubicBezTo>
                  <a:pt x="4259" y="4956"/>
                  <a:pt x="4301" y="4954"/>
                  <a:pt x="4336" y="4933"/>
                </a:cubicBezTo>
                <a:lnTo>
                  <a:pt x="4336" y="4933"/>
                </a:lnTo>
                <a:cubicBezTo>
                  <a:pt x="4338" y="4932"/>
                  <a:pt x="4341" y="4931"/>
                  <a:pt x="4342" y="4929"/>
                </a:cubicBezTo>
                <a:lnTo>
                  <a:pt x="4342" y="4929"/>
                </a:lnTo>
                <a:cubicBezTo>
                  <a:pt x="4360" y="4916"/>
                  <a:pt x="4374" y="4899"/>
                  <a:pt x="4382" y="4880"/>
                </a:cubicBezTo>
                <a:lnTo>
                  <a:pt x="4382" y="2371"/>
                </a:lnTo>
                <a:lnTo>
                  <a:pt x="4382" y="2371"/>
                </a:lnTo>
                <a:cubicBezTo>
                  <a:pt x="4388" y="2366"/>
                  <a:pt x="4392" y="2361"/>
                  <a:pt x="4398" y="2356"/>
                </a:cubicBezTo>
                <a:lnTo>
                  <a:pt x="4398" y="2356"/>
                </a:lnTo>
                <a:cubicBezTo>
                  <a:pt x="4401" y="2355"/>
                  <a:pt x="4403" y="2353"/>
                  <a:pt x="4405" y="2352"/>
                </a:cubicBezTo>
                <a:lnTo>
                  <a:pt x="4405" y="2352"/>
                </a:lnTo>
                <a:cubicBezTo>
                  <a:pt x="4440" y="2331"/>
                  <a:pt x="4482" y="2329"/>
                  <a:pt x="4518" y="2347"/>
                </a:cubicBezTo>
                <a:lnTo>
                  <a:pt x="4518" y="2347"/>
                </a:lnTo>
                <a:cubicBezTo>
                  <a:pt x="4613" y="2395"/>
                  <a:pt x="4708" y="2424"/>
                  <a:pt x="4772" y="2424"/>
                </a:cubicBezTo>
                <a:lnTo>
                  <a:pt x="4772" y="2424"/>
                </a:lnTo>
                <a:cubicBezTo>
                  <a:pt x="4801" y="2424"/>
                  <a:pt x="4827" y="2421"/>
                  <a:pt x="4851" y="2412"/>
                </a:cubicBezTo>
                <a:lnTo>
                  <a:pt x="4851" y="2412"/>
                </a:lnTo>
                <a:cubicBezTo>
                  <a:pt x="4888" y="2401"/>
                  <a:pt x="4920" y="2381"/>
                  <a:pt x="4946" y="2354"/>
                </a:cubicBezTo>
                <a:lnTo>
                  <a:pt x="4946" y="2354"/>
                </a:lnTo>
                <a:cubicBezTo>
                  <a:pt x="4995" y="2303"/>
                  <a:pt x="5023" y="2227"/>
                  <a:pt x="5023" y="2134"/>
                </a:cubicBezTo>
                <a:lnTo>
                  <a:pt x="5023" y="2134"/>
                </a:lnTo>
                <a:cubicBezTo>
                  <a:pt x="5023" y="2052"/>
                  <a:pt x="5000" y="1978"/>
                  <a:pt x="4958" y="1926"/>
                </a:cubicBezTo>
                <a:lnTo>
                  <a:pt x="4958" y="1926"/>
                </a:lnTo>
                <a:cubicBezTo>
                  <a:pt x="4947" y="1913"/>
                  <a:pt x="4935" y="1902"/>
                  <a:pt x="4922" y="1891"/>
                </a:cubicBezTo>
                <a:lnTo>
                  <a:pt x="4922" y="1891"/>
                </a:lnTo>
                <a:cubicBezTo>
                  <a:pt x="4921" y="1891"/>
                  <a:pt x="4921" y="1890"/>
                  <a:pt x="4920" y="1889"/>
                </a:cubicBezTo>
                <a:lnTo>
                  <a:pt x="4920" y="1889"/>
                </a:lnTo>
                <a:cubicBezTo>
                  <a:pt x="4918" y="1888"/>
                  <a:pt x="4916" y="1887"/>
                  <a:pt x="4914" y="1885"/>
                </a:cubicBezTo>
                <a:lnTo>
                  <a:pt x="4914" y="1885"/>
                </a:lnTo>
                <a:cubicBezTo>
                  <a:pt x="4912" y="1884"/>
                  <a:pt x="4911" y="1883"/>
                  <a:pt x="4909" y="1882"/>
                </a:cubicBezTo>
                <a:lnTo>
                  <a:pt x="4909" y="1882"/>
                </a:lnTo>
                <a:cubicBezTo>
                  <a:pt x="4908" y="1881"/>
                  <a:pt x="4906" y="1881"/>
                  <a:pt x="4905" y="1880"/>
                </a:cubicBezTo>
                <a:lnTo>
                  <a:pt x="4905" y="1880"/>
                </a:lnTo>
                <a:cubicBezTo>
                  <a:pt x="4903" y="1878"/>
                  <a:pt x="4900" y="1877"/>
                  <a:pt x="4898" y="1875"/>
                </a:cubicBezTo>
                <a:lnTo>
                  <a:pt x="4898" y="1875"/>
                </a:lnTo>
                <a:cubicBezTo>
                  <a:pt x="4897" y="1875"/>
                  <a:pt x="4897" y="1875"/>
                  <a:pt x="4897" y="1874"/>
                </a:cubicBezTo>
                <a:lnTo>
                  <a:pt x="4897" y="1874"/>
                </a:lnTo>
                <a:cubicBezTo>
                  <a:pt x="4865" y="1856"/>
                  <a:pt x="4828" y="1846"/>
                  <a:pt x="4786" y="1843"/>
                </a:cubicBezTo>
                <a:lnTo>
                  <a:pt x="4786" y="1843"/>
                </a:lnTo>
                <a:cubicBezTo>
                  <a:pt x="4782" y="1843"/>
                  <a:pt x="4777" y="1843"/>
                  <a:pt x="4772" y="1843"/>
                </a:cubicBezTo>
                <a:lnTo>
                  <a:pt x="4772" y="1843"/>
                </a:lnTo>
                <a:cubicBezTo>
                  <a:pt x="4707" y="1843"/>
                  <a:pt x="4611" y="1870"/>
                  <a:pt x="4518" y="1916"/>
                </a:cubicBezTo>
                <a:lnTo>
                  <a:pt x="4518" y="1916"/>
                </a:lnTo>
                <a:cubicBezTo>
                  <a:pt x="4481" y="1934"/>
                  <a:pt x="4438" y="1932"/>
                  <a:pt x="4403" y="1910"/>
                </a:cubicBezTo>
                <a:lnTo>
                  <a:pt x="4403" y="1910"/>
                </a:lnTo>
                <a:cubicBezTo>
                  <a:pt x="4395" y="1905"/>
                  <a:pt x="4389" y="1899"/>
                  <a:pt x="4382" y="1892"/>
                </a:cubicBezTo>
                <a:lnTo>
                  <a:pt x="4382" y="1870"/>
                </a:lnTo>
                <a:lnTo>
                  <a:pt x="4382" y="1870"/>
                </a:lnTo>
                <a:cubicBezTo>
                  <a:pt x="4382" y="841"/>
                  <a:pt x="3540" y="0"/>
                  <a:pt x="2512" y="0"/>
                </a:cubicBezTo>
                <a:lnTo>
                  <a:pt x="2512" y="0"/>
                </a:lnTo>
                <a:lnTo>
                  <a:pt x="2512" y="0"/>
                </a:lnTo>
                <a:cubicBezTo>
                  <a:pt x="1484" y="0"/>
                  <a:pt x="643" y="841"/>
                  <a:pt x="643" y="1870"/>
                </a:cubicBezTo>
                <a:lnTo>
                  <a:pt x="643" y="1871"/>
                </a:lnTo>
                <a:lnTo>
                  <a:pt x="643" y="1871"/>
                </a:lnTo>
                <a:cubicBezTo>
                  <a:pt x="650" y="1878"/>
                  <a:pt x="658" y="1885"/>
                  <a:pt x="667" y="1891"/>
                </a:cubicBezTo>
                <a:lnTo>
                  <a:pt x="667" y="1891"/>
                </a:lnTo>
                <a:cubicBezTo>
                  <a:pt x="702" y="1912"/>
                  <a:pt x="744" y="1915"/>
                  <a:pt x="782" y="1896"/>
                </a:cubicBezTo>
                <a:lnTo>
                  <a:pt x="782" y="1896"/>
                </a:lnTo>
                <a:cubicBezTo>
                  <a:pt x="875" y="1851"/>
                  <a:pt x="970" y="1824"/>
                  <a:pt x="1036" y="1824"/>
                </a:cubicBezTo>
                <a:lnTo>
                  <a:pt x="1036" y="1824"/>
                </a:lnTo>
                <a:cubicBezTo>
                  <a:pt x="1041" y="1824"/>
                  <a:pt x="1046" y="1824"/>
                  <a:pt x="1050" y="1824"/>
                </a:cubicBezTo>
                <a:lnTo>
                  <a:pt x="1050" y="1824"/>
                </a:lnTo>
                <a:cubicBezTo>
                  <a:pt x="1092" y="1826"/>
                  <a:pt x="1129" y="1837"/>
                  <a:pt x="1161" y="1855"/>
                </a:cubicBezTo>
                <a:lnTo>
                  <a:pt x="1161" y="1855"/>
                </a:lnTo>
                <a:cubicBezTo>
                  <a:pt x="1162" y="1855"/>
                  <a:pt x="1162" y="1855"/>
                  <a:pt x="1162" y="1855"/>
                </a:cubicBezTo>
                <a:lnTo>
                  <a:pt x="1162" y="1855"/>
                </a:lnTo>
                <a:cubicBezTo>
                  <a:pt x="1165" y="1857"/>
                  <a:pt x="1167" y="1859"/>
                  <a:pt x="1169" y="1860"/>
                </a:cubicBezTo>
                <a:lnTo>
                  <a:pt x="1169" y="1860"/>
                </a:lnTo>
                <a:cubicBezTo>
                  <a:pt x="1171" y="1861"/>
                  <a:pt x="1172" y="1862"/>
                  <a:pt x="1173" y="1863"/>
                </a:cubicBezTo>
                <a:lnTo>
                  <a:pt x="1173" y="1863"/>
                </a:lnTo>
                <a:cubicBezTo>
                  <a:pt x="1174" y="1864"/>
                  <a:pt x="1176" y="1865"/>
                  <a:pt x="1178" y="1866"/>
                </a:cubicBezTo>
                <a:lnTo>
                  <a:pt x="1178" y="1866"/>
                </a:lnTo>
                <a:cubicBezTo>
                  <a:pt x="1180" y="1868"/>
                  <a:pt x="1182" y="1869"/>
                  <a:pt x="1184" y="1871"/>
                </a:cubicBezTo>
                <a:lnTo>
                  <a:pt x="1184" y="1871"/>
                </a:lnTo>
                <a:cubicBezTo>
                  <a:pt x="1185" y="1871"/>
                  <a:pt x="1185" y="1872"/>
                  <a:pt x="1186" y="1872"/>
                </a:cubicBezTo>
                <a:lnTo>
                  <a:pt x="1186" y="1872"/>
                </a:lnTo>
                <a:cubicBezTo>
                  <a:pt x="1199" y="1882"/>
                  <a:pt x="1211" y="1894"/>
                  <a:pt x="1221" y="1907"/>
                </a:cubicBezTo>
                <a:lnTo>
                  <a:pt x="1221" y="1907"/>
                </a:lnTo>
                <a:cubicBezTo>
                  <a:pt x="1264" y="1959"/>
                  <a:pt x="1286" y="2032"/>
                  <a:pt x="1286" y="2114"/>
                </a:cubicBezTo>
                <a:lnTo>
                  <a:pt x="1286" y="2114"/>
                </a:lnTo>
                <a:cubicBezTo>
                  <a:pt x="1286" y="2208"/>
                  <a:pt x="1259" y="2284"/>
                  <a:pt x="1210" y="2335"/>
                </a:cubicBezTo>
                <a:lnTo>
                  <a:pt x="1210" y="2335"/>
                </a:lnTo>
                <a:cubicBezTo>
                  <a:pt x="1184" y="2362"/>
                  <a:pt x="1152" y="2381"/>
                  <a:pt x="1116" y="2393"/>
                </a:cubicBezTo>
                <a:lnTo>
                  <a:pt x="1116" y="2393"/>
                </a:lnTo>
                <a:cubicBezTo>
                  <a:pt x="1091" y="2401"/>
                  <a:pt x="1065" y="2405"/>
                  <a:pt x="1036" y="2405"/>
                </a:cubicBezTo>
                <a:lnTo>
                  <a:pt x="1036" y="2405"/>
                </a:lnTo>
                <a:cubicBezTo>
                  <a:pt x="972" y="2405"/>
                  <a:pt x="877" y="2376"/>
                  <a:pt x="782" y="2328"/>
                </a:cubicBezTo>
                <a:lnTo>
                  <a:pt x="782" y="2328"/>
                </a:lnTo>
                <a:cubicBezTo>
                  <a:pt x="746" y="2310"/>
                  <a:pt x="703" y="2311"/>
                  <a:pt x="669" y="2332"/>
                </a:cubicBezTo>
                <a:lnTo>
                  <a:pt x="669" y="2332"/>
                </a:lnTo>
                <a:cubicBezTo>
                  <a:pt x="667" y="2334"/>
                  <a:pt x="664" y="2336"/>
                  <a:pt x="663" y="2337"/>
                </a:cubicBezTo>
                <a:lnTo>
                  <a:pt x="663" y="2337"/>
                </a:lnTo>
                <a:cubicBezTo>
                  <a:pt x="655" y="2342"/>
                  <a:pt x="649" y="2348"/>
                  <a:pt x="643" y="2354"/>
                </a:cubicBezTo>
                <a:lnTo>
                  <a:pt x="643" y="4911"/>
                </a:lnTo>
                <a:lnTo>
                  <a:pt x="643" y="4911"/>
                </a:lnTo>
                <a:cubicBezTo>
                  <a:pt x="638" y="4918"/>
                  <a:pt x="631" y="4924"/>
                  <a:pt x="623" y="4929"/>
                </a:cubicBezTo>
                <a:lnTo>
                  <a:pt x="623" y="4929"/>
                </a:lnTo>
                <a:cubicBezTo>
                  <a:pt x="622" y="4931"/>
                  <a:pt x="620" y="4932"/>
                  <a:pt x="617" y="4933"/>
                </a:cubicBezTo>
                <a:lnTo>
                  <a:pt x="617" y="4933"/>
                </a:lnTo>
                <a:cubicBezTo>
                  <a:pt x="582" y="4954"/>
                  <a:pt x="540" y="4956"/>
                  <a:pt x="504" y="4938"/>
                </a:cubicBezTo>
                <a:lnTo>
                  <a:pt x="504" y="4938"/>
                </a:lnTo>
                <a:cubicBezTo>
                  <a:pt x="409" y="4890"/>
                  <a:pt x="314" y="4861"/>
                  <a:pt x="250" y="4861"/>
                </a:cubicBezTo>
                <a:lnTo>
                  <a:pt x="250" y="4861"/>
                </a:lnTo>
                <a:cubicBezTo>
                  <a:pt x="221" y="4861"/>
                  <a:pt x="195" y="4865"/>
                  <a:pt x="170" y="4873"/>
                </a:cubicBezTo>
                <a:lnTo>
                  <a:pt x="170" y="4873"/>
                </a:lnTo>
                <a:cubicBezTo>
                  <a:pt x="134" y="4884"/>
                  <a:pt x="102" y="4904"/>
                  <a:pt x="76" y="4931"/>
                </a:cubicBezTo>
                <a:lnTo>
                  <a:pt x="76" y="4931"/>
                </a:lnTo>
                <a:cubicBezTo>
                  <a:pt x="27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4" y="5359"/>
                </a:cubicBezTo>
                <a:lnTo>
                  <a:pt x="64" y="5359"/>
                </a:lnTo>
                <a:cubicBezTo>
                  <a:pt x="75" y="5372"/>
                  <a:pt x="87" y="5384"/>
                  <a:pt x="100" y="5393"/>
                </a:cubicBezTo>
                <a:lnTo>
                  <a:pt x="100" y="5393"/>
                </a:lnTo>
                <a:cubicBezTo>
                  <a:pt x="100" y="5394"/>
                  <a:pt x="101" y="5395"/>
                  <a:pt x="102" y="5395"/>
                </a:cubicBezTo>
                <a:lnTo>
                  <a:pt x="102" y="5395"/>
                </a:lnTo>
                <a:cubicBezTo>
                  <a:pt x="104" y="5397"/>
                  <a:pt x="106" y="5398"/>
                  <a:pt x="108" y="5399"/>
                </a:cubicBezTo>
                <a:lnTo>
                  <a:pt x="108" y="5399"/>
                </a:lnTo>
                <a:cubicBezTo>
                  <a:pt x="110" y="5401"/>
                  <a:pt x="111" y="5402"/>
                  <a:pt x="113" y="5403"/>
                </a:cubicBezTo>
                <a:lnTo>
                  <a:pt x="113" y="5403"/>
                </a:lnTo>
                <a:cubicBezTo>
                  <a:pt x="114" y="5404"/>
                  <a:pt x="115" y="5404"/>
                  <a:pt x="116" y="5406"/>
                </a:cubicBezTo>
                <a:lnTo>
                  <a:pt x="116" y="5406"/>
                </a:lnTo>
                <a:cubicBezTo>
                  <a:pt x="119" y="5407"/>
                  <a:pt x="122" y="5409"/>
                  <a:pt x="124" y="5410"/>
                </a:cubicBezTo>
                <a:lnTo>
                  <a:pt x="124" y="5410"/>
                </a:lnTo>
                <a:lnTo>
                  <a:pt x="125" y="5410"/>
                </a:lnTo>
                <a:lnTo>
                  <a:pt x="125" y="5410"/>
                </a:lnTo>
                <a:cubicBezTo>
                  <a:pt x="157" y="5429"/>
                  <a:pt x="194" y="5440"/>
                  <a:pt x="236" y="5442"/>
                </a:cubicBezTo>
                <a:lnTo>
                  <a:pt x="236" y="5442"/>
                </a:lnTo>
                <a:cubicBezTo>
                  <a:pt x="241" y="5443"/>
                  <a:pt x="245" y="5443"/>
                  <a:pt x="250" y="5443"/>
                </a:cubicBezTo>
                <a:lnTo>
                  <a:pt x="250" y="5443"/>
                </a:lnTo>
                <a:cubicBezTo>
                  <a:pt x="316" y="5443"/>
                  <a:pt x="411" y="5415"/>
                  <a:pt x="505" y="5370"/>
                </a:cubicBezTo>
                <a:lnTo>
                  <a:pt x="505" y="5370"/>
                </a:lnTo>
                <a:cubicBezTo>
                  <a:pt x="541" y="5351"/>
                  <a:pt x="584" y="5354"/>
                  <a:pt x="619" y="5375"/>
                </a:cubicBezTo>
                <a:lnTo>
                  <a:pt x="619" y="5375"/>
                </a:lnTo>
                <a:cubicBezTo>
                  <a:pt x="628" y="5381"/>
                  <a:pt x="636" y="5388"/>
                  <a:pt x="643" y="5396"/>
                </a:cubicBezTo>
                <a:lnTo>
                  <a:pt x="643" y="5411"/>
                </a:lnTo>
                <a:lnTo>
                  <a:pt x="643" y="5411"/>
                </a:lnTo>
                <a:cubicBezTo>
                  <a:pt x="643" y="5423"/>
                  <a:pt x="643" y="5434"/>
                  <a:pt x="643" y="5445"/>
                </a:cubicBezTo>
                <a:lnTo>
                  <a:pt x="643" y="5445"/>
                </a:lnTo>
                <a:cubicBezTo>
                  <a:pt x="643" y="5445"/>
                  <a:pt x="644" y="5445"/>
                  <a:pt x="644" y="5446"/>
                </a:cubicBezTo>
                <a:lnTo>
                  <a:pt x="644" y="5446"/>
                </a:lnTo>
                <a:cubicBezTo>
                  <a:pt x="663" y="6458"/>
                  <a:pt x="1496" y="7281"/>
                  <a:pt x="2512" y="7281"/>
                </a:cubicBezTo>
                <a:lnTo>
                  <a:pt x="2512" y="7281"/>
                </a:lnTo>
                <a:lnTo>
                  <a:pt x="2512" y="7281"/>
                </a:lnTo>
                <a:cubicBezTo>
                  <a:pt x="3536" y="7281"/>
                  <a:pt x="4374" y="6448"/>
                  <a:pt x="4382" y="5426"/>
                </a:cubicBezTo>
                <a:lnTo>
                  <a:pt x="4382" y="5426"/>
                </a:lnTo>
                <a:cubicBezTo>
                  <a:pt x="4373" y="5406"/>
                  <a:pt x="4358" y="5388"/>
                  <a:pt x="4337" y="5375"/>
                </a:cubicBezTo>
              </a:path>
            </a:pathLst>
          </a:custGeom>
          <a:solidFill>
            <a:srgbClr val="93B3D7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2022" y="2386069"/>
            <a:ext cx="2210041" cy="3661762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7472B-F290-2D4B-9B21-95ABBEA7378C}"/>
              </a:ext>
            </a:extLst>
          </p:cNvPr>
          <p:cNvSpPr txBox="1"/>
          <p:nvPr/>
        </p:nvSpPr>
        <p:spPr>
          <a:xfrm>
            <a:off x="4228059" y="3439038"/>
            <a:ext cx="1918625" cy="20028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hr-HR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12. </a:t>
            </a:r>
            <a:r>
              <a:rPr lang="hr-HR" sz="1200" dirty="0">
                <a:solidFill>
                  <a:srgbClr val="0070C0"/>
                </a:solidFill>
              </a:rPr>
              <a:t>Osigurati da IKT omogućava</a:t>
            </a:r>
            <a:r>
              <a:rPr lang="hr-HR" sz="1200" dirty="0"/>
              <a:t>: </a:t>
            </a:r>
            <a:r>
              <a:rPr lang="hr-HR" sz="1200" dirty="0">
                <a:solidFill>
                  <a:schemeClr val="bg1"/>
                </a:solidFill>
              </a:rPr>
              <a:t>i) ravnotežu između standardizacije i fleksibilnosti, ii) objašnjenja i iii) integraciju s IKT-om za planiranje proračuna prema drugim klasifikacijama, za riznicu i za strateško planiranje</a:t>
            </a:r>
            <a:endParaRPr lang="hr-HR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24889-5D72-7A44-94FC-8DCD9EB4B8FA}"/>
              </a:ext>
            </a:extLst>
          </p:cNvPr>
          <p:cNvSpPr txBox="1"/>
          <p:nvPr/>
        </p:nvSpPr>
        <p:spPr>
          <a:xfrm>
            <a:off x="4213836" y="2477307"/>
            <a:ext cx="2021910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sz="1600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Jačanje IKT        podrške planiranju proračuna prema programima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6113438" y="3642545"/>
            <a:ext cx="1918625" cy="18104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hr-HR" sz="1200" dirty="0">
                <a:solidFill>
                  <a:schemeClr val="bg1"/>
                </a:solidFill>
              </a:rPr>
              <a:t>13. Ako ne postoje primjereni podatci o učinku, prikupite ih, uključujući njihovo prikupljanje s pomoću mehanizama za </a:t>
            </a:r>
            <a:r>
              <a:rPr lang="hr-HR" sz="1200" dirty="0">
                <a:solidFill>
                  <a:srgbClr val="0070C0"/>
                </a:solidFill>
              </a:rPr>
              <a:t>prikupljanje administrativnih podataka i vanjskih podataka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6286597" y="2636062"/>
            <a:ext cx="1625406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sz="1600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Uspostavljanje mehanizama za prikupljanje podataka</a:t>
            </a: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>
                <a:solidFill>
                  <a:srgbClr val="953735"/>
                </a:solidFill>
                <a:latin typeface="+mj-lt"/>
                <a:ea typeface="+mj-ea"/>
                <a:cs typeface="+mj-cs"/>
              </a:rPr>
              <a:t>Sažetak preporuka iz proizvoda znanja za zemlje članice PEMPAL-a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932656" y="1332640"/>
            <a:ext cx="82687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r-HR" sz="2000" b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Ulaganje u ljudske resurse, podatke i popratnu infrastrukturu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2326543" y="2646452"/>
            <a:ext cx="2021910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Kontinuirana izgradnju kapaciteta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4F95A8-4909-2F49-B2D9-257EBE113643}"/>
              </a:ext>
            </a:extLst>
          </p:cNvPr>
          <p:cNvSpPr txBox="1"/>
          <p:nvPr/>
        </p:nvSpPr>
        <p:spPr>
          <a:xfrm>
            <a:off x="2355076" y="3454113"/>
            <a:ext cx="1877986" cy="238526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r-HR" sz="1200" dirty="0">
                <a:solidFill>
                  <a:schemeClr val="bg1"/>
                </a:solidFill>
              </a:rPr>
              <a:t>11. Osigurati</a:t>
            </a:r>
            <a:r>
              <a:rPr lang="hr-HR" sz="1200" dirty="0"/>
              <a:t> </a:t>
            </a:r>
            <a:r>
              <a:rPr lang="hr-HR" sz="1200" dirty="0">
                <a:solidFill>
                  <a:srgbClr val="0070C0"/>
                </a:solidFill>
              </a:rPr>
              <a:t>snažno i kontinuirano jačanje tehničkog kapaciteta</a:t>
            </a:r>
            <a:r>
              <a:rPr lang="hr-HR" sz="1200" dirty="0"/>
              <a:t> </a:t>
            </a:r>
            <a:r>
              <a:rPr lang="hr-HR" sz="1200" dirty="0">
                <a:solidFill>
                  <a:schemeClr val="bg1"/>
                </a:solidFill>
              </a:rPr>
              <a:t>kako u ministarstvima financija tako i u resornim ministarstvima/agencijama </a:t>
            </a:r>
            <a:r>
              <a:rPr lang="hr-HR" sz="1200" dirty="0">
                <a:solidFill>
                  <a:srgbClr val="0070C0"/>
                </a:solidFill>
              </a:rPr>
              <a:t>pod vodstvom ministarstva financija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algn="ctr">
              <a:spcBef>
                <a:spcPts val="600"/>
              </a:spcBef>
            </a:pP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3" name="Graphic 2" descr="Teacher">
            <a:extLst>
              <a:ext uri="{FF2B5EF4-FFF2-40B4-BE49-F238E27FC236}">
                <a16:creationId xmlns:a16="http://schemas.microsoft.com/office/drawing/2014/main" id="{2F090A47-0938-5F42-8EE6-2544C9A9FF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89582" y="5161055"/>
            <a:ext cx="914400" cy="914400"/>
          </a:xfrm>
          <a:prstGeom prst="rect">
            <a:avLst/>
          </a:prstGeom>
        </p:spPr>
      </p:pic>
      <p:pic>
        <p:nvPicPr>
          <p:cNvPr id="6" name="Graphic 5" descr="Cloud Computing">
            <a:extLst>
              <a:ext uri="{FF2B5EF4-FFF2-40B4-BE49-F238E27FC236}">
                <a16:creationId xmlns:a16="http://schemas.microsoft.com/office/drawing/2014/main" id="{376EDD63-202D-CB41-9677-599CD514D5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65364" y="5312991"/>
            <a:ext cx="734840" cy="734840"/>
          </a:xfrm>
          <a:prstGeom prst="rect">
            <a:avLst/>
          </a:prstGeom>
        </p:spPr>
      </p:pic>
      <p:pic>
        <p:nvPicPr>
          <p:cNvPr id="20" name="Graphic 19" descr="Bar chart RTL">
            <a:extLst>
              <a:ext uri="{FF2B5EF4-FFF2-40B4-BE49-F238E27FC236}">
                <a16:creationId xmlns:a16="http://schemas.microsoft.com/office/drawing/2014/main" id="{B2C5A059-3F72-F54F-A10C-30BEEB33345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99611" y="5279456"/>
            <a:ext cx="801909" cy="801909"/>
          </a:xfrm>
          <a:prstGeom prst="rect">
            <a:avLst/>
          </a:prstGeom>
        </p:spPr>
      </p:pic>
      <p:sp>
        <p:nvSpPr>
          <p:cNvPr id="18" name="Slide Number Placeholder 1">
            <a:extLst>
              <a:ext uri="{FF2B5EF4-FFF2-40B4-BE49-F238E27FC236}">
                <a16:creationId xmlns:a16="http://schemas.microsoft.com/office/drawing/2014/main" id="{2B59C444-912D-FB4C-BAD0-EACE5D521008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15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9280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514600"/>
            <a:ext cx="2218970" cy="3685631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8DD3F45A-DB25-1B42-97EB-516489D86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1400" y="2514601"/>
            <a:ext cx="2542663" cy="3685631"/>
          </a:xfrm>
          <a:custGeom>
            <a:avLst/>
            <a:gdLst>
              <a:gd name="T0" fmla="*/ 4223 w 5024"/>
              <a:gd name="T1" fmla="*/ 5370 h 7282"/>
              <a:gd name="T2" fmla="*/ 3969 w 5024"/>
              <a:gd name="T3" fmla="*/ 5443 h 7282"/>
              <a:gd name="T4" fmla="*/ 3844 w 5024"/>
              <a:gd name="T5" fmla="*/ 5410 h 7282"/>
              <a:gd name="T6" fmla="*/ 3843 w 5024"/>
              <a:gd name="T7" fmla="*/ 5410 h 7282"/>
              <a:gd name="T8" fmla="*/ 3832 w 5024"/>
              <a:gd name="T9" fmla="*/ 5403 h 7282"/>
              <a:gd name="T10" fmla="*/ 3827 w 5024"/>
              <a:gd name="T11" fmla="*/ 5399 h 7282"/>
              <a:gd name="T12" fmla="*/ 3819 w 5024"/>
              <a:gd name="T13" fmla="*/ 5393 h 7282"/>
              <a:gd name="T14" fmla="*/ 3783 w 5024"/>
              <a:gd name="T15" fmla="*/ 5359 h 7282"/>
              <a:gd name="T16" fmla="*/ 3795 w 5024"/>
              <a:gd name="T17" fmla="*/ 4931 h 7282"/>
              <a:gd name="T18" fmla="*/ 3889 w 5024"/>
              <a:gd name="T19" fmla="*/ 4873 h 7282"/>
              <a:gd name="T20" fmla="*/ 4223 w 5024"/>
              <a:gd name="T21" fmla="*/ 4938 h 7282"/>
              <a:gd name="T22" fmla="*/ 4336 w 5024"/>
              <a:gd name="T23" fmla="*/ 4933 h 7282"/>
              <a:gd name="T24" fmla="*/ 4382 w 5024"/>
              <a:gd name="T25" fmla="*/ 4880 h 7282"/>
              <a:gd name="T26" fmla="*/ 4398 w 5024"/>
              <a:gd name="T27" fmla="*/ 2356 h 7282"/>
              <a:gd name="T28" fmla="*/ 4405 w 5024"/>
              <a:gd name="T29" fmla="*/ 2352 h 7282"/>
              <a:gd name="T30" fmla="*/ 4772 w 5024"/>
              <a:gd name="T31" fmla="*/ 2424 h 7282"/>
              <a:gd name="T32" fmla="*/ 4851 w 5024"/>
              <a:gd name="T33" fmla="*/ 2412 h 7282"/>
              <a:gd name="T34" fmla="*/ 5023 w 5024"/>
              <a:gd name="T35" fmla="*/ 2134 h 7282"/>
              <a:gd name="T36" fmla="*/ 4958 w 5024"/>
              <a:gd name="T37" fmla="*/ 1926 h 7282"/>
              <a:gd name="T38" fmla="*/ 4920 w 5024"/>
              <a:gd name="T39" fmla="*/ 1889 h 7282"/>
              <a:gd name="T40" fmla="*/ 4914 w 5024"/>
              <a:gd name="T41" fmla="*/ 1885 h 7282"/>
              <a:gd name="T42" fmla="*/ 4905 w 5024"/>
              <a:gd name="T43" fmla="*/ 1880 h 7282"/>
              <a:gd name="T44" fmla="*/ 4898 w 5024"/>
              <a:gd name="T45" fmla="*/ 1875 h 7282"/>
              <a:gd name="T46" fmla="*/ 4786 w 5024"/>
              <a:gd name="T47" fmla="*/ 1843 h 7282"/>
              <a:gd name="T48" fmla="*/ 4772 w 5024"/>
              <a:gd name="T49" fmla="*/ 1843 h 7282"/>
              <a:gd name="T50" fmla="*/ 4403 w 5024"/>
              <a:gd name="T51" fmla="*/ 1910 h 7282"/>
              <a:gd name="T52" fmla="*/ 4382 w 5024"/>
              <a:gd name="T53" fmla="*/ 1870 h 7282"/>
              <a:gd name="T54" fmla="*/ 2512 w 5024"/>
              <a:gd name="T55" fmla="*/ 0 h 7282"/>
              <a:gd name="T56" fmla="*/ 643 w 5024"/>
              <a:gd name="T57" fmla="*/ 1871 h 7282"/>
              <a:gd name="T58" fmla="*/ 667 w 5024"/>
              <a:gd name="T59" fmla="*/ 1891 h 7282"/>
              <a:gd name="T60" fmla="*/ 1036 w 5024"/>
              <a:gd name="T61" fmla="*/ 1824 h 7282"/>
              <a:gd name="T62" fmla="*/ 1050 w 5024"/>
              <a:gd name="T63" fmla="*/ 1824 h 7282"/>
              <a:gd name="T64" fmla="*/ 1162 w 5024"/>
              <a:gd name="T65" fmla="*/ 1855 h 7282"/>
              <a:gd name="T66" fmla="*/ 1169 w 5024"/>
              <a:gd name="T67" fmla="*/ 1860 h 7282"/>
              <a:gd name="T68" fmla="*/ 1178 w 5024"/>
              <a:gd name="T69" fmla="*/ 1866 h 7282"/>
              <a:gd name="T70" fmla="*/ 1184 w 5024"/>
              <a:gd name="T71" fmla="*/ 1871 h 7282"/>
              <a:gd name="T72" fmla="*/ 1221 w 5024"/>
              <a:gd name="T73" fmla="*/ 1907 h 7282"/>
              <a:gd name="T74" fmla="*/ 1286 w 5024"/>
              <a:gd name="T75" fmla="*/ 2114 h 7282"/>
              <a:gd name="T76" fmla="*/ 1116 w 5024"/>
              <a:gd name="T77" fmla="*/ 2393 h 7282"/>
              <a:gd name="T78" fmla="*/ 1036 w 5024"/>
              <a:gd name="T79" fmla="*/ 2405 h 7282"/>
              <a:gd name="T80" fmla="*/ 669 w 5024"/>
              <a:gd name="T81" fmla="*/ 2332 h 7282"/>
              <a:gd name="T82" fmla="*/ 663 w 5024"/>
              <a:gd name="T83" fmla="*/ 2337 h 7282"/>
              <a:gd name="T84" fmla="*/ 643 w 5024"/>
              <a:gd name="T85" fmla="*/ 4911 h 7282"/>
              <a:gd name="T86" fmla="*/ 617 w 5024"/>
              <a:gd name="T87" fmla="*/ 4933 h 7282"/>
              <a:gd name="T88" fmla="*/ 504 w 5024"/>
              <a:gd name="T89" fmla="*/ 4938 h 7282"/>
              <a:gd name="T90" fmla="*/ 170 w 5024"/>
              <a:gd name="T91" fmla="*/ 4873 h 7282"/>
              <a:gd name="T92" fmla="*/ 76 w 5024"/>
              <a:gd name="T93" fmla="*/ 4931 h 7282"/>
              <a:gd name="T94" fmla="*/ 64 w 5024"/>
              <a:gd name="T95" fmla="*/ 5359 h 7282"/>
              <a:gd name="T96" fmla="*/ 100 w 5024"/>
              <a:gd name="T97" fmla="*/ 5393 h 7282"/>
              <a:gd name="T98" fmla="*/ 108 w 5024"/>
              <a:gd name="T99" fmla="*/ 5399 h 7282"/>
              <a:gd name="T100" fmla="*/ 113 w 5024"/>
              <a:gd name="T101" fmla="*/ 5403 h 7282"/>
              <a:gd name="T102" fmla="*/ 124 w 5024"/>
              <a:gd name="T103" fmla="*/ 5410 h 7282"/>
              <a:gd name="T104" fmla="*/ 125 w 5024"/>
              <a:gd name="T105" fmla="*/ 5410 h 7282"/>
              <a:gd name="T106" fmla="*/ 250 w 5024"/>
              <a:gd name="T107" fmla="*/ 5443 h 7282"/>
              <a:gd name="T108" fmla="*/ 505 w 5024"/>
              <a:gd name="T109" fmla="*/ 5370 h 7282"/>
              <a:gd name="T110" fmla="*/ 643 w 5024"/>
              <a:gd name="T111" fmla="*/ 5396 h 7282"/>
              <a:gd name="T112" fmla="*/ 643 w 5024"/>
              <a:gd name="T113" fmla="*/ 5445 h 7282"/>
              <a:gd name="T114" fmla="*/ 644 w 5024"/>
              <a:gd name="T115" fmla="*/ 5446 h 7282"/>
              <a:gd name="T116" fmla="*/ 2512 w 5024"/>
              <a:gd name="T117" fmla="*/ 7281 h 7282"/>
              <a:gd name="T118" fmla="*/ 4337 w 5024"/>
              <a:gd name="T119" fmla="*/ 5375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024" h="7282">
                <a:moveTo>
                  <a:pt x="4337" y="5375"/>
                </a:moveTo>
                <a:lnTo>
                  <a:pt x="4337" y="5375"/>
                </a:lnTo>
                <a:cubicBezTo>
                  <a:pt x="4303" y="5354"/>
                  <a:pt x="4261" y="5351"/>
                  <a:pt x="4223" y="5370"/>
                </a:cubicBezTo>
                <a:lnTo>
                  <a:pt x="4223" y="5370"/>
                </a:lnTo>
                <a:cubicBezTo>
                  <a:pt x="4130" y="5415"/>
                  <a:pt x="4035" y="5443"/>
                  <a:pt x="3969" y="5443"/>
                </a:cubicBezTo>
                <a:lnTo>
                  <a:pt x="3969" y="5443"/>
                </a:lnTo>
                <a:cubicBezTo>
                  <a:pt x="3964" y="5443"/>
                  <a:pt x="3959" y="5443"/>
                  <a:pt x="3955" y="5442"/>
                </a:cubicBezTo>
                <a:lnTo>
                  <a:pt x="3955" y="5442"/>
                </a:lnTo>
                <a:cubicBezTo>
                  <a:pt x="3913" y="5440"/>
                  <a:pt x="3876" y="5429"/>
                  <a:pt x="3844" y="5410"/>
                </a:cubicBezTo>
                <a:lnTo>
                  <a:pt x="3844" y="5410"/>
                </a:lnTo>
                <a:lnTo>
                  <a:pt x="3843" y="5410"/>
                </a:lnTo>
                <a:lnTo>
                  <a:pt x="3843" y="5410"/>
                </a:lnTo>
                <a:cubicBezTo>
                  <a:pt x="3840" y="5409"/>
                  <a:pt x="3838" y="5407"/>
                  <a:pt x="3836" y="5406"/>
                </a:cubicBezTo>
                <a:lnTo>
                  <a:pt x="3836" y="5406"/>
                </a:lnTo>
                <a:cubicBezTo>
                  <a:pt x="3834" y="5404"/>
                  <a:pt x="3833" y="5404"/>
                  <a:pt x="3832" y="5403"/>
                </a:cubicBezTo>
                <a:lnTo>
                  <a:pt x="3832" y="5403"/>
                </a:lnTo>
                <a:cubicBezTo>
                  <a:pt x="3831" y="5402"/>
                  <a:pt x="3829" y="5401"/>
                  <a:pt x="3827" y="5399"/>
                </a:cubicBezTo>
                <a:lnTo>
                  <a:pt x="3827" y="5399"/>
                </a:lnTo>
                <a:cubicBezTo>
                  <a:pt x="3825" y="5398"/>
                  <a:pt x="3823" y="5397"/>
                  <a:pt x="3821" y="5395"/>
                </a:cubicBezTo>
                <a:lnTo>
                  <a:pt x="3821" y="5395"/>
                </a:lnTo>
                <a:cubicBezTo>
                  <a:pt x="3820" y="5395"/>
                  <a:pt x="3819" y="5394"/>
                  <a:pt x="3819" y="5393"/>
                </a:cubicBezTo>
                <a:lnTo>
                  <a:pt x="3819" y="5393"/>
                </a:lnTo>
                <a:cubicBezTo>
                  <a:pt x="3806" y="5384"/>
                  <a:pt x="3794" y="5372"/>
                  <a:pt x="3783" y="5359"/>
                </a:cubicBezTo>
                <a:lnTo>
                  <a:pt x="3783" y="5359"/>
                </a:lnTo>
                <a:cubicBezTo>
                  <a:pt x="3741" y="5307"/>
                  <a:pt x="3718" y="5234"/>
                  <a:pt x="3718" y="5152"/>
                </a:cubicBezTo>
                <a:lnTo>
                  <a:pt x="3718" y="5152"/>
                </a:lnTo>
                <a:cubicBezTo>
                  <a:pt x="3718" y="5058"/>
                  <a:pt x="3746" y="4982"/>
                  <a:pt x="3795" y="4931"/>
                </a:cubicBezTo>
                <a:lnTo>
                  <a:pt x="3795" y="4931"/>
                </a:lnTo>
                <a:cubicBezTo>
                  <a:pt x="3821" y="4904"/>
                  <a:pt x="3853" y="4884"/>
                  <a:pt x="3889" y="4873"/>
                </a:cubicBezTo>
                <a:lnTo>
                  <a:pt x="3889" y="4873"/>
                </a:lnTo>
                <a:cubicBezTo>
                  <a:pt x="3914" y="4865"/>
                  <a:pt x="3941" y="4861"/>
                  <a:pt x="3969" y="4861"/>
                </a:cubicBezTo>
                <a:lnTo>
                  <a:pt x="3969" y="4861"/>
                </a:lnTo>
                <a:cubicBezTo>
                  <a:pt x="4033" y="4861"/>
                  <a:pt x="4128" y="4890"/>
                  <a:pt x="4223" y="4938"/>
                </a:cubicBezTo>
                <a:lnTo>
                  <a:pt x="4223" y="4938"/>
                </a:lnTo>
                <a:cubicBezTo>
                  <a:pt x="4259" y="4956"/>
                  <a:pt x="4301" y="4954"/>
                  <a:pt x="4336" y="4933"/>
                </a:cubicBezTo>
                <a:lnTo>
                  <a:pt x="4336" y="4933"/>
                </a:lnTo>
                <a:cubicBezTo>
                  <a:pt x="4338" y="4932"/>
                  <a:pt x="4341" y="4931"/>
                  <a:pt x="4342" y="4929"/>
                </a:cubicBezTo>
                <a:lnTo>
                  <a:pt x="4342" y="4929"/>
                </a:lnTo>
                <a:cubicBezTo>
                  <a:pt x="4360" y="4916"/>
                  <a:pt x="4374" y="4899"/>
                  <a:pt x="4382" y="4880"/>
                </a:cubicBezTo>
                <a:lnTo>
                  <a:pt x="4382" y="2371"/>
                </a:lnTo>
                <a:lnTo>
                  <a:pt x="4382" y="2371"/>
                </a:lnTo>
                <a:cubicBezTo>
                  <a:pt x="4388" y="2366"/>
                  <a:pt x="4392" y="2361"/>
                  <a:pt x="4398" y="2356"/>
                </a:cubicBezTo>
                <a:lnTo>
                  <a:pt x="4398" y="2356"/>
                </a:lnTo>
                <a:cubicBezTo>
                  <a:pt x="4401" y="2355"/>
                  <a:pt x="4403" y="2353"/>
                  <a:pt x="4405" y="2352"/>
                </a:cubicBezTo>
                <a:lnTo>
                  <a:pt x="4405" y="2352"/>
                </a:lnTo>
                <a:cubicBezTo>
                  <a:pt x="4440" y="2331"/>
                  <a:pt x="4482" y="2329"/>
                  <a:pt x="4518" y="2347"/>
                </a:cubicBezTo>
                <a:lnTo>
                  <a:pt x="4518" y="2347"/>
                </a:lnTo>
                <a:cubicBezTo>
                  <a:pt x="4613" y="2395"/>
                  <a:pt x="4708" y="2424"/>
                  <a:pt x="4772" y="2424"/>
                </a:cubicBezTo>
                <a:lnTo>
                  <a:pt x="4772" y="2424"/>
                </a:lnTo>
                <a:cubicBezTo>
                  <a:pt x="4801" y="2424"/>
                  <a:pt x="4827" y="2421"/>
                  <a:pt x="4851" y="2412"/>
                </a:cubicBezTo>
                <a:lnTo>
                  <a:pt x="4851" y="2412"/>
                </a:lnTo>
                <a:cubicBezTo>
                  <a:pt x="4888" y="2401"/>
                  <a:pt x="4920" y="2381"/>
                  <a:pt x="4946" y="2354"/>
                </a:cubicBezTo>
                <a:lnTo>
                  <a:pt x="4946" y="2354"/>
                </a:lnTo>
                <a:cubicBezTo>
                  <a:pt x="4995" y="2303"/>
                  <a:pt x="5023" y="2227"/>
                  <a:pt x="5023" y="2134"/>
                </a:cubicBezTo>
                <a:lnTo>
                  <a:pt x="5023" y="2134"/>
                </a:lnTo>
                <a:cubicBezTo>
                  <a:pt x="5023" y="2052"/>
                  <a:pt x="5000" y="1978"/>
                  <a:pt x="4958" y="1926"/>
                </a:cubicBezTo>
                <a:lnTo>
                  <a:pt x="4958" y="1926"/>
                </a:lnTo>
                <a:cubicBezTo>
                  <a:pt x="4947" y="1913"/>
                  <a:pt x="4935" y="1902"/>
                  <a:pt x="4922" y="1891"/>
                </a:cubicBezTo>
                <a:lnTo>
                  <a:pt x="4922" y="1891"/>
                </a:lnTo>
                <a:cubicBezTo>
                  <a:pt x="4921" y="1891"/>
                  <a:pt x="4921" y="1890"/>
                  <a:pt x="4920" y="1889"/>
                </a:cubicBezTo>
                <a:lnTo>
                  <a:pt x="4920" y="1889"/>
                </a:lnTo>
                <a:cubicBezTo>
                  <a:pt x="4918" y="1888"/>
                  <a:pt x="4916" y="1887"/>
                  <a:pt x="4914" y="1885"/>
                </a:cubicBezTo>
                <a:lnTo>
                  <a:pt x="4914" y="1885"/>
                </a:lnTo>
                <a:cubicBezTo>
                  <a:pt x="4912" y="1884"/>
                  <a:pt x="4911" y="1883"/>
                  <a:pt x="4909" y="1882"/>
                </a:cubicBezTo>
                <a:lnTo>
                  <a:pt x="4909" y="1882"/>
                </a:lnTo>
                <a:cubicBezTo>
                  <a:pt x="4908" y="1881"/>
                  <a:pt x="4906" y="1881"/>
                  <a:pt x="4905" y="1880"/>
                </a:cubicBezTo>
                <a:lnTo>
                  <a:pt x="4905" y="1880"/>
                </a:lnTo>
                <a:cubicBezTo>
                  <a:pt x="4903" y="1878"/>
                  <a:pt x="4900" y="1877"/>
                  <a:pt x="4898" y="1875"/>
                </a:cubicBezTo>
                <a:lnTo>
                  <a:pt x="4898" y="1875"/>
                </a:lnTo>
                <a:cubicBezTo>
                  <a:pt x="4897" y="1875"/>
                  <a:pt x="4897" y="1875"/>
                  <a:pt x="4897" y="1874"/>
                </a:cubicBezTo>
                <a:lnTo>
                  <a:pt x="4897" y="1874"/>
                </a:lnTo>
                <a:cubicBezTo>
                  <a:pt x="4865" y="1856"/>
                  <a:pt x="4828" y="1846"/>
                  <a:pt x="4786" y="1843"/>
                </a:cubicBezTo>
                <a:lnTo>
                  <a:pt x="4786" y="1843"/>
                </a:lnTo>
                <a:cubicBezTo>
                  <a:pt x="4782" y="1843"/>
                  <a:pt x="4777" y="1843"/>
                  <a:pt x="4772" y="1843"/>
                </a:cubicBezTo>
                <a:lnTo>
                  <a:pt x="4772" y="1843"/>
                </a:lnTo>
                <a:cubicBezTo>
                  <a:pt x="4707" y="1843"/>
                  <a:pt x="4611" y="1870"/>
                  <a:pt x="4518" y="1916"/>
                </a:cubicBezTo>
                <a:lnTo>
                  <a:pt x="4518" y="1916"/>
                </a:lnTo>
                <a:cubicBezTo>
                  <a:pt x="4481" y="1934"/>
                  <a:pt x="4438" y="1932"/>
                  <a:pt x="4403" y="1910"/>
                </a:cubicBezTo>
                <a:lnTo>
                  <a:pt x="4403" y="1910"/>
                </a:lnTo>
                <a:cubicBezTo>
                  <a:pt x="4395" y="1905"/>
                  <a:pt x="4389" y="1899"/>
                  <a:pt x="4382" y="1892"/>
                </a:cubicBezTo>
                <a:lnTo>
                  <a:pt x="4382" y="1870"/>
                </a:lnTo>
                <a:lnTo>
                  <a:pt x="4382" y="1870"/>
                </a:lnTo>
                <a:cubicBezTo>
                  <a:pt x="4382" y="841"/>
                  <a:pt x="3540" y="0"/>
                  <a:pt x="2512" y="0"/>
                </a:cubicBezTo>
                <a:lnTo>
                  <a:pt x="2512" y="0"/>
                </a:lnTo>
                <a:lnTo>
                  <a:pt x="2512" y="0"/>
                </a:lnTo>
                <a:cubicBezTo>
                  <a:pt x="1484" y="0"/>
                  <a:pt x="643" y="841"/>
                  <a:pt x="643" y="1870"/>
                </a:cubicBezTo>
                <a:lnTo>
                  <a:pt x="643" y="1871"/>
                </a:lnTo>
                <a:lnTo>
                  <a:pt x="643" y="1871"/>
                </a:lnTo>
                <a:cubicBezTo>
                  <a:pt x="650" y="1878"/>
                  <a:pt x="658" y="1885"/>
                  <a:pt x="667" y="1891"/>
                </a:cubicBezTo>
                <a:lnTo>
                  <a:pt x="667" y="1891"/>
                </a:lnTo>
                <a:cubicBezTo>
                  <a:pt x="702" y="1912"/>
                  <a:pt x="744" y="1915"/>
                  <a:pt x="782" y="1896"/>
                </a:cubicBezTo>
                <a:lnTo>
                  <a:pt x="782" y="1896"/>
                </a:lnTo>
                <a:cubicBezTo>
                  <a:pt x="875" y="1851"/>
                  <a:pt x="970" y="1824"/>
                  <a:pt x="1036" y="1824"/>
                </a:cubicBezTo>
                <a:lnTo>
                  <a:pt x="1036" y="1824"/>
                </a:lnTo>
                <a:cubicBezTo>
                  <a:pt x="1041" y="1824"/>
                  <a:pt x="1046" y="1824"/>
                  <a:pt x="1050" y="1824"/>
                </a:cubicBezTo>
                <a:lnTo>
                  <a:pt x="1050" y="1824"/>
                </a:lnTo>
                <a:cubicBezTo>
                  <a:pt x="1092" y="1826"/>
                  <a:pt x="1129" y="1837"/>
                  <a:pt x="1161" y="1855"/>
                </a:cubicBezTo>
                <a:lnTo>
                  <a:pt x="1161" y="1855"/>
                </a:lnTo>
                <a:cubicBezTo>
                  <a:pt x="1162" y="1855"/>
                  <a:pt x="1162" y="1855"/>
                  <a:pt x="1162" y="1855"/>
                </a:cubicBezTo>
                <a:lnTo>
                  <a:pt x="1162" y="1855"/>
                </a:lnTo>
                <a:cubicBezTo>
                  <a:pt x="1165" y="1857"/>
                  <a:pt x="1167" y="1859"/>
                  <a:pt x="1169" y="1860"/>
                </a:cubicBezTo>
                <a:lnTo>
                  <a:pt x="1169" y="1860"/>
                </a:lnTo>
                <a:cubicBezTo>
                  <a:pt x="1171" y="1861"/>
                  <a:pt x="1172" y="1862"/>
                  <a:pt x="1173" y="1863"/>
                </a:cubicBezTo>
                <a:lnTo>
                  <a:pt x="1173" y="1863"/>
                </a:lnTo>
                <a:cubicBezTo>
                  <a:pt x="1174" y="1864"/>
                  <a:pt x="1176" y="1865"/>
                  <a:pt x="1178" y="1866"/>
                </a:cubicBezTo>
                <a:lnTo>
                  <a:pt x="1178" y="1866"/>
                </a:lnTo>
                <a:cubicBezTo>
                  <a:pt x="1180" y="1868"/>
                  <a:pt x="1182" y="1869"/>
                  <a:pt x="1184" y="1871"/>
                </a:cubicBezTo>
                <a:lnTo>
                  <a:pt x="1184" y="1871"/>
                </a:lnTo>
                <a:cubicBezTo>
                  <a:pt x="1185" y="1871"/>
                  <a:pt x="1185" y="1872"/>
                  <a:pt x="1186" y="1872"/>
                </a:cubicBezTo>
                <a:lnTo>
                  <a:pt x="1186" y="1872"/>
                </a:lnTo>
                <a:cubicBezTo>
                  <a:pt x="1199" y="1882"/>
                  <a:pt x="1211" y="1894"/>
                  <a:pt x="1221" y="1907"/>
                </a:cubicBezTo>
                <a:lnTo>
                  <a:pt x="1221" y="1907"/>
                </a:lnTo>
                <a:cubicBezTo>
                  <a:pt x="1264" y="1959"/>
                  <a:pt x="1286" y="2032"/>
                  <a:pt x="1286" y="2114"/>
                </a:cubicBezTo>
                <a:lnTo>
                  <a:pt x="1286" y="2114"/>
                </a:lnTo>
                <a:cubicBezTo>
                  <a:pt x="1286" y="2208"/>
                  <a:pt x="1259" y="2284"/>
                  <a:pt x="1210" y="2335"/>
                </a:cubicBezTo>
                <a:lnTo>
                  <a:pt x="1210" y="2335"/>
                </a:lnTo>
                <a:cubicBezTo>
                  <a:pt x="1184" y="2362"/>
                  <a:pt x="1152" y="2381"/>
                  <a:pt x="1116" y="2393"/>
                </a:cubicBezTo>
                <a:lnTo>
                  <a:pt x="1116" y="2393"/>
                </a:lnTo>
                <a:cubicBezTo>
                  <a:pt x="1091" y="2401"/>
                  <a:pt x="1065" y="2405"/>
                  <a:pt x="1036" y="2405"/>
                </a:cubicBezTo>
                <a:lnTo>
                  <a:pt x="1036" y="2405"/>
                </a:lnTo>
                <a:cubicBezTo>
                  <a:pt x="972" y="2405"/>
                  <a:pt x="877" y="2376"/>
                  <a:pt x="782" y="2328"/>
                </a:cubicBezTo>
                <a:lnTo>
                  <a:pt x="782" y="2328"/>
                </a:lnTo>
                <a:cubicBezTo>
                  <a:pt x="746" y="2310"/>
                  <a:pt x="703" y="2311"/>
                  <a:pt x="669" y="2332"/>
                </a:cubicBezTo>
                <a:lnTo>
                  <a:pt x="669" y="2332"/>
                </a:lnTo>
                <a:cubicBezTo>
                  <a:pt x="667" y="2334"/>
                  <a:pt x="664" y="2336"/>
                  <a:pt x="663" y="2337"/>
                </a:cubicBezTo>
                <a:lnTo>
                  <a:pt x="663" y="2337"/>
                </a:lnTo>
                <a:cubicBezTo>
                  <a:pt x="655" y="2342"/>
                  <a:pt x="649" y="2348"/>
                  <a:pt x="643" y="2354"/>
                </a:cubicBezTo>
                <a:lnTo>
                  <a:pt x="643" y="4911"/>
                </a:lnTo>
                <a:lnTo>
                  <a:pt x="643" y="4911"/>
                </a:lnTo>
                <a:cubicBezTo>
                  <a:pt x="638" y="4918"/>
                  <a:pt x="631" y="4924"/>
                  <a:pt x="623" y="4929"/>
                </a:cubicBezTo>
                <a:lnTo>
                  <a:pt x="623" y="4929"/>
                </a:lnTo>
                <a:cubicBezTo>
                  <a:pt x="622" y="4931"/>
                  <a:pt x="620" y="4932"/>
                  <a:pt x="617" y="4933"/>
                </a:cubicBezTo>
                <a:lnTo>
                  <a:pt x="617" y="4933"/>
                </a:lnTo>
                <a:cubicBezTo>
                  <a:pt x="582" y="4954"/>
                  <a:pt x="540" y="4956"/>
                  <a:pt x="504" y="4938"/>
                </a:cubicBezTo>
                <a:lnTo>
                  <a:pt x="504" y="4938"/>
                </a:lnTo>
                <a:cubicBezTo>
                  <a:pt x="409" y="4890"/>
                  <a:pt x="314" y="4861"/>
                  <a:pt x="250" y="4861"/>
                </a:cubicBezTo>
                <a:lnTo>
                  <a:pt x="250" y="4861"/>
                </a:lnTo>
                <a:cubicBezTo>
                  <a:pt x="221" y="4861"/>
                  <a:pt x="195" y="4865"/>
                  <a:pt x="170" y="4873"/>
                </a:cubicBezTo>
                <a:lnTo>
                  <a:pt x="170" y="4873"/>
                </a:lnTo>
                <a:cubicBezTo>
                  <a:pt x="134" y="4884"/>
                  <a:pt x="102" y="4904"/>
                  <a:pt x="76" y="4931"/>
                </a:cubicBezTo>
                <a:lnTo>
                  <a:pt x="76" y="4931"/>
                </a:lnTo>
                <a:cubicBezTo>
                  <a:pt x="27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4" y="5359"/>
                </a:cubicBezTo>
                <a:lnTo>
                  <a:pt x="64" y="5359"/>
                </a:lnTo>
                <a:cubicBezTo>
                  <a:pt x="75" y="5372"/>
                  <a:pt x="87" y="5384"/>
                  <a:pt x="100" y="5393"/>
                </a:cubicBezTo>
                <a:lnTo>
                  <a:pt x="100" y="5393"/>
                </a:lnTo>
                <a:cubicBezTo>
                  <a:pt x="100" y="5394"/>
                  <a:pt x="101" y="5395"/>
                  <a:pt x="102" y="5395"/>
                </a:cubicBezTo>
                <a:lnTo>
                  <a:pt x="102" y="5395"/>
                </a:lnTo>
                <a:cubicBezTo>
                  <a:pt x="104" y="5397"/>
                  <a:pt x="106" y="5398"/>
                  <a:pt x="108" y="5399"/>
                </a:cubicBezTo>
                <a:lnTo>
                  <a:pt x="108" y="5399"/>
                </a:lnTo>
                <a:cubicBezTo>
                  <a:pt x="110" y="5401"/>
                  <a:pt x="111" y="5402"/>
                  <a:pt x="113" y="5403"/>
                </a:cubicBezTo>
                <a:lnTo>
                  <a:pt x="113" y="5403"/>
                </a:lnTo>
                <a:cubicBezTo>
                  <a:pt x="114" y="5404"/>
                  <a:pt x="115" y="5404"/>
                  <a:pt x="116" y="5406"/>
                </a:cubicBezTo>
                <a:lnTo>
                  <a:pt x="116" y="5406"/>
                </a:lnTo>
                <a:cubicBezTo>
                  <a:pt x="119" y="5407"/>
                  <a:pt x="122" y="5409"/>
                  <a:pt x="124" y="5410"/>
                </a:cubicBezTo>
                <a:lnTo>
                  <a:pt x="124" y="5410"/>
                </a:lnTo>
                <a:lnTo>
                  <a:pt x="125" y="5410"/>
                </a:lnTo>
                <a:lnTo>
                  <a:pt x="125" y="5410"/>
                </a:lnTo>
                <a:cubicBezTo>
                  <a:pt x="157" y="5429"/>
                  <a:pt x="194" y="5440"/>
                  <a:pt x="236" y="5442"/>
                </a:cubicBezTo>
                <a:lnTo>
                  <a:pt x="236" y="5442"/>
                </a:lnTo>
                <a:cubicBezTo>
                  <a:pt x="241" y="5443"/>
                  <a:pt x="245" y="5443"/>
                  <a:pt x="250" y="5443"/>
                </a:cubicBezTo>
                <a:lnTo>
                  <a:pt x="250" y="5443"/>
                </a:lnTo>
                <a:cubicBezTo>
                  <a:pt x="316" y="5443"/>
                  <a:pt x="411" y="5415"/>
                  <a:pt x="505" y="5370"/>
                </a:cubicBezTo>
                <a:lnTo>
                  <a:pt x="505" y="5370"/>
                </a:lnTo>
                <a:cubicBezTo>
                  <a:pt x="541" y="5351"/>
                  <a:pt x="584" y="5354"/>
                  <a:pt x="619" y="5375"/>
                </a:cubicBezTo>
                <a:lnTo>
                  <a:pt x="619" y="5375"/>
                </a:lnTo>
                <a:cubicBezTo>
                  <a:pt x="628" y="5381"/>
                  <a:pt x="636" y="5388"/>
                  <a:pt x="643" y="5396"/>
                </a:cubicBezTo>
                <a:lnTo>
                  <a:pt x="643" y="5411"/>
                </a:lnTo>
                <a:lnTo>
                  <a:pt x="643" y="5411"/>
                </a:lnTo>
                <a:cubicBezTo>
                  <a:pt x="643" y="5423"/>
                  <a:pt x="643" y="5434"/>
                  <a:pt x="643" y="5445"/>
                </a:cubicBezTo>
                <a:lnTo>
                  <a:pt x="643" y="5445"/>
                </a:lnTo>
                <a:cubicBezTo>
                  <a:pt x="643" y="5445"/>
                  <a:pt x="644" y="5445"/>
                  <a:pt x="644" y="5446"/>
                </a:cubicBezTo>
                <a:lnTo>
                  <a:pt x="644" y="5446"/>
                </a:lnTo>
                <a:cubicBezTo>
                  <a:pt x="663" y="6458"/>
                  <a:pt x="1496" y="7281"/>
                  <a:pt x="2512" y="7281"/>
                </a:cubicBezTo>
                <a:lnTo>
                  <a:pt x="2512" y="7281"/>
                </a:lnTo>
                <a:lnTo>
                  <a:pt x="2512" y="7281"/>
                </a:lnTo>
                <a:cubicBezTo>
                  <a:pt x="3536" y="7281"/>
                  <a:pt x="4374" y="6448"/>
                  <a:pt x="4382" y="5426"/>
                </a:cubicBezTo>
                <a:lnTo>
                  <a:pt x="4382" y="5426"/>
                </a:lnTo>
                <a:cubicBezTo>
                  <a:pt x="4373" y="5406"/>
                  <a:pt x="4358" y="5388"/>
                  <a:pt x="4337" y="5375"/>
                </a:cubicBezTo>
              </a:path>
            </a:pathLst>
          </a:custGeom>
          <a:solidFill>
            <a:srgbClr val="93B3D7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63C35320-9271-2E46-A193-73E9AE95F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600" y="2529392"/>
            <a:ext cx="2556056" cy="3685631"/>
          </a:xfrm>
          <a:custGeom>
            <a:avLst/>
            <a:gdLst>
              <a:gd name="T0" fmla="*/ 4279 w 5049"/>
              <a:gd name="T1" fmla="*/ 5367 h 7282"/>
              <a:gd name="T2" fmla="*/ 4025 w 5049"/>
              <a:gd name="T3" fmla="*/ 5439 h 7282"/>
              <a:gd name="T4" fmla="*/ 3900 w 5049"/>
              <a:gd name="T5" fmla="*/ 5408 h 7282"/>
              <a:gd name="T6" fmla="*/ 3900 w 5049"/>
              <a:gd name="T7" fmla="*/ 5408 h 7282"/>
              <a:gd name="T8" fmla="*/ 3888 w 5049"/>
              <a:gd name="T9" fmla="*/ 5401 h 7282"/>
              <a:gd name="T10" fmla="*/ 3883 w 5049"/>
              <a:gd name="T11" fmla="*/ 5397 h 7282"/>
              <a:gd name="T12" fmla="*/ 3875 w 5049"/>
              <a:gd name="T13" fmla="*/ 5391 h 7282"/>
              <a:gd name="T14" fmla="*/ 3839 w 5049"/>
              <a:gd name="T15" fmla="*/ 5356 h 7282"/>
              <a:gd name="T16" fmla="*/ 3851 w 5049"/>
              <a:gd name="T17" fmla="*/ 4928 h 7282"/>
              <a:gd name="T18" fmla="*/ 3946 w 5049"/>
              <a:gd name="T19" fmla="*/ 4870 h 7282"/>
              <a:gd name="T20" fmla="*/ 4279 w 5049"/>
              <a:gd name="T21" fmla="*/ 4935 h 7282"/>
              <a:gd name="T22" fmla="*/ 4392 w 5049"/>
              <a:gd name="T23" fmla="*/ 4931 h 7282"/>
              <a:gd name="T24" fmla="*/ 4402 w 5049"/>
              <a:gd name="T25" fmla="*/ 4924 h 7282"/>
              <a:gd name="T26" fmla="*/ 4424 w 5049"/>
              <a:gd name="T27" fmla="*/ 2337 h 7282"/>
              <a:gd name="T28" fmla="*/ 4430 w 5049"/>
              <a:gd name="T29" fmla="*/ 2333 h 7282"/>
              <a:gd name="T30" fmla="*/ 4798 w 5049"/>
              <a:gd name="T31" fmla="*/ 2405 h 7282"/>
              <a:gd name="T32" fmla="*/ 4877 w 5049"/>
              <a:gd name="T33" fmla="*/ 2394 h 7282"/>
              <a:gd name="T34" fmla="*/ 5048 w 5049"/>
              <a:gd name="T35" fmla="*/ 2115 h 7282"/>
              <a:gd name="T36" fmla="*/ 4983 w 5049"/>
              <a:gd name="T37" fmla="*/ 1907 h 7282"/>
              <a:gd name="T38" fmla="*/ 4946 w 5049"/>
              <a:gd name="T39" fmla="*/ 1871 h 7282"/>
              <a:gd name="T40" fmla="*/ 4940 w 5049"/>
              <a:gd name="T41" fmla="*/ 1866 h 7282"/>
              <a:gd name="T42" fmla="*/ 4931 w 5049"/>
              <a:gd name="T43" fmla="*/ 1861 h 7282"/>
              <a:gd name="T44" fmla="*/ 4923 w 5049"/>
              <a:gd name="T45" fmla="*/ 1856 h 7282"/>
              <a:gd name="T46" fmla="*/ 4812 w 5049"/>
              <a:gd name="T47" fmla="*/ 1824 h 7282"/>
              <a:gd name="T48" fmla="*/ 4798 w 5049"/>
              <a:gd name="T49" fmla="*/ 1824 h 7282"/>
              <a:gd name="T50" fmla="*/ 4429 w 5049"/>
              <a:gd name="T51" fmla="*/ 1891 h 7282"/>
              <a:gd name="T52" fmla="*/ 4402 w 5049"/>
              <a:gd name="T53" fmla="*/ 1868 h 7282"/>
              <a:gd name="T54" fmla="*/ 2533 w 5049"/>
              <a:gd name="T55" fmla="*/ 0 h 7282"/>
              <a:gd name="T56" fmla="*/ 664 w 5049"/>
              <a:gd name="T57" fmla="*/ 1892 h 7282"/>
              <a:gd name="T58" fmla="*/ 685 w 5049"/>
              <a:gd name="T59" fmla="*/ 1910 h 7282"/>
              <a:gd name="T60" fmla="*/ 1054 w 5049"/>
              <a:gd name="T61" fmla="*/ 1843 h 7282"/>
              <a:gd name="T62" fmla="*/ 1068 w 5049"/>
              <a:gd name="T63" fmla="*/ 1843 h 7282"/>
              <a:gd name="T64" fmla="*/ 1180 w 5049"/>
              <a:gd name="T65" fmla="*/ 1875 h 7282"/>
              <a:gd name="T66" fmla="*/ 1187 w 5049"/>
              <a:gd name="T67" fmla="*/ 1880 h 7282"/>
              <a:gd name="T68" fmla="*/ 1196 w 5049"/>
              <a:gd name="T69" fmla="*/ 1885 h 7282"/>
              <a:gd name="T70" fmla="*/ 1202 w 5049"/>
              <a:gd name="T71" fmla="*/ 1889 h 7282"/>
              <a:gd name="T72" fmla="*/ 1240 w 5049"/>
              <a:gd name="T73" fmla="*/ 1926 h 7282"/>
              <a:gd name="T74" fmla="*/ 1305 w 5049"/>
              <a:gd name="T75" fmla="*/ 2134 h 7282"/>
              <a:gd name="T76" fmla="*/ 1133 w 5049"/>
              <a:gd name="T77" fmla="*/ 2412 h 7282"/>
              <a:gd name="T78" fmla="*/ 1054 w 5049"/>
              <a:gd name="T79" fmla="*/ 2424 h 7282"/>
              <a:gd name="T80" fmla="*/ 687 w 5049"/>
              <a:gd name="T81" fmla="*/ 2352 h 7282"/>
              <a:gd name="T82" fmla="*/ 680 w 5049"/>
              <a:gd name="T83" fmla="*/ 2356 h 7282"/>
              <a:gd name="T84" fmla="*/ 664 w 5049"/>
              <a:gd name="T85" fmla="*/ 4880 h 7282"/>
              <a:gd name="T86" fmla="*/ 618 w 5049"/>
              <a:gd name="T87" fmla="*/ 4933 h 7282"/>
              <a:gd name="T88" fmla="*/ 505 w 5049"/>
              <a:gd name="T89" fmla="*/ 4938 h 7282"/>
              <a:gd name="T90" fmla="*/ 171 w 5049"/>
              <a:gd name="T91" fmla="*/ 4873 h 7282"/>
              <a:gd name="T92" fmla="*/ 77 w 5049"/>
              <a:gd name="T93" fmla="*/ 4931 h 7282"/>
              <a:gd name="T94" fmla="*/ 65 w 5049"/>
              <a:gd name="T95" fmla="*/ 5359 h 7282"/>
              <a:gd name="T96" fmla="*/ 101 w 5049"/>
              <a:gd name="T97" fmla="*/ 5393 h 7282"/>
              <a:gd name="T98" fmla="*/ 109 w 5049"/>
              <a:gd name="T99" fmla="*/ 5399 h 7282"/>
              <a:gd name="T100" fmla="*/ 114 w 5049"/>
              <a:gd name="T101" fmla="*/ 5403 h 7282"/>
              <a:gd name="T102" fmla="*/ 125 w 5049"/>
              <a:gd name="T103" fmla="*/ 5410 h 7282"/>
              <a:gd name="T104" fmla="*/ 126 w 5049"/>
              <a:gd name="T105" fmla="*/ 5410 h 7282"/>
              <a:gd name="T106" fmla="*/ 251 w 5049"/>
              <a:gd name="T107" fmla="*/ 5443 h 7282"/>
              <a:gd name="T108" fmla="*/ 505 w 5049"/>
              <a:gd name="T109" fmla="*/ 5370 h 7282"/>
              <a:gd name="T110" fmla="*/ 664 w 5049"/>
              <a:gd name="T111" fmla="*/ 5426 h 7282"/>
              <a:gd name="T112" fmla="*/ 664 w 5049"/>
              <a:gd name="T113" fmla="*/ 5427 h 7282"/>
              <a:gd name="T114" fmla="*/ 2533 w 5049"/>
              <a:gd name="T115" fmla="*/ 7281 h 7282"/>
              <a:gd name="T116" fmla="*/ 4402 w 5049"/>
              <a:gd name="T117" fmla="*/ 5378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049" h="7282">
                <a:moveTo>
                  <a:pt x="4394" y="5373"/>
                </a:moveTo>
                <a:lnTo>
                  <a:pt x="4394" y="5373"/>
                </a:lnTo>
                <a:cubicBezTo>
                  <a:pt x="4360" y="5351"/>
                  <a:pt x="4317" y="5349"/>
                  <a:pt x="4279" y="5367"/>
                </a:cubicBezTo>
                <a:lnTo>
                  <a:pt x="4279" y="5367"/>
                </a:lnTo>
                <a:cubicBezTo>
                  <a:pt x="4186" y="5412"/>
                  <a:pt x="4091" y="5439"/>
                  <a:pt x="4025" y="5439"/>
                </a:cubicBezTo>
                <a:lnTo>
                  <a:pt x="4025" y="5439"/>
                </a:lnTo>
                <a:cubicBezTo>
                  <a:pt x="4020" y="5439"/>
                  <a:pt x="4016" y="5439"/>
                  <a:pt x="4011" y="5439"/>
                </a:cubicBezTo>
                <a:lnTo>
                  <a:pt x="4011" y="5439"/>
                </a:lnTo>
                <a:cubicBezTo>
                  <a:pt x="3969" y="5438"/>
                  <a:pt x="3932" y="5427"/>
                  <a:pt x="3900" y="5408"/>
                </a:cubicBezTo>
                <a:lnTo>
                  <a:pt x="3900" y="5408"/>
                </a:lnTo>
                <a:lnTo>
                  <a:pt x="3900" y="5408"/>
                </a:lnTo>
                <a:lnTo>
                  <a:pt x="3900" y="5408"/>
                </a:lnTo>
                <a:cubicBezTo>
                  <a:pt x="3896" y="5406"/>
                  <a:pt x="3894" y="5404"/>
                  <a:pt x="3891" y="5403"/>
                </a:cubicBezTo>
                <a:lnTo>
                  <a:pt x="3891" y="5403"/>
                </a:lnTo>
                <a:cubicBezTo>
                  <a:pt x="3890" y="5402"/>
                  <a:pt x="3889" y="5401"/>
                  <a:pt x="3888" y="5401"/>
                </a:cubicBezTo>
                <a:lnTo>
                  <a:pt x="3888" y="5401"/>
                </a:lnTo>
                <a:cubicBezTo>
                  <a:pt x="3887" y="5399"/>
                  <a:pt x="3885" y="5398"/>
                  <a:pt x="3883" y="5397"/>
                </a:cubicBezTo>
                <a:lnTo>
                  <a:pt x="3883" y="5397"/>
                </a:lnTo>
                <a:cubicBezTo>
                  <a:pt x="3881" y="5396"/>
                  <a:pt x="3879" y="5394"/>
                  <a:pt x="3877" y="5393"/>
                </a:cubicBezTo>
                <a:lnTo>
                  <a:pt x="3877" y="5393"/>
                </a:lnTo>
                <a:cubicBezTo>
                  <a:pt x="3876" y="5392"/>
                  <a:pt x="3876" y="5392"/>
                  <a:pt x="3875" y="5391"/>
                </a:cubicBezTo>
                <a:lnTo>
                  <a:pt x="3875" y="5391"/>
                </a:lnTo>
                <a:cubicBezTo>
                  <a:pt x="3862" y="5381"/>
                  <a:pt x="3850" y="5370"/>
                  <a:pt x="3839" y="5356"/>
                </a:cubicBezTo>
                <a:lnTo>
                  <a:pt x="3839" y="5356"/>
                </a:lnTo>
                <a:cubicBezTo>
                  <a:pt x="3797" y="5305"/>
                  <a:pt x="3775" y="5231"/>
                  <a:pt x="3775" y="5149"/>
                </a:cubicBezTo>
                <a:lnTo>
                  <a:pt x="3775" y="5149"/>
                </a:lnTo>
                <a:cubicBezTo>
                  <a:pt x="3775" y="5055"/>
                  <a:pt x="3802" y="4979"/>
                  <a:pt x="3851" y="4928"/>
                </a:cubicBezTo>
                <a:lnTo>
                  <a:pt x="3851" y="4928"/>
                </a:lnTo>
                <a:cubicBezTo>
                  <a:pt x="3877" y="4901"/>
                  <a:pt x="3909" y="4882"/>
                  <a:pt x="3946" y="4870"/>
                </a:cubicBezTo>
                <a:lnTo>
                  <a:pt x="3946" y="4870"/>
                </a:lnTo>
                <a:cubicBezTo>
                  <a:pt x="3970" y="4863"/>
                  <a:pt x="3996" y="4858"/>
                  <a:pt x="4025" y="4858"/>
                </a:cubicBezTo>
                <a:lnTo>
                  <a:pt x="4025" y="4858"/>
                </a:lnTo>
                <a:cubicBezTo>
                  <a:pt x="4089" y="4858"/>
                  <a:pt x="4184" y="4887"/>
                  <a:pt x="4279" y="4935"/>
                </a:cubicBezTo>
                <a:lnTo>
                  <a:pt x="4279" y="4935"/>
                </a:lnTo>
                <a:cubicBezTo>
                  <a:pt x="4315" y="4954"/>
                  <a:pt x="4358" y="4952"/>
                  <a:pt x="4392" y="4931"/>
                </a:cubicBezTo>
                <a:lnTo>
                  <a:pt x="4392" y="4931"/>
                </a:lnTo>
                <a:cubicBezTo>
                  <a:pt x="4394" y="4929"/>
                  <a:pt x="4397" y="4927"/>
                  <a:pt x="4399" y="4926"/>
                </a:cubicBezTo>
                <a:lnTo>
                  <a:pt x="4399" y="4926"/>
                </a:lnTo>
                <a:cubicBezTo>
                  <a:pt x="4400" y="4926"/>
                  <a:pt x="4401" y="4924"/>
                  <a:pt x="4402" y="4924"/>
                </a:cubicBezTo>
                <a:lnTo>
                  <a:pt x="4402" y="2358"/>
                </a:lnTo>
                <a:lnTo>
                  <a:pt x="4402" y="2358"/>
                </a:lnTo>
                <a:cubicBezTo>
                  <a:pt x="4408" y="2350"/>
                  <a:pt x="4416" y="2343"/>
                  <a:pt x="4424" y="2337"/>
                </a:cubicBezTo>
                <a:lnTo>
                  <a:pt x="4424" y="2337"/>
                </a:lnTo>
                <a:cubicBezTo>
                  <a:pt x="4426" y="2336"/>
                  <a:pt x="4429" y="2334"/>
                  <a:pt x="4430" y="2333"/>
                </a:cubicBezTo>
                <a:lnTo>
                  <a:pt x="4430" y="2333"/>
                </a:lnTo>
                <a:cubicBezTo>
                  <a:pt x="4465" y="2312"/>
                  <a:pt x="4507" y="2310"/>
                  <a:pt x="4544" y="2328"/>
                </a:cubicBezTo>
                <a:lnTo>
                  <a:pt x="4544" y="2328"/>
                </a:lnTo>
                <a:cubicBezTo>
                  <a:pt x="4638" y="2376"/>
                  <a:pt x="4734" y="2405"/>
                  <a:pt x="4798" y="2405"/>
                </a:cubicBezTo>
                <a:lnTo>
                  <a:pt x="4798" y="2405"/>
                </a:lnTo>
                <a:cubicBezTo>
                  <a:pt x="4826" y="2405"/>
                  <a:pt x="4853" y="2401"/>
                  <a:pt x="4877" y="2394"/>
                </a:cubicBezTo>
                <a:lnTo>
                  <a:pt x="4877" y="2394"/>
                </a:lnTo>
                <a:cubicBezTo>
                  <a:pt x="4914" y="2382"/>
                  <a:pt x="4946" y="2362"/>
                  <a:pt x="4972" y="2336"/>
                </a:cubicBezTo>
                <a:lnTo>
                  <a:pt x="4972" y="2336"/>
                </a:lnTo>
                <a:cubicBezTo>
                  <a:pt x="5021" y="2285"/>
                  <a:pt x="5048" y="2208"/>
                  <a:pt x="5048" y="2115"/>
                </a:cubicBezTo>
                <a:lnTo>
                  <a:pt x="5048" y="2115"/>
                </a:lnTo>
                <a:cubicBezTo>
                  <a:pt x="5048" y="2033"/>
                  <a:pt x="5026" y="1959"/>
                  <a:pt x="4983" y="1907"/>
                </a:cubicBezTo>
                <a:lnTo>
                  <a:pt x="4983" y="1907"/>
                </a:lnTo>
                <a:cubicBezTo>
                  <a:pt x="4973" y="1894"/>
                  <a:pt x="4961" y="1882"/>
                  <a:pt x="4948" y="1872"/>
                </a:cubicBezTo>
                <a:lnTo>
                  <a:pt x="4948" y="1872"/>
                </a:lnTo>
                <a:cubicBezTo>
                  <a:pt x="4947" y="1872"/>
                  <a:pt x="4946" y="1871"/>
                  <a:pt x="4946" y="1871"/>
                </a:cubicBezTo>
                <a:lnTo>
                  <a:pt x="4946" y="1871"/>
                </a:lnTo>
                <a:cubicBezTo>
                  <a:pt x="4944" y="1870"/>
                  <a:pt x="4942" y="1868"/>
                  <a:pt x="4940" y="1866"/>
                </a:cubicBezTo>
                <a:lnTo>
                  <a:pt x="4940" y="1866"/>
                </a:lnTo>
                <a:cubicBezTo>
                  <a:pt x="4938" y="1865"/>
                  <a:pt x="4936" y="1864"/>
                  <a:pt x="4935" y="1863"/>
                </a:cubicBezTo>
                <a:lnTo>
                  <a:pt x="4935" y="1863"/>
                </a:lnTo>
                <a:cubicBezTo>
                  <a:pt x="4934" y="1862"/>
                  <a:pt x="4933" y="1861"/>
                  <a:pt x="4931" y="1861"/>
                </a:cubicBezTo>
                <a:lnTo>
                  <a:pt x="4931" y="1861"/>
                </a:lnTo>
                <a:cubicBezTo>
                  <a:pt x="4929" y="1859"/>
                  <a:pt x="4926" y="1857"/>
                  <a:pt x="4923" y="1856"/>
                </a:cubicBezTo>
                <a:lnTo>
                  <a:pt x="4923" y="1856"/>
                </a:lnTo>
                <a:lnTo>
                  <a:pt x="4923" y="1855"/>
                </a:lnTo>
                <a:lnTo>
                  <a:pt x="4923" y="1855"/>
                </a:lnTo>
                <a:cubicBezTo>
                  <a:pt x="4891" y="1837"/>
                  <a:pt x="4854" y="1826"/>
                  <a:pt x="4812" y="1824"/>
                </a:cubicBezTo>
                <a:lnTo>
                  <a:pt x="4812" y="1824"/>
                </a:lnTo>
                <a:cubicBezTo>
                  <a:pt x="4807" y="1824"/>
                  <a:pt x="4803" y="1824"/>
                  <a:pt x="4798" y="1824"/>
                </a:cubicBezTo>
                <a:lnTo>
                  <a:pt x="4798" y="1824"/>
                </a:lnTo>
                <a:cubicBezTo>
                  <a:pt x="4732" y="1824"/>
                  <a:pt x="4637" y="1851"/>
                  <a:pt x="4544" y="1897"/>
                </a:cubicBezTo>
                <a:lnTo>
                  <a:pt x="4544" y="1897"/>
                </a:lnTo>
                <a:cubicBezTo>
                  <a:pt x="4506" y="1915"/>
                  <a:pt x="4463" y="1913"/>
                  <a:pt x="4429" y="1891"/>
                </a:cubicBezTo>
                <a:lnTo>
                  <a:pt x="4429" y="1891"/>
                </a:lnTo>
                <a:cubicBezTo>
                  <a:pt x="4419" y="1885"/>
                  <a:pt x="4410" y="1876"/>
                  <a:pt x="4402" y="1868"/>
                </a:cubicBezTo>
                <a:lnTo>
                  <a:pt x="4402" y="1868"/>
                </a:lnTo>
                <a:lnTo>
                  <a:pt x="4402" y="1868"/>
                </a:lnTo>
                <a:cubicBezTo>
                  <a:pt x="4400" y="840"/>
                  <a:pt x="3560" y="0"/>
                  <a:pt x="2533" y="0"/>
                </a:cubicBezTo>
                <a:lnTo>
                  <a:pt x="2533" y="0"/>
                </a:lnTo>
                <a:lnTo>
                  <a:pt x="2533" y="0"/>
                </a:lnTo>
                <a:cubicBezTo>
                  <a:pt x="1505" y="0"/>
                  <a:pt x="664" y="841"/>
                  <a:pt x="664" y="1870"/>
                </a:cubicBezTo>
                <a:lnTo>
                  <a:pt x="664" y="1892"/>
                </a:lnTo>
                <a:lnTo>
                  <a:pt x="664" y="1892"/>
                </a:lnTo>
                <a:cubicBezTo>
                  <a:pt x="671" y="1899"/>
                  <a:pt x="677" y="1905"/>
                  <a:pt x="685" y="1910"/>
                </a:cubicBezTo>
                <a:lnTo>
                  <a:pt x="685" y="1910"/>
                </a:lnTo>
                <a:cubicBezTo>
                  <a:pt x="720" y="1932"/>
                  <a:pt x="763" y="1934"/>
                  <a:pt x="800" y="1916"/>
                </a:cubicBezTo>
                <a:lnTo>
                  <a:pt x="800" y="1916"/>
                </a:lnTo>
                <a:cubicBezTo>
                  <a:pt x="893" y="1870"/>
                  <a:pt x="989" y="1843"/>
                  <a:pt x="1054" y="1843"/>
                </a:cubicBezTo>
                <a:lnTo>
                  <a:pt x="1054" y="1843"/>
                </a:lnTo>
                <a:cubicBezTo>
                  <a:pt x="1059" y="1843"/>
                  <a:pt x="1064" y="1843"/>
                  <a:pt x="1068" y="1843"/>
                </a:cubicBezTo>
                <a:lnTo>
                  <a:pt x="1068" y="1843"/>
                </a:lnTo>
                <a:cubicBezTo>
                  <a:pt x="1110" y="1846"/>
                  <a:pt x="1147" y="1856"/>
                  <a:pt x="1179" y="1874"/>
                </a:cubicBezTo>
                <a:lnTo>
                  <a:pt x="1179" y="1874"/>
                </a:lnTo>
                <a:cubicBezTo>
                  <a:pt x="1179" y="1875"/>
                  <a:pt x="1179" y="1875"/>
                  <a:pt x="1180" y="1875"/>
                </a:cubicBezTo>
                <a:lnTo>
                  <a:pt x="1180" y="1875"/>
                </a:lnTo>
                <a:cubicBezTo>
                  <a:pt x="1182" y="1877"/>
                  <a:pt x="1185" y="1878"/>
                  <a:pt x="1187" y="1880"/>
                </a:cubicBezTo>
                <a:lnTo>
                  <a:pt x="1187" y="1880"/>
                </a:lnTo>
                <a:cubicBezTo>
                  <a:pt x="1188" y="1881"/>
                  <a:pt x="1190" y="1881"/>
                  <a:pt x="1191" y="1882"/>
                </a:cubicBezTo>
                <a:lnTo>
                  <a:pt x="1191" y="1882"/>
                </a:lnTo>
                <a:cubicBezTo>
                  <a:pt x="1193" y="1883"/>
                  <a:pt x="1194" y="1884"/>
                  <a:pt x="1196" y="1885"/>
                </a:cubicBezTo>
                <a:lnTo>
                  <a:pt x="1196" y="1885"/>
                </a:lnTo>
                <a:cubicBezTo>
                  <a:pt x="1198" y="1887"/>
                  <a:pt x="1200" y="1888"/>
                  <a:pt x="1202" y="1889"/>
                </a:cubicBezTo>
                <a:lnTo>
                  <a:pt x="1202" y="1889"/>
                </a:lnTo>
                <a:cubicBezTo>
                  <a:pt x="1203" y="1890"/>
                  <a:pt x="1203" y="1891"/>
                  <a:pt x="1204" y="1891"/>
                </a:cubicBezTo>
                <a:lnTo>
                  <a:pt x="1204" y="1891"/>
                </a:lnTo>
                <a:cubicBezTo>
                  <a:pt x="1217" y="1902"/>
                  <a:pt x="1229" y="1913"/>
                  <a:pt x="1240" y="1926"/>
                </a:cubicBezTo>
                <a:lnTo>
                  <a:pt x="1240" y="1926"/>
                </a:lnTo>
                <a:cubicBezTo>
                  <a:pt x="1282" y="1978"/>
                  <a:pt x="1305" y="2052"/>
                  <a:pt x="1305" y="2134"/>
                </a:cubicBezTo>
                <a:lnTo>
                  <a:pt x="1305" y="2134"/>
                </a:lnTo>
                <a:cubicBezTo>
                  <a:pt x="1305" y="2227"/>
                  <a:pt x="1277" y="2303"/>
                  <a:pt x="1228" y="2354"/>
                </a:cubicBezTo>
                <a:lnTo>
                  <a:pt x="1228" y="2354"/>
                </a:lnTo>
                <a:cubicBezTo>
                  <a:pt x="1202" y="2381"/>
                  <a:pt x="1170" y="2401"/>
                  <a:pt x="1133" y="2412"/>
                </a:cubicBezTo>
                <a:lnTo>
                  <a:pt x="1133" y="2412"/>
                </a:lnTo>
                <a:cubicBezTo>
                  <a:pt x="1109" y="2421"/>
                  <a:pt x="1083" y="2424"/>
                  <a:pt x="1054" y="2424"/>
                </a:cubicBezTo>
                <a:lnTo>
                  <a:pt x="1054" y="2424"/>
                </a:lnTo>
                <a:cubicBezTo>
                  <a:pt x="990" y="2424"/>
                  <a:pt x="895" y="2395"/>
                  <a:pt x="800" y="2347"/>
                </a:cubicBezTo>
                <a:lnTo>
                  <a:pt x="800" y="2347"/>
                </a:lnTo>
                <a:cubicBezTo>
                  <a:pt x="764" y="2329"/>
                  <a:pt x="722" y="2331"/>
                  <a:pt x="687" y="2352"/>
                </a:cubicBezTo>
                <a:lnTo>
                  <a:pt x="687" y="2352"/>
                </a:lnTo>
                <a:cubicBezTo>
                  <a:pt x="685" y="2353"/>
                  <a:pt x="683" y="2355"/>
                  <a:pt x="680" y="2356"/>
                </a:cubicBezTo>
                <a:lnTo>
                  <a:pt x="680" y="2356"/>
                </a:lnTo>
                <a:cubicBezTo>
                  <a:pt x="674" y="2361"/>
                  <a:pt x="670" y="2366"/>
                  <a:pt x="664" y="2371"/>
                </a:cubicBezTo>
                <a:lnTo>
                  <a:pt x="664" y="4880"/>
                </a:lnTo>
                <a:lnTo>
                  <a:pt x="664" y="4880"/>
                </a:lnTo>
                <a:cubicBezTo>
                  <a:pt x="656" y="4899"/>
                  <a:pt x="642" y="4916"/>
                  <a:pt x="624" y="4929"/>
                </a:cubicBezTo>
                <a:lnTo>
                  <a:pt x="624" y="4929"/>
                </a:lnTo>
                <a:cubicBezTo>
                  <a:pt x="623" y="4931"/>
                  <a:pt x="620" y="4932"/>
                  <a:pt x="618" y="4933"/>
                </a:cubicBezTo>
                <a:lnTo>
                  <a:pt x="618" y="4933"/>
                </a:lnTo>
                <a:cubicBezTo>
                  <a:pt x="583" y="4954"/>
                  <a:pt x="541" y="4956"/>
                  <a:pt x="505" y="4938"/>
                </a:cubicBezTo>
                <a:lnTo>
                  <a:pt x="505" y="4938"/>
                </a:lnTo>
                <a:cubicBezTo>
                  <a:pt x="410" y="4890"/>
                  <a:pt x="315" y="4861"/>
                  <a:pt x="251" y="4861"/>
                </a:cubicBezTo>
                <a:lnTo>
                  <a:pt x="251" y="4861"/>
                </a:lnTo>
                <a:cubicBezTo>
                  <a:pt x="223" y="4861"/>
                  <a:pt x="196" y="4865"/>
                  <a:pt x="171" y="4873"/>
                </a:cubicBezTo>
                <a:lnTo>
                  <a:pt x="171" y="4873"/>
                </a:lnTo>
                <a:cubicBezTo>
                  <a:pt x="135" y="4884"/>
                  <a:pt x="103" y="4904"/>
                  <a:pt x="77" y="4931"/>
                </a:cubicBezTo>
                <a:lnTo>
                  <a:pt x="77" y="4931"/>
                </a:lnTo>
                <a:cubicBezTo>
                  <a:pt x="28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5" y="5359"/>
                </a:cubicBezTo>
                <a:lnTo>
                  <a:pt x="65" y="5359"/>
                </a:lnTo>
                <a:cubicBezTo>
                  <a:pt x="76" y="5372"/>
                  <a:pt x="88" y="5384"/>
                  <a:pt x="101" y="5393"/>
                </a:cubicBezTo>
                <a:lnTo>
                  <a:pt x="101" y="5393"/>
                </a:lnTo>
                <a:cubicBezTo>
                  <a:pt x="101" y="5394"/>
                  <a:pt x="102" y="5395"/>
                  <a:pt x="103" y="5395"/>
                </a:cubicBezTo>
                <a:lnTo>
                  <a:pt x="103" y="5395"/>
                </a:lnTo>
                <a:cubicBezTo>
                  <a:pt x="105" y="5397"/>
                  <a:pt x="107" y="5398"/>
                  <a:pt x="109" y="5399"/>
                </a:cubicBezTo>
                <a:lnTo>
                  <a:pt x="109" y="5399"/>
                </a:lnTo>
                <a:cubicBezTo>
                  <a:pt x="111" y="5401"/>
                  <a:pt x="113" y="5402"/>
                  <a:pt x="114" y="5403"/>
                </a:cubicBezTo>
                <a:lnTo>
                  <a:pt x="114" y="5403"/>
                </a:lnTo>
                <a:cubicBezTo>
                  <a:pt x="115" y="5404"/>
                  <a:pt x="116" y="5404"/>
                  <a:pt x="118" y="5406"/>
                </a:cubicBezTo>
                <a:lnTo>
                  <a:pt x="118" y="5406"/>
                </a:lnTo>
                <a:cubicBezTo>
                  <a:pt x="120" y="5407"/>
                  <a:pt x="122" y="5409"/>
                  <a:pt x="125" y="5410"/>
                </a:cubicBezTo>
                <a:lnTo>
                  <a:pt x="125" y="5410"/>
                </a:lnTo>
                <a:lnTo>
                  <a:pt x="126" y="5410"/>
                </a:lnTo>
                <a:lnTo>
                  <a:pt x="126" y="5410"/>
                </a:lnTo>
                <a:cubicBezTo>
                  <a:pt x="158" y="5429"/>
                  <a:pt x="195" y="5440"/>
                  <a:pt x="237" y="5442"/>
                </a:cubicBezTo>
                <a:lnTo>
                  <a:pt x="237" y="5442"/>
                </a:lnTo>
                <a:cubicBezTo>
                  <a:pt x="241" y="5443"/>
                  <a:pt x="246" y="5443"/>
                  <a:pt x="251" y="5443"/>
                </a:cubicBezTo>
                <a:lnTo>
                  <a:pt x="251" y="5443"/>
                </a:lnTo>
                <a:cubicBezTo>
                  <a:pt x="317" y="5443"/>
                  <a:pt x="412" y="5415"/>
                  <a:pt x="505" y="5370"/>
                </a:cubicBezTo>
                <a:lnTo>
                  <a:pt x="505" y="5370"/>
                </a:lnTo>
                <a:cubicBezTo>
                  <a:pt x="543" y="5351"/>
                  <a:pt x="585" y="5354"/>
                  <a:pt x="619" y="5375"/>
                </a:cubicBezTo>
                <a:lnTo>
                  <a:pt x="619" y="5375"/>
                </a:lnTo>
                <a:cubicBezTo>
                  <a:pt x="640" y="5388"/>
                  <a:pt x="655" y="5406"/>
                  <a:pt x="664" y="5426"/>
                </a:cubicBezTo>
                <a:lnTo>
                  <a:pt x="664" y="5426"/>
                </a:lnTo>
                <a:cubicBezTo>
                  <a:pt x="664" y="5427"/>
                  <a:pt x="664" y="5427"/>
                  <a:pt x="664" y="5427"/>
                </a:cubicBezTo>
                <a:lnTo>
                  <a:pt x="664" y="5427"/>
                </a:lnTo>
                <a:cubicBezTo>
                  <a:pt x="673" y="6448"/>
                  <a:pt x="1509" y="7281"/>
                  <a:pt x="2533" y="7281"/>
                </a:cubicBezTo>
                <a:lnTo>
                  <a:pt x="2533" y="7281"/>
                </a:lnTo>
                <a:lnTo>
                  <a:pt x="2533" y="7281"/>
                </a:lnTo>
                <a:cubicBezTo>
                  <a:pt x="3561" y="7281"/>
                  <a:pt x="4402" y="6440"/>
                  <a:pt x="4402" y="5411"/>
                </a:cubicBezTo>
                <a:lnTo>
                  <a:pt x="4402" y="5378"/>
                </a:lnTo>
                <a:lnTo>
                  <a:pt x="4402" y="5378"/>
                </a:lnTo>
                <a:cubicBezTo>
                  <a:pt x="4399" y="5376"/>
                  <a:pt x="4397" y="5375"/>
                  <a:pt x="4394" y="537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202" y="2529393"/>
            <a:ext cx="2210041" cy="3661762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7472B-F290-2D4B-9B21-95ABBEA7378C}"/>
              </a:ext>
            </a:extLst>
          </p:cNvPr>
          <p:cNvSpPr txBox="1"/>
          <p:nvPr/>
        </p:nvSpPr>
        <p:spPr>
          <a:xfrm>
            <a:off x="3391998" y="3740173"/>
            <a:ext cx="1730958" cy="18104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lnSpc>
                <a:spcPts val="1463"/>
              </a:lnSpc>
            </a:pPr>
            <a:r>
              <a:rPr kumimoji="0" lang="hr-HR" sz="12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15. </a:t>
            </a:r>
            <a:r>
              <a:rPr lang="hr-HR" sz="1200" dirty="0">
                <a:solidFill>
                  <a:schemeClr val="bg1"/>
                </a:solidFill>
              </a:rPr>
              <a:t>Razmatranje</a:t>
            </a:r>
            <a:r>
              <a:rPr lang="hr-HR" sz="1200" dirty="0"/>
              <a:t> </a:t>
            </a:r>
            <a:r>
              <a:rPr lang="hr-HR" sz="1200" dirty="0">
                <a:solidFill>
                  <a:srgbClr val="0070C0"/>
                </a:solidFill>
              </a:rPr>
              <a:t>izgradnje kapaciteta članova parlamenta </a:t>
            </a:r>
            <a:r>
              <a:rPr lang="hr-HR" sz="1200" dirty="0">
                <a:solidFill>
                  <a:schemeClr val="bg1"/>
                </a:solidFill>
              </a:rPr>
              <a:t>i</a:t>
            </a:r>
            <a:r>
              <a:rPr lang="hr-HR" sz="1200" dirty="0"/>
              <a:t> </a:t>
            </a:r>
            <a:r>
              <a:rPr lang="hr-HR" sz="1200" dirty="0">
                <a:solidFill>
                  <a:srgbClr val="0070C0"/>
                </a:solidFill>
              </a:rPr>
              <a:t>izgradnje stručnog tehničkog znanja </a:t>
            </a:r>
            <a:r>
              <a:rPr lang="hr-HR" sz="1200" dirty="0">
                <a:solidFill>
                  <a:schemeClr val="bg1"/>
                </a:solidFill>
              </a:rPr>
              <a:t>u odjelima za </a:t>
            </a:r>
            <a:r>
              <a:rPr lang="hr-HR" sz="1200" dirty="0">
                <a:solidFill>
                  <a:srgbClr val="0070C0"/>
                </a:solidFill>
              </a:rPr>
              <a:t>administrativnu podršku </a:t>
            </a:r>
          </a:p>
          <a:p>
            <a:pPr lvl="0" algn="ctr">
              <a:lnSpc>
                <a:spcPts val="1463"/>
              </a:lnSpc>
            </a:pPr>
            <a:r>
              <a:rPr lang="hr-HR" sz="1200" dirty="0">
                <a:solidFill>
                  <a:schemeClr val="bg1"/>
                </a:solidFill>
              </a:rPr>
              <a:t>u parlamentima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24889-5D72-7A44-94FC-8DCD9EB4B8FA}"/>
              </a:ext>
            </a:extLst>
          </p:cNvPr>
          <p:cNvSpPr txBox="1"/>
          <p:nvPr/>
        </p:nvSpPr>
        <p:spPr>
          <a:xfrm>
            <a:off x="3412675" y="2572171"/>
            <a:ext cx="1822545" cy="12489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1" i="0" u="sng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Izgradnja kapaciteta tijela zakonodavne vlasti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EF7529-874F-4841-A46B-57B177D8F74E}"/>
              </a:ext>
            </a:extLst>
          </p:cNvPr>
          <p:cNvSpPr txBox="1"/>
          <p:nvPr/>
        </p:nvSpPr>
        <p:spPr>
          <a:xfrm>
            <a:off x="5300600" y="3408059"/>
            <a:ext cx="1804753" cy="21236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spcBef>
                <a:spcPts val="0"/>
              </a:spcBef>
            </a:pPr>
            <a:r>
              <a:rPr kumimoji="0" lang="hr-HR" sz="12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</a:rPr>
              <a:t>16. </a:t>
            </a:r>
            <a:r>
              <a:rPr lang="hr-HR" sz="1200" dirty="0">
                <a:solidFill>
                  <a:schemeClr val="bg1"/>
                </a:solidFill>
              </a:rPr>
              <a:t>Osigurati ulogu VRI-</a:t>
            </a:r>
            <a:r>
              <a:rPr lang="hr-HR" sz="1200" dirty="0" err="1">
                <a:solidFill>
                  <a:schemeClr val="bg1"/>
                </a:solidFill>
              </a:rPr>
              <a:t>jeva</a:t>
            </a:r>
            <a:r>
              <a:rPr lang="hr-HR" sz="1200" dirty="0">
                <a:solidFill>
                  <a:schemeClr val="bg1"/>
                </a:solidFill>
              </a:rPr>
              <a:t> koji će imati ulogu u planiranju proračuna prema programima, u najmanju ruku u svrhu </a:t>
            </a:r>
            <a:r>
              <a:rPr lang="hr-HR" sz="1200" dirty="0">
                <a:solidFill>
                  <a:srgbClr val="00B0F0"/>
                </a:solidFill>
              </a:rPr>
              <a:t>provjere i potvrde učinka</a:t>
            </a:r>
            <a:r>
              <a:rPr lang="hr-HR" sz="1200" dirty="0">
                <a:solidFill>
                  <a:schemeClr val="bg1"/>
                </a:solidFill>
              </a:rPr>
              <a:t>, dok bi trebalo razmotriti značajnije uloge, uključujući </a:t>
            </a:r>
            <a:r>
              <a:rPr lang="hr-HR" sz="1200" dirty="0">
                <a:solidFill>
                  <a:srgbClr val="00B0F0"/>
                </a:solidFill>
              </a:rPr>
              <a:t>revizije učinka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88C833-A66A-CC45-A0DE-95A4E9FBA063}"/>
              </a:ext>
            </a:extLst>
          </p:cNvPr>
          <p:cNvSpPr txBox="1"/>
          <p:nvPr/>
        </p:nvSpPr>
        <p:spPr>
          <a:xfrm>
            <a:off x="5342492" y="2641733"/>
            <a:ext cx="1643282" cy="78726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b="1" u="sng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Uloga </a:t>
            </a:r>
            <a:r>
              <a:rPr lang="hr-HR" b="1" u="sng" dirty="0" err="1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eskterne</a:t>
            </a:r>
            <a:r>
              <a:rPr lang="hr-HR" b="1" u="sng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revizije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7141777" y="3687355"/>
            <a:ext cx="1842466" cy="180555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lnSpc>
                <a:spcPts val="1463"/>
              </a:lnSpc>
            </a:pPr>
            <a:r>
              <a:rPr lang="hr-HR" sz="1200" dirty="0">
                <a:solidFill>
                  <a:schemeClr val="bg1"/>
                </a:solidFill>
              </a:rPr>
              <a:t>17. </a:t>
            </a:r>
            <a:r>
              <a:rPr lang="hr-HR" sz="1200" dirty="0">
                <a:solidFill>
                  <a:srgbClr val="0070C0"/>
                </a:solidFill>
              </a:rPr>
              <a:t>Objaviti iskoristive podatke o učincima </a:t>
            </a:r>
            <a:r>
              <a:rPr lang="hr-HR" sz="1200" dirty="0">
                <a:solidFill>
                  <a:schemeClr val="bg1"/>
                </a:solidFill>
              </a:rPr>
              <a:t>online; uključiti informacije o učinku u proračun za građane; osigurati izgradnju kapaciteta organizacija civilnog društva i medija</a:t>
            </a:r>
          </a:p>
          <a:p>
            <a:pPr marL="0" marR="0" lvl="0" indent="0" algn="ctr" defTabSz="914400" rtl="0" eaLnBrk="1" fontAlgn="base" latinLnBrk="0" hangingPunct="1">
              <a:lnSpc>
                <a:spcPts val="146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7125649" y="2734890"/>
            <a:ext cx="1858594" cy="78726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b="1" u="sng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Otvorenost i iskoristivost podataka</a:t>
            </a: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cap="none" normalizeH="0" baseline="0" noProof="0">
                <a:ln>
                  <a:noFill/>
                </a:ln>
                <a:solidFill>
                  <a:srgbClr val="953735"/>
                </a:solidFill>
                <a:uLnTx/>
                <a:uFillTx/>
                <a:latin typeface="Calibri"/>
                <a:ea typeface="+mn-ea"/>
                <a:cs typeface="+mn-cs"/>
              </a:rPr>
              <a:t>Sažetak preporuka iz proizvoda znanja za zemlje članice PEMPAL-a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1178593" y="1290172"/>
            <a:ext cx="82687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hr-HR" sz="2000" b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Olakšavanje nadzora koji provodi zakonodavna vlast i civilno društvo.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1446636" y="2823383"/>
            <a:ext cx="1857393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1" i="0" u="sng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Angažman zakonodavne vlasti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4F95A8-4909-2F49-B2D9-257EBE113643}"/>
              </a:ext>
            </a:extLst>
          </p:cNvPr>
          <p:cNvSpPr txBox="1"/>
          <p:nvPr/>
        </p:nvSpPr>
        <p:spPr>
          <a:xfrm>
            <a:off x="1357008" y="3587999"/>
            <a:ext cx="1990287" cy="256993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spcBef>
                <a:spcPts val="0"/>
              </a:spcBef>
            </a:pPr>
            <a:r>
              <a:rPr kumimoji="0" lang="hr-HR" sz="12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</a:rPr>
              <a:t>14. </a:t>
            </a:r>
            <a:r>
              <a:rPr lang="hr-HR" sz="1200" dirty="0">
                <a:solidFill>
                  <a:schemeClr val="bg1"/>
                </a:solidFill>
              </a:rPr>
              <a:t>Integriranje</a:t>
            </a:r>
            <a:r>
              <a:rPr lang="hr-HR" sz="1200" dirty="0">
                <a:solidFill>
                  <a:srgbClr val="0070C0"/>
                </a:solidFill>
              </a:rPr>
              <a:t> PI-</a:t>
            </a:r>
            <a:r>
              <a:rPr lang="hr-HR" sz="1200" dirty="0" err="1">
                <a:solidFill>
                  <a:srgbClr val="0070C0"/>
                </a:solidFill>
              </a:rPr>
              <a:t>jeva</a:t>
            </a:r>
            <a:r>
              <a:rPr lang="hr-HR" sz="1200" dirty="0">
                <a:solidFill>
                  <a:srgbClr val="0070C0"/>
                </a:solidFill>
              </a:rPr>
              <a:t> u glavni proračunski dokument</a:t>
            </a:r>
            <a:r>
              <a:rPr lang="hr-HR" sz="1200" dirty="0"/>
              <a:t> </a:t>
            </a:r>
            <a:r>
              <a:rPr lang="hr-HR" sz="1200" dirty="0">
                <a:solidFill>
                  <a:schemeClr val="bg1"/>
                </a:solidFill>
              </a:rPr>
              <a:t>ili barem u dodatne informacije koje se dostavljaju tijelima zakonodavne vlasti, i</a:t>
            </a:r>
            <a:r>
              <a:rPr lang="hr-HR" sz="1200" dirty="0">
                <a:solidFill>
                  <a:srgbClr val="0070C0"/>
                </a:solidFill>
              </a:rPr>
              <a:t> integriranje ostvarenja učinka u izvješća o izvršenju</a:t>
            </a:r>
            <a:r>
              <a:rPr kumimoji="0" lang="hr-HR" sz="1200" b="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Graphic 5" descr="Bank">
            <a:extLst>
              <a:ext uri="{FF2B5EF4-FFF2-40B4-BE49-F238E27FC236}">
                <a16:creationId xmlns:a16="http://schemas.microsoft.com/office/drawing/2014/main" id="{B5447B34-D6F7-7545-84B0-A88102100C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66241" y="5300623"/>
            <a:ext cx="914400" cy="914400"/>
          </a:xfrm>
          <a:prstGeom prst="rect">
            <a:avLst/>
          </a:prstGeom>
        </p:spPr>
      </p:pic>
      <p:pic>
        <p:nvPicPr>
          <p:cNvPr id="19" name="Graphic 18" descr="Lecturer">
            <a:extLst>
              <a:ext uri="{FF2B5EF4-FFF2-40B4-BE49-F238E27FC236}">
                <a16:creationId xmlns:a16="http://schemas.microsoft.com/office/drawing/2014/main" id="{5053212B-D376-F940-BC65-84C35A644D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86200" y="5435531"/>
            <a:ext cx="758895" cy="758895"/>
          </a:xfrm>
          <a:prstGeom prst="rect">
            <a:avLst/>
          </a:prstGeom>
        </p:spPr>
      </p:pic>
      <p:pic>
        <p:nvPicPr>
          <p:cNvPr id="21" name="Graphic 20" descr="Calculator">
            <a:extLst>
              <a:ext uri="{FF2B5EF4-FFF2-40B4-BE49-F238E27FC236}">
                <a16:creationId xmlns:a16="http://schemas.microsoft.com/office/drawing/2014/main" id="{C23B9665-C51A-6947-A59D-B5157D61FD5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91378" y="5410199"/>
            <a:ext cx="804823" cy="804823"/>
          </a:xfrm>
          <a:prstGeom prst="rect">
            <a:avLst/>
          </a:prstGeom>
        </p:spPr>
      </p:pic>
      <p:pic>
        <p:nvPicPr>
          <p:cNvPr id="30" name="Graphic 29" descr="Magnifying glass">
            <a:extLst>
              <a:ext uri="{FF2B5EF4-FFF2-40B4-BE49-F238E27FC236}">
                <a16:creationId xmlns:a16="http://schemas.microsoft.com/office/drawing/2014/main" id="{2FF1A408-11E7-F642-A14C-C2EF925DBD7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649971" y="5394205"/>
            <a:ext cx="820817" cy="820817"/>
          </a:xfrm>
          <a:prstGeom prst="rect">
            <a:avLst/>
          </a:prstGeom>
        </p:spPr>
      </p:pic>
      <p:sp>
        <p:nvSpPr>
          <p:cNvPr id="23" name="Slide Number Placeholder 1">
            <a:extLst>
              <a:ext uri="{FF2B5EF4-FFF2-40B4-BE49-F238E27FC236}">
                <a16:creationId xmlns:a16="http://schemas.microsoft.com/office/drawing/2014/main" id="{1626DF18-0FDB-7E40-91D1-C8D634F80085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1905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514600"/>
            <a:ext cx="2218970" cy="3685631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8DD3F45A-DB25-1B42-97EB-516489D86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0253" y="2518278"/>
            <a:ext cx="2542663" cy="3685631"/>
          </a:xfrm>
          <a:custGeom>
            <a:avLst/>
            <a:gdLst>
              <a:gd name="T0" fmla="*/ 4223 w 5024"/>
              <a:gd name="T1" fmla="*/ 5370 h 7282"/>
              <a:gd name="T2" fmla="*/ 3969 w 5024"/>
              <a:gd name="T3" fmla="*/ 5443 h 7282"/>
              <a:gd name="T4" fmla="*/ 3844 w 5024"/>
              <a:gd name="T5" fmla="*/ 5410 h 7282"/>
              <a:gd name="T6" fmla="*/ 3843 w 5024"/>
              <a:gd name="T7" fmla="*/ 5410 h 7282"/>
              <a:gd name="T8" fmla="*/ 3832 w 5024"/>
              <a:gd name="T9" fmla="*/ 5403 h 7282"/>
              <a:gd name="T10" fmla="*/ 3827 w 5024"/>
              <a:gd name="T11" fmla="*/ 5399 h 7282"/>
              <a:gd name="T12" fmla="*/ 3819 w 5024"/>
              <a:gd name="T13" fmla="*/ 5393 h 7282"/>
              <a:gd name="T14" fmla="*/ 3783 w 5024"/>
              <a:gd name="T15" fmla="*/ 5359 h 7282"/>
              <a:gd name="T16" fmla="*/ 3795 w 5024"/>
              <a:gd name="T17" fmla="*/ 4931 h 7282"/>
              <a:gd name="T18" fmla="*/ 3889 w 5024"/>
              <a:gd name="T19" fmla="*/ 4873 h 7282"/>
              <a:gd name="T20" fmla="*/ 4223 w 5024"/>
              <a:gd name="T21" fmla="*/ 4938 h 7282"/>
              <a:gd name="T22" fmla="*/ 4336 w 5024"/>
              <a:gd name="T23" fmla="*/ 4933 h 7282"/>
              <a:gd name="T24" fmla="*/ 4382 w 5024"/>
              <a:gd name="T25" fmla="*/ 4880 h 7282"/>
              <a:gd name="T26" fmla="*/ 4398 w 5024"/>
              <a:gd name="T27" fmla="*/ 2356 h 7282"/>
              <a:gd name="T28" fmla="*/ 4405 w 5024"/>
              <a:gd name="T29" fmla="*/ 2352 h 7282"/>
              <a:gd name="T30" fmla="*/ 4772 w 5024"/>
              <a:gd name="T31" fmla="*/ 2424 h 7282"/>
              <a:gd name="T32" fmla="*/ 4851 w 5024"/>
              <a:gd name="T33" fmla="*/ 2412 h 7282"/>
              <a:gd name="T34" fmla="*/ 5023 w 5024"/>
              <a:gd name="T35" fmla="*/ 2134 h 7282"/>
              <a:gd name="T36" fmla="*/ 4958 w 5024"/>
              <a:gd name="T37" fmla="*/ 1926 h 7282"/>
              <a:gd name="T38" fmla="*/ 4920 w 5024"/>
              <a:gd name="T39" fmla="*/ 1889 h 7282"/>
              <a:gd name="T40" fmla="*/ 4914 w 5024"/>
              <a:gd name="T41" fmla="*/ 1885 h 7282"/>
              <a:gd name="T42" fmla="*/ 4905 w 5024"/>
              <a:gd name="T43" fmla="*/ 1880 h 7282"/>
              <a:gd name="T44" fmla="*/ 4898 w 5024"/>
              <a:gd name="T45" fmla="*/ 1875 h 7282"/>
              <a:gd name="T46" fmla="*/ 4786 w 5024"/>
              <a:gd name="T47" fmla="*/ 1843 h 7282"/>
              <a:gd name="T48" fmla="*/ 4772 w 5024"/>
              <a:gd name="T49" fmla="*/ 1843 h 7282"/>
              <a:gd name="T50" fmla="*/ 4403 w 5024"/>
              <a:gd name="T51" fmla="*/ 1910 h 7282"/>
              <a:gd name="T52" fmla="*/ 4382 w 5024"/>
              <a:gd name="T53" fmla="*/ 1870 h 7282"/>
              <a:gd name="T54" fmla="*/ 2512 w 5024"/>
              <a:gd name="T55" fmla="*/ 0 h 7282"/>
              <a:gd name="T56" fmla="*/ 643 w 5024"/>
              <a:gd name="T57" fmla="*/ 1871 h 7282"/>
              <a:gd name="T58" fmla="*/ 667 w 5024"/>
              <a:gd name="T59" fmla="*/ 1891 h 7282"/>
              <a:gd name="T60" fmla="*/ 1036 w 5024"/>
              <a:gd name="T61" fmla="*/ 1824 h 7282"/>
              <a:gd name="T62" fmla="*/ 1050 w 5024"/>
              <a:gd name="T63" fmla="*/ 1824 h 7282"/>
              <a:gd name="T64" fmla="*/ 1162 w 5024"/>
              <a:gd name="T65" fmla="*/ 1855 h 7282"/>
              <a:gd name="T66" fmla="*/ 1169 w 5024"/>
              <a:gd name="T67" fmla="*/ 1860 h 7282"/>
              <a:gd name="T68" fmla="*/ 1178 w 5024"/>
              <a:gd name="T69" fmla="*/ 1866 h 7282"/>
              <a:gd name="T70" fmla="*/ 1184 w 5024"/>
              <a:gd name="T71" fmla="*/ 1871 h 7282"/>
              <a:gd name="T72" fmla="*/ 1221 w 5024"/>
              <a:gd name="T73" fmla="*/ 1907 h 7282"/>
              <a:gd name="T74" fmla="*/ 1286 w 5024"/>
              <a:gd name="T75" fmla="*/ 2114 h 7282"/>
              <a:gd name="T76" fmla="*/ 1116 w 5024"/>
              <a:gd name="T77" fmla="*/ 2393 h 7282"/>
              <a:gd name="T78" fmla="*/ 1036 w 5024"/>
              <a:gd name="T79" fmla="*/ 2405 h 7282"/>
              <a:gd name="T80" fmla="*/ 669 w 5024"/>
              <a:gd name="T81" fmla="*/ 2332 h 7282"/>
              <a:gd name="T82" fmla="*/ 663 w 5024"/>
              <a:gd name="T83" fmla="*/ 2337 h 7282"/>
              <a:gd name="T84" fmla="*/ 643 w 5024"/>
              <a:gd name="T85" fmla="*/ 4911 h 7282"/>
              <a:gd name="T86" fmla="*/ 617 w 5024"/>
              <a:gd name="T87" fmla="*/ 4933 h 7282"/>
              <a:gd name="T88" fmla="*/ 504 w 5024"/>
              <a:gd name="T89" fmla="*/ 4938 h 7282"/>
              <a:gd name="T90" fmla="*/ 170 w 5024"/>
              <a:gd name="T91" fmla="*/ 4873 h 7282"/>
              <a:gd name="T92" fmla="*/ 76 w 5024"/>
              <a:gd name="T93" fmla="*/ 4931 h 7282"/>
              <a:gd name="T94" fmla="*/ 64 w 5024"/>
              <a:gd name="T95" fmla="*/ 5359 h 7282"/>
              <a:gd name="T96" fmla="*/ 100 w 5024"/>
              <a:gd name="T97" fmla="*/ 5393 h 7282"/>
              <a:gd name="T98" fmla="*/ 108 w 5024"/>
              <a:gd name="T99" fmla="*/ 5399 h 7282"/>
              <a:gd name="T100" fmla="*/ 113 w 5024"/>
              <a:gd name="T101" fmla="*/ 5403 h 7282"/>
              <a:gd name="T102" fmla="*/ 124 w 5024"/>
              <a:gd name="T103" fmla="*/ 5410 h 7282"/>
              <a:gd name="T104" fmla="*/ 125 w 5024"/>
              <a:gd name="T105" fmla="*/ 5410 h 7282"/>
              <a:gd name="T106" fmla="*/ 250 w 5024"/>
              <a:gd name="T107" fmla="*/ 5443 h 7282"/>
              <a:gd name="T108" fmla="*/ 505 w 5024"/>
              <a:gd name="T109" fmla="*/ 5370 h 7282"/>
              <a:gd name="T110" fmla="*/ 643 w 5024"/>
              <a:gd name="T111" fmla="*/ 5396 h 7282"/>
              <a:gd name="T112" fmla="*/ 643 w 5024"/>
              <a:gd name="T113" fmla="*/ 5445 h 7282"/>
              <a:gd name="T114" fmla="*/ 644 w 5024"/>
              <a:gd name="T115" fmla="*/ 5446 h 7282"/>
              <a:gd name="T116" fmla="*/ 2512 w 5024"/>
              <a:gd name="T117" fmla="*/ 7281 h 7282"/>
              <a:gd name="T118" fmla="*/ 4337 w 5024"/>
              <a:gd name="T119" fmla="*/ 5375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024" h="7282">
                <a:moveTo>
                  <a:pt x="4337" y="5375"/>
                </a:moveTo>
                <a:lnTo>
                  <a:pt x="4337" y="5375"/>
                </a:lnTo>
                <a:cubicBezTo>
                  <a:pt x="4303" y="5354"/>
                  <a:pt x="4261" y="5351"/>
                  <a:pt x="4223" y="5370"/>
                </a:cubicBezTo>
                <a:lnTo>
                  <a:pt x="4223" y="5370"/>
                </a:lnTo>
                <a:cubicBezTo>
                  <a:pt x="4130" y="5415"/>
                  <a:pt x="4035" y="5443"/>
                  <a:pt x="3969" y="5443"/>
                </a:cubicBezTo>
                <a:lnTo>
                  <a:pt x="3969" y="5443"/>
                </a:lnTo>
                <a:cubicBezTo>
                  <a:pt x="3964" y="5443"/>
                  <a:pt x="3959" y="5443"/>
                  <a:pt x="3955" y="5442"/>
                </a:cubicBezTo>
                <a:lnTo>
                  <a:pt x="3955" y="5442"/>
                </a:lnTo>
                <a:cubicBezTo>
                  <a:pt x="3913" y="5440"/>
                  <a:pt x="3876" y="5429"/>
                  <a:pt x="3844" y="5410"/>
                </a:cubicBezTo>
                <a:lnTo>
                  <a:pt x="3844" y="5410"/>
                </a:lnTo>
                <a:lnTo>
                  <a:pt x="3843" y="5410"/>
                </a:lnTo>
                <a:lnTo>
                  <a:pt x="3843" y="5410"/>
                </a:lnTo>
                <a:cubicBezTo>
                  <a:pt x="3840" y="5409"/>
                  <a:pt x="3838" y="5407"/>
                  <a:pt x="3836" y="5406"/>
                </a:cubicBezTo>
                <a:lnTo>
                  <a:pt x="3836" y="5406"/>
                </a:lnTo>
                <a:cubicBezTo>
                  <a:pt x="3834" y="5404"/>
                  <a:pt x="3833" y="5404"/>
                  <a:pt x="3832" y="5403"/>
                </a:cubicBezTo>
                <a:lnTo>
                  <a:pt x="3832" y="5403"/>
                </a:lnTo>
                <a:cubicBezTo>
                  <a:pt x="3831" y="5402"/>
                  <a:pt x="3829" y="5401"/>
                  <a:pt x="3827" y="5399"/>
                </a:cubicBezTo>
                <a:lnTo>
                  <a:pt x="3827" y="5399"/>
                </a:lnTo>
                <a:cubicBezTo>
                  <a:pt x="3825" y="5398"/>
                  <a:pt x="3823" y="5397"/>
                  <a:pt x="3821" y="5395"/>
                </a:cubicBezTo>
                <a:lnTo>
                  <a:pt x="3821" y="5395"/>
                </a:lnTo>
                <a:cubicBezTo>
                  <a:pt x="3820" y="5395"/>
                  <a:pt x="3819" y="5394"/>
                  <a:pt x="3819" y="5393"/>
                </a:cubicBezTo>
                <a:lnTo>
                  <a:pt x="3819" y="5393"/>
                </a:lnTo>
                <a:cubicBezTo>
                  <a:pt x="3806" y="5384"/>
                  <a:pt x="3794" y="5372"/>
                  <a:pt x="3783" y="5359"/>
                </a:cubicBezTo>
                <a:lnTo>
                  <a:pt x="3783" y="5359"/>
                </a:lnTo>
                <a:cubicBezTo>
                  <a:pt x="3741" y="5307"/>
                  <a:pt x="3718" y="5234"/>
                  <a:pt x="3718" y="5152"/>
                </a:cubicBezTo>
                <a:lnTo>
                  <a:pt x="3718" y="5152"/>
                </a:lnTo>
                <a:cubicBezTo>
                  <a:pt x="3718" y="5058"/>
                  <a:pt x="3746" y="4982"/>
                  <a:pt x="3795" y="4931"/>
                </a:cubicBezTo>
                <a:lnTo>
                  <a:pt x="3795" y="4931"/>
                </a:lnTo>
                <a:cubicBezTo>
                  <a:pt x="3821" y="4904"/>
                  <a:pt x="3853" y="4884"/>
                  <a:pt x="3889" y="4873"/>
                </a:cubicBezTo>
                <a:lnTo>
                  <a:pt x="3889" y="4873"/>
                </a:lnTo>
                <a:cubicBezTo>
                  <a:pt x="3914" y="4865"/>
                  <a:pt x="3941" y="4861"/>
                  <a:pt x="3969" y="4861"/>
                </a:cubicBezTo>
                <a:lnTo>
                  <a:pt x="3969" y="4861"/>
                </a:lnTo>
                <a:cubicBezTo>
                  <a:pt x="4033" y="4861"/>
                  <a:pt x="4128" y="4890"/>
                  <a:pt x="4223" y="4938"/>
                </a:cubicBezTo>
                <a:lnTo>
                  <a:pt x="4223" y="4938"/>
                </a:lnTo>
                <a:cubicBezTo>
                  <a:pt x="4259" y="4956"/>
                  <a:pt x="4301" y="4954"/>
                  <a:pt x="4336" y="4933"/>
                </a:cubicBezTo>
                <a:lnTo>
                  <a:pt x="4336" y="4933"/>
                </a:lnTo>
                <a:cubicBezTo>
                  <a:pt x="4338" y="4932"/>
                  <a:pt x="4341" y="4931"/>
                  <a:pt x="4342" y="4929"/>
                </a:cubicBezTo>
                <a:lnTo>
                  <a:pt x="4342" y="4929"/>
                </a:lnTo>
                <a:cubicBezTo>
                  <a:pt x="4360" y="4916"/>
                  <a:pt x="4374" y="4899"/>
                  <a:pt x="4382" y="4880"/>
                </a:cubicBezTo>
                <a:lnTo>
                  <a:pt x="4382" y="2371"/>
                </a:lnTo>
                <a:lnTo>
                  <a:pt x="4382" y="2371"/>
                </a:lnTo>
                <a:cubicBezTo>
                  <a:pt x="4388" y="2366"/>
                  <a:pt x="4392" y="2361"/>
                  <a:pt x="4398" y="2356"/>
                </a:cubicBezTo>
                <a:lnTo>
                  <a:pt x="4398" y="2356"/>
                </a:lnTo>
                <a:cubicBezTo>
                  <a:pt x="4401" y="2355"/>
                  <a:pt x="4403" y="2353"/>
                  <a:pt x="4405" y="2352"/>
                </a:cubicBezTo>
                <a:lnTo>
                  <a:pt x="4405" y="2352"/>
                </a:lnTo>
                <a:cubicBezTo>
                  <a:pt x="4440" y="2331"/>
                  <a:pt x="4482" y="2329"/>
                  <a:pt x="4518" y="2347"/>
                </a:cubicBezTo>
                <a:lnTo>
                  <a:pt x="4518" y="2347"/>
                </a:lnTo>
                <a:cubicBezTo>
                  <a:pt x="4613" y="2395"/>
                  <a:pt x="4708" y="2424"/>
                  <a:pt x="4772" y="2424"/>
                </a:cubicBezTo>
                <a:lnTo>
                  <a:pt x="4772" y="2424"/>
                </a:lnTo>
                <a:cubicBezTo>
                  <a:pt x="4801" y="2424"/>
                  <a:pt x="4827" y="2421"/>
                  <a:pt x="4851" y="2412"/>
                </a:cubicBezTo>
                <a:lnTo>
                  <a:pt x="4851" y="2412"/>
                </a:lnTo>
                <a:cubicBezTo>
                  <a:pt x="4888" y="2401"/>
                  <a:pt x="4920" y="2381"/>
                  <a:pt x="4946" y="2354"/>
                </a:cubicBezTo>
                <a:lnTo>
                  <a:pt x="4946" y="2354"/>
                </a:lnTo>
                <a:cubicBezTo>
                  <a:pt x="4995" y="2303"/>
                  <a:pt x="5023" y="2227"/>
                  <a:pt x="5023" y="2134"/>
                </a:cubicBezTo>
                <a:lnTo>
                  <a:pt x="5023" y="2134"/>
                </a:lnTo>
                <a:cubicBezTo>
                  <a:pt x="5023" y="2052"/>
                  <a:pt x="5000" y="1978"/>
                  <a:pt x="4958" y="1926"/>
                </a:cubicBezTo>
                <a:lnTo>
                  <a:pt x="4958" y="1926"/>
                </a:lnTo>
                <a:cubicBezTo>
                  <a:pt x="4947" y="1913"/>
                  <a:pt x="4935" y="1902"/>
                  <a:pt x="4922" y="1891"/>
                </a:cubicBezTo>
                <a:lnTo>
                  <a:pt x="4922" y="1891"/>
                </a:lnTo>
                <a:cubicBezTo>
                  <a:pt x="4921" y="1891"/>
                  <a:pt x="4921" y="1890"/>
                  <a:pt x="4920" y="1889"/>
                </a:cubicBezTo>
                <a:lnTo>
                  <a:pt x="4920" y="1889"/>
                </a:lnTo>
                <a:cubicBezTo>
                  <a:pt x="4918" y="1888"/>
                  <a:pt x="4916" y="1887"/>
                  <a:pt x="4914" y="1885"/>
                </a:cubicBezTo>
                <a:lnTo>
                  <a:pt x="4914" y="1885"/>
                </a:lnTo>
                <a:cubicBezTo>
                  <a:pt x="4912" y="1884"/>
                  <a:pt x="4911" y="1883"/>
                  <a:pt x="4909" y="1882"/>
                </a:cubicBezTo>
                <a:lnTo>
                  <a:pt x="4909" y="1882"/>
                </a:lnTo>
                <a:cubicBezTo>
                  <a:pt x="4908" y="1881"/>
                  <a:pt x="4906" y="1881"/>
                  <a:pt x="4905" y="1880"/>
                </a:cubicBezTo>
                <a:lnTo>
                  <a:pt x="4905" y="1880"/>
                </a:lnTo>
                <a:cubicBezTo>
                  <a:pt x="4903" y="1878"/>
                  <a:pt x="4900" y="1877"/>
                  <a:pt x="4898" y="1875"/>
                </a:cubicBezTo>
                <a:lnTo>
                  <a:pt x="4898" y="1875"/>
                </a:lnTo>
                <a:cubicBezTo>
                  <a:pt x="4897" y="1875"/>
                  <a:pt x="4897" y="1875"/>
                  <a:pt x="4897" y="1874"/>
                </a:cubicBezTo>
                <a:lnTo>
                  <a:pt x="4897" y="1874"/>
                </a:lnTo>
                <a:cubicBezTo>
                  <a:pt x="4865" y="1856"/>
                  <a:pt x="4828" y="1846"/>
                  <a:pt x="4786" y="1843"/>
                </a:cubicBezTo>
                <a:lnTo>
                  <a:pt x="4786" y="1843"/>
                </a:lnTo>
                <a:cubicBezTo>
                  <a:pt x="4782" y="1843"/>
                  <a:pt x="4777" y="1843"/>
                  <a:pt x="4772" y="1843"/>
                </a:cubicBezTo>
                <a:lnTo>
                  <a:pt x="4772" y="1843"/>
                </a:lnTo>
                <a:cubicBezTo>
                  <a:pt x="4707" y="1843"/>
                  <a:pt x="4611" y="1870"/>
                  <a:pt x="4518" y="1916"/>
                </a:cubicBezTo>
                <a:lnTo>
                  <a:pt x="4518" y="1916"/>
                </a:lnTo>
                <a:cubicBezTo>
                  <a:pt x="4481" y="1934"/>
                  <a:pt x="4438" y="1932"/>
                  <a:pt x="4403" y="1910"/>
                </a:cubicBezTo>
                <a:lnTo>
                  <a:pt x="4403" y="1910"/>
                </a:lnTo>
                <a:cubicBezTo>
                  <a:pt x="4395" y="1905"/>
                  <a:pt x="4389" y="1899"/>
                  <a:pt x="4382" y="1892"/>
                </a:cubicBezTo>
                <a:lnTo>
                  <a:pt x="4382" y="1870"/>
                </a:lnTo>
                <a:lnTo>
                  <a:pt x="4382" y="1870"/>
                </a:lnTo>
                <a:cubicBezTo>
                  <a:pt x="4382" y="841"/>
                  <a:pt x="3540" y="0"/>
                  <a:pt x="2512" y="0"/>
                </a:cubicBezTo>
                <a:lnTo>
                  <a:pt x="2512" y="0"/>
                </a:lnTo>
                <a:lnTo>
                  <a:pt x="2512" y="0"/>
                </a:lnTo>
                <a:cubicBezTo>
                  <a:pt x="1484" y="0"/>
                  <a:pt x="643" y="841"/>
                  <a:pt x="643" y="1870"/>
                </a:cubicBezTo>
                <a:lnTo>
                  <a:pt x="643" y="1871"/>
                </a:lnTo>
                <a:lnTo>
                  <a:pt x="643" y="1871"/>
                </a:lnTo>
                <a:cubicBezTo>
                  <a:pt x="650" y="1878"/>
                  <a:pt x="658" y="1885"/>
                  <a:pt x="667" y="1891"/>
                </a:cubicBezTo>
                <a:lnTo>
                  <a:pt x="667" y="1891"/>
                </a:lnTo>
                <a:cubicBezTo>
                  <a:pt x="702" y="1912"/>
                  <a:pt x="744" y="1915"/>
                  <a:pt x="782" y="1896"/>
                </a:cubicBezTo>
                <a:lnTo>
                  <a:pt x="782" y="1896"/>
                </a:lnTo>
                <a:cubicBezTo>
                  <a:pt x="875" y="1851"/>
                  <a:pt x="970" y="1824"/>
                  <a:pt x="1036" y="1824"/>
                </a:cubicBezTo>
                <a:lnTo>
                  <a:pt x="1036" y="1824"/>
                </a:lnTo>
                <a:cubicBezTo>
                  <a:pt x="1041" y="1824"/>
                  <a:pt x="1046" y="1824"/>
                  <a:pt x="1050" y="1824"/>
                </a:cubicBezTo>
                <a:lnTo>
                  <a:pt x="1050" y="1824"/>
                </a:lnTo>
                <a:cubicBezTo>
                  <a:pt x="1092" y="1826"/>
                  <a:pt x="1129" y="1837"/>
                  <a:pt x="1161" y="1855"/>
                </a:cubicBezTo>
                <a:lnTo>
                  <a:pt x="1161" y="1855"/>
                </a:lnTo>
                <a:cubicBezTo>
                  <a:pt x="1162" y="1855"/>
                  <a:pt x="1162" y="1855"/>
                  <a:pt x="1162" y="1855"/>
                </a:cubicBezTo>
                <a:lnTo>
                  <a:pt x="1162" y="1855"/>
                </a:lnTo>
                <a:cubicBezTo>
                  <a:pt x="1165" y="1857"/>
                  <a:pt x="1167" y="1859"/>
                  <a:pt x="1169" y="1860"/>
                </a:cubicBezTo>
                <a:lnTo>
                  <a:pt x="1169" y="1860"/>
                </a:lnTo>
                <a:cubicBezTo>
                  <a:pt x="1171" y="1861"/>
                  <a:pt x="1172" y="1862"/>
                  <a:pt x="1173" y="1863"/>
                </a:cubicBezTo>
                <a:lnTo>
                  <a:pt x="1173" y="1863"/>
                </a:lnTo>
                <a:cubicBezTo>
                  <a:pt x="1174" y="1864"/>
                  <a:pt x="1176" y="1865"/>
                  <a:pt x="1178" y="1866"/>
                </a:cubicBezTo>
                <a:lnTo>
                  <a:pt x="1178" y="1866"/>
                </a:lnTo>
                <a:cubicBezTo>
                  <a:pt x="1180" y="1868"/>
                  <a:pt x="1182" y="1869"/>
                  <a:pt x="1184" y="1871"/>
                </a:cubicBezTo>
                <a:lnTo>
                  <a:pt x="1184" y="1871"/>
                </a:lnTo>
                <a:cubicBezTo>
                  <a:pt x="1185" y="1871"/>
                  <a:pt x="1185" y="1872"/>
                  <a:pt x="1186" y="1872"/>
                </a:cubicBezTo>
                <a:lnTo>
                  <a:pt x="1186" y="1872"/>
                </a:lnTo>
                <a:cubicBezTo>
                  <a:pt x="1199" y="1882"/>
                  <a:pt x="1211" y="1894"/>
                  <a:pt x="1221" y="1907"/>
                </a:cubicBezTo>
                <a:lnTo>
                  <a:pt x="1221" y="1907"/>
                </a:lnTo>
                <a:cubicBezTo>
                  <a:pt x="1264" y="1959"/>
                  <a:pt x="1286" y="2032"/>
                  <a:pt x="1286" y="2114"/>
                </a:cubicBezTo>
                <a:lnTo>
                  <a:pt x="1286" y="2114"/>
                </a:lnTo>
                <a:cubicBezTo>
                  <a:pt x="1286" y="2208"/>
                  <a:pt x="1259" y="2284"/>
                  <a:pt x="1210" y="2335"/>
                </a:cubicBezTo>
                <a:lnTo>
                  <a:pt x="1210" y="2335"/>
                </a:lnTo>
                <a:cubicBezTo>
                  <a:pt x="1184" y="2362"/>
                  <a:pt x="1152" y="2381"/>
                  <a:pt x="1116" y="2393"/>
                </a:cubicBezTo>
                <a:lnTo>
                  <a:pt x="1116" y="2393"/>
                </a:lnTo>
                <a:cubicBezTo>
                  <a:pt x="1091" y="2401"/>
                  <a:pt x="1065" y="2405"/>
                  <a:pt x="1036" y="2405"/>
                </a:cubicBezTo>
                <a:lnTo>
                  <a:pt x="1036" y="2405"/>
                </a:lnTo>
                <a:cubicBezTo>
                  <a:pt x="972" y="2405"/>
                  <a:pt x="877" y="2376"/>
                  <a:pt x="782" y="2328"/>
                </a:cubicBezTo>
                <a:lnTo>
                  <a:pt x="782" y="2328"/>
                </a:lnTo>
                <a:cubicBezTo>
                  <a:pt x="746" y="2310"/>
                  <a:pt x="703" y="2311"/>
                  <a:pt x="669" y="2332"/>
                </a:cubicBezTo>
                <a:lnTo>
                  <a:pt x="669" y="2332"/>
                </a:lnTo>
                <a:cubicBezTo>
                  <a:pt x="667" y="2334"/>
                  <a:pt x="664" y="2336"/>
                  <a:pt x="663" y="2337"/>
                </a:cubicBezTo>
                <a:lnTo>
                  <a:pt x="663" y="2337"/>
                </a:lnTo>
                <a:cubicBezTo>
                  <a:pt x="655" y="2342"/>
                  <a:pt x="649" y="2348"/>
                  <a:pt x="643" y="2354"/>
                </a:cubicBezTo>
                <a:lnTo>
                  <a:pt x="643" y="4911"/>
                </a:lnTo>
                <a:lnTo>
                  <a:pt x="643" y="4911"/>
                </a:lnTo>
                <a:cubicBezTo>
                  <a:pt x="638" y="4918"/>
                  <a:pt x="631" y="4924"/>
                  <a:pt x="623" y="4929"/>
                </a:cubicBezTo>
                <a:lnTo>
                  <a:pt x="623" y="4929"/>
                </a:lnTo>
                <a:cubicBezTo>
                  <a:pt x="622" y="4931"/>
                  <a:pt x="620" y="4932"/>
                  <a:pt x="617" y="4933"/>
                </a:cubicBezTo>
                <a:lnTo>
                  <a:pt x="617" y="4933"/>
                </a:lnTo>
                <a:cubicBezTo>
                  <a:pt x="582" y="4954"/>
                  <a:pt x="540" y="4956"/>
                  <a:pt x="504" y="4938"/>
                </a:cubicBezTo>
                <a:lnTo>
                  <a:pt x="504" y="4938"/>
                </a:lnTo>
                <a:cubicBezTo>
                  <a:pt x="409" y="4890"/>
                  <a:pt x="314" y="4861"/>
                  <a:pt x="250" y="4861"/>
                </a:cubicBezTo>
                <a:lnTo>
                  <a:pt x="250" y="4861"/>
                </a:lnTo>
                <a:cubicBezTo>
                  <a:pt x="221" y="4861"/>
                  <a:pt x="195" y="4865"/>
                  <a:pt x="170" y="4873"/>
                </a:cubicBezTo>
                <a:lnTo>
                  <a:pt x="170" y="4873"/>
                </a:lnTo>
                <a:cubicBezTo>
                  <a:pt x="134" y="4884"/>
                  <a:pt x="102" y="4904"/>
                  <a:pt x="76" y="4931"/>
                </a:cubicBezTo>
                <a:lnTo>
                  <a:pt x="76" y="4931"/>
                </a:lnTo>
                <a:cubicBezTo>
                  <a:pt x="27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4" y="5359"/>
                </a:cubicBezTo>
                <a:lnTo>
                  <a:pt x="64" y="5359"/>
                </a:lnTo>
                <a:cubicBezTo>
                  <a:pt x="75" y="5372"/>
                  <a:pt x="87" y="5384"/>
                  <a:pt x="100" y="5393"/>
                </a:cubicBezTo>
                <a:lnTo>
                  <a:pt x="100" y="5393"/>
                </a:lnTo>
                <a:cubicBezTo>
                  <a:pt x="100" y="5394"/>
                  <a:pt x="101" y="5395"/>
                  <a:pt x="102" y="5395"/>
                </a:cubicBezTo>
                <a:lnTo>
                  <a:pt x="102" y="5395"/>
                </a:lnTo>
                <a:cubicBezTo>
                  <a:pt x="104" y="5397"/>
                  <a:pt x="106" y="5398"/>
                  <a:pt x="108" y="5399"/>
                </a:cubicBezTo>
                <a:lnTo>
                  <a:pt x="108" y="5399"/>
                </a:lnTo>
                <a:cubicBezTo>
                  <a:pt x="110" y="5401"/>
                  <a:pt x="111" y="5402"/>
                  <a:pt x="113" y="5403"/>
                </a:cubicBezTo>
                <a:lnTo>
                  <a:pt x="113" y="5403"/>
                </a:lnTo>
                <a:cubicBezTo>
                  <a:pt x="114" y="5404"/>
                  <a:pt x="115" y="5404"/>
                  <a:pt x="116" y="5406"/>
                </a:cubicBezTo>
                <a:lnTo>
                  <a:pt x="116" y="5406"/>
                </a:lnTo>
                <a:cubicBezTo>
                  <a:pt x="119" y="5407"/>
                  <a:pt x="122" y="5409"/>
                  <a:pt x="124" y="5410"/>
                </a:cubicBezTo>
                <a:lnTo>
                  <a:pt x="124" y="5410"/>
                </a:lnTo>
                <a:lnTo>
                  <a:pt x="125" y="5410"/>
                </a:lnTo>
                <a:lnTo>
                  <a:pt x="125" y="5410"/>
                </a:lnTo>
                <a:cubicBezTo>
                  <a:pt x="157" y="5429"/>
                  <a:pt x="194" y="5440"/>
                  <a:pt x="236" y="5442"/>
                </a:cubicBezTo>
                <a:lnTo>
                  <a:pt x="236" y="5442"/>
                </a:lnTo>
                <a:cubicBezTo>
                  <a:pt x="241" y="5443"/>
                  <a:pt x="245" y="5443"/>
                  <a:pt x="250" y="5443"/>
                </a:cubicBezTo>
                <a:lnTo>
                  <a:pt x="250" y="5443"/>
                </a:lnTo>
                <a:cubicBezTo>
                  <a:pt x="316" y="5443"/>
                  <a:pt x="411" y="5415"/>
                  <a:pt x="505" y="5370"/>
                </a:cubicBezTo>
                <a:lnTo>
                  <a:pt x="505" y="5370"/>
                </a:lnTo>
                <a:cubicBezTo>
                  <a:pt x="541" y="5351"/>
                  <a:pt x="584" y="5354"/>
                  <a:pt x="619" y="5375"/>
                </a:cubicBezTo>
                <a:lnTo>
                  <a:pt x="619" y="5375"/>
                </a:lnTo>
                <a:cubicBezTo>
                  <a:pt x="628" y="5381"/>
                  <a:pt x="636" y="5388"/>
                  <a:pt x="643" y="5396"/>
                </a:cubicBezTo>
                <a:lnTo>
                  <a:pt x="643" y="5411"/>
                </a:lnTo>
                <a:lnTo>
                  <a:pt x="643" y="5411"/>
                </a:lnTo>
                <a:cubicBezTo>
                  <a:pt x="643" y="5423"/>
                  <a:pt x="643" y="5434"/>
                  <a:pt x="643" y="5445"/>
                </a:cubicBezTo>
                <a:lnTo>
                  <a:pt x="643" y="5445"/>
                </a:lnTo>
                <a:cubicBezTo>
                  <a:pt x="643" y="5445"/>
                  <a:pt x="644" y="5445"/>
                  <a:pt x="644" y="5446"/>
                </a:cubicBezTo>
                <a:lnTo>
                  <a:pt x="644" y="5446"/>
                </a:lnTo>
                <a:cubicBezTo>
                  <a:pt x="663" y="6458"/>
                  <a:pt x="1496" y="7281"/>
                  <a:pt x="2512" y="7281"/>
                </a:cubicBezTo>
                <a:lnTo>
                  <a:pt x="2512" y="7281"/>
                </a:lnTo>
                <a:lnTo>
                  <a:pt x="2512" y="7281"/>
                </a:lnTo>
                <a:cubicBezTo>
                  <a:pt x="3536" y="7281"/>
                  <a:pt x="4374" y="6448"/>
                  <a:pt x="4382" y="5426"/>
                </a:cubicBezTo>
                <a:lnTo>
                  <a:pt x="4382" y="5426"/>
                </a:lnTo>
                <a:cubicBezTo>
                  <a:pt x="4373" y="5406"/>
                  <a:pt x="4358" y="5388"/>
                  <a:pt x="4337" y="5375"/>
                </a:cubicBezTo>
              </a:path>
            </a:pathLst>
          </a:custGeom>
          <a:solidFill>
            <a:srgbClr val="93B3D7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63C35320-9271-2E46-A193-73E9AE95F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600" y="2529392"/>
            <a:ext cx="2556056" cy="3685631"/>
          </a:xfrm>
          <a:custGeom>
            <a:avLst/>
            <a:gdLst>
              <a:gd name="T0" fmla="*/ 4279 w 5049"/>
              <a:gd name="T1" fmla="*/ 5367 h 7282"/>
              <a:gd name="T2" fmla="*/ 4025 w 5049"/>
              <a:gd name="T3" fmla="*/ 5439 h 7282"/>
              <a:gd name="T4" fmla="*/ 3900 w 5049"/>
              <a:gd name="T5" fmla="*/ 5408 h 7282"/>
              <a:gd name="T6" fmla="*/ 3900 w 5049"/>
              <a:gd name="T7" fmla="*/ 5408 h 7282"/>
              <a:gd name="T8" fmla="*/ 3888 w 5049"/>
              <a:gd name="T9" fmla="*/ 5401 h 7282"/>
              <a:gd name="T10" fmla="*/ 3883 w 5049"/>
              <a:gd name="T11" fmla="*/ 5397 h 7282"/>
              <a:gd name="T12" fmla="*/ 3875 w 5049"/>
              <a:gd name="T13" fmla="*/ 5391 h 7282"/>
              <a:gd name="T14" fmla="*/ 3839 w 5049"/>
              <a:gd name="T15" fmla="*/ 5356 h 7282"/>
              <a:gd name="T16" fmla="*/ 3851 w 5049"/>
              <a:gd name="T17" fmla="*/ 4928 h 7282"/>
              <a:gd name="T18" fmla="*/ 3946 w 5049"/>
              <a:gd name="T19" fmla="*/ 4870 h 7282"/>
              <a:gd name="T20" fmla="*/ 4279 w 5049"/>
              <a:gd name="T21" fmla="*/ 4935 h 7282"/>
              <a:gd name="T22" fmla="*/ 4392 w 5049"/>
              <a:gd name="T23" fmla="*/ 4931 h 7282"/>
              <a:gd name="T24" fmla="*/ 4402 w 5049"/>
              <a:gd name="T25" fmla="*/ 4924 h 7282"/>
              <a:gd name="T26" fmla="*/ 4424 w 5049"/>
              <a:gd name="T27" fmla="*/ 2337 h 7282"/>
              <a:gd name="T28" fmla="*/ 4430 w 5049"/>
              <a:gd name="T29" fmla="*/ 2333 h 7282"/>
              <a:gd name="T30" fmla="*/ 4798 w 5049"/>
              <a:gd name="T31" fmla="*/ 2405 h 7282"/>
              <a:gd name="T32" fmla="*/ 4877 w 5049"/>
              <a:gd name="T33" fmla="*/ 2394 h 7282"/>
              <a:gd name="T34" fmla="*/ 5048 w 5049"/>
              <a:gd name="T35" fmla="*/ 2115 h 7282"/>
              <a:gd name="T36" fmla="*/ 4983 w 5049"/>
              <a:gd name="T37" fmla="*/ 1907 h 7282"/>
              <a:gd name="T38" fmla="*/ 4946 w 5049"/>
              <a:gd name="T39" fmla="*/ 1871 h 7282"/>
              <a:gd name="T40" fmla="*/ 4940 w 5049"/>
              <a:gd name="T41" fmla="*/ 1866 h 7282"/>
              <a:gd name="T42" fmla="*/ 4931 w 5049"/>
              <a:gd name="T43" fmla="*/ 1861 h 7282"/>
              <a:gd name="T44" fmla="*/ 4923 w 5049"/>
              <a:gd name="T45" fmla="*/ 1856 h 7282"/>
              <a:gd name="T46" fmla="*/ 4812 w 5049"/>
              <a:gd name="T47" fmla="*/ 1824 h 7282"/>
              <a:gd name="T48" fmla="*/ 4798 w 5049"/>
              <a:gd name="T49" fmla="*/ 1824 h 7282"/>
              <a:gd name="T50" fmla="*/ 4429 w 5049"/>
              <a:gd name="T51" fmla="*/ 1891 h 7282"/>
              <a:gd name="T52" fmla="*/ 4402 w 5049"/>
              <a:gd name="T53" fmla="*/ 1868 h 7282"/>
              <a:gd name="T54" fmla="*/ 2533 w 5049"/>
              <a:gd name="T55" fmla="*/ 0 h 7282"/>
              <a:gd name="T56" fmla="*/ 664 w 5049"/>
              <a:gd name="T57" fmla="*/ 1892 h 7282"/>
              <a:gd name="T58" fmla="*/ 685 w 5049"/>
              <a:gd name="T59" fmla="*/ 1910 h 7282"/>
              <a:gd name="T60" fmla="*/ 1054 w 5049"/>
              <a:gd name="T61" fmla="*/ 1843 h 7282"/>
              <a:gd name="T62" fmla="*/ 1068 w 5049"/>
              <a:gd name="T63" fmla="*/ 1843 h 7282"/>
              <a:gd name="T64" fmla="*/ 1180 w 5049"/>
              <a:gd name="T65" fmla="*/ 1875 h 7282"/>
              <a:gd name="T66" fmla="*/ 1187 w 5049"/>
              <a:gd name="T67" fmla="*/ 1880 h 7282"/>
              <a:gd name="T68" fmla="*/ 1196 w 5049"/>
              <a:gd name="T69" fmla="*/ 1885 h 7282"/>
              <a:gd name="T70" fmla="*/ 1202 w 5049"/>
              <a:gd name="T71" fmla="*/ 1889 h 7282"/>
              <a:gd name="T72" fmla="*/ 1240 w 5049"/>
              <a:gd name="T73" fmla="*/ 1926 h 7282"/>
              <a:gd name="T74" fmla="*/ 1305 w 5049"/>
              <a:gd name="T75" fmla="*/ 2134 h 7282"/>
              <a:gd name="T76" fmla="*/ 1133 w 5049"/>
              <a:gd name="T77" fmla="*/ 2412 h 7282"/>
              <a:gd name="T78" fmla="*/ 1054 w 5049"/>
              <a:gd name="T79" fmla="*/ 2424 h 7282"/>
              <a:gd name="T80" fmla="*/ 687 w 5049"/>
              <a:gd name="T81" fmla="*/ 2352 h 7282"/>
              <a:gd name="T82" fmla="*/ 680 w 5049"/>
              <a:gd name="T83" fmla="*/ 2356 h 7282"/>
              <a:gd name="T84" fmla="*/ 664 w 5049"/>
              <a:gd name="T85" fmla="*/ 4880 h 7282"/>
              <a:gd name="T86" fmla="*/ 618 w 5049"/>
              <a:gd name="T87" fmla="*/ 4933 h 7282"/>
              <a:gd name="T88" fmla="*/ 505 w 5049"/>
              <a:gd name="T89" fmla="*/ 4938 h 7282"/>
              <a:gd name="T90" fmla="*/ 171 w 5049"/>
              <a:gd name="T91" fmla="*/ 4873 h 7282"/>
              <a:gd name="T92" fmla="*/ 77 w 5049"/>
              <a:gd name="T93" fmla="*/ 4931 h 7282"/>
              <a:gd name="T94" fmla="*/ 65 w 5049"/>
              <a:gd name="T95" fmla="*/ 5359 h 7282"/>
              <a:gd name="T96" fmla="*/ 101 w 5049"/>
              <a:gd name="T97" fmla="*/ 5393 h 7282"/>
              <a:gd name="T98" fmla="*/ 109 w 5049"/>
              <a:gd name="T99" fmla="*/ 5399 h 7282"/>
              <a:gd name="T100" fmla="*/ 114 w 5049"/>
              <a:gd name="T101" fmla="*/ 5403 h 7282"/>
              <a:gd name="T102" fmla="*/ 125 w 5049"/>
              <a:gd name="T103" fmla="*/ 5410 h 7282"/>
              <a:gd name="T104" fmla="*/ 126 w 5049"/>
              <a:gd name="T105" fmla="*/ 5410 h 7282"/>
              <a:gd name="T106" fmla="*/ 251 w 5049"/>
              <a:gd name="T107" fmla="*/ 5443 h 7282"/>
              <a:gd name="T108" fmla="*/ 505 w 5049"/>
              <a:gd name="T109" fmla="*/ 5370 h 7282"/>
              <a:gd name="T110" fmla="*/ 664 w 5049"/>
              <a:gd name="T111" fmla="*/ 5426 h 7282"/>
              <a:gd name="T112" fmla="*/ 664 w 5049"/>
              <a:gd name="T113" fmla="*/ 5427 h 7282"/>
              <a:gd name="T114" fmla="*/ 2533 w 5049"/>
              <a:gd name="T115" fmla="*/ 7281 h 7282"/>
              <a:gd name="T116" fmla="*/ 4402 w 5049"/>
              <a:gd name="T117" fmla="*/ 5378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049" h="7282">
                <a:moveTo>
                  <a:pt x="4394" y="5373"/>
                </a:moveTo>
                <a:lnTo>
                  <a:pt x="4394" y="5373"/>
                </a:lnTo>
                <a:cubicBezTo>
                  <a:pt x="4360" y="5351"/>
                  <a:pt x="4317" y="5349"/>
                  <a:pt x="4279" y="5367"/>
                </a:cubicBezTo>
                <a:lnTo>
                  <a:pt x="4279" y="5367"/>
                </a:lnTo>
                <a:cubicBezTo>
                  <a:pt x="4186" y="5412"/>
                  <a:pt x="4091" y="5439"/>
                  <a:pt x="4025" y="5439"/>
                </a:cubicBezTo>
                <a:lnTo>
                  <a:pt x="4025" y="5439"/>
                </a:lnTo>
                <a:cubicBezTo>
                  <a:pt x="4020" y="5439"/>
                  <a:pt x="4016" y="5439"/>
                  <a:pt x="4011" y="5439"/>
                </a:cubicBezTo>
                <a:lnTo>
                  <a:pt x="4011" y="5439"/>
                </a:lnTo>
                <a:cubicBezTo>
                  <a:pt x="3969" y="5438"/>
                  <a:pt x="3932" y="5427"/>
                  <a:pt x="3900" y="5408"/>
                </a:cubicBezTo>
                <a:lnTo>
                  <a:pt x="3900" y="5408"/>
                </a:lnTo>
                <a:lnTo>
                  <a:pt x="3900" y="5408"/>
                </a:lnTo>
                <a:lnTo>
                  <a:pt x="3900" y="5408"/>
                </a:lnTo>
                <a:cubicBezTo>
                  <a:pt x="3896" y="5406"/>
                  <a:pt x="3894" y="5404"/>
                  <a:pt x="3891" y="5403"/>
                </a:cubicBezTo>
                <a:lnTo>
                  <a:pt x="3891" y="5403"/>
                </a:lnTo>
                <a:cubicBezTo>
                  <a:pt x="3890" y="5402"/>
                  <a:pt x="3889" y="5401"/>
                  <a:pt x="3888" y="5401"/>
                </a:cubicBezTo>
                <a:lnTo>
                  <a:pt x="3888" y="5401"/>
                </a:lnTo>
                <a:cubicBezTo>
                  <a:pt x="3887" y="5399"/>
                  <a:pt x="3885" y="5398"/>
                  <a:pt x="3883" y="5397"/>
                </a:cubicBezTo>
                <a:lnTo>
                  <a:pt x="3883" y="5397"/>
                </a:lnTo>
                <a:cubicBezTo>
                  <a:pt x="3881" y="5396"/>
                  <a:pt x="3879" y="5394"/>
                  <a:pt x="3877" y="5393"/>
                </a:cubicBezTo>
                <a:lnTo>
                  <a:pt x="3877" y="5393"/>
                </a:lnTo>
                <a:cubicBezTo>
                  <a:pt x="3876" y="5392"/>
                  <a:pt x="3876" y="5392"/>
                  <a:pt x="3875" y="5391"/>
                </a:cubicBezTo>
                <a:lnTo>
                  <a:pt x="3875" y="5391"/>
                </a:lnTo>
                <a:cubicBezTo>
                  <a:pt x="3862" y="5381"/>
                  <a:pt x="3850" y="5370"/>
                  <a:pt x="3839" y="5356"/>
                </a:cubicBezTo>
                <a:lnTo>
                  <a:pt x="3839" y="5356"/>
                </a:lnTo>
                <a:cubicBezTo>
                  <a:pt x="3797" y="5305"/>
                  <a:pt x="3775" y="5231"/>
                  <a:pt x="3775" y="5149"/>
                </a:cubicBezTo>
                <a:lnTo>
                  <a:pt x="3775" y="5149"/>
                </a:lnTo>
                <a:cubicBezTo>
                  <a:pt x="3775" y="5055"/>
                  <a:pt x="3802" y="4979"/>
                  <a:pt x="3851" y="4928"/>
                </a:cubicBezTo>
                <a:lnTo>
                  <a:pt x="3851" y="4928"/>
                </a:lnTo>
                <a:cubicBezTo>
                  <a:pt x="3877" y="4901"/>
                  <a:pt x="3909" y="4882"/>
                  <a:pt x="3946" y="4870"/>
                </a:cubicBezTo>
                <a:lnTo>
                  <a:pt x="3946" y="4870"/>
                </a:lnTo>
                <a:cubicBezTo>
                  <a:pt x="3970" y="4863"/>
                  <a:pt x="3996" y="4858"/>
                  <a:pt x="4025" y="4858"/>
                </a:cubicBezTo>
                <a:lnTo>
                  <a:pt x="4025" y="4858"/>
                </a:lnTo>
                <a:cubicBezTo>
                  <a:pt x="4089" y="4858"/>
                  <a:pt x="4184" y="4887"/>
                  <a:pt x="4279" y="4935"/>
                </a:cubicBezTo>
                <a:lnTo>
                  <a:pt x="4279" y="4935"/>
                </a:lnTo>
                <a:cubicBezTo>
                  <a:pt x="4315" y="4954"/>
                  <a:pt x="4358" y="4952"/>
                  <a:pt x="4392" y="4931"/>
                </a:cubicBezTo>
                <a:lnTo>
                  <a:pt x="4392" y="4931"/>
                </a:lnTo>
                <a:cubicBezTo>
                  <a:pt x="4394" y="4929"/>
                  <a:pt x="4397" y="4927"/>
                  <a:pt x="4399" y="4926"/>
                </a:cubicBezTo>
                <a:lnTo>
                  <a:pt x="4399" y="4926"/>
                </a:lnTo>
                <a:cubicBezTo>
                  <a:pt x="4400" y="4926"/>
                  <a:pt x="4401" y="4924"/>
                  <a:pt x="4402" y="4924"/>
                </a:cubicBezTo>
                <a:lnTo>
                  <a:pt x="4402" y="2358"/>
                </a:lnTo>
                <a:lnTo>
                  <a:pt x="4402" y="2358"/>
                </a:lnTo>
                <a:cubicBezTo>
                  <a:pt x="4408" y="2350"/>
                  <a:pt x="4416" y="2343"/>
                  <a:pt x="4424" y="2337"/>
                </a:cubicBezTo>
                <a:lnTo>
                  <a:pt x="4424" y="2337"/>
                </a:lnTo>
                <a:cubicBezTo>
                  <a:pt x="4426" y="2336"/>
                  <a:pt x="4429" y="2334"/>
                  <a:pt x="4430" y="2333"/>
                </a:cubicBezTo>
                <a:lnTo>
                  <a:pt x="4430" y="2333"/>
                </a:lnTo>
                <a:cubicBezTo>
                  <a:pt x="4465" y="2312"/>
                  <a:pt x="4507" y="2310"/>
                  <a:pt x="4544" y="2328"/>
                </a:cubicBezTo>
                <a:lnTo>
                  <a:pt x="4544" y="2328"/>
                </a:lnTo>
                <a:cubicBezTo>
                  <a:pt x="4638" y="2376"/>
                  <a:pt x="4734" y="2405"/>
                  <a:pt x="4798" y="2405"/>
                </a:cubicBezTo>
                <a:lnTo>
                  <a:pt x="4798" y="2405"/>
                </a:lnTo>
                <a:cubicBezTo>
                  <a:pt x="4826" y="2405"/>
                  <a:pt x="4853" y="2401"/>
                  <a:pt x="4877" y="2394"/>
                </a:cubicBezTo>
                <a:lnTo>
                  <a:pt x="4877" y="2394"/>
                </a:lnTo>
                <a:cubicBezTo>
                  <a:pt x="4914" y="2382"/>
                  <a:pt x="4946" y="2362"/>
                  <a:pt x="4972" y="2336"/>
                </a:cubicBezTo>
                <a:lnTo>
                  <a:pt x="4972" y="2336"/>
                </a:lnTo>
                <a:cubicBezTo>
                  <a:pt x="5021" y="2285"/>
                  <a:pt x="5048" y="2208"/>
                  <a:pt x="5048" y="2115"/>
                </a:cubicBezTo>
                <a:lnTo>
                  <a:pt x="5048" y="2115"/>
                </a:lnTo>
                <a:cubicBezTo>
                  <a:pt x="5048" y="2033"/>
                  <a:pt x="5026" y="1959"/>
                  <a:pt x="4983" y="1907"/>
                </a:cubicBezTo>
                <a:lnTo>
                  <a:pt x="4983" y="1907"/>
                </a:lnTo>
                <a:cubicBezTo>
                  <a:pt x="4973" y="1894"/>
                  <a:pt x="4961" y="1882"/>
                  <a:pt x="4948" y="1872"/>
                </a:cubicBezTo>
                <a:lnTo>
                  <a:pt x="4948" y="1872"/>
                </a:lnTo>
                <a:cubicBezTo>
                  <a:pt x="4947" y="1872"/>
                  <a:pt x="4946" y="1871"/>
                  <a:pt x="4946" y="1871"/>
                </a:cubicBezTo>
                <a:lnTo>
                  <a:pt x="4946" y="1871"/>
                </a:lnTo>
                <a:cubicBezTo>
                  <a:pt x="4944" y="1870"/>
                  <a:pt x="4942" y="1868"/>
                  <a:pt x="4940" y="1866"/>
                </a:cubicBezTo>
                <a:lnTo>
                  <a:pt x="4940" y="1866"/>
                </a:lnTo>
                <a:cubicBezTo>
                  <a:pt x="4938" y="1865"/>
                  <a:pt x="4936" y="1864"/>
                  <a:pt x="4935" y="1863"/>
                </a:cubicBezTo>
                <a:lnTo>
                  <a:pt x="4935" y="1863"/>
                </a:lnTo>
                <a:cubicBezTo>
                  <a:pt x="4934" y="1862"/>
                  <a:pt x="4933" y="1861"/>
                  <a:pt x="4931" y="1861"/>
                </a:cubicBezTo>
                <a:lnTo>
                  <a:pt x="4931" y="1861"/>
                </a:lnTo>
                <a:cubicBezTo>
                  <a:pt x="4929" y="1859"/>
                  <a:pt x="4926" y="1857"/>
                  <a:pt x="4923" y="1856"/>
                </a:cubicBezTo>
                <a:lnTo>
                  <a:pt x="4923" y="1856"/>
                </a:lnTo>
                <a:lnTo>
                  <a:pt x="4923" y="1855"/>
                </a:lnTo>
                <a:lnTo>
                  <a:pt x="4923" y="1855"/>
                </a:lnTo>
                <a:cubicBezTo>
                  <a:pt x="4891" y="1837"/>
                  <a:pt x="4854" y="1826"/>
                  <a:pt x="4812" y="1824"/>
                </a:cubicBezTo>
                <a:lnTo>
                  <a:pt x="4812" y="1824"/>
                </a:lnTo>
                <a:cubicBezTo>
                  <a:pt x="4807" y="1824"/>
                  <a:pt x="4803" y="1824"/>
                  <a:pt x="4798" y="1824"/>
                </a:cubicBezTo>
                <a:lnTo>
                  <a:pt x="4798" y="1824"/>
                </a:lnTo>
                <a:cubicBezTo>
                  <a:pt x="4732" y="1824"/>
                  <a:pt x="4637" y="1851"/>
                  <a:pt x="4544" y="1897"/>
                </a:cubicBezTo>
                <a:lnTo>
                  <a:pt x="4544" y="1897"/>
                </a:lnTo>
                <a:cubicBezTo>
                  <a:pt x="4506" y="1915"/>
                  <a:pt x="4463" y="1913"/>
                  <a:pt x="4429" y="1891"/>
                </a:cubicBezTo>
                <a:lnTo>
                  <a:pt x="4429" y="1891"/>
                </a:lnTo>
                <a:cubicBezTo>
                  <a:pt x="4419" y="1885"/>
                  <a:pt x="4410" y="1876"/>
                  <a:pt x="4402" y="1868"/>
                </a:cubicBezTo>
                <a:lnTo>
                  <a:pt x="4402" y="1868"/>
                </a:lnTo>
                <a:lnTo>
                  <a:pt x="4402" y="1868"/>
                </a:lnTo>
                <a:cubicBezTo>
                  <a:pt x="4400" y="840"/>
                  <a:pt x="3560" y="0"/>
                  <a:pt x="2533" y="0"/>
                </a:cubicBezTo>
                <a:lnTo>
                  <a:pt x="2533" y="0"/>
                </a:lnTo>
                <a:lnTo>
                  <a:pt x="2533" y="0"/>
                </a:lnTo>
                <a:cubicBezTo>
                  <a:pt x="1505" y="0"/>
                  <a:pt x="664" y="841"/>
                  <a:pt x="664" y="1870"/>
                </a:cubicBezTo>
                <a:lnTo>
                  <a:pt x="664" y="1892"/>
                </a:lnTo>
                <a:lnTo>
                  <a:pt x="664" y="1892"/>
                </a:lnTo>
                <a:cubicBezTo>
                  <a:pt x="671" y="1899"/>
                  <a:pt x="677" y="1905"/>
                  <a:pt x="685" y="1910"/>
                </a:cubicBezTo>
                <a:lnTo>
                  <a:pt x="685" y="1910"/>
                </a:lnTo>
                <a:cubicBezTo>
                  <a:pt x="720" y="1932"/>
                  <a:pt x="763" y="1934"/>
                  <a:pt x="800" y="1916"/>
                </a:cubicBezTo>
                <a:lnTo>
                  <a:pt x="800" y="1916"/>
                </a:lnTo>
                <a:cubicBezTo>
                  <a:pt x="893" y="1870"/>
                  <a:pt x="989" y="1843"/>
                  <a:pt x="1054" y="1843"/>
                </a:cubicBezTo>
                <a:lnTo>
                  <a:pt x="1054" y="1843"/>
                </a:lnTo>
                <a:cubicBezTo>
                  <a:pt x="1059" y="1843"/>
                  <a:pt x="1064" y="1843"/>
                  <a:pt x="1068" y="1843"/>
                </a:cubicBezTo>
                <a:lnTo>
                  <a:pt x="1068" y="1843"/>
                </a:lnTo>
                <a:cubicBezTo>
                  <a:pt x="1110" y="1846"/>
                  <a:pt x="1147" y="1856"/>
                  <a:pt x="1179" y="1874"/>
                </a:cubicBezTo>
                <a:lnTo>
                  <a:pt x="1179" y="1874"/>
                </a:lnTo>
                <a:cubicBezTo>
                  <a:pt x="1179" y="1875"/>
                  <a:pt x="1179" y="1875"/>
                  <a:pt x="1180" y="1875"/>
                </a:cubicBezTo>
                <a:lnTo>
                  <a:pt x="1180" y="1875"/>
                </a:lnTo>
                <a:cubicBezTo>
                  <a:pt x="1182" y="1877"/>
                  <a:pt x="1185" y="1878"/>
                  <a:pt x="1187" y="1880"/>
                </a:cubicBezTo>
                <a:lnTo>
                  <a:pt x="1187" y="1880"/>
                </a:lnTo>
                <a:cubicBezTo>
                  <a:pt x="1188" y="1881"/>
                  <a:pt x="1190" y="1881"/>
                  <a:pt x="1191" y="1882"/>
                </a:cubicBezTo>
                <a:lnTo>
                  <a:pt x="1191" y="1882"/>
                </a:lnTo>
                <a:cubicBezTo>
                  <a:pt x="1193" y="1883"/>
                  <a:pt x="1194" y="1884"/>
                  <a:pt x="1196" y="1885"/>
                </a:cubicBezTo>
                <a:lnTo>
                  <a:pt x="1196" y="1885"/>
                </a:lnTo>
                <a:cubicBezTo>
                  <a:pt x="1198" y="1887"/>
                  <a:pt x="1200" y="1888"/>
                  <a:pt x="1202" y="1889"/>
                </a:cubicBezTo>
                <a:lnTo>
                  <a:pt x="1202" y="1889"/>
                </a:lnTo>
                <a:cubicBezTo>
                  <a:pt x="1203" y="1890"/>
                  <a:pt x="1203" y="1891"/>
                  <a:pt x="1204" y="1891"/>
                </a:cubicBezTo>
                <a:lnTo>
                  <a:pt x="1204" y="1891"/>
                </a:lnTo>
                <a:cubicBezTo>
                  <a:pt x="1217" y="1902"/>
                  <a:pt x="1229" y="1913"/>
                  <a:pt x="1240" y="1926"/>
                </a:cubicBezTo>
                <a:lnTo>
                  <a:pt x="1240" y="1926"/>
                </a:lnTo>
                <a:cubicBezTo>
                  <a:pt x="1282" y="1978"/>
                  <a:pt x="1305" y="2052"/>
                  <a:pt x="1305" y="2134"/>
                </a:cubicBezTo>
                <a:lnTo>
                  <a:pt x="1305" y="2134"/>
                </a:lnTo>
                <a:cubicBezTo>
                  <a:pt x="1305" y="2227"/>
                  <a:pt x="1277" y="2303"/>
                  <a:pt x="1228" y="2354"/>
                </a:cubicBezTo>
                <a:lnTo>
                  <a:pt x="1228" y="2354"/>
                </a:lnTo>
                <a:cubicBezTo>
                  <a:pt x="1202" y="2381"/>
                  <a:pt x="1170" y="2401"/>
                  <a:pt x="1133" y="2412"/>
                </a:cubicBezTo>
                <a:lnTo>
                  <a:pt x="1133" y="2412"/>
                </a:lnTo>
                <a:cubicBezTo>
                  <a:pt x="1109" y="2421"/>
                  <a:pt x="1083" y="2424"/>
                  <a:pt x="1054" y="2424"/>
                </a:cubicBezTo>
                <a:lnTo>
                  <a:pt x="1054" y="2424"/>
                </a:lnTo>
                <a:cubicBezTo>
                  <a:pt x="990" y="2424"/>
                  <a:pt x="895" y="2395"/>
                  <a:pt x="800" y="2347"/>
                </a:cubicBezTo>
                <a:lnTo>
                  <a:pt x="800" y="2347"/>
                </a:lnTo>
                <a:cubicBezTo>
                  <a:pt x="764" y="2329"/>
                  <a:pt x="722" y="2331"/>
                  <a:pt x="687" y="2352"/>
                </a:cubicBezTo>
                <a:lnTo>
                  <a:pt x="687" y="2352"/>
                </a:lnTo>
                <a:cubicBezTo>
                  <a:pt x="685" y="2353"/>
                  <a:pt x="683" y="2355"/>
                  <a:pt x="680" y="2356"/>
                </a:cubicBezTo>
                <a:lnTo>
                  <a:pt x="680" y="2356"/>
                </a:lnTo>
                <a:cubicBezTo>
                  <a:pt x="674" y="2361"/>
                  <a:pt x="670" y="2366"/>
                  <a:pt x="664" y="2371"/>
                </a:cubicBezTo>
                <a:lnTo>
                  <a:pt x="664" y="4880"/>
                </a:lnTo>
                <a:lnTo>
                  <a:pt x="664" y="4880"/>
                </a:lnTo>
                <a:cubicBezTo>
                  <a:pt x="656" y="4899"/>
                  <a:pt x="642" y="4916"/>
                  <a:pt x="624" y="4929"/>
                </a:cubicBezTo>
                <a:lnTo>
                  <a:pt x="624" y="4929"/>
                </a:lnTo>
                <a:cubicBezTo>
                  <a:pt x="623" y="4931"/>
                  <a:pt x="620" y="4932"/>
                  <a:pt x="618" y="4933"/>
                </a:cubicBezTo>
                <a:lnTo>
                  <a:pt x="618" y="4933"/>
                </a:lnTo>
                <a:cubicBezTo>
                  <a:pt x="583" y="4954"/>
                  <a:pt x="541" y="4956"/>
                  <a:pt x="505" y="4938"/>
                </a:cubicBezTo>
                <a:lnTo>
                  <a:pt x="505" y="4938"/>
                </a:lnTo>
                <a:cubicBezTo>
                  <a:pt x="410" y="4890"/>
                  <a:pt x="315" y="4861"/>
                  <a:pt x="251" y="4861"/>
                </a:cubicBezTo>
                <a:lnTo>
                  <a:pt x="251" y="4861"/>
                </a:lnTo>
                <a:cubicBezTo>
                  <a:pt x="223" y="4861"/>
                  <a:pt x="196" y="4865"/>
                  <a:pt x="171" y="4873"/>
                </a:cubicBezTo>
                <a:lnTo>
                  <a:pt x="171" y="4873"/>
                </a:lnTo>
                <a:cubicBezTo>
                  <a:pt x="135" y="4884"/>
                  <a:pt x="103" y="4904"/>
                  <a:pt x="77" y="4931"/>
                </a:cubicBezTo>
                <a:lnTo>
                  <a:pt x="77" y="4931"/>
                </a:lnTo>
                <a:cubicBezTo>
                  <a:pt x="28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5" y="5359"/>
                </a:cubicBezTo>
                <a:lnTo>
                  <a:pt x="65" y="5359"/>
                </a:lnTo>
                <a:cubicBezTo>
                  <a:pt x="76" y="5372"/>
                  <a:pt x="88" y="5384"/>
                  <a:pt x="101" y="5393"/>
                </a:cubicBezTo>
                <a:lnTo>
                  <a:pt x="101" y="5393"/>
                </a:lnTo>
                <a:cubicBezTo>
                  <a:pt x="101" y="5394"/>
                  <a:pt x="102" y="5395"/>
                  <a:pt x="103" y="5395"/>
                </a:cubicBezTo>
                <a:lnTo>
                  <a:pt x="103" y="5395"/>
                </a:lnTo>
                <a:cubicBezTo>
                  <a:pt x="105" y="5397"/>
                  <a:pt x="107" y="5398"/>
                  <a:pt x="109" y="5399"/>
                </a:cubicBezTo>
                <a:lnTo>
                  <a:pt x="109" y="5399"/>
                </a:lnTo>
                <a:cubicBezTo>
                  <a:pt x="111" y="5401"/>
                  <a:pt x="113" y="5402"/>
                  <a:pt x="114" y="5403"/>
                </a:cubicBezTo>
                <a:lnTo>
                  <a:pt x="114" y="5403"/>
                </a:lnTo>
                <a:cubicBezTo>
                  <a:pt x="115" y="5404"/>
                  <a:pt x="116" y="5404"/>
                  <a:pt x="118" y="5406"/>
                </a:cubicBezTo>
                <a:lnTo>
                  <a:pt x="118" y="5406"/>
                </a:lnTo>
                <a:cubicBezTo>
                  <a:pt x="120" y="5407"/>
                  <a:pt x="122" y="5409"/>
                  <a:pt x="125" y="5410"/>
                </a:cubicBezTo>
                <a:lnTo>
                  <a:pt x="125" y="5410"/>
                </a:lnTo>
                <a:lnTo>
                  <a:pt x="126" y="5410"/>
                </a:lnTo>
                <a:lnTo>
                  <a:pt x="126" y="5410"/>
                </a:lnTo>
                <a:cubicBezTo>
                  <a:pt x="158" y="5429"/>
                  <a:pt x="195" y="5440"/>
                  <a:pt x="237" y="5442"/>
                </a:cubicBezTo>
                <a:lnTo>
                  <a:pt x="237" y="5442"/>
                </a:lnTo>
                <a:cubicBezTo>
                  <a:pt x="241" y="5443"/>
                  <a:pt x="246" y="5443"/>
                  <a:pt x="251" y="5443"/>
                </a:cubicBezTo>
                <a:lnTo>
                  <a:pt x="251" y="5443"/>
                </a:lnTo>
                <a:cubicBezTo>
                  <a:pt x="317" y="5443"/>
                  <a:pt x="412" y="5415"/>
                  <a:pt x="505" y="5370"/>
                </a:cubicBezTo>
                <a:lnTo>
                  <a:pt x="505" y="5370"/>
                </a:lnTo>
                <a:cubicBezTo>
                  <a:pt x="543" y="5351"/>
                  <a:pt x="585" y="5354"/>
                  <a:pt x="619" y="5375"/>
                </a:cubicBezTo>
                <a:lnTo>
                  <a:pt x="619" y="5375"/>
                </a:lnTo>
                <a:cubicBezTo>
                  <a:pt x="640" y="5388"/>
                  <a:pt x="655" y="5406"/>
                  <a:pt x="664" y="5426"/>
                </a:cubicBezTo>
                <a:lnTo>
                  <a:pt x="664" y="5426"/>
                </a:lnTo>
                <a:cubicBezTo>
                  <a:pt x="664" y="5427"/>
                  <a:pt x="664" y="5427"/>
                  <a:pt x="664" y="5427"/>
                </a:cubicBezTo>
                <a:lnTo>
                  <a:pt x="664" y="5427"/>
                </a:lnTo>
                <a:cubicBezTo>
                  <a:pt x="673" y="6448"/>
                  <a:pt x="1509" y="7281"/>
                  <a:pt x="2533" y="7281"/>
                </a:cubicBezTo>
                <a:lnTo>
                  <a:pt x="2533" y="7281"/>
                </a:lnTo>
                <a:lnTo>
                  <a:pt x="2533" y="7281"/>
                </a:lnTo>
                <a:cubicBezTo>
                  <a:pt x="3561" y="7281"/>
                  <a:pt x="4402" y="6440"/>
                  <a:pt x="4402" y="5411"/>
                </a:cubicBezTo>
                <a:lnTo>
                  <a:pt x="4402" y="5378"/>
                </a:lnTo>
                <a:lnTo>
                  <a:pt x="4402" y="5378"/>
                </a:lnTo>
                <a:cubicBezTo>
                  <a:pt x="4399" y="5376"/>
                  <a:pt x="4397" y="5375"/>
                  <a:pt x="4394" y="537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202" y="2529393"/>
            <a:ext cx="2210041" cy="3661762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7472B-F290-2D4B-9B21-95ABBEA7378C}"/>
              </a:ext>
            </a:extLst>
          </p:cNvPr>
          <p:cNvSpPr txBox="1"/>
          <p:nvPr/>
        </p:nvSpPr>
        <p:spPr>
          <a:xfrm>
            <a:off x="3274709" y="3409413"/>
            <a:ext cx="1882287" cy="21952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lnSpc>
                <a:spcPts val="1463"/>
              </a:lnSpc>
            </a:pPr>
            <a:r>
              <a:rPr kumimoji="0" lang="hr-HR" sz="12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19. </a:t>
            </a:r>
            <a:r>
              <a:rPr lang="hr-HR" sz="1200" dirty="0">
                <a:solidFill>
                  <a:schemeClr val="bg1"/>
                </a:solidFill>
              </a:rPr>
              <a:t>Dizajn </a:t>
            </a:r>
            <a:r>
              <a:rPr lang="hr-HR" sz="1200" dirty="0">
                <a:solidFill>
                  <a:srgbClr val="0070C0"/>
                </a:solidFill>
              </a:rPr>
              <a:t>ovisi o gospodarskom, političkom i institucionalnom kontekstu</a:t>
            </a:r>
            <a:r>
              <a:rPr lang="hr-HR" sz="1200" dirty="0">
                <a:solidFill>
                  <a:schemeClr val="bg1"/>
                </a:solidFill>
              </a:rPr>
              <a:t>; važnost dostupnosti podataka o učinku i korist</a:t>
            </a:r>
            <a:r>
              <a:rPr lang="hr-HR" sz="1200" dirty="0"/>
              <a:t> </a:t>
            </a:r>
            <a:r>
              <a:rPr lang="hr-HR" sz="1200" dirty="0">
                <a:solidFill>
                  <a:srgbClr val="0070C0"/>
                </a:solidFill>
              </a:rPr>
              <a:t>širih dubinskih analiza rashoda koji prethode dubinskim analizama rashoda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24889-5D72-7A44-94FC-8DCD9EB4B8FA}"/>
              </a:ext>
            </a:extLst>
          </p:cNvPr>
          <p:cNvSpPr txBox="1"/>
          <p:nvPr/>
        </p:nvSpPr>
        <p:spPr>
          <a:xfrm>
            <a:off x="3346397" y="2717932"/>
            <a:ext cx="1882275" cy="78726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b="1" u="sng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Pažljiv dizajn dubinskih analiza rashoda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EF7529-874F-4841-A46B-57B177D8F74E}"/>
              </a:ext>
            </a:extLst>
          </p:cNvPr>
          <p:cNvSpPr txBox="1"/>
          <p:nvPr/>
        </p:nvSpPr>
        <p:spPr>
          <a:xfrm>
            <a:off x="5243269" y="3296305"/>
            <a:ext cx="1804753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spcBef>
                <a:spcPts val="0"/>
              </a:spcBef>
            </a:pPr>
            <a:r>
              <a:rPr kumimoji="0" lang="hr-HR" sz="12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</a:rPr>
              <a:t>20. Motivirati resorna ministarstva da se angažiraju na odgovarajući način -</a:t>
            </a:r>
            <a:r>
              <a:rPr lang="hr-HR" sz="1200" dirty="0"/>
              <a:t> </a:t>
            </a:r>
            <a:r>
              <a:rPr lang="hr-HR" sz="1200" dirty="0">
                <a:solidFill>
                  <a:srgbClr val="00B0F0"/>
                </a:solidFill>
              </a:rPr>
              <a:t>široka politička podrška</a:t>
            </a:r>
            <a:r>
              <a:rPr lang="hr-HR" sz="1200" dirty="0">
                <a:solidFill>
                  <a:schemeClr val="bg1"/>
                </a:solidFill>
              </a:rPr>
              <a:t> dubinskim analizama rashoda može biti od pomoći; k tome, mogu se razmotriti i</a:t>
            </a:r>
            <a:r>
              <a:rPr lang="hr-HR" sz="1200" dirty="0"/>
              <a:t> </a:t>
            </a:r>
            <a:r>
              <a:rPr lang="hr-HR" sz="1200" dirty="0">
                <a:solidFill>
                  <a:srgbClr val="00B0F0"/>
                </a:solidFill>
              </a:rPr>
              <a:t>početni poticaji</a:t>
            </a:r>
            <a:r>
              <a:rPr lang="hr-HR" sz="1200" dirty="0"/>
              <a:t> </a:t>
            </a:r>
            <a:r>
              <a:rPr kumimoji="0" lang="hr-HR" sz="12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</a:rPr>
              <a:t>(npr. mogućnost korištenja utvrđenog dijela uštede)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88C833-A66A-CC45-A0DE-95A4E9FBA063}"/>
              </a:ext>
            </a:extLst>
          </p:cNvPr>
          <p:cNvSpPr txBox="1"/>
          <p:nvPr/>
        </p:nvSpPr>
        <p:spPr>
          <a:xfrm>
            <a:off x="5198590" y="2606443"/>
            <a:ext cx="1804753" cy="78726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marL="0" marR="0" lvl="0" indent="0" algn="ctr" defTabSz="914400" eaLnBrk="1" latinLnBrk="0" hangingPunct="1">
              <a:lnSpc>
                <a:spcPts val="1756"/>
              </a:lnSpc>
              <a:buClrTx/>
              <a:buSzTx/>
              <a:buFontTx/>
              <a:buNone/>
              <a:tabLst/>
              <a:defRPr b="1" u="sng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hr-HR" dirty="0"/>
              <a:t>Potaknuti resorna ministarstva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7135625" y="3733712"/>
            <a:ext cx="1804753" cy="2192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hr-HR" sz="1100" dirty="0">
                <a:solidFill>
                  <a:schemeClr val="bg1"/>
                </a:solidFill>
              </a:rPr>
              <a:t>21. Istražiti mogućnost</a:t>
            </a:r>
            <a:r>
              <a:rPr lang="hr-HR" sz="1100" dirty="0">
                <a:solidFill>
                  <a:srgbClr val="0070C0"/>
                </a:solidFill>
              </a:rPr>
              <a:t> angažmana funkcije unutarnje revizije,</a:t>
            </a:r>
            <a:r>
              <a:rPr lang="hr-HR" sz="1100" dirty="0">
                <a:solidFill>
                  <a:schemeClr val="bg1"/>
                </a:solidFill>
              </a:rPr>
              <a:t> npr. provjerom kvalitete dizajna PI-</a:t>
            </a:r>
            <a:r>
              <a:rPr lang="hr-HR" sz="1100" dirty="0" err="1">
                <a:solidFill>
                  <a:schemeClr val="bg1"/>
                </a:solidFill>
              </a:rPr>
              <a:t>jeva</a:t>
            </a:r>
            <a:r>
              <a:rPr lang="hr-HR" sz="1100" dirty="0">
                <a:solidFill>
                  <a:schemeClr val="bg1"/>
                </a:solidFill>
              </a:rPr>
              <a:t>, provjerom točnosti podataka o učinku i asistencijom u okviru procesa izrade dubinskih analiza rashoda</a:t>
            </a:r>
          </a:p>
          <a:p>
            <a:pPr lvl="0" algn="ctr">
              <a:lnSpc>
                <a:spcPts val="1463"/>
              </a:lnSpc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base" latinLnBrk="0" hangingPunct="1">
              <a:lnSpc>
                <a:spcPts val="146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7138276" y="2669959"/>
            <a:ext cx="1858594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600" b="1" u="sng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</a:t>
            </a:r>
            <a:r>
              <a:rPr kumimoji="0" lang="hr-HR" sz="1600" b="1" i="0" u="sng" strike="noStrike" cap="none" normalizeH="0" baseline="0" noProof="0" dirty="0" err="1">
                <a:ln>
                  <a:noFill/>
                </a:ln>
                <a:solidFill>
                  <a:prstClr val="white"/>
                </a:solidFill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ključivanje</a:t>
            </a:r>
            <a:r>
              <a:rPr kumimoji="0" lang="hr-HR" sz="1600" b="1" i="0" u="sng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 </a:t>
            </a:r>
            <a:r>
              <a:rPr lang="hr-HR" sz="1600" b="1" u="sng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unutarnje revizije u izradu dubinskih analiza rashoda</a:t>
            </a: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cap="none" normalizeH="0" baseline="0" noProof="0">
                <a:ln>
                  <a:noFill/>
                </a:ln>
                <a:solidFill>
                  <a:srgbClr val="953735"/>
                </a:solidFill>
                <a:uLnTx/>
                <a:uFillTx/>
                <a:latin typeface="Calibri"/>
                <a:ea typeface="+mn-ea"/>
                <a:cs typeface="+mn-cs"/>
              </a:rPr>
              <a:t>Sažetak preporuka iz proizvoda znanja za zemlje članice PEMPAL-a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1178592" y="1378524"/>
            <a:ext cx="82687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hr-HR" sz="2000" b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Nadopunjavanje drugih alata kojima se provodi usmjerenost na učinak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1389922" y="2622570"/>
            <a:ext cx="1998517" cy="9233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1" i="0" u="sng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</a:rPr>
              <a:t>Upotreba </a:t>
            </a:r>
            <a:r>
              <a:rPr kumimoji="0" lang="hr-HR" b="1" i="0" u="sng" strike="noStrike" cap="none" normalizeH="0" baseline="0" noProof="0" dirty="0" err="1">
                <a:ln>
                  <a:noFill/>
                </a:ln>
                <a:solidFill>
                  <a:prstClr val="white"/>
                </a:solidFill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</a:rPr>
              <a:t>nadopunjujućih</a:t>
            </a:r>
            <a:r>
              <a:rPr kumimoji="0" lang="hr-HR" b="1" i="0" u="sng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</a:rPr>
              <a:t> alata</a:t>
            </a:r>
            <a:endParaRPr lang="hr-HR" b="1" u="sng" dirty="0">
              <a:solidFill>
                <a:prstClr val="white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4F95A8-4909-2F49-B2D9-257EBE113643}"/>
              </a:ext>
            </a:extLst>
          </p:cNvPr>
          <p:cNvSpPr txBox="1"/>
          <p:nvPr/>
        </p:nvSpPr>
        <p:spPr>
          <a:xfrm>
            <a:off x="1437384" y="3505199"/>
            <a:ext cx="1899503" cy="24468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spcBef>
                <a:spcPts val="0"/>
              </a:spcBef>
            </a:pPr>
            <a:r>
              <a:rPr kumimoji="0" lang="hr-HR" sz="12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</a:rPr>
              <a:t>18. </a:t>
            </a:r>
            <a:r>
              <a:rPr lang="hr-HR" sz="1200" dirty="0">
                <a:solidFill>
                  <a:schemeClr val="bg1"/>
                </a:solidFill>
              </a:rPr>
              <a:t>Alatima poput </a:t>
            </a:r>
            <a:r>
              <a:rPr lang="hr-HR" sz="1200" dirty="0">
                <a:solidFill>
                  <a:srgbClr val="0070C0"/>
                </a:solidFill>
              </a:rPr>
              <a:t>dubinske analize rashoda i evaluacije učinka i utjecaja nadopunjuje se planiranje proračuna prema programima</a:t>
            </a:r>
            <a:r>
              <a:rPr lang="hr-HR" sz="1200" dirty="0">
                <a:solidFill>
                  <a:schemeClr val="bg1"/>
                </a:solidFill>
              </a:rPr>
              <a:t>, pri čemu se ima na umu potreba za njihovim pažljivom izradom i tehničkom stručnošću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3" name="Graphic 2" descr="Wrench">
            <a:extLst>
              <a:ext uri="{FF2B5EF4-FFF2-40B4-BE49-F238E27FC236}">
                <a16:creationId xmlns:a16="http://schemas.microsoft.com/office/drawing/2014/main" id="{906C66F3-2BA8-4647-9310-CCE7228A1D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70248" y="5505428"/>
            <a:ext cx="666772" cy="666772"/>
          </a:xfrm>
          <a:prstGeom prst="rect">
            <a:avLst/>
          </a:prstGeom>
        </p:spPr>
      </p:pic>
      <p:pic>
        <p:nvPicPr>
          <p:cNvPr id="5" name="Graphic 4" descr="Warning">
            <a:extLst>
              <a:ext uri="{FF2B5EF4-FFF2-40B4-BE49-F238E27FC236}">
                <a16:creationId xmlns:a16="http://schemas.microsoft.com/office/drawing/2014/main" id="{21FDA513-1884-BA4F-A6BE-84444B3925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96044" y="5410245"/>
            <a:ext cx="789985" cy="789985"/>
          </a:xfrm>
          <a:prstGeom prst="rect">
            <a:avLst/>
          </a:prstGeom>
        </p:spPr>
      </p:pic>
      <p:pic>
        <p:nvPicPr>
          <p:cNvPr id="18" name="Graphic 17" descr="Degree">
            <a:extLst>
              <a:ext uri="{FF2B5EF4-FFF2-40B4-BE49-F238E27FC236}">
                <a16:creationId xmlns:a16="http://schemas.microsoft.com/office/drawing/2014/main" id="{69461ACB-834F-E849-B73C-FF93A7ED16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67497" y="5371288"/>
            <a:ext cx="914400" cy="914400"/>
          </a:xfrm>
          <a:prstGeom prst="rect">
            <a:avLst/>
          </a:prstGeom>
        </p:spPr>
      </p:pic>
      <p:pic>
        <p:nvPicPr>
          <p:cNvPr id="23" name="Graphic 22" descr="Head with gears">
            <a:extLst>
              <a:ext uri="{FF2B5EF4-FFF2-40B4-BE49-F238E27FC236}">
                <a16:creationId xmlns:a16="http://schemas.microsoft.com/office/drawing/2014/main" id="{1B8B4D35-2564-F24F-AEE1-7D8885CE83A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690148" y="5410246"/>
            <a:ext cx="846434" cy="846434"/>
          </a:xfrm>
          <a:prstGeom prst="rect">
            <a:avLst/>
          </a:prstGeom>
        </p:spPr>
      </p:pic>
      <p:sp>
        <p:nvSpPr>
          <p:cNvPr id="21" name="Slide Number Placeholder 1">
            <a:extLst>
              <a:ext uri="{FF2B5EF4-FFF2-40B4-BE49-F238E27FC236}">
                <a16:creationId xmlns:a16="http://schemas.microsoft.com/office/drawing/2014/main" id="{40F9A0B2-3125-B949-91DF-A93CD5507E2F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17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2143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cap="none" normalizeH="0" baseline="0" noProof="0">
                <a:ln>
                  <a:noFill/>
                </a:ln>
                <a:solidFill>
                  <a:srgbClr val="953735"/>
                </a:solidFill>
                <a:uLnTx/>
                <a:uFillTx/>
                <a:latin typeface="Calibri"/>
                <a:ea typeface="+mn-ea"/>
                <a:cs typeface="+mn-cs"/>
              </a:rPr>
              <a:t>Sažetak preporuka iz proizvoda znanja za zemlje članice PEMPAL-a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1185868" y="1368003"/>
            <a:ext cx="82687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hr-HR" sz="2000" b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Poticanje ponašanja i učenja usmjerenog na učinak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1195807" y="2734262"/>
            <a:ext cx="2402910" cy="78726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sng" strike="noStrike" cap="none" normalizeH="0" baseline="0" noProof="0">
                <a:ln>
                  <a:noFill/>
                </a:ln>
                <a:solidFill>
                  <a:prstClr val="white"/>
                </a:solidFill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Osigurati </a:t>
            </a:r>
          </a:p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sng" strike="noStrike" cap="none" normalizeH="0" baseline="0" noProof="0">
                <a:ln>
                  <a:noFill/>
                </a:ln>
                <a:solidFill>
                  <a:prstClr val="white"/>
                </a:solidFill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angažman zakonodavne vlasti</a:t>
            </a:r>
          </a:p>
        </p:txBody>
      </p:sp>
      <p:sp>
        <p:nvSpPr>
          <p:cNvPr id="29" name="Freeform 5">
            <a:extLst>
              <a:ext uri="{FF2B5EF4-FFF2-40B4-BE49-F238E27FC236}">
                <a16:creationId xmlns:a16="http://schemas.microsoft.com/office/drawing/2014/main" id="{89A283F5-0BA6-004C-9937-46F891B23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665" y="2237333"/>
            <a:ext cx="2402910" cy="3838031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sz="2654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386664-BD06-374E-8399-F76618A781DC}"/>
              </a:ext>
            </a:extLst>
          </p:cNvPr>
          <p:cNvSpPr txBox="1"/>
          <p:nvPr/>
        </p:nvSpPr>
        <p:spPr>
          <a:xfrm>
            <a:off x="3828776" y="3542324"/>
            <a:ext cx="1984799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lang="hr-HR" sz="1200" dirty="0">
                <a:solidFill>
                  <a:schemeClr val="bg1"/>
                </a:solidFill>
              </a:rPr>
              <a:t>22. Reakcijama na slab učinak trebao bi se stavljati naglasak na </a:t>
            </a:r>
            <a:r>
              <a:rPr lang="hr-HR" sz="1200" dirty="0">
                <a:solidFill>
                  <a:srgbClr val="0070C0"/>
                </a:solidFill>
              </a:rPr>
              <a:t>učenje i rješavanje problema</a:t>
            </a:r>
            <a:r>
              <a:rPr lang="hr-HR" sz="1200" dirty="0">
                <a:solidFill>
                  <a:schemeClr val="bg1"/>
                </a:solidFill>
              </a:rPr>
              <a:t>, a ne na pojedinačne nagrade i kazne kako bi se razvila kultura upravljanja utemeljena na učinku i učenju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1E5DC0B-7AE1-D441-BFF6-717E2D7F4B61}"/>
              </a:ext>
            </a:extLst>
          </p:cNvPr>
          <p:cNvSpPr txBox="1"/>
          <p:nvPr/>
        </p:nvSpPr>
        <p:spPr>
          <a:xfrm>
            <a:off x="3886449" y="2676576"/>
            <a:ext cx="1869452" cy="6463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hr-HR" b="1" u="sng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Usmjerenost na učenje</a:t>
            </a:r>
          </a:p>
        </p:txBody>
      </p:sp>
      <p:pic>
        <p:nvPicPr>
          <p:cNvPr id="20" name="Graphic 19" descr="Group success">
            <a:extLst>
              <a:ext uri="{FF2B5EF4-FFF2-40B4-BE49-F238E27FC236}">
                <a16:creationId xmlns:a16="http://schemas.microsoft.com/office/drawing/2014/main" id="{861A0D93-1269-6647-BD4A-D175F3FAFB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57056" y="5288097"/>
            <a:ext cx="787267" cy="787267"/>
          </a:xfrm>
          <a:prstGeom prst="rect">
            <a:avLst/>
          </a:prstGeom>
        </p:spPr>
      </p:pic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4815EDB-AAA3-9644-A6C6-AD85288CACBD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18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6658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8103FA47-3E7D-2543-B1FE-175720A96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6483" y="3200400"/>
            <a:ext cx="7620000" cy="1752600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hr-HR" sz="3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Sljedeći koraci u finalizaciji proizvoda znanja i novi zadatci PPBWG-a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3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lvl="0" algn="l">
              <a:spcBef>
                <a:spcPts val="600"/>
              </a:spcBef>
              <a:spcAft>
                <a:spcPts val="600"/>
              </a:spcAft>
            </a:pPr>
            <a:endParaRPr lang="en-US" sz="3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endParaRPr lang="x-none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70F006-A424-DA4B-B8A6-19BA24E40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8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1064" y="1448386"/>
            <a:ext cx="8610136" cy="4673600"/>
          </a:xfrm>
        </p:spPr>
        <p:txBody>
          <a:bodyPr rtlCol="0">
            <a:noAutofit/>
          </a:bodyPr>
          <a:lstStyle/>
          <a:p>
            <a:pPr lvl="0" algn="l">
              <a:spcBef>
                <a:spcPts val="1600"/>
              </a:spcBef>
              <a:spcAft>
                <a:spcPts val="1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hr-HR" sz="2800" b="1" dirty="0">
                <a:solidFill>
                  <a:schemeClr val="tx1"/>
                </a:solidFill>
              </a:rPr>
              <a:t>Pregled rada PPBWG-a i proces razvoja proizvoda znanja o planiranju proračuna prema učincima i dubinskim analizama rashoda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hr-HR" sz="2800" b="1" dirty="0">
                <a:solidFill>
                  <a:schemeClr val="tx1"/>
                </a:solidFill>
              </a:rPr>
              <a:t>Kratak opis sadržaja proizvoda znanja i sažetak preporuka 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hr-HR" sz="2800" b="1" dirty="0">
                <a:solidFill>
                  <a:schemeClr val="tx1"/>
                </a:solidFill>
              </a:rPr>
              <a:t>Sljedeći koraci u finalizaciji proizvoda znanja i novi zadatci PPBWG-a </a:t>
            </a: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0" algn="l"/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9448800" cy="876300"/>
          </a:xfrm>
        </p:spPr>
        <p:txBody>
          <a:bodyPr/>
          <a:lstStyle/>
          <a:p>
            <a:r>
              <a:rPr lang="hr-HR" sz="3200" b="1">
                <a:solidFill>
                  <a:srgbClr val="953735"/>
                </a:solidFill>
              </a:rPr>
              <a:t>Pregled izlaganja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84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14400" y="1187623"/>
            <a:ext cx="8763000" cy="5161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Nacrt izvješća, koji je uključen u podijeljene materijale za potrebe ovog sastanka, poslan je na pregled kolegama iz OECD-a i Svjetske banke</a:t>
            </a:r>
          </a:p>
          <a:p>
            <a:pPr marL="457200" indent="-457200" algn="l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000" b="1" dirty="0">
                <a:solidFill>
                  <a:srgbClr val="0070C0"/>
                </a:solidFill>
              </a:rPr>
              <a:t>OECD i Svjetska banka će nakon ove prezentacije predstaviti svoja ključna razmišljanja u pogledu proizvoda znanja</a:t>
            </a:r>
          </a:p>
          <a:p>
            <a:pPr marL="457200" indent="-457200" algn="l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000" b="1" dirty="0">
                <a:solidFill>
                  <a:srgbClr val="0070C0"/>
                </a:solidFill>
              </a:rPr>
              <a:t>Pozivaju se članovi PPBWG-a da sve dodatne komentare na proizvod znanja iznesu tijekom rasprave za okruglim stolom ili da ih dostave e-poštom do 5. lipnja/juna 2020.</a:t>
            </a:r>
          </a:p>
          <a:p>
            <a:pPr marL="457200" indent="-457200" algn="l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000" b="1" dirty="0">
                <a:solidFill>
                  <a:srgbClr val="0070C0"/>
                </a:solidFill>
              </a:rPr>
              <a:t>Detaljni komentari u pisanom obliku dostavljeni od strane OECD-a i Svjetske banke kao i svi konačni komentari članova PPBWG-a bit će uključeni u proizvod znanja</a:t>
            </a:r>
          </a:p>
          <a:p>
            <a:pPr marL="914400" lvl="1" indent="-457200" algn="l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Glavni prijedlozi Svjetske banke i OECD-a u pogledu organizacije izvješća koji će biti uključeni u proizvod znanja uključuju dodavanje sažetka, razlamanje duljih paragrafa u dva dijela te isticanje dodatnih važnih zaključaka podebljanim fontom u tekstu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Izvješće će se zatim poslati na stručnu redakturu i pripremu za tisak</a:t>
            </a:r>
            <a:endParaRPr lang="en-US" sz="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ts val="800"/>
              </a:spcBef>
              <a:defRPr/>
            </a:pPr>
            <a:r>
              <a:rPr lang="hr-HR" sz="1800" i="1" dirty="0">
                <a:solidFill>
                  <a:srgbClr val="0070C0"/>
                </a:solidFill>
              </a:rPr>
              <a:t>Ljubazno molimo da u okviru rasprave za okruglim stolom iznesete prijedloge u vezi s pristupom distribuciji konačne verzije KP-a, uključujući u elektroničkom obliku i potencijalno u tiskanom obliku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4A8EF-4F02-AC47-BAED-11FDFEA16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1066800" y="189571"/>
            <a:ext cx="861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0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Finalizacija proizvoda znanja o planiranju proračuna prema programima i dubinskim analizama rashoda</a:t>
            </a:r>
          </a:p>
        </p:txBody>
      </p:sp>
    </p:spTree>
    <p:extLst>
      <p:ext uri="{BB962C8B-B14F-4D97-AF65-F5344CB8AC3E}">
        <p14:creationId xmlns:p14="http://schemas.microsoft.com/office/powerpoint/2010/main" val="845498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3429" y="914400"/>
            <a:ext cx="8272346" cy="61722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</a:endParaRP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000" b="1" dirty="0">
                <a:solidFill>
                  <a:schemeClr val="tx1"/>
                </a:solidFill>
              </a:rPr>
              <a:t>PPBWG je već ranije odlučio da će se u sljedećem proizvodu znanja detaljnije govoriti o dubinskim analizama rashoda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500" dirty="0">
              <a:solidFill>
                <a:schemeClr val="tx1"/>
              </a:solidFill>
            </a:endParaRP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000" b="1" dirty="0">
                <a:solidFill>
                  <a:schemeClr val="tx1"/>
                </a:solidFill>
              </a:rPr>
              <a:t>Na temelju povratnih informacija prikupljenih od 15 zemalja u razdoblju od studenog/novembra do veljače/februara, </a:t>
            </a:r>
            <a:r>
              <a:rPr lang="hr-HR" sz="2000" b="1" dirty="0">
                <a:solidFill>
                  <a:srgbClr val="0070C0"/>
                </a:solidFill>
              </a:rPr>
              <a:t>prijedlozi o tome što je potrebno uključiti u sljedeći proizvod znanja o dubinskim analizama rashoda</a:t>
            </a:r>
            <a:r>
              <a:rPr lang="hr-HR" sz="2000" b="1" dirty="0"/>
              <a:t> </a:t>
            </a:r>
            <a:r>
              <a:rPr lang="hr-HR" sz="2000" b="1" dirty="0">
                <a:solidFill>
                  <a:schemeClr val="tx1"/>
                </a:solidFill>
              </a:rPr>
              <a:t>mogu se grupirati u dva bloka na sljedeći način: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500" b="1" dirty="0">
              <a:solidFill>
                <a:schemeClr val="tx1"/>
              </a:solidFill>
            </a:endParaRPr>
          </a:p>
          <a:p>
            <a:pPr lvl="1" algn="l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hr-HR" sz="2000" b="1" dirty="0">
                <a:solidFill>
                  <a:srgbClr val="0070C0"/>
                </a:solidFill>
              </a:rPr>
              <a:t>1. </a:t>
            </a:r>
            <a:r>
              <a:rPr lang="hr-HR" sz="2000" b="1" u="sng" dirty="0">
                <a:solidFill>
                  <a:srgbClr val="0070C0"/>
                </a:solidFill>
              </a:rPr>
              <a:t>BLOK</a:t>
            </a:r>
            <a:r>
              <a:rPr lang="hr-HR" sz="2000" b="1" dirty="0">
                <a:solidFill>
                  <a:srgbClr val="0070C0"/>
                </a:solidFill>
              </a:rPr>
              <a:t>: Sustavan pregled dobrih praksi u pogledu dubinskih analiza rashoda na globalnoj razini organiziran oko glavnih elemenata</a:t>
            </a:r>
          </a:p>
          <a:p>
            <a:pPr marL="1371600" lvl="2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hr-HR" sz="1800" dirty="0">
                <a:solidFill>
                  <a:schemeClr val="tx1"/>
                </a:solidFill>
              </a:rPr>
              <a:t>nekoliko elemenata predloženih od strane članova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regulatorni okvir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metodologije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faze dubinskih analiza rashoda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upotreba PI-</a:t>
            </a:r>
            <a:r>
              <a:rPr lang="hr-HR" sz="1400" dirty="0" err="1">
                <a:solidFill>
                  <a:schemeClr val="tx1"/>
                </a:solidFill>
              </a:rPr>
              <a:t>jeva</a:t>
            </a:r>
            <a:r>
              <a:rPr lang="hr-HR" sz="1400" dirty="0">
                <a:solidFill>
                  <a:schemeClr val="tx1"/>
                </a:solidFill>
              </a:rPr>
              <a:t> u dubinskim analizama rashoda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pojedinosti o različitim vrstama dubinskih analiza rashoda i opcijama ovisno o ciljevima, dostupnosti podataka i razini napretka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B7A0DB-9624-2146-88E5-03800CB4CFE3}"/>
              </a:ext>
            </a:extLst>
          </p:cNvPr>
          <p:cNvSpPr txBox="1"/>
          <p:nvPr/>
        </p:nvSpPr>
        <p:spPr>
          <a:xfrm>
            <a:off x="990600" y="19633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>
                <a:solidFill>
                  <a:srgbClr val="953735"/>
                </a:solidFill>
                <a:latin typeface="+mj-lt"/>
                <a:ea typeface="+mj-ea"/>
                <a:cs typeface="+mj-cs"/>
              </a:rPr>
              <a:t>Novi zadatci PPBWG-a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ABDBDA-54B7-8640-A6D4-053740FCD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39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236" y="679048"/>
            <a:ext cx="9229363" cy="6172200"/>
          </a:xfrm>
        </p:spPr>
        <p:txBody>
          <a:bodyPr rtlCol="0">
            <a:noAutofit/>
          </a:bodyPr>
          <a:lstStyle/>
          <a:p>
            <a:pPr lvl="1" algn="l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hr-HR" sz="1800" b="1" u="sng" dirty="0">
                <a:solidFill>
                  <a:srgbClr val="0070C0"/>
                </a:solidFill>
              </a:rPr>
              <a:t>2. BLOK: Ključni izazovi u zemljama članicama PEMPAL-a i kako na njih odgovoriti</a:t>
            </a:r>
          </a:p>
          <a:p>
            <a:pPr marL="1371600" lvl="2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hr-HR" sz="1600" dirty="0">
                <a:solidFill>
                  <a:schemeClr val="tx1"/>
                </a:solidFill>
              </a:rPr>
              <a:t>nekoliko konkretnih izazova predloženih od strane članova 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kako osigurati da preporuke u pogledu dubinskih analiza rashoda budu uključene u pripremu proračuna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kako izgraditi profesionalne kapacitete povezane s dubinskim analizama rashoda viših i operativnih državnih službenika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kako definirati mjere uštede troškova: s obzirom na dobitke na temelju učinkovitosti te s obzirom na stratešku uštedu troškova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kako upravljati procesom izrade dubinskih analiza rashoda i sastavom tima za dubinske analize rashoda te kako ih organizirati, uključujući ulogu ministarstva financija u odnosu na ulogu resornih ministarstava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kako oblikovati optimalan način provedbe postupaka za odabir područja dubinskih analiza rashoda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kako povezati dubinske analize rashoda i planiranje proračuna prema učincima za potrebe određenih sektora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kako motivirati resorna ministarstva da se na odgovarajući način angažiraju u izradi dubinskih analiza rashoda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kako privući političku volju i pažnju javnosti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kako osigurati praktičnu primjenu poboljšanja u definiranju očekivanih rezultata i pokazatelja učinka na temelju dubinskih analiza rashoda</a:t>
            </a:r>
          </a:p>
          <a:p>
            <a:pPr lvl="1" algn="l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hr-HR" sz="1400" b="1" u="sng" dirty="0">
                <a:solidFill>
                  <a:srgbClr val="0070C0"/>
                </a:solidFill>
              </a:rPr>
              <a:t>PRILOZI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b="1" dirty="0">
                <a:solidFill>
                  <a:srgbClr val="0070C0"/>
                </a:solidFill>
              </a:rPr>
              <a:t>Primjeri/sažetci dubinskih analiza rashoda za određene sektore/programe</a:t>
            </a: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400" dirty="0">
                <a:solidFill>
                  <a:schemeClr val="tx1"/>
                </a:solidFill>
              </a:rPr>
              <a:t>Prilog s </a:t>
            </a:r>
            <a:r>
              <a:rPr lang="hr-HR" sz="1400" b="1" dirty="0">
                <a:solidFill>
                  <a:srgbClr val="0070C0"/>
                </a:solidFill>
              </a:rPr>
              <a:t>pregledom trenutačnih regulatornih okvira i metodologija </a:t>
            </a:r>
            <a:r>
              <a:rPr lang="hr-HR" sz="1400" dirty="0">
                <a:solidFill>
                  <a:schemeClr val="tx1"/>
                </a:solidFill>
              </a:rPr>
              <a:t>u zemljama članicama PEMPAL-a</a:t>
            </a:r>
          </a:p>
          <a:p>
            <a:endParaRPr lang="en-US" sz="800" b="1" dirty="0">
              <a:solidFill>
                <a:srgbClr val="4F81BD"/>
              </a:solidFill>
            </a:endParaRPr>
          </a:p>
          <a:p>
            <a:r>
              <a:rPr lang="hr-HR" sz="1800" i="1" dirty="0">
                <a:solidFill>
                  <a:srgbClr val="0070C0"/>
                </a:solidFill>
              </a:rPr>
              <a:t>     Molimo da nas obavijestite slažete li se s predloženom temom i sadržajem sljedećeg KP-a. I VELIKA HVALA PPBWG-u na predanom radu!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8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B7A0DB-9624-2146-88E5-03800CB4CFE3}"/>
              </a:ext>
            </a:extLst>
          </p:cNvPr>
          <p:cNvSpPr txBox="1"/>
          <p:nvPr/>
        </p:nvSpPr>
        <p:spPr>
          <a:xfrm>
            <a:off x="838200" y="136522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>
                <a:solidFill>
                  <a:srgbClr val="953735"/>
                </a:solidFill>
                <a:latin typeface="+mj-lt"/>
                <a:ea typeface="+mj-ea"/>
                <a:cs typeface="+mj-cs"/>
              </a:rPr>
              <a:t>Budući rad PPBWG-a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ABDBDA-54B7-8640-A6D4-053740FCD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20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3600">
                <a:solidFill>
                  <a:srgbClr val="000000"/>
                </a:solidFill>
              </a:rPr>
              <a:t>Hvala na pozornosti!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2000">
                <a:solidFill>
                  <a:srgbClr val="000000"/>
                </a:solidFill>
              </a:rPr>
              <a:t>Svi relevantni materijali sa skupova PEMPAL-a dostupni su na engleskom, ruskom i bosansko-hrvatsko-srpskom na sljedećoj poveznici: </a:t>
            </a:r>
            <a:r>
              <a:rPr lang="hr-HR" sz="2000">
                <a:solidFill>
                  <a:srgbClr val="000000"/>
                </a:solidFill>
                <a:hlinkClick r:id="rId4"/>
              </a:rPr>
              <a:t>www.pempal.org</a:t>
            </a: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4BED7F-B68E-5F40-B187-F91204BF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8103FA47-3E7D-2543-B1FE-175720A96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2895600"/>
            <a:ext cx="7620000" cy="1752600"/>
          </a:xfrm>
        </p:spPr>
        <p:txBody>
          <a:bodyPr/>
          <a:lstStyle/>
          <a:p>
            <a:pPr algn="l"/>
            <a:r>
              <a:rPr lang="hr-HR" sz="4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Pregled rada PPBWG-a i proces razvoja proizvoda znanja</a:t>
            </a:r>
          </a:p>
          <a:p>
            <a:endParaRPr lang="x-none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52DD4A-6A16-2B48-A82B-D0883A8BC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1600200"/>
            <a:ext cx="9142412" cy="6019800"/>
          </a:xfrm>
        </p:spPr>
        <p:txBody>
          <a:bodyPr rtlCol="0">
            <a:normAutofit/>
          </a:bodyPr>
          <a:lstStyle/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r-HR" sz="2200" b="1" dirty="0">
                <a:solidFill>
                  <a:schemeClr val="tx1"/>
                </a:solidFill>
              </a:rPr>
              <a:t>Osnovana</a:t>
            </a:r>
            <a:r>
              <a:rPr lang="hr-HR" sz="2200" dirty="0">
                <a:solidFill>
                  <a:schemeClr val="tx1"/>
                </a:solidFill>
              </a:rPr>
              <a:t> 2016.</a:t>
            </a: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r-HR" sz="2200" b="1" dirty="0">
                <a:solidFill>
                  <a:schemeClr val="tx1"/>
                </a:solidFill>
              </a:rPr>
              <a:t>Pod vodstvom</a:t>
            </a:r>
            <a:r>
              <a:rPr lang="hr-HR" sz="2200" dirty="0">
                <a:solidFill>
                  <a:schemeClr val="tx1"/>
                </a:solidFill>
              </a:rPr>
              <a:t> </a:t>
            </a:r>
            <a:r>
              <a:rPr lang="hr-HR" sz="2200" dirty="0" err="1">
                <a:solidFill>
                  <a:schemeClr val="tx1"/>
                </a:solidFill>
              </a:rPr>
              <a:t>Nikolayja</a:t>
            </a:r>
            <a:r>
              <a:rPr lang="hr-HR" sz="2200" dirty="0">
                <a:solidFill>
                  <a:schemeClr val="tx1"/>
                </a:solidFill>
              </a:rPr>
              <a:t> </a:t>
            </a:r>
            <a:r>
              <a:rPr lang="hr-HR" sz="2200" dirty="0" err="1">
                <a:solidFill>
                  <a:schemeClr val="tx1"/>
                </a:solidFill>
              </a:rPr>
              <a:t>Begchina</a:t>
            </a:r>
            <a:r>
              <a:rPr lang="hr-HR" sz="2200" dirty="0">
                <a:solidFill>
                  <a:schemeClr val="tx1"/>
                </a:solidFill>
              </a:rPr>
              <a:t>, voditelja Odjela za planiranje prema programima i učinkovitost proračunskih rashoda Ministarstva financija Ruske Federacije </a:t>
            </a: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r-HR" sz="2200" b="1" dirty="0">
                <a:solidFill>
                  <a:srgbClr val="0070C0"/>
                </a:solidFill>
              </a:rPr>
              <a:t>Fokus:</a:t>
            </a:r>
            <a:r>
              <a:rPr lang="hr-HR" sz="2200" dirty="0">
                <a:solidFill>
                  <a:srgbClr val="0070C0"/>
                </a:solidFill>
              </a:rPr>
              <a:t> Razmatranje dizajna i implementacije planiranja proračuna prema programima i učincima te dubinskih analiza rashoda s ciljem poboljšanja učinkovitosti potrošnje.</a:t>
            </a:r>
            <a:r>
              <a:rPr lang="hr-HR" sz="2200" dirty="0">
                <a:solidFill>
                  <a:srgbClr val="FF0000"/>
                </a:solidFill>
              </a:rPr>
              <a:t> </a:t>
            </a:r>
            <a:r>
              <a:rPr lang="hr-HR" sz="2200" dirty="0">
                <a:solidFill>
                  <a:schemeClr val="tx1"/>
                </a:solidFill>
              </a:rPr>
              <a:t>Članovi BCOP-a su dosljedni u izdvajanju planiranja proračuna prema programima i učincima kao prioritetnog područja u reformama planiranja proračuna u prethodnim godinama.</a:t>
            </a:r>
          </a:p>
          <a:p>
            <a:pPr marL="342900" lvl="1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hr-HR" sz="2200" b="1" dirty="0">
                <a:solidFill>
                  <a:srgbClr val="0070C0"/>
                </a:solidFill>
              </a:rPr>
              <a:t>Članovi Radne skupine </a:t>
            </a:r>
            <a:r>
              <a:rPr lang="hr-HR" sz="2200" b="0" dirty="0">
                <a:solidFill>
                  <a:srgbClr val="0070C0"/>
                </a:solidFill>
              </a:rPr>
              <a:t>(16 zemalja)</a:t>
            </a:r>
            <a:r>
              <a:rPr lang="hr-HR" sz="2200" dirty="0">
                <a:solidFill>
                  <a:schemeClr val="tx1"/>
                </a:solidFill>
              </a:rPr>
              <a:t>: </a:t>
            </a:r>
            <a:r>
              <a:rPr lang="hr-HR" sz="2200" i="1" dirty="0">
                <a:solidFill>
                  <a:schemeClr val="tx1"/>
                </a:solidFill>
              </a:rPr>
              <a:t>Albanija, Armenija, </a:t>
            </a:r>
            <a:r>
              <a:rPr lang="hr-HR" sz="2200" i="1" dirty="0" err="1">
                <a:solidFill>
                  <a:schemeClr val="tx1"/>
                </a:solidFill>
              </a:rPr>
              <a:t>Bjelarus</a:t>
            </a:r>
            <a:r>
              <a:rPr lang="hr-HR" sz="2200" i="1" dirty="0">
                <a:solidFill>
                  <a:schemeClr val="tx1"/>
                </a:solidFill>
              </a:rPr>
              <a:t>, Bosna i Hercegovina, Bugarska, Hrvatska, Gruzija, </a:t>
            </a:r>
            <a:r>
              <a:rPr lang="hr-HR" sz="2200" i="1" dirty="0" err="1">
                <a:solidFill>
                  <a:schemeClr val="tx1"/>
                </a:solidFill>
              </a:rPr>
              <a:t>Kirgiska</a:t>
            </a:r>
            <a:r>
              <a:rPr lang="hr-HR" sz="2200" i="1" dirty="0">
                <a:solidFill>
                  <a:schemeClr val="tx1"/>
                </a:solidFill>
              </a:rPr>
              <a:t> Republika, Kosovo, </a:t>
            </a:r>
            <a:r>
              <a:rPr lang="hr-HR" sz="2200" i="1" dirty="0" err="1">
                <a:solidFill>
                  <a:schemeClr val="tx1"/>
                </a:solidFill>
              </a:rPr>
              <a:t>Moldova</a:t>
            </a:r>
            <a:r>
              <a:rPr lang="hr-HR" sz="2200" i="1" dirty="0">
                <a:solidFill>
                  <a:schemeClr val="tx1"/>
                </a:solidFill>
              </a:rPr>
              <a:t>, Republika Sjeverna Makedonija, Ruska Federacija, Srbija, Turska, Ukrajina i Uzbekistan. 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175713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Radna skupina za programsko planiranje i planiranje proračuna prema učinku (PPBWG) BCOP-a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F01A5-DECE-FA42-84ED-0841F229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02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93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Title 1">
            <a:extLst>
              <a:ext uri="{FF2B5EF4-FFF2-40B4-BE49-F238E27FC236}">
                <a16:creationId xmlns:a16="http://schemas.microsoft.com/office/drawing/2014/main" id="{B4F04630-4FB5-4440-A81A-18600AC7EB95}"/>
              </a:ext>
            </a:extLst>
          </p:cNvPr>
          <p:cNvSpPr txBox="1">
            <a:spLocks/>
          </p:cNvSpPr>
          <p:nvPr/>
        </p:nvSpPr>
        <p:spPr bwMode="auto">
          <a:xfrm>
            <a:off x="1423926" y="25813"/>
            <a:ext cx="7886700" cy="73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b="1" dirty="0">
                <a:solidFill>
                  <a:srgbClr val="953735"/>
                </a:solidFill>
              </a:rPr>
              <a:t>Pregled aktivnosti PPBWG-a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689CBBA8-D9B3-B34B-84C2-ABA76DB4D706}"/>
              </a:ext>
            </a:extLst>
          </p:cNvPr>
          <p:cNvGrpSpPr/>
          <p:nvPr/>
        </p:nvGrpSpPr>
        <p:grpSpPr>
          <a:xfrm>
            <a:off x="4212834" y="2057972"/>
            <a:ext cx="905921" cy="1663792"/>
            <a:chOff x="4555138" y="2063281"/>
            <a:chExt cx="953960" cy="1456468"/>
          </a:xfrm>
        </p:grpSpPr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E2C5744D-647F-F74E-BDDE-0955580ABF41}"/>
                </a:ext>
              </a:extLst>
            </p:cNvPr>
            <p:cNvSpPr/>
            <p:nvPr/>
          </p:nvSpPr>
          <p:spPr>
            <a:xfrm rot="10800000" flipH="1" flipV="1">
              <a:off x="5211891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878B6C54-BB61-E847-BEDA-0C8183A98EE1}"/>
                </a:ext>
              </a:extLst>
            </p:cNvPr>
            <p:cNvSpPr/>
            <p:nvPr/>
          </p:nvSpPr>
          <p:spPr>
            <a:xfrm rot="10800000" flipH="1" flipV="1">
              <a:off x="5326128" y="3336890"/>
              <a:ext cx="182970" cy="182859"/>
            </a:xfrm>
            <a:prstGeom prst="ellipse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860EAE89-CB5C-CB4E-A6C0-8C2866BAE980}"/>
                </a:ext>
              </a:extLst>
            </p:cNvPr>
            <p:cNvSpPr/>
            <p:nvPr/>
          </p:nvSpPr>
          <p:spPr>
            <a:xfrm rot="10800000" flipV="1">
              <a:off x="4555138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79779984-C05E-D142-983F-F3251426D175}"/>
                </a:ext>
              </a:extLst>
            </p:cNvPr>
            <p:cNvSpPr/>
            <p:nvPr/>
          </p:nvSpPr>
          <p:spPr>
            <a:xfrm rot="10800000" flipV="1">
              <a:off x="4741396" y="3400643"/>
              <a:ext cx="521178" cy="54612"/>
            </a:xfrm>
            <a:prstGeom prst="rect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A6035EC-FBA6-B147-A34F-B7D33795B336}"/>
                </a:ext>
              </a:extLst>
            </p:cNvPr>
            <p:cNvSpPr/>
            <p:nvPr/>
          </p:nvSpPr>
          <p:spPr>
            <a:xfrm rot="16200000" flipH="1" flipV="1">
              <a:off x="4819882" y="2633688"/>
              <a:ext cx="1195459" cy="54645"/>
            </a:xfrm>
            <a:prstGeom prst="rect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9EAD1C10-11DD-704F-AA93-7A6AB71834E2}"/>
              </a:ext>
            </a:extLst>
          </p:cNvPr>
          <p:cNvGrpSpPr/>
          <p:nvPr/>
        </p:nvGrpSpPr>
        <p:grpSpPr>
          <a:xfrm>
            <a:off x="5984168" y="2232644"/>
            <a:ext cx="912554" cy="1532663"/>
            <a:chOff x="6264343" y="2063281"/>
            <a:chExt cx="953960" cy="1456468"/>
          </a:xfrm>
        </p:grpSpPr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0253C779-86F3-3345-9071-8C3D4598F87C}"/>
                </a:ext>
              </a:extLst>
            </p:cNvPr>
            <p:cNvSpPr/>
            <p:nvPr/>
          </p:nvSpPr>
          <p:spPr>
            <a:xfrm rot="10800000" flipH="1" flipV="1">
              <a:off x="6921096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8F48B693-BA4E-B642-9A2A-223F8E043226}"/>
                </a:ext>
              </a:extLst>
            </p:cNvPr>
            <p:cNvSpPr/>
            <p:nvPr/>
          </p:nvSpPr>
          <p:spPr>
            <a:xfrm rot="16200000" flipH="1" flipV="1">
              <a:off x="6529087" y="2633688"/>
              <a:ext cx="1195459" cy="54645"/>
            </a:xfrm>
            <a:prstGeom prst="rect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CC6CFEC7-BC09-EC44-AC84-7AA6C9EA7194}"/>
                </a:ext>
              </a:extLst>
            </p:cNvPr>
            <p:cNvSpPr/>
            <p:nvPr/>
          </p:nvSpPr>
          <p:spPr>
            <a:xfrm rot="10800000" flipH="1" flipV="1">
              <a:off x="7035333" y="3336890"/>
              <a:ext cx="182970" cy="182859"/>
            </a:xfrm>
            <a:prstGeom prst="ellipse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1796A8C7-FCF6-E745-BFE1-08FAF7E6F3B2}"/>
                </a:ext>
              </a:extLst>
            </p:cNvPr>
            <p:cNvSpPr/>
            <p:nvPr/>
          </p:nvSpPr>
          <p:spPr>
            <a:xfrm rot="10800000" flipV="1">
              <a:off x="6264343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21CA3B11-36B3-9D45-B0B8-CD0B6BA8CFBA}"/>
                </a:ext>
              </a:extLst>
            </p:cNvPr>
            <p:cNvSpPr/>
            <p:nvPr/>
          </p:nvSpPr>
          <p:spPr>
            <a:xfrm rot="10800000" flipV="1">
              <a:off x="6450601" y="3400643"/>
              <a:ext cx="521178" cy="54612"/>
            </a:xfrm>
            <a:prstGeom prst="rect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D3FD99A5-62F5-9D47-8A7D-857B56BB8620}"/>
              </a:ext>
            </a:extLst>
          </p:cNvPr>
          <p:cNvGrpSpPr/>
          <p:nvPr/>
        </p:nvGrpSpPr>
        <p:grpSpPr>
          <a:xfrm>
            <a:off x="1650771" y="3509071"/>
            <a:ext cx="835185" cy="1583734"/>
            <a:chOff x="1991331" y="3336567"/>
            <a:chExt cx="953960" cy="1674740"/>
          </a:xfrm>
        </p:grpSpPr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691178A9-1A26-8D48-A107-5554BFA11342}"/>
                </a:ext>
              </a:extLst>
            </p:cNvPr>
            <p:cNvSpPr/>
            <p:nvPr/>
          </p:nvSpPr>
          <p:spPr>
            <a:xfrm rot="10800000">
              <a:off x="1991331" y="3401017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056A505C-3308-8343-9C77-5006043CE3A7}"/>
                </a:ext>
              </a:extLst>
            </p:cNvPr>
            <p:cNvSpPr/>
            <p:nvPr/>
          </p:nvSpPr>
          <p:spPr>
            <a:xfrm rot="10800000">
              <a:off x="2177589" y="3401176"/>
              <a:ext cx="521178" cy="54709"/>
            </a:xfrm>
            <a:prstGeom prst="rect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C42A099F-796E-6D49-8B56-A790751269C2}"/>
                </a:ext>
              </a:extLst>
            </p:cNvPr>
            <p:cNvSpPr/>
            <p:nvPr/>
          </p:nvSpPr>
          <p:spPr>
            <a:xfrm rot="10800000" flipH="1">
              <a:off x="2648084" y="3401017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D157938A-08AE-9B4A-BDB4-7BA0BB7D5DFA}"/>
                </a:ext>
              </a:extLst>
            </p:cNvPr>
            <p:cNvSpPr/>
            <p:nvPr/>
          </p:nvSpPr>
          <p:spPr>
            <a:xfrm rot="10800000" flipH="1">
              <a:off x="2762321" y="3336567"/>
              <a:ext cx="182970" cy="183182"/>
            </a:xfrm>
            <a:prstGeom prst="ellipse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5EEA5B05-8346-3C45-94CE-67FD82F50A33}"/>
                </a:ext>
              </a:extLst>
            </p:cNvPr>
            <p:cNvSpPr/>
            <p:nvPr/>
          </p:nvSpPr>
          <p:spPr>
            <a:xfrm rot="5400000" flipH="1">
              <a:off x="2146178" y="4276357"/>
              <a:ext cx="1415254" cy="54645"/>
            </a:xfrm>
            <a:prstGeom prst="rect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B3D41B4-93AE-634F-9B2D-C4E255C44AFB}"/>
              </a:ext>
            </a:extLst>
          </p:cNvPr>
          <p:cNvGrpSpPr/>
          <p:nvPr/>
        </p:nvGrpSpPr>
        <p:grpSpPr>
          <a:xfrm>
            <a:off x="5038803" y="3535195"/>
            <a:ext cx="1033205" cy="1667764"/>
            <a:chOff x="5409740" y="3338250"/>
            <a:chExt cx="953960" cy="1673057"/>
          </a:xfrm>
        </p:grpSpPr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28676A0D-8414-A749-B0DA-1CA20EB225F8}"/>
                </a:ext>
              </a:extLst>
            </p:cNvPr>
            <p:cNvSpPr/>
            <p:nvPr/>
          </p:nvSpPr>
          <p:spPr>
            <a:xfrm rot="10800000">
              <a:off x="5409740" y="3402700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99DC6314-CA71-1042-8963-71B530F232A2}"/>
                </a:ext>
              </a:extLst>
            </p:cNvPr>
            <p:cNvSpPr/>
            <p:nvPr/>
          </p:nvSpPr>
          <p:spPr>
            <a:xfrm rot="10800000">
              <a:off x="5595998" y="3402859"/>
              <a:ext cx="521178" cy="54709"/>
            </a:xfrm>
            <a:prstGeom prst="rect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24BB1629-5974-1541-82E7-C79F1434DFA7}"/>
                </a:ext>
              </a:extLst>
            </p:cNvPr>
            <p:cNvSpPr/>
            <p:nvPr/>
          </p:nvSpPr>
          <p:spPr>
            <a:xfrm rot="10800000" flipH="1">
              <a:off x="6066493" y="3402700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C15E162-55A6-674F-9CF1-BFA31AF7CC09}"/>
                </a:ext>
              </a:extLst>
            </p:cNvPr>
            <p:cNvSpPr/>
            <p:nvPr/>
          </p:nvSpPr>
          <p:spPr>
            <a:xfrm rot="10800000" flipH="1">
              <a:off x="6180730" y="3338250"/>
              <a:ext cx="182970" cy="183182"/>
            </a:xfrm>
            <a:prstGeom prst="ellipse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F6FBA4C7-A879-264E-9742-C6463ECB33D7}"/>
                </a:ext>
              </a:extLst>
            </p:cNvPr>
            <p:cNvSpPr/>
            <p:nvPr/>
          </p:nvSpPr>
          <p:spPr>
            <a:xfrm rot="5400000" flipH="1">
              <a:off x="5564587" y="4276357"/>
              <a:ext cx="1415254" cy="54645"/>
            </a:xfrm>
            <a:prstGeom prst="rect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D2759F9C-16FD-3346-AA94-19E06253FE82}"/>
              </a:ext>
            </a:extLst>
          </p:cNvPr>
          <p:cNvGrpSpPr/>
          <p:nvPr/>
        </p:nvGrpSpPr>
        <p:grpSpPr>
          <a:xfrm>
            <a:off x="3375884" y="3511809"/>
            <a:ext cx="953960" cy="1677302"/>
            <a:chOff x="3700536" y="3334005"/>
            <a:chExt cx="953960" cy="1677302"/>
          </a:xfrm>
        </p:grpSpPr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DEA3DC87-6C29-034A-B90A-9BD3648A2EC5}"/>
                </a:ext>
              </a:extLst>
            </p:cNvPr>
            <p:cNvSpPr/>
            <p:nvPr/>
          </p:nvSpPr>
          <p:spPr>
            <a:xfrm rot="10800000">
              <a:off x="3700536" y="3398455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387541DD-1511-DD43-A0F5-88CF0B1E6060}"/>
                </a:ext>
              </a:extLst>
            </p:cNvPr>
            <p:cNvSpPr/>
            <p:nvPr/>
          </p:nvSpPr>
          <p:spPr>
            <a:xfrm rot="10800000" flipH="1">
              <a:off x="4357289" y="3398455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FB8CAE6-D316-524F-AEE0-E3079C15533B}"/>
                </a:ext>
              </a:extLst>
            </p:cNvPr>
            <p:cNvSpPr/>
            <p:nvPr/>
          </p:nvSpPr>
          <p:spPr>
            <a:xfrm rot="10800000" flipH="1">
              <a:off x="4471526" y="3334005"/>
              <a:ext cx="182970" cy="183182"/>
            </a:xfrm>
            <a:prstGeom prst="ellipse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ED3D02C9-BED5-D94D-8951-03EA49CAC8D9}"/>
                </a:ext>
              </a:extLst>
            </p:cNvPr>
            <p:cNvSpPr/>
            <p:nvPr/>
          </p:nvSpPr>
          <p:spPr>
            <a:xfrm rot="5400000" flipH="1">
              <a:off x="3855383" y="4276357"/>
              <a:ext cx="1415254" cy="54645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9D56207D-0997-F548-B025-96DD5C6CADFA}"/>
                </a:ext>
              </a:extLst>
            </p:cNvPr>
            <p:cNvSpPr/>
            <p:nvPr/>
          </p:nvSpPr>
          <p:spPr>
            <a:xfrm rot="10800000">
              <a:off x="3886794" y="3398614"/>
              <a:ext cx="521178" cy="54709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A094AB37-FF97-E648-B599-1A1140E3A78E}"/>
              </a:ext>
            </a:extLst>
          </p:cNvPr>
          <p:cNvGrpSpPr/>
          <p:nvPr/>
        </p:nvGrpSpPr>
        <p:grpSpPr>
          <a:xfrm>
            <a:off x="3024765" y="843241"/>
            <a:ext cx="582650" cy="1004329"/>
            <a:chOff x="4130308" y="996540"/>
            <a:chExt cx="582650" cy="1004329"/>
          </a:xfrm>
        </p:grpSpPr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F448D460-922C-1E45-A897-B790EC8B20CA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2A85ACCA-4914-0C45-896C-B3C09876A7A1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FC41100-5A19-2B47-9A00-3A7E03366D44}"/>
                </a:ext>
              </a:extLst>
            </p:cNvPr>
            <p:cNvSpPr/>
            <p:nvPr/>
          </p:nvSpPr>
          <p:spPr>
            <a:xfrm rot="10800000">
              <a:off x="4236602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3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hr-HR" sz="1400" dirty="0">
                  <a:solidFill>
                    <a:schemeClr val="accent3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B5B6C83-7466-104C-974B-D6F8DF1C779F}"/>
              </a:ext>
            </a:extLst>
          </p:cNvPr>
          <p:cNvGrpSpPr/>
          <p:nvPr/>
        </p:nvGrpSpPr>
        <p:grpSpPr>
          <a:xfrm>
            <a:off x="1366067" y="708309"/>
            <a:ext cx="614185" cy="1122741"/>
            <a:chOff x="4130308" y="878128"/>
            <a:chExt cx="614185" cy="1122741"/>
          </a:xfrm>
        </p:grpSpPr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289C0A61-8BBD-AF41-8B05-F19612548320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4377F41D-581A-304A-9E52-E1DEF5557954}"/>
                </a:ext>
              </a:extLst>
            </p:cNvPr>
            <p:cNvSpPr/>
            <p:nvPr/>
          </p:nvSpPr>
          <p:spPr>
            <a:xfrm rot="10800000">
              <a:off x="4453167" y="878128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AF1E05A2-EEEB-7D48-B3D4-B5FE99AD98EF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45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799999"/>
                </a:camera>
                <a:lightRig rig="threePt" dir="t"/>
              </a:scene3d>
            </a:bodyPr>
            <a:lstStyle/>
            <a:p>
              <a:pPr algn="ctr"/>
              <a:r>
                <a:rPr lang="hr-HR" sz="1400" dirty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09D4C2D1-380C-4149-B249-B691F86212CE}"/>
              </a:ext>
            </a:extLst>
          </p:cNvPr>
          <p:cNvGrpSpPr/>
          <p:nvPr/>
        </p:nvGrpSpPr>
        <p:grpSpPr>
          <a:xfrm>
            <a:off x="4784626" y="797357"/>
            <a:ext cx="582650" cy="1004329"/>
            <a:chOff x="4130308" y="996540"/>
            <a:chExt cx="582650" cy="1004329"/>
          </a:xfrm>
        </p:grpSpPr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5F580721-038A-9547-990F-08C53DDAEDB4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22FF556D-9C34-9B4D-9F88-DCB166A963F3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3D998631-A149-654B-A1EE-DB01CEDDF13F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hr-HR" sz="1400" dirty="0">
                  <a:solidFill>
                    <a:schemeClr val="accent3">
                      <a:lumMod val="50000"/>
                    </a:schemeClr>
                  </a:solidFill>
                </a:rPr>
                <a:t>5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E0510709-DC88-3349-924B-12CC101C684D}"/>
              </a:ext>
            </a:extLst>
          </p:cNvPr>
          <p:cNvGrpSpPr/>
          <p:nvPr/>
        </p:nvGrpSpPr>
        <p:grpSpPr>
          <a:xfrm>
            <a:off x="6529585" y="790445"/>
            <a:ext cx="582650" cy="1004329"/>
            <a:chOff x="4130308" y="996540"/>
            <a:chExt cx="582650" cy="1004329"/>
          </a:xfrm>
        </p:grpSpPr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08C9E986-D0B1-4A42-AFE4-F2DA0F59AC01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DCD41210-B14D-6D4E-B31F-3A4D429E108C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755EE52-71F5-344B-9DD4-B67C6924992E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5E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hr-HR" sz="1400" dirty="0">
                  <a:solidFill>
                    <a:schemeClr val="accent3">
                      <a:lumMod val="50000"/>
                    </a:schemeClr>
                  </a:solidFill>
                </a:rPr>
                <a:t>7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B38E4555-381E-C64C-8130-AAAF5FFDB5B5}"/>
              </a:ext>
            </a:extLst>
          </p:cNvPr>
          <p:cNvGrpSpPr/>
          <p:nvPr/>
        </p:nvGrpSpPr>
        <p:grpSpPr>
          <a:xfrm rot="10800000">
            <a:off x="5660973" y="5502905"/>
            <a:ext cx="582650" cy="1004329"/>
            <a:chOff x="4130308" y="996540"/>
            <a:chExt cx="582650" cy="1004329"/>
          </a:xfrm>
        </p:grpSpPr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FF3AC754-1619-E241-B392-DC79C9255191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AD9F4AE3-68B6-9A4A-9D40-E8DA3791B6BB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7B332D12-0E15-934B-8F38-B7109290542D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5F00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dirty="0">
                  <a:solidFill>
                    <a:schemeClr val="accent3">
                      <a:lumMod val="50000"/>
                    </a:schemeClr>
                  </a:solidFill>
                </a:rPr>
                <a:t>6</a:t>
              </a: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0FBBF896-0545-2A4E-A212-352B301A7683}"/>
              </a:ext>
            </a:extLst>
          </p:cNvPr>
          <p:cNvGrpSpPr/>
          <p:nvPr/>
        </p:nvGrpSpPr>
        <p:grpSpPr>
          <a:xfrm rot="10800000">
            <a:off x="3951795" y="5449564"/>
            <a:ext cx="582650" cy="1004329"/>
            <a:chOff x="4130308" y="996540"/>
            <a:chExt cx="582650" cy="1004329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985B2F53-F33B-9742-A4D2-080ED29F50A2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B9CD4AF-A8E3-EC42-ABFF-C9BDCB0F1C24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714B83B-0F63-6747-AA90-A8179EC41EAC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8A80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dirty="0">
                  <a:solidFill>
                    <a:schemeClr val="accent3">
                      <a:lumMod val="50000"/>
                    </a:schemeClr>
                  </a:solidFill>
                </a:rPr>
                <a:t>4</a:t>
              </a: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AAB2E171-6BEB-404B-9AE3-943456A40371}"/>
              </a:ext>
            </a:extLst>
          </p:cNvPr>
          <p:cNvGrpSpPr/>
          <p:nvPr/>
        </p:nvGrpSpPr>
        <p:grpSpPr>
          <a:xfrm rot="10800000">
            <a:off x="2115281" y="5384013"/>
            <a:ext cx="582650" cy="1004329"/>
            <a:chOff x="4130308" y="996540"/>
            <a:chExt cx="582650" cy="1004329"/>
          </a:xfrm>
        </p:grpSpPr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6F5DC8F4-11CA-B243-B7F6-32EAC0751872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63FBDBEC-AEAE-5142-84DB-7EEFDD99379C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AC6A8671-7AA5-564E-985B-E94F555977FD}"/>
                </a:ext>
              </a:extLst>
            </p:cNvPr>
            <p:cNvSpPr/>
            <p:nvPr/>
          </p:nvSpPr>
          <p:spPr>
            <a:xfrm rot="10800000">
              <a:off x="4260871" y="1117150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6CAC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dirty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F80B87E3-5600-4C4A-8E6F-4C4923994F9D}"/>
              </a:ext>
            </a:extLst>
          </p:cNvPr>
          <p:cNvGrpSpPr/>
          <p:nvPr/>
        </p:nvGrpSpPr>
        <p:grpSpPr>
          <a:xfrm>
            <a:off x="855735" y="2237408"/>
            <a:ext cx="876921" cy="1477854"/>
            <a:chOff x="1130224" y="2060641"/>
            <a:chExt cx="980053" cy="1477854"/>
          </a:xfrm>
        </p:grpSpPr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25761F9C-AD54-F341-BBAF-B4AC89EEEA40}"/>
                </a:ext>
              </a:extLst>
            </p:cNvPr>
            <p:cNvSpPr/>
            <p:nvPr/>
          </p:nvSpPr>
          <p:spPr>
            <a:xfrm>
              <a:off x="1812725" y="3221984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C439117-C096-E94B-9A87-7395223B247E}"/>
                </a:ext>
              </a:extLst>
            </p:cNvPr>
            <p:cNvSpPr/>
            <p:nvPr/>
          </p:nvSpPr>
          <p:spPr>
            <a:xfrm>
              <a:off x="1338605" y="3400431"/>
              <a:ext cx="521178" cy="54709"/>
            </a:xfrm>
            <a:prstGeom prst="rect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7BFE5F27-258B-B847-88CF-549CCE5BC59A}"/>
                </a:ext>
              </a:extLst>
            </p:cNvPr>
            <p:cNvSpPr/>
            <p:nvPr/>
          </p:nvSpPr>
          <p:spPr>
            <a:xfrm>
              <a:off x="1927095" y="3336567"/>
              <a:ext cx="183182" cy="183182"/>
            </a:xfrm>
            <a:prstGeom prst="ellipse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CDFB2088-A346-0749-8BBC-185E62F4310E}"/>
                </a:ext>
              </a:extLst>
            </p:cNvPr>
            <p:cNvSpPr/>
            <p:nvPr/>
          </p:nvSpPr>
          <p:spPr>
            <a:xfrm>
              <a:off x="1130224" y="3317076"/>
              <a:ext cx="221419" cy="221419"/>
            </a:xfrm>
            <a:prstGeom prst="ellipse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BE9A4103-A90F-9C4C-8598-6F37F1800797}"/>
                </a:ext>
              </a:extLst>
            </p:cNvPr>
            <p:cNvSpPr/>
            <p:nvPr/>
          </p:nvSpPr>
          <p:spPr>
            <a:xfrm rot="5400000">
              <a:off x="1419898" y="2632073"/>
              <a:ext cx="1197574" cy="54709"/>
            </a:xfrm>
            <a:prstGeom prst="rect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04F68455-70CC-8644-BF26-84D30FDCB2B0}"/>
              </a:ext>
            </a:extLst>
          </p:cNvPr>
          <p:cNvSpPr txBox="1"/>
          <p:nvPr/>
        </p:nvSpPr>
        <p:spPr>
          <a:xfrm rot="16200000">
            <a:off x="504767" y="2414095"/>
            <a:ext cx="1938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>
                <a:solidFill>
                  <a:srgbClr val="C44549"/>
                </a:solidFill>
              </a:rPr>
              <a:t>proljeće – ljeto 2016.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C938E56F-7DD3-6241-B7FE-EF26AFD61CE2}"/>
              </a:ext>
            </a:extLst>
          </p:cNvPr>
          <p:cNvSpPr txBox="1"/>
          <p:nvPr/>
        </p:nvSpPr>
        <p:spPr>
          <a:xfrm rot="16200000">
            <a:off x="1635049" y="4271964"/>
            <a:ext cx="1279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r-HR" sz="1200" b="1">
                <a:solidFill>
                  <a:srgbClr val="6CAC57"/>
                </a:solidFill>
              </a:rPr>
              <a:t>jesen – zima 16.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B782894A-2AB3-AC43-B656-9595D75216FD}"/>
              </a:ext>
            </a:extLst>
          </p:cNvPr>
          <p:cNvSpPr txBox="1"/>
          <p:nvPr/>
        </p:nvSpPr>
        <p:spPr>
          <a:xfrm rot="16200000">
            <a:off x="3581420" y="4146272"/>
            <a:ext cx="1003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r-HR" sz="1200" b="1" dirty="0">
                <a:solidFill>
                  <a:srgbClr val="8A8053"/>
                </a:solidFill>
              </a:rPr>
              <a:t>jesen 2017.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51C85632-5A2B-5941-A3C5-B4675FFFF87F}"/>
              </a:ext>
            </a:extLst>
          </p:cNvPr>
          <p:cNvSpPr txBox="1"/>
          <p:nvPr/>
        </p:nvSpPr>
        <p:spPr>
          <a:xfrm rot="16200000">
            <a:off x="5199171" y="4315248"/>
            <a:ext cx="1276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200" b="1">
                <a:solidFill>
                  <a:srgbClr val="5F003E"/>
                </a:solidFill>
              </a:rPr>
              <a:t>proljeće 2018.</a:t>
            </a:r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FF382276-D6B9-B84E-988D-8F1C8165F0C5}"/>
              </a:ext>
            </a:extLst>
          </p:cNvPr>
          <p:cNvGrpSpPr/>
          <p:nvPr/>
        </p:nvGrpSpPr>
        <p:grpSpPr>
          <a:xfrm>
            <a:off x="2398817" y="2152454"/>
            <a:ext cx="1066779" cy="1573059"/>
            <a:chOff x="2845933" y="2063281"/>
            <a:chExt cx="953960" cy="1456468"/>
          </a:xfrm>
        </p:grpSpPr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D01CE06D-E1A3-F645-A8F3-6D998D7890B0}"/>
                </a:ext>
              </a:extLst>
            </p:cNvPr>
            <p:cNvSpPr/>
            <p:nvPr/>
          </p:nvSpPr>
          <p:spPr>
            <a:xfrm rot="10800000" flipH="1" flipV="1">
              <a:off x="3502686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71DAE26F-A3AB-004B-9692-19EDB9005B2C}"/>
                </a:ext>
              </a:extLst>
            </p:cNvPr>
            <p:cNvSpPr/>
            <p:nvPr/>
          </p:nvSpPr>
          <p:spPr>
            <a:xfrm rot="10800000" flipH="1" flipV="1">
              <a:off x="3616923" y="3336890"/>
              <a:ext cx="182970" cy="182859"/>
            </a:xfrm>
            <a:prstGeom prst="ellipse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AC8972F3-36B2-4048-9962-3EC03E33CB2A}"/>
                </a:ext>
              </a:extLst>
            </p:cNvPr>
            <p:cNvSpPr/>
            <p:nvPr/>
          </p:nvSpPr>
          <p:spPr>
            <a:xfrm rot="10800000" flipV="1">
              <a:off x="2845933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1592BFEC-9CD9-5D4B-B209-37DBFC6326CC}"/>
                </a:ext>
              </a:extLst>
            </p:cNvPr>
            <p:cNvSpPr/>
            <p:nvPr/>
          </p:nvSpPr>
          <p:spPr>
            <a:xfrm rot="10800000" flipV="1">
              <a:off x="3032191" y="3400643"/>
              <a:ext cx="521178" cy="54612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FB9CE0DF-63BB-7749-B7A7-285A99FF8F0B}"/>
                </a:ext>
              </a:extLst>
            </p:cNvPr>
            <p:cNvSpPr/>
            <p:nvPr/>
          </p:nvSpPr>
          <p:spPr>
            <a:xfrm rot="16200000" flipH="1" flipV="1">
              <a:off x="3110677" y="2633688"/>
              <a:ext cx="1195459" cy="54645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78" name="TextBox 177">
            <a:extLst>
              <a:ext uri="{FF2B5EF4-FFF2-40B4-BE49-F238E27FC236}">
                <a16:creationId xmlns:a16="http://schemas.microsoft.com/office/drawing/2014/main" id="{EA7F9E21-A56E-E542-9F76-1EEB9D9131B2}"/>
              </a:ext>
            </a:extLst>
          </p:cNvPr>
          <p:cNvSpPr txBox="1"/>
          <p:nvPr/>
        </p:nvSpPr>
        <p:spPr>
          <a:xfrm rot="16200000">
            <a:off x="2220655" y="2322079"/>
            <a:ext cx="2012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>
                <a:solidFill>
                  <a:srgbClr val="C4836F"/>
                </a:solidFill>
              </a:rPr>
              <a:t>proljeće – ljeto 2017.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A629CB5A-180A-A84E-9A74-CE3D8262D011}"/>
              </a:ext>
            </a:extLst>
          </p:cNvPr>
          <p:cNvSpPr txBox="1"/>
          <p:nvPr/>
        </p:nvSpPr>
        <p:spPr>
          <a:xfrm rot="16200000">
            <a:off x="4244387" y="2706583"/>
            <a:ext cx="1234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>
                <a:solidFill>
                  <a:srgbClr val="C48A00"/>
                </a:solidFill>
              </a:rPr>
              <a:t>zima 2017.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E41FC569-C2ED-9B4A-BA46-FAE1961F387B}"/>
              </a:ext>
            </a:extLst>
          </p:cNvPr>
          <p:cNvSpPr txBox="1"/>
          <p:nvPr/>
        </p:nvSpPr>
        <p:spPr>
          <a:xfrm rot="16200000">
            <a:off x="5851005" y="2573785"/>
            <a:ext cx="16283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>
                <a:solidFill>
                  <a:srgbClr val="005E68"/>
                </a:solidFill>
              </a:rPr>
              <a:t>jesen – zima 2018.</a:t>
            </a:r>
          </a:p>
        </p:txBody>
      </p: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6876E18F-CF39-8842-B265-E1616692986D}"/>
              </a:ext>
            </a:extLst>
          </p:cNvPr>
          <p:cNvGrpSpPr/>
          <p:nvPr/>
        </p:nvGrpSpPr>
        <p:grpSpPr>
          <a:xfrm>
            <a:off x="665534" y="1473123"/>
            <a:ext cx="868473" cy="1876240"/>
            <a:chOff x="2096056" y="3848336"/>
            <a:chExt cx="868473" cy="1876240"/>
          </a:xfrm>
        </p:grpSpPr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EA73E25C-E97F-224D-856F-867AB16B53F8}"/>
                </a:ext>
              </a:extLst>
            </p:cNvPr>
            <p:cNvSpPr/>
            <p:nvPr/>
          </p:nvSpPr>
          <p:spPr>
            <a:xfrm>
              <a:off x="2178731" y="4231860"/>
              <a:ext cx="785798" cy="14927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100" dirty="0"/>
            </a:p>
            <a:p>
              <a:r>
                <a:rPr lang="hr-HR" sz="900" b="1" dirty="0" err="1">
                  <a:solidFill>
                    <a:srgbClr val="C44549"/>
                  </a:solidFill>
                </a:rPr>
                <a:t>Sudjelo-vanje</a:t>
              </a:r>
              <a:r>
                <a:rPr lang="hr-HR" sz="900" b="1" dirty="0">
                  <a:solidFill>
                    <a:srgbClr val="C44549"/>
                  </a:solidFill>
                </a:rPr>
                <a:t> u Anketi </a:t>
              </a:r>
            </a:p>
            <a:p>
              <a:r>
                <a:rPr lang="hr-HR" sz="900" b="1" dirty="0">
                  <a:solidFill>
                    <a:srgbClr val="C44549"/>
                  </a:solidFill>
                </a:rPr>
                <a:t>OECD-a </a:t>
              </a:r>
            </a:p>
            <a:p>
              <a:r>
                <a:rPr lang="hr-HR" sz="900" b="1" dirty="0">
                  <a:solidFill>
                    <a:srgbClr val="C44549"/>
                  </a:solidFill>
                </a:rPr>
                <a:t>o planiranju proračuna prema učincima </a:t>
              </a:r>
            </a:p>
            <a:p>
              <a:r>
                <a:rPr lang="hr-HR" sz="900" b="1" dirty="0">
                  <a:solidFill>
                    <a:srgbClr val="C44549"/>
                  </a:solidFill>
                </a:rPr>
                <a:t>za 2016.</a:t>
              </a: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C8DC8AD8-96DB-164B-86F5-1CB7F3AB7C56}"/>
                </a:ext>
              </a:extLst>
            </p:cNvPr>
            <p:cNvSpPr/>
            <p:nvPr/>
          </p:nvSpPr>
          <p:spPr>
            <a:xfrm>
              <a:off x="2096056" y="3848336"/>
              <a:ext cx="779381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1100" b="1" dirty="0">
                  <a:solidFill>
                    <a:schemeClr val="accent2">
                      <a:lumMod val="50000"/>
                    </a:schemeClr>
                  </a:solidFill>
                </a:rPr>
                <a:t> Pregled </a:t>
              </a:r>
            </a:p>
            <a:p>
              <a:r>
                <a:rPr lang="hr-HR" sz="1100" b="1" dirty="0">
                  <a:solidFill>
                    <a:schemeClr val="accent2">
                      <a:lumMod val="50000"/>
                    </a:schemeClr>
                  </a:solidFill>
                </a:rPr>
                <a:t>  stanja </a:t>
              </a:r>
            </a:p>
          </p:txBody>
        </p:sp>
      </p:grp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3844BD7-5E06-AD4C-9C1E-BD7DE0E33EA4}"/>
              </a:ext>
            </a:extLst>
          </p:cNvPr>
          <p:cNvSpPr/>
          <p:nvPr/>
        </p:nvSpPr>
        <p:spPr>
          <a:xfrm>
            <a:off x="1918400" y="606478"/>
            <a:ext cx="1280896" cy="1100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Slučajevi zemalja i  Odluka o proizvodu znanja</a:t>
            </a:r>
          </a:p>
          <a:p>
            <a:endParaRPr lang="hr-HR" sz="105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A1282AE-F2D4-FD4E-9645-FCA2075B998E}"/>
              </a:ext>
            </a:extLst>
          </p:cNvPr>
          <p:cNvSpPr/>
          <p:nvPr/>
        </p:nvSpPr>
        <p:spPr>
          <a:xfrm>
            <a:off x="3657906" y="876045"/>
            <a:ext cx="120583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b="1" dirty="0">
                <a:solidFill>
                  <a:srgbClr val="FFC000"/>
                </a:solidFill>
              </a:rPr>
              <a:t>Izvještaj za </a:t>
            </a:r>
          </a:p>
          <a:p>
            <a:r>
              <a:rPr lang="hr-HR" sz="1100" b="1" dirty="0">
                <a:solidFill>
                  <a:srgbClr val="FFC000"/>
                </a:solidFill>
              </a:rPr>
              <a:t>proizvod znanja o pokazateljima učinka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467CBDE5-E9CE-894D-835B-F5E7D031D201}"/>
              </a:ext>
            </a:extLst>
          </p:cNvPr>
          <p:cNvSpPr/>
          <p:nvPr/>
        </p:nvSpPr>
        <p:spPr>
          <a:xfrm>
            <a:off x="1743284" y="1467311"/>
            <a:ext cx="1499117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900" b="1" dirty="0">
                <a:solidFill>
                  <a:srgbClr val="C44549"/>
                </a:solidFill>
              </a:rPr>
              <a:t>Analiza 5 zemalja PEMPAL-a</a:t>
            </a:r>
          </a:p>
          <a:p>
            <a:endParaRPr lang="en-US" sz="100" dirty="0"/>
          </a:p>
          <a:p>
            <a:r>
              <a:rPr lang="hr-HR" sz="900" b="1" dirty="0">
                <a:solidFill>
                  <a:srgbClr val="C44549"/>
                </a:solidFill>
              </a:rPr>
              <a:t>Predstavljanje rezultata ankete OECD-ovim visokim dužnosnicima odgovornim za proračun (SBO) zemalja srednje, istočne i jugoistočne Europe (CESEE)</a:t>
            </a:r>
          </a:p>
          <a:p>
            <a:endParaRPr lang="en-US" sz="100" dirty="0"/>
          </a:p>
          <a:p>
            <a:r>
              <a:rPr lang="hr-HR" sz="900" dirty="0"/>
              <a:t>Odluka o radu na </a:t>
            </a:r>
          </a:p>
          <a:p>
            <a:r>
              <a:rPr lang="hr-HR" sz="900" dirty="0"/>
              <a:t>proizvodu znanja o pokazateljima učinka (PI-</a:t>
            </a:r>
            <a:r>
              <a:rPr lang="hr-HR" sz="900" dirty="0" err="1"/>
              <a:t>jevima</a:t>
            </a:r>
            <a:r>
              <a:rPr lang="hr-HR" sz="900" dirty="0"/>
              <a:t>)</a:t>
            </a:r>
          </a:p>
          <a:p>
            <a:r>
              <a:rPr lang="hr-HR" sz="900" dirty="0"/>
              <a:t> 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BF93327-AC86-F342-892C-74DF441E422A}"/>
              </a:ext>
            </a:extLst>
          </p:cNvPr>
          <p:cNvSpPr/>
          <p:nvPr/>
        </p:nvSpPr>
        <p:spPr>
          <a:xfrm>
            <a:off x="1015557" y="3782872"/>
            <a:ext cx="12041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100" b="1" dirty="0">
                <a:solidFill>
                  <a:srgbClr val="00B050"/>
                </a:solidFill>
              </a:rPr>
              <a:t>Pregled </a:t>
            </a:r>
          </a:p>
          <a:p>
            <a:r>
              <a:rPr lang="hr-HR" sz="1100" b="1" dirty="0">
                <a:solidFill>
                  <a:srgbClr val="00B050"/>
                </a:solidFill>
              </a:rPr>
              <a:t>međunarodnih </a:t>
            </a:r>
          </a:p>
          <a:p>
            <a:r>
              <a:rPr lang="hr-HR" sz="1100" b="1" dirty="0">
                <a:solidFill>
                  <a:srgbClr val="00B050"/>
                </a:solidFill>
              </a:rPr>
              <a:t>praksi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6BEB6A0F-0075-AE4E-9300-7723333D2633}"/>
              </a:ext>
            </a:extLst>
          </p:cNvPr>
          <p:cNvSpPr/>
          <p:nvPr/>
        </p:nvSpPr>
        <p:spPr>
          <a:xfrm>
            <a:off x="1025607" y="4445366"/>
            <a:ext cx="1355018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900" dirty="0"/>
              <a:t>Sudjelovanje na sastanku OECD-a za planiranje i resurse</a:t>
            </a:r>
          </a:p>
          <a:p>
            <a:endParaRPr lang="en-US" sz="200" dirty="0"/>
          </a:p>
          <a:p>
            <a:r>
              <a:rPr lang="hr-HR" sz="900" dirty="0"/>
              <a:t>Radionica za 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analizu najnovijeg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istraživanja WB-a u pogledu francuskog, irskog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i nizozemskog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iskustva</a:t>
            </a:r>
          </a:p>
          <a:p>
            <a:endParaRPr lang="en-US" sz="900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8B69025-3638-8842-9A47-5ABB3DD65C87}"/>
              </a:ext>
            </a:extLst>
          </p:cNvPr>
          <p:cNvSpPr/>
          <p:nvPr/>
        </p:nvSpPr>
        <p:spPr>
          <a:xfrm>
            <a:off x="2622016" y="3793588"/>
            <a:ext cx="136231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b="1" dirty="0">
                <a:solidFill>
                  <a:schemeClr val="bg2">
                    <a:lumMod val="50000"/>
                  </a:schemeClr>
                </a:solidFill>
              </a:rPr>
              <a:t>Rad na proizvodu znanja o PI-</a:t>
            </a:r>
            <a:r>
              <a:rPr lang="hr-HR" sz="1100" b="1" dirty="0" err="1">
                <a:solidFill>
                  <a:schemeClr val="bg2">
                    <a:lumMod val="50000"/>
                  </a:schemeClr>
                </a:solidFill>
              </a:rPr>
              <a:t>jevima</a:t>
            </a:r>
            <a:endParaRPr lang="hr-HR" sz="11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431D993C-2017-404B-B43B-92B95565F7A7}"/>
              </a:ext>
            </a:extLst>
          </p:cNvPr>
          <p:cNvSpPr/>
          <p:nvPr/>
        </p:nvSpPr>
        <p:spPr>
          <a:xfrm>
            <a:off x="2627825" y="4421473"/>
            <a:ext cx="169358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900" b="1" dirty="0">
                <a:solidFill>
                  <a:srgbClr val="C44549"/>
                </a:solidFill>
              </a:rPr>
              <a:t>Prikupljanje PI-</a:t>
            </a:r>
            <a:r>
              <a:rPr lang="hr-HR" sz="900" b="1" dirty="0" err="1">
                <a:solidFill>
                  <a:srgbClr val="C44549"/>
                </a:solidFill>
              </a:rPr>
              <a:t>jeva</a:t>
            </a:r>
            <a:r>
              <a:rPr lang="hr-HR" sz="900" b="1" dirty="0">
                <a:solidFill>
                  <a:srgbClr val="C44549"/>
                </a:solidFill>
              </a:rPr>
              <a:t>  </a:t>
            </a:r>
          </a:p>
          <a:p>
            <a:r>
              <a:rPr lang="hr-HR" sz="900" dirty="0"/>
              <a:t>od 9 zemalja </a:t>
            </a:r>
          </a:p>
          <a:p>
            <a:endParaRPr lang="en-US" sz="100" dirty="0"/>
          </a:p>
          <a:p>
            <a:r>
              <a:rPr lang="hr-HR" sz="900" b="1" dirty="0">
                <a:solidFill>
                  <a:srgbClr val="C44549"/>
                </a:solidFill>
              </a:rPr>
              <a:t>Radionica o 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utvrđivanju 10 kriterija</a:t>
            </a:r>
            <a:r>
              <a:rPr lang="hr-HR" sz="900" dirty="0"/>
              <a:t> </a:t>
            </a:r>
          </a:p>
          <a:p>
            <a:r>
              <a:rPr lang="hr-HR" sz="900" dirty="0"/>
              <a:t>za analiziranje PI-</a:t>
            </a:r>
            <a:r>
              <a:rPr lang="hr-HR" sz="900" dirty="0" err="1"/>
              <a:t>jeva</a:t>
            </a:r>
            <a:endParaRPr lang="hr-HR" sz="900" dirty="0"/>
          </a:p>
          <a:p>
            <a:endParaRPr lang="en-US" sz="100" dirty="0"/>
          </a:p>
          <a:p>
            <a:r>
              <a:rPr lang="hr-HR" sz="900" dirty="0"/>
              <a:t>Prisustvovanje na sastanku OECD-a </a:t>
            </a:r>
          </a:p>
          <a:p>
            <a:pPr marL="11113" indent="-11113"/>
            <a:r>
              <a:rPr lang="hr-HR" sz="900" dirty="0"/>
              <a:t>za planiranje i resurse i          </a:t>
            </a:r>
            <a:r>
              <a:rPr lang="hr-HR" sz="900" b="1" dirty="0">
                <a:solidFill>
                  <a:srgbClr val="C44549"/>
                </a:solidFill>
              </a:rPr>
              <a:t>predstavljanje 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preliminarnih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rezultata o PI-</a:t>
            </a:r>
            <a:r>
              <a:rPr lang="hr-HR" sz="900" b="1" dirty="0" err="1">
                <a:solidFill>
                  <a:srgbClr val="C44549"/>
                </a:solidFill>
              </a:rPr>
              <a:t>jevima</a:t>
            </a:r>
            <a:r>
              <a:rPr lang="hr-HR" sz="900" b="1" dirty="0">
                <a:solidFill>
                  <a:srgbClr val="C44549"/>
                </a:solidFill>
              </a:rPr>
              <a:t> i slučaja zemlje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za Rusiju</a:t>
            </a:r>
          </a:p>
          <a:p>
            <a:endParaRPr lang="en-US" sz="900" dirty="0"/>
          </a:p>
          <a:p>
            <a:endParaRPr lang="en-US" sz="900" dirty="0"/>
          </a:p>
          <a:p>
            <a:endParaRPr lang="en-US" sz="100" dirty="0"/>
          </a:p>
          <a:p>
            <a:endParaRPr lang="en-US" sz="900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2565AE25-3C77-6C4A-889E-E167E365DF2C}"/>
              </a:ext>
            </a:extLst>
          </p:cNvPr>
          <p:cNvSpPr/>
          <p:nvPr/>
        </p:nvSpPr>
        <p:spPr>
          <a:xfrm>
            <a:off x="3560671" y="1947013"/>
            <a:ext cx="1366372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900" dirty="0"/>
              <a:t>Prikupljanje daljnjih podataka o PI-</a:t>
            </a:r>
            <a:r>
              <a:rPr lang="hr-HR" sz="900" dirty="0" err="1"/>
              <a:t>jevima</a:t>
            </a:r>
            <a:r>
              <a:rPr lang="hr-HR" sz="900" dirty="0"/>
              <a:t> za zdravstvo i obrazovanje</a:t>
            </a:r>
          </a:p>
          <a:p>
            <a:endParaRPr lang="en-US" sz="200" dirty="0">
              <a:solidFill>
                <a:prstClr val="black"/>
              </a:solidFill>
            </a:endParaRPr>
          </a:p>
          <a:p>
            <a:r>
              <a:rPr lang="hr-HR" sz="900" dirty="0"/>
              <a:t>Priprema </a:t>
            </a:r>
            <a:r>
              <a:rPr lang="hr-HR" sz="900" b="1" dirty="0">
                <a:solidFill>
                  <a:srgbClr val="C44549"/>
                </a:solidFill>
              </a:rPr>
              <a:t>izvješća</a:t>
            </a:r>
            <a:r>
              <a:rPr lang="hr-HR" sz="900" b="1" i="1" dirty="0">
                <a:solidFill>
                  <a:srgbClr val="C44549"/>
                </a:solidFill>
              </a:rPr>
              <a:t> PI-</a:t>
            </a:r>
            <a:r>
              <a:rPr lang="hr-HR" sz="900" b="1" i="1" dirty="0" err="1">
                <a:solidFill>
                  <a:srgbClr val="C44549"/>
                </a:solidFill>
              </a:rPr>
              <a:t>jevi</a:t>
            </a:r>
            <a:r>
              <a:rPr lang="hr-HR" sz="900" b="1" i="1" dirty="0">
                <a:solidFill>
                  <a:srgbClr val="C44549"/>
                </a:solidFill>
              </a:rPr>
              <a:t> u </a:t>
            </a:r>
          </a:p>
          <a:p>
            <a:r>
              <a:rPr lang="hr-HR" sz="900" b="1" i="1" dirty="0">
                <a:solidFill>
                  <a:srgbClr val="C44549"/>
                </a:solidFill>
              </a:rPr>
              <a:t>zemljama članicama PEMPAL-a: trendovi i izazovi </a:t>
            </a:r>
          </a:p>
          <a:p>
            <a:endParaRPr lang="en-US" sz="900" dirty="0"/>
          </a:p>
          <a:p>
            <a:endParaRPr lang="en-US" sz="900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43388CBA-30E7-0241-98D5-CBFA8F4E292B}"/>
              </a:ext>
            </a:extLst>
          </p:cNvPr>
          <p:cNvSpPr/>
          <p:nvPr/>
        </p:nvSpPr>
        <p:spPr>
          <a:xfrm>
            <a:off x="5301632" y="573937"/>
            <a:ext cx="133201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b="1" dirty="0">
                <a:solidFill>
                  <a:schemeClr val="accent5">
                    <a:lumMod val="50000"/>
                  </a:schemeClr>
                </a:solidFill>
              </a:rPr>
              <a:t>Sudjelovanje </a:t>
            </a:r>
          </a:p>
          <a:p>
            <a:r>
              <a:rPr lang="hr-HR" sz="1100" b="1" dirty="0">
                <a:solidFill>
                  <a:schemeClr val="accent5">
                    <a:lumMod val="50000"/>
                  </a:schemeClr>
                </a:solidFill>
              </a:rPr>
              <a:t>u 2018. Anketa </a:t>
            </a:r>
          </a:p>
          <a:p>
            <a:r>
              <a:rPr lang="hr-HR" sz="1100" b="1" dirty="0">
                <a:solidFill>
                  <a:schemeClr val="accent5">
                    <a:lumMod val="50000"/>
                  </a:schemeClr>
                </a:solidFill>
              </a:rPr>
              <a:t>OECD-a o planiranju proračuna prema učincima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E8250E3-7027-BB49-842E-49D4525811FF}"/>
              </a:ext>
            </a:extLst>
          </p:cNvPr>
          <p:cNvSpPr/>
          <p:nvPr/>
        </p:nvSpPr>
        <p:spPr>
          <a:xfrm>
            <a:off x="4311734" y="3813821"/>
            <a:ext cx="146878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b="1" dirty="0">
                <a:solidFill>
                  <a:schemeClr val="accent2">
                    <a:lumMod val="50000"/>
                  </a:schemeClr>
                </a:solidFill>
              </a:rPr>
              <a:t>Analiza planiranja proračuna prema učincima u </a:t>
            </a:r>
          </a:p>
          <a:p>
            <a:r>
              <a:rPr lang="hr-HR" sz="1100" b="1" dirty="0">
                <a:solidFill>
                  <a:schemeClr val="accent2">
                    <a:lumMod val="50000"/>
                  </a:schemeClr>
                </a:solidFill>
              </a:rPr>
              <a:t>Austriji i</a:t>
            </a:r>
          </a:p>
          <a:p>
            <a:r>
              <a:rPr lang="hr-HR" sz="1100" b="1" dirty="0">
                <a:solidFill>
                  <a:schemeClr val="accent2">
                    <a:lumMod val="50000"/>
                  </a:schemeClr>
                </a:solidFill>
              </a:rPr>
              <a:t>praksi u pogledu planiranja proračuna prema</a:t>
            </a:r>
          </a:p>
          <a:p>
            <a:r>
              <a:rPr lang="hr-HR" sz="1100" b="1" dirty="0">
                <a:solidFill>
                  <a:schemeClr val="accent2">
                    <a:lumMod val="50000"/>
                  </a:schemeClr>
                </a:solidFill>
              </a:rPr>
              <a:t>učincima OECD-a 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2D48EB9F-449B-0445-89B2-94FF2E140EDA}"/>
              </a:ext>
            </a:extLst>
          </p:cNvPr>
          <p:cNvSpPr/>
          <p:nvPr/>
        </p:nvSpPr>
        <p:spPr>
          <a:xfrm>
            <a:off x="4460722" y="5264330"/>
            <a:ext cx="1525478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900" b="1" dirty="0">
                <a:solidFill>
                  <a:srgbClr val="C44549"/>
                </a:solidFill>
              </a:rPr>
              <a:t>Radionica s austrijskim MF-om </a:t>
            </a:r>
            <a:r>
              <a:rPr lang="hr-HR" sz="900" dirty="0"/>
              <a:t>i Uredom za upravljanje učinkom</a:t>
            </a:r>
          </a:p>
          <a:p>
            <a:endParaRPr lang="en-US" sz="200" dirty="0"/>
          </a:p>
          <a:p>
            <a:r>
              <a:rPr lang="hr-HR" sz="900" dirty="0"/>
              <a:t>Analiza</a:t>
            </a:r>
            <a:r>
              <a:rPr lang="hr-HR" sz="900" b="1" dirty="0">
                <a:solidFill>
                  <a:srgbClr val="C44549"/>
                </a:solidFill>
              </a:rPr>
              <a:t> nacrta OECD-ovim najboljih praksi za planiranje proračuna prema učincima </a:t>
            </a:r>
          </a:p>
          <a:p>
            <a:endParaRPr lang="en-US" sz="200" b="1" dirty="0">
              <a:solidFill>
                <a:srgbClr val="C44549"/>
              </a:solidFill>
            </a:endParaRPr>
          </a:p>
          <a:p>
            <a:r>
              <a:rPr lang="hr-HR" sz="900" b="1" dirty="0">
                <a:solidFill>
                  <a:srgbClr val="C44549"/>
                </a:solidFill>
              </a:rPr>
              <a:t>Analiza slučajeva zemalja članica 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PEMPAL-a</a:t>
            </a:r>
          </a:p>
          <a:p>
            <a:endParaRPr lang="en-US" sz="900" b="1" dirty="0">
              <a:solidFill>
                <a:srgbClr val="C44549"/>
              </a:solidFill>
            </a:endParaRPr>
          </a:p>
          <a:p>
            <a:endParaRPr lang="en-US" sz="900" b="1" dirty="0">
              <a:solidFill>
                <a:srgbClr val="C44549"/>
              </a:solidFill>
            </a:endParaRPr>
          </a:p>
          <a:p>
            <a:endParaRPr lang="en-US" sz="900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5C68B8D4-89C6-2949-AC68-C4114E659F55}"/>
              </a:ext>
            </a:extLst>
          </p:cNvPr>
          <p:cNvSpPr/>
          <p:nvPr/>
        </p:nvSpPr>
        <p:spPr>
          <a:xfrm>
            <a:off x="5174090" y="1714420"/>
            <a:ext cx="1362406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900" b="1" dirty="0">
                <a:solidFill>
                  <a:srgbClr val="C44549"/>
                </a:solidFill>
              </a:rPr>
              <a:t>Sudjelovanje 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u anketi OECD-a o 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planiranju proračuna prema učincima za 2018.</a:t>
            </a:r>
          </a:p>
          <a:p>
            <a:endParaRPr lang="en-US" sz="200" b="1" dirty="0">
              <a:solidFill>
                <a:srgbClr val="C44549"/>
              </a:solidFill>
            </a:endParaRPr>
          </a:p>
          <a:p>
            <a:r>
              <a:rPr lang="hr-HR" sz="900" dirty="0"/>
              <a:t>Sudjelovanje na sastanku OECD-a za planiranje i resurse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i predstavljanje preliminarnih rezultata ankete za 2018. </a:t>
            </a:r>
          </a:p>
          <a:p>
            <a:endParaRPr lang="en-US" sz="900" b="1" dirty="0">
              <a:solidFill>
                <a:srgbClr val="C44549"/>
              </a:solidFill>
            </a:endParaRPr>
          </a:p>
          <a:p>
            <a:endParaRPr lang="en-US" sz="900" b="1" dirty="0">
              <a:solidFill>
                <a:srgbClr val="C44549"/>
              </a:solidFill>
            </a:endParaRPr>
          </a:p>
          <a:p>
            <a:endParaRPr lang="en-US" sz="900" b="1" dirty="0">
              <a:solidFill>
                <a:srgbClr val="C44549"/>
              </a:solidFill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0BC5417D-3D46-124E-9ECD-11EE1C96A104}"/>
              </a:ext>
            </a:extLst>
          </p:cNvPr>
          <p:cNvGrpSpPr/>
          <p:nvPr/>
        </p:nvGrpSpPr>
        <p:grpSpPr>
          <a:xfrm>
            <a:off x="6816600" y="3546755"/>
            <a:ext cx="1095527" cy="1697513"/>
            <a:chOff x="7118945" y="3324900"/>
            <a:chExt cx="953960" cy="1686407"/>
          </a:xfrm>
        </p:grpSpPr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AD0F957A-5921-1F42-9A5D-3A115787B228}"/>
                </a:ext>
              </a:extLst>
            </p:cNvPr>
            <p:cNvSpPr/>
            <p:nvPr/>
          </p:nvSpPr>
          <p:spPr>
            <a:xfrm rot="10800000">
              <a:off x="7118945" y="3389350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CC16FD28-1772-9D47-A9DD-7C2EC14568D2}"/>
                </a:ext>
              </a:extLst>
            </p:cNvPr>
            <p:cNvSpPr/>
            <p:nvPr/>
          </p:nvSpPr>
          <p:spPr>
            <a:xfrm rot="10800000" flipH="1">
              <a:off x="7775698" y="3389350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BC44E66-A636-6F4C-97BC-36E5E7FD2E95}"/>
                </a:ext>
              </a:extLst>
            </p:cNvPr>
            <p:cNvSpPr/>
            <p:nvPr/>
          </p:nvSpPr>
          <p:spPr>
            <a:xfrm rot="10800000" flipH="1">
              <a:off x="7302127" y="3389509"/>
              <a:ext cx="520574" cy="54709"/>
            </a:xfrm>
            <a:prstGeom prst="rect">
              <a:avLst/>
            </a:pr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F5247AEB-BB14-4849-A183-8D932DF866CC}"/>
                </a:ext>
              </a:extLst>
            </p:cNvPr>
            <p:cNvSpPr/>
            <p:nvPr/>
          </p:nvSpPr>
          <p:spPr>
            <a:xfrm rot="10800000" flipH="1">
              <a:off x="7889935" y="3324900"/>
              <a:ext cx="182970" cy="183182"/>
            </a:xfrm>
            <a:prstGeom prst="ellipse">
              <a:avLst/>
            </a:pr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60477418-8EC1-004E-8334-10B58D6D8A16}"/>
                </a:ext>
              </a:extLst>
            </p:cNvPr>
            <p:cNvSpPr/>
            <p:nvPr/>
          </p:nvSpPr>
          <p:spPr>
            <a:xfrm rot="5400000" flipH="1">
              <a:off x="7273792" y="4276357"/>
              <a:ext cx="1415254" cy="54645"/>
            </a:xfrm>
            <a:prstGeom prst="rect">
              <a:avLst/>
            </a:pr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145084F7-D123-3143-B823-2DB26AB79919}"/>
              </a:ext>
            </a:extLst>
          </p:cNvPr>
          <p:cNvGrpSpPr/>
          <p:nvPr/>
        </p:nvGrpSpPr>
        <p:grpSpPr>
          <a:xfrm rot="10800000">
            <a:off x="7583713" y="5535360"/>
            <a:ext cx="582650" cy="1004329"/>
            <a:chOff x="4130308" y="996540"/>
            <a:chExt cx="582650" cy="1004329"/>
          </a:xfrm>
        </p:grpSpPr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9AA0FEB6-01A4-DF43-ADD4-9742D23BC2D8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B68A0266-10DE-EA47-B53B-012729E4BFF2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32B6C350-3BEE-774A-A324-04C286CF5CE2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4245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dirty="0">
                  <a:solidFill>
                    <a:schemeClr val="accent3">
                      <a:lumMod val="50000"/>
                    </a:schemeClr>
                  </a:solidFill>
                </a:rPr>
                <a:t>8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CA4F5977-EC5F-E94E-954E-59EFA399A42E}"/>
              </a:ext>
            </a:extLst>
          </p:cNvPr>
          <p:cNvGrpSpPr/>
          <p:nvPr/>
        </p:nvGrpSpPr>
        <p:grpSpPr>
          <a:xfrm>
            <a:off x="7839494" y="2199615"/>
            <a:ext cx="980038" cy="1580866"/>
            <a:chOff x="2845933" y="2063281"/>
            <a:chExt cx="953960" cy="1456468"/>
          </a:xfrm>
        </p:grpSpPr>
        <p:sp>
          <p:nvSpPr>
            <p:cNvPr id="207" name="Freeform 206">
              <a:extLst>
                <a:ext uri="{FF2B5EF4-FFF2-40B4-BE49-F238E27FC236}">
                  <a16:creationId xmlns:a16="http://schemas.microsoft.com/office/drawing/2014/main" id="{3ECAD514-BC02-9843-BC94-5995092AAEE6}"/>
                </a:ext>
              </a:extLst>
            </p:cNvPr>
            <p:cNvSpPr/>
            <p:nvPr/>
          </p:nvSpPr>
          <p:spPr>
            <a:xfrm rot="10800000" flipH="1" flipV="1">
              <a:off x="3502686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68C1C0F2-13FA-7D4C-B00D-E266150A754F}"/>
                </a:ext>
              </a:extLst>
            </p:cNvPr>
            <p:cNvSpPr/>
            <p:nvPr/>
          </p:nvSpPr>
          <p:spPr>
            <a:xfrm rot="10800000" flipH="1" flipV="1">
              <a:off x="3616923" y="3336890"/>
              <a:ext cx="182970" cy="182859"/>
            </a:xfrm>
            <a:prstGeom prst="ellipse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9" name="Freeform 208">
              <a:extLst>
                <a:ext uri="{FF2B5EF4-FFF2-40B4-BE49-F238E27FC236}">
                  <a16:creationId xmlns:a16="http://schemas.microsoft.com/office/drawing/2014/main" id="{38937EF5-A288-CE46-862C-72DD0CA7A3D4}"/>
                </a:ext>
              </a:extLst>
            </p:cNvPr>
            <p:cNvSpPr/>
            <p:nvPr/>
          </p:nvSpPr>
          <p:spPr>
            <a:xfrm rot="10800000" flipV="1">
              <a:off x="2845933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68640780-8497-5E4D-92B7-C1B9753521CA}"/>
                </a:ext>
              </a:extLst>
            </p:cNvPr>
            <p:cNvSpPr/>
            <p:nvPr/>
          </p:nvSpPr>
          <p:spPr>
            <a:xfrm rot="10800000" flipV="1">
              <a:off x="3032191" y="3400643"/>
              <a:ext cx="521178" cy="54612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212BAEF3-CE6B-0D4B-9909-59CDD212BFCF}"/>
                </a:ext>
              </a:extLst>
            </p:cNvPr>
            <p:cNvSpPr/>
            <p:nvPr/>
          </p:nvSpPr>
          <p:spPr>
            <a:xfrm rot="16200000" flipH="1" flipV="1">
              <a:off x="3110677" y="2633688"/>
              <a:ext cx="1195459" cy="54645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96117744-D338-DE4A-B822-5AE8A587F5C7}"/>
              </a:ext>
            </a:extLst>
          </p:cNvPr>
          <p:cNvGrpSpPr/>
          <p:nvPr/>
        </p:nvGrpSpPr>
        <p:grpSpPr>
          <a:xfrm>
            <a:off x="8365632" y="749917"/>
            <a:ext cx="582650" cy="1004329"/>
            <a:chOff x="4130308" y="996540"/>
            <a:chExt cx="582650" cy="1004329"/>
          </a:xfrm>
        </p:grpSpPr>
        <p:sp>
          <p:nvSpPr>
            <p:cNvPr id="213" name="Freeform 212">
              <a:extLst>
                <a:ext uri="{FF2B5EF4-FFF2-40B4-BE49-F238E27FC236}">
                  <a16:creationId xmlns:a16="http://schemas.microsoft.com/office/drawing/2014/main" id="{36DA992D-EF9A-5847-84B1-3BA3E33CA94B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>
              <a:extLst>
                <a:ext uri="{FF2B5EF4-FFF2-40B4-BE49-F238E27FC236}">
                  <a16:creationId xmlns:a16="http://schemas.microsoft.com/office/drawing/2014/main" id="{77236C71-F12B-D046-A696-B81CCE7743C4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BD1AC2E2-E6AF-A846-8B44-C7D74BD7AA17}"/>
                </a:ext>
              </a:extLst>
            </p:cNvPr>
            <p:cNvSpPr/>
            <p:nvPr/>
          </p:nvSpPr>
          <p:spPr>
            <a:xfrm rot="10800000">
              <a:off x="4234034" y="109631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3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hr-HR" sz="1400" dirty="0">
                  <a:solidFill>
                    <a:schemeClr val="accent3">
                      <a:lumMod val="50000"/>
                    </a:schemeClr>
                  </a:solidFill>
                </a:rPr>
                <a:t>9</a:t>
              </a:r>
            </a:p>
          </p:txBody>
        </p:sp>
      </p:grpSp>
      <p:sp>
        <p:nvSpPr>
          <p:cNvPr id="220" name="TextBox 219">
            <a:extLst>
              <a:ext uri="{FF2B5EF4-FFF2-40B4-BE49-F238E27FC236}">
                <a16:creationId xmlns:a16="http://schemas.microsoft.com/office/drawing/2014/main" id="{0F66E7E3-2275-6946-B70F-44224792EFF5}"/>
              </a:ext>
            </a:extLst>
          </p:cNvPr>
          <p:cNvSpPr txBox="1"/>
          <p:nvPr/>
        </p:nvSpPr>
        <p:spPr>
          <a:xfrm rot="16200000">
            <a:off x="7860649" y="2670672"/>
            <a:ext cx="14206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b="1" dirty="0">
                <a:solidFill>
                  <a:srgbClr val="C4836F"/>
                </a:solidFill>
              </a:rPr>
              <a:t>jesen – zima 2019.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58ED03B2-EDDE-8F40-BAE6-7CE0E4115B68}"/>
              </a:ext>
            </a:extLst>
          </p:cNvPr>
          <p:cNvSpPr txBox="1"/>
          <p:nvPr/>
        </p:nvSpPr>
        <p:spPr>
          <a:xfrm rot="16200000">
            <a:off x="6898633" y="4586764"/>
            <a:ext cx="16265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proljeće – ljeto 2019.</a:t>
            </a: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16499E6B-3041-F540-BA40-77FDD49D2B3C}"/>
              </a:ext>
            </a:extLst>
          </p:cNvPr>
          <p:cNvSpPr/>
          <p:nvPr/>
        </p:nvSpPr>
        <p:spPr>
          <a:xfrm>
            <a:off x="6145948" y="4445366"/>
            <a:ext cx="167624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900" b="1" dirty="0">
                <a:solidFill>
                  <a:srgbClr val="C44549"/>
                </a:solidFill>
              </a:rPr>
              <a:t>Dodatno prikupljanje podataka o dubinskim analizama rashoda</a:t>
            </a:r>
          </a:p>
          <a:p>
            <a:endParaRPr lang="en-US" sz="200" b="1" dirty="0">
              <a:solidFill>
                <a:srgbClr val="C44549"/>
              </a:solidFill>
            </a:endParaRPr>
          </a:p>
          <a:p>
            <a:r>
              <a:rPr lang="hr-HR" sz="900" b="1" dirty="0">
                <a:solidFill>
                  <a:srgbClr val="C44549"/>
                </a:solidFill>
              </a:rPr>
              <a:t>Pregled rezultata OECD-ove ankete i dodatne ankete o dubinskim analizama</a:t>
            </a:r>
          </a:p>
          <a:p>
            <a:endParaRPr lang="hr-HR" sz="200" b="1" dirty="0">
              <a:solidFill>
                <a:srgbClr val="C44549"/>
              </a:solidFill>
            </a:endParaRPr>
          </a:p>
          <a:p>
            <a:endParaRPr lang="en-US" sz="200" b="1" dirty="0">
              <a:solidFill>
                <a:srgbClr val="C44549"/>
              </a:solidFill>
            </a:endParaRPr>
          </a:p>
          <a:p>
            <a:r>
              <a:rPr lang="hr-HR" sz="900" b="1" dirty="0">
                <a:solidFill>
                  <a:srgbClr val="C44549"/>
                </a:solidFill>
              </a:rPr>
              <a:t>Analiza trendova u pogledu dubinskih analiza rashoda u OECD zemljama</a:t>
            </a:r>
          </a:p>
          <a:p>
            <a:endParaRPr lang="hr-HR" sz="200" b="1" dirty="0">
              <a:solidFill>
                <a:srgbClr val="C44549"/>
              </a:solidFill>
            </a:endParaRPr>
          </a:p>
          <a:p>
            <a:endParaRPr lang="en-US" sz="200" b="1" dirty="0">
              <a:solidFill>
                <a:srgbClr val="C44549"/>
              </a:solidFill>
            </a:endParaRPr>
          </a:p>
          <a:p>
            <a:r>
              <a:rPr lang="hr-HR" sz="900" dirty="0"/>
              <a:t>Predstavljanje dubinskih analiza rashoda u zemljama PEMPAL-a te planiranja proračuna prema učincima u Rusiji OECD-ovoj SBO CESEE mreži</a:t>
            </a:r>
          </a:p>
          <a:p>
            <a:endParaRPr lang="en-US" sz="900" b="1" dirty="0">
              <a:solidFill>
                <a:srgbClr val="C44549"/>
              </a:solidFill>
            </a:endParaRPr>
          </a:p>
          <a:p>
            <a:endParaRPr lang="en-US" sz="900" b="1" dirty="0">
              <a:solidFill>
                <a:srgbClr val="C44549"/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1A622BBE-6D6B-C942-806D-B9F253A882F3}"/>
              </a:ext>
            </a:extLst>
          </p:cNvPr>
          <p:cNvSpPr/>
          <p:nvPr/>
        </p:nvSpPr>
        <p:spPr>
          <a:xfrm>
            <a:off x="5941578" y="3787688"/>
            <a:ext cx="19530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05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Rad na proizvodu znanja o planiranju proračuna prema učincima i dubinskim analizama rashoda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1A994C83-AD45-AA42-B4F2-1E427410F6A9}"/>
              </a:ext>
            </a:extLst>
          </p:cNvPr>
          <p:cNvSpPr/>
          <p:nvPr/>
        </p:nvSpPr>
        <p:spPr>
          <a:xfrm>
            <a:off x="8117800" y="4926228"/>
            <a:ext cx="113426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900" b="1" dirty="0">
                <a:solidFill>
                  <a:srgbClr val="C44549"/>
                </a:solidFill>
              </a:rPr>
              <a:t>Analiziranje i uključivanje dodatnih podatka </a:t>
            </a:r>
          </a:p>
          <a:p>
            <a:endParaRPr lang="hr-HR" sz="200" b="1" dirty="0">
              <a:solidFill>
                <a:srgbClr val="C44549"/>
              </a:solidFill>
            </a:endParaRPr>
          </a:p>
          <a:p>
            <a:endParaRPr lang="en-US" sz="100" b="1" dirty="0">
              <a:solidFill>
                <a:srgbClr val="C44549"/>
              </a:solidFill>
            </a:endParaRPr>
          </a:p>
          <a:p>
            <a:r>
              <a:rPr lang="hr-HR" sz="900" b="1" dirty="0">
                <a:solidFill>
                  <a:srgbClr val="C44549"/>
                </a:solidFill>
              </a:rPr>
              <a:t>Proširenje nacrta proizvoda znanja</a:t>
            </a:r>
          </a:p>
          <a:p>
            <a:endParaRPr lang="hr-HR" sz="200" b="1" dirty="0">
              <a:solidFill>
                <a:srgbClr val="C44549"/>
              </a:solidFill>
            </a:endParaRPr>
          </a:p>
          <a:p>
            <a:endParaRPr lang="en-US" sz="100" b="1" dirty="0">
              <a:solidFill>
                <a:srgbClr val="C44549"/>
              </a:solidFill>
            </a:endParaRPr>
          </a:p>
          <a:p>
            <a:r>
              <a:rPr lang="hr-HR" sz="900" b="1" dirty="0">
                <a:solidFill>
                  <a:srgbClr val="C44549"/>
                </a:solidFill>
              </a:rPr>
              <a:t>Primjena pregleda kolega na proizvod znanja u suradnji sa </a:t>
            </a:r>
          </a:p>
          <a:p>
            <a:r>
              <a:rPr lang="hr-HR" sz="900" b="1" dirty="0">
                <a:solidFill>
                  <a:srgbClr val="C44549"/>
                </a:solidFill>
              </a:rPr>
              <a:t>WB-om i OECD-om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E0AD4104-FD99-E840-8A9D-C4D2C904CD98}"/>
              </a:ext>
            </a:extLst>
          </p:cNvPr>
          <p:cNvSpPr/>
          <p:nvPr/>
        </p:nvSpPr>
        <p:spPr>
          <a:xfrm>
            <a:off x="7896355" y="3874202"/>
            <a:ext cx="16262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b="1" dirty="0">
                <a:solidFill>
                  <a:schemeClr val="bg2">
                    <a:lumMod val="50000"/>
                  </a:schemeClr>
                </a:solidFill>
              </a:rPr>
              <a:t>Ažuriranje i proširenje proizvoda znanja o planiranju proračuna prema učincima i dubinskim analizama rashoda</a:t>
            </a:r>
          </a:p>
        </p:txBody>
      </p: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466B71DC-C6C5-BE42-ADBC-B23E08353D19}"/>
              </a:ext>
            </a:extLst>
          </p:cNvPr>
          <p:cNvGrpSpPr/>
          <p:nvPr/>
        </p:nvGrpSpPr>
        <p:grpSpPr>
          <a:xfrm>
            <a:off x="8749919" y="3561707"/>
            <a:ext cx="884588" cy="1697512"/>
            <a:chOff x="3700536" y="3334005"/>
            <a:chExt cx="953960" cy="1677302"/>
          </a:xfrm>
        </p:grpSpPr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C0E60D5B-25C5-2D44-89B2-D68C0160E608}"/>
                </a:ext>
              </a:extLst>
            </p:cNvPr>
            <p:cNvSpPr/>
            <p:nvPr/>
          </p:nvSpPr>
          <p:spPr>
            <a:xfrm rot="10800000">
              <a:off x="3700536" y="3398455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7425570D-CE83-654A-AB82-6E566BA1C33E}"/>
                </a:ext>
              </a:extLst>
            </p:cNvPr>
            <p:cNvSpPr/>
            <p:nvPr/>
          </p:nvSpPr>
          <p:spPr>
            <a:xfrm rot="10800000" flipH="1">
              <a:off x="4357289" y="3398455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5054FDB0-AB18-1F47-B7DD-2D9CC3DDB2AA}"/>
                </a:ext>
              </a:extLst>
            </p:cNvPr>
            <p:cNvSpPr/>
            <p:nvPr/>
          </p:nvSpPr>
          <p:spPr>
            <a:xfrm rot="10800000" flipH="1">
              <a:off x="4471526" y="3334005"/>
              <a:ext cx="182970" cy="183182"/>
            </a:xfrm>
            <a:prstGeom prst="ellipse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3DAFD7B7-26CB-4845-BE3B-BCB232B48514}"/>
                </a:ext>
              </a:extLst>
            </p:cNvPr>
            <p:cNvSpPr/>
            <p:nvPr/>
          </p:nvSpPr>
          <p:spPr>
            <a:xfrm rot="5400000" flipH="1">
              <a:off x="3855383" y="4276357"/>
              <a:ext cx="1415254" cy="54645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9F3501B4-5503-2640-8B13-F1E701E3A0BF}"/>
                </a:ext>
              </a:extLst>
            </p:cNvPr>
            <p:cNvSpPr/>
            <p:nvPr/>
          </p:nvSpPr>
          <p:spPr>
            <a:xfrm rot="10800000">
              <a:off x="3886794" y="3398614"/>
              <a:ext cx="521178" cy="54709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18" name="TextBox 217">
            <a:extLst>
              <a:ext uri="{FF2B5EF4-FFF2-40B4-BE49-F238E27FC236}">
                <a16:creationId xmlns:a16="http://schemas.microsoft.com/office/drawing/2014/main" id="{620F48E5-7976-B643-AD5F-9C62E209D74F}"/>
              </a:ext>
            </a:extLst>
          </p:cNvPr>
          <p:cNvSpPr txBox="1"/>
          <p:nvPr/>
        </p:nvSpPr>
        <p:spPr>
          <a:xfrm rot="16200000">
            <a:off x="8816202" y="4322941"/>
            <a:ext cx="1105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100" b="1" dirty="0">
                <a:solidFill>
                  <a:srgbClr val="8A8053"/>
                </a:solidFill>
              </a:rPr>
              <a:t>proljeće 2020.</a:t>
            </a:r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2B76D2B0-5A57-C64C-AC56-F47986463247}"/>
              </a:ext>
            </a:extLst>
          </p:cNvPr>
          <p:cNvGrpSpPr/>
          <p:nvPr/>
        </p:nvGrpSpPr>
        <p:grpSpPr>
          <a:xfrm rot="10800000">
            <a:off x="9076281" y="5472491"/>
            <a:ext cx="623113" cy="1004329"/>
            <a:chOff x="4130307" y="996540"/>
            <a:chExt cx="623113" cy="1004329"/>
          </a:xfrm>
        </p:grpSpPr>
        <p:sp>
          <p:nvSpPr>
            <p:cNvPr id="226" name="Freeform 225">
              <a:extLst>
                <a:ext uri="{FF2B5EF4-FFF2-40B4-BE49-F238E27FC236}">
                  <a16:creationId xmlns:a16="http://schemas.microsoft.com/office/drawing/2014/main" id="{1A1CE4E2-0551-8745-B9BA-B282DD70E538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>
              <a:extLst>
                <a:ext uri="{FF2B5EF4-FFF2-40B4-BE49-F238E27FC236}">
                  <a16:creationId xmlns:a16="http://schemas.microsoft.com/office/drawing/2014/main" id="{EF2A57C9-1289-1548-856C-299BF6F94773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72D4577F-DA39-5D44-99F4-BE28AABD1A45}"/>
                </a:ext>
              </a:extLst>
            </p:cNvPr>
            <p:cNvSpPr/>
            <p:nvPr/>
          </p:nvSpPr>
          <p:spPr>
            <a:xfrm rot="10800000">
              <a:off x="4130307" y="1116086"/>
              <a:ext cx="623113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8A80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dirty="0">
                  <a:solidFill>
                    <a:schemeClr val="accent3">
                      <a:lumMod val="50000"/>
                    </a:schemeClr>
                  </a:solidFill>
                </a:rPr>
                <a:t>10</a:t>
              </a:r>
            </a:p>
          </p:txBody>
        </p:sp>
      </p:grpSp>
      <p:sp>
        <p:nvSpPr>
          <p:cNvPr id="230" name="Rectangle 229">
            <a:extLst>
              <a:ext uri="{FF2B5EF4-FFF2-40B4-BE49-F238E27FC236}">
                <a16:creationId xmlns:a16="http://schemas.microsoft.com/office/drawing/2014/main" id="{66E7B89A-0393-8C40-AC48-06005A07A2D9}"/>
              </a:ext>
            </a:extLst>
          </p:cNvPr>
          <p:cNvSpPr/>
          <p:nvPr/>
        </p:nvSpPr>
        <p:spPr>
          <a:xfrm>
            <a:off x="7066716" y="569927"/>
            <a:ext cx="158075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Nastavak rada na proizvodu znanja o planiranju proračuna prema učincima i dubinskim analizama rashoda te analiza slučajeva zemalja u pogledu dubinskih analiza rashoda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6E182C16-110D-5D49-AB05-6F240C74AD5C}"/>
              </a:ext>
            </a:extLst>
          </p:cNvPr>
          <p:cNvSpPr/>
          <p:nvPr/>
        </p:nvSpPr>
        <p:spPr>
          <a:xfrm>
            <a:off x="6803659" y="2009784"/>
            <a:ext cx="1796002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900" dirty="0"/>
              <a:t>Analiza PI-</a:t>
            </a:r>
            <a:r>
              <a:rPr lang="hr-HR" sz="900" dirty="0" err="1"/>
              <a:t>jeva</a:t>
            </a:r>
            <a:r>
              <a:rPr lang="hr-HR" sz="900" dirty="0"/>
              <a:t> koji su usmjereni na građane zajedno s BLTWG-om</a:t>
            </a:r>
          </a:p>
          <a:p>
            <a:endParaRPr lang="en-US" sz="100" dirty="0"/>
          </a:p>
          <a:p>
            <a:endParaRPr lang="en-US" sz="100" dirty="0"/>
          </a:p>
          <a:p>
            <a:r>
              <a:rPr lang="hr-HR" sz="900" b="1" dirty="0">
                <a:solidFill>
                  <a:srgbClr val="C44549"/>
                </a:solidFill>
              </a:rPr>
              <a:t>Analiza dubinskih analiza rashoda u Italiji i Irskoj te analiza javnih rashoda (PER) Svjetske banke </a:t>
            </a:r>
          </a:p>
          <a:p>
            <a:endParaRPr lang="hr-HR" sz="200" b="1" dirty="0">
              <a:solidFill>
                <a:srgbClr val="C44549"/>
              </a:solidFill>
            </a:endParaRPr>
          </a:p>
          <a:p>
            <a:endParaRPr lang="en-US" sz="100" b="1" dirty="0">
              <a:solidFill>
                <a:srgbClr val="C44549"/>
              </a:solidFill>
            </a:endParaRPr>
          </a:p>
          <a:p>
            <a:r>
              <a:rPr lang="hr-HR" sz="900" dirty="0"/>
              <a:t>Prikupljanje komentara i dodatnih ažuriranih informacija za proizvod znanja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33DA31-6539-4447-9052-54D847971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96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062" y="1702559"/>
            <a:ext cx="8514096" cy="5573077"/>
          </a:xfrm>
        </p:spPr>
        <p:txBody>
          <a:bodyPr rtlCol="0">
            <a:normAutofit fontScale="77500" lnSpcReduction="20000"/>
          </a:bodyPr>
          <a:lstStyle/>
          <a:p>
            <a:pPr algn="l">
              <a:spcBef>
                <a:spcPts val="800"/>
              </a:spcBef>
            </a:pPr>
            <a:r>
              <a:rPr lang="hr-HR" sz="2800" b="1" u="sng" dirty="0">
                <a:solidFill>
                  <a:srgbClr val="0070C0"/>
                </a:solidFill>
              </a:rPr>
              <a:t>Cilj proizvoda znanja:</a:t>
            </a:r>
            <a:r>
              <a:rPr lang="hr-HR" sz="2800" b="1" dirty="0">
                <a:solidFill>
                  <a:srgbClr val="0070C0"/>
                </a:solidFill>
              </a:rPr>
              <a:t> </a:t>
            </a:r>
            <a:r>
              <a:rPr lang="hr-HR" sz="2800" dirty="0">
                <a:solidFill>
                  <a:schemeClr val="tx1"/>
                </a:solidFill>
              </a:rPr>
              <a:t>predstaviti podatke </a:t>
            </a:r>
            <a:r>
              <a:rPr lang="hr-HR" sz="2800" dirty="0">
                <a:solidFill>
                  <a:srgbClr val="0070C0"/>
                </a:solidFill>
              </a:rPr>
              <a:t>o trenutačnom stanju </a:t>
            </a:r>
            <a:r>
              <a:rPr lang="hr-HR" sz="2800" dirty="0">
                <a:solidFill>
                  <a:schemeClr val="tx1"/>
                </a:solidFill>
              </a:rPr>
              <a:t>u pogledu planiranja proračuna prema učincima i dubinskim analizama rashoda u zemljama članicama PEMPAL-a kako bi se prakse u zemljama članicama PEMPAL-a </a:t>
            </a:r>
            <a:r>
              <a:rPr lang="hr-HR" sz="2800" dirty="0">
                <a:solidFill>
                  <a:srgbClr val="0070C0"/>
                </a:solidFill>
              </a:rPr>
              <a:t>usporedile</a:t>
            </a:r>
            <a:r>
              <a:rPr lang="hr-HR" sz="2800" dirty="0">
                <a:solidFill>
                  <a:schemeClr val="tx1"/>
                </a:solidFill>
              </a:rPr>
              <a:t> s onima u zemljama OECD-a i pružile </a:t>
            </a:r>
            <a:r>
              <a:rPr lang="hr-HR" sz="2800" dirty="0">
                <a:solidFill>
                  <a:srgbClr val="0070C0"/>
                </a:solidFill>
              </a:rPr>
              <a:t>određene preporuke i teme za razmišljanje </a:t>
            </a:r>
            <a:r>
              <a:rPr lang="hr-HR" sz="2800" dirty="0">
                <a:solidFill>
                  <a:schemeClr val="tx1"/>
                </a:solidFill>
              </a:rPr>
              <a:t>zemljama članicama PEMPAL-a o onome što je potrebno uzeti u obzir u sustavima planiranja proračuna prema učincima i dubinskim analizama rashoda.</a:t>
            </a:r>
          </a:p>
          <a:p>
            <a:pPr algn="l">
              <a:spcBef>
                <a:spcPts val="800"/>
              </a:spcBef>
            </a:pPr>
            <a:endParaRPr lang="en-US" sz="2800" b="1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r>
              <a:rPr lang="hr-HR" sz="2800" b="1" u="sng" dirty="0">
                <a:solidFill>
                  <a:srgbClr val="0070C0"/>
                </a:solidFill>
              </a:rPr>
              <a:t>Izvori kvantitativnih podataka</a:t>
            </a:r>
            <a:r>
              <a:rPr lang="hr-HR" sz="2800" b="1" dirty="0">
                <a:solidFill>
                  <a:srgbClr val="0070C0"/>
                </a:solidFill>
              </a:rPr>
              <a:t>: </a:t>
            </a:r>
            <a:r>
              <a:rPr lang="hr-HR" sz="2800" dirty="0">
                <a:solidFill>
                  <a:srgbClr val="0070C0"/>
                </a:solidFill>
              </a:rPr>
              <a:t>Anketa</a:t>
            </a:r>
            <a:r>
              <a:rPr lang="hr-HR" sz="2800" dirty="0"/>
              <a:t> </a:t>
            </a:r>
            <a:r>
              <a:rPr lang="hr-HR" sz="2800" dirty="0">
                <a:solidFill>
                  <a:schemeClr val="tx1"/>
                </a:solidFill>
              </a:rPr>
              <a:t>OECD-a o planiranju proračuna prema učincima i rezultati</a:t>
            </a:r>
            <a:r>
              <a:rPr lang="hr-HR" sz="2800" dirty="0"/>
              <a:t> </a:t>
            </a:r>
            <a:r>
              <a:rPr lang="hr-HR" sz="2800" dirty="0">
                <a:solidFill>
                  <a:srgbClr val="0070C0"/>
                </a:solidFill>
              </a:rPr>
              <a:t>interne ankete BCOP-a</a:t>
            </a:r>
            <a:r>
              <a:rPr lang="hr-HR" sz="2800" dirty="0"/>
              <a:t> </a:t>
            </a:r>
            <a:r>
              <a:rPr lang="hr-HR" sz="2800" dirty="0">
                <a:solidFill>
                  <a:schemeClr val="tx1"/>
                </a:solidFill>
              </a:rPr>
              <a:t>o dubinskim analizama rashoda zemalja PEMPAL-a</a:t>
            </a:r>
          </a:p>
          <a:p>
            <a:pPr algn="l">
              <a:spcBef>
                <a:spcPts val="80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spcBef>
                <a:spcPts val="800"/>
              </a:spcBef>
            </a:pPr>
            <a:r>
              <a:rPr lang="hr-HR" sz="2800" b="1" u="sng" dirty="0">
                <a:solidFill>
                  <a:srgbClr val="0070C0"/>
                </a:solidFill>
              </a:rPr>
              <a:t>Izazovi i preporuke izrađeni su</a:t>
            </a:r>
            <a:r>
              <a:rPr lang="hr-HR" sz="2800" dirty="0"/>
              <a:t> </a:t>
            </a:r>
            <a:r>
              <a:rPr lang="hr-HR" sz="2800" dirty="0">
                <a:solidFill>
                  <a:schemeClr val="tx1"/>
                </a:solidFill>
              </a:rPr>
              <a:t>na temelju kvantitativnih podataka te cjelokupnog rada i diskusija u okviru PPBWG-a, organizirani su </a:t>
            </a:r>
            <a:r>
              <a:rPr lang="hr-HR" sz="2800" dirty="0">
                <a:solidFill>
                  <a:srgbClr val="0070C0"/>
                </a:solidFill>
              </a:rPr>
              <a:t>u sedam područja dobrih praksi u pogledu planiranja proračuna prema učincima koje OECD preporučuje, a zatim prilagođeni zemljama članicama PEMPAL-a</a:t>
            </a:r>
          </a:p>
          <a:p>
            <a:pPr algn="l">
              <a:spcBef>
                <a:spcPts val="80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spcBef>
                <a:spcPts val="80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en-US" sz="2400" b="1" dirty="0">
              <a:solidFill>
                <a:srgbClr val="0070C0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876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0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Ključne informacije o proizvodu znanja o planiranju proračuna prema učincima i dubinskim analizama rashoda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Rezultat slika za cau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992" y="2057400"/>
            <a:ext cx="357834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864776" y="2032851"/>
            <a:ext cx="5375926" cy="546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hr-H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Anketu je ispunilo 14 zemalja članica PEMPAL-a:</a:t>
            </a:r>
          </a:p>
          <a:p>
            <a:pPr marL="800100" lvl="1" indent="-342900" algn="l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Armenija, </a:t>
            </a:r>
            <a:r>
              <a:rPr lang="hr-H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Bjelarus</a:t>
            </a: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Bosna i Hercegovina, Bugarska, Hrvatska, Gruzija, Kazahstan, Kosovo, </a:t>
            </a:r>
            <a:r>
              <a:rPr lang="hr-H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Kirgiska</a:t>
            </a: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Republika, </a:t>
            </a:r>
            <a:r>
              <a:rPr lang="hr-H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Moldova</a:t>
            </a: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Ruska Federacija, Srbija, Ukrajina i Uzbekistan</a:t>
            </a:r>
          </a:p>
          <a:p>
            <a:pPr lvl="1" algn="l">
              <a:spcBef>
                <a:spcPts val="0"/>
              </a:spcBef>
              <a:defRPr/>
            </a:pP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Praktički iste su zemlje također ispunile anketu za 2016., čime je </a:t>
            </a:r>
            <a:r>
              <a:rPr lang="hr-H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 prvi put omogućena analiza trendova tijekom određenog razdoblja u zemljama članicama PEMPAL-a</a:t>
            </a: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(za zemlje OECD-a ovo je peto izdanje ankete)</a:t>
            </a:r>
          </a:p>
          <a:p>
            <a:pPr algn="l">
              <a:spcBef>
                <a:spcPts val="0"/>
              </a:spcBef>
              <a:defRPr/>
            </a:pP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spcBef>
                <a:spcPts val="800"/>
              </a:spcBef>
              <a:buFont typeface="Arial"/>
              <a:buChar char="•"/>
            </a:pP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Rezultati ankete temelje se na </a:t>
            </a:r>
            <a:r>
              <a:rPr lang="hr-HR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samoprocjeni</a:t>
            </a: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zemalja članica PEMPAL-a te </a:t>
            </a:r>
            <a:r>
              <a:rPr lang="hr-H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nije provedena provjera podataka; </a:t>
            </a: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 dalje su vidljive nedosljednosti i razlike u terminologiji u odgovorima nekih zemalja vezano uz evaluacije i dubinske analize rashoda</a:t>
            </a:r>
          </a:p>
          <a:p>
            <a:pPr marL="0" lvl="1" algn="just">
              <a:spcBef>
                <a:spcPts val="800"/>
              </a:spcBef>
            </a:pP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2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1219200" y="228600"/>
            <a:ext cx="792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0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Proces izrade proizvoda znanja o planiranju proračuna prema učincima i dubinskim analizama rashoda</a:t>
            </a:r>
          </a:p>
        </p:txBody>
      </p:sp>
      <p:sp>
        <p:nvSpPr>
          <p:cNvPr id="10" name="Содержимое 2">
            <a:extLst>
              <a:ext uri="{FF2B5EF4-FFF2-40B4-BE49-F238E27FC236}">
                <a16:creationId xmlns:a16="http://schemas.microsoft.com/office/drawing/2014/main" id="{E4B77256-BB72-8249-A5D5-4AC7FB2B2C5C}"/>
              </a:ext>
            </a:extLst>
          </p:cNvPr>
          <p:cNvSpPr txBox="1">
            <a:spLocks/>
          </p:cNvSpPr>
          <p:nvPr/>
        </p:nvSpPr>
        <p:spPr bwMode="auto">
          <a:xfrm>
            <a:off x="762000" y="1465282"/>
            <a:ext cx="944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800"/>
              </a:spcBef>
              <a:defRPr/>
            </a:pPr>
            <a:r>
              <a:rPr lang="hr-HR" sz="1950" b="1" dirty="0">
                <a:solidFill>
                  <a:srgbClr val="0070C0"/>
                </a:solidFill>
              </a:rPr>
              <a:t>Anketa OECD-a o planiranju proračuna prema učincima za 2018. u drugoj polovici 2018.</a:t>
            </a:r>
          </a:p>
          <a:p>
            <a:pPr algn="l">
              <a:spcBef>
                <a:spcPts val="800"/>
              </a:spcBef>
              <a:defRPr/>
            </a:pPr>
            <a:endParaRPr lang="en-US" sz="195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2D2A4C-9319-7F49-A185-393E9D7F2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00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1068331" y="1295400"/>
            <a:ext cx="8739625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800"/>
              </a:spcBef>
              <a:defRPr/>
            </a:pPr>
            <a:r>
              <a:rPr lang="hr-HR" sz="2000" b="1" dirty="0">
                <a:solidFill>
                  <a:srgbClr val="0070C0"/>
                </a:solidFill>
              </a:rPr>
              <a:t>Dodatna anketa BCOP-a o dubinskim analizama rashoda za 2019.</a:t>
            </a:r>
          </a:p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hr-H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Anketa je provedena početkom 2019. u svrhu rješavanja problema interpretacije dubinskih analiza rashoda u određenim zemljama</a:t>
            </a:r>
          </a:p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hr-H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Trinaest je zemalja odgovorilo na tu internu anketu BCOP-a:</a:t>
            </a:r>
          </a:p>
          <a:p>
            <a:pPr marL="800100" lvl="1" indent="-342900" algn="l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Armenija, </a:t>
            </a:r>
            <a:r>
              <a:rPr lang="hr-H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Bjelarus</a:t>
            </a: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Bosna i Hercegovina, Bugarska, Hrvatska, Gruzija, Kazahstan, Kosovo, Republika Sjeverna Makedonija, </a:t>
            </a:r>
            <a:r>
              <a:rPr lang="hr-HR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Moldova</a:t>
            </a: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Crna Gora, Rusija i Srbija.</a:t>
            </a:r>
          </a:p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hr-H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Od spomenutih zemalja njih je sedam izjavilo da su dosad već provele dubinske analize rashoda</a:t>
            </a: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 sve te zemlje su također sudjelovale u Anketi o planiranju proračuna prema učincima za 2018.</a:t>
            </a:r>
          </a:p>
          <a:p>
            <a:pPr algn="l">
              <a:spcBef>
                <a:spcPts val="800"/>
              </a:spcBef>
              <a:defRPr/>
            </a:pP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Lucida Grande CY"/>
              <a:cs typeface="Lucida Grande CY"/>
            </a:endParaRPr>
          </a:p>
          <a:p>
            <a:pPr algn="l">
              <a:spcBef>
                <a:spcPts val="800"/>
              </a:spcBef>
              <a:defRPr/>
            </a:pPr>
            <a:r>
              <a:rPr lang="hr-HR" sz="2000" b="1" dirty="0">
                <a:solidFill>
                  <a:srgbClr val="0070C0"/>
                </a:solidFill>
              </a:rPr>
              <a:t>Povratne informacije, dodatne informacije i ažurirane informacije krajem 2019. / početkom 2020.</a:t>
            </a:r>
          </a:p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hr-H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Nacrt izvješća analiziran na radionici održanoj u studenome/novembru 2019.</a:t>
            </a:r>
          </a:p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hr-H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Povratne informacije prikupljene od članova na radionici održanoj u Parizu, dok su dodatne povratne informacije u pisanom obliku prikupljene s pomoću upitnika u razdoblju prosinac/decembar – siječanj/januar</a:t>
            </a:r>
          </a:p>
          <a:p>
            <a:pPr algn="l">
              <a:spcBef>
                <a:spcPts val="800"/>
              </a:spcBef>
              <a:defRPr/>
            </a:pP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783844" y="218123"/>
            <a:ext cx="8741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0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Proces izrade proizvoda znanja o planiranju proračuna prema učincima i dubinskim analizama rashoda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997F93-FB54-9345-A366-69930665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62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14400" y="1013661"/>
            <a:ext cx="8763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800"/>
              </a:spcBef>
              <a:defRPr/>
            </a:pPr>
            <a:r>
              <a:rPr lang="hr-HR" sz="1800" b="1" dirty="0">
                <a:solidFill>
                  <a:srgbClr val="0070C0"/>
                </a:solidFill>
              </a:rPr>
              <a:t>Glavni elementi prilagodbe i proširenja u trenutačnoj verziji nacrta proizvoda znanja u odnosu na verziju predstavljenu na radionici održanoj u studenome/novembru 2019.: 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hr-HR" sz="1600" dirty="0">
                <a:solidFill>
                  <a:schemeClr val="tx1"/>
                </a:solidFill>
              </a:rPr>
              <a:t>Tekstni okviri s </a:t>
            </a:r>
            <a:r>
              <a:rPr lang="hr-HR" sz="1600" b="1" dirty="0">
                <a:solidFill>
                  <a:srgbClr val="0070C0"/>
                </a:solidFill>
              </a:rPr>
              <a:t>ažuriranim informacijama i planovima</a:t>
            </a:r>
            <a:r>
              <a:rPr lang="hr-HR" sz="1600" dirty="0"/>
              <a:t> </a:t>
            </a:r>
            <a:r>
              <a:rPr lang="hr-HR" sz="1600" dirty="0">
                <a:solidFill>
                  <a:schemeClr val="tx1"/>
                </a:solidFill>
              </a:rPr>
              <a:t>iz Rusije, Hrvatske i Bugarske, uključujući ažurirane informacije u pogledu dubinskih analiza rashoda iz </a:t>
            </a:r>
            <a:r>
              <a:rPr lang="hr-HR" sz="1600" dirty="0" err="1">
                <a:solidFill>
                  <a:schemeClr val="tx1"/>
                </a:solidFill>
              </a:rPr>
              <a:t>Bjelarusa</a:t>
            </a:r>
            <a:endParaRPr lang="hr-HR" sz="1600" dirty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hr-HR" sz="1600" b="1" dirty="0">
                <a:solidFill>
                  <a:srgbClr val="0070C0"/>
                </a:solidFill>
              </a:rPr>
              <a:t>Hijerarhija</a:t>
            </a:r>
            <a:r>
              <a:rPr lang="hr-HR" sz="1600" dirty="0"/>
              <a:t> </a:t>
            </a:r>
            <a:r>
              <a:rPr lang="hr-HR" sz="1600" dirty="0">
                <a:solidFill>
                  <a:schemeClr val="tx1"/>
                </a:solidFill>
              </a:rPr>
              <a:t>očekivanih rezultata i PI-</a:t>
            </a:r>
            <a:r>
              <a:rPr lang="hr-HR" sz="1600" dirty="0" err="1">
                <a:solidFill>
                  <a:schemeClr val="tx1"/>
                </a:solidFill>
              </a:rPr>
              <a:t>jeva</a:t>
            </a:r>
            <a:r>
              <a:rPr lang="hr-HR" sz="1600" dirty="0">
                <a:solidFill>
                  <a:schemeClr val="tx1"/>
                </a:solidFill>
              </a:rPr>
              <a:t> i</a:t>
            </a:r>
            <a:r>
              <a:rPr lang="hr-HR" sz="1600" dirty="0"/>
              <a:t> </a:t>
            </a:r>
            <a:r>
              <a:rPr lang="hr-HR" sz="1600" dirty="0">
                <a:solidFill>
                  <a:schemeClr val="tx1"/>
                </a:solidFill>
              </a:rPr>
              <a:t>objašnjenje</a:t>
            </a:r>
            <a:r>
              <a:rPr lang="hr-HR" sz="1600" dirty="0"/>
              <a:t> </a:t>
            </a:r>
            <a:r>
              <a:rPr lang="hr-HR" sz="1600" b="1" dirty="0">
                <a:solidFill>
                  <a:srgbClr val="0070C0"/>
                </a:solidFill>
              </a:rPr>
              <a:t>logičkog okvira</a:t>
            </a:r>
            <a:r>
              <a:rPr lang="hr-HR" sz="1600" dirty="0"/>
              <a:t> </a:t>
            </a:r>
            <a:r>
              <a:rPr lang="hr-HR" sz="1600" dirty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hr-HR" sz="1600" dirty="0">
                <a:solidFill>
                  <a:schemeClr val="tx1"/>
                </a:solidFill>
              </a:rPr>
              <a:t>Najnovija razmatranja u području planiranja proračuna prema učincima –</a:t>
            </a:r>
            <a:r>
              <a:rPr lang="hr-HR" sz="1600" dirty="0"/>
              <a:t> </a:t>
            </a:r>
            <a:r>
              <a:rPr lang="hr-HR" sz="1600" b="1" dirty="0">
                <a:solidFill>
                  <a:srgbClr val="0070C0"/>
                </a:solidFill>
              </a:rPr>
              <a:t>PI-</a:t>
            </a:r>
            <a:r>
              <a:rPr lang="hr-HR" sz="1600" b="1" dirty="0" err="1">
                <a:solidFill>
                  <a:srgbClr val="0070C0"/>
                </a:solidFill>
              </a:rPr>
              <a:t>jevi</a:t>
            </a:r>
            <a:r>
              <a:rPr lang="hr-HR" sz="1600" b="1" dirty="0">
                <a:solidFill>
                  <a:srgbClr val="0070C0"/>
                </a:solidFill>
              </a:rPr>
              <a:t> koji su usmjereni na građane, „planiranje proračuna usmjereno na ishode”, povezanost s ciljevima održivog razvoja (SDG-ovi)</a:t>
            </a:r>
            <a:r>
              <a:rPr lang="hr-HR" sz="1600" dirty="0"/>
              <a:t> </a:t>
            </a:r>
            <a:r>
              <a:rPr lang="hr-HR" sz="1600" dirty="0">
                <a:solidFill>
                  <a:schemeClr val="tx1"/>
                </a:solidFill>
              </a:rPr>
              <a:t>– i povezani rizici 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hr-HR" sz="1600" dirty="0">
                <a:solidFill>
                  <a:schemeClr val="tx1"/>
                </a:solidFill>
              </a:rPr>
              <a:t>Dodatci u vezi s </a:t>
            </a:r>
            <a:r>
              <a:rPr lang="hr-HR" sz="1600" b="1" dirty="0">
                <a:solidFill>
                  <a:srgbClr val="0070C0"/>
                </a:solidFill>
              </a:rPr>
              <a:t>evaluacijom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hr-HR" sz="1600" dirty="0">
                <a:solidFill>
                  <a:schemeClr val="tx1"/>
                </a:solidFill>
              </a:rPr>
              <a:t>Dodatci u vezi s </a:t>
            </a:r>
            <a:r>
              <a:rPr lang="hr-HR" sz="1600" b="1" dirty="0">
                <a:solidFill>
                  <a:srgbClr val="0070C0"/>
                </a:solidFill>
              </a:rPr>
              <a:t>učenjem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hr-HR" sz="1600" dirty="0">
                <a:solidFill>
                  <a:schemeClr val="tx1"/>
                </a:solidFill>
              </a:rPr>
              <a:t>Dodatci u vezi s </a:t>
            </a:r>
            <a:r>
              <a:rPr lang="hr-HR" sz="1600" b="1" dirty="0">
                <a:solidFill>
                  <a:srgbClr val="0070C0"/>
                </a:solidFill>
              </a:rPr>
              <a:t>dubinskim analizama rashoda </a:t>
            </a:r>
            <a:r>
              <a:rPr lang="hr-HR" sz="1600" dirty="0">
                <a:solidFill>
                  <a:schemeClr val="tx1"/>
                </a:solidFill>
              </a:rPr>
              <a:t>- dubinske analize rashoda u odnosu na analize javnih rashoda WB-a te prilagodljiva i promjenjiva priroda dubinskih analiza rashoda, uključujući kontinuirani rad OECD-a na dobrim praksama u pogledu dubinskih analiza rashoda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Primjer samostalnog </a:t>
            </a:r>
            <a:r>
              <a:rPr lang="hr-HR" sz="1600" b="1" dirty="0">
                <a:solidFill>
                  <a:srgbClr val="0070C0"/>
                </a:solidFill>
              </a:rPr>
              <a:t>institucionalnog ustroja</a:t>
            </a:r>
            <a:r>
              <a:rPr lang="hr-H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za dubinske analize rashoda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hr-HR" sz="1600" dirty="0">
                <a:solidFill>
                  <a:schemeClr val="tx1"/>
                </a:solidFill>
              </a:rPr>
              <a:t>Potencijalna uloga </a:t>
            </a:r>
            <a:r>
              <a:rPr lang="hr-HR" sz="1600" b="1" dirty="0">
                <a:solidFill>
                  <a:srgbClr val="0070C0"/>
                </a:solidFill>
              </a:rPr>
              <a:t>unutarnje revizije</a:t>
            </a:r>
            <a:r>
              <a:rPr lang="hr-HR" sz="1600" dirty="0"/>
              <a:t> </a:t>
            </a:r>
            <a:r>
              <a:rPr lang="hr-HR" sz="1600" dirty="0">
                <a:solidFill>
                  <a:schemeClr val="tx1"/>
                </a:solidFill>
              </a:rPr>
              <a:t>u pogledu dubinskih analiza rashoda i planiranja proračuna prema učincima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hr-HR" sz="1600" b="1" dirty="0">
                <a:solidFill>
                  <a:srgbClr val="0070C0"/>
                </a:solidFill>
              </a:rPr>
              <a:t>Redaktura</a:t>
            </a:r>
            <a:r>
              <a:rPr lang="hr-HR" sz="1600" dirty="0">
                <a:solidFill>
                  <a:schemeClr val="tx1"/>
                </a:solidFill>
              </a:rPr>
              <a:t> određenih dijelova i dodavanje/proširenje definicija određenih termina </a:t>
            </a:r>
          </a:p>
          <a:p>
            <a:pPr algn="l">
              <a:spcBef>
                <a:spcPts val="800"/>
              </a:spcBef>
              <a:defRPr/>
            </a:pPr>
            <a:r>
              <a:rPr lang="hr-HR" sz="1600" i="1" dirty="0">
                <a:solidFill>
                  <a:srgbClr val="0070C0"/>
                </a:solidFill>
              </a:rPr>
              <a:t>14 zemalja dostavilo je povratne informacije o kvaliteti proizvoda znanja i načinima na koje se može upotrijebiti kao izvor informacija za razmatranja u okviru reformi u njihovim zemljama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1219200" y="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0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Promjene koje uključuje trenutačna verzija proizvoda znanja u odnosu na prethodnu verziju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5DED27-5402-A747-85F0-DB87E0B8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0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7576</TotalTime>
  <Words>3047</Words>
  <Application>Microsoft Macintosh PowerPoint</Application>
  <PresentationFormat>A4 Paper (210x297 mm)</PresentationFormat>
  <Paragraphs>348</Paragraphs>
  <Slides>23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Lucida Grande CY</vt:lpstr>
      <vt:lpstr>Source Sans Pro</vt:lpstr>
      <vt:lpstr>Wingdings</vt:lpstr>
      <vt:lpstr>Office Theme</vt:lpstr>
      <vt:lpstr>PROIZVOD ZNANJA PPBWG-a   Planiranje proračuna prema učincima i dubinske analize rashoda: Trenutačne prakse i preporuke</vt:lpstr>
      <vt:lpstr>Pregled izlaganja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13 2020 VC Public Participation knowlege product</dc:title>
  <dc:subject/>
  <dc:creator>Deanna Aubrey</dc:creator>
  <cp:keywords>BCOP Budget Literacy and Transparency Working Group</cp:keywords>
  <dc:description/>
  <cp:lastModifiedBy>Naida Carsimamovic</cp:lastModifiedBy>
  <cp:revision>1115</cp:revision>
  <cp:lastPrinted>2020-04-13T14:03:05Z</cp:lastPrinted>
  <dcterms:created xsi:type="dcterms:W3CDTF">2010-10-04T16:57:49Z</dcterms:created>
  <dcterms:modified xsi:type="dcterms:W3CDTF">2020-05-26T10:20:53Z</dcterms:modified>
  <cp:category>PEMPAL</cp:category>
</cp:coreProperties>
</file>