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handoutMasterIdLst>
    <p:handoutMasterId r:id="rId26"/>
  </p:handoutMasterIdLst>
  <p:sldIdLst>
    <p:sldId id="464" r:id="rId2"/>
    <p:sldId id="463" r:id="rId3"/>
    <p:sldId id="502" r:id="rId4"/>
    <p:sldId id="433" r:id="rId5"/>
    <p:sldId id="388" r:id="rId6"/>
    <p:sldId id="501" r:id="rId7"/>
    <p:sldId id="413" r:id="rId8"/>
    <p:sldId id="507" r:id="rId9"/>
    <p:sldId id="509" r:id="rId10"/>
    <p:sldId id="503" r:id="rId11"/>
    <p:sldId id="510" r:id="rId12"/>
    <p:sldId id="4111" r:id="rId13"/>
    <p:sldId id="4112" r:id="rId14"/>
    <p:sldId id="4113" r:id="rId15"/>
    <p:sldId id="4114" r:id="rId16"/>
    <p:sldId id="4115" r:id="rId17"/>
    <p:sldId id="4116" r:id="rId18"/>
    <p:sldId id="4117" r:id="rId19"/>
    <p:sldId id="505" r:id="rId20"/>
    <p:sldId id="511" r:id="rId21"/>
    <p:sldId id="499" r:id="rId22"/>
    <p:sldId id="4118" r:id="rId23"/>
    <p:sldId id="312" r:id="rId24"/>
  </p:sldIdLst>
  <p:sldSz cx="9906000" cy="6858000" type="A4"/>
  <p:notesSz cx="7086600" cy="90249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/>
  <p:cmAuthor id="2" name="Iryna Shcherbyna" initials="IS" lastIdx="8" clrIdx="1">
    <p:extLst>
      <p:ext uri="{19B8F6BF-5375-455C-9EA6-DF929625EA0E}">
        <p15:presenceInfo xmlns:p15="http://schemas.microsoft.com/office/powerpoint/2012/main" userId="S::ishcherbyna@worldbank.org::0d4e0c10-5eaf-4d59-8503-074b72660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3D7"/>
    <a:srgbClr val="758EAA"/>
    <a:srgbClr val="006D31"/>
    <a:srgbClr val="00BA54"/>
    <a:srgbClr val="FFE666"/>
    <a:srgbClr val="FFD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B62898-F547-847E-CA7C-045F722CA560}" v="2" dt="2020-05-26T09:26:25.6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11" autoAdjust="0"/>
    <p:restoredTop sz="95897" autoAdjust="0"/>
  </p:normalViewPr>
  <p:slideViewPr>
    <p:cSldViewPr>
      <p:cViewPr varScale="1">
        <p:scale>
          <a:sx n="114" d="100"/>
          <a:sy n="114" d="100"/>
        </p:scale>
        <p:origin x="1688" y="184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S::naidacar_gmail.com#ext#@worldbankgroup.onmicrosoft.com::53931ab3-ae2f-4940-ab2f-79ca65fd9f5d" providerId="AD" clId="Web-{E3B62898-F547-847E-CA7C-045F722CA560}"/>
    <pc:docChg chg="modSld">
      <pc:chgData name="Naida Carsimamovic" userId="S::naidacar_gmail.com#ext#@worldbankgroup.onmicrosoft.com::53931ab3-ae2f-4940-ab2f-79ca65fd9f5d" providerId="AD" clId="Web-{E3B62898-F547-847E-CA7C-045F722CA560}" dt="2020-05-26T09:26:25.696" v="1" actId="20577"/>
      <pc:docMkLst>
        <pc:docMk/>
      </pc:docMkLst>
      <pc:sldChg chg="modSp">
        <pc:chgData name="Naida Carsimamovic" userId="S::naidacar_gmail.com#ext#@worldbankgroup.onmicrosoft.com::53931ab3-ae2f-4940-ab2f-79ca65fd9f5d" providerId="AD" clId="Web-{E3B62898-F547-847E-CA7C-045F722CA560}" dt="2020-05-26T09:26:25.696" v="1" actId="20577"/>
        <pc:sldMkLst>
          <pc:docMk/>
          <pc:sldMk cId="627800695" sldId="413"/>
        </pc:sldMkLst>
        <pc:spChg chg="mod">
          <ac:chgData name="Naida Carsimamovic" userId="S::naidacar_gmail.com#ext#@worldbankgroup.onmicrosoft.com::53931ab3-ae2f-4940-ab2f-79ca65fd9f5d" providerId="AD" clId="Web-{E3B62898-F547-847E-CA7C-045F722CA560}" dt="2020-05-26T09:26:25.696" v="1" actId="20577"/>
          <ac:spMkLst>
            <pc:docMk/>
            <pc:sldMk cId="627800695" sldId="413"/>
            <ac:spMk id="8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5/26/2020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0138" y="676275"/>
            <a:ext cx="4886325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86250"/>
            <a:ext cx="5670550" cy="4062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828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91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0070C0"/>
                </a:solidFill>
              </a:rPr>
              <a:t>elements of adjustments and expansions in the current version of draft PPBWG KP compared </a:t>
            </a: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57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0070C0"/>
                </a:solidFill>
              </a:rPr>
              <a:t>elements of adjustments and expansions in the current version of draft PPBWG KP compared </a:t>
            </a: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68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47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4396D-8E82-4941-B4DF-1193D24FEC3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74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5CD790-025B-4CC7-A6E2-6DDFA908780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937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7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63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435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09613" y="744538"/>
            <a:ext cx="537845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960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30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40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098550" y="676275"/>
            <a:ext cx="4889500" cy="33845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8025" y="4286250"/>
            <a:ext cx="5670550" cy="4062413"/>
          </a:xfrm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0070C0"/>
                </a:solidFill>
              </a:rPr>
              <a:t>elements of adjustments and expansions in the current version of draft PPBWG KP compared </a:t>
            </a:r>
            <a:endParaRPr lang="en-US" baseline="0" dirty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014788" y="8572500"/>
            <a:ext cx="3070225" cy="450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49C48-BC26-42D6-AA3D-28B97E8642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63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762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svg"/><Relationship Id="rId5" Type="http://schemas.openxmlformats.org/officeDocument/2006/relationships/image" Target="../media/image26.png"/><Relationship Id="rId4" Type="http://schemas.openxmlformats.org/officeDocument/2006/relationships/image" Target="../media/image25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10" Type="http://schemas.openxmlformats.org/officeDocument/2006/relationships/image" Target="../media/image37.svg"/><Relationship Id="rId4" Type="http://schemas.openxmlformats.org/officeDocument/2006/relationships/image" Target="../media/image31.svg"/><Relationship Id="rId9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gif"/><Relationship Id="rId5" Type="http://schemas.openxmlformats.org/officeDocument/2006/relationships/image" Target="../media/image1.jpeg"/><Relationship Id="rId4" Type="http://schemas.openxmlformats.org/officeDocument/2006/relationships/hyperlink" Target="http://www.pempal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60450" y="1350792"/>
            <a:ext cx="8528050" cy="3200400"/>
          </a:xfrm>
        </p:spPr>
        <p:txBody>
          <a:bodyPr/>
          <a:lstStyle/>
          <a:p>
            <a:r>
              <a:rPr lang="ru-RU" sz="4000" b="1" dirty="0">
                <a:solidFill>
                  <a:srgbClr val="002060"/>
                </a:solidFill>
              </a:rPr>
              <a:t>«ПРОДУКТ ЗНАНИЙ» РГ ПБ</a:t>
            </a:r>
            <a:br>
              <a:rPr lang="en-US" b="1" dirty="0">
                <a:solidFill>
                  <a:srgbClr val="002060"/>
                </a:solidFill>
              </a:rPr>
            </a:br>
            <a:br>
              <a:rPr lang="en-US" sz="1200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002060"/>
                </a:solidFill>
              </a:rPr>
              <a:t>Бюджетирование, ориентированное на результат (БОР) и обзоры бюджетных расходов (ОБР): текущие подходы и рекомендации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128846"/>
            <a:ext cx="6934200" cy="76200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Бюджетное сообщество (БС) </a:t>
            </a:r>
            <a:r>
              <a:rPr lang="en-US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Рабочая группа по программно-целевому бюджетированию и БОР (РГ ПБ)</a:t>
            </a:r>
            <a:endParaRPr lang="en-US" sz="24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857375" y="5889674"/>
            <a:ext cx="6934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Calibri" pitchFamily="34" charset="0"/>
              </a:rPr>
              <a:t>Наида</a:t>
            </a:r>
            <a:r>
              <a:rPr lang="ru-RU" b="1" dirty="0">
                <a:latin typeface="Calibri" pitchFamily="34" charset="0"/>
              </a:rPr>
              <a:t> </a:t>
            </a:r>
            <a:r>
              <a:rPr lang="ru-RU" b="1" dirty="0" err="1">
                <a:latin typeface="Calibri" pitchFamily="34" charset="0"/>
              </a:rPr>
              <a:t>Чарсимамович-Вукотич</a:t>
            </a:r>
            <a:r>
              <a:rPr lang="ru-RU" b="1" dirty="0">
                <a:latin typeface="Calibri" pitchFamily="34" charset="0"/>
              </a:rPr>
              <a:t>, </a:t>
            </a:r>
          </a:p>
          <a:p>
            <a:pPr algn="ctr"/>
            <a:r>
              <a:rPr lang="ru-RU" b="1" dirty="0">
                <a:latin typeface="Calibri" pitchFamily="34" charset="0"/>
              </a:rPr>
              <a:t>Ресурсная команда БС, Всемирный банк</a:t>
            </a:r>
            <a:endParaRPr lang="en-US" b="1" dirty="0">
              <a:latin typeface="Calibri" pitchFamily="34" charset="0"/>
            </a:endParaRPr>
          </a:p>
          <a:p>
            <a:pPr algn="ctr"/>
            <a:r>
              <a:rPr lang="ru-RU" b="1" dirty="0">
                <a:latin typeface="Calibri" pitchFamily="34" charset="0"/>
              </a:rPr>
              <a:t>Заседание БС в режиме видеоконференции</a:t>
            </a:r>
            <a:r>
              <a:rPr lang="en-US" b="1" dirty="0">
                <a:latin typeface="Calibri" pitchFamily="34" charset="0"/>
              </a:rPr>
              <a:t>, 28</a:t>
            </a:r>
            <a:r>
              <a:rPr lang="ru-RU" b="1" dirty="0">
                <a:latin typeface="Calibri" pitchFamily="34" charset="0"/>
              </a:rPr>
              <a:t> мая</a:t>
            </a:r>
            <a:r>
              <a:rPr lang="en-US" b="1" dirty="0">
                <a:latin typeface="Calibri" pitchFamily="34" charset="0"/>
              </a:rPr>
              <a:t> 2020</a:t>
            </a:r>
            <a:r>
              <a:rPr lang="ru-RU" b="1" dirty="0">
                <a:latin typeface="Calibri" pitchFamily="34" charset="0"/>
              </a:rPr>
              <a:t> г.</a:t>
            </a:r>
            <a:endParaRPr lang="en-US" b="1" dirty="0">
              <a:latin typeface="Calibri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C4A75F-EECF-0843-8A2D-995037D0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03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552700"/>
            <a:ext cx="7620000" cy="1752600"/>
          </a:xfrm>
        </p:spPr>
        <p:txBody>
          <a:bodyPr/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ru-RU" sz="4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Краткий обзор содержания ПЗ и резюме рекомендаций</a:t>
            </a:r>
            <a:endParaRPr 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D34AC4-BE11-3F41-9AFD-B7BA7E995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6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723900"/>
            <a:ext cx="8763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</a:rPr>
              <a:t>Общая информация</a:t>
            </a:r>
            <a:endParaRPr lang="en-US" sz="2200" b="1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</a:rPr>
              <a:t>Цели и методология</a:t>
            </a:r>
            <a:endParaRPr lang="en-US" sz="2200" b="1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</a:rPr>
              <a:t>ЧАСТЬ</a:t>
            </a:r>
            <a:r>
              <a:rPr lang="en-US" sz="2200" b="1" dirty="0">
                <a:solidFill>
                  <a:schemeClr val="tx1"/>
                </a:solidFill>
              </a:rPr>
              <a:t> 1: </a:t>
            </a:r>
            <a:r>
              <a:rPr lang="ru-RU" sz="2200" b="1" dirty="0">
                <a:solidFill>
                  <a:schemeClr val="tx1"/>
                </a:solidFill>
              </a:rPr>
              <a:t>БОР в странах</a:t>
            </a:r>
            <a:r>
              <a:rPr lang="en-US" sz="2200" b="1" dirty="0">
                <a:solidFill>
                  <a:schemeClr val="tx1"/>
                </a:solidFill>
              </a:rPr>
              <a:t> PEMPAL </a:t>
            </a:r>
            <a:r>
              <a:rPr lang="ru-RU" sz="2200" b="1" dirty="0">
                <a:solidFill>
                  <a:schemeClr val="tx1"/>
                </a:solidFill>
              </a:rPr>
              <a:t>и в странах ОЭСР</a:t>
            </a:r>
            <a:endParaRPr lang="en-US" sz="2200" b="1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</a:rPr>
              <a:t>ЧАСТЬ</a:t>
            </a:r>
            <a:r>
              <a:rPr lang="en-US" sz="2200" b="1" dirty="0">
                <a:solidFill>
                  <a:schemeClr val="tx1"/>
                </a:solidFill>
              </a:rPr>
              <a:t> II: </a:t>
            </a:r>
            <a:r>
              <a:rPr lang="ru-RU" sz="2200" b="1" dirty="0">
                <a:solidFill>
                  <a:schemeClr val="tx1"/>
                </a:solidFill>
              </a:rPr>
              <a:t>ОБР в странах</a:t>
            </a:r>
            <a:r>
              <a:rPr lang="en-US" sz="2200" b="1" dirty="0">
                <a:solidFill>
                  <a:schemeClr val="tx1"/>
                </a:solidFill>
              </a:rPr>
              <a:t> PEMPAL</a:t>
            </a:r>
            <a:r>
              <a:rPr lang="ru-RU" sz="2200" b="1" dirty="0">
                <a:solidFill>
                  <a:schemeClr val="tx1"/>
                </a:solidFill>
              </a:rPr>
              <a:t> и в странах ОЭСР</a:t>
            </a:r>
            <a:endParaRPr lang="en-US" sz="2200" b="1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</a:rPr>
              <a:t>Основные проблемы и рекомендации в области БОР и ОБР для стран</a:t>
            </a:r>
            <a:r>
              <a:rPr lang="en-US" sz="2200" b="1" dirty="0">
                <a:solidFill>
                  <a:schemeClr val="tx1"/>
                </a:solidFill>
              </a:rPr>
              <a:t> PEMPAL </a:t>
            </a:r>
            <a:r>
              <a:rPr lang="en-US" sz="2200" dirty="0">
                <a:solidFill>
                  <a:srgbClr val="0070C0"/>
                </a:solidFill>
              </a:rPr>
              <a:t>(22 </a:t>
            </a:r>
            <a:r>
              <a:rPr lang="ru-RU" sz="2200" dirty="0">
                <a:solidFill>
                  <a:srgbClr val="0070C0"/>
                </a:solidFill>
              </a:rPr>
              <a:t>группы рекомендаций по конкретным странам</a:t>
            </a:r>
            <a:r>
              <a:rPr lang="en-US" sz="2200" dirty="0">
                <a:solidFill>
                  <a:srgbClr val="0070C0"/>
                </a:solidFill>
              </a:rPr>
              <a:t> PEMPAL </a:t>
            </a:r>
            <a:r>
              <a:rPr lang="ru-RU" sz="2200" dirty="0">
                <a:solidFill>
                  <a:srgbClr val="0070C0"/>
                </a:solidFill>
              </a:rPr>
              <a:t>с учётом 7 более широких областей передового опыта, сформулированных ОЭСР</a:t>
            </a:r>
            <a:r>
              <a:rPr lang="en-US" sz="2200" dirty="0">
                <a:solidFill>
                  <a:srgbClr val="0070C0"/>
                </a:solidFill>
              </a:rPr>
              <a:t>)</a:t>
            </a:r>
          </a:p>
          <a:p>
            <a:pPr algn="l">
              <a:spcBef>
                <a:spcPts val="800"/>
              </a:spcBef>
              <a:defRPr/>
            </a:pPr>
            <a:endParaRPr lang="en-US" sz="2000" b="1" dirty="0">
              <a:solidFill>
                <a:srgbClr val="0070C0"/>
              </a:solidFill>
            </a:endParaRP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Приложение</a:t>
            </a:r>
            <a:r>
              <a:rPr lang="en-US" sz="1800" dirty="0">
                <a:solidFill>
                  <a:schemeClr val="tx1"/>
                </a:solidFill>
              </a:rPr>
              <a:t> 1: </a:t>
            </a:r>
            <a:r>
              <a:rPr lang="ru-RU" sz="1800" dirty="0">
                <a:solidFill>
                  <a:schemeClr val="tx1"/>
                </a:solidFill>
              </a:rPr>
              <a:t>Примерная схема взаимосвязанного стратегического, бюджетного и институционального планирования</a:t>
            </a:r>
          </a:p>
          <a:p>
            <a:pPr marL="34290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Приложение</a:t>
            </a:r>
            <a:r>
              <a:rPr lang="en-US" sz="1800" dirty="0">
                <a:solidFill>
                  <a:schemeClr val="tx1"/>
                </a:solidFill>
              </a:rPr>
              <a:t> 2: </a:t>
            </a:r>
            <a:r>
              <a:rPr lang="ru-RU" sz="1800" dirty="0">
                <a:solidFill>
                  <a:schemeClr val="tx1"/>
                </a:solidFill>
              </a:rPr>
              <a:t>Пример структуры программы и ПЭ в рамках примерной схемы взаимосвязанного стратегического, бюджетного и институционального планирования</a:t>
            </a:r>
            <a:endParaRPr lang="en-US" sz="1800" dirty="0">
              <a:solidFill>
                <a:schemeClr val="tx1"/>
              </a:solidFill>
            </a:endParaRPr>
          </a:p>
          <a:p>
            <a:pPr marL="342900" lvl="0" indent="-342900" algn="l">
              <a:spcBef>
                <a:spcPts val="80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Приложение</a:t>
            </a:r>
            <a:r>
              <a:rPr lang="en-US" sz="1800" dirty="0">
                <a:solidFill>
                  <a:schemeClr val="tx1"/>
                </a:solidFill>
              </a:rPr>
              <a:t> 3: </a:t>
            </a:r>
            <a:r>
              <a:rPr lang="ru-RU" sz="1800" dirty="0">
                <a:solidFill>
                  <a:schemeClr val="tx1"/>
                </a:solidFill>
              </a:rPr>
              <a:t>Горизонтальная и вертикальная логика причинно-следственных связей в рамках примерной схемы взаимосвязанного стратегического, бюджетного и институционального планирования </a:t>
            </a:r>
            <a:endParaRPr lang="en-US" sz="1800" dirty="0">
              <a:solidFill>
                <a:prstClr val="black"/>
              </a:solidFill>
              <a:latin typeface="Arial" charset="0"/>
            </a:endParaRPr>
          </a:p>
          <a:p>
            <a:pPr algn="l">
              <a:spcBef>
                <a:spcPts val="800"/>
              </a:spcBef>
              <a:defRPr/>
            </a:pPr>
            <a:endParaRPr lang="en-US" sz="18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19200" y="164935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Краткий обзор содержания ПЗ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876260-9D49-5145-8735-0BB4AB967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59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386868"/>
            <a:ext cx="3057170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 dirty="0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084" y="2386868"/>
            <a:ext cx="3377316" cy="368563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F42C5A-07A8-0D4E-9F7C-C8FD0CB1D7B0}"/>
              </a:ext>
            </a:extLst>
          </p:cNvPr>
          <p:cNvSpPr txBox="1"/>
          <p:nvPr/>
        </p:nvSpPr>
        <p:spPr>
          <a:xfrm>
            <a:off x="2362200" y="3200553"/>
            <a:ext cx="2627684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1. </a:t>
            </a:r>
            <a:r>
              <a:rPr lang="ru-RU" sz="1400" dirty="0">
                <a:solidFill>
                  <a:schemeClr val="bg1"/>
                </a:solidFill>
              </a:rPr>
              <a:t>Ясные и всеобъемлющие механизмы БОР с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прочной законодательной базой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и дополнительными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руководствами</a:t>
            </a:r>
            <a:r>
              <a:rPr lang="en-US" sz="1400" b="1" dirty="0">
                <a:solidFill>
                  <a:schemeClr val="bg1"/>
                </a:solidFill>
              </a:rPr>
              <a:t>;</a:t>
            </a:r>
            <a:r>
              <a:rPr lang="en-US" sz="1400" b="1" dirty="0">
                <a:solidFill>
                  <a:srgbClr val="00000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обеспечиваются адекватные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цели и способы использования для принятия решений, ясные для всех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0A2B3B-66CF-7149-BBFB-AFDCC2446B5F}"/>
              </a:ext>
            </a:extLst>
          </p:cNvPr>
          <p:cNvSpPr txBox="1"/>
          <p:nvPr/>
        </p:nvSpPr>
        <p:spPr>
          <a:xfrm>
            <a:off x="2590800" y="2706768"/>
            <a:ext cx="2362200" cy="5539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Ясность и прочная база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5943600" y="3290739"/>
            <a:ext cx="1676400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2. </a:t>
            </a:r>
            <a:r>
              <a:rPr lang="ru-RU" sz="1400" dirty="0">
                <a:solidFill>
                  <a:schemeClr val="bg1"/>
                </a:solidFill>
              </a:rPr>
              <a:t>За реформы БОР </a:t>
            </a:r>
            <a:r>
              <a:rPr lang="ru-RU" sz="1400" dirty="0">
                <a:solidFill>
                  <a:srgbClr val="0070C0"/>
                </a:solidFill>
              </a:rPr>
              <a:t>выступают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не только Минфин и чиновники, но </a:t>
            </a:r>
            <a:r>
              <a:rPr lang="ru-RU" sz="1400" dirty="0">
                <a:solidFill>
                  <a:srgbClr val="0070C0"/>
                </a:solidFill>
              </a:rPr>
              <a:t>более широкое политическое руководство</a:t>
            </a:r>
            <a:r>
              <a:rPr lang="en-US" sz="1400" dirty="0">
                <a:solidFill>
                  <a:srgbClr val="000000"/>
                </a:solidFill>
              </a:rPr>
              <a:t>,</a:t>
            </a:r>
            <a:r>
              <a:rPr lang="ru-RU" sz="1400" dirty="0">
                <a:solidFill>
                  <a:schemeClr val="bg1"/>
                </a:solidFill>
              </a:rPr>
              <a:t>всех ветвей власти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5681735" y="2646555"/>
            <a:ext cx="2243066" cy="5539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Совместная заинтересованность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2C84849F-FF92-844A-96A6-64FFA0602247}"/>
              </a:ext>
            </a:extLst>
          </p:cNvPr>
          <p:cNvSpPr txBox="1"/>
          <p:nvPr/>
        </p:nvSpPr>
        <p:spPr>
          <a:xfrm>
            <a:off x="1219200" y="221137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Резюме рекомендаций ПЗ для стран 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PEMPAL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Title 3">
            <a:extLst>
              <a:ext uri="{FF2B5EF4-FFF2-40B4-BE49-F238E27FC236}">
                <a16:creationId xmlns:a16="http://schemas.microsoft.com/office/drawing/2014/main" id="{43EFCBDC-95F2-EF45-BA04-918184618F2C}"/>
              </a:ext>
            </a:extLst>
          </p:cNvPr>
          <p:cNvSpPr txBox="1">
            <a:spLocks/>
          </p:cNvSpPr>
          <p:nvPr/>
        </p:nvSpPr>
        <p:spPr>
          <a:xfrm>
            <a:off x="989235" y="1446373"/>
            <a:ext cx="8686001" cy="5334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000" b="1" dirty="0">
                <a:solidFill>
                  <a:srgbClr val="0070C0"/>
                </a:solidFill>
              </a:rPr>
              <a:t>Обоснование и цели БОР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25" name="Graphic 24" descr="Sun">
            <a:extLst>
              <a:ext uri="{FF2B5EF4-FFF2-40B4-BE49-F238E27FC236}">
                <a16:creationId xmlns:a16="http://schemas.microsoft.com/office/drawing/2014/main" id="{1196C907-C9CA-D843-8FAA-EEEEEFA8F8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45171" y="5350609"/>
            <a:ext cx="573872" cy="57387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BDECD94-765A-5A4B-8C5F-020C652C0015}"/>
              </a:ext>
            </a:extLst>
          </p:cNvPr>
          <p:cNvSpPr txBox="1"/>
          <p:nvPr/>
        </p:nvSpPr>
        <p:spPr>
          <a:xfrm>
            <a:off x="6007510" y="-1455174"/>
            <a:ext cx="1847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x-none" dirty="0"/>
          </a:p>
        </p:txBody>
      </p:sp>
      <p:pic>
        <p:nvPicPr>
          <p:cNvPr id="28" name="Graphic 27" descr="Podium">
            <a:extLst>
              <a:ext uri="{FF2B5EF4-FFF2-40B4-BE49-F238E27FC236}">
                <a16:creationId xmlns:a16="http://schemas.microsoft.com/office/drawing/2014/main" id="{DA9D7677-B62C-5540-B7FF-536757D7E9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81735" y="5241350"/>
            <a:ext cx="758429" cy="758429"/>
          </a:xfrm>
          <a:prstGeom prst="rect">
            <a:avLst/>
          </a:prstGeom>
        </p:spPr>
      </p:pic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69DEE319-7960-9C48-BBF2-04946FFA4D1B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12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9595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329" y="2438400"/>
            <a:ext cx="2542441" cy="3685631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558" y="2423609"/>
            <a:ext cx="2542663" cy="3685631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4758" y="2438400"/>
            <a:ext cx="2556056" cy="3685631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2360" y="2438400"/>
            <a:ext cx="2326146" cy="368563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20" name="Freeform 46">
            <a:extLst>
              <a:ext uri="{FF2B5EF4-FFF2-40B4-BE49-F238E27FC236}">
                <a16:creationId xmlns:a16="http://schemas.microsoft.com/office/drawing/2014/main" id="{578C3173-8450-754B-B815-0A975182D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3435" y="5317563"/>
            <a:ext cx="662355" cy="708579"/>
          </a:xfrm>
          <a:custGeom>
            <a:avLst/>
            <a:gdLst>
              <a:gd name="T0" fmla="*/ 872 w 997"/>
              <a:gd name="T1" fmla="*/ 1046 h 1097"/>
              <a:gd name="T2" fmla="*/ 797 w 997"/>
              <a:gd name="T3" fmla="*/ 971 h 1097"/>
              <a:gd name="T4" fmla="*/ 872 w 997"/>
              <a:gd name="T5" fmla="*/ 897 h 1097"/>
              <a:gd name="T6" fmla="*/ 947 w 997"/>
              <a:gd name="T7" fmla="*/ 971 h 1097"/>
              <a:gd name="T8" fmla="*/ 124 w 997"/>
              <a:gd name="T9" fmla="*/ 623 h 1097"/>
              <a:gd name="T10" fmla="*/ 50 w 997"/>
              <a:gd name="T11" fmla="*/ 548 h 1097"/>
              <a:gd name="T12" fmla="*/ 124 w 997"/>
              <a:gd name="T13" fmla="*/ 473 h 1097"/>
              <a:gd name="T14" fmla="*/ 199 w 997"/>
              <a:gd name="T15" fmla="*/ 548 h 1097"/>
              <a:gd name="T16" fmla="*/ 124 w 997"/>
              <a:gd name="T17" fmla="*/ 623 h 1097"/>
              <a:gd name="T18" fmla="*/ 872 w 997"/>
              <a:gd name="T19" fmla="*/ 49 h 1097"/>
              <a:gd name="T20" fmla="*/ 947 w 997"/>
              <a:gd name="T21" fmla="*/ 124 h 1097"/>
              <a:gd name="T22" fmla="*/ 872 w 997"/>
              <a:gd name="T23" fmla="*/ 199 h 1097"/>
              <a:gd name="T24" fmla="*/ 797 w 997"/>
              <a:gd name="T25" fmla="*/ 124 h 1097"/>
              <a:gd name="T26" fmla="*/ 872 w 997"/>
              <a:gd name="T27" fmla="*/ 847 h 1097"/>
              <a:gd name="T28" fmla="*/ 779 w 997"/>
              <a:gd name="T29" fmla="*/ 890 h 1097"/>
              <a:gd name="T30" fmla="*/ 242 w 997"/>
              <a:gd name="T31" fmla="*/ 586 h 1097"/>
              <a:gd name="T32" fmla="*/ 248 w 997"/>
              <a:gd name="T33" fmla="*/ 548 h 1097"/>
              <a:gd name="T34" fmla="*/ 779 w 997"/>
              <a:gd name="T35" fmla="*/ 206 h 1097"/>
              <a:gd name="T36" fmla="*/ 872 w 997"/>
              <a:gd name="T37" fmla="*/ 249 h 1097"/>
              <a:gd name="T38" fmla="*/ 996 w 997"/>
              <a:gd name="T39" fmla="*/ 124 h 1097"/>
              <a:gd name="T40" fmla="*/ 872 w 997"/>
              <a:gd name="T41" fmla="*/ 0 h 1097"/>
              <a:gd name="T42" fmla="*/ 747 w 997"/>
              <a:gd name="T43" fmla="*/ 124 h 1097"/>
              <a:gd name="T44" fmla="*/ 753 w 997"/>
              <a:gd name="T45" fmla="*/ 163 h 1097"/>
              <a:gd name="T46" fmla="*/ 218 w 997"/>
              <a:gd name="T47" fmla="*/ 467 h 1097"/>
              <a:gd name="T48" fmla="*/ 124 w 997"/>
              <a:gd name="T49" fmla="*/ 423 h 1097"/>
              <a:gd name="T50" fmla="*/ 0 w 997"/>
              <a:gd name="T51" fmla="*/ 548 h 1097"/>
              <a:gd name="T52" fmla="*/ 124 w 997"/>
              <a:gd name="T53" fmla="*/ 672 h 1097"/>
              <a:gd name="T54" fmla="*/ 753 w 997"/>
              <a:gd name="T55" fmla="*/ 933 h 1097"/>
              <a:gd name="T56" fmla="*/ 747 w 997"/>
              <a:gd name="T57" fmla="*/ 971 h 1097"/>
              <a:gd name="T58" fmla="*/ 872 w 997"/>
              <a:gd name="T59" fmla="*/ 1096 h 1097"/>
              <a:gd name="T60" fmla="*/ 996 w 997"/>
              <a:gd name="T61" fmla="*/ 971 h 1097"/>
              <a:gd name="T62" fmla="*/ 872 w 997"/>
              <a:gd name="T63" fmla="*/ 847 h 1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97" h="1097">
                <a:moveTo>
                  <a:pt x="872" y="1046"/>
                </a:moveTo>
                <a:lnTo>
                  <a:pt x="872" y="1046"/>
                </a:lnTo>
                <a:cubicBezTo>
                  <a:pt x="831" y="1046"/>
                  <a:pt x="797" y="1013"/>
                  <a:pt x="797" y="971"/>
                </a:cubicBezTo>
                <a:lnTo>
                  <a:pt x="797" y="971"/>
                </a:lnTo>
                <a:cubicBezTo>
                  <a:pt x="797" y="930"/>
                  <a:pt x="831" y="897"/>
                  <a:pt x="872" y="897"/>
                </a:cubicBezTo>
                <a:lnTo>
                  <a:pt x="872" y="897"/>
                </a:lnTo>
                <a:cubicBezTo>
                  <a:pt x="913" y="897"/>
                  <a:pt x="947" y="930"/>
                  <a:pt x="947" y="971"/>
                </a:cubicBezTo>
                <a:lnTo>
                  <a:pt x="947" y="971"/>
                </a:lnTo>
                <a:cubicBezTo>
                  <a:pt x="947" y="1013"/>
                  <a:pt x="913" y="1046"/>
                  <a:pt x="872" y="1046"/>
                </a:cubicBezTo>
                <a:close/>
                <a:moveTo>
                  <a:pt x="124" y="623"/>
                </a:moveTo>
                <a:lnTo>
                  <a:pt x="124" y="623"/>
                </a:lnTo>
                <a:cubicBezTo>
                  <a:pt x="83" y="623"/>
                  <a:pt x="50" y="589"/>
                  <a:pt x="50" y="548"/>
                </a:cubicBezTo>
                <a:lnTo>
                  <a:pt x="50" y="548"/>
                </a:lnTo>
                <a:cubicBezTo>
                  <a:pt x="50" y="507"/>
                  <a:pt x="83" y="473"/>
                  <a:pt x="124" y="473"/>
                </a:cubicBezTo>
                <a:lnTo>
                  <a:pt x="124" y="473"/>
                </a:lnTo>
                <a:cubicBezTo>
                  <a:pt x="166" y="473"/>
                  <a:pt x="199" y="507"/>
                  <a:pt x="199" y="548"/>
                </a:cubicBezTo>
                <a:lnTo>
                  <a:pt x="199" y="548"/>
                </a:lnTo>
                <a:cubicBezTo>
                  <a:pt x="199" y="589"/>
                  <a:pt x="166" y="623"/>
                  <a:pt x="124" y="623"/>
                </a:cubicBezTo>
                <a:close/>
                <a:moveTo>
                  <a:pt x="872" y="49"/>
                </a:moveTo>
                <a:lnTo>
                  <a:pt x="872" y="49"/>
                </a:lnTo>
                <a:cubicBezTo>
                  <a:pt x="913" y="49"/>
                  <a:pt x="947" y="83"/>
                  <a:pt x="947" y="124"/>
                </a:cubicBezTo>
                <a:lnTo>
                  <a:pt x="947" y="124"/>
                </a:lnTo>
                <a:cubicBezTo>
                  <a:pt x="947" y="165"/>
                  <a:pt x="913" y="199"/>
                  <a:pt x="872" y="199"/>
                </a:cubicBezTo>
                <a:lnTo>
                  <a:pt x="872" y="199"/>
                </a:lnTo>
                <a:cubicBezTo>
                  <a:pt x="831" y="199"/>
                  <a:pt x="797" y="165"/>
                  <a:pt x="797" y="124"/>
                </a:cubicBezTo>
                <a:lnTo>
                  <a:pt x="797" y="124"/>
                </a:lnTo>
                <a:cubicBezTo>
                  <a:pt x="797" y="83"/>
                  <a:pt x="831" y="49"/>
                  <a:pt x="872" y="49"/>
                </a:cubicBezTo>
                <a:close/>
                <a:moveTo>
                  <a:pt x="872" y="847"/>
                </a:moveTo>
                <a:lnTo>
                  <a:pt x="872" y="847"/>
                </a:lnTo>
                <a:cubicBezTo>
                  <a:pt x="834" y="847"/>
                  <a:pt x="801" y="864"/>
                  <a:pt x="779" y="890"/>
                </a:cubicBezTo>
                <a:lnTo>
                  <a:pt x="242" y="586"/>
                </a:lnTo>
                <a:lnTo>
                  <a:pt x="242" y="586"/>
                </a:lnTo>
                <a:cubicBezTo>
                  <a:pt x="246" y="574"/>
                  <a:pt x="248" y="561"/>
                  <a:pt x="248" y="548"/>
                </a:cubicBezTo>
                <a:lnTo>
                  <a:pt x="248" y="548"/>
                </a:lnTo>
                <a:cubicBezTo>
                  <a:pt x="248" y="535"/>
                  <a:pt x="246" y="522"/>
                  <a:pt x="242" y="510"/>
                </a:cubicBezTo>
                <a:lnTo>
                  <a:pt x="779" y="206"/>
                </a:lnTo>
                <a:lnTo>
                  <a:pt x="779" y="206"/>
                </a:lnTo>
                <a:cubicBezTo>
                  <a:pt x="801" y="232"/>
                  <a:pt x="834" y="249"/>
                  <a:pt x="872" y="249"/>
                </a:cubicBezTo>
                <a:lnTo>
                  <a:pt x="872" y="249"/>
                </a:lnTo>
                <a:cubicBezTo>
                  <a:pt x="941" y="249"/>
                  <a:pt x="996" y="193"/>
                  <a:pt x="996" y="124"/>
                </a:cubicBezTo>
                <a:lnTo>
                  <a:pt x="996" y="124"/>
                </a:lnTo>
                <a:cubicBezTo>
                  <a:pt x="996" y="56"/>
                  <a:pt x="941" y="0"/>
                  <a:pt x="872" y="0"/>
                </a:cubicBezTo>
                <a:lnTo>
                  <a:pt x="872" y="0"/>
                </a:lnTo>
                <a:cubicBezTo>
                  <a:pt x="803" y="0"/>
                  <a:pt x="747" y="56"/>
                  <a:pt x="747" y="124"/>
                </a:cubicBezTo>
                <a:lnTo>
                  <a:pt x="747" y="124"/>
                </a:lnTo>
                <a:cubicBezTo>
                  <a:pt x="747" y="138"/>
                  <a:pt x="750" y="151"/>
                  <a:pt x="753" y="163"/>
                </a:cubicBezTo>
                <a:lnTo>
                  <a:pt x="218" y="467"/>
                </a:lnTo>
                <a:lnTo>
                  <a:pt x="218" y="467"/>
                </a:lnTo>
                <a:cubicBezTo>
                  <a:pt x="195" y="440"/>
                  <a:pt x="161" y="423"/>
                  <a:pt x="124" y="423"/>
                </a:cubicBezTo>
                <a:lnTo>
                  <a:pt x="124" y="423"/>
                </a:lnTo>
                <a:cubicBezTo>
                  <a:pt x="56" y="423"/>
                  <a:pt x="0" y="479"/>
                  <a:pt x="0" y="548"/>
                </a:cubicBezTo>
                <a:lnTo>
                  <a:pt x="0" y="548"/>
                </a:lnTo>
                <a:cubicBezTo>
                  <a:pt x="0" y="617"/>
                  <a:pt x="56" y="672"/>
                  <a:pt x="124" y="672"/>
                </a:cubicBezTo>
                <a:lnTo>
                  <a:pt x="124" y="672"/>
                </a:lnTo>
                <a:cubicBezTo>
                  <a:pt x="161" y="672"/>
                  <a:pt x="195" y="656"/>
                  <a:pt x="218" y="629"/>
                </a:cubicBezTo>
                <a:lnTo>
                  <a:pt x="753" y="933"/>
                </a:lnTo>
                <a:lnTo>
                  <a:pt x="753" y="933"/>
                </a:lnTo>
                <a:cubicBezTo>
                  <a:pt x="750" y="945"/>
                  <a:pt x="747" y="958"/>
                  <a:pt x="747" y="971"/>
                </a:cubicBezTo>
                <a:lnTo>
                  <a:pt x="747" y="971"/>
                </a:lnTo>
                <a:cubicBezTo>
                  <a:pt x="747" y="1040"/>
                  <a:pt x="803" y="1096"/>
                  <a:pt x="872" y="1096"/>
                </a:cubicBezTo>
                <a:lnTo>
                  <a:pt x="872" y="1096"/>
                </a:lnTo>
                <a:cubicBezTo>
                  <a:pt x="941" y="1096"/>
                  <a:pt x="996" y="1040"/>
                  <a:pt x="996" y="971"/>
                </a:cubicBezTo>
                <a:lnTo>
                  <a:pt x="996" y="971"/>
                </a:lnTo>
                <a:cubicBezTo>
                  <a:pt x="996" y="903"/>
                  <a:pt x="941" y="847"/>
                  <a:pt x="872" y="84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369709" y="3413194"/>
            <a:ext cx="1789745" cy="22082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</a:t>
            </a:r>
            <a:r>
              <a:rPr lang="ru-RU" sz="1400" dirty="0">
                <a:solidFill>
                  <a:srgbClr val="0070C0"/>
                </a:solidFill>
              </a:rPr>
              <a:t>Избегать параллельных процессов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ru-RU" sz="1400" spc="-12" dirty="0"/>
              <a:t>при бюджетировании</a:t>
            </a:r>
            <a:r>
              <a:rPr lang="en-US" sz="1400" spc="-12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ru-RU" sz="1400" spc="-12" dirty="0">
                <a:latin typeface="Source Sans Pro" panose="020B0503030403020204" pitchFamily="34" charset="0"/>
                <a:ea typeface="Source Sans Pro" panose="020B0503030403020204" pitchFamily="34" charset="0"/>
              </a:rPr>
              <a:t>государственных приоритетов высокого уровня</a:t>
            </a:r>
            <a:r>
              <a:rPr lang="en-US" sz="1400" spc="-12" dirty="0">
                <a:latin typeface="Source Sans Pro" panose="020B0503030403020204" pitchFamily="34" charset="0"/>
                <a:ea typeface="Source Sans Pro" panose="020B0503030403020204" pitchFamily="34" charset="0"/>
              </a:rPr>
              <a:t> (</a:t>
            </a:r>
            <a:r>
              <a:rPr lang="ru-RU" sz="1400" spc="-12" dirty="0">
                <a:latin typeface="Source Sans Pro" panose="020B0503030403020204" pitchFamily="34" charset="0"/>
                <a:ea typeface="Source Sans Pro" panose="020B0503030403020204" pitchFamily="34" charset="0"/>
              </a:rPr>
              <a:t>ЦУР, «зелёная повестка», гендерные вопросы, благосостояние</a:t>
            </a:r>
            <a:r>
              <a:rPr lang="en-US" sz="1400" spc="-12" dirty="0">
                <a:latin typeface="Source Sans Pro" panose="020B0503030403020204" pitchFamily="34" charset="0"/>
                <a:ea typeface="Source Sans Pro" panose="020B0503030403020204" pitchFamily="34" charset="0"/>
              </a:rPr>
              <a:t>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379808" y="2449178"/>
            <a:ext cx="1804753" cy="99328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3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Интеграция приоритетных инициатив в области бюджетирования</a:t>
            </a:r>
            <a:endParaRPr lang="en-US" sz="13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183732" y="3224682"/>
            <a:ext cx="1991052" cy="233910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200" dirty="0">
                <a:solidFill>
                  <a:schemeClr val="bg1"/>
                </a:solidFill>
              </a:rPr>
              <a:t>5. </a:t>
            </a:r>
            <a:r>
              <a:rPr lang="ru-RU" sz="1200" dirty="0">
                <a:solidFill>
                  <a:srgbClr val="00B0F0"/>
                </a:solidFill>
              </a:rPr>
              <a:t>Удобство для использования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в бюджетировании и принятии стратегических решений, прямая связь с национальным/ отраслевым стратегическим планированием 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внутренними программами работы отдельных организаций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16496" y="2480109"/>
            <a:ext cx="1643282" cy="76841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4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Разработка удобных для пользования ПЭ</a:t>
            </a:r>
            <a:endParaRPr lang="en-US" sz="14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228348" y="3690194"/>
            <a:ext cx="1782645" cy="1246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dirty="0">
                <a:solidFill>
                  <a:schemeClr val="bg1"/>
                </a:solidFill>
              </a:rPr>
              <a:t>6. </a:t>
            </a:r>
            <a:r>
              <a:rPr lang="ru-RU" sz="1400" dirty="0">
                <a:solidFill>
                  <a:schemeClr val="bg1"/>
                </a:solidFill>
              </a:rPr>
              <a:t>Дополнительное внимание общегосударственным целям и сквозным ПЭ</a:t>
            </a:r>
            <a:endParaRPr lang="en-US" sz="1400" dirty="0">
              <a:solidFill>
                <a:schemeClr val="bg1"/>
              </a:solidFill>
            </a:endParaRPr>
          </a:p>
          <a:p>
            <a:pPr algn="ctr">
              <a:lnSpc>
                <a:spcPts val="1463"/>
              </a:lnSpc>
            </a:pPr>
            <a:endParaRPr lang="en-US" sz="1400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152399" y="2832267"/>
            <a:ext cx="1858594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Больше внимания сквозным целям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Резюме рекомендаций ПЗ для стран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PEMPAL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216130" y="1351332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Увязка расходов со стратегическими целями и приоритетами</a:t>
            </a:r>
            <a:endParaRPr lang="en-US" sz="1800" dirty="0">
              <a:solidFill>
                <a:srgbClr val="0070C0"/>
              </a:solidFill>
              <a:effectLst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159526" y="2832267"/>
            <a:ext cx="2139806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4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Непосредственная </a:t>
            </a:r>
          </a:p>
          <a:p>
            <a:pPr algn="ctr">
              <a:lnSpc>
                <a:spcPts val="1756"/>
              </a:lnSpc>
            </a:pPr>
            <a:r>
              <a:rPr lang="ru-RU" sz="14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увязка со стратегическим планированием</a:t>
            </a:r>
            <a:endParaRPr lang="en-US" sz="14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216130" y="3501681"/>
            <a:ext cx="2008500" cy="2031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3. </a:t>
            </a:r>
            <a:r>
              <a:rPr lang="ru-RU" sz="1400" dirty="0">
                <a:solidFill>
                  <a:schemeClr val="bg1"/>
                </a:solidFill>
              </a:rPr>
              <a:t>Ясная и крепкая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>
                <a:solidFill>
                  <a:srgbClr val="0070C0"/>
                </a:solidFill>
              </a:rPr>
              <a:t>c</a:t>
            </a:r>
            <a:r>
              <a:rPr lang="ru-RU" sz="1400" dirty="0">
                <a:solidFill>
                  <a:srgbClr val="0070C0"/>
                </a:solidFill>
              </a:rPr>
              <a:t>вязь со стратегическим планированием,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шаблоны стратегических документов для включения ПЭ, связанных с БОР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3" name="Graphic 2" descr="Puzzle">
            <a:extLst>
              <a:ext uri="{FF2B5EF4-FFF2-40B4-BE49-F238E27FC236}">
                <a16:creationId xmlns:a16="http://schemas.microsoft.com/office/drawing/2014/main" id="{1C32405C-B35A-1A4F-894B-D391D08C01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49273" y="5533006"/>
            <a:ext cx="745783" cy="600314"/>
          </a:xfrm>
          <a:prstGeom prst="rect">
            <a:avLst/>
          </a:prstGeom>
        </p:spPr>
      </p:pic>
      <p:pic>
        <p:nvPicPr>
          <p:cNvPr id="5" name="Graphic 4" descr="Network">
            <a:extLst>
              <a:ext uri="{FF2B5EF4-FFF2-40B4-BE49-F238E27FC236}">
                <a16:creationId xmlns:a16="http://schemas.microsoft.com/office/drawing/2014/main" id="{6BABAFE6-52B0-3542-97CA-0C00A56265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03564" y="5533006"/>
            <a:ext cx="914400" cy="566036"/>
          </a:xfrm>
          <a:prstGeom prst="rect">
            <a:avLst/>
          </a:prstGeom>
        </p:spPr>
      </p:pic>
      <p:pic>
        <p:nvPicPr>
          <p:cNvPr id="34" name="Graphic 33" descr="Presentation with checklist RTL">
            <a:extLst>
              <a:ext uri="{FF2B5EF4-FFF2-40B4-BE49-F238E27FC236}">
                <a16:creationId xmlns:a16="http://schemas.microsoft.com/office/drawing/2014/main" id="{7AA33A05-EC0F-C341-9F1D-E3778434701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7444" y="6105312"/>
            <a:ext cx="914400" cy="45719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62B4DC0C-3774-F742-9F83-9C02D0EE557D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13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pic>
        <p:nvPicPr>
          <p:cNvPr id="23" name="Graphic 22" descr="Presentation with checklist RTL">
            <a:extLst>
              <a:ext uri="{FF2B5EF4-FFF2-40B4-BE49-F238E27FC236}">
                <a16:creationId xmlns:a16="http://schemas.microsoft.com/office/drawing/2014/main" id="{45655719-C1D8-F841-BFA6-A21E4EB5A0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685880" y="531756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27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295432"/>
            <a:ext cx="2218970" cy="4257768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220" y="2250199"/>
            <a:ext cx="2542663" cy="4346980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2295432"/>
            <a:ext cx="2556056" cy="4333968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2408038"/>
            <a:ext cx="2210041" cy="4221361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404731" y="3709226"/>
            <a:ext cx="1789745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8. </a:t>
            </a:r>
            <a:r>
              <a:rPr lang="ru-RU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1400" dirty="0">
                <a:solidFill>
                  <a:srgbClr val="0070C0"/>
                </a:solidFill>
              </a:rPr>
              <a:t>масштаб программы и ПЭ с привязкой к итоговым запланированным результатам;</a:t>
            </a:r>
            <a:r>
              <a:rPr lang="en-US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ru-RU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также указать</a:t>
            </a:r>
            <a:r>
              <a:rPr lang="en-US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связи с институтами</a:t>
            </a:r>
            <a:r>
              <a:rPr lang="en-US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/ </a:t>
            </a:r>
            <a:r>
              <a:rPr lang="ru-RU" sz="14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департаментами в интересах подотчётности</a:t>
            </a:r>
            <a:endParaRPr lang="en-US" sz="1400" spc="-12" dirty="0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521142" y="2463704"/>
            <a:ext cx="1630451" cy="12464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6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Программы и ПЭ строятся вокруг результатов и институтов</a:t>
            </a:r>
            <a:endParaRPr lang="en-US" sz="16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346374" y="3226758"/>
            <a:ext cx="1804753" cy="28931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</a:rPr>
              <a:t>9. </a:t>
            </a:r>
            <a:r>
              <a:rPr lang="ru-RU" sz="1400" dirty="0">
                <a:solidFill>
                  <a:srgbClr val="00B0F0"/>
                </a:solidFill>
              </a:rPr>
              <a:t>Правила</a:t>
            </a:r>
            <a:r>
              <a:rPr lang="en-US" sz="1200" dirty="0">
                <a:solidFill>
                  <a:srgbClr val="00B0F0"/>
                </a:solidFill>
              </a:rPr>
              <a:t>: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 err="1">
                <a:solidFill>
                  <a:schemeClr val="bg1"/>
                </a:solidFill>
              </a:rPr>
              <a:t>i</a:t>
            </a:r>
            <a:r>
              <a:rPr lang="en-US" sz="1200" dirty="0">
                <a:solidFill>
                  <a:schemeClr val="bg1"/>
                </a:solidFill>
              </a:rPr>
              <a:t>) </a:t>
            </a:r>
            <a:r>
              <a:rPr lang="ru-RU" sz="1200" dirty="0">
                <a:solidFill>
                  <a:schemeClr val="bg1"/>
                </a:solidFill>
              </a:rPr>
              <a:t>небольшое число</a:t>
            </a:r>
            <a:r>
              <a:rPr lang="en-US" sz="1200" dirty="0">
                <a:solidFill>
                  <a:schemeClr val="bg1"/>
                </a:solidFill>
              </a:rPr>
              <a:t>, ii) </a:t>
            </a:r>
            <a:r>
              <a:rPr lang="ru-RU" sz="1200" dirty="0">
                <a:solidFill>
                  <a:schemeClr val="bg1"/>
                </a:solidFill>
              </a:rPr>
              <a:t>ясные</a:t>
            </a:r>
            <a:r>
              <a:rPr lang="en-US" sz="1200" dirty="0">
                <a:solidFill>
                  <a:schemeClr val="bg1"/>
                </a:solidFill>
              </a:rPr>
              <a:t>, iii) </a:t>
            </a:r>
            <a:r>
              <a:rPr lang="ru-RU" sz="1200" dirty="0">
                <a:solidFill>
                  <a:schemeClr val="bg1"/>
                </a:solidFill>
              </a:rPr>
              <a:t>отслеживаемые</a:t>
            </a:r>
            <a:r>
              <a:rPr lang="en-US" sz="1200" dirty="0">
                <a:solidFill>
                  <a:schemeClr val="bg1"/>
                </a:solidFill>
              </a:rPr>
              <a:t>, iv) </a:t>
            </a:r>
            <a:r>
              <a:rPr lang="ru-RU" sz="1200" dirty="0">
                <a:solidFill>
                  <a:schemeClr val="bg1"/>
                </a:solidFill>
              </a:rPr>
              <a:t>увязанные с целями государства</a:t>
            </a:r>
            <a:r>
              <a:rPr lang="en-US" sz="1200" dirty="0">
                <a:solidFill>
                  <a:schemeClr val="bg1"/>
                </a:solidFill>
              </a:rPr>
              <a:t>, v) </a:t>
            </a:r>
            <a:r>
              <a:rPr lang="ru-RU" sz="1200" dirty="0">
                <a:solidFill>
                  <a:schemeClr val="bg1"/>
                </a:solidFill>
              </a:rPr>
              <a:t>избегающие результатов самого низкого уровня</a:t>
            </a:r>
            <a:r>
              <a:rPr lang="en-US" sz="1200" dirty="0">
                <a:solidFill>
                  <a:schemeClr val="bg1"/>
                </a:solidFill>
              </a:rPr>
              <a:t>, vi) </a:t>
            </a:r>
            <a:r>
              <a:rPr lang="ru-RU" sz="1200" dirty="0">
                <a:solidFill>
                  <a:schemeClr val="bg1"/>
                </a:solidFill>
              </a:rPr>
              <a:t>очень высокие ПЭ долгосрочных итогов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chemeClr val="bg1"/>
                </a:solidFill>
              </a:rPr>
              <a:t>с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200" dirty="0">
                <a:solidFill>
                  <a:schemeClr val="bg1"/>
                </a:solidFill>
              </a:rPr>
              <a:t>дополнительными поддающимися контролю ПЭ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12987" y="2441928"/>
            <a:ext cx="1643282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ПЭ соответствуют правилам</a:t>
            </a:r>
            <a:r>
              <a:rPr lang="en-US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099300" y="3456946"/>
            <a:ext cx="1876957" cy="25930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dirty="0">
                <a:solidFill>
                  <a:schemeClr val="bg1"/>
                </a:solidFill>
              </a:rPr>
              <a:t>10. </a:t>
            </a:r>
            <a:r>
              <a:rPr lang="ru-RU" sz="1400" dirty="0">
                <a:solidFill>
                  <a:schemeClr val="bg1"/>
                </a:solidFill>
              </a:rPr>
              <a:t>Рассмотреть использование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различных инструментов для сбора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отзывов, восприятий граждан, определения уровня их удовлетворённости</a:t>
            </a:r>
            <a:r>
              <a:rPr lang="en-US" sz="1400" dirty="0">
                <a:solidFill>
                  <a:schemeClr val="bg1"/>
                </a:solidFill>
              </a:rPr>
              <a:t>,</a:t>
            </a:r>
            <a:r>
              <a:rPr lang="ru-RU" sz="1400" dirty="0">
                <a:solidFill>
                  <a:schemeClr val="bg1"/>
                </a:solidFill>
              </a:rPr>
              <a:t> при тщательном анализе</a:t>
            </a:r>
            <a:r>
              <a:rPr lang="en-US" sz="1400" dirty="0">
                <a:solidFill>
                  <a:schemeClr val="bg1"/>
                </a:solidFill>
              </a:rPr>
              <a:t>  </a:t>
            </a:r>
          </a:p>
          <a:p>
            <a:pPr algn="ctr">
              <a:lnSpc>
                <a:spcPts val="1463"/>
              </a:lnSpc>
            </a:pPr>
            <a:endParaRPr lang="en-US" sz="1400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184513" y="2644170"/>
            <a:ext cx="1791743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7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Акцент на ПЭ, </a:t>
            </a:r>
            <a:r>
              <a:rPr lang="ru-RU" sz="1700" b="1" u="sng" spc="-12" dirty="0" err="1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ориетированных</a:t>
            </a:r>
            <a:r>
              <a:rPr lang="ru-RU" sz="17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на граждан</a:t>
            </a:r>
            <a:endParaRPr lang="en-US" sz="17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Резюме рекомендаций ПЗ для стран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PEMPAL 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1226" y="1227940"/>
            <a:ext cx="82687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Предусмотреть гибкость, чтобы учитывать разнообразие действий государства и сложную связь между расходами и полученными результатами</a:t>
            </a:r>
            <a:endParaRPr lang="en-US" sz="1800" dirty="0">
              <a:solidFill>
                <a:srgbClr val="0070C0"/>
              </a:solidFill>
              <a:effectLst/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195807" y="2736699"/>
            <a:ext cx="2402910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7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Баланс между стандартизацией </a:t>
            </a:r>
          </a:p>
          <a:p>
            <a:pPr algn="ctr">
              <a:lnSpc>
                <a:spcPts val="1756"/>
              </a:lnSpc>
            </a:pPr>
            <a:r>
              <a:rPr lang="ru-RU" sz="17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и гибкостью</a:t>
            </a:r>
            <a:endParaRPr lang="en-US" sz="17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419208" y="3456946"/>
            <a:ext cx="1990287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</a:rPr>
              <a:t>7. </a:t>
            </a:r>
            <a:r>
              <a:rPr lang="ru-RU" sz="1400" dirty="0">
                <a:solidFill>
                  <a:schemeClr val="bg1"/>
                </a:solidFill>
              </a:rPr>
              <a:t>Обеспечить не только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стандартизацию и охват </a:t>
            </a:r>
            <a:r>
              <a:rPr lang="ru-RU" sz="1400" dirty="0">
                <a:solidFill>
                  <a:schemeClr val="bg1"/>
                </a:solidFill>
              </a:rPr>
              <a:t>всех расходов механизмами БОР, но и достаточную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гибкость</a:t>
            </a:r>
            <a:r>
              <a:rPr lang="en-US" sz="1400" dirty="0">
                <a:solidFill>
                  <a:schemeClr val="bg1"/>
                </a:solidFill>
              </a:rPr>
              <a:t>. </a:t>
            </a:r>
            <a:r>
              <a:rPr lang="ru-RU" sz="1400" dirty="0">
                <a:solidFill>
                  <a:schemeClr val="bg1"/>
                </a:solidFill>
              </a:rPr>
              <a:t>ПЭ могут быть установлены для всех программ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ru-RU" sz="1400" dirty="0">
                <a:solidFill>
                  <a:schemeClr val="bg1"/>
                </a:solidFill>
              </a:rPr>
              <a:t>однако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типы и применение ПЭ будут разными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" name="Graphic 3" descr="Scales of justice">
            <a:extLst>
              <a:ext uri="{FF2B5EF4-FFF2-40B4-BE49-F238E27FC236}">
                <a16:creationId xmlns:a16="http://schemas.microsoft.com/office/drawing/2014/main" id="{17E2D7C5-E39C-904F-89ED-B50117E553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4824" y="6049964"/>
            <a:ext cx="802856" cy="503236"/>
          </a:xfrm>
          <a:prstGeom prst="rect">
            <a:avLst/>
          </a:prstGeom>
        </p:spPr>
      </p:pic>
      <p:pic>
        <p:nvPicPr>
          <p:cNvPr id="7" name="Graphic 6" descr="Hierarchy">
            <a:extLst>
              <a:ext uri="{FF2B5EF4-FFF2-40B4-BE49-F238E27FC236}">
                <a16:creationId xmlns:a16="http://schemas.microsoft.com/office/drawing/2014/main" id="{143FEDA4-5317-D04A-A4B0-11EB807B20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9391" y="6049964"/>
            <a:ext cx="866323" cy="503236"/>
          </a:xfrm>
          <a:prstGeom prst="rect">
            <a:avLst/>
          </a:prstGeom>
        </p:spPr>
      </p:pic>
      <p:pic>
        <p:nvPicPr>
          <p:cNvPr id="23" name="Graphic 22" descr="Ruler">
            <a:extLst>
              <a:ext uri="{FF2B5EF4-FFF2-40B4-BE49-F238E27FC236}">
                <a16:creationId xmlns:a16="http://schemas.microsoft.com/office/drawing/2014/main" id="{96E32F04-FCFB-4946-8816-06578BFF599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32633" y="6029373"/>
            <a:ext cx="733675" cy="509542"/>
          </a:xfrm>
          <a:prstGeom prst="rect">
            <a:avLst/>
          </a:prstGeom>
        </p:spPr>
      </p:pic>
      <p:pic>
        <p:nvPicPr>
          <p:cNvPr id="29" name="Graphic 28" descr="Business Growth RTL">
            <a:extLst>
              <a:ext uri="{FF2B5EF4-FFF2-40B4-BE49-F238E27FC236}">
                <a16:creationId xmlns:a16="http://schemas.microsoft.com/office/drawing/2014/main" id="{845447DB-935A-C840-9356-EAE8E26F0FB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543542" y="5813541"/>
            <a:ext cx="819250" cy="815857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3F3644C7-7123-B143-9380-B604A89C05F3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14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335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057400"/>
            <a:ext cx="2218970" cy="4298953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6" y="2039960"/>
            <a:ext cx="2542663" cy="4298952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/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022" y="2133600"/>
            <a:ext cx="2331378" cy="4222753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2654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4280453" y="3119610"/>
            <a:ext cx="1877986" cy="278537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200" spc="-12" dirty="0">
                <a:solidFill>
                  <a:schemeClr val="bg1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12. </a:t>
            </a:r>
            <a:r>
              <a:rPr lang="ru-RU" sz="1200" dirty="0">
                <a:solidFill>
                  <a:srgbClr val="0070C0"/>
                </a:solidFill>
              </a:rPr>
              <a:t>ИКТ должны обеспечивать</a:t>
            </a:r>
            <a:r>
              <a:rPr lang="en-US" sz="1200" dirty="0">
                <a:solidFill>
                  <a:schemeClr val="bg1"/>
                </a:solidFill>
              </a:rPr>
              <a:t>: </a:t>
            </a:r>
            <a:r>
              <a:rPr lang="en-US" sz="1200" dirty="0" err="1">
                <a:solidFill>
                  <a:schemeClr val="bg1"/>
                </a:solidFill>
              </a:rPr>
              <a:t>i</a:t>
            </a:r>
            <a:r>
              <a:rPr lang="en-US" sz="1200" dirty="0">
                <a:solidFill>
                  <a:schemeClr val="bg1"/>
                </a:solidFill>
              </a:rPr>
              <a:t>) </a:t>
            </a:r>
            <a:r>
              <a:rPr lang="ru-RU" sz="1200" dirty="0">
                <a:solidFill>
                  <a:schemeClr val="bg1"/>
                </a:solidFill>
              </a:rPr>
              <a:t>баланс между стандартизацией и гибкостью</a:t>
            </a:r>
            <a:r>
              <a:rPr lang="en-US" sz="1200" dirty="0">
                <a:solidFill>
                  <a:schemeClr val="bg1"/>
                </a:solidFill>
              </a:rPr>
              <a:t>, ii) </a:t>
            </a:r>
            <a:r>
              <a:rPr lang="ru-RU" sz="1200" dirty="0">
                <a:solidFill>
                  <a:schemeClr val="bg1"/>
                </a:solidFill>
              </a:rPr>
              <a:t>пояснения и</a:t>
            </a:r>
            <a:r>
              <a:rPr lang="en-US" sz="1200" dirty="0">
                <a:solidFill>
                  <a:schemeClr val="bg1"/>
                </a:solidFill>
              </a:rPr>
              <a:t> iii) </a:t>
            </a:r>
            <a:r>
              <a:rPr lang="ru-RU" sz="1200" dirty="0">
                <a:solidFill>
                  <a:schemeClr val="bg1"/>
                </a:solidFill>
              </a:rPr>
              <a:t>интеграцию с ПО, используемым при бюджетном планировании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ru-RU" sz="1200" dirty="0">
                <a:solidFill>
                  <a:schemeClr val="bg1"/>
                </a:solidFill>
              </a:rPr>
              <a:t>другими классификациями, казначейством и в стратегическом планировании</a:t>
            </a:r>
            <a:endParaRPr lang="en-US" sz="1200" spc="-12" dirty="0">
              <a:solidFill>
                <a:schemeClr val="bg1"/>
              </a:solidFill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4317070" y="2155917"/>
            <a:ext cx="1804753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sz="1700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Более существенная поддержка БОР в части ИКТ</a:t>
            </a:r>
            <a:endParaRPr lang="en-US" sz="1700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6182921" y="3573665"/>
            <a:ext cx="1842018" cy="201593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dirty="0">
                <a:solidFill>
                  <a:schemeClr val="bg1"/>
                </a:solidFill>
              </a:rPr>
              <a:t>13. </a:t>
            </a:r>
            <a:r>
              <a:rPr lang="ru-RU" sz="1400" dirty="0">
                <a:solidFill>
                  <a:schemeClr val="bg1"/>
                </a:solidFill>
              </a:rPr>
              <a:t>При отсутствии адекватных данных  об эффективности собирать их, включая административные данные и используя внешние механизмы сбора данных</a:t>
            </a:r>
            <a:endParaRPr lang="en-US" sz="1400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6197245" y="2645319"/>
            <a:ext cx="1835981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Создание новых механизмов сбора данных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Резюме рекомендаций ПЗ для стран</a:t>
            </a:r>
            <a:r>
              <a:rPr lang="en-US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 PEMPAL 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932656" y="1332640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Инвестиции в кадры, данные и инфраструктуру поддержки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2302272" y="2521042"/>
            <a:ext cx="2117327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Непрерывное формирование потенциала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2393162" y="3227332"/>
            <a:ext cx="1877986" cy="256993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1400" dirty="0">
                <a:solidFill>
                  <a:schemeClr val="bg1"/>
                </a:solidFill>
              </a:rPr>
              <a:t>11. </a:t>
            </a:r>
            <a:r>
              <a:rPr lang="ru-RU" sz="1400" dirty="0">
                <a:solidFill>
                  <a:schemeClr val="bg1"/>
                </a:solidFill>
              </a:rPr>
              <a:t>Обеспечить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эффективное и непрерывное формирование технических компетенций</a:t>
            </a:r>
            <a:r>
              <a:rPr lang="ru-RU" sz="1400" dirty="0">
                <a:solidFill>
                  <a:schemeClr val="bg1"/>
                </a:solidFill>
              </a:rPr>
              <a:t> - как в МФ, так и в ОМ / ведомствах</a:t>
            </a:r>
            <a:r>
              <a:rPr lang="en-US" sz="1400" dirty="0">
                <a:solidFill>
                  <a:schemeClr val="bg1"/>
                </a:solidFill>
              </a:rPr>
              <a:t>, </a:t>
            </a:r>
            <a:r>
              <a:rPr lang="ru-RU" sz="1400" dirty="0">
                <a:solidFill>
                  <a:srgbClr val="0070C0"/>
                </a:solidFill>
              </a:rPr>
              <a:t>под руководством или с привлечением МВФ</a:t>
            </a:r>
            <a:endParaRPr lang="en-US" sz="100" dirty="0">
              <a:solidFill>
                <a:schemeClr val="bg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US" sz="100" dirty="0">
              <a:solidFill>
                <a:schemeClr val="bg1"/>
              </a:solidFill>
            </a:endParaRPr>
          </a:p>
          <a:p>
            <a:pPr algn="ctr">
              <a:spcBef>
                <a:spcPts val="600"/>
              </a:spcBef>
            </a:pP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3" name="Graphic 2" descr="Teacher">
            <a:extLst>
              <a:ext uri="{FF2B5EF4-FFF2-40B4-BE49-F238E27FC236}">
                <a16:creationId xmlns:a16="http://schemas.microsoft.com/office/drawing/2014/main" id="{2F090A47-0938-5F42-8EE6-2544C9A9FF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89582" y="5446473"/>
            <a:ext cx="914400" cy="628982"/>
          </a:xfrm>
          <a:prstGeom prst="rect">
            <a:avLst/>
          </a:prstGeom>
        </p:spPr>
      </p:pic>
      <p:pic>
        <p:nvPicPr>
          <p:cNvPr id="6" name="Graphic 5" descr="Cloud Computing">
            <a:extLst>
              <a:ext uri="{FF2B5EF4-FFF2-40B4-BE49-F238E27FC236}">
                <a16:creationId xmlns:a16="http://schemas.microsoft.com/office/drawing/2014/main" id="{376EDD63-202D-CB41-9677-599CD514D54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89532" y="5807592"/>
            <a:ext cx="964976" cy="531320"/>
          </a:xfrm>
          <a:prstGeom prst="rect">
            <a:avLst/>
          </a:prstGeom>
        </p:spPr>
      </p:pic>
      <p:pic>
        <p:nvPicPr>
          <p:cNvPr id="20" name="Graphic 19" descr="Bar chart RTL">
            <a:extLst>
              <a:ext uri="{FF2B5EF4-FFF2-40B4-BE49-F238E27FC236}">
                <a16:creationId xmlns:a16="http://schemas.microsoft.com/office/drawing/2014/main" id="{B2C5A059-3F72-F54F-A10C-30BEEB33345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02975" y="5589601"/>
            <a:ext cx="801909" cy="435937"/>
          </a:xfrm>
          <a:prstGeom prst="rect">
            <a:avLst/>
          </a:prstGeom>
        </p:spPr>
      </p:pic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2B59C444-912D-FB4C-BAD0-EACE5D521008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15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92807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5428" y="1998059"/>
            <a:ext cx="2218970" cy="4202174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1400" y="1998059"/>
            <a:ext cx="2542663" cy="4202174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1998058"/>
            <a:ext cx="2556056" cy="4216965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1998057"/>
            <a:ext cx="2523965" cy="4193098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378270" y="3244230"/>
            <a:ext cx="1808921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kumimoji="0" lang="en-US" sz="1400" b="0" i="0" u="none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15. </a:t>
            </a:r>
            <a:r>
              <a:rPr lang="ru-RU" sz="1400" noProof="0" dirty="0">
                <a:solidFill>
                  <a:schemeClr val="bg1"/>
                </a:solidFill>
              </a:rPr>
              <a:t>Рассмотреть возможность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обучения парламентариев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и формирования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технических компетенций сотрудников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</a:p>
          <a:p>
            <a:pPr lvl="0" algn="ctr">
              <a:lnSpc>
                <a:spcPts val="1463"/>
              </a:lnSpc>
            </a:pPr>
            <a:r>
              <a:rPr lang="ru-RU" sz="1400" dirty="0">
                <a:solidFill>
                  <a:schemeClr val="bg1"/>
                </a:solidFill>
              </a:rPr>
              <a:t>департаментов административной поддержки в парламентах</a:t>
            </a:r>
            <a:endParaRPr kumimoji="0" lang="en-US" sz="1400" b="0" i="0" u="none" strike="noStrike" kern="1200" cap="none" spc="-12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442380" y="2359214"/>
            <a:ext cx="1752821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u="sng" spc="-12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Организовать  обучение среди законодателей</a:t>
            </a:r>
            <a:endParaRPr kumimoji="0" lang="en-US" sz="16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215413" y="2999073"/>
            <a:ext cx="1922863" cy="28931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16.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Предусмотреть</a:t>
            </a:r>
            <a:r>
              <a:rPr kumimoji="0" lang="ru-RU" sz="1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роль для ВОА в БОР – как минимум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B0F0"/>
                </a:solidFill>
              </a:rPr>
              <a:t>анализировать и подтверждать достигнутую эффективность;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также следует подумать о более существенных ролях, включая проведение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B0F0"/>
                </a:solidFill>
              </a:rPr>
              <a:t>аудитов эффективности</a:t>
            </a:r>
            <a:endParaRPr lang="en-US" sz="1400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69264" y="2283808"/>
            <a:ext cx="1682266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Предусмотреть роль для ВОА в БОР</a:t>
            </a:r>
            <a:endParaRPr kumimoji="0" lang="en-US" sz="17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158813" y="3505200"/>
            <a:ext cx="2139354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17. </a:t>
            </a:r>
            <a:r>
              <a:rPr lang="ru-RU" sz="1400" noProof="0" dirty="0">
                <a:solidFill>
                  <a:prstClr val="white"/>
                </a:solidFill>
              </a:rPr>
              <a:t>Обнародовать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  <a:r>
              <a:rPr lang="ru-RU" sz="1400" noProof="0" dirty="0">
                <a:solidFill>
                  <a:srgbClr val="0070C0"/>
                </a:solidFill>
              </a:rPr>
              <a:t>пригодные к повторному использованию данные об эффективности онлайн</a:t>
            </a:r>
            <a:r>
              <a:rPr lang="en-US" sz="1400" dirty="0">
                <a:solidFill>
                  <a:schemeClr val="bg1"/>
                </a:solidFill>
              </a:rPr>
              <a:t>; </a:t>
            </a:r>
            <a:r>
              <a:rPr lang="ru-RU" sz="1400" dirty="0">
                <a:solidFill>
                  <a:schemeClr val="bg1"/>
                </a:solidFill>
              </a:rPr>
              <a:t>включать информацию об эффективности в гражданские бюджеты</a:t>
            </a:r>
            <a:r>
              <a:rPr lang="en-US" sz="1400" dirty="0">
                <a:solidFill>
                  <a:schemeClr val="bg1"/>
                </a:solidFill>
              </a:rPr>
              <a:t>; </a:t>
            </a:r>
            <a:r>
              <a:rPr lang="ru-RU" sz="1400" dirty="0">
                <a:solidFill>
                  <a:schemeClr val="bg1"/>
                </a:solidFill>
              </a:rPr>
              <a:t>вести обучение ОГО и СМИ вопросам БОР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base" latinLnBrk="0" hangingPunct="1">
              <a:lnSpc>
                <a:spcPts val="14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373669" y="2234837"/>
            <a:ext cx="1827773" cy="124649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Данные БОР открыты и пригодны к повторному использованию</a:t>
            </a:r>
            <a:endParaRPr kumimoji="0" lang="en-US" sz="17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Резюме рекомендаций ПЗ для стран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PEMPAL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8593" y="1290172"/>
            <a:ext cx="82687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Облегчить надзор со стороны органов законодательной власти </a:t>
            </a:r>
          </a:p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и гражданского общества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419207" y="2229031"/>
            <a:ext cx="1937193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Обеспечить вовлечение законодателей</a:t>
            </a:r>
            <a:endParaRPr kumimoji="0" lang="en-US" sz="18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284075" y="2937819"/>
            <a:ext cx="2134736" cy="32316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14. </a:t>
            </a:r>
            <a:r>
              <a:rPr lang="ru-RU" sz="1400" noProof="0" dirty="0">
                <a:solidFill>
                  <a:schemeClr val="bg1"/>
                </a:solidFill>
              </a:rPr>
              <a:t>Включить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ПЭ в основной бюджетный документ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или как минимум в дополнительную информацию, которая представляется законодателям, и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включить результаты</a:t>
            </a:r>
          </a:p>
          <a:p>
            <a:pPr lvl="0" algn="ctr">
              <a:spcBef>
                <a:spcPts val="0"/>
              </a:spcBef>
            </a:pPr>
            <a:r>
              <a:rPr lang="ru-RU" sz="1400" dirty="0">
                <a:solidFill>
                  <a:srgbClr val="0070C0"/>
                </a:solidFill>
              </a:rPr>
              <a:t> в части эффективности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endParaRPr lang="ru-RU" sz="1400" dirty="0">
              <a:solidFill>
                <a:srgbClr val="0070C0"/>
              </a:solidFill>
            </a:endParaRPr>
          </a:p>
          <a:p>
            <a:pPr lvl="0" algn="ctr">
              <a:spcBef>
                <a:spcPts val="0"/>
              </a:spcBef>
            </a:pPr>
            <a:r>
              <a:rPr lang="ru-RU" sz="1400" dirty="0">
                <a:solidFill>
                  <a:srgbClr val="0070C0"/>
                </a:solidFill>
              </a:rPr>
              <a:t>в отчёты об исполнении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Graphic 5" descr="Bank">
            <a:extLst>
              <a:ext uri="{FF2B5EF4-FFF2-40B4-BE49-F238E27FC236}">
                <a16:creationId xmlns:a16="http://schemas.microsoft.com/office/drawing/2014/main" id="{B5447B34-D6F7-7545-84B0-A88102100C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18999" y="5732045"/>
            <a:ext cx="914400" cy="437428"/>
          </a:xfrm>
          <a:prstGeom prst="rect">
            <a:avLst/>
          </a:prstGeom>
        </p:spPr>
      </p:pic>
      <p:pic>
        <p:nvPicPr>
          <p:cNvPr id="19" name="Graphic 18" descr="Lecturer">
            <a:extLst>
              <a:ext uri="{FF2B5EF4-FFF2-40B4-BE49-F238E27FC236}">
                <a16:creationId xmlns:a16="http://schemas.microsoft.com/office/drawing/2014/main" id="{5053212B-D376-F940-BC65-84C35A644D1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6200" y="5537936"/>
            <a:ext cx="758895" cy="656490"/>
          </a:xfrm>
          <a:prstGeom prst="rect">
            <a:avLst/>
          </a:prstGeom>
        </p:spPr>
      </p:pic>
      <p:pic>
        <p:nvPicPr>
          <p:cNvPr id="21" name="Graphic 20" descr="Calculator">
            <a:extLst>
              <a:ext uri="{FF2B5EF4-FFF2-40B4-BE49-F238E27FC236}">
                <a16:creationId xmlns:a16="http://schemas.microsoft.com/office/drawing/2014/main" id="{C23B9665-C51A-6947-A59D-B5157D61FD5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91378" y="5867398"/>
            <a:ext cx="804823" cy="347623"/>
          </a:xfrm>
          <a:prstGeom prst="rect">
            <a:avLst/>
          </a:prstGeom>
        </p:spPr>
      </p:pic>
      <p:pic>
        <p:nvPicPr>
          <p:cNvPr id="30" name="Graphic 29" descr="Magnifying glass">
            <a:extLst>
              <a:ext uri="{FF2B5EF4-FFF2-40B4-BE49-F238E27FC236}">
                <a16:creationId xmlns:a16="http://schemas.microsoft.com/office/drawing/2014/main" id="{2FF1A408-11E7-F642-A14C-C2EF925DBD7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49971" y="5715000"/>
            <a:ext cx="820817" cy="500022"/>
          </a:xfrm>
          <a:prstGeom prst="rect">
            <a:avLst/>
          </a:prstGeom>
        </p:spPr>
      </p:pic>
      <p:sp>
        <p:nvSpPr>
          <p:cNvPr id="23" name="Slide Number Placeholder 1">
            <a:extLst>
              <a:ext uri="{FF2B5EF4-FFF2-40B4-BE49-F238E27FC236}">
                <a16:creationId xmlns:a16="http://schemas.microsoft.com/office/drawing/2014/main" id="{1626DF18-0FDB-7E40-91D1-C8D634F80085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16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9190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A4238DDA-DA6B-BF4B-8909-1DF37184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295" y="2086410"/>
            <a:ext cx="2361475" cy="4466790"/>
          </a:xfrm>
          <a:custGeom>
            <a:avLst/>
            <a:gdLst>
              <a:gd name="T0" fmla="*/ 3739 w 4383"/>
              <a:gd name="T1" fmla="*/ 5396 h 7282"/>
              <a:gd name="T2" fmla="*/ 3715 w 4383"/>
              <a:gd name="T3" fmla="*/ 5375 h 7282"/>
              <a:gd name="T4" fmla="*/ 3601 w 4383"/>
              <a:gd name="T5" fmla="*/ 5370 h 7282"/>
              <a:gd name="T6" fmla="*/ 3346 w 4383"/>
              <a:gd name="T7" fmla="*/ 5443 h 7282"/>
              <a:gd name="T8" fmla="*/ 3332 w 4383"/>
              <a:gd name="T9" fmla="*/ 5442 h 7282"/>
              <a:gd name="T10" fmla="*/ 3221 w 4383"/>
              <a:gd name="T11" fmla="*/ 5410 h 7282"/>
              <a:gd name="T12" fmla="*/ 3220 w 4383"/>
              <a:gd name="T13" fmla="*/ 5410 h 7282"/>
              <a:gd name="T14" fmla="*/ 3212 w 4383"/>
              <a:gd name="T15" fmla="*/ 5406 h 7282"/>
              <a:gd name="T16" fmla="*/ 3209 w 4383"/>
              <a:gd name="T17" fmla="*/ 5403 h 7282"/>
              <a:gd name="T18" fmla="*/ 3204 w 4383"/>
              <a:gd name="T19" fmla="*/ 5399 h 7282"/>
              <a:gd name="T20" fmla="*/ 3198 w 4383"/>
              <a:gd name="T21" fmla="*/ 5395 h 7282"/>
              <a:gd name="T22" fmla="*/ 3196 w 4383"/>
              <a:gd name="T23" fmla="*/ 5393 h 7282"/>
              <a:gd name="T24" fmla="*/ 3160 w 4383"/>
              <a:gd name="T25" fmla="*/ 5359 h 7282"/>
              <a:gd name="T26" fmla="*/ 3096 w 4383"/>
              <a:gd name="T27" fmla="*/ 5152 h 7282"/>
              <a:gd name="T28" fmla="*/ 3172 w 4383"/>
              <a:gd name="T29" fmla="*/ 4931 h 7282"/>
              <a:gd name="T30" fmla="*/ 3266 w 4383"/>
              <a:gd name="T31" fmla="*/ 4873 h 7282"/>
              <a:gd name="T32" fmla="*/ 3346 w 4383"/>
              <a:gd name="T33" fmla="*/ 4861 h 7282"/>
              <a:gd name="T34" fmla="*/ 3600 w 4383"/>
              <a:gd name="T35" fmla="*/ 4938 h 7282"/>
              <a:gd name="T36" fmla="*/ 3713 w 4383"/>
              <a:gd name="T37" fmla="*/ 4933 h 7282"/>
              <a:gd name="T38" fmla="*/ 3719 w 4383"/>
              <a:gd name="T39" fmla="*/ 4929 h 7282"/>
              <a:gd name="T40" fmla="*/ 3739 w 4383"/>
              <a:gd name="T41" fmla="*/ 2354 h 7282"/>
              <a:gd name="T42" fmla="*/ 3759 w 4383"/>
              <a:gd name="T43" fmla="*/ 2337 h 7282"/>
              <a:gd name="T44" fmla="*/ 3765 w 4383"/>
              <a:gd name="T45" fmla="*/ 2332 h 7282"/>
              <a:gd name="T46" fmla="*/ 3878 w 4383"/>
              <a:gd name="T47" fmla="*/ 2328 h 7282"/>
              <a:gd name="T48" fmla="*/ 4132 w 4383"/>
              <a:gd name="T49" fmla="*/ 2405 h 7282"/>
              <a:gd name="T50" fmla="*/ 4212 w 4383"/>
              <a:gd name="T51" fmla="*/ 2393 h 7282"/>
              <a:gd name="T52" fmla="*/ 4306 w 4383"/>
              <a:gd name="T53" fmla="*/ 2335 h 7282"/>
              <a:gd name="T54" fmla="*/ 4382 w 4383"/>
              <a:gd name="T55" fmla="*/ 2114 h 7282"/>
              <a:gd name="T56" fmla="*/ 4317 w 4383"/>
              <a:gd name="T57" fmla="*/ 1907 h 7282"/>
              <a:gd name="T58" fmla="*/ 4282 w 4383"/>
              <a:gd name="T59" fmla="*/ 1872 h 7282"/>
              <a:gd name="T60" fmla="*/ 4280 w 4383"/>
              <a:gd name="T61" fmla="*/ 1871 h 7282"/>
              <a:gd name="T62" fmla="*/ 4274 w 4383"/>
              <a:gd name="T63" fmla="*/ 1866 h 7282"/>
              <a:gd name="T64" fmla="*/ 4269 w 4383"/>
              <a:gd name="T65" fmla="*/ 1863 h 7282"/>
              <a:gd name="T66" fmla="*/ 4265 w 4383"/>
              <a:gd name="T67" fmla="*/ 1860 h 7282"/>
              <a:gd name="T68" fmla="*/ 4258 w 4383"/>
              <a:gd name="T69" fmla="*/ 1855 h 7282"/>
              <a:gd name="T70" fmla="*/ 4257 w 4383"/>
              <a:gd name="T71" fmla="*/ 1855 h 7282"/>
              <a:gd name="T72" fmla="*/ 4146 w 4383"/>
              <a:gd name="T73" fmla="*/ 1824 h 7282"/>
              <a:gd name="T74" fmla="*/ 4132 w 4383"/>
              <a:gd name="T75" fmla="*/ 1824 h 7282"/>
              <a:gd name="T76" fmla="*/ 3878 w 4383"/>
              <a:gd name="T77" fmla="*/ 1896 h 7282"/>
              <a:gd name="T78" fmla="*/ 3763 w 4383"/>
              <a:gd name="T79" fmla="*/ 1891 h 7282"/>
              <a:gd name="T80" fmla="*/ 3739 w 4383"/>
              <a:gd name="T81" fmla="*/ 1871 h 7282"/>
              <a:gd name="T82" fmla="*/ 3739 w 4383"/>
              <a:gd name="T83" fmla="*/ 1870 h 7282"/>
              <a:gd name="T84" fmla="*/ 1870 w 4383"/>
              <a:gd name="T85" fmla="*/ 0 h 7282"/>
              <a:gd name="T86" fmla="*/ 0 w 4383"/>
              <a:gd name="T87" fmla="*/ 1870 h 7282"/>
              <a:gd name="T88" fmla="*/ 0 w 4383"/>
              <a:gd name="T89" fmla="*/ 5411 h 7282"/>
              <a:gd name="T90" fmla="*/ 1870 w 4383"/>
              <a:gd name="T91" fmla="*/ 7281 h 7282"/>
              <a:gd name="T92" fmla="*/ 3739 w 4383"/>
              <a:gd name="T93" fmla="*/ 5445 h 7282"/>
              <a:gd name="T94" fmla="*/ 3739 w 4383"/>
              <a:gd name="T95" fmla="*/ 5411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383" h="7282">
                <a:moveTo>
                  <a:pt x="3739" y="5396"/>
                </a:moveTo>
                <a:lnTo>
                  <a:pt x="3739" y="5396"/>
                </a:lnTo>
                <a:cubicBezTo>
                  <a:pt x="3732" y="5388"/>
                  <a:pt x="3724" y="5381"/>
                  <a:pt x="3715" y="5375"/>
                </a:cubicBezTo>
                <a:lnTo>
                  <a:pt x="3715" y="5375"/>
                </a:lnTo>
                <a:cubicBezTo>
                  <a:pt x="3680" y="5354"/>
                  <a:pt x="3637" y="5351"/>
                  <a:pt x="3601" y="5370"/>
                </a:cubicBezTo>
                <a:lnTo>
                  <a:pt x="3601" y="5370"/>
                </a:lnTo>
                <a:cubicBezTo>
                  <a:pt x="3507" y="5415"/>
                  <a:pt x="3412" y="5443"/>
                  <a:pt x="3346" y="5443"/>
                </a:cubicBezTo>
                <a:lnTo>
                  <a:pt x="3346" y="5443"/>
                </a:lnTo>
                <a:cubicBezTo>
                  <a:pt x="3341" y="5443"/>
                  <a:pt x="3337" y="5443"/>
                  <a:pt x="3332" y="5442"/>
                </a:cubicBezTo>
                <a:lnTo>
                  <a:pt x="3332" y="5442"/>
                </a:lnTo>
                <a:cubicBezTo>
                  <a:pt x="3290" y="5440"/>
                  <a:pt x="3253" y="5429"/>
                  <a:pt x="3221" y="5410"/>
                </a:cubicBezTo>
                <a:lnTo>
                  <a:pt x="3221" y="5410"/>
                </a:lnTo>
                <a:lnTo>
                  <a:pt x="3220" y="5410"/>
                </a:lnTo>
                <a:lnTo>
                  <a:pt x="3220" y="5410"/>
                </a:lnTo>
                <a:cubicBezTo>
                  <a:pt x="3218" y="5409"/>
                  <a:pt x="3215" y="5407"/>
                  <a:pt x="3212" y="5406"/>
                </a:cubicBezTo>
                <a:lnTo>
                  <a:pt x="3212" y="5406"/>
                </a:lnTo>
                <a:cubicBezTo>
                  <a:pt x="3211" y="5404"/>
                  <a:pt x="3210" y="5404"/>
                  <a:pt x="3209" y="5403"/>
                </a:cubicBezTo>
                <a:lnTo>
                  <a:pt x="3209" y="5403"/>
                </a:lnTo>
                <a:cubicBezTo>
                  <a:pt x="3207" y="5402"/>
                  <a:pt x="3206" y="5401"/>
                  <a:pt x="3204" y="5399"/>
                </a:cubicBezTo>
                <a:lnTo>
                  <a:pt x="3204" y="5399"/>
                </a:lnTo>
                <a:cubicBezTo>
                  <a:pt x="3202" y="5398"/>
                  <a:pt x="3200" y="5397"/>
                  <a:pt x="3198" y="5395"/>
                </a:cubicBezTo>
                <a:lnTo>
                  <a:pt x="3198" y="5395"/>
                </a:lnTo>
                <a:cubicBezTo>
                  <a:pt x="3197" y="5395"/>
                  <a:pt x="3196" y="5394"/>
                  <a:pt x="3196" y="5393"/>
                </a:cubicBezTo>
                <a:lnTo>
                  <a:pt x="3196" y="5393"/>
                </a:lnTo>
                <a:cubicBezTo>
                  <a:pt x="3183" y="5384"/>
                  <a:pt x="3171" y="5372"/>
                  <a:pt x="3160" y="5359"/>
                </a:cubicBezTo>
                <a:lnTo>
                  <a:pt x="3160" y="5359"/>
                </a:lnTo>
                <a:cubicBezTo>
                  <a:pt x="3119" y="5307"/>
                  <a:pt x="3096" y="5234"/>
                  <a:pt x="3096" y="5152"/>
                </a:cubicBezTo>
                <a:lnTo>
                  <a:pt x="3096" y="5152"/>
                </a:lnTo>
                <a:cubicBezTo>
                  <a:pt x="3096" y="5058"/>
                  <a:pt x="3123" y="4982"/>
                  <a:pt x="3172" y="4931"/>
                </a:cubicBezTo>
                <a:lnTo>
                  <a:pt x="3172" y="4931"/>
                </a:lnTo>
                <a:cubicBezTo>
                  <a:pt x="3198" y="4904"/>
                  <a:pt x="3230" y="4884"/>
                  <a:pt x="3266" y="4873"/>
                </a:cubicBezTo>
                <a:lnTo>
                  <a:pt x="3266" y="4873"/>
                </a:lnTo>
                <a:cubicBezTo>
                  <a:pt x="3291" y="4865"/>
                  <a:pt x="3317" y="4861"/>
                  <a:pt x="3346" y="4861"/>
                </a:cubicBezTo>
                <a:lnTo>
                  <a:pt x="3346" y="4861"/>
                </a:lnTo>
                <a:cubicBezTo>
                  <a:pt x="3410" y="4861"/>
                  <a:pt x="3505" y="4890"/>
                  <a:pt x="3600" y="4938"/>
                </a:cubicBezTo>
                <a:lnTo>
                  <a:pt x="3600" y="4938"/>
                </a:lnTo>
                <a:cubicBezTo>
                  <a:pt x="3636" y="4956"/>
                  <a:pt x="3678" y="4955"/>
                  <a:pt x="3713" y="4933"/>
                </a:cubicBezTo>
                <a:lnTo>
                  <a:pt x="3713" y="4933"/>
                </a:lnTo>
                <a:cubicBezTo>
                  <a:pt x="3716" y="4932"/>
                  <a:pt x="3718" y="4931"/>
                  <a:pt x="3719" y="4929"/>
                </a:cubicBezTo>
                <a:lnTo>
                  <a:pt x="3719" y="4929"/>
                </a:lnTo>
                <a:cubicBezTo>
                  <a:pt x="3727" y="4924"/>
                  <a:pt x="3734" y="4918"/>
                  <a:pt x="3739" y="4911"/>
                </a:cubicBezTo>
                <a:lnTo>
                  <a:pt x="3739" y="2354"/>
                </a:lnTo>
                <a:lnTo>
                  <a:pt x="3739" y="2354"/>
                </a:lnTo>
                <a:cubicBezTo>
                  <a:pt x="3745" y="2348"/>
                  <a:pt x="3751" y="2342"/>
                  <a:pt x="3759" y="2337"/>
                </a:cubicBezTo>
                <a:lnTo>
                  <a:pt x="3759" y="2337"/>
                </a:lnTo>
                <a:cubicBezTo>
                  <a:pt x="3760" y="2336"/>
                  <a:pt x="3763" y="2334"/>
                  <a:pt x="3765" y="2332"/>
                </a:cubicBezTo>
                <a:lnTo>
                  <a:pt x="3765" y="2332"/>
                </a:lnTo>
                <a:cubicBezTo>
                  <a:pt x="3799" y="2311"/>
                  <a:pt x="3842" y="2310"/>
                  <a:pt x="3878" y="2328"/>
                </a:cubicBezTo>
                <a:lnTo>
                  <a:pt x="3878" y="2328"/>
                </a:lnTo>
                <a:cubicBezTo>
                  <a:pt x="3973" y="2376"/>
                  <a:pt x="4068" y="2405"/>
                  <a:pt x="4132" y="2405"/>
                </a:cubicBezTo>
                <a:lnTo>
                  <a:pt x="4132" y="2405"/>
                </a:lnTo>
                <a:cubicBezTo>
                  <a:pt x="4161" y="2405"/>
                  <a:pt x="4187" y="2401"/>
                  <a:pt x="4212" y="2393"/>
                </a:cubicBezTo>
                <a:lnTo>
                  <a:pt x="4212" y="2393"/>
                </a:lnTo>
                <a:cubicBezTo>
                  <a:pt x="4248" y="2381"/>
                  <a:pt x="4280" y="2362"/>
                  <a:pt x="4306" y="2335"/>
                </a:cubicBezTo>
                <a:lnTo>
                  <a:pt x="4306" y="2335"/>
                </a:lnTo>
                <a:cubicBezTo>
                  <a:pt x="4355" y="2284"/>
                  <a:pt x="4382" y="2208"/>
                  <a:pt x="4382" y="2114"/>
                </a:cubicBezTo>
                <a:lnTo>
                  <a:pt x="4382" y="2114"/>
                </a:lnTo>
                <a:cubicBezTo>
                  <a:pt x="4382" y="2032"/>
                  <a:pt x="4360" y="1959"/>
                  <a:pt x="4317" y="1907"/>
                </a:cubicBezTo>
                <a:lnTo>
                  <a:pt x="4317" y="1907"/>
                </a:lnTo>
                <a:cubicBezTo>
                  <a:pt x="4307" y="1894"/>
                  <a:pt x="4295" y="1882"/>
                  <a:pt x="4282" y="1872"/>
                </a:cubicBezTo>
                <a:lnTo>
                  <a:pt x="4282" y="1872"/>
                </a:lnTo>
                <a:cubicBezTo>
                  <a:pt x="4281" y="1872"/>
                  <a:pt x="4281" y="1871"/>
                  <a:pt x="4280" y="1871"/>
                </a:cubicBezTo>
                <a:lnTo>
                  <a:pt x="4280" y="1871"/>
                </a:lnTo>
                <a:cubicBezTo>
                  <a:pt x="4278" y="1869"/>
                  <a:pt x="4276" y="1868"/>
                  <a:pt x="4274" y="1866"/>
                </a:cubicBezTo>
                <a:lnTo>
                  <a:pt x="4274" y="1866"/>
                </a:lnTo>
                <a:cubicBezTo>
                  <a:pt x="4272" y="1865"/>
                  <a:pt x="4270" y="1864"/>
                  <a:pt x="4269" y="1863"/>
                </a:cubicBezTo>
                <a:lnTo>
                  <a:pt x="4269" y="1863"/>
                </a:lnTo>
                <a:cubicBezTo>
                  <a:pt x="4268" y="1862"/>
                  <a:pt x="4267" y="1861"/>
                  <a:pt x="4265" y="1860"/>
                </a:cubicBezTo>
                <a:lnTo>
                  <a:pt x="4265" y="1860"/>
                </a:lnTo>
                <a:cubicBezTo>
                  <a:pt x="4263" y="1859"/>
                  <a:pt x="4261" y="1857"/>
                  <a:pt x="4258" y="1855"/>
                </a:cubicBezTo>
                <a:lnTo>
                  <a:pt x="4258" y="1855"/>
                </a:lnTo>
                <a:cubicBezTo>
                  <a:pt x="4258" y="1855"/>
                  <a:pt x="4258" y="1855"/>
                  <a:pt x="4257" y="1855"/>
                </a:cubicBezTo>
                <a:lnTo>
                  <a:pt x="4257" y="1855"/>
                </a:lnTo>
                <a:cubicBezTo>
                  <a:pt x="4225" y="1837"/>
                  <a:pt x="4188" y="1826"/>
                  <a:pt x="4146" y="1824"/>
                </a:cubicBezTo>
                <a:lnTo>
                  <a:pt x="4146" y="1824"/>
                </a:lnTo>
                <a:cubicBezTo>
                  <a:pt x="4142" y="1824"/>
                  <a:pt x="4137" y="1824"/>
                  <a:pt x="4132" y="1824"/>
                </a:cubicBezTo>
                <a:lnTo>
                  <a:pt x="4132" y="1824"/>
                </a:lnTo>
                <a:cubicBezTo>
                  <a:pt x="4066" y="1824"/>
                  <a:pt x="3971" y="1851"/>
                  <a:pt x="3878" y="1896"/>
                </a:cubicBezTo>
                <a:lnTo>
                  <a:pt x="3878" y="1896"/>
                </a:lnTo>
                <a:cubicBezTo>
                  <a:pt x="3840" y="1915"/>
                  <a:pt x="3798" y="1912"/>
                  <a:pt x="3763" y="1891"/>
                </a:cubicBezTo>
                <a:lnTo>
                  <a:pt x="3763" y="1891"/>
                </a:lnTo>
                <a:cubicBezTo>
                  <a:pt x="3754" y="1885"/>
                  <a:pt x="3746" y="1878"/>
                  <a:pt x="3739" y="1871"/>
                </a:cubicBezTo>
                <a:lnTo>
                  <a:pt x="3739" y="1870"/>
                </a:lnTo>
                <a:lnTo>
                  <a:pt x="3739" y="1870"/>
                </a:lnTo>
                <a:cubicBezTo>
                  <a:pt x="3739" y="841"/>
                  <a:pt x="2898" y="0"/>
                  <a:pt x="1870" y="0"/>
                </a:cubicBezTo>
                <a:lnTo>
                  <a:pt x="1870" y="0"/>
                </a:lnTo>
                <a:lnTo>
                  <a:pt x="1870" y="0"/>
                </a:lnTo>
                <a:cubicBezTo>
                  <a:pt x="841" y="0"/>
                  <a:pt x="0" y="841"/>
                  <a:pt x="0" y="1870"/>
                </a:cubicBezTo>
                <a:lnTo>
                  <a:pt x="0" y="5411"/>
                </a:lnTo>
                <a:lnTo>
                  <a:pt x="0" y="5411"/>
                </a:lnTo>
                <a:cubicBezTo>
                  <a:pt x="0" y="6440"/>
                  <a:pt x="841" y="7281"/>
                  <a:pt x="1870" y="7281"/>
                </a:cubicBezTo>
                <a:lnTo>
                  <a:pt x="1870" y="7281"/>
                </a:lnTo>
                <a:lnTo>
                  <a:pt x="1870" y="7281"/>
                </a:lnTo>
                <a:cubicBezTo>
                  <a:pt x="2887" y="7281"/>
                  <a:pt x="3721" y="6458"/>
                  <a:pt x="3739" y="5445"/>
                </a:cubicBezTo>
                <a:lnTo>
                  <a:pt x="3739" y="5445"/>
                </a:lnTo>
                <a:cubicBezTo>
                  <a:pt x="3739" y="5434"/>
                  <a:pt x="3739" y="5423"/>
                  <a:pt x="3739" y="5411"/>
                </a:cubicBezTo>
                <a:lnTo>
                  <a:pt x="3739" y="5396"/>
                </a:ln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8DD3F45A-DB25-1B42-97EB-516489D869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253" y="2086410"/>
            <a:ext cx="2542663" cy="4542990"/>
          </a:xfrm>
          <a:custGeom>
            <a:avLst/>
            <a:gdLst>
              <a:gd name="T0" fmla="*/ 4223 w 5024"/>
              <a:gd name="T1" fmla="*/ 5370 h 7282"/>
              <a:gd name="T2" fmla="*/ 3969 w 5024"/>
              <a:gd name="T3" fmla="*/ 5443 h 7282"/>
              <a:gd name="T4" fmla="*/ 3844 w 5024"/>
              <a:gd name="T5" fmla="*/ 5410 h 7282"/>
              <a:gd name="T6" fmla="*/ 3843 w 5024"/>
              <a:gd name="T7" fmla="*/ 5410 h 7282"/>
              <a:gd name="T8" fmla="*/ 3832 w 5024"/>
              <a:gd name="T9" fmla="*/ 5403 h 7282"/>
              <a:gd name="T10" fmla="*/ 3827 w 5024"/>
              <a:gd name="T11" fmla="*/ 5399 h 7282"/>
              <a:gd name="T12" fmla="*/ 3819 w 5024"/>
              <a:gd name="T13" fmla="*/ 5393 h 7282"/>
              <a:gd name="T14" fmla="*/ 3783 w 5024"/>
              <a:gd name="T15" fmla="*/ 5359 h 7282"/>
              <a:gd name="T16" fmla="*/ 3795 w 5024"/>
              <a:gd name="T17" fmla="*/ 4931 h 7282"/>
              <a:gd name="T18" fmla="*/ 3889 w 5024"/>
              <a:gd name="T19" fmla="*/ 4873 h 7282"/>
              <a:gd name="T20" fmla="*/ 4223 w 5024"/>
              <a:gd name="T21" fmla="*/ 4938 h 7282"/>
              <a:gd name="T22" fmla="*/ 4336 w 5024"/>
              <a:gd name="T23" fmla="*/ 4933 h 7282"/>
              <a:gd name="T24" fmla="*/ 4382 w 5024"/>
              <a:gd name="T25" fmla="*/ 4880 h 7282"/>
              <a:gd name="T26" fmla="*/ 4398 w 5024"/>
              <a:gd name="T27" fmla="*/ 2356 h 7282"/>
              <a:gd name="T28" fmla="*/ 4405 w 5024"/>
              <a:gd name="T29" fmla="*/ 2352 h 7282"/>
              <a:gd name="T30" fmla="*/ 4772 w 5024"/>
              <a:gd name="T31" fmla="*/ 2424 h 7282"/>
              <a:gd name="T32" fmla="*/ 4851 w 5024"/>
              <a:gd name="T33" fmla="*/ 2412 h 7282"/>
              <a:gd name="T34" fmla="*/ 5023 w 5024"/>
              <a:gd name="T35" fmla="*/ 2134 h 7282"/>
              <a:gd name="T36" fmla="*/ 4958 w 5024"/>
              <a:gd name="T37" fmla="*/ 1926 h 7282"/>
              <a:gd name="T38" fmla="*/ 4920 w 5024"/>
              <a:gd name="T39" fmla="*/ 1889 h 7282"/>
              <a:gd name="T40" fmla="*/ 4914 w 5024"/>
              <a:gd name="T41" fmla="*/ 1885 h 7282"/>
              <a:gd name="T42" fmla="*/ 4905 w 5024"/>
              <a:gd name="T43" fmla="*/ 1880 h 7282"/>
              <a:gd name="T44" fmla="*/ 4898 w 5024"/>
              <a:gd name="T45" fmla="*/ 1875 h 7282"/>
              <a:gd name="T46" fmla="*/ 4786 w 5024"/>
              <a:gd name="T47" fmla="*/ 1843 h 7282"/>
              <a:gd name="T48" fmla="*/ 4772 w 5024"/>
              <a:gd name="T49" fmla="*/ 1843 h 7282"/>
              <a:gd name="T50" fmla="*/ 4403 w 5024"/>
              <a:gd name="T51" fmla="*/ 1910 h 7282"/>
              <a:gd name="T52" fmla="*/ 4382 w 5024"/>
              <a:gd name="T53" fmla="*/ 1870 h 7282"/>
              <a:gd name="T54" fmla="*/ 2512 w 5024"/>
              <a:gd name="T55" fmla="*/ 0 h 7282"/>
              <a:gd name="T56" fmla="*/ 643 w 5024"/>
              <a:gd name="T57" fmla="*/ 1871 h 7282"/>
              <a:gd name="T58" fmla="*/ 667 w 5024"/>
              <a:gd name="T59" fmla="*/ 1891 h 7282"/>
              <a:gd name="T60" fmla="*/ 1036 w 5024"/>
              <a:gd name="T61" fmla="*/ 1824 h 7282"/>
              <a:gd name="T62" fmla="*/ 1050 w 5024"/>
              <a:gd name="T63" fmla="*/ 1824 h 7282"/>
              <a:gd name="T64" fmla="*/ 1162 w 5024"/>
              <a:gd name="T65" fmla="*/ 1855 h 7282"/>
              <a:gd name="T66" fmla="*/ 1169 w 5024"/>
              <a:gd name="T67" fmla="*/ 1860 h 7282"/>
              <a:gd name="T68" fmla="*/ 1178 w 5024"/>
              <a:gd name="T69" fmla="*/ 1866 h 7282"/>
              <a:gd name="T70" fmla="*/ 1184 w 5024"/>
              <a:gd name="T71" fmla="*/ 1871 h 7282"/>
              <a:gd name="T72" fmla="*/ 1221 w 5024"/>
              <a:gd name="T73" fmla="*/ 1907 h 7282"/>
              <a:gd name="T74" fmla="*/ 1286 w 5024"/>
              <a:gd name="T75" fmla="*/ 2114 h 7282"/>
              <a:gd name="T76" fmla="*/ 1116 w 5024"/>
              <a:gd name="T77" fmla="*/ 2393 h 7282"/>
              <a:gd name="T78" fmla="*/ 1036 w 5024"/>
              <a:gd name="T79" fmla="*/ 2405 h 7282"/>
              <a:gd name="T80" fmla="*/ 669 w 5024"/>
              <a:gd name="T81" fmla="*/ 2332 h 7282"/>
              <a:gd name="T82" fmla="*/ 663 w 5024"/>
              <a:gd name="T83" fmla="*/ 2337 h 7282"/>
              <a:gd name="T84" fmla="*/ 643 w 5024"/>
              <a:gd name="T85" fmla="*/ 4911 h 7282"/>
              <a:gd name="T86" fmla="*/ 617 w 5024"/>
              <a:gd name="T87" fmla="*/ 4933 h 7282"/>
              <a:gd name="T88" fmla="*/ 504 w 5024"/>
              <a:gd name="T89" fmla="*/ 4938 h 7282"/>
              <a:gd name="T90" fmla="*/ 170 w 5024"/>
              <a:gd name="T91" fmla="*/ 4873 h 7282"/>
              <a:gd name="T92" fmla="*/ 76 w 5024"/>
              <a:gd name="T93" fmla="*/ 4931 h 7282"/>
              <a:gd name="T94" fmla="*/ 64 w 5024"/>
              <a:gd name="T95" fmla="*/ 5359 h 7282"/>
              <a:gd name="T96" fmla="*/ 100 w 5024"/>
              <a:gd name="T97" fmla="*/ 5393 h 7282"/>
              <a:gd name="T98" fmla="*/ 108 w 5024"/>
              <a:gd name="T99" fmla="*/ 5399 h 7282"/>
              <a:gd name="T100" fmla="*/ 113 w 5024"/>
              <a:gd name="T101" fmla="*/ 5403 h 7282"/>
              <a:gd name="T102" fmla="*/ 124 w 5024"/>
              <a:gd name="T103" fmla="*/ 5410 h 7282"/>
              <a:gd name="T104" fmla="*/ 125 w 5024"/>
              <a:gd name="T105" fmla="*/ 5410 h 7282"/>
              <a:gd name="T106" fmla="*/ 250 w 5024"/>
              <a:gd name="T107" fmla="*/ 5443 h 7282"/>
              <a:gd name="T108" fmla="*/ 505 w 5024"/>
              <a:gd name="T109" fmla="*/ 5370 h 7282"/>
              <a:gd name="T110" fmla="*/ 643 w 5024"/>
              <a:gd name="T111" fmla="*/ 5396 h 7282"/>
              <a:gd name="T112" fmla="*/ 643 w 5024"/>
              <a:gd name="T113" fmla="*/ 5445 h 7282"/>
              <a:gd name="T114" fmla="*/ 644 w 5024"/>
              <a:gd name="T115" fmla="*/ 5446 h 7282"/>
              <a:gd name="T116" fmla="*/ 2512 w 5024"/>
              <a:gd name="T117" fmla="*/ 7281 h 7282"/>
              <a:gd name="T118" fmla="*/ 4337 w 5024"/>
              <a:gd name="T119" fmla="*/ 5375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5024" h="7282">
                <a:moveTo>
                  <a:pt x="4337" y="5375"/>
                </a:moveTo>
                <a:lnTo>
                  <a:pt x="4337" y="5375"/>
                </a:lnTo>
                <a:cubicBezTo>
                  <a:pt x="4303" y="5354"/>
                  <a:pt x="4261" y="5351"/>
                  <a:pt x="4223" y="5370"/>
                </a:cubicBezTo>
                <a:lnTo>
                  <a:pt x="4223" y="5370"/>
                </a:lnTo>
                <a:cubicBezTo>
                  <a:pt x="4130" y="5415"/>
                  <a:pt x="4035" y="5443"/>
                  <a:pt x="3969" y="5443"/>
                </a:cubicBezTo>
                <a:lnTo>
                  <a:pt x="3969" y="5443"/>
                </a:lnTo>
                <a:cubicBezTo>
                  <a:pt x="3964" y="5443"/>
                  <a:pt x="3959" y="5443"/>
                  <a:pt x="3955" y="5442"/>
                </a:cubicBezTo>
                <a:lnTo>
                  <a:pt x="3955" y="5442"/>
                </a:lnTo>
                <a:cubicBezTo>
                  <a:pt x="3913" y="5440"/>
                  <a:pt x="3876" y="5429"/>
                  <a:pt x="3844" y="5410"/>
                </a:cubicBezTo>
                <a:lnTo>
                  <a:pt x="3844" y="5410"/>
                </a:lnTo>
                <a:lnTo>
                  <a:pt x="3843" y="5410"/>
                </a:lnTo>
                <a:lnTo>
                  <a:pt x="3843" y="5410"/>
                </a:lnTo>
                <a:cubicBezTo>
                  <a:pt x="3840" y="5409"/>
                  <a:pt x="3838" y="5407"/>
                  <a:pt x="3836" y="5406"/>
                </a:cubicBezTo>
                <a:lnTo>
                  <a:pt x="3836" y="5406"/>
                </a:lnTo>
                <a:cubicBezTo>
                  <a:pt x="3834" y="5404"/>
                  <a:pt x="3833" y="5404"/>
                  <a:pt x="3832" y="5403"/>
                </a:cubicBezTo>
                <a:lnTo>
                  <a:pt x="3832" y="5403"/>
                </a:lnTo>
                <a:cubicBezTo>
                  <a:pt x="3831" y="5402"/>
                  <a:pt x="3829" y="5401"/>
                  <a:pt x="3827" y="5399"/>
                </a:cubicBezTo>
                <a:lnTo>
                  <a:pt x="3827" y="5399"/>
                </a:lnTo>
                <a:cubicBezTo>
                  <a:pt x="3825" y="5398"/>
                  <a:pt x="3823" y="5397"/>
                  <a:pt x="3821" y="5395"/>
                </a:cubicBezTo>
                <a:lnTo>
                  <a:pt x="3821" y="5395"/>
                </a:lnTo>
                <a:cubicBezTo>
                  <a:pt x="3820" y="5395"/>
                  <a:pt x="3819" y="5394"/>
                  <a:pt x="3819" y="5393"/>
                </a:cubicBezTo>
                <a:lnTo>
                  <a:pt x="3819" y="5393"/>
                </a:lnTo>
                <a:cubicBezTo>
                  <a:pt x="3806" y="5384"/>
                  <a:pt x="3794" y="5372"/>
                  <a:pt x="3783" y="5359"/>
                </a:cubicBezTo>
                <a:lnTo>
                  <a:pt x="3783" y="5359"/>
                </a:lnTo>
                <a:cubicBezTo>
                  <a:pt x="3741" y="5307"/>
                  <a:pt x="3718" y="5234"/>
                  <a:pt x="3718" y="5152"/>
                </a:cubicBezTo>
                <a:lnTo>
                  <a:pt x="3718" y="5152"/>
                </a:lnTo>
                <a:cubicBezTo>
                  <a:pt x="3718" y="5058"/>
                  <a:pt x="3746" y="4982"/>
                  <a:pt x="3795" y="4931"/>
                </a:cubicBezTo>
                <a:lnTo>
                  <a:pt x="3795" y="4931"/>
                </a:lnTo>
                <a:cubicBezTo>
                  <a:pt x="3821" y="4904"/>
                  <a:pt x="3853" y="4884"/>
                  <a:pt x="3889" y="4873"/>
                </a:cubicBezTo>
                <a:lnTo>
                  <a:pt x="3889" y="4873"/>
                </a:lnTo>
                <a:cubicBezTo>
                  <a:pt x="3914" y="4865"/>
                  <a:pt x="3941" y="4861"/>
                  <a:pt x="3969" y="4861"/>
                </a:cubicBezTo>
                <a:lnTo>
                  <a:pt x="3969" y="4861"/>
                </a:lnTo>
                <a:cubicBezTo>
                  <a:pt x="4033" y="4861"/>
                  <a:pt x="4128" y="4890"/>
                  <a:pt x="4223" y="4938"/>
                </a:cubicBezTo>
                <a:lnTo>
                  <a:pt x="4223" y="4938"/>
                </a:lnTo>
                <a:cubicBezTo>
                  <a:pt x="4259" y="4956"/>
                  <a:pt x="4301" y="4954"/>
                  <a:pt x="4336" y="4933"/>
                </a:cubicBezTo>
                <a:lnTo>
                  <a:pt x="4336" y="4933"/>
                </a:lnTo>
                <a:cubicBezTo>
                  <a:pt x="4338" y="4932"/>
                  <a:pt x="4341" y="4931"/>
                  <a:pt x="4342" y="4929"/>
                </a:cubicBezTo>
                <a:lnTo>
                  <a:pt x="4342" y="4929"/>
                </a:lnTo>
                <a:cubicBezTo>
                  <a:pt x="4360" y="4916"/>
                  <a:pt x="4374" y="4899"/>
                  <a:pt x="4382" y="4880"/>
                </a:cubicBezTo>
                <a:lnTo>
                  <a:pt x="4382" y="2371"/>
                </a:lnTo>
                <a:lnTo>
                  <a:pt x="4382" y="2371"/>
                </a:lnTo>
                <a:cubicBezTo>
                  <a:pt x="4388" y="2366"/>
                  <a:pt x="4392" y="2361"/>
                  <a:pt x="4398" y="2356"/>
                </a:cubicBezTo>
                <a:lnTo>
                  <a:pt x="4398" y="2356"/>
                </a:lnTo>
                <a:cubicBezTo>
                  <a:pt x="4401" y="2355"/>
                  <a:pt x="4403" y="2353"/>
                  <a:pt x="4405" y="2352"/>
                </a:cubicBezTo>
                <a:lnTo>
                  <a:pt x="4405" y="2352"/>
                </a:lnTo>
                <a:cubicBezTo>
                  <a:pt x="4440" y="2331"/>
                  <a:pt x="4482" y="2329"/>
                  <a:pt x="4518" y="2347"/>
                </a:cubicBezTo>
                <a:lnTo>
                  <a:pt x="4518" y="2347"/>
                </a:lnTo>
                <a:cubicBezTo>
                  <a:pt x="4613" y="2395"/>
                  <a:pt x="4708" y="2424"/>
                  <a:pt x="4772" y="2424"/>
                </a:cubicBezTo>
                <a:lnTo>
                  <a:pt x="4772" y="2424"/>
                </a:lnTo>
                <a:cubicBezTo>
                  <a:pt x="4801" y="2424"/>
                  <a:pt x="4827" y="2421"/>
                  <a:pt x="4851" y="2412"/>
                </a:cubicBezTo>
                <a:lnTo>
                  <a:pt x="4851" y="2412"/>
                </a:lnTo>
                <a:cubicBezTo>
                  <a:pt x="4888" y="2401"/>
                  <a:pt x="4920" y="2381"/>
                  <a:pt x="4946" y="2354"/>
                </a:cubicBezTo>
                <a:lnTo>
                  <a:pt x="4946" y="2354"/>
                </a:lnTo>
                <a:cubicBezTo>
                  <a:pt x="4995" y="2303"/>
                  <a:pt x="5023" y="2227"/>
                  <a:pt x="5023" y="2134"/>
                </a:cubicBezTo>
                <a:lnTo>
                  <a:pt x="5023" y="2134"/>
                </a:lnTo>
                <a:cubicBezTo>
                  <a:pt x="5023" y="2052"/>
                  <a:pt x="5000" y="1978"/>
                  <a:pt x="4958" y="1926"/>
                </a:cubicBezTo>
                <a:lnTo>
                  <a:pt x="4958" y="1926"/>
                </a:lnTo>
                <a:cubicBezTo>
                  <a:pt x="4947" y="1913"/>
                  <a:pt x="4935" y="1902"/>
                  <a:pt x="4922" y="1891"/>
                </a:cubicBezTo>
                <a:lnTo>
                  <a:pt x="4922" y="1891"/>
                </a:lnTo>
                <a:cubicBezTo>
                  <a:pt x="4921" y="1891"/>
                  <a:pt x="4921" y="1890"/>
                  <a:pt x="4920" y="1889"/>
                </a:cubicBezTo>
                <a:lnTo>
                  <a:pt x="4920" y="1889"/>
                </a:lnTo>
                <a:cubicBezTo>
                  <a:pt x="4918" y="1888"/>
                  <a:pt x="4916" y="1887"/>
                  <a:pt x="4914" y="1885"/>
                </a:cubicBezTo>
                <a:lnTo>
                  <a:pt x="4914" y="1885"/>
                </a:lnTo>
                <a:cubicBezTo>
                  <a:pt x="4912" y="1884"/>
                  <a:pt x="4911" y="1883"/>
                  <a:pt x="4909" y="1882"/>
                </a:cubicBezTo>
                <a:lnTo>
                  <a:pt x="4909" y="1882"/>
                </a:lnTo>
                <a:cubicBezTo>
                  <a:pt x="4908" y="1881"/>
                  <a:pt x="4906" y="1881"/>
                  <a:pt x="4905" y="1880"/>
                </a:cubicBezTo>
                <a:lnTo>
                  <a:pt x="4905" y="1880"/>
                </a:lnTo>
                <a:cubicBezTo>
                  <a:pt x="4903" y="1878"/>
                  <a:pt x="4900" y="1877"/>
                  <a:pt x="4898" y="1875"/>
                </a:cubicBezTo>
                <a:lnTo>
                  <a:pt x="4898" y="1875"/>
                </a:lnTo>
                <a:cubicBezTo>
                  <a:pt x="4897" y="1875"/>
                  <a:pt x="4897" y="1875"/>
                  <a:pt x="4897" y="1874"/>
                </a:cubicBezTo>
                <a:lnTo>
                  <a:pt x="4897" y="1874"/>
                </a:lnTo>
                <a:cubicBezTo>
                  <a:pt x="4865" y="1856"/>
                  <a:pt x="4828" y="1846"/>
                  <a:pt x="4786" y="1843"/>
                </a:cubicBezTo>
                <a:lnTo>
                  <a:pt x="4786" y="1843"/>
                </a:lnTo>
                <a:cubicBezTo>
                  <a:pt x="4782" y="1843"/>
                  <a:pt x="4777" y="1843"/>
                  <a:pt x="4772" y="1843"/>
                </a:cubicBezTo>
                <a:lnTo>
                  <a:pt x="4772" y="1843"/>
                </a:lnTo>
                <a:cubicBezTo>
                  <a:pt x="4707" y="1843"/>
                  <a:pt x="4611" y="1870"/>
                  <a:pt x="4518" y="1916"/>
                </a:cubicBezTo>
                <a:lnTo>
                  <a:pt x="4518" y="1916"/>
                </a:lnTo>
                <a:cubicBezTo>
                  <a:pt x="4481" y="1934"/>
                  <a:pt x="4438" y="1932"/>
                  <a:pt x="4403" y="1910"/>
                </a:cubicBezTo>
                <a:lnTo>
                  <a:pt x="4403" y="1910"/>
                </a:lnTo>
                <a:cubicBezTo>
                  <a:pt x="4395" y="1905"/>
                  <a:pt x="4389" y="1899"/>
                  <a:pt x="4382" y="1892"/>
                </a:cubicBezTo>
                <a:lnTo>
                  <a:pt x="4382" y="1870"/>
                </a:lnTo>
                <a:lnTo>
                  <a:pt x="4382" y="1870"/>
                </a:lnTo>
                <a:cubicBezTo>
                  <a:pt x="4382" y="841"/>
                  <a:pt x="3540" y="0"/>
                  <a:pt x="2512" y="0"/>
                </a:cubicBezTo>
                <a:lnTo>
                  <a:pt x="2512" y="0"/>
                </a:lnTo>
                <a:lnTo>
                  <a:pt x="2512" y="0"/>
                </a:lnTo>
                <a:cubicBezTo>
                  <a:pt x="1484" y="0"/>
                  <a:pt x="643" y="841"/>
                  <a:pt x="643" y="1870"/>
                </a:cubicBezTo>
                <a:lnTo>
                  <a:pt x="643" y="1871"/>
                </a:lnTo>
                <a:lnTo>
                  <a:pt x="643" y="1871"/>
                </a:lnTo>
                <a:cubicBezTo>
                  <a:pt x="650" y="1878"/>
                  <a:pt x="658" y="1885"/>
                  <a:pt x="667" y="1891"/>
                </a:cubicBezTo>
                <a:lnTo>
                  <a:pt x="667" y="1891"/>
                </a:lnTo>
                <a:cubicBezTo>
                  <a:pt x="702" y="1912"/>
                  <a:pt x="744" y="1915"/>
                  <a:pt x="782" y="1896"/>
                </a:cubicBezTo>
                <a:lnTo>
                  <a:pt x="782" y="1896"/>
                </a:lnTo>
                <a:cubicBezTo>
                  <a:pt x="875" y="1851"/>
                  <a:pt x="970" y="1824"/>
                  <a:pt x="1036" y="1824"/>
                </a:cubicBezTo>
                <a:lnTo>
                  <a:pt x="1036" y="1824"/>
                </a:lnTo>
                <a:cubicBezTo>
                  <a:pt x="1041" y="1824"/>
                  <a:pt x="1046" y="1824"/>
                  <a:pt x="1050" y="1824"/>
                </a:cubicBezTo>
                <a:lnTo>
                  <a:pt x="1050" y="1824"/>
                </a:lnTo>
                <a:cubicBezTo>
                  <a:pt x="1092" y="1826"/>
                  <a:pt x="1129" y="1837"/>
                  <a:pt x="1161" y="1855"/>
                </a:cubicBezTo>
                <a:lnTo>
                  <a:pt x="1161" y="1855"/>
                </a:lnTo>
                <a:cubicBezTo>
                  <a:pt x="1162" y="1855"/>
                  <a:pt x="1162" y="1855"/>
                  <a:pt x="1162" y="1855"/>
                </a:cubicBezTo>
                <a:lnTo>
                  <a:pt x="1162" y="1855"/>
                </a:lnTo>
                <a:cubicBezTo>
                  <a:pt x="1165" y="1857"/>
                  <a:pt x="1167" y="1859"/>
                  <a:pt x="1169" y="1860"/>
                </a:cubicBezTo>
                <a:lnTo>
                  <a:pt x="1169" y="1860"/>
                </a:lnTo>
                <a:cubicBezTo>
                  <a:pt x="1171" y="1861"/>
                  <a:pt x="1172" y="1862"/>
                  <a:pt x="1173" y="1863"/>
                </a:cubicBezTo>
                <a:lnTo>
                  <a:pt x="1173" y="1863"/>
                </a:lnTo>
                <a:cubicBezTo>
                  <a:pt x="1174" y="1864"/>
                  <a:pt x="1176" y="1865"/>
                  <a:pt x="1178" y="1866"/>
                </a:cubicBezTo>
                <a:lnTo>
                  <a:pt x="1178" y="1866"/>
                </a:lnTo>
                <a:cubicBezTo>
                  <a:pt x="1180" y="1868"/>
                  <a:pt x="1182" y="1869"/>
                  <a:pt x="1184" y="1871"/>
                </a:cubicBezTo>
                <a:lnTo>
                  <a:pt x="1184" y="1871"/>
                </a:lnTo>
                <a:cubicBezTo>
                  <a:pt x="1185" y="1871"/>
                  <a:pt x="1185" y="1872"/>
                  <a:pt x="1186" y="1872"/>
                </a:cubicBezTo>
                <a:lnTo>
                  <a:pt x="1186" y="1872"/>
                </a:lnTo>
                <a:cubicBezTo>
                  <a:pt x="1199" y="1882"/>
                  <a:pt x="1211" y="1894"/>
                  <a:pt x="1221" y="1907"/>
                </a:cubicBezTo>
                <a:lnTo>
                  <a:pt x="1221" y="1907"/>
                </a:lnTo>
                <a:cubicBezTo>
                  <a:pt x="1264" y="1959"/>
                  <a:pt x="1286" y="2032"/>
                  <a:pt x="1286" y="2114"/>
                </a:cubicBezTo>
                <a:lnTo>
                  <a:pt x="1286" y="2114"/>
                </a:lnTo>
                <a:cubicBezTo>
                  <a:pt x="1286" y="2208"/>
                  <a:pt x="1259" y="2284"/>
                  <a:pt x="1210" y="2335"/>
                </a:cubicBezTo>
                <a:lnTo>
                  <a:pt x="1210" y="2335"/>
                </a:lnTo>
                <a:cubicBezTo>
                  <a:pt x="1184" y="2362"/>
                  <a:pt x="1152" y="2381"/>
                  <a:pt x="1116" y="2393"/>
                </a:cubicBezTo>
                <a:lnTo>
                  <a:pt x="1116" y="2393"/>
                </a:lnTo>
                <a:cubicBezTo>
                  <a:pt x="1091" y="2401"/>
                  <a:pt x="1065" y="2405"/>
                  <a:pt x="1036" y="2405"/>
                </a:cubicBezTo>
                <a:lnTo>
                  <a:pt x="1036" y="2405"/>
                </a:lnTo>
                <a:cubicBezTo>
                  <a:pt x="972" y="2405"/>
                  <a:pt x="877" y="2376"/>
                  <a:pt x="782" y="2328"/>
                </a:cubicBezTo>
                <a:lnTo>
                  <a:pt x="782" y="2328"/>
                </a:lnTo>
                <a:cubicBezTo>
                  <a:pt x="746" y="2310"/>
                  <a:pt x="703" y="2311"/>
                  <a:pt x="669" y="2332"/>
                </a:cubicBezTo>
                <a:lnTo>
                  <a:pt x="669" y="2332"/>
                </a:lnTo>
                <a:cubicBezTo>
                  <a:pt x="667" y="2334"/>
                  <a:pt x="664" y="2336"/>
                  <a:pt x="663" y="2337"/>
                </a:cubicBezTo>
                <a:lnTo>
                  <a:pt x="663" y="2337"/>
                </a:lnTo>
                <a:cubicBezTo>
                  <a:pt x="655" y="2342"/>
                  <a:pt x="649" y="2348"/>
                  <a:pt x="643" y="2354"/>
                </a:cubicBezTo>
                <a:lnTo>
                  <a:pt x="643" y="4911"/>
                </a:lnTo>
                <a:lnTo>
                  <a:pt x="643" y="4911"/>
                </a:lnTo>
                <a:cubicBezTo>
                  <a:pt x="638" y="4918"/>
                  <a:pt x="631" y="4924"/>
                  <a:pt x="623" y="4929"/>
                </a:cubicBezTo>
                <a:lnTo>
                  <a:pt x="623" y="4929"/>
                </a:lnTo>
                <a:cubicBezTo>
                  <a:pt x="622" y="4931"/>
                  <a:pt x="620" y="4932"/>
                  <a:pt x="617" y="4933"/>
                </a:cubicBezTo>
                <a:lnTo>
                  <a:pt x="617" y="4933"/>
                </a:lnTo>
                <a:cubicBezTo>
                  <a:pt x="582" y="4954"/>
                  <a:pt x="540" y="4956"/>
                  <a:pt x="504" y="4938"/>
                </a:cubicBezTo>
                <a:lnTo>
                  <a:pt x="504" y="4938"/>
                </a:lnTo>
                <a:cubicBezTo>
                  <a:pt x="409" y="4890"/>
                  <a:pt x="314" y="4861"/>
                  <a:pt x="250" y="4861"/>
                </a:cubicBezTo>
                <a:lnTo>
                  <a:pt x="250" y="4861"/>
                </a:lnTo>
                <a:cubicBezTo>
                  <a:pt x="221" y="4861"/>
                  <a:pt x="195" y="4865"/>
                  <a:pt x="170" y="4873"/>
                </a:cubicBezTo>
                <a:lnTo>
                  <a:pt x="170" y="4873"/>
                </a:lnTo>
                <a:cubicBezTo>
                  <a:pt x="134" y="4884"/>
                  <a:pt x="102" y="4904"/>
                  <a:pt x="76" y="4931"/>
                </a:cubicBezTo>
                <a:lnTo>
                  <a:pt x="76" y="4931"/>
                </a:lnTo>
                <a:cubicBezTo>
                  <a:pt x="27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4" y="5359"/>
                </a:cubicBezTo>
                <a:lnTo>
                  <a:pt x="64" y="5359"/>
                </a:lnTo>
                <a:cubicBezTo>
                  <a:pt x="75" y="5372"/>
                  <a:pt x="87" y="5384"/>
                  <a:pt x="100" y="5393"/>
                </a:cubicBezTo>
                <a:lnTo>
                  <a:pt x="100" y="5393"/>
                </a:lnTo>
                <a:cubicBezTo>
                  <a:pt x="100" y="5394"/>
                  <a:pt x="101" y="5395"/>
                  <a:pt x="102" y="5395"/>
                </a:cubicBezTo>
                <a:lnTo>
                  <a:pt x="102" y="5395"/>
                </a:lnTo>
                <a:cubicBezTo>
                  <a:pt x="104" y="5397"/>
                  <a:pt x="106" y="5398"/>
                  <a:pt x="108" y="5399"/>
                </a:cubicBezTo>
                <a:lnTo>
                  <a:pt x="108" y="5399"/>
                </a:lnTo>
                <a:cubicBezTo>
                  <a:pt x="110" y="5401"/>
                  <a:pt x="111" y="5402"/>
                  <a:pt x="113" y="5403"/>
                </a:cubicBezTo>
                <a:lnTo>
                  <a:pt x="113" y="5403"/>
                </a:lnTo>
                <a:cubicBezTo>
                  <a:pt x="114" y="5404"/>
                  <a:pt x="115" y="5404"/>
                  <a:pt x="116" y="5406"/>
                </a:cubicBezTo>
                <a:lnTo>
                  <a:pt x="116" y="5406"/>
                </a:lnTo>
                <a:cubicBezTo>
                  <a:pt x="119" y="5407"/>
                  <a:pt x="122" y="5409"/>
                  <a:pt x="124" y="5410"/>
                </a:cubicBezTo>
                <a:lnTo>
                  <a:pt x="124" y="5410"/>
                </a:lnTo>
                <a:lnTo>
                  <a:pt x="125" y="5410"/>
                </a:lnTo>
                <a:lnTo>
                  <a:pt x="125" y="5410"/>
                </a:lnTo>
                <a:cubicBezTo>
                  <a:pt x="157" y="5429"/>
                  <a:pt x="194" y="5440"/>
                  <a:pt x="236" y="5442"/>
                </a:cubicBezTo>
                <a:lnTo>
                  <a:pt x="236" y="5442"/>
                </a:lnTo>
                <a:cubicBezTo>
                  <a:pt x="241" y="5443"/>
                  <a:pt x="245" y="5443"/>
                  <a:pt x="250" y="5443"/>
                </a:cubicBezTo>
                <a:lnTo>
                  <a:pt x="250" y="5443"/>
                </a:lnTo>
                <a:cubicBezTo>
                  <a:pt x="316" y="5443"/>
                  <a:pt x="411" y="5415"/>
                  <a:pt x="505" y="5370"/>
                </a:cubicBezTo>
                <a:lnTo>
                  <a:pt x="505" y="5370"/>
                </a:lnTo>
                <a:cubicBezTo>
                  <a:pt x="541" y="5351"/>
                  <a:pt x="584" y="5354"/>
                  <a:pt x="619" y="5375"/>
                </a:cubicBezTo>
                <a:lnTo>
                  <a:pt x="619" y="5375"/>
                </a:lnTo>
                <a:cubicBezTo>
                  <a:pt x="628" y="5381"/>
                  <a:pt x="636" y="5388"/>
                  <a:pt x="643" y="5396"/>
                </a:cubicBezTo>
                <a:lnTo>
                  <a:pt x="643" y="5411"/>
                </a:lnTo>
                <a:lnTo>
                  <a:pt x="643" y="5411"/>
                </a:lnTo>
                <a:cubicBezTo>
                  <a:pt x="643" y="5423"/>
                  <a:pt x="643" y="5434"/>
                  <a:pt x="643" y="5445"/>
                </a:cubicBezTo>
                <a:lnTo>
                  <a:pt x="643" y="5445"/>
                </a:lnTo>
                <a:cubicBezTo>
                  <a:pt x="643" y="5445"/>
                  <a:pt x="644" y="5445"/>
                  <a:pt x="644" y="5446"/>
                </a:cubicBezTo>
                <a:lnTo>
                  <a:pt x="644" y="5446"/>
                </a:lnTo>
                <a:cubicBezTo>
                  <a:pt x="663" y="6458"/>
                  <a:pt x="1496" y="7281"/>
                  <a:pt x="2512" y="7281"/>
                </a:cubicBezTo>
                <a:lnTo>
                  <a:pt x="2512" y="7281"/>
                </a:lnTo>
                <a:lnTo>
                  <a:pt x="2512" y="7281"/>
                </a:lnTo>
                <a:cubicBezTo>
                  <a:pt x="3536" y="7281"/>
                  <a:pt x="4374" y="6448"/>
                  <a:pt x="4382" y="5426"/>
                </a:cubicBezTo>
                <a:lnTo>
                  <a:pt x="4382" y="5426"/>
                </a:lnTo>
                <a:cubicBezTo>
                  <a:pt x="4373" y="5406"/>
                  <a:pt x="4358" y="5388"/>
                  <a:pt x="4337" y="5375"/>
                </a:cubicBezTo>
              </a:path>
            </a:pathLst>
          </a:custGeom>
          <a:solidFill>
            <a:srgbClr val="93B3D7"/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3C35320-9271-2E46-A193-73E9AE95F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600" y="2086410"/>
            <a:ext cx="2556056" cy="4542990"/>
          </a:xfrm>
          <a:custGeom>
            <a:avLst/>
            <a:gdLst>
              <a:gd name="T0" fmla="*/ 4279 w 5049"/>
              <a:gd name="T1" fmla="*/ 5367 h 7282"/>
              <a:gd name="T2" fmla="*/ 4025 w 5049"/>
              <a:gd name="T3" fmla="*/ 5439 h 7282"/>
              <a:gd name="T4" fmla="*/ 3900 w 5049"/>
              <a:gd name="T5" fmla="*/ 5408 h 7282"/>
              <a:gd name="T6" fmla="*/ 3900 w 5049"/>
              <a:gd name="T7" fmla="*/ 5408 h 7282"/>
              <a:gd name="T8" fmla="*/ 3888 w 5049"/>
              <a:gd name="T9" fmla="*/ 5401 h 7282"/>
              <a:gd name="T10" fmla="*/ 3883 w 5049"/>
              <a:gd name="T11" fmla="*/ 5397 h 7282"/>
              <a:gd name="T12" fmla="*/ 3875 w 5049"/>
              <a:gd name="T13" fmla="*/ 5391 h 7282"/>
              <a:gd name="T14" fmla="*/ 3839 w 5049"/>
              <a:gd name="T15" fmla="*/ 5356 h 7282"/>
              <a:gd name="T16" fmla="*/ 3851 w 5049"/>
              <a:gd name="T17" fmla="*/ 4928 h 7282"/>
              <a:gd name="T18" fmla="*/ 3946 w 5049"/>
              <a:gd name="T19" fmla="*/ 4870 h 7282"/>
              <a:gd name="T20" fmla="*/ 4279 w 5049"/>
              <a:gd name="T21" fmla="*/ 4935 h 7282"/>
              <a:gd name="T22" fmla="*/ 4392 w 5049"/>
              <a:gd name="T23" fmla="*/ 4931 h 7282"/>
              <a:gd name="T24" fmla="*/ 4402 w 5049"/>
              <a:gd name="T25" fmla="*/ 4924 h 7282"/>
              <a:gd name="T26" fmla="*/ 4424 w 5049"/>
              <a:gd name="T27" fmla="*/ 2337 h 7282"/>
              <a:gd name="T28" fmla="*/ 4430 w 5049"/>
              <a:gd name="T29" fmla="*/ 2333 h 7282"/>
              <a:gd name="T30" fmla="*/ 4798 w 5049"/>
              <a:gd name="T31" fmla="*/ 2405 h 7282"/>
              <a:gd name="T32" fmla="*/ 4877 w 5049"/>
              <a:gd name="T33" fmla="*/ 2394 h 7282"/>
              <a:gd name="T34" fmla="*/ 5048 w 5049"/>
              <a:gd name="T35" fmla="*/ 2115 h 7282"/>
              <a:gd name="T36" fmla="*/ 4983 w 5049"/>
              <a:gd name="T37" fmla="*/ 1907 h 7282"/>
              <a:gd name="T38" fmla="*/ 4946 w 5049"/>
              <a:gd name="T39" fmla="*/ 1871 h 7282"/>
              <a:gd name="T40" fmla="*/ 4940 w 5049"/>
              <a:gd name="T41" fmla="*/ 1866 h 7282"/>
              <a:gd name="T42" fmla="*/ 4931 w 5049"/>
              <a:gd name="T43" fmla="*/ 1861 h 7282"/>
              <a:gd name="T44" fmla="*/ 4923 w 5049"/>
              <a:gd name="T45" fmla="*/ 1856 h 7282"/>
              <a:gd name="T46" fmla="*/ 4812 w 5049"/>
              <a:gd name="T47" fmla="*/ 1824 h 7282"/>
              <a:gd name="T48" fmla="*/ 4798 w 5049"/>
              <a:gd name="T49" fmla="*/ 1824 h 7282"/>
              <a:gd name="T50" fmla="*/ 4429 w 5049"/>
              <a:gd name="T51" fmla="*/ 1891 h 7282"/>
              <a:gd name="T52" fmla="*/ 4402 w 5049"/>
              <a:gd name="T53" fmla="*/ 1868 h 7282"/>
              <a:gd name="T54" fmla="*/ 2533 w 5049"/>
              <a:gd name="T55" fmla="*/ 0 h 7282"/>
              <a:gd name="T56" fmla="*/ 664 w 5049"/>
              <a:gd name="T57" fmla="*/ 1892 h 7282"/>
              <a:gd name="T58" fmla="*/ 685 w 5049"/>
              <a:gd name="T59" fmla="*/ 1910 h 7282"/>
              <a:gd name="T60" fmla="*/ 1054 w 5049"/>
              <a:gd name="T61" fmla="*/ 1843 h 7282"/>
              <a:gd name="T62" fmla="*/ 1068 w 5049"/>
              <a:gd name="T63" fmla="*/ 1843 h 7282"/>
              <a:gd name="T64" fmla="*/ 1180 w 5049"/>
              <a:gd name="T65" fmla="*/ 1875 h 7282"/>
              <a:gd name="T66" fmla="*/ 1187 w 5049"/>
              <a:gd name="T67" fmla="*/ 1880 h 7282"/>
              <a:gd name="T68" fmla="*/ 1196 w 5049"/>
              <a:gd name="T69" fmla="*/ 1885 h 7282"/>
              <a:gd name="T70" fmla="*/ 1202 w 5049"/>
              <a:gd name="T71" fmla="*/ 1889 h 7282"/>
              <a:gd name="T72" fmla="*/ 1240 w 5049"/>
              <a:gd name="T73" fmla="*/ 1926 h 7282"/>
              <a:gd name="T74" fmla="*/ 1305 w 5049"/>
              <a:gd name="T75" fmla="*/ 2134 h 7282"/>
              <a:gd name="T76" fmla="*/ 1133 w 5049"/>
              <a:gd name="T77" fmla="*/ 2412 h 7282"/>
              <a:gd name="T78" fmla="*/ 1054 w 5049"/>
              <a:gd name="T79" fmla="*/ 2424 h 7282"/>
              <a:gd name="T80" fmla="*/ 687 w 5049"/>
              <a:gd name="T81" fmla="*/ 2352 h 7282"/>
              <a:gd name="T82" fmla="*/ 680 w 5049"/>
              <a:gd name="T83" fmla="*/ 2356 h 7282"/>
              <a:gd name="T84" fmla="*/ 664 w 5049"/>
              <a:gd name="T85" fmla="*/ 4880 h 7282"/>
              <a:gd name="T86" fmla="*/ 618 w 5049"/>
              <a:gd name="T87" fmla="*/ 4933 h 7282"/>
              <a:gd name="T88" fmla="*/ 505 w 5049"/>
              <a:gd name="T89" fmla="*/ 4938 h 7282"/>
              <a:gd name="T90" fmla="*/ 171 w 5049"/>
              <a:gd name="T91" fmla="*/ 4873 h 7282"/>
              <a:gd name="T92" fmla="*/ 77 w 5049"/>
              <a:gd name="T93" fmla="*/ 4931 h 7282"/>
              <a:gd name="T94" fmla="*/ 65 w 5049"/>
              <a:gd name="T95" fmla="*/ 5359 h 7282"/>
              <a:gd name="T96" fmla="*/ 101 w 5049"/>
              <a:gd name="T97" fmla="*/ 5393 h 7282"/>
              <a:gd name="T98" fmla="*/ 109 w 5049"/>
              <a:gd name="T99" fmla="*/ 5399 h 7282"/>
              <a:gd name="T100" fmla="*/ 114 w 5049"/>
              <a:gd name="T101" fmla="*/ 5403 h 7282"/>
              <a:gd name="T102" fmla="*/ 125 w 5049"/>
              <a:gd name="T103" fmla="*/ 5410 h 7282"/>
              <a:gd name="T104" fmla="*/ 126 w 5049"/>
              <a:gd name="T105" fmla="*/ 5410 h 7282"/>
              <a:gd name="T106" fmla="*/ 251 w 5049"/>
              <a:gd name="T107" fmla="*/ 5443 h 7282"/>
              <a:gd name="T108" fmla="*/ 505 w 5049"/>
              <a:gd name="T109" fmla="*/ 5370 h 7282"/>
              <a:gd name="T110" fmla="*/ 664 w 5049"/>
              <a:gd name="T111" fmla="*/ 5426 h 7282"/>
              <a:gd name="T112" fmla="*/ 664 w 5049"/>
              <a:gd name="T113" fmla="*/ 5427 h 7282"/>
              <a:gd name="T114" fmla="*/ 2533 w 5049"/>
              <a:gd name="T115" fmla="*/ 7281 h 7282"/>
              <a:gd name="T116" fmla="*/ 4402 w 5049"/>
              <a:gd name="T117" fmla="*/ 5378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5049" h="7282">
                <a:moveTo>
                  <a:pt x="4394" y="5373"/>
                </a:moveTo>
                <a:lnTo>
                  <a:pt x="4394" y="5373"/>
                </a:lnTo>
                <a:cubicBezTo>
                  <a:pt x="4360" y="5351"/>
                  <a:pt x="4317" y="5349"/>
                  <a:pt x="4279" y="5367"/>
                </a:cubicBezTo>
                <a:lnTo>
                  <a:pt x="4279" y="5367"/>
                </a:lnTo>
                <a:cubicBezTo>
                  <a:pt x="4186" y="5412"/>
                  <a:pt x="4091" y="5439"/>
                  <a:pt x="4025" y="5439"/>
                </a:cubicBezTo>
                <a:lnTo>
                  <a:pt x="4025" y="5439"/>
                </a:lnTo>
                <a:cubicBezTo>
                  <a:pt x="4020" y="5439"/>
                  <a:pt x="4016" y="5439"/>
                  <a:pt x="4011" y="5439"/>
                </a:cubicBezTo>
                <a:lnTo>
                  <a:pt x="4011" y="5439"/>
                </a:lnTo>
                <a:cubicBezTo>
                  <a:pt x="3969" y="5438"/>
                  <a:pt x="3932" y="5427"/>
                  <a:pt x="3900" y="5408"/>
                </a:cubicBezTo>
                <a:lnTo>
                  <a:pt x="3900" y="5408"/>
                </a:lnTo>
                <a:lnTo>
                  <a:pt x="3900" y="5408"/>
                </a:lnTo>
                <a:lnTo>
                  <a:pt x="3900" y="5408"/>
                </a:lnTo>
                <a:cubicBezTo>
                  <a:pt x="3896" y="5406"/>
                  <a:pt x="3894" y="5404"/>
                  <a:pt x="3891" y="5403"/>
                </a:cubicBezTo>
                <a:lnTo>
                  <a:pt x="3891" y="5403"/>
                </a:lnTo>
                <a:cubicBezTo>
                  <a:pt x="3890" y="5402"/>
                  <a:pt x="3889" y="5401"/>
                  <a:pt x="3888" y="5401"/>
                </a:cubicBezTo>
                <a:lnTo>
                  <a:pt x="3888" y="5401"/>
                </a:lnTo>
                <a:cubicBezTo>
                  <a:pt x="3887" y="5399"/>
                  <a:pt x="3885" y="5398"/>
                  <a:pt x="3883" y="5397"/>
                </a:cubicBezTo>
                <a:lnTo>
                  <a:pt x="3883" y="5397"/>
                </a:lnTo>
                <a:cubicBezTo>
                  <a:pt x="3881" y="5396"/>
                  <a:pt x="3879" y="5394"/>
                  <a:pt x="3877" y="5393"/>
                </a:cubicBezTo>
                <a:lnTo>
                  <a:pt x="3877" y="5393"/>
                </a:lnTo>
                <a:cubicBezTo>
                  <a:pt x="3876" y="5392"/>
                  <a:pt x="3876" y="5392"/>
                  <a:pt x="3875" y="5391"/>
                </a:cubicBezTo>
                <a:lnTo>
                  <a:pt x="3875" y="5391"/>
                </a:lnTo>
                <a:cubicBezTo>
                  <a:pt x="3862" y="5381"/>
                  <a:pt x="3850" y="5370"/>
                  <a:pt x="3839" y="5356"/>
                </a:cubicBezTo>
                <a:lnTo>
                  <a:pt x="3839" y="5356"/>
                </a:lnTo>
                <a:cubicBezTo>
                  <a:pt x="3797" y="5305"/>
                  <a:pt x="3775" y="5231"/>
                  <a:pt x="3775" y="5149"/>
                </a:cubicBezTo>
                <a:lnTo>
                  <a:pt x="3775" y="5149"/>
                </a:lnTo>
                <a:cubicBezTo>
                  <a:pt x="3775" y="5055"/>
                  <a:pt x="3802" y="4979"/>
                  <a:pt x="3851" y="4928"/>
                </a:cubicBezTo>
                <a:lnTo>
                  <a:pt x="3851" y="4928"/>
                </a:lnTo>
                <a:cubicBezTo>
                  <a:pt x="3877" y="4901"/>
                  <a:pt x="3909" y="4882"/>
                  <a:pt x="3946" y="4870"/>
                </a:cubicBezTo>
                <a:lnTo>
                  <a:pt x="3946" y="4870"/>
                </a:lnTo>
                <a:cubicBezTo>
                  <a:pt x="3970" y="4863"/>
                  <a:pt x="3996" y="4858"/>
                  <a:pt x="4025" y="4858"/>
                </a:cubicBezTo>
                <a:lnTo>
                  <a:pt x="4025" y="4858"/>
                </a:lnTo>
                <a:cubicBezTo>
                  <a:pt x="4089" y="4858"/>
                  <a:pt x="4184" y="4887"/>
                  <a:pt x="4279" y="4935"/>
                </a:cubicBezTo>
                <a:lnTo>
                  <a:pt x="4279" y="4935"/>
                </a:lnTo>
                <a:cubicBezTo>
                  <a:pt x="4315" y="4954"/>
                  <a:pt x="4358" y="4952"/>
                  <a:pt x="4392" y="4931"/>
                </a:cubicBezTo>
                <a:lnTo>
                  <a:pt x="4392" y="4931"/>
                </a:lnTo>
                <a:cubicBezTo>
                  <a:pt x="4394" y="4929"/>
                  <a:pt x="4397" y="4927"/>
                  <a:pt x="4399" y="4926"/>
                </a:cubicBezTo>
                <a:lnTo>
                  <a:pt x="4399" y="4926"/>
                </a:lnTo>
                <a:cubicBezTo>
                  <a:pt x="4400" y="4926"/>
                  <a:pt x="4401" y="4924"/>
                  <a:pt x="4402" y="4924"/>
                </a:cubicBezTo>
                <a:lnTo>
                  <a:pt x="4402" y="2358"/>
                </a:lnTo>
                <a:lnTo>
                  <a:pt x="4402" y="2358"/>
                </a:lnTo>
                <a:cubicBezTo>
                  <a:pt x="4408" y="2350"/>
                  <a:pt x="4416" y="2343"/>
                  <a:pt x="4424" y="2337"/>
                </a:cubicBezTo>
                <a:lnTo>
                  <a:pt x="4424" y="2337"/>
                </a:lnTo>
                <a:cubicBezTo>
                  <a:pt x="4426" y="2336"/>
                  <a:pt x="4429" y="2334"/>
                  <a:pt x="4430" y="2333"/>
                </a:cubicBezTo>
                <a:lnTo>
                  <a:pt x="4430" y="2333"/>
                </a:lnTo>
                <a:cubicBezTo>
                  <a:pt x="4465" y="2312"/>
                  <a:pt x="4507" y="2310"/>
                  <a:pt x="4544" y="2328"/>
                </a:cubicBezTo>
                <a:lnTo>
                  <a:pt x="4544" y="2328"/>
                </a:lnTo>
                <a:cubicBezTo>
                  <a:pt x="4638" y="2376"/>
                  <a:pt x="4734" y="2405"/>
                  <a:pt x="4798" y="2405"/>
                </a:cubicBezTo>
                <a:lnTo>
                  <a:pt x="4798" y="2405"/>
                </a:lnTo>
                <a:cubicBezTo>
                  <a:pt x="4826" y="2405"/>
                  <a:pt x="4853" y="2401"/>
                  <a:pt x="4877" y="2394"/>
                </a:cubicBezTo>
                <a:lnTo>
                  <a:pt x="4877" y="2394"/>
                </a:lnTo>
                <a:cubicBezTo>
                  <a:pt x="4914" y="2382"/>
                  <a:pt x="4946" y="2362"/>
                  <a:pt x="4972" y="2336"/>
                </a:cubicBezTo>
                <a:lnTo>
                  <a:pt x="4972" y="2336"/>
                </a:lnTo>
                <a:cubicBezTo>
                  <a:pt x="5021" y="2285"/>
                  <a:pt x="5048" y="2208"/>
                  <a:pt x="5048" y="2115"/>
                </a:cubicBezTo>
                <a:lnTo>
                  <a:pt x="5048" y="2115"/>
                </a:lnTo>
                <a:cubicBezTo>
                  <a:pt x="5048" y="2033"/>
                  <a:pt x="5026" y="1959"/>
                  <a:pt x="4983" y="1907"/>
                </a:cubicBezTo>
                <a:lnTo>
                  <a:pt x="4983" y="1907"/>
                </a:lnTo>
                <a:cubicBezTo>
                  <a:pt x="4973" y="1894"/>
                  <a:pt x="4961" y="1882"/>
                  <a:pt x="4948" y="1872"/>
                </a:cubicBezTo>
                <a:lnTo>
                  <a:pt x="4948" y="1872"/>
                </a:lnTo>
                <a:cubicBezTo>
                  <a:pt x="4947" y="1872"/>
                  <a:pt x="4946" y="1871"/>
                  <a:pt x="4946" y="1871"/>
                </a:cubicBezTo>
                <a:lnTo>
                  <a:pt x="4946" y="1871"/>
                </a:lnTo>
                <a:cubicBezTo>
                  <a:pt x="4944" y="1870"/>
                  <a:pt x="4942" y="1868"/>
                  <a:pt x="4940" y="1866"/>
                </a:cubicBezTo>
                <a:lnTo>
                  <a:pt x="4940" y="1866"/>
                </a:lnTo>
                <a:cubicBezTo>
                  <a:pt x="4938" y="1865"/>
                  <a:pt x="4936" y="1864"/>
                  <a:pt x="4935" y="1863"/>
                </a:cubicBezTo>
                <a:lnTo>
                  <a:pt x="4935" y="1863"/>
                </a:lnTo>
                <a:cubicBezTo>
                  <a:pt x="4934" y="1862"/>
                  <a:pt x="4933" y="1861"/>
                  <a:pt x="4931" y="1861"/>
                </a:cubicBezTo>
                <a:lnTo>
                  <a:pt x="4931" y="1861"/>
                </a:lnTo>
                <a:cubicBezTo>
                  <a:pt x="4929" y="1859"/>
                  <a:pt x="4926" y="1857"/>
                  <a:pt x="4923" y="1856"/>
                </a:cubicBezTo>
                <a:lnTo>
                  <a:pt x="4923" y="1856"/>
                </a:lnTo>
                <a:lnTo>
                  <a:pt x="4923" y="1855"/>
                </a:lnTo>
                <a:lnTo>
                  <a:pt x="4923" y="1855"/>
                </a:lnTo>
                <a:cubicBezTo>
                  <a:pt x="4891" y="1837"/>
                  <a:pt x="4854" y="1826"/>
                  <a:pt x="4812" y="1824"/>
                </a:cubicBezTo>
                <a:lnTo>
                  <a:pt x="4812" y="1824"/>
                </a:lnTo>
                <a:cubicBezTo>
                  <a:pt x="4807" y="1824"/>
                  <a:pt x="4803" y="1824"/>
                  <a:pt x="4798" y="1824"/>
                </a:cubicBezTo>
                <a:lnTo>
                  <a:pt x="4798" y="1824"/>
                </a:lnTo>
                <a:cubicBezTo>
                  <a:pt x="4732" y="1824"/>
                  <a:pt x="4637" y="1851"/>
                  <a:pt x="4544" y="1897"/>
                </a:cubicBezTo>
                <a:lnTo>
                  <a:pt x="4544" y="1897"/>
                </a:lnTo>
                <a:cubicBezTo>
                  <a:pt x="4506" y="1915"/>
                  <a:pt x="4463" y="1913"/>
                  <a:pt x="4429" y="1891"/>
                </a:cubicBezTo>
                <a:lnTo>
                  <a:pt x="4429" y="1891"/>
                </a:lnTo>
                <a:cubicBezTo>
                  <a:pt x="4419" y="1885"/>
                  <a:pt x="4410" y="1876"/>
                  <a:pt x="4402" y="1868"/>
                </a:cubicBezTo>
                <a:lnTo>
                  <a:pt x="4402" y="1868"/>
                </a:lnTo>
                <a:lnTo>
                  <a:pt x="4402" y="1868"/>
                </a:lnTo>
                <a:cubicBezTo>
                  <a:pt x="4400" y="840"/>
                  <a:pt x="3560" y="0"/>
                  <a:pt x="2533" y="0"/>
                </a:cubicBezTo>
                <a:lnTo>
                  <a:pt x="2533" y="0"/>
                </a:lnTo>
                <a:lnTo>
                  <a:pt x="2533" y="0"/>
                </a:lnTo>
                <a:cubicBezTo>
                  <a:pt x="1505" y="0"/>
                  <a:pt x="664" y="841"/>
                  <a:pt x="664" y="1870"/>
                </a:cubicBezTo>
                <a:lnTo>
                  <a:pt x="664" y="1892"/>
                </a:lnTo>
                <a:lnTo>
                  <a:pt x="664" y="1892"/>
                </a:lnTo>
                <a:cubicBezTo>
                  <a:pt x="671" y="1899"/>
                  <a:pt x="677" y="1905"/>
                  <a:pt x="685" y="1910"/>
                </a:cubicBezTo>
                <a:lnTo>
                  <a:pt x="685" y="1910"/>
                </a:lnTo>
                <a:cubicBezTo>
                  <a:pt x="720" y="1932"/>
                  <a:pt x="763" y="1934"/>
                  <a:pt x="800" y="1916"/>
                </a:cubicBezTo>
                <a:lnTo>
                  <a:pt x="800" y="1916"/>
                </a:lnTo>
                <a:cubicBezTo>
                  <a:pt x="893" y="1870"/>
                  <a:pt x="989" y="1843"/>
                  <a:pt x="1054" y="1843"/>
                </a:cubicBezTo>
                <a:lnTo>
                  <a:pt x="1054" y="1843"/>
                </a:lnTo>
                <a:cubicBezTo>
                  <a:pt x="1059" y="1843"/>
                  <a:pt x="1064" y="1843"/>
                  <a:pt x="1068" y="1843"/>
                </a:cubicBezTo>
                <a:lnTo>
                  <a:pt x="1068" y="1843"/>
                </a:lnTo>
                <a:cubicBezTo>
                  <a:pt x="1110" y="1846"/>
                  <a:pt x="1147" y="1856"/>
                  <a:pt x="1179" y="1874"/>
                </a:cubicBezTo>
                <a:lnTo>
                  <a:pt x="1179" y="1874"/>
                </a:lnTo>
                <a:cubicBezTo>
                  <a:pt x="1179" y="1875"/>
                  <a:pt x="1179" y="1875"/>
                  <a:pt x="1180" y="1875"/>
                </a:cubicBezTo>
                <a:lnTo>
                  <a:pt x="1180" y="1875"/>
                </a:lnTo>
                <a:cubicBezTo>
                  <a:pt x="1182" y="1877"/>
                  <a:pt x="1185" y="1878"/>
                  <a:pt x="1187" y="1880"/>
                </a:cubicBezTo>
                <a:lnTo>
                  <a:pt x="1187" y="1880"/>
                </a:lnTo>
                <a:cubicBezTo>
                  <a:pt x="1188" y="1881"/>
                  <a:pt x="1190" y="1881"/>
                  <a:pt x="1191" y="1882"/>
                </a:cubicBezTo>
                <a:lnTo>
                  <a:pt x="1191" y="1882"/>
                </a:lnTo>
                <a:cubicBezTo>
                  <a:pt x="1193" y="1883"/>
                  <a:pt x="1194" y="1884"/>
                  <a:pt x="1196" y="1885"/>
                </a:cubicBezTo>
                <a:lnTo>
                  <a:pt x="1196" y="1885"/>
                </a:lnTo>
                <a:cubicBezTo>
                  <a:pt x="1198" y="1887"/>
                  <a:pt x="1200" y="1888"/>
                  <a:pt x="1202" y="1889"/>
                </a:cubicBezTo>
                <a:lnTo>
                  <a:pt x="1202" y="1889"/>
                </a:lnTo>
                <a:cubicBezTo>
                  <a:pt x="1203" y="1890"/>
                  <a:pt x="1203" y="1891"/>
                  <a:pt x="1204" y="1891"/>
                </a:cubicBezTo>
                <a:lnTo>
                  <a:pt x="1204" y="1891"/>
                </a:lnTo>
                <a:cubicBezTo>
                  <a:pt x="1217" y="1902"/>
                  <a:pt x="1229" y="1913"/>
                  <a:pt x="1240" y="1926"/>
                </a:cubicBezTo>
                <a:lnTo>
                  <a:pt x="1240" y="1926"/>
                </a:lnTo>
                <a:cubicBezTo>
                  <a:pt x="1282" y="1978"/>
                  <a:pt x="1305" y="2052"/>
                  <a:pt x="1305" y="2134"/>
                </a:cubicBezTo>
                <a:lnTo>
                  <a:pt x="1305" y="2134"/>
                </a:lnTo>
                <a:cubicBezTo>
                  <a:pt x="1305" y="2227"/>
                  <a:pt x="1277" y="2303"/>
                  <a:pt x="1228" y="2354"/>
                </a:cubicBezTo>
                <a:lnTo>
                  <a:pt x="1228" y="2354"/>
                </a:lnTo>
                <a:cubicBezTo>
                  <a:pt x="1202" y="2381"/>
                  <a:pt x="1170" y="2401"/>
                  <a:pt x="1133" y="2412"/>
                </a:cubicBezTo>
                <a:lnTo>
                  <a:pt x="1133" y="2412"/>
                </a:lnTo>
                <a:cubicBezTo>
                  <a:pt x="1109" y="2421"/>
                  <a:pt x="1083" y="2424"/>
                  <a:pt x="1054" y="2424"/>
                </a:cubicBezTo>
                <a:lnTo>
                  <a:pt x="1054" y="2424"/>
                </a:lnTo>
                <a:cubicBezTo>
                  <a:pt x="990" y="2424"/>
                  <a:pt x="895" y="2395"/>
                  <a:pt x="800" y="2347"/>
                </a:cubicBezTo>
                <a:lnTo>
                  <a:pt x="800" y="2347"/>
                </a:lnTo>
                <a:cubicBezTo>
                  <a:pt x="764" y="2329"/>
                  <a:pt x="722" y="2331"/>
                  <a:pt x="687" y="2352"/>
                </a:cubicBezTo>
                <a:lnTo>
                  <a:pt x="687" y="2352"/>
                </a:lnTo>
                <a:cubicBezTo>
                  <a:pt x="685" y="2353"/>
                  <a:pt x="683" y="2355"/>
                  <a:pt x="680" y="2356"/>
                </a:cubicBezTo>
                <a:lnTo>
                  <a:pt x="680" y="2356"/>
                </a:lnTo>
                <a:cubicBezTo>
                  <a:pt x="674" y="2361"/>
                  <a:pt x="670" y="2366"/>
                  <a:pt x="664" y="2371"/>
                </a:cubicBezTo>
                <a:lnTo>
                  <a:pt x="664" y="4880"/>
                </a:lnTo>
                <a:lnTo>
                  <a:pt x="664" y="4880"/>
                </a:lnTo>
                <a:cubicBezTo>
                  <a:pt x="656" y="4899"/>
                  <a:pt x="642" y="4916"/>
                  <a:pt x="624" y="4929"/>
                </a:cubicBezTo>
                <a:lnTo>
                  <a:pt x="624" y="4929"/>
                </a:lnTo>
                <a:cubicBezTo>
                  <a:pt x="623" y="4931"/>
                  <a:pt x="620" y="4932"/>
                  <a:pt x="618" y="4933"/>
                </a:cubicBezTo>
                <a:lnTo>
                  <a:pt x="618" y="4933"/>
                </a:lnTo>
                <a:cubicBezTo>
                  <a:pt x="583" y="4954"/>
                  <a:pt x="541" y="4956"/>
                  <a:pt x="505" y="4938"/>
                </a:cubicBezTo>
                <a:lnTo>
                  <a:pt x="505" y="4938"/>
                </a:lnTo>
                <a:cubicBezTo>
                  <a:pt x="410" y="4890"/>
                  <a:pt x="315" y="4861"/>
                  <a:pt x="251" y="4861"/>
                </a:cubicBezTo>
                <a:lnTo>
                  <a:pt x="251" y="4861"/>
                </a:lnTo>
                <a:cubicBezTo>
                  <a:pt x="223" y="4861"/>
                  <a:pt x="196" y="4865"/>
                  <a:pt x="171" y="4873"/>
                </a:cubicBezTo>
                <a:lnTo>
                  <a:pt x="171" y="4873"/>
                </a:lnTo>
                <a:cubicBezTo>
                  <a:pt x="135" y="4884"/>
                  <a:pt x="103" y="4904"/>
                  <a:pt x="77" y="4931"/>
                </a:cubicBezTo>
                <a:lnTo>
                  <a:pt x="77" y="4931"/>
                </a:lnTo>
                <a:cubicBezTo>
                  <a:pt x="28" y="4982"/>
                  <a:pt x="0" y="5058"/>
                  <a:pt x="0" y="5152"/>
                </a:cubicBezTo>
                <a:lnTo>
                  <a:pt x="0" y="5152"/>
                </a:lnTo>
                <a:cubicBezTo>
                  <a:pt x="0" y="5234"/>
                  <a:pt x="23" y="5307"/>
                  <a:pt x="65" y="5359"/>
                </a:cubicBezTo>
                <a:lnTo>
                  <a:pt x="65" y="5359"/>
                </a:lnTo>
                <a:cubicBezTo>
                  <a:pt x="76" y="5372"/>
                  <a:pt x="88" y="5384"/>
                  <a:pt x="101" y="5393"/>
                </a:cubicBezTo>
                <a:lnTo>
                  <a:pt x="101" y="5393"/>
                </a:lnTo>
                <a:cubicBezTo>
                  <a:pt x="101" y="5394"/>
                  <a:pt x="102" y="5395"/>
                  <a:pt x="103" y="5395"/>
                </a:cubicBezTo>
                <a:lnTo>
                  <a:pt x="103" y="5395"/>
                </a:lnTo>
                <a:cubicBezTo>
                  <a:pt x="105" y="5397"/>
                  <a:pt x="107" y="5398"/>
                  <a:pt x="109" y="5399"/>
                </a:cubicBezTo>
                <a:lnTo>
                  <a:pt x="109" y="5399"/>
                </a:lnTo>
                <a:cubicBezTo>
                  <a:pt x="111" y="5401"/>
                  <a:pt x="113" y="5402"/>
                  <a:pt x="114" y="5403"/>
                </a:cubicBezTo>
                <a:lnTo>
                  <a:pt x="114" y="5403"/>
                </a:lnTo>
                <a:cubicBezTo>
                  <a:pt x="115" y="5404"/>
                  <a:pt x="116" y="5404"/>
                  <a:pt x="118" y="5406"/>
                </a:cubicBezTo>
                <a:lnTo>
                  <a:pt x="118" y="5406"/>
                </a:lnTo>
                <a:cubicBezTo>
                  <a:pt x="120" y="5407"/>
                  <a:pt x="122" y="5409"/>
                  <a:pt x="125" y="5410"/>
                </a:cubicBezTo>
                <a:lnTo>
                  <a:pt x="125" y="5410"/>
                </a:lnTo>
                <a:lnTo>
                  <a:pt x="126" y="5410"/>
                </a:lnTo>
                <a:lnTo>
                  <a:pt x="126" y="5410"/>
                </a:lnTo>
                <a:cubicBezTo>
                  <a:pt x="158" y="5429"/>
                  <a:pt x="195" y="5440"/>
                  <a:pt x="237" y="5442"/>
                </a:cubicBezTo>
                <a:lnTo>
                  <a:pt x="237" y="5442"/>
                </a:lnTo>
                <a:cubicBezTo>
                  <a:pt x="241" y="5443"/>
                  <a:pt x="246" y="5443"/>
                  <a:pt x="251" y="5443"/>
                </a:cubicBezTo>
                <a:lnTo>
                  <a:pt x="251" y="5443"/>
                </a:lnTo>
                <a:cubicBezTo>
                  <a:pt x="317" y="5443"/>
                  <a:pt x="412" y="5415"/>
                  <a:pt x="505" y="5370"/>
                </a:cubicBezTo>
                <a:lnTo>
                  <a:pt x="505" y="5370"/>
                </a:lnTo>
                <a:cubicBezTo>
                  <a:pt x="543" y="5351"/>
                  <a:pt x="585" y="5354"/>
                  <a:pt x="619" y="5375"/>
                </a:cubicBezTo>
                <a:lnTo>
                  <a:pt x="619" y="5375"/>
                </a:lnTo>
                <a:cubicBezTo>
                  <a:pt x="640" y="5388"/>
                  <a:pt x="655" y="5406"/>
                  <a:pt x="664" y="5426"/>
                </a:cubicBezTo>
                <a:lnTo>
                  <a:pt x="664" y="5426"/>
                </a:lnTo>
                <a:cubicBezTo>
                  <a:pt x="664" y="5427"/>
                  <a:pt x="664" y="5427"/>
                  <a:pt x="664" y="5427"/>
                </a:cubicBezTo>
                <a:lnTo>
                  <a:pt x="664" y="5427"/>
                </a:lnTo>
                <a:cubicBezTo>
                  <a:pt x="673" y="6448"/>
                  <a:pt x="1509" y="7281"/>
                  <a:pt x="2533" y="7281"/>
                </a:cubicBezTo>
                <a:lnTo>
                  <a:pt x="2533" y="7281"/>
                </a:lnTo>
                <a:lnTo>
                  <a:pt x="2533" y="7281"/>
                </a:lnTo>
                <a:cubicBezTo>
                  <a:pt x="3561" y="7281"/>
                  <a:pt x="4402" y="6440"/>
                  <a:pt x="4402" y="5411"/>
                </a:cubicBezTo>
                <a:lnTo>
                  <a:pt x="4402" y="5378"/>
                </a:lnTo>
                <a:lnTo>
                  <a:pt x="4402" y="5378"/>
                </a:lnTo>
                <a:cubicBezTo>
                  <a:pt x="4399" y="5376"/>
                  <a:pt x="4397" y="5375"/>
                  <a:pt x="4394" y="5373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74C450D2-CA17-2B4E-A33F-0DFB3ED6E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4202" y="2086410"/>
            <a:ext cx="2210041" cy="4466790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5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C7472B-F290-2D4B-9B21-95ABBEA7378C}"/>
              </a:ext>
            </a:extLst>
          </p:cNvPr>
          <p:cNvSpPr txBox="1"/>
          <p:nvPr/>
        </p:nvSpPr>
        <p:spPr>
          <a:xfrm>
            <a:off x="3377557" y="3048000"/>
            <a:ext cx="1678474" cy="297773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lnSpc>
                <a:spcPts val="1463"/>
              </a:lnSpc>
            </a:pPr>
            <a:r>
              <a:rPr kumimoji="0" lang="en-US" sz="1400" b="0" i="0" u="none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19. </a:t>
            </a:r>
            <a:r>
              <a:rPr lang="ru-RU" sz="1400" noProof="0" dirty="0">
                <a:solidFill>
                  <a:schemeClr val="bg1"/>
                </a:solidFill>
              </a:rPr>
              <a:t>Их вид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зависит от экономических, политических и организационных условий</a:t>
            </a:r>
            <a:r>
              <a:rPr lang="en-US" sz="1400" dirty="0">
                <a:solidFill>
                  <a:schemeClr val="bg1"/>
                </a:solidFill>
              </a:rPr>
              <a:t>; </a:t>
            </a:r>
            <a:r>
              <a:rPr lang="ru-RU" sz="1400" dirty="0">
                <a:solidFill>
                  <a:schemeClr val="bg1"/>
                </a:solidFill>
              </a:rPr>
              <a:t>важно иметь данные об эффективности и полезно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проводить более широкие анализы государственных расходов перед проведением ОБР</a:t>
            </a:r>
            <a:endParaRPr lang="en-US" sz="1400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824889-5D72-7A44-94FC-8DCD9EB4B8FA}"/>
              </a:ext>
            </a:extLst>
          </p:cNvPr>
          <p:cNvSpPr txBox="1"/>
          <p:nvPr/>
        </p:nvSpPr>
        <p:spPr>
          <a:xfrm>
            <a:off x="3429690" y="2326975"/>
            <a:ext cx="1732494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spc="-12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Тщательна проработка ОБР</a:t>
            </a:r>
            <a:r>
              <a:rPr lang="en-US" b="1" u="sng" spc="-12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endParaRPr kumimoji="0" lang="en-US" sz="18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EF7529-874F-4841-A46B-57B177D8F74E}"/>
              </a:ext>
            </a:extLst>
          </p:cNvPr>
          <p:cNvSpPr txBox="1"/>
          <p:nvPr/>
        </p:nvSpPr>
        <p:spPr>
          <a:xfrm>
            <a:off x="5333523" y="3291167"/>
            <a:ext cx="1804753" cy="28931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20. </a:t>
            </a:r>
            <a:r>
              <a:rPr lang="ru-RU" sz="1400" dirty="0">
                <a:solidFill>
                  <a:prstClr val="white"/>
                </a:solidFill>
              </a:rPr>
              <a:t>М</a:t>
            </a:r>
            <a:r>
              <a:rPr kumimoji="0" lang="ru-RU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отивировать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ОМ к адекватному участию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– </a:t>
            </a:r>
            <a:r>
              <a:rPr lang="ru-RU" sz="1400" noProof="0" dirty="0">
                <a:solidFill>
                  <a:srgbClr val="00B0F0"/>
                </a:solidFill>
              </a:rPr>
              <a:t>широкая политическая поддержка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ОБР может быть полезной; также можно рассмотреть </a:t>
            </a:r>
            <a:r>
              <a:rPr lang="ru-RU" sz="1400" dirty="0">
                <a:solidFill>
                  <a:srgbClr val="00B0F0"/>
                </a:solidFill>
              </a:rPr>
              <a:t>стимулирование на начальном этапе </a:t>
            </a:r>
            <a:r>
              <a:rPr lang="en-US" sz="1400" dirty="0">
                <a:solidFill>
                  <a:schemeClr val="bg1"/>
                </a:solidFill>
              </a:rPr>
              <a:t> (</a:t>
            </a:r>
            <a:r>
              <a:rPr lang="ru-RU" sz="1400" dirty="0">
                <a:solidFill>
                  <a:schemeClr val="bg1"/>
                </a:solidFill>
              </a:rPr>
              <a:t>напр., сохранение части выявленной экономии</a:t>
            </a:r>
            <a:r>
              <a:rPr lang="en-US" sz="14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88C833-A66A-CC45-A0DE-95A4E9FBA063}"/>
              </a:ext>
            </a:extLst>
          </p:cNvPr>
          <p:cNvSpPr txBox="1"/>
          <p:nvPr/>
        </p:nvSpPr>
        <p:spPr>
          <a:xfrm>
            <a:off x="5336422" y="2382591"/>
            <a:ext cx="1643282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700" b="1" u="sng" spc="-12" dirty="0">
                <a:solidFill>
                  <a:prstClr val="white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Стимулы для ОМ по применению ОБР</a:t>
            </a:r>
            <a:endParaRPr kumimoji="0" lang="en-US" sz="17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6AAFC4-08E3-D940-92A1-EB0B684D818F}"/>
              </a:ext>
            </a:extLst>
          </p:cNvPr>
          <p:cNvSpPr txBox="1"/>
          <p:nvPr/>
        </p:nvSpPr>
        <p:spPr>
          <a:xfrm>
            <a:off x="7099301" y="3336922"/>
            <a:ext cx="1739899" cy="25930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ts val="1463"/>
              </a:lnSpc>
            </a:pPr>
            <a:r>
              <a:rPr lang="en-US" sz="1400" dirty="0">
                <a:solidFill>
                  <a:schemeClr val="bg1"/>
                </a:solidFill>
              </a:rPr>
              <a:t>21. </a:t>
            </a:r>
            <a:r>
              <a:rPr lang="ru-RU" sz="1400" dirty="0">
                <a:solidFill>
                  <a:schemeClr val="bg1"/>
                </a:solidFill>
              </a:rPr>
              <a:t>Рассмотреть возможность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rgbClr val="0070C0"/>
                </a:solidFill>
              </a:rPr>
              <a:t>привлечения ВА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напр., для проверки качества подготовки ПЭ, подтверждения точности  данных об эффективности и содействия в процессе выполнения ОБР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  <a:p>
            <a:pPr marL="0" marR="0" lvl="0" indent="0" algn="ctr" defTabSz="914400" rtl="0" eaLnBrk="1" fontAlgn="base" latinLnBrk="0" hangingPunct="1">
              <a:lnSpc>
                <a:spcPts val="1463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D26270-6490-5748-8162-C0ECE6F58C99}"/>
              </a:ext>
            </a:extLst>
          </p:cNvPr>
          <p:cNvSpPr txBox="1"/>
          <p:nvPr/>
        </p:nvSpPr>
        <p:spPr>
          <a:xfrm>
            <a:off x="7212228" y="2382590"/>
            <a:ext cx="1699493" cy="1015663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Возможная роль ВА при проведении ОБР</a:t>
            </a:r>
            <a:endParaRPr kumimoji="0" lang="en-US" sz="18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Резюме рекомендаций ПЗ для стран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PEMPAL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78592" y="1378524"/>
            <a:ext cx="82687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Дополнение иными инструментами, обеспечивающими акцент на эффективности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298955" y="2506337"/>
            <a:ext cx="2051725" cy="78483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Применение инструментов, дополняющих БОР</a:t>
            </a:r>
            <a:endParaRPr kumimoji="0" lang="en-US" sz="1800" b="1" i="0" u="sng" strike="noStrike" kern="1200" cap="none" spc="-12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ource Sans Pro" panose="020B0503030403020204" pitchFamily="34" charset="0"/>
              <a:ea typeface="Source Sans Pro" panose="020B0503030403020204" pitchFamily="34" charset="0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24F95A8-4909-2F49-B2D9-257EBE113643}"/>
              </a:ext>
            </a:extLst>
          </p:cNvPr>
          <p:cNvSpPr txBox="1"/>
          <p:nvPr/>
        </p:nvSpPr>
        <p:spPr>
          <a:xfrm>
            <a:off x="1298806" y="3271180"/>
            <a:ext cx="1950273" cy="30008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ctr">
              <a:spcBef>
                <a:spcPts val="0"/>
              </a:spcBef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18. </a:t>
            </a:r>
            <a:r>
              <a:rPr lang="ru-RU" sz="1400" noProof="0" dirty="0">
                <a:solidFill>
                  <a:schemeClr val="bg1"/>
                </a:solidFill>
              </a:rPr>
              <a:t>Такие инструменты как </a:t>
            </a:r>
            <a:r>
              <a:rPr lang="ru-RU" sz="1400" dirty="0">
                <a:solidFill>
                  <a:srgbClr val="0070C0"/>
                </a:solidFill>
              </a:rPr>
              <a:t>ОБР, оценки эффективности и воздействия, дополняют БОР</a:t>
            </a:r>
            <a:r>
              <a:rPr lang="ru-RU" sz="1400" dirty="0">
                <a:solidFill>
                  <a:schemeClr val="bg1"/>
                </a:solidFill>
              </a:rPr>
              <a:t>; необходима их тщательная проработка и формирование технических компетенций</a:t>
            </a: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3" name="Graphic 2" descr="Wrench">
            <a:extLst>
              <a:ext uri="{FF2B5EF4-FFF2-40B4-BE49-F238E27FC236}">
                <a16:creationId xmlns:a16="http://schemas.microsoft.com/office/drawing/2014/main" id="{906C66F3-2BA8-4647-9310-CCE7228A1D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70248" y="5905857"/>
            <a:ext cx="666772" cy="450495"/>
          </a:xfrm>
          <a:prstGeom prst="rect">
            <a:avLst/>
          </a:prstGeom>
        </p:spPr>
      </p:pic>
      <p:pic>
        <p:nvPicPr>
          <p:cNvPr id="5" name="Graphic 4" descr="Warning">
            <a:extLst>
              <a:ext uri="{FF2B5EF4-FFF2-40B4-BE49-F238E27FC236}">
                <a16:creationId xmlns:a16="http://schemas.microsoft.com/office/drawing/2014/main" id="{21FDA513-1884-BA4F-A6BE-84444B3925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68796" y="5929940"/>
            <a:ext cx="817234" cy="688268"/>
          </a:xfrm>
          <a:prstGeom prst="rect">
            <a:avLst/>
          </a:prstGeom>
        </p:spPr>
      </p:pic>
      <p:pic>
        <p:nvPicPr>
          <p:cNvPr id="18" name="Graphic 17" descr="Degree">
            <a:extLst>
              <a:ext uri="{FF2B5EF4-FFF2-40B4-BE49-F238E27FC236}">
                <a16:creationId xmlns:a16="http://schemas.microsoft.com/office/drawing/2014/main" id="{69461ACB-834F-E849-B73C-FF93A7ED16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891078" y="6125021"/>
            <a:ext cx="637423" cy="504378"/>
          </a:xfrm>
          <a:prstGeom prst="rect">
            <a:avLst/>
          </a:prstGeom>
        </p:spPr>
      </p:pic>
      <p:pic>
        <p:nvPicPr>
          <p:cNvPr id="23" name="Graphic 22" descr="Head with gears">
            <a:extLst>
              <a:ext uri="{FF2B5EF4-FFF2-40B4-BE49-F238E27FC236}">
                <a16:creationId xmlns:a16="http://schemas.microsoft.com/office/drawing/2014/main" id="{1B8B4D35-2564-F24F-AEE1-7D8885CE83A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90148" y="5737578"/>
            <a:ext cx="846434" cy="618774"/>
          </a:xfrm>
          <a:prstGeom prst="rect">
            <a:avLst/>
          </a:prstGeom>
        </p:spPr>
      </p:pic>
      <p:sp>
        <p:nvSpPr>
          <p:cNvPr id="21" name="Slide Number Placeholder 1">
            <a:extLst>
              <a:ext uri="{FF2B5EF4-FFF2-40B4-BE49-F238E27FC236}">
                <a16:creationId xmlns:a16="http://schemas.microsoft.com/office/drawing/2014/main" id="{40F9A0B2-3125-B949-91DF-A93CD5507E2F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17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2143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11" descr="pempal-logo.jpg">
            <a:extLst>
              <a:ext uri="{FF2B5EF4-FFF2-40B4-BE49-F238E27FC236}">
                <a16:creationId xmlns:a16="http://schemas.microsoft.com/office/drawing/2014/main" id="{F092D7B7-AA81-934E-8A69-F122D1950A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298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3B573161-5563-D74C-859E-E81849B5249E}"/>
              </a:ext>
            </a:extLst>
          </p:cNvPr>
          <p:cNvSpPr txBox="1"/>
          <p:nvPr/>
        </p:nvSpPr>
        <p:spPr>
          <a:xfrm>
            <a:off x="1276643" y="111904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Резюме рекомендаций ПЗ для стран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PEMPAL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265DAE-DD81-4644-83F2-7DDAA22145FA}"/>
              </a:ext>
            </a:extLst>
          </p:cNvPr>
          <p:cNvSpPr/>
          <p:nvPr/>
        </p:nvSpPr>
        <p:spPr>
          <a:xfrm>
            <a:off x="1185868" y="1368003"/>
            <a:ext cx="82687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Поощрять поведение, нацеленное на обучение и получение результата</a:t>
            </a:r>
            <a:endParaRPr lang="en-US" sz="2000" b="1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C7F425-A7ED-5246-9405-27448BC9C9FF}"/>
              </a:ext>
            </a:extLst>
          </p:cNvPr>
          <p:cNvSpPr txBox="1"/>
          <p:nvPr/>
        </p:nvSpPr>
        <p:spPr>
          <a:xfrm>
            <a:off x="1195807" y="2734262"/>
            <a:ext cx="2402910" cy="78726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Secure </a:t>
            </a:r>
          </a:p>
          <a:p>
            <a:pPr marL="0" marR="0" lvl="0" indent="0" algn="ctr" defTabSz="914400" rtl="0" eaLnBrk="1" fontAlgn="base" latinLnBrk="0" hangingPunct="1">
              <a:lnSpc>
                <a:spcPts val="1756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-12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legislature’s engagement</a:t>
            </a:r>
          </a:p>
        </p:txBody>
      </p:sp>
      <p:sp>
        <p:nvSpPr>
          <p:cNvPr id="29" name="Freeform 5">
            <a:extLst>
              <a:ext uri="{FF2B5EF4-FFF2-40B4-BE49-F238E27FC236}">
                <a16:creationId xmlns:a16="http://schemas.microsoft.com/office/drawing/2014/main" id="{89A283F5-0BA6-004C-9937-46F891B2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057400"/>
            <a:ext cx="3733800" cy="3983915"/>
          </a:xfrm>
          <a:custGeom>
            <a:avLst/>
            <a:gdLst>
              <a:gd name="T0" fmla="*/ 2496 w 4367"/>
              <a:gd name="T1" fmla="*/ 0 h 7282"/>
              <a:gd name="T2" fmla="*/ 627 w 4367"/>
              <a:gd name="T3" fmla="*/ 1868 h 7282"/>
              <a:gd name="T4" fmla="*/ 654 w 4367"/>
              <a:gd name="T5" fmla="*/ 1891 h 7282"/>
              <a:gd name="T6" fmla="*/ 769 w 4367"/>
              <a:gd name="T7" fmla="*/ 1897 h 7282"/>
              <a:gd name="T8" fmla="*/ 1023 w 4367"/>
              <a:gd name="T9" fmla="*/ 1824 h 7282"/>
              <a:gd name="T10" fmla="*/ 1037 w 4367"/>
              <a:gd name="T11" fmla="*/ 1824 h 7282"/>
              <a:gd name="T12" fmla="*/ 1148 w 4367"/>
              <a:gd name="T13" fmla="*/ 1855 h 7282"/>
              <a:gd name="T14" fmla="*/ 1148 w 4367"/>
              <a:gd name="T15" fmla="*/ 1856 h 7282"/>
              <a:gd name="T16" fmla="*/ 1156 w 4367"/>
              <a:gd name="T17" fmla="*/ 1861 h 7282"/>
              <a:gd name="T18" fmla="*/ 1160 w 4367"/>
              <a:gd name="T19" fmla="*/ 1863 h 7282"/>
              <a:gd name="T20" fmla="*/ 1165 w 4367"/>
              <a:gd name="T21" fmla="*/ 1866 h 7282"/>
              <a:gd name="T22" fmla="*/ 1171 w 4367"/>
              <a:gd name="T23" fmla="*/ 1871 h 7282"/>
              <a:gd name="T24" fmla="*/ 1173 w 4367"/>
              <a:gd name="T25" fmla="*/ 1872 h 7282"/>
              <a:gd name="T26" fmla="*/ 1208 w 4367"/>
              <a:gd name="T27" fmla="*/ 1907 h 7282"/>
              <a:gd name="T28" fmla="*/ 1273 w 4367"/>
              <a:gd name="T29" fmla="*/ 2115 h 7282"/>
              <a:gd name="T30" fmla="*/ 1197 w 4367"/>
              <a:gd name="T31" fmla="*/ 2336 h 7282"/>
              <a:gd name="T32" fmla="*/ 1102 w 4367"/>
              <a:gd name="T33" fmla="*/ 2394 h 7282"/>
              <a:gd name="T34" fmla="*/ 1023 w 4367"/>
              <a:gd name="T35" fmla="*/ 2405 h 7282"/>
              <a:gd name="T36" fmla="*/ 769 w 4367"/>
              <a:gd name="T37" fmla="*/ 2328 h 7282"/>
              <a:gd name="T38" fmla="*/ 655 w 4367"/>
              <a:gd name="T39" fmla="*/ 2333 h 7282"/>
              <a:gd name="T40" fmla="*/ 649 w 4367"/>
              <a:gd name="T41" fmla="*/ 2337 h 7282"/>
              <a:gd name="T42" fmla="*/ 627 w 4367"/>
              <a:gd name="T43" fmla="*/ 2358 h 7282"/>
              <a:gd name="T44" fmla="*/ 627 w 4367"/>
              <a:gd name="T45" fmla="*/ 4924 h 7282"/>
              <a:gd name="T46" fmla="*/ 624 w 4367"/>
              <a:gd name="T47" fmla="*/ 4926 h 7282"/>
              <a:gd name="T48" fmla="*/ 617 w 4367"/>
              <a:gd name="T49" fmla="*/ 4931 h 7282"/>
              <a:gd name="T50" fmla="*/ 504 w 4367"/>
              <a:gd name="T51" fmla="*/ 4935 h 7282"/>
              <a:gd name="T52" fmla="*/ 250 w 4367"/>
              <a:gd name="T53" fmla="*/ 4858 h 7282"/>
              <a:gd name="T54" fmla="*/ 171 w 4367"/>
              <a:gd name="T55" fmla="*/ 4870 h 7282"/>
              <a:gd name="T56" fmla="*/ 76 w 4367"/>
              <a:gd name="T57" fmla="*/ 4928 h 7282"/>
              <a:gd name="T58" fmla="*/ 0 w 4367"/>
              <a:gd name="T59" fmla="*/ 5149 h 7282"/>
              <a:gd name="T60" fmla="*/ 64 w 4367"/>
              <a:gd name="T61" fmla="*/ 5356 h 7282"/>
              <a:gd name="T62" fmla="*/ 100 w 4367"/>
              <a:gd name="T63" fmla="*/ 5391 h 7282"/>
              <a:gd name="T64" fmla="*/ 102 w 4367"/>
              <a:gd name="T65" fmla="*/ 5393 h 7282"/>
              <a:gd name="T66" fmla="*/ 108 w 4367"/>
              <a:gd name="T67" fmla="*/ 5397 h 7282"/>
              <a:gd name="T68" fmla="*/ 113 w 4367"/>
              <a:gd name="T69" fmla="*/ 5401 h 7282"/>
              <a:gd name="T70" fmla="*/ 116 w 4367"/>
              <a:gd name="T71" fmla="*/ 5403 h 7282"/>
              <a:gd name="T72" fmla="*/ 125 w 4367"/>
              <a:gd name="T73" fmla="*/ 5408 h 7282"/>
              <a:gd name="T74" fmla="*/ 125 w 4367"/>
              <a:gd name="T75" fmla="*/ 5408 h 7282"/>
              <a:gd name="T76" fmla="*/ 236 w 4367"/>
              <a:gd name="T77" fmla="*/ 5439 h 7282"/>
              <a:gd name="T78" fmla="*/ 250 w 4367"/>
              <a:gd name="T79" fmla="*/ 5439 h 7282"/>
              <a:gd name="T80" fmla="*/ 504 w 4367"/>
              <a:gd name="T81" fmla="*/ 5367 h 7282"/>
              <a:gd name="T82" fmla="*/ 619 w 4367"/>
              <a:gd name="T83" fmla="*/ 5373 h 7282"/>
              <a:gd name="T84" fmla="*/ 627 w 4367"/>
              <a:gd name="T85" fmla="*/ 5411 h 7282"/>
              <a:gd name="T86" fmla="*/ 2496 w 4367"/>
              <a:gd name="T87" fmla="*/ 7281 h 7282"/>
              <a:gd name="T88" fmla="*/ 4366 w 4367"/>
              <a:gd name="T89" fmla="*/ 5411 h 7282"/>
              <a:gd name="T90" fmla="*/ 4366 w 4367"/>
              <a:gd name="T91" fmla="*/ 1870 h 7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367" h="7282">
                <a:moveTo>
                  <a:pt x="2496" y="0"/>
                </a:moveTo>
                <a:lnTo>
                  <a:pt x="2496" y="0"/>
                </a:lnTo>
                <a:lnTo>
                  <a:pt x="2496" y="0"/>
                </a:lnTo>
                <a:cubicBezTo>
                  <a:pt x="1469" y="0"/>
                  <a:pt x="628" y="840"/>
                  <a:pt x="627" y="1868"/>
                </a:cubicBezTo>
                <a:lnTo>
                  <a:pt x="627" y="1868"/>
                </a:lnTo>
                <a:cubicBezTo>
                  <a:pt x="635" y="1876"/>
                  <a:pt x="644" y="1885"/>
                  <a:pt x="654" y="1891"/>
                </a:cubicBezTo>
                <a:lnTo>
                  <a:pt x="654" y="1891"/>
                </a:lnTo>
                <a:cubicBezTo>
                  <a:pt x="688" y="1913"/>
                  <a:pt x="731" y="1915"/>
                  <a:pt x="769" y="1897"/>
                </a:cubicBezTo>
                <a:lnTo>
                  <a:pt x="769" y="1897"/>
                </a:lnTo>
                <a:cubicBezTo>
                  <a:pt x="862" y="1851"/>
                  <a:pt x="957" y="1824"/>
                  <a:pt x="1023" y="1824"/>
                </a:cubicBezTo>
                <a:lnTo>
                  <a:pt x="1023" y="1824"/>
                </a:lnTo>
                <a:cubicBezTo>
                  <a:pt x="1028" y="1824"/>
                  <a:pt x="1032" y="1824"/>
                  <a:pt x="1037" y="1824"/>
                </a:cubicBezTo>
                <a:lnTo>
                  <a:pt x="1037" y="1824"/>
                </a:lnTo>
                <a:cubicBezTo>
                  <a:pt x="1079" y="1826"/>
                  <a:pt x="1116" y="1837"/>
                  <a:pt x="1148" y="1855"/>
                </a:cubicBezTo>
                <a:lnTo>
                  <a:pt x="1148" y="1855"/>
                </a:lnTo>
                <a:lnTo>
                  <a:pt x="1148" y="1856"/>
                </a:lnTo>
                <a:lnTo>
                  <a:pt x="1148" y="1856"/>
                </a:lnTo>
                <a:cubicBezTo>
                  <a:pt x="1151" y="1857"/>
                  <a:pt x="1154" y="1859"/>
                  <a:pt x="1156" y="1861"/>
                </a:cubicBezTo>
                <a:lnTo>
                  <a:pt x="1156" y="1861"/>
                </a:lnTo>
                <a:cubicBezTo>
                  <a:pt x="1158" y="1861"/>
                  <a:pt x="1159" y="1862"/>
                  <a:pt x="1160" y="1863"/>
                </a:cubicBezTo>
                <a:lnTo>
                  <a:pt x="1160" y="1863"/>
                </a:lnTo>
                <a:cubicBezTo>
                  <a:pt x="1161" y="1864"/>
                  <a:pt x="1163" y="1865"/>
                  <a:pt x="1165" y="1866"/>
                </a:cubicBezTo>
                <a:lnTo>
                  <a:pt x="1165" y="1866"/>
                </a:lnTo>
                <a:cubicBezTo>
                  <a:pt x="1167" y="1868"/>
                  <a:pt x="1169" y="1870"/>
                  <a:pt x="1171" y="1871"/>
                </a:cubicBezTo>
                <a:lnTo>
                  <a:pt x="1171" y="1871"/>
                </a:lnTo>
                <a:cubicBezTo>
                  <a:pt x="1171" y="1871"/>
                  <a:pt x="1172" y="1872"/>
                  <a:pt x="1173" y="1872"/>
                </a:cubicBezTo>
                <a:lnTo>
                  <a:pt x="1173" y="1872"/>
                </a:lnTo>
                <a:cubicBezTo>
                  <a:pt x="1186" y="1882"/>
                  <a:pt x="1198" y="1894"/>
                  <a:pt x="1208" y="1907"/>
                </a:cubicBezTo>
                <a:lnTo>
                  <a:pt x="1208" y="1907"/>
                </a:lnTo>
                <a:cubicBezTo>
                  <a:pt x="1251" y="1959"/>
                  <a:pt x="1273" y="2033"/>
                  <a:pt x="1273" y="2115"/>
                </a:cubicBezTo>
                <a:lnTo>
                  <a:pt x="1273" y="2115"/>
                </a:lnTo>
                <a:cubicBezTo>
                  <a:pt x="1273" y="2208"/>
                  <a:pt x="1246" y="2285"/>
                  <a:pt x="1197" y="2336"/>
                </a:cubicBezTo>
                <a:lnTo>
                  <a:pt x="1197" y="2336"/>
                </a:lnTo>
                <a:cubicBezTo>
                  <a:pt x="1171" y="2362"/>
                  <a:pt x="1139" y="2382"/>
                  <a:pt x="1102" y="2394"/>
                </a:cubicBezTo>
                <a:lnTo>
                  <a:pt x="1102" y="2394"/>
                </a:lnTo>
                <a:cubicBezTo>
                  <a:pt x="1078" y="2401"/>
                  <a:pt x="1051" y="2405"/>
                  <a:pt x="1023" y="2405"/>
                </a:cubicBezTo>
                <a:lnTo>
                  <a:pt x="1023" y="2405"/>
                </a:lnTo>
                <a:cubicBezTo>
                  <a:pt x="959" y="2405"/>
                  <a:pt x="863" y="2376"/>
                  <a:pt x="769" y="2328"/>
                </a:cubicBezTo>
                <a:lnTo>
                  <a:pt x="769" y="2328"/>
                </a:lnTo>
                <a:cubicBezTo>
                  <a:pt x="732" y="2310"/>
                  <a:pt x="690" y="2312"/>
                  <a:pt x="655" y="2333"/>
                </a:cubicBezTo>
                <a:lnTo>
                  <a:pt x="655" y="2333"/>
                </a:lnTo>
                <a:cubicBezTo>
                  <a:pt x="654" y="2334"/>
                  <a:pt x="651" y="2336"/>
                  <a:pt x="649" y="2337"/>
                </a:cubicBezTo>
                <a:lnTo>
                  <a:pt x="649" y="2337"/>
                </a:lnTo>
                <a:cubicBezTo>
                  <a:pt x="641" y="2343"/>
                  <a:pt x="633" y="2350"/>
                  <a:pt x="627" y="2358"/>
                </a:cubicBezTo>
                <a:lnTo>
                  <a:pt x="627" y="4924"/>
                </a:lnTo>
                <a:lnTo>
                  <a:pt x="627" y="4924"/>
                </a:lnTo>
                <a:cubicBezTo>
                  <a:pt x="626" y="4924"/>
                  <a:pt x="625" y="4926"/>
                  <a:pt x="624" y="4926"/>
                </a:cubicBezTo>
                <a:lnTo>
                  <a:pt x="624" y="4926"/>
                </a:lnTo>
                <a:cubicBezTo>
                  <a:pt x="622" y="4927"/>
                  <a:pt x="619" y="4929"/>
                  <a:pt x="617" y="4931"/>
                </a:cubicBezTo>
                <a:lnTo>
                  <a:pt x="617" y="4931"/>
                </a:lnTo>
                <a:cubicBezTo>
                  <a:pt x="583" y="4952"/>
                  <a:pt x="540" y="4954"/>
                  <a:pt x="504" y="4935"/>
                </a:cubicBezTo>
                <a:lnTo>
                  <a:pt x="504" y="4935"/>
                </a:lnTo>
                <a:cubicBezTo>
                  <a:pt x="409" y="4887"/>
                  <a:pt x="314" y="4858"/>
                  <a:pt x="250" y="4858"/>
                </a:cubicBezTo>
                <a:lnTo>
                  <a:pt x="250" y="4858"/>
                </a:lnTo>
                <a:cubicBezTo>
                  <a:pt x="221" y="4858"/>
                  <a:pt x="195" y="4863"/>
                  <a:pt x="171" y="4870"/>
                </a:cubicBezTo>
                <a:lnTo>
                  <a:pt x="171" y="4870"/>
                </a:lnTo>
                <a:cubicBezTo>
                  <a:pt x="134" y="4882"/>
                  <a:pt x="102" y="4901"/>
                  <a:pt x="76" y="4928"/>
                </a:cubicBezTo>
                <a:lnTo>
                  <a:pt x="76" y="4928"/>
                </a:lnTo>
                <a:cubicBezTo>
                  <a:pt x="27" y="4979"/>
                  <a:pt x="0" y="5055"/>
                  <a:pt x="0" y="5149"/>
                </a:cubicBezTo>
                <a:lnTo>
                  <a:pt x="0" y="5149"/>
                </a:lnTo>
                <a:cubicBezTo>
                  <a:pt x="0" y="5231"/>
                  <a:pt x="22" y="5305"/>
                  <a:pt x="64" y="5356"/>
                </a:cubicBezTo>
                <a:lnTo>
                  <a:pt x="64" y="5356"/>
                </a:lnTo>
                <a:cubicBezTo>
                  <a:pt x="75" y="5370"/>
                  <a:pt x="87" y="5381"/>
                  <a:pt x="100" y="5391"/>
                </a:cubicBezTo>
                <a:lnTo>
                  <a:pt x="100" y="5391"/>
                </a:lnTo>
                <a:cubicBezTo>
                  <a:pt x="101" y="5392"/>
                  <a:pt x="101" y="5392"/>
                  <a:pt x="102" y="5393"/>
                </a:cubicBezTo>
                <a:lnTo>
                  <a:pt x="102" y="5393"/>
                </a:lnTo>
                <a:cubicBezTo>
                  <a:pt x="104" y="5394"/>
                  <a:pt x="106" y="5396"/>
                  <a:pt x="108" y="5397"/>
                </a:cubicBezTo>
                <a:lnTo>
                  <a:pt x="108" y="5397"/>
                </a:lnTo>
                <a:cubicBezTo>
                  <a:pt x="110" y="5398"/>
                  <a:pt x="112" y="5399"/>
                  <a:pt x="113" y="5401"/>
                </a:cubicBezTo>
                <a:lnTo>
                  <a:pt x="113" y="5401"/>
                </a:lnTo>
                <a:cubicBezTo>
                  <a:pt x="114" y="5401"/>
                  <a:pt x="115" y="5402"/>
                  <a:pt x="116" y="5403"/>
                </a:cubicBezTo>
                <a:lnTo>
                  <a:pt x="116" y="5403"/>
                </a:lnTo>
                <a:cubicBezTo>
                  <a:pt x="119" y="5404"/>
                  <a:pt x="121" y="5406"/>
                  <a:pt x="125" y="5408"/>
                </a:cubicBezTo>
                <a:lnTo>
                  <a:pt x="125" y="5408"/>
                </a:lnTo>
                <a:lnTo>
                  <a:pt x="125" y="5408"/>
                </a:lnTo>
                <a:lnTo>
                  <a:pt x="125" y="5408"/>
                </a:lnTo>
                <a:cubicBezTo>
                  <a:pt x="157" y="5427"/>
                  <a:pt x="194" y="5438"/>
                  <a:pt x="236" y="5439"/>
                </a:cubicBezTo>
                <a:lnTo>
                  <a:pt x="236" y="5439"/>
                </a:lnTo>
                <a:cubicBezTo>
                  <a:pt x="241" y="5439"/>
                  <a:pt x="245" y="5439"/>
                  <a:pt x="250" y="5439"/>
                </a:cubicBezTo>
                <a:lnTo>
                  <a:pt x="250" y="5439"/>
                </a:lnTo>
                <a:cubicBezTo>
                  <a:pt x="316" y="5439"/>
                  <a:pt x="411" y="5412"/>
                  <a:pt x="504" y="5367"/>
                </a:cubicBezTo>
                <a:lnTo>
                  <a:pt x="504" y="5367"/>
                </a:lnTo>
                <a:cubicBezTo>
                  <a:pt x="542" y="5349"/>
                  <a:pt x="585" y="5351"/>
                  <a:pt x="619" y="5373"/>
                </a:cubicBezTo>
                <a:lnTo>
                  <a:pt x="619" y="5373"/>
                </a:lnTo>
                <a:cubicBezTo>
                  <a:pt x="622" y="5375"/>
                  <a:pt x="624" y="5376"/>
                  <a:pt x="627" y="5378"/>
                </a:cubicBezTo>
                <a:lnTo>
                  <a:pt x="627" y="5411"/>
                </a:lnTo>
                <a:lnTo>
                  <a:pt x="627" y="5411"/>
                </a:lnTo>
                <a:cubicBezTo>
                  <a:pt x="627" y="6440"/>
                  <a:pt x="1468" y="7281"/>
                  <a:pt x="2496" y="7281"/>
                </a:cubicBezTo>
                <a:lnTo>
                  <a:pt x="2496" y="7281"/>
                </a:lnTo>
                <a:cubicBezTo>
                  <a:pt x="3525" y="7281"/>
                  <a:pt x="4366" y="6440"/>
                  <a:pt x="4366" y="5411"/>
                </a:cubicBezTo>
                <a:lnTo>
                  <a:pt x="4366" y="1870"/>
                </a:lnTo>
                <a:lnTo>
                  <a:pt x="4366" y="1870"/>
                </a:lnTo>
                <a:cubicBezTo>
                  <a:pt x="4366" y="841"/>
                  <a:pt x="3525" y="0"/>
                  <a:pt x="2496" y="0"/>
                </a:cubicBezTo>
              </a:path>
            </a:pathLst>
          </a:custGeom>
          <a:solidFill>
            <a:schemeClr val="tx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 algn="ctr"/>
            <a:endParaRPr lang="en-US" sz="2654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386664-BD06-374E-8399-F76618A781DC}"/>
              </a:ext>
            </a:extLst>
          </p:cNvPr>
          <p:cNvSpPr txBox="1"/>
          <p:nvPr/>
        </p:nvSpPr>
        <p:spPr>
          <a:xfrm>
            <a:off x="3882600" y="3127895"/>
            <a:ext cx="2518200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22. </a:t>
            </a:r>
            <a:r>
              <a:rPr lang="ru-RU" sz="1400" dirty="0">
                <a:solidFill>
                  <a:schemeClr val="bg1"/>
                </a:solidFill>
              </a:rPr>
              <a:t>Реакция на низкие результаты должна акцентировать обучение и устранение проблем, а не индивидуальное поощрение/санкции,</a:t>
            </a:r>
            <a:r>
              <a:rPr lang="en-US" sz="1400" dirty="0">
                <a:solidFill>
                  <a:schemeClr val="bg1"/>
                </a:solidFill>
              </a:rPr>
              <a:t> –</a:t>
            </a:r>
            <a:r>
              <a:rPr lang="ru-RU" sz="1400" dirty="0">
                <a:solidFill>
                  <a:schemeClr val="bg1"/>
                </a:solidFill>
              </a:rPr>
              <a:t> это позволит сформировать культуру управления, основанную на эффективности и обучении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1E5DC0B-7AE1-D441-BFF6-717E2D7F4B61}"/>
              </a:ext>
            </a:extLst>
          </p:cNvPr>
          <p:cNvSpPr txBox="1"/>
          <p:nvPr/>
        </p:nvSpPr>
        <p:spPr>
          <a:xfrm>
            <a:off x="3882600" y="2573897"/>
            <a:ext cx="2289599" cy="55399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>
              <a:lnSpc>
                <a:spcPts val="1756"/>
              </a:lnSpc>
            </a:pPr>
            <a:r>
              <a:rPr lang="ru-RU" b="1" u="sng" spc="-12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Акцент на обучении по итогам БОР и ОБР</a:t>
            </a:r>
            <a:endParaRPr lang="en-US" b="1" u="sng" spc="-12" dirty="0">
              <a:solidFill>
                <a:schemeClr val="bg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20" name="Graphic 19" descr="Group success">
            <a:extLst>
              <a:ext uri="{FF2B5EF4-FFF2-40B4-BE49-F238E27FC236}">
                <a16:creationId xmlns:a16="http://schemas.microsoft.com/office/drawing/2014/main" id="{861A0D93-1269-6647-BD4A-D175F3FAFB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57056" y="5288097"/>
            <a:ext cx="787267" cy="787267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D4815EDB-AAA3-9644-A6C6-AD85288CACBD}"/>
              </a:ext>
            </a:extLst>
          </p:cNvPr>
          <p:cNvSpPr txBox="1">
            <a:spLocks/>
          </p:cNvSpPr>
          <p:nvPr/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A9B3BBAE-7D5F-41AB-BD10-EF89A677EBB9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 algn="r">
                <a:defRPr/>
              </a:pPr>
              <a:t>18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66582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6483" y="3200400"/>
            <a:ext cx="7620000" cy="1752600"/>
          </a:xfrm>
        </p:spPr>
        <p:txBody>
          <a:bodyPr/>
          <a:lstStyle/>
          <a:p>
            <a:pPr lvl="0" algn="l">
              <a:spcBef>
                <a:spcPts val="1600"/>
              </a:spcBef>
              <a:spcAft>
                <a:spcPts val="1000"/>
              </a:spcAft>
            </a:pPr>
            <a:r>
              <a:rPr lang="ru-RU" sz="4000" b="1" dirty="0">
                <a:solidFill>
                  <a:schemeClr val="tx2"/>
                </a:solidFill>
              </a:rPr>
              <a:t>Дальнейшие шаги в части окончательной доработки ПЗ и новые задачи РГ ПБ</a:t>
            </a:r>
            <a:endParaRPr lang="en-US" sz="4000" b="1" dirty="0">
              <a:solidFill>
                <a:schemeClr val="tx2"/>
              </a:solidFill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4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endParaRPr lang="en-US" sz="4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pPr lvl="0" algn="l">
              <a:spcBef>
                <a:spcPts val="600"/>
              </a:spcBef>
              <a:spcAft>
                <a:spcPts val="600"/>
              </a:spcAft>
            </a:pPr>
            <a:endParaRPr lang="en-US" sz="4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endParaRPr 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470F006-A424-DA4B-B8A6-19BA24E40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88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1064" y="1448386"/>
            <a:ext cx="8610136" cy="4673600"/>
          </a:xfrm>
        </p:spPr>
        <p:txBody>
          <a:bodyPr rtlCol="0">
            <a:noAutofit/>
          </a:bodyPr>
          <a:lstStyle/>
          <a:p>
            <a:pPr lvl="0" algn="l">
              <a:spcBef>
                <a:spcPts val="1600"/>
              </a:spcBef>
              <a:spcAft>
                <a:spcPts val="1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</a:rPr>
              <a:t>Обзор работы РГ ПБ и ход разработки «продукта знаний» (ПЗ) по БОР и ОБР</a:t>
            </a:r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</a:rPr>
              <a:t>Краткий обзор содержания ПЗ и резюме рекомендаций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</a:p>
          <a:p>
            <a:pPr marL="457200" lvl="0" indent="-457200" algn="l">
              <a:spcBef>
                <a:spcPts val="16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ru-RU" sz="2800" b="1" dirty="0">
                <a:solidFill>
                  <a:schemeClr val="tx1"/>
                </a:solidFill>
              </a:rPr>
              <a:t>Дальнейшие шаги в части окончательной доработки ПЗ и новые задачи РГ ПБ</a:t>
            </a:r>
            <a:endParaRPr lang="en-US" sz="14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9448800" cy="876300"/>
          </a:xfrm>
        </p:spPr>
        <p:txBody>
          <a:bodyPr/>
          <a:lstStyle/>
          <a:p>
            <a:r>
              <a:rPr lang="ru-RU" sz="3200" b="1" dirty="0">
                <a:solidFill>
                  <a:srgbClr val="953735"/>
                </a:solidFill>
              </a:rPr>
              <a:t>План выступления</a:t>
            </a:r>
            <a:endParaRPr lang="en-US" sz="3200" b="1" dirty="0">
              <a:solidFill>
                <a:srgbClr val="953735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C53B8C-1936-604E-B131-EA9615586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484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848011"/>
            <a:ext cx="8763000" cy="4714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Проект документа, разосланный вместе с материалами к данному заседанию, был направлен на коллегиальное рецензирование специалистам ОЭСР и ВБ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dirty="0">
                <a:solidFill>
                  <a:srgbClr val="0070C0"/>
                </a:solidFill>
              </a:rPr>
              <a:t>Специалисты ОЭСР и ВБ выскажут свои основные замечания по ПЗ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dirty="0">
                <a:solidFill>
                  <a:srgbClr val="0070C0"/>
                </a:solidFill>
              </a:rPr>
              <a:t>Членам РГ ПБ предлагается высказывать дополнительные замечания по ПЗ во время обсуждения или направить их по электронной почте не позднее 5 июня 2020 года</a:t>
            </a:r>
            <a:endParaRPr lang="en-US" sz="1800" b="1" dirty="0">
              <a:solidFill>
                <a:srgbClr val="0070C0"/>
              </a:solidFill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b="1" dirty="0">
                <a:solidFill>
                  <a:srgbClr val="0070C0"/>
                </a:solidFill>
              </a:rPr>
              <a:t>Детальные замечания, направленные в письменном виде коллегами из ОЭСР и ВБ, а также любые окончательные замечания, полученные от членов РГ ПБ, будут отражены в ПЗ</a:t>
            </a:r>
            <a:endParaRPr lang="en-US" sz="1800" b="1" dirty="0">
              <a:solidFill>
                <a:srgbClr val="0070C0"/>
              </a:solidFill>
            </a:endParaRPr>
          </a:p>
          <a:p>
            <a:pPr marL="914400" lvl="1" indent="-457200" algn="l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chemeClr val="tx1"/>
                </a:solidFill>
              </a:rPr>
              <a:t>Основные предложения от ОЭСР и ВБ по организации материала, которые будут отражены в ПЗ, предусматривают включение в него раздела «Резюме», сокращение избыточной длины абзацев и выделение дополнительных важных выводов жирным шрифтом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Материал будет направлен на профессиональное редактирование и вёрстку для печати</a:t>
            </a: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>
              <a:spcBef>
                <a:spcPts val="800"/>
              </a:spcBef>
              <a:defRPr/>
            </a:pPr>
            <a:r>
              <a:rPr lang="ru-RU" sz="1800" i="1" dirty="0">
                <a:solidFill>
                  <a:srgbClr val="0070C0"/>
                </a:solidFill>
              </a:rPr>
              <a:t>В ходе обсуждения просим сообщить, есть ли у вас предложения относительно порядка распространения окончательного варианта ПЗ в электронном и (возможно) печатном виде.</a:t>
            </a:r>
            <a:endParaRPr lang="en-US" sz="1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F4A8EF-4F02-AC47-BAED-11FDFEA1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066800" y="18957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Окончательная доработка ПЗ по БОР/ОБР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45498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3429" y="914400"/>
            <a:ext cx="8272346" cy="61722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en-US" sz="2200" b="1" dirty="0">
              <a:solidFill>
                <a:schemeClr val="tx1"/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solidFill>
                  <a:schemeClr val="tx1"/>
                </a:solidFill>
              </a:rPr>
              <a:t>РГ ПБ ранее приняла решение, согласно которому в следующем ПЗ более подробно будут рассмотрены ОБР</a:t>
            </a:r>
            <a:r>
              <a:rPr lang="en-US" sz="2200" dirty="0">
                <a:solidFill>
                  <a:schemeClr val="tx1"/>
                </a:solidFill>
              </a:rPr>
              <a:t>. 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600" dirty="0">
              <a:solidFill>
                <a:schemeClr val="tx1"/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200" b="1" dirty="0">
                <a:solidFill>
                  <a:schemeClr val="tx1"/>
                </a:solidFill>
              </a:rPr>
              <a:t>На основании замечаний, полученных от 15 стран в ноябре-феврале</a:t>
            </a:r>
            <a:r>
              <a:rPr lang="en-US" sz="2200" b="1" dirty="0">
                <a:solidFill>
                  <a:schemeClr val="tx1"/>
                </a:solidFill>
              </a:rPr>
              <a:t>, </a:t>
            </a:r>
            <a:r>
              <a:rPr lang="ru-RU" sz="2200" b="1" dirty="0">
                <a:solidFill>
                  <a:srgbClr val="0070C0"/>
                </a:solidFill>
              </a:rPr>
              <a:t>общие предложения относительно содержания нового ПЗ по ОБР </a:t>
            </a:r>
            <a:r>
              <a:rPr lang="ru-RU" sz="2200" b="1" dirty="0">
                <a:solidFill>
                  <a:schemeClr val="tx1"/>
                </a:solidFill>
              </a:rPr>
              <a:t>можно разбить на два блока</a:t>
            </a:r>
            <a:r>
              <a:rPr lang="en-US" sz="2200" b="1" dirty="0">
                <a:solidFill>
                  <a:schemeClr val="tx1"/>
                </a:solidFill>
              </a:rPr>
              <a:t>:</a:t>
            </a:r>
          </a:p>
          <a:p>
            <a:pPr algn="l" fontAlgn="auto">
              <a:spcAft>
                <a:spcPts val="0"/>
              </a:spcAft>
              <a:defRPr/>
            </a:pPr>
            <a:endParaRPr lang="en-US" sz="600" b="1" dirty="0">
              <a:solidFill>
                <a:schemeClr val="tx1"/>
              </a:solidFill>
            </a:endParaRPr>
          </a:p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2200" b="1" u="sng" dirty="0">
                <a:solidFill>
                  <a:srgbClr val="0070C0"/>
                </a:solidFill>
              </a:rPr>
              <a:t>БЛОК</a:t>
            </a:r>
            <a:r>
              <a:rPr lang="en-US" sz="2200" b="1" u="sng" dirty="0">
                <a:solidFill>
                  <a:srgbClr val="0070C0"/>
                </a:solidFill>
              </a:rPr>
              <a:t> 1</a:t>
            </a:r>
            <a:r>
              <a:rPr lang="en-US" sz="2200" b="1" dirty="0">
                <a:solidFill>
                  <a:srgbClr val="0070C0"/>
                </a:solidFill>
              </a:rPr>
              <a:t>: </a:t>
            </a:r>
            <a:r>
              <a:rPr lang="ru-RU" sz="2200" b="1" dirty="0">
                <a:solidFill>
                  <a:srgbClr val="0070C0"/>
                </a:solidFill>
              </a:rPr>
              <a:t>систематический обзор международных примеров рекомендуемой практики проведения ОБР, сгруппированных по основным элементам</a:t>
            </a:r>
            <a:endParaRPr lang="en-US" sz="2200" b="1" dirty="0">
              <a:solidFill>
                <a:srgbClr val="0070C0"/>
              </a:solidFill>
            </a:endParaRP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000" dirty="0">
                <a:solidFill>
                  <a:schemeClr val="tx1"/>
                </a:solidFill>
              </a:rPr>
              <a:t>Некоторые элементы, предложенные членами</a:t>
            </a:r>
            <a:endParaRPr lang="en-US" sz="20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нормативно-правовая база</a:t>
            </a:r>
            <a:endParaRPr lang="en-US" sz="16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методологии</a:t>
            </a:r>
            <a:endParaRPr lang="en-US" sz="16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этапы ОБР</a:t>
            </a:r>
            <a:endParaRPr lang="en-US" sz="16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использование ПЭ в ОБР</a:t>
            </a:r>
            <a:endParaRPr lang="en-US" sz="16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</a:rPr>
              <a:t>специфика различных типов и вариантов ОБР в зависимости от целей, наличия данных и уровня развития </a:t>
            </a:r>
            <a:endParaRPr lang="en-US" sz="1600" dirty="0">
              <a:solidFill>
                <a:schemeClr val="tx1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B7A0DB-9624-2146-88E5-03800CB4CFE3}"/>
              </a:ext>
            </a:extLst>
          </p:cNvPr>
          <p:cNvSpPr txBox="1"/>
          <p:nvPr/>
        </p:nvSpPr>
        <p:spPr>
          <a:xfrm>
            <a:off x="990600" y="19633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Новые задачи РГ ПБ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DBDA-54B7-8640-A6D4-053740FC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3394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838200"/>
            <a:ext cx="9029700" cy="6172200"/>
          </a:xfrm>
        </p:spPr>
        <p:txBody>
          <a:bodyPr rtlCol="0">
            <a:noAutofit/>
          </a:bodyPr>
          <a:lstStyle/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2000" b="1" u="sng" dirty="0">
                <a:solidFill>
                  <a:srgbClr val="0070C0"/>
                </a:solidFill>
              </a:rPr>
              <a:t>БЛОК</a:t>
            </a:r>
            <a:r>
              <a:rPr lang="en-US" sz="2000" b="1" u="sng" dirty="0">
                <a:solidFill>
                  <a:srgbClr val="0070C0"/>
                </a:solidFill>
              </a:rPr>
              <a:t> 2</a:t>
            </a:r>
            <a:r>
              <a:rPr lang="ru-RU" sz="2000" b="1" u="sng" dirty="0">
                <a:solidFill>
                  <a:srgbClr val="0070C0"/>
                </a:solidFill>
              </a:rPr>
              <a:t>: Основные проблемы в странах</a:t>
            </a:r>
            <a:r>
              <a:rPr lang="en-US" sz="2000" b="1" u="sng" dirty="0">
                <a:solidFill>
                  <a:srgbClr val="0070C0"/>
                </a:solidFill>
              </a:rPr>
              <a:t> PEMPAL</a:t>
            </a:r>
            <a:r>
              <a:rPr lang="ru-RU" sz="2000" b="1" u="sng" dirty="0">
                <a:solidFill>
                  <a:srgbClr val="0070C0"/>
                </a:solidFill>
              </a:rPr>
              <a:t> и способы их решения</a:t>
            </a:r>
            <a:endParaRPr lang="en-US" sz="2000" b="1" u="sng" dirty="0">
              <a:solidFill>
                <a:srgbClr val="0070C0"/>
              </a:solidFill>
            </a:endParaRP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600" dirty="0">
                <a:solidFill>
                  <a:schemeClr val="tx1"/>
                </a:solidFill>
              </a:rPr>
              <a:t>Членами РГ отмечен ряд конкретных проблем</a:t>
            </a:r>
            <a:endParaRPr lang="en-US" sz="16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обеспечить учёт рекомендаций, полученных в рамках ОБР, в процессе подготовки бюджета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сформировать навыки проведения ОБР у государственных служащих руководящего и операционного звена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определять экономию: по приросту эффективности или стратегической экономии затрат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организовать процесс ОБР и управлять им, как формировать группу, выполняющую ОБР, включая определение ролей Минфина и отраслевых министерств (ОМ)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оптимизировать порядок выбора областей для ОБР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увязать ОБР с БОР для конкретных секторов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мотивировать ОМ на адекватное участие в ОБР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заручиться политической волей и обеспечить заметность</a:t>
            </a:r>
            <a:endParaRPr lang="en-US" sz="1400" dirty="0">
              <a:solidFill>
                <a:schemeClr val="tx1"/>
              </a:solidFill>
            </a:endParaRPr>
          </a:p>
          <a:p>
            <a:pPr marL="1828800" lvl="3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как обеспечить практическое применение наработок, позволяющих лучше определять ожидаемые результаты и показатели эффективности на основании ОБР</a:t>
            </a:r>
            <a:endParaRPr lang="en-US" sz="1400" dirty="0">
              <a:solidFill>
                <a:schemeClr val="tx1"/>
              </a:solidFill>
            </a:endParaRPr>
          </a:p>
          <a:p>
            <a:pPr lvl="1" algn="l" fontAlgn="auto">
              <a:spcBef>
                <a:spcPts val="200"/>
              </a:spcBef>
              <a:spcAft>
                <a:spcPts val="0"/>
              </a:spcAft>
              <a:defRPr/>
            </a:pPr>
            <a:r>
              <a:rPr lang="ru-RU" sz="1800" b="1" u="sng" dirty="0">
                <a:solidFill>
                  <a:srgbClr val="0070C0"/>
                </a:solidFill>
              </a:rPr>
              <a:t>ПРИЛОЖЕНИЯ</a:t>
            </a:r>
            <a:endParaRPr lang="en-US" sz="1800" b="1" u="sng" dirty="0">
              <a:solidFill>
                <a:srgbClr val="0070C0"/>
              </a:solidFill>
            </a:endParaRP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dirty="0">
                <a:solidFill>
                  <a:srgbClr val="0070C0"/>
                </a:solidFill>
              </a:rPr>
              <a:t>Примеры/резюме ОБР в конкретных секторах/программах</a:t>
            </a:r>
            <a:endParaRPr lang="en-US" sz="1400" b="1" dirty="0">
              <a:solidFill>
                <a:srgbClr val="0070C0"/>
              </a:solidFill>
            </a:endParaRPr>
          </a:p>
          <a:p>
            <a:pPr marL="1371600" lvl="2" indent="-457200" algn="l" fontAlgn="auto">
              <a:spcBef>
                <a:spcPts val="2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>
                <a:solidFill>
                  <a:schemeClr val="tx1"/>
                </a:solidFill>
              </a:rPr>
              <a:t>Приложение с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ru-RU" sz="1400" b="1" dirty="0">
                <a:solidFill>
                  <a:srgbClr val="0070C0"/>
                </a:solidFill>
              </a:rPr>
              <a:t>обзором действующей нормативной базы и методологий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в странах </a:t>
            </a:r>
            <a:r>
              <a:rPr lang="en-US" sz="1400" dirty="0">
                <a:solidFill>
                  <a:schemeClr val="tx1"/>
                </a:solidFill>
              </a:rPr>
              <a:t>PEMPAL</a:t>
            </a:r>
          </a:p>
          <a:p>
            <a:endParaRPr lang="en-US" sz="1000" b="1" dirty="0">
              <a:solidFill>
                <a:srgbClr val="4F81BD"/>
              </a:solidFill>
            </a:endParaRPr>
          </a:p>
          <a:p>
            <a:r>
              <a:rPr lang="ru-RU" sz="2000" i="1" dirty="0">
                <a:solidFill>
                  <a:srgbClr val="0070C0"/>
                </a:solidFill>
              </a:rPr>
              <a:t>Сообщите нам, согласны ли вы с предложенной темой и содержанием следующего ПЗ.  БОЛЬШОЕ СПАСИБО членам РГ ПБ </a:t>
            </a:r>
          </a:p>
          <a:p>
            <a:r>
              <a:rPr lang="ru-RU" sz="2000" i="1" dirty="0">
                <a:solidFill>
                  <a:srgbClr val="0070C0"/>
                </a:solidFill>
              </a:rPr>
              <a:t>за самоотверженную работу!</a:t>
            </a:r>
            <a:endParaRPr lang="en-US" sz="2000" i="1" dirty="0">
              <a:solidFill>
                <a:srgbClr val="0070C0"/>
              </a:solidFill>
            </a:endParaRPr>
          </a:p>
          <a:p>
            <a:pPr marL="342900" indent="-342900" algn="just" fontAlgn="auto">
              <a:spcAft>
                <a:spcPts val="0"/>
              </a:spcAft>
              <a:buFont typeface="Arial"/>
              <a:buChar char="•"/>
              <a:defRPr/>
            </a:pPr>
            <a:endParaRPr lang="en-US" sz="2200" b="1" dirty="0">
              <a:solidFill>
                <a:srgbClr val="376092"/>
              </a:solidFill>
            </a:endParaRPr>
          </a:p>
        </p:txBody>
      </p:sp>
      <p:pic>
        <p:nvPicPr>
          <p:cNvPr id="37890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B7A0DB-9624-2146-88E5-03800CB4CFE3}"/>
              </a:ext>
            </a:extLst>
          </p:cNvPr>
          <p:cNvSpPr txBox="1"/>
          <p:nvPr/>
        </p:nvSpPr>
        <p:spPr>
          <a:xfrm>
            <a:off x="838200" y="136522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</a:rPr>
              <a:t>Новые задачи </a:t>
            </a:r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РГ ПБ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ABDBDA-54B7-8640-A6D4-053740FC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20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4267200"/>
            <a:ext cx="2113280" cy="19812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150" y="914400"/>
            <a:ext cx="8337550" cy="5791200"/>
          </a:xfrm>
        </p:spPr>
        <p:txBody>
          <a:bodyPr rtlCol="0">
            <a:noAutofit/>
          </a:bodyPr>
          <a:lstStyle/>
          <a:p>
            <a:pPr marL="457200" indent="-4572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3600" dirty="0">
                <a:solidFill>
                  <a:srgbClr val="000000"/>
                </a:solidFill>
              </a:rPr>
              <a:t>Спасибо за внимание</a:t>
            </a:r>
            <a:r>
              <a:rPr lang="en-US" sz="3600" dirty="0">
                <a:solidFill>
                  <a:srgbClr val="000000"/>
                </a:solidFill>
              </a:rPr>
              <a:t>!</a:t>
            </a:r>
            <a:endParaRPr lang="bs-Latn-BA" sz="360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rgbClr val="000000"/>
              </a:solidFill>
            </a:endParaRPr>
          </a:p>
          <a:p>
            <a:pPr lvl="0" fontAlgn="auto">
              <a:spcAft>
                <a:spcPts val="0"/>
              </a:spcAft>
              <a:defRPr/>
            </a:pPr>
            <a:r>
              <a:rPr lang="ru-RU" sz="2000" dirty="0">
                <a:solidFill>
                  <a:srgbClr val="000000"/>
                </a:solidFill>
              </a:rPr>
              <a:t>Все материалы мероприятия</a:t>
            </a:r>
            <a:r>
              <a:rPr lang="en-US" sz="2000" dirty="0">
                <a:solidFill>
                  <a:srgbClr val="000000"/>
                </a:solidFill>
              </a:rPr>
              <a:t> PEMPAL</a:t>
            </a:r>
            <a:r>
              <a:rPr lang="ru-RU" sz="2000" dirty="0">
                <a:solidFill>
                  <a:srgbClr val="000000"/>
                </a:solidFill>
              </a:rPr>
              <a:t>на английском, русском и боснийском/хорватском/сербском языках размещены здесь: 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  <a:hlinkClick r:id="rId4"/>
              </a:rPr>
              <a:t>www.pempal.org</a:t>
            </a:r>
            <a:endParaRPr lang="bs-Latn-BA" sz="3600" dirty="0">
              <a:solidFill>
                <a:srgbClr val="000000"/>
              </a:solidFill>
            </a:endParaRPr>
          </a:p>
        </p:txBody>
      </p:sp>
      <p:pic>
        <p:nvPicPr>
          <p:cNvPr id="74755" name="Рисунок 11" descr="pempal-logo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6" name="Рисунок 15" descr="pempal-logo-top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4BED7F-B68E-5F40-B187-F91204BF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ubtitle 4">
            <a:extLst>
              <a:ext uri="{FF2B5EF4-FFF2-40B4-BE49-F238E27FC236}">
                <a16:creationId xmlns:a16="http://schemas.microsoft.com/office/drawing/2014/main" id="{8103FA47-3E7D-2543-B1FE-175720A96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895600"/>
            <a:ext cx="7620000" cy="1752600"/>
          </a:xfrm>
        </p:spPr>
        <p:txBody>
          <a:bodyPr/>
          <a:lstStyle/>
          <a:p>
            <a:pPr algn="l"/>
            <a:r>
              <a:rPr lang="ru-RU" sz="4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Обзор работы РГ ПБ и ход разработки ПЗ</a:t>
            </a:r>
            <a:endParaRPr lang="en-US" sz="4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  <a:p>
            <a:endParaRPr lang="x-none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52DD4A-6A16-2B48-A82B-D0883A8BC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3588" y="1447800"/>
            <a:ext cx="8913812" cy="6019800"/>
          </a:xfrm>
        </p:spPr>
        <p:txBody>
          <a:bodyPr rtlCol="0">
            <a:normAutofit/>
          </a:bodyPr>
          <a:lstStyle/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chemeClr val="tx1"/>
                </a:solidFill>
              </a:rPr>
              <a:t>Создана </a:t>
            </a:r>
            <a:r>
              <a:rPr lang="ru-RU" sz="2200" dirty="0">
                <a:solidFill>
                  <a:schemeClr val="tx1"/>
                </a:solidFill>
              </a:rPr>
              <a:t>в</a:t>
            </a:r>
            <a:r>
              <a:rPr lang="en-US" sz="2200" dirty="0">
                <a:solidFill>
                  <a:schemeClr val="tx1"/>
                </a:solidFill>
              </a:rPr>
              <a:t> 2016</a:t>
            </a:r>
            <a:r>
              <a:rPr lang="ru-RU" sz="2200" dirty="0">
                <a:solidFill>
                  <a:schemeClr val="tx1"/>
                </a:solidFill>
              </a:rPr>
              <a:t> году</a:t>
            </a:r>
            <a:endParaRPr lang="en-US" sz="220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chemeClr val="tx1"/>
                </a:solidFill>
              </a:rPr>
              <a:t>Возглавляет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Николай </a:t>
            </a:r>
            <a:r>
              <a:rPr lang="ru-RU" sz="2200" dirty="0" err="1">
                <a:solidFill>
                  <a:schemeClr val="tx1"/>
                </a:solidFill>
              </a:rPr>
              <a:t>Бегчин</a:t>
            </a:r>
            <a:r>
              <a:rPr lang="ru-RU" sz="2200" dirty="0">
                <a:solidFill>
                  <a:schemeClr val="tx1"/>
                </a:solidFill>
              </a:rPr>
              <a:t>, Департамент программно-целевого планирования и эффективности бюджетных расходов, Минфин России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</a:p>
          <a:p>
            <a:pPr marL="342900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Основное направление:</a:t>
            </a:r>
            <a:r>
              <a:rPr lang="ru-RU" sz="2200" dirty="0">
                <a:solidFill>
                  <a:srgbClr val="0070C0"/>
                </a:solidFill>
              </a:rPr>
              <a:t> Анализ разработки и внедрения механизмов программно-целевого бюджетирования (ПБ) и БОР, а также обзоров бюджетных расходов с целью повышения результативности расходов.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В течение ряда последних лет члены БС постоянно указывали ПБ и БОР в качестве одного из приоритетных направлений реформ.</a:t>
            </a:r>
            <a:endParaRPr lang="en-US" sz="2200" dirty="0">
              <a:solidFill>
                <a:schemeClr val="tx1"/>
              </a:solidFill>
            </a:endParaRPr>
          </a:p>
          <a:p>
            <a:pPr marL="342900" lvl="1" indent="-342900" algn="l">
              <a:spcBef>
                <a:spcPts val="8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200" b="1" dirty="0">
                <a:solidFill>
                  <a:srgbClr val="0070C0"/>
                </a:solidFill>
              </a:rPr>
              <a:t>Участники Рабочей группы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ru-RU" sz="2200" dirty="0">
                <a:solidFill>
                  <a:srgbClr val="0070C0"/>
                </a:solidFill>
              </a:rPr>
              <a:t>(1</a:t>
            </a:r>
            <a:r>
              <a:rPr lang="en-US" sz="2200" dirty="0">
                <a:solidFill>
                  <a:srgbClr val="0070C0"/>
                </a:solidFill>
              </a:rPr>
              <a:t>6 </a:t>
            </a:r>
            <a:r>
              <a:rPr lang="ru-RU" sz="2200" dirty="0">
                <a:solidFill>
                  <a:srgbClr val="0070C0"/>
                </a:solidFill>
              </a:rPr>
              <a:t>стран)</a:t>
            </a:r>
            <a:r>
              <a:rPr lang="ru-RU" sz="2200" dirty="0">
                <a:solidFill>
                  <a:schemeClr val="tx1"/>
                </a:solidFill>
              </a:rPr>
              <a:t>: </a:t>
            </a:r>
            <a:r>
              <a:rPr lang="en-US" sz="2200" i="1" dirty="0">
                <a:solidFill>
                  <a:schemeClr val="tx1"/>
                </a:solidFill>
              </a:rPr>
              <a:t>A</a:t>
            </a:r>
            <a:r>
              <a:rPr lang="ru-RU" sz="2200" i="1" dirty="0" err="1">
                <a:solidFill>
                  <a:schemeClr val="tx1"/>
                </a:solidFill>
              </a:rPr>
              <a:t>лбания</a:t>
            </a:r>
            <a:r>
              <a:rPr lang="ru-RU" sz="2200" i="1" dirty="0">
                <a:solidFill>
                  <a:schemeClr val="tx1"/>
                </a:solidFill>
              </a:rPr>
              <a:t>, Армения, Беларусь, Босния и Герцеговина Болгария, Хорватия, Грузия, Косово </a:t>
            </a:r>
            <a:r>
              <a:rPr lang="ru-RU" sz="2200" i="1" dirty="0" err="1">
                <a:solidFill>
                  <a:schemeClr val="tx1"/>
                </a:solidFill>
              </a:rPr>
              <a:t>Кыргызская</a:t>
            </a:r>
            <a:r>
              <a:rPr lang="ru-RU" sz="2200" i="1" dirty="0">
                <a:solidFill>
                  <a:schemeClr val="tx1"/>
                </a:solidFill>
              </a:rPr>
              <a:t> Республика, Молдова, Республика Северная Македония, Российская Федерация, Сербия, Турция, Украина и Узбекистан.  </a:t>
            </a: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175713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Программа БС и Рабочая группа по программно-целевому бюджетированию и БОР (РГ ПБ)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4F01A5-DECE-FA42-84ED-0841F229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702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519" y="-143565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" name="Title 1">
            <a:extLst>
              <a:ext uri="{FF2B5EF4-FFF2-40B4-BE49-F238E27FC236}">
                <a16:creationId xmlns:a16="http://schemas.microsoft.com/office/drawing/2014/main" id="{B4F04630-4FB5-4440-A81A-18600AC7EB95}"/>
              </a:ext>
            </a:extLst>
          </p:cNvPr>
          <p:cNvSpPr txBox="1">
            <a:spLocks/>
          </p:cNvSpPr>
          <p:nvPr/>
        </p:nvSpPr>
        <p:spPr bwMode="auto">
          <a:xfrm>
            <a:off x="1423926" y="25813"/>
            <a:ext cx="7886700" cy="739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b="1" dirty="0">
                <a:solidFill>
                  <a:srgbClr val="953735"/>
                </a:solidFill>
              </a:rPr>
              <a:t>Обзор мероприятий РГ ПБ</a:t>
            </a:r>
            <a:endParaRPr lang="en-US" sz="3200" dirty="0">
              <a:solidFill>
                <a:srgbClr val="002060"/>
              </a:solidFill>
            </a:endParaRPr>
          </a:p>
        </p:txBody>
      </p: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689CBBA8-D9B3-B34B-84C2-ABA76DB4D706}"/>
              </a:ext>
            </a:extLst>
          </p:cNvPr>
          <p:cNvGrpSpPr/>
          <p:nvPr/>
        </p:nvGrpSpPr>
        <p:grpSpPr>
          <a:xfrm>
            <a:off x="4212834" y="2057972"/>
            <a:ext cx="905921" cy="1663792"/>
            <a:chOff x="4555138" y="2063281"/>
            <a:chExt cx="953960" cy="1456468"/>
          </a:xfrm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E2C5744D-647F-F74E-BDDE-0955580ABF41}"/>
                </a:ext>
              </a:extLst>
            </p:cNvPr>
            <p:cNvSpPr/>
            <p:nvPr/>
          </p:nvSpPr>
          <p:spPr>
            <a:xfrm rot="10800000" flipH="1" flipV="1">
              <a:off x="5211891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878B6C54-BB61-E847-BEDA-0C8183A98EE1}"/>
                </a:ext>
              </a:extLst>
            </p:cNvPr>
            <p:cNvSpPr/>
            <p:nvPr/>
          </p:nvSpPr>
          <p:spPr>
            <a:xfrm rot="10800000" flipH="1" flipV="1">
              <a:off x="5326128" y="3336890"/>
              <a:ext cx="182970" cy="182859"/>
            </a:xfrm>
            <a:prstGeom prst="ellipse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860EAE89-CB5C-CB4E-A6C0-8C2866BAE980}"/>
                </a:ext>
              </a:extLst>
            </p:cNvPr>
            <p:cNvSpPr/>
            <p:nvPr/>
          </p:nvSpPr>
          <p:spPr>
            <a:xfrm rot="10800000" flipV="1">
              <a:off x="4555138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79779984-C05E-D142-983F-F3251426D175}"/>
                </a:ext>
              </a:extLst>
            </p:cNvPr>
            <p:cNvSpPr/>
            <p:nvPr/>
          </p:nvSpPr>
          <p:spPr>
            <a:xfrm rot="10800000" flipV="1">
              <a:off x="4741396" y="3400643"/>
              <a:ext cx="521178" cy="54612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A6035EC-FBA6-B147-A34F-B7D33795B336}"/>
                </a:ext>
              </a:extLst>
            </p:cNvPr>
            <p:cNvSpPr/>
            <p:nvPr/>
          </p:nvSpPr>
          <p:spPr>
            <a:xfrm rot="16200000" flipH="1" flipV="1">
              <a:off x="4819882" y="2633688"/>
              <a:ext cx="1195459" cy="54645"/>
            </a:xfrm>
            <a:prstGeom prst="rect">
              <a:avLst/>
            </a:pr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9EAD1C10-11DD-704F-AA93-7A6AB71834E2}"/>
              </a:ext>
            </a:extLst>
          </p:cNvPr>
          <p:cNvGrpSpPr/>
          <p:nvPr/>
        </p:nvGrpSpPr>
        <p:grpSpPr>
          <a:xfrm>
            <a:off x="5984168" y="2232644"/>
            <a:ext cx="912554" cy="1532663"/>
            <a:chOff x="6264343" y="2063281"/>
            <a:chExt cx="953960" cy="1456468"/>
          </a:xfrm>
        </p:grpSpPr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0253C779-86F3-3345-9071-8C3D4598F87C}"/>
                </a:ext>
              </a:extLst>
            </p:cNvPr>
            <p:cNvSpPr/>
            <p:nvPr/>
          </p:nvSpPr>
          <p:spPr>
            <a:xfrm rot="10800000" flipH="1" flipV="1">
              <a:off x="692109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8F48B693-BA4E-B642-9A2A-223F8E043226}"/>
                </a:ext>
              </a:extLst>
            </p:cNvPr>
            <p:cNvSpPr/>
            <p:nvPr/>
          </p:nvSpPr>
          <p:spPr>
            <a:xfrm rot="16200000" flipH="1" flipV="1">
              <a:off x="6529087" y="2633688"/>
              <a:ext cx="1195459" cy="54645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CC6CFEC7-BC09-EC44-AC84-7AA6C9EA7194}"/>
                </a:ext>
              </a:extLst>
            </p:cNvPr>
            <p:cNvSpPr/>
            <p:nvPr/>
          </p:nvSpPr>
          <p:spPr>
            <a:xfrm rot="10800000" flipH="1" flipV="1">
              <a:off x="7035333" y="3336890"/>
              <a:ext cx="182970" cy="182859"/>
            </a:xfrm>
            <a:prstGeom prst="ellipse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1796A8C7-FCF6-E745-BFE1-08FAF7E6F3B2}"/>
                </a:ext>
              </a:extLst>
            </p:cNvPr>
            <p:cNvSpPr/>
            <p:nvPr/>
          </p:nvSpPr>
          <p:spPr>
            <a:xfrm rot="10800000" flipV="1">
              <a:off x="626434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21CA3B11-36B3-9D45-B0B8-CD0B6BA8CFBA}"/>
                </a:ext>
              </a:extLst>
            </p:cNvPr>
            <p:cNvSpPr/>
            <p:nvPr/>
          </p:nvSpPr>
          <p:spPr>
            <a:xfrm rot="10800000" flipV="1">
              <a:off x="6450601" y="3400643"/>
              <a:ext cx="521178" cy="54612"/>
            </a:xfrm>
            <a:prstGeom prst="rect">
              <a:avLst/>
            </a:pr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D3FD99A5-62F5-9D47-8A7D-857B56BB8620}"/>
              </a:ext>
            </a:extLst>
          </p:cNvPr>
          <p:cNvGrpSpPr/>
          <p:nvPr/>
        </p:nvGrpSpPr>
        <p:grpSpPr>
          <a:xfrm>
            <a:off x="1650771" y="3509071"/>
            <a:ext cx="835185" cy="1583734"/>
            <a:chOff x="1991331" y="3336567"/>
            <a:chExt cx="953960" cy="1674740"/>
          </a:xfrm>
        </p:grpSpPr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691178A9-1A26-8D48-A107-5554BFA11342}"/>
                </a:ext>
              </a:extLst>
            </p:cNvPr>
            <p:cNvSpPr/>
            <p:nvPr/>
          </p:nvSpPr>
          <p:spPr>
            <a:xfrm rot="10800000">
              <a:off x="1991331" y="3401017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8" name="Rectangle 117">
              <a:extLst>
                <a:ext uri="{FF2B5EF4-FFF2-40B4-BE49-F238E27FC236}">
                  <a16:creationId xmlns:a16="http://schemas.microsoft.com/office/drawing/2014/main" id="{056A505C-3308-8343-9C77-5006043CE3A7}"/>
                </a:ext>
              </a:extLst>
            </p:cNvPr>
            <p:cNvSpPr/>
            <p:nvPr/>
          </p:nvSpPr>
          <p:spPr>
            <a:xfrm rot="10800000">
              <a:off x="2177589" y="3401176"/>
              <a:ext cx="521178" cy="54709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C42A099F-796E-6D49-8B56-A790751269C2}"/>
                </a:ext>
              </a:extLst>
            </p:cNvPr>
            <p:cNvSpPr/>
            <p:nvPr/>
          </p:nvSpPr>
          <p:spPr>
            <a:xfrm rot="10800000" flipH="1">
              <a:off x="2648084" y="3401017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D157938A-08AE-9B4A-BDB4-7BA0BB7D5DFA}"/>
                </a:ext>
              </a:extLst>
            </p:cNvPr>
            <p:cNvSpPr/>
            <p:nvPr/>
          </p:nvSpPr>
          <p:spPr>
            <a:xfrm rot="10800000" flipH="1">
              <a:off x="2762321" y="3336567"/>
              <a:ext cx="182970" cy="183182"/>
            </a:xfrm>
            <a:prstGeom prst="ellipse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EEA5B05-8346-3C45-94CE-67FD82F50A33}"/>
                </a:ext>
              </a:extLst>
            </p:cNvPr>
            <p:cNvSpPr/>
            <p:nvPr/>
          </p:nvSpPr>
          <p:spPr>
            <a:xfrm rot="5400000" flipH="1">
              <a:off x="2146178" y="4276357"/>
              <a:ext cx="1415254" cy="54645"/>
            </a:xfrm>
            <a:prstGeom prst="rect">
              <a:avLst/>
            </a:pr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B3D41B4-93AE-634F-9B2D-C4E255C44AFB}"/>
              </a:ext>
            </a:extLst>
          </p:cNvPr>
          <p:cNvGrpSpPr/>
          <p:nvPr/>
        </p:nvGrpSpPr>
        <p:grpSpPr>
          <a:xfrm>
            <a:off x="5038803" y="3535195"/>
            <a:ext cx="1033205" cy="1667764"/>
            <a:chOff x="5409740" y="3338250"/>
            <a:chExt cx="953960" cy="1673057"/>
          </a:xfrm>
        </p:grpSpPr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28676A0D-8414-A749-B0DA-1CA20EB225F8}"/>
                </a:ext>
              </a:extLst>
            </p:cNvPr>
            <p:cNvSpPr/>
            <p:nvPr/>
          </p:nvSpPr>
          <p:spPr>
            <a:xfrm rot="10800000">
              <a:off x="5409740" y="340270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99DC6314-CA71-1042-8963-71B530F232A2}"/>
                </a:ext>
              </a:extLst>
            </p:cNvPr>
            <p:cNvSpPr/>
            <p:nvPr/>
          </p:nvSpPr>
          <p:spPr>
            <a:xfrm rot="10800000">
              <a:off x="5595998" y="3402859"/>
              <a:ext cx="521178" cy="54709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24BB1629-5974-1541-82E7-C79F1434DFA7}"/>
                </a:ext>
              </a:extLst>
            </p:cNvPr>
            <p:cNvSpPr/>
            <p:nvPr/>
          </p:nvSpPr>
          <p:spPr>
            <a:xfrm rot="10800000" flipH="1">
              <a:off x="6066493" y="340270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C15E162-55A6-674F-9CF1-BFA31AF7CC09}"/>
                </a:ext>
              </a:extLst>
            </p:cNvPr>
            <p:cNvSpPr/>
            <p:nvPr/>
          </p:nvSpPr>
          <p:spPr>
            <a:xfrm rot="10800000" flipH="1">
              <a:off x="6180730" y="3338250"/>
              <a:ext cx="182970" cy="183182"/>
            </a:xfrm>
            <a:prstGeom prst="ellipse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F6FBA4C7-A879-264E-9742-C6463ECB33D7}"/>
                </a:ext>
              </a:extLst>
            </p:cNvPr>
            <p:cNvSpPr/>
            <p:nvPr/>
          </p:nvSpPr>
          <p:spPr>
            <a:xfrm rot="5400000" flipH="1">
              <a:off x="5564587" y="4276357"/>
              <a:ext cx="1415254" cy="54645"/>
            </a:xfrm>
            <a:prstGeom prst="rect">
              <a:avLst/>
            </a:pr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D2759F9C-16FD-3346-AA94-19E06253FE82}"/>
              </a:ext>
            </a:extLst>
          </p:cNvPr>
          <p:cNvGrpSpPr/>
          <p:nvPr/>
        </p:nvGrpSpPr>
        <p:grpSpPr>
          <a:xfrm>
            <a:off x="3375884" y="3511809"/>
            <a:ext cx="953960" cy="1677302"/>
            <a:chOff x="3700536" y="3334005"/>
            <a:chExt cx="953960" cy="1677302"/>
          </a:xfrm>
        </p:grpSpPr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DEA3DC87-6C29-034A-B90A-9BD3648A2EC5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387541DD-1511-DD43-A0F5-88CF0B1E6060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1" name="Oval 130">
              <a:extLst>
                <a:ext uri="{FF2B5EF4-FFF2-40B4-BE49-F238E27FC236}">
                  <a16:creationId xmlns:a16="http://schemas.microsoft.com/office/drawing/2014/main" id="{6FB8CAE6-D316-524F-AEE0-E3079C15533B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ED3D02C9-BED5-D94D-8951-03EA49CAC8D9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9D56207D-0997-F548-B025-96DD5C6CADFA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A094AB37-FF97-E648-B599-1A1140E3A78E}"/>
              </a:ext>
            </a:extLst>
          </p:cNvPr>
          <p:cNvGrpSpPr/>
          <p:nvPr/>
        </p:nvGrpSpPr>
        <p:grpSpPr>
          <a:xfrm>
            <a:off x="3024765" y="843241"/>
            <a:ext cx="582650" cy="1004329"/>
            <a:chOff x="4130308" y="996540"/>
            <a:chExt cx="582650" cy="1004329"/>
          </a:xfrm>
        </p:grpSpPr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F448D460-922C-1E45-A897-B790EC8B20CA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2A85ACCA-4914-0C45-896C-B3C09876A7A1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CFC41100-5A19-2B47-9A00-3A7E03366D44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B5B6C83-7466-104C-974B-D6F8DF1C779F}"/>
              </a:ext>
            </a:extLst>
          </p:cNvPr>
          <p:cNvGrpSpPr/>
          <p:nvPr/>
        </p:nvGrpSpPr>
        <p:grpSpPr>
          <a:xfrm>
            <a:off x="1366067" y="826721"/>
            <a:ext cx="582650" cy="1004329"/>
            <a:chOff x="4130308" y="996540"/>
            <a:chExt cx="582650" cy="1004329"/>
          </a:xfrm>
        </p:grpSpPr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289C0A61-8BBD-AF41-8B05-F19612548320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4377F41D-581A-304A-9E52-E1DEF555795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>
              <a:extLst>
                <a:ext uri="{FF2B5EF4-FFF2-40B4-BE49-F238E27FC236}">
                  <a16:creationId xmlns:a16="http://schemas.microsoft.com/office/drawing/2014/main" id="{AF1E05A2-EEEB-7D48-B3D4-B5FE99AD98E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45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09D4C2D1-380C-4149-B249-B691F86212CE}"/>
              </a:ext>
            </a:extLst>
          </p:cNvPr>
          <p:cNvGrpSpPr/>
          <p:nvPr/>
        </p:nvGrpSpPr>
        <p:grpSpPr>
          <a:xfrm>
            <a:off x="4784626" y="797357"/>
            <a:ext cx="582650" cy="1004329"/>
            <a:chOff x="4130308" y="996540"/>
            <a:chExt cx="582650" cy="1004329"/>
          </a:xfrm>
        </p:grpSpPr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5F580721-038A-9547-990F-08C53DDAEDB4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B4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22FF556D-9C34-9B4D-9F88-DCB166A963F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3D998631-A149-654B-A1EE-DB01CEDDF13F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E0510709-DC88-3349-924B-12CC101C684D}"/>
              </a:ext>
            </a:extLst>
          </p:cNvPr>
          <p:cNvGrpSpPr/>
          <p:nvPr/>
        </p:nvGrpSpPr>
        <p:grpSpPr>
          <a:xfrm>
            <a:off x="6529585" y="790445"/>
            <a:ext cx="582650" cy="1004329"/>
            <a:chOff x="4130308" y="996540"/>
            <a:chExt cx="582650" cy="1004329"/>
          </a:xfrm>
        </p:grpSpPr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08C9E986-D0B1-4A42-AFE4-F2DA0F59AC0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007A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DCD41210-B14D-6D4E-B31F-3A4D429E108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Oval 148">
              <a:extLst>
                <a:ext uri="{FF2B5EF4-FFF2-40B4-BE49-F238E27FC236}">
                  <a16:creationId xmlns:a16="http://schemas.microsoft.com/office/drawing/2014/main" id="{9755EE52-71F5-344B-9DD4-B67C6924992E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5E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7</a:t>
              </a: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B38E4555-381E-C64C-8130-AAAF5FFDB5B5}"/>
              </a:ext>
            </a:extLst>
          </p:cNvPr>
          <p:cNvGrpSpPr/>
          <p:nvPr/>
        </p:nvGrpSpPr>
        <p:grpSpPr>
          <a:xfrm rot="10800000">
            <a:off x="5660973" y="5502905"/>
            <a:ext cx="582650" cy="1004329"/>
            <a:chOff x="4130308" y="996540"/>
            <a:chExt cx="582650" cy="1004329"/>
          </a:xfrm>
        </p:grpSpPr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FF3AC754-1619-E241-B392-DC79C9255191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7B00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AD9F4AE3-68B6-9A4A-9D40-E8DA3791B6BB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Oval 152">
              <a:extLst>
                <a:ext uri="{FF2B5EF4-FFF2-40B4-BE49-F238E27FC236}">
                  <a16:creationId xmlns:a16="http://schemas.microsoft.com/office/drawing/2014/main" id="{7B332D12-0E15-934B-8F38-B7109290542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5F003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6</a:t>
              </a: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FBBF896-0545-2A4E-A212-352B301A7683}"/>
              </a:ext>
            </a:extLst>
          </p:cNvPr>
          <p:cNvGrpSpPr/>
          <p:nvPr/>
        </p:nvGrpSpPr>
        <p:grpSpPr>
          <a:xfrm rot="10800000">
            <a:off x="3951795" y="5449564"/>
            <a:ext cx="582650" cy="1004329"/>
            <a:chOff x="4130308" y="996540"/>
            <a:chExt cx="582650" cy="1004329"/>
          </a:xfrm>
        </p:grpSpPr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85B2F53-F33B-9742-A4D2-080ED29F50A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DB9CD4AF-A8E3-EC42-ABFF-C9BDCB0F1C2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D714B83B-0F63-6747-AA90-A8179EC41EAC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AAB2E171-6BEB-404B-9AE3-943456A40371}"/>
              </a:ext>
            </a:extLst>
          </p:cNvPr>
          <p:cNvGrpSpPr/>
          <p:nvPr/>
        </p:nvGrpSpPr>
        <p:grpSpPr>
          <a:xfrm rot="10800000">
            <a:off x="2115281" y="5384013"/>
            <a:ext cx="582650" cy="1004329"/>
            <a:chOff x="4130308" y="996540"/>
            <a:chExt cx="582650" cy="1004329"/>
          </a:xfrm>
        </p:grpSpPr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6F5DC8F4-11CA-B243-B7F6-32EAC0751872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8CE0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63FBDBEC-AEAE-5142-84DB-7EEFDD99379C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Oval 160">
              <a:extLst>
                <a:ext uri="{FF2B5EF4-FFF2-40B4-BE49-F238E27FC236}">
                  <a16:creationId xmlns:a16="http://schemas.microsoft.com/office/drawing/2014/main" id="{AC6A8671-7AA5-564E-985B-E94F555977FD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6CAC5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F80B87E3-5600-4C4A-8E6F-4C4923994F9D}"/>
              </a:ext>
            </a:extLst>
          </p:cNvPr>
          <p:cNvGrpSpPr/>
          <p:nvPr/>
        </p:nvGrpSpPr>
        <p:grpSpPr>
          <a:xfrm>
            <a:off x="855735" y="2237408"/>
            <a:ext cx="876921" cy="1477854"/>
            <a:chOff x="1130224" y="2060641"/>
            <a:chExt cx="980053" cy="1477854"/>
          </a:xfrm>
        </p:grpSpPr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25761F9C-AD54-F341-BBAF-B4AC89EEEA40}"/>
                </a:ext>
              </a:extLst>
            </p:cNvPr>
            <p:cNvSpPr/>
            <p:nvPr/>
          </p:nvSpPr>
          <p:spPr>
            <a:xfrm>
              <a:off x="1812725" y="3221984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8C439117-C096-E94B-9A87-7395223B247E}"/>
                </a:ext>
              </a:extLst>
            </p:cNvPr>
            <p:cNvSpPr/>
            <p:nvPr/>
          </p:nvSpPr>
          <p:spPr>
            <a:xfrm>
              <a:off x="1338605" y="3400431"/>
              <a:ext cx="521178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5" name="Oval 164">
              <a:extLst>
                <a:ext uri="{FF2B5EF4-FFF2-40B4-BE49-F238E27FC236}">
                  <a16:creationId xmlns:a16="http://schemas.microsoft.com/office/drawing/2014/main" id="{7BFE5F27-258B-B847-88CF-549CCE5BC59A}"/>
                </a:ext>
              </a:extLst>
            </p:cNvPr>
            <p:cNvSpPr/>
            <p:nvPr/>
          </p:nvSpPr>
          <p:spPr>
            <a:xfrm>
              <a:off x="1927095" y="3336567"/>
              <a:ext cx="183182" cy="183182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CDFB2088-A346-0749-8BBC-185E62F4310E}"/>
                </a:ext>
              </a:extLst>
            </p:cNvPr>
            <p:cNvSpPr/>
            <p:nvPr/>
          </p:nvSpPr>
          <p:spPr>
            <a:xfrm>
              <a:off x="1130224" y="3317076"/>
              <a:ext cx="221419" cy="221419"/>
            </a:xfrm>
            <a:prstGeom prst="ellipse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BE9A4103-A90F-9C4C-8598-6F37F1800797}"/>
                </a:ext>
              </a:extLst>
            </p:cNvPr>
            <p:cNvSpPr/>
            <p:nvPr/>
          </p:nvSpPr>
          <p:spPr>
            <a:xfrm rot="5400000">
              <a:off x="1419898" y="2632073"/>
              <a:ext cx="1197574" cy="54709"/>
            </a:xfrm>
            <a:prstGeom prst="rect">
              <a:avLst/>
            </a:prstGeom>
            <a:solidFill>
              <a:srgbClr val="FF5A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04F68455-70CC-8644-BF26-84D30FDCB2B0}"/>
              </a:ext>
            </a:extLst>
          </p:cNvPr>
          <p:cNvSpPr txBox="1"/>
          <p:nvPr/>
        </p:nvSpPr>
        <p:spPr>
          <a:xfrm rot="16200000">
            <a:off x="504767" y="2414095"/>
            <a:ext cx="1938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44549"/>
                </a:solidFill>
              </a:rPr>
              <a:t>Весна - лето</a:t>
            </a:r>
            <a:r>
              <a:rPr lang="en-US" sz="1200" b="1" dirty="0">
                <a:solidFill>
                  <a:srgbClr val="C44549"/>
                </a:solidFill>
              </a:rPr>
              <a:t> ‘16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C938E56F-7DD3-6241-B7FE-EF26AFD61CE2}"/>
              </a:ext>
            </a:extLst>
          </p:cNvPr>
          <p:cNvSpPr txBox="1"/>
          <p:nvPr/>
        </p:nvSpPr>
        <p:spPr>
          <a:xfrm rot="16200000">
            <a:off x="1540826" y="4271964"/>
            <a:ext cx="1468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200" b="1" dirty="0">
                <a:solidFill>
                  <a:srgbClr val="6CAC57"/>
                </a:solidFill>
              </a:rPr>
              <a:t>Осень - зима</a:t>
            </a:r>
            <a:r>
              <a:rPr lang="en-US" sz="1200" b="1" dirty="0">
                <a:solidFill>
                  <a:srgbClr val="6CAC57"/>
                </a:solidFill>
              </a:rPr>
              <a:t>  ‘16</a:t>
            </a: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B782894A-2AB3-AC43-B656-9595D75216FD}"/>
              </a:ext>
            </a:extLst>
          </p:cNvPr>
          <p:cNvSpPr txBox="1"/>
          <p:nvPr/>
        </p:nvSpPr>
        <p:spPr>
          <a:xfrm rot="16200000">
            <a:off x="3593376" y="4016566"/>
            <a:ext cx="1011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b="1" dirty="0">
                <a:solidFill>
                  <a:srgbClr val="8A8053"/>
                </a:solidFill>
              </a:rPr>
              <a:t>Осень</a:t>
            </a:r>
            <a:r>
              <a:rPr lang="en-US" sz="1400" b="1" dirty="0">
                <a:solidFill>
                  <a:srgbClr val="8A8053"/>
                </a:solidFill>
              </a:rPr>
              <a:t> ‘</a:t>
            </a:r>
            <a:r>
              <a:rPr lang="en-US" sz="1200" b="1" dirty="0">
                <a:solidFill>
                  <a:srgbClr val="8A8053"/>
                </a:solidFill>
              </a:rPr>
              <a:t>17</a:t>
            </a: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1C85632-5A2B-5941-A3C5-B4675FFFF87F}"/>
              </a:ext>
            </a:extLst>
          </p:cNvPr>
          <p:cNvSpPr txBox="1"/>
          <p:nvPr/>
        </p:nvSpPr>
        <p:spPr>
          <a:xfrm rot="16200000">
            <a:off x="5199171" y="4315248"/>
            <a:ext cx="1276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rgbClr val="5F003E"/>
                </a:solidFill>
              </a:rPr>
              <a:t>Весна </a:t>
            </a:r>
            <a:r>
              <a:rPr lang="en-US" sz="1200" b="1" dirty="0">
                <a:solidFill>
                  <a:srgbClr val="5F003E"/>
                </a:solidFill>
              </a:rPr>
              <a:t> 2018</a:t>
            </a:r>
          </a:p>
        </p:txBody>
      </p: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F382276-D6B9-B84E-988D-8F1C8165F0C5}"/>
              </a:ext>
            </a:extLst>
          </p:cNvPr>
          <p:cNvGrpSpPr/>
          <p:nvPr/>
        </p:nvGrpSpPr>
        <p:grpSpPr>
          <a:xfrm>
            <a:off x="2398817" y="2152454"/>
            <a:ext cx="1066779" cy="1573059"/>
            <a:chOff x="2845933" y="2063281"/>
            <a:chExt cx="953960" cy="1456468"/>
          </a:xfrm>
        </p:grpSpPr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01CE06D-E1A3-F645-A8F3-6D998D7890B0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4" name="Oval 173">
              <a:extLst>
                <a:ext uri="{FF2B5EF4-FFF2-40B4-BE49-F238E27FC236}">
                  <a16:creationId xmlns:a16="http://schemas.microsoft.com/office/drawing/2014/main" id="{71DAE26F-A3AB-004B-9692-19EDB9005B2C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AC8972F3-36B2-4048-9962-3EC03E33CB2A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1592BFEC-9CD9-5D4B-B209-37DBFC6326CC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7" name="Rectangle 176">
              <a:extLst>
                <a:ext uri="{FF2B5EF4-FFF2-40B4-BE49-F238E27FC236}">
                  <a16:creationId xmlns:a16="http://schemas.microsoft.com/office/drawing/2014/main" id="{FB9CE0DF-63BB-7749-B7A7-285A99FF8F0B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178" name="TextBox 177">
            <a:extLst>
              <a:ext uri="{FF2B5EF4-FFF2-40B4-BE49-F238E27FC236}">
                <a16:creationId xmlns:a16="http://schemas.microsoft.com/office/drawing/2014/main" id="{EA7F9E21-A56E-E542-9F76-1EEB9D9131B2}"/>
              </a:ext>
            </a:extLst>
          </p:cNvPr>
          <p:cNvSpPr txBox="1"/>
          <p:nvPr/>
        </p:nvSpPr>
        <p:spPr>
          <a:xfrm rot="16200000">
            <a:off x="2220655" y="2322079"/>
            <a:ext cx="2012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4836F"/>
                </a:solidFill>
              </a:rPr>
              <a:t>Весна - лето</a:t>
            </a:r>
            <a:r>
              <a:rPr lang="en-US" sz="1200" b="1" dirty="0">
                <a:solidFill>
                  <a:srgbClr val="C4836F"/>
                </a:solidFill>
              </a:rPr>
              <a:t> ‘17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A629CB5A-180A-A84E-9A74-CE3D8262D011}"/>
              </a:ext>
            </a:extLst>
          </p:cNvPr>
          <p:cNvSpPr txBox="1"/>
          <p:nvPr/>
        </p:nvSpPr>
        <p:spPr>
          <a:xfrm rot="16200000">
            <a:off x="4244387" y="2706583"/>
            <a:ext cx="123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48A00"/>
                </a:solidFill>
              </a:rPr>
              <a:t>Зима</a:t>
            </a:r>
            <a:r>
              <a:rPr lang="en-US" sz="1200" b="1" dirty="0">
                <a:solidFill>
                  <a:srgbClr val="C48A00"/>
                </a:solidFill>
              </a:rPr>
              <a:t> ‘17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E41FC569-C2ED-9B4A-BA46-FAE1961F387B}"/>
              </a:ext>
            </a:extLst>
          </p:cNvPr>
          <p:cNvSpPr txBox="1"/>
          <p:nvPr/>
        </p:nvSpPr>
        <p:spPr>
          <a:xfrm rot="16200000">
            <a:off x="5851005" y="2573785"/>
            <a:ext cx="16283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5E68"/>
                </a:solidFill>
              </a:rPr>
              <a:t>Осень - зима</a:t>
            </a:r>
            <a:r>
              <a:rPr lang="en-US" sz="1200" b="1" dirty="0">
                <a:solidFill>
                  <a:srgbClr val="005E68"/>
                </a:solidFill>
              </a:rPr>
              <a:t> 2018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6876E18F-CF39-8842-B265-E1616692986D}"/>
              </a:ext>
            </a:extLst>
          </p:cNvPr>
          <p:cNvGrpSpPr/>
          <p:nvPr/>
        </p:nvGrpSpPr>
        <p:grpSpPr>
          <a:xfrm>
            <a:off x="665534" y="1473123"/>
            <a:ext cx="1061573" cy="1614630"/>
            <a:chOff x="2096056" y="3848336"/>
            <a:chExt cx="1061573" cy="1614630"/>
          </a:xfrm>
        </p:grpSpPr>
        <p:sp>
          <p:nvSpPr>
            <p:cNvPr id="182" name="Rectangle 181">
              <a:extLst>
                <a:ext uri="{FF2B5EF4-FFF2-40B4-BE49-F238E27FC236}">
                  <a16:creationId xmlns:a16="http://schemas.microsoft.com/office/drawing/2014/main" id="{EA73E25C-E97F-224D-856F-867AB16B53F8}"/>
                </a:ext>
              </a:extLst>
            </p:cNvPr>
            <p:cNvSpPr/>
            <p:nvPr/>
          </p:nvSpPr>
          <p:spPr>
            <a:xfrm>
              <a:off x="2178731" y="4231860"/>
              <a:ext cx="702087" cy="12311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400" dirty="0"/>
            </a:p>
            <a:p>
              <a:r>
                <a:rPr lang="ru-RU" sz="1000" b="1" dirty="0">
                  <a:solidFill>
                    <a:srgbClr val="C44549"/>
                  </a:solidFill>
                </a:rPr>
                <a:t>Участие в обследовании БОР ОЭСР 2016 г.</a:t>
              </a:r>
              <a:endParaRPr lang="en-US" sz="1000" b="1" dirty="0">
                <a:solidFill>
                  <a:srgbClr val="C44549"/>
                </a:solidFill>
              </a:endParaRPr>
            </a:p>
          </p:txBody>
        </p:sp>
        <p:sp>
          <p:nvSpPr>
            <p:cNvPr id="183" name="Rectangle 182">
              <a:extLst>
                <a:ext uri="{FF2B5EF4-FFF2-40B4-BE49-F238E27FC236}">
                  <a16:creationId xmlns:a16="http://schemas.microsoft.com/office/drawing/2014/main" id="{C8DC8AD8-96DB-164B-86F5-1CB7F3AB7C56}"/>
                </a:ext>
              </a:extLst>
            </p:cNvPr>
            <p:cNvSpPr/>
            <p:nvPr/>
          </p:nvSpPr>
          <p:spPr>
            <a:xfrm>
              <a:off x="2096056" y="3848336"/>
              <a:ext cx="106157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  <a:r>
                <a:rPr lang="ru-RU" sz="1200" b="1" dirty="0">
                  <a:solidFill>
                    <a:schemeClr val="accent2">
                      <a:lumMod val="50000"/>
                    </a:schemeClr>
                  </a:solidFill>
                </a:rPr>
                <a:t>Исходный </a:t>
              </a:r>
            </a:p>
            <a:p>
              <a:r>
                <a:rPr lang="ru-RU" sz="1200" b="1" dirty="0">
                  <a:solidFill>
                    <a:schemeClr val="accent2">
                      <a:lumMod val="50000"/>
                    </a:schemeClr>
                  </a:solidFill>
                </a:rPr>
                <a:t>анализ</a:t>
              </a:r>
              <a:endParaRPr lang="en-US" sz="12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C3844BD7-5E06-AD4C-9C1E-BD7DE0E33EA4}"/>
              </a:ext>
            </a:extLst>
          </p:cNvPr>
          <p:cNvSpPr/>
          <p:nvPr/>
        </p:nvSpPr>
        <p:spPr>
          <a:xfrm>
            <a:off x="1979411" y="961140"/>
            <a:ext cx="1464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Примеры </a:t>
            </a:r>
          </a:p>
          <a:p>
            <a:r>
              <a:rPr lang="ru-RU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стран и </a:t>
            </a:r>
          </a:p>
          <a:p>
            <a:r>
              <a:rPr lang="ru-RU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решение по </a:t>
            </a:r>
          </a:p>
          <a:p>
            <a:r>
              <a:rPr lang="ru-RU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ПЗ</a:t>
            </a:r>
            <a:endParaRPr lang="en-US" sz="1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AA1282AE-F2D4-FD4E-9645-FCA2075B998E}"/>
              </a:ext>
            </a:extLst>
          </p:cNvPr>
          <p:cNvSpPr/>
          <p:nvPr/>
        </p:nvSpPr>
        <p:spPr>
          <a:xfrm>
            <a:off x="3655655" y="973915"/>
            <a:ext cx="2119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FFC000"/>
                </a:solidFill>
              </a:rPr>
              <a:t>Доклад для</a:t>
            </a:r>
          </a:p>
          <a:p>
            <a:r>
              <a:rPr lang="ru-RU" sz="1400" b="1" dirty="0">
                <a:solidFill>
                  <a:srgbClr val="FFC000"/>
                </a:solidFill>
              </a:rPr>
              <a:t> ПЗ по ПЭ</a:t>
            </a:r>
            <a:endParaRPr lang="en-US" sz="1400" b="1" dirty="0">
              <a:solidFill>
                <a:srgbClr val="FFC000"/>
              </a:solidFill>
            </a:endParaRP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467CBDE5-E9CE-894D-835B-F5E7D031D201}"/>
              </a:ext>
            </a:extLst>
          </p:cNvPr>
          <p:cNvSpPr/>
          <p:nvPr/>
        </p:nvSpPr>
        <p:spPr>
          <a:xfrm>
            <a:off x="1701514" y="1630655"/>
            <a:ext cx="1796002" cy="210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" dirty="0"/>
          </a:p>
          <a:p>
            <a:r>
              <a:rPr lang="ru-RU" sz="1000" b="1" dirty="0">
                <a:solidFill>
                  <a:srgbClr val="C44549"/>
                </a:solidFill>
              </a:rPr>
              <a:t>Анализ 5 стран</a:t>
            </a:r>
            <a:r>
              <a:rPr lang="en-US" sz="1000" b="1" dirty="0">
                <a:solidFill>
                  <a:srgbClr val="C44549"/>
                </a:solidFill>
              </a:rPr>
              <a:t>   PEMPAL </a:t>
            </a:r>
          </a:p>
          <a:p>
            <a:endParaRPr lang="en-US" sz="1000" dirty="0"/>
          </a:p>
          <a:p>
            <a:r>
              <a:rPr lang="ru-RU" sz="1000" b="1" dirty="0">
                <a:solidFill>
                  <a:srgbClr val="C44549"/>
                </a:solidFill>
              </a:rPr>
              <a:t>Представление результатов обследования на заседании ОЭСР</a:t>
            </a:r>
          </a:p>
          <a:p>
            <a:r>
              <a:rPr lang="en-US" sz="1000" b="1" dirty="0">
                <a:solidFill>
                  <a:srgbClr val="C44549"/>
                </a:solidFill>
              </a:rPr>
              <a:t>CESEE  SBO</a:t>
            </a:r>
          </a:p>
          <a:p>
            <a:endParaRPr lang="en-US" sz="400" dirty="0"/>
          </a:p>
          <a:p>
            <a:r>
              <a:rPr lang="ru-RU" sz="1050" dirty="0"/>
              <a:t>Решение работать </a:t>
            </a:r>
          </a:p>
          <a:p>
            <a:r>
              <a:rPr lang="ru-RU" sz="1050" dirty="0"/>
              <a:t>над ПЗ по </a:t>
            </a:r>
          </a:p>
          <a:p>
            <a:r>
              <a:rPr lang="ru-RU" sz="1050" dirty="0"/>
              <a:t>показателям эффективности (ПЭ)</a:t>
            </a:r>
            <a:endParaRPr lang="en-US" sz="1050" dirty="0"/>
          </a:p>
          <a:p>
            <a:r>
              <a:rPr lang="en-US" sz="1050" dirty="0"/>
              <a:t> </a:t>
            </a:r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BBF93327-AC86-F342-892C-74DF441E422A}"/>
              </a:ext>
            </a:extLst>
          </p:cNvPr>
          <p:cNvSpPr/>
          <p:nvPr/>
        </p:nvSpPr>
        <p:spPr>
          <a:xfrm>
            <a:off x="855735" y="3782872"/>
            <a:ext cx="14794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B050"/>
                </a:solidFill>
              </a:rPr>
              <a:t>Обзор </a:t>
            </a:r>
          </a:p>
          <a:p>
            <a:r>
              <a:rPr lang="ru-RU" sz="1100" b="1" dirty="0">
                <a:solidFill>
                  <a:srgbClr val="00B050"/>
                </a:solidFill>
              </a:rPr>
              <a:t>международной</a:t>
            </a:r>
          </a:p>
          <a:p>
            <a:r>
              <a:rPr lang="ru-RU" sz="1100" b="1" dirty="0">
                <a:solidFill>
                  <a:srgbClr val="00B050"/>
                </a:solidFill>
              </a:rPr>
              <a:t>практики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6BEB6A0F-0075-AE4E-9300-7723333D2633}"/>
              </a:ext>
            </a:extLst>
          </p:cNvPr>
          <p:cNvSpPr/>
          <p:nvPr/>
        </p:nvSpPr>
        <p:spPr>
          <a:xfrm>
            <a:off x="893729" y="4470858"/>
            <a:ext cx="1629226" cy="2377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/>
              <a:t>Участие в заседании ОЭСР по эффективности и результатам</a:t>
            </a:r>
            <a:endParaRPr lang="en-US" sz="1050" dirty="0"/>
          </a:p>
          <a:p>
            <a:endParaRPr lang="en-US" sz="1050" dirty="0"/>
          </a:p>
          <a:p>
            <a:r>
              <a:rPr lang="ru-RU" sz="1050" dirty="0"/>
              <a:t>Семинар</a:t>
            </a:r>
            <a:r>
              <a:rPr lang="en-US" sz="1050" dirty="0"/>
              <a:t>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с представлением последних исследований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ВБ, опыта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Франции,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Ирландии и Голландии</a:t>
            </a:r>
            <a:endParaRPr lang="en-US" sz="105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88B69025-3638-8842-9A47-5ABB3DD65C87}"/>
              </a:ext>
            </a:extLst>
          </p:cNvPr>
          <p:cNvSpPr/>
          <p:nvPr/>
        </p:nvSpPr>
        <p:spPr>
          <a:xfrm>
            <a:off x="2622016" y="3793588"/>
            <a:ext cx="13623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bg2">
                    <a:lumMod val="50000"/>
                  </a:schemeClr>
                </a:solidFill>
              </a:rPr>
              <a:t>Работа над ПЗ по ПЭ</a:t>
            </a:r>
            <a:endParaRPr lang="en-US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431D993C-2017-404B-B43B-92B95565F7A7}"/>
              </a:ext>
            </a:extLst>
          </p:cNvPr>
          <p:cNvSpPr/>
          <p:nvPr/>
        </p:nvSpPr>
        <p:spPr>
          <a:xfrm>
            <a:off x="2618152" y="4257041"/>
            <a:ext cx="169358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C44549"/>
                </a:solidFill>
              </a:rPr>
              <a:t>C</a:t>
            </a:r>
            <a:r>
              <a:rPr lang="ru-RU" sz="1200" b="1" dirty="0">
                <a:solidFill>
                  <a:srgbClr val="C44549"/>
                </a:solidFill>
              </a:rPr>
              <a:t>бор ПЭ</a:t>
            </a:r>
            <a:r>
              <a:rPr lang="en-US" sz="1200" b="1" dirty="0">
                <a:solidFill>
                  <a:srgbClr val="C44549"/>
                </a:solidFill>
              </a:rPr>
              <a:t> </a:t>
            </a:r>
            <a:r>
              <a:rPr lang="en-US" sz="1200" dirty="0"/>
              <a:t>9 </a:t>
            </a:r>
            <a:r>
              <a:rPr lang="ru-RU" sz="1200" dirty="0"/>
              <a:t>стран</a:t>
            </a:r>
            <a:r>
              <a:rPr lang="en-US" sz="1200" dirty="0"/>
              <a:t> </a:t>
            </a:r>
          </a:p>
          <a:p>
            <a:endParaRPr lang="en-US" sz="400" dirty="0"/>
          </a:p>
          <a:p>
            <a:r>
              <a:rPr lang="ru-RU" sz="1200" b="1" dirty="0">
                <a:solidFill>
                  <a:srgbClr val="C44549"/>
                </a:solidFill>
              </a:rPr>
              <a:t>Семинар по отработке 10 критериев</a:t>
            </a:r>
            <a:r>
              <a:rPr lang="en-US" sz="1200" dirty="0"/>
              <a:t> a</a:t>
            </a:r>
            <a:r>
              <a:rPr lang="ru-RU" sz="1200" dirty="0" err="1"/>
              <a:t>нализа</a:t>
            </a:r>
            <a:r>
              <a:rPr lang="ru-RU" sz="1200" dirty="0"/>
              <a:t> ПЭ</a:t>
            </a:r>
            <a:endParaRPr lang="en-US" sz="1200" dirty="0"/>
          </a:p>
          <a:p>
            <a:endParaRPr lang="en-US" sz="400" dirty="0"/>
          </a:p>
          <a:p>
            <a:r>
              <a:rPr lang="ru-RU" sz="1100" dirty="0"/>
              <a:t>Участие в заседании ОЭСР по эффективности и результатам и</a:t>
            </a:r>
            <a:r>
              <a:rPr lang="en-US" sz="1100" dirty="0"/>
              <a:t>          </a:t>
            </a:r>
            <a:r>
              <a:rPr lang="en-US" sz="1100" b="1" dirty="0">
                <a:solidFill>
                  <a:srgbClr val="C44549"/>
                </a:solidFill>
              </a:rPr>
              <a:t>r</a:t>
            </a:r>
            <a:r>
              <a:rPr lang="ru-RU" sz="1100" b="1" dirty="0">
                <a:solidFill>
                  <a:srgbClr val="C44549"/>
                </a:solidFill>
              </a:rPr>
              <a:t>представление предварительных итогов </a:t>
            </a:r>
          </a:p>
          <a:p>
            <a:pPr marL="11113" indent="-11113"/>
            <a:r>
              <a:rPr lang="ru-RU" sz="1100" b="1" dirty="0">
                <a:solidFill>
                  <a:srgbClr val="C44549"/>
                </a:solidFill>
              </a:rPr>
              <a:t>по ПЭ и опыта </a:t>
            </a:r>
          </a:p>
          <a:p>
            <a:pPr marL="11113" indent="-11113"/>
            <a:r>
              <a:rPr lang="ru-RU" sz="1100" b="1" dirty="0">
                <a:solidFill>
                  <a:srgbClr val="C44549"/>
                </a:solidFill>
              </a:rPr>
              <a:t>РФ</a:t>
            </a:r>
            <a:endParaRPr lang="en-US" sz="1100" b="1" dirty="0">
              <a:solidFill>
                <a:srgbClr val="C44549"/>
              </a:solidFill>
            </a:endParaRPr>
          </a:p>
          <a:p>
            <a:endParaRPr lang="en-US" sz="1100" dirty="0"/>
          </a:p>
          <a:p>
            <a:endParaRPr lang="en-US" sz="1200" dirty="0"/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2565AE25-3C77-6C4A-889E-E167E365DF2C}"/>
              </a:ext>
            </a:extLst>
          </p:cNvPr>
          <p:cNvSpPr/>
          <p:nvPr/>
        </p:nvSpPr>
        <p:spPr>
          <a:xfrm>
            <a:off x="3612737" y="1559373"/>
            <a:ext cx="14838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/>
              <a:t>Сбор данных по ПЭ в образовании и </a:t>
            </a:r>
            <a:r>
              <a:rPr lang="ru-RU" sz="1200" dirty="0" err="1"/>
              <a:t>здравоохран</a:t>
            </a:r>
            <a:r>
              <a:rPr lang="ru-RU" sz="1200" dirty="0"/>
              <a:t>-и</a:t>
            </a:r>
            <a:endParaRPr lang="en-US" sz="1200" dirty="0"/>
          </a:p>
          <a:p>
            <a:endParaRPr lang="en-US" sz="400" dirty="0">
              <a:solidFill>
                <a:prstClr val="black"/>
              </a:solidFill>
            </a:endParaRPr>
          </a:p>
          <a:p>
            <a:r>
              <a:rPr lang="ru-RU" sz="1200" dirty="0">
                <a:solidFill>
                  <a:prstClr val="black"/>
                </a:solidFill>
              </a:rPr>
              <a:t>Подготовка </a:t>
            </a:r>
            <a:r>
              <a:rPr lang="ru-RU" sz="1200" b="1" dirty="0">
                <a:solidFill>
                  <a:srgbClr val="C44549"/>
                </a:solidFill>
              </a:rPr>
              <a:t>доклада «ПЭ в странах</a:t>
            </a:r>
            <a:r>
              <a:rPr lang="en-US" sz="1200" b="1" i="1" dirty="0">
                <a:solidFill>
                  <a:srgbClr val="C44549"/>
                </a:solidFill>
              </a:rPr>
              <a:t> </a:t>
            </a:r>
          </a:p>
          <a:p>
            <a:r>
              <a:rPr lang="en-US" sz="1200" b="1" i="1" dirty="0">
                <a:solidFill>
                  <a:srgbClr val="C44549"/>
                </a:solidFill>
              </a:rPr>
              <a:t>PEMPAL: </a:t>
            </a:r>
            <a:r>
              <a:rPr lang="ru-RU" sz="1200" b="1" i="1" dirty="0">
                <a:solidFill>
                  <a:srgbClr val="C44549"/>
                </a:solidFill>
              </a:rPr>
              <a:t>тенденции и проблемы</a:t>
            </a:r>
            <a:r>
              <a:rPr lang="en-US" sz="1200" b="1" i="1" dirty="0">
                <a:solidFill>
                  <a:srgbClr val="C44549"/>
                </a:solidFill>
              </a:rPr>
              <a:t> </a:t>
            </a:r>
          </a:p>
          <a:p>
            <a:endParaRPr lang="en-US" sz="400" dirty="0"/>
          </a:p>
          <a:p>
            <a:endParaRPr lang="en-US" sz="1200" dirty="0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43388CBA-30E7-0241-98D5-CBFA8F4E292B}"/>
              </a:ext>
            </a:extLst>
          </p:cNvPr>
          <p:cNvSpPr/>
          <p:nvPr/>
        </p:nvSpPr>
        <p:spPr>
          <a:xfrm>
            <a:off x="5317112" y="971920"/>
            <a:ext cx="18519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Участие в обследовании </a:t>
            </a:r>
          </a:p>
          <a:p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БОР ОЭСР</a:t>
            </a:r>
            <a:r>
              <a:rPr lang="en-US" sz="1200" b="1" dirty="0">
                <a:solidFill>
                  <a:schemeClr val="accent5">
                    <a:lumMod val="50000"/>
                  </a:schemeClr>
                </a:solidFill>
              </a:rPr>
              <a:t> 2018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</a:rPr>
              <a:t> г.</a:t>
            </a:r>
            <a:endParaRPr lang="en-US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DE8250E3-7027-BB49-842E-49D4525811FF}"/>
              </a:ext>
            </a:extLst>
          </p:cNvPr>
          <p:cNvSpPr/>
          <p:nvPr/>
        </p:nvSpPr>
        <p:spPr>
          <a:xfrm>
            <a:off x="4240642" y="3813821"/>
            <a:ext cx="2165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Анализ практики</a:t>
            </a:r>
          </a:p>
          <a:p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БОР в Австрии</a:t>
            </a:r>
          </a:p>
          <a:p>
            <a:r>
              <a:rPr lang="ru-RU" sz="1200" b="1" dirty="0">
                <a:solidFill>
                  <a:schemeClr val="accent2">
                    <a:lumMod val="50000"/>
                  </a:schemeClr>
                </a:solidFill>
              </a:rPr>
              <a:t> и  ОЭСР</a:t>
            </a:r>
            <a:r>
              <a:rPr lang="en-US" sz="1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2D48EB9F-449B-0445-89B2-94FF2E140EDA}"/>
              </a:ext>
            </a:extLst>
          </p:cNvPr>
          <p:cNvSpPr/>
          <p:nvPr/>
        </p:nvSpPr>
        <p:spPr>
          <a:xfrm>
            <a:off x="4320883" y="4415981"/>
            <a:ext cx="1670486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rgbClr val="C44549"/>
                </a:solidFill>
              </a:rPr>
              <a:t>Семинар с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Минфином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Австрии </a:t>
            </a:r>
            <a:r>
              <a:rPr lang="ru-RU" sz="1050" dirty="0"/>
              <a:t>и</a:t>
            </a:r>
            <a:r>
              <a:rPr lang="en-US" sz="1050" dirty="0"/>
              <a:t> </a:t>
            </a:r>
            <a:r>
              <a:rPr lang="ru-RU" sz="1050" dirty="0"/>
              <a:t>Департаментом управления эффективностью</a:t>
            </a:r>
            <a:endParaRPr lang="en-US" sz="1050" dirty="0"/>
          </a:p>
          <a:p>
            <a:endParaRPr lang="en-US" sz="1050" dirty="0"/>
          </a:p>
          <a:p>
            <a:r>
              <a:rPr lang="ru-RU" sz="1050" dirty="0"/>
              <a:t>Рассмотрение </a:t>
            </a:r>
            <a:r>
              <a:rPr lang="en-US" sz="1050" b="1" dirty="0">
                <a:solidFill>
                  <a:srgbClr val="C44549"/>
                </a:solidFill>
              </a:rPr>
              <a:t> </a:t>
            </a:r>
            <a:r>
              <a:rPr lang="ru-RU" sz="1050" b="1" dirty="0">
                <a:solidFill>
                  <a:srgbClr val="C44549"/>
                </a:solidFill>
              </a:rPr>
              <a:t>проекта документа по передовому опыту ОЭСР в БОР</a:t>
            </a:r>
            <a:r>
              <a:rPr lang="en-US" sz="1050" b="1" dirty="0">
                <a:solidFill>
                  <a:srgbClr val="C44549"/>
                </a:solidFill>
              </a:rPr>
              <a:t> </a:t>
            </a:r>
          </a:p>
          <a:p>
            <a:endParaRPr lang="en-US" sz="1050" b="1" dirty="0">
              <a:solidFill>
                <a:srgbClr val="C44549"/>
              </a:solidFill>
            </a:endParaRPr>
          </a:p>
          <a:p>
            <a:r>
              <a:rPr lang="ru-RU" sz="1050" b="1" dirty="0">
                <a:solidFill>
                  <a:srgbClr val="C44549"/>
                </a:solidFill>
              </a:rPr>
              <a:t>Анализ примеров из опыта стран</a:t>
            </a:r>
            <a:r>
              <a:rPr lang="en-US" sz="1050" b="1" dirty="0">
                <a:solidFill>
                  <a:srgbClr val="C44549"/>
                </a:solidFill>
              </a:rPr>
              <a:t> PEMPAL </a:t>
            </a: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dirty="0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5C68B8D4-89C6-2949-AC68-C4114E659F55}"/>
              </a:ext>
            </a:extLst>
          </p:cNvPr>
          <p:cNvSpPr/>
          <p:nvPr/>
        </p:nvSpPr>
        <p:spPr>
          <a:xfrm>
            <a:off x="5040937" y="1626562"/>
            <a:ext cx="1632481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rgbClr val="C44549"/>
                </a:solidFill>
              </a:rPr>
              <a:t>Участие в обследовании БОР ОЭСР</a:t>
            </a:r>
            <a:r>
              <a:rPr lang="en-US" sz="1050" b="1" dirty="0">
                <a:solidFill>
                  <a:srgbClr val="C44549"/>
                </a:solidFill>
              </a:rPr>
              <a:t> </a:t>
            </a:r>
          </a:p>
          <a:p>
            <a:r>
              <a:rPr lang="en-US" sz="1050" b="1" dirty="0">
                <a:solidFill>
                  <a:srgbClr val="C44549"/>
                </a:solidFill>
              </a:rPr>
              <a:t>2018</a:t>
            </a:r>
            <a:r>
              <a:rPr lang="ru-RU" sz="1050" b="1" dirty="0">
                <a:solidFill>
                  <a:srgbClr val="C44549"/>
                </a:solidFill>
              </a:rPr>
              <a:t> г.</a:t>
            </a:r>
            <a:endParaRPr lang="en-US" sz="1050" b="1" dirty="0">
              <a:solidFill>
                <a:srgbClr val="C44549"/>
              </a:solidFill>
            </a:endParaRPr>
          </a:p>
          <a:p>
            <a:endParaRPr lang="en-US" sz="1050" b="1" dirty="0">
              <a:solidFill>
                <a:srgbClr val="C44549"/>
              </a:solidFill>
            </a:endParaRPr>
          </a:p>
          <a:p>
            <a:r>
              <a:rPr lang="ru-RU" sz="1050" dirty="0"/>
              <a:t>Участие в заседании ОЭСР по БОР</a:t>
            </a:r>
            <a:endParaRPr lang="en-US" sz="1050" dirty="0"/>
          </a:p>
          <a:p>
            <a:r>
              <a:rPr lang="ru-RU" sz="1050" b="1" dirty="0">
                <a:solidFill>
                  <a:srgbClr val="C44549"/>
                </a:solidFill>
              </a:rPr>
              <a:t>и представление предварительных итогов Обследования 2018 г.</a:t>
            </a:r>
            <a:r>
              <a:rPr lang="en-US" sz="1200" b="1" dirty="0">
                <a:solidFill>
                  <a:srgbClr val="C44549"/>
                </a:solidFill>
              </a:rPr>
              <a:t> </a:t>
            </a: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  <a:p>
            <a:endParaRPr lang="en-US" sz="1200" b="1" dirty="0">
              <a:solidFill>
                <a:srgbClr val="C44549"/>
              </a:solidFill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0BC5417D-3D46-124E-9ECD-11EE1C96A104}"/>
              </a:ext>
            </a:extLst>
          </p:cNvPr>
          <p:cNvGrpSpPr/>
          <p:nvPr/>
        </p:nvGrpSpPr>
        <p:grpSpPr>
          <a:xfrm>
            <a:off x="6816600" y="3546755"/>
            <a:ext cx="1095527" cy="1697513"/>
            <a:chOff x="7118945" y="3324900"/>
            <a:chExt cx="953960" cy="1686407"/>
          </a:xfrm>
        </p:grpSpPr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AD0F957A-5921-1F42-9A5D-3A115787B228}"/>
                </a:ext>
              </a:extLst>
            </p:cNvPr>
            <p:cNvSpPr/>
            <p:nvPr/>
          </p:nvSpPr>
          <p:spPr>
            <a:xfrm rot="10800000">
              <a:off x="7118945" y="3389350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CC16FD28-1772-9D47-A9DD-7C2EC14568D2}"/>
                </a:ext>
              </a:extLst>
            </p:cNvPr>
            <p:cNvSpPr/>
            <p:nvPr/>
          </p:nvSpPr>
          <p:spPr>
            <a:xfrm rot="10800000" flipH="1">
              <a:off x="7775698" y="3389350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BC44E66-A636-6F4C-97BC-36E5E7FD2E95}"/>
                </a:ext>
              </a:extLst>
            </p:cNvPr>
            <p:cNvSpPr/>
            <p:nvPr/>
          </p:nvSpPr>
          <p:spPr>
            <a:xfrm rot="10800000" flipH="1">
              <a:off x="7302127" y="3389509"/>
              <a:ext cx="520574" cy="54709"/>
            </a:xfrm>
            <a:prstGeom prst="rect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6" name="Oval 195">
              <a:extLst>
                <a:ext uri="{FF2B5EF4-FFF2-40B4-BE49-F238E27FC236}">
                  <a16:creationId xmlns:a16="http://schemas.microsoft.com/office/drawing/2014/main" id="{F5247AEB-BB14-4849-A183-8D932DF866CC}"/>
                </a:ext>
              </a:extLst>
            </p:cNvPr>
            <p:cNvSpPr/>
            <p:nvPr/>
          </p:nvSpPr>
          <p:spPr>
            <a:xfrm rot="10800000" flipH="1">
              <a:off x="7889935" y="3324900"/>
              <a:ext cx="182970" cy="183182"/>
            </a:xfrm>
            <a:prstGeom prst="ellipse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7" name="Rectangle 196">
              <a:extLst>
                <a:ext uri="{FF2B5EF4-FFF2-40B4-BE49-F238E27FC236}">
                  <a16:creationId xmlns:a16="http://schemas.microsoft.com/office/drawing/2014/main" id="{60477418-8EC1-004E-8334-10B58D6D8A16}"/>
                </a:ext>
              </a:extLst>
            </p:cNvPr>
            <p:cNvSpPr/>
            <p:nvPr/>
          </p:nvSpPr>
          <p:spPr>
            <a:xfrm rot="5400000" flipH="1">
              <a:off x="7273792" y="4276357"/>
              <a:ext cx="1415254" cy="54645"/>
            </a:xfrm>
            <a:prstGeom prst="rect">
              <a:avLst/>
            </a:pr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145084F7-D123-3143-B823-2DB26AB79919}"/>
              </a:ext>
            </a:extLst>
          </p:cNvPr>
          <p:cNvGrpSpPr/>
          <p:nvPr/>
        </p:nvGrpSpPr>
        <p:grpSpPr>
          <a:xfrm rot="10800000">
            <a:off x="7583713" y="5535360"/>
            <a:ext cx="582650" cy="1004329"/>
            <a:chOff x="4130308" y="996540"/>
            <a:chExt cx="582650" cy="1004329"/>
          </a:xfrm>
        </p:grpSpPr>
        <p:sp>
          <p:nvSpPr>
            <p:cNvPr id="199" name="Freeform 198">
              <a:extLst>
                <a:ext uri="{FF2B5EF4-FFF2-40B4-BE49-F238E27FC236}">
                  <a16:creationId xmlns:a16="http://schemas.microsoft.com/office/drawing/2014/main" id="{9AA0FEB6-01A4-DF43-ADD4-9742D23BC2D8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565A5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Freeform 199">
              <a:extLst>
                <a:ext uri="{FF2B5EF4-FFF2-40B4-BE49-F238E27FC236}">
                  <a16:creationId xmlns:a16="http://schemas.microsoft.com/office/drawing/2014/main" id="{B68A0266-10DE-EA47-B53B-012729E4BFF2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32B6C350-3BEE-774A-A324-04C286CF5CE2}"/>
                </a:ext>
              </a:extLst>
            </p:cNvPr>
            <p:cNvSpPr/>
            <p:nvPr/>
          </p:nvSpPr>
          <p:spPr>
            <a:xfrm rot="10800000">
              <a:off x="4249854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42454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A4F5977-EC5F-E94E-954E-59EFA399A42E}"/>
              </a:ext>
            </a:extLst>
          </p:cNvPr>
          <p:cNvGrpSpPr/>
          <p:nvPr/>
        </p:nvGrpSpPr>
        <p:grpSpPr>
          <a:xfrm>
            <a:off x="7839494" y="2199615"/>
            <a:ext cx="980038" cy="1580866"/>
            <a:chOff x="2845933" y="2063281"/>
            <a:chExt cx="953960" cy="1456468"/>
          </a:xfrm>
        </p:grpSpPr>
        <p:sp>
          <p:nvSpPr>
            <p:cNvPr id="207" name="Freeform 206">
              <a:extLst>
                <a:ext uri="{FF2B5EF4-FFF2-40B4-BE49-F238E27FC236}">
                  <a16:creationId xmlns:a16="http://schemas.microsoft.com/office/drawing/2014/main" id="{3ECAD514-BC02-9843-BC94-5995092AAEE6}"/>
                </a:ext>
              </a:extLst>
            </p:cNvPr>
            <p:cNvSpPr/>
            <p:nvPr/>
          </p:nvSpPr>
          <p:spPr>
            <a:xfrm rot="10800000" flipH="1" flipV="1">
              <a:off x="3502686" y="3222510"/>
              <a:ext cx="23304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8" name="Oval 207">
              <a:extLst>
                <a:ext uri="{FF2B5EF4-FFF2-40B4-BE49-F238E27FC236}">
                  <a16:creationId xmlns:a16="http://schemas.microsoft.com/office/drawing/2014/main" id="{68C1C0F2-13FA-7D4C-B00D-E266150A754F}"/>
                </a:ext>
              </a:extLst>
            </p:cNvPr>
            <p:cNvSpPr/>
            <p:nvPr/>
          </p:nvSpPr>
          <p:spPr>
            <a:xfrm rot="10800000" flipH="1" flipV="1">
              <a:off x="3616923" y="3336890"/>
              <a:ext cx="182970" cy="182859"/>
            </a:xfrm>
            <a:prstGeom prst="ellipse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38937EF5-A288-CE46-862C-72DD0CA7A3D4}"/>
                </a:ext>
              </a:extLst>
            </p:cNvPr>
            <p:cNvSpPr/>
            <p:nvPr/>
          </p:nvSpPr>
          <p:spPr>
            <a:xfrm rot="10800000" flipV="1">
              <a:off x="2845933" y="3222510"/>
              <a:ext cx="233315" cy="232903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0" name="Rectangle 209">
              <a:extLst>
                <a:ext uri="{FF2B5EF4-FFF2-40B4-BE49-F238E27FC236}">
                  <a16:creationId xmlns:a16="http://schemas.microsoft.com/office/drawing/2014/main" id="{68640780-8497-5E4D-92B7-C1B9753521CA}"/>
                </a:ext>
              </a:extLst>
            </p:cNvPr>
            <p:cNvSpPr/>
            <p:nvPr/>
          </p:nvSpPr>
          <p:spPr>
            <a:xfrm rot="10800000" flipV="1">
              <a:off x="3032191" y="3400643"/>
              <a:ext cx="521178" cy="54612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212BAEF3-CE6B-0D4B-9909-59CDD212BFCF}"/>
                </a:ext>
              </a:extLst>
            </p:cNvPr>
            <p:cNvSpPr/>
            <p:nvPr/>
          </p:nvSpPr>
          <p:spPr>
            <a:xfrm rot="16200000" flipH="1" flipV="1">
              <a:off x="3110677" y="2633688"/>
              <a:ext cx="1195459" cy="54645"/>
            </a:xfrm>
            <a:prstGeom prst="rect">
              <a:avLst/>
            </a:pr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2" name="Group 211">
            <a:extLst>
              <a:ext uri="{FF2B5EF4-FFF2-40B4-BE49-F238E27FC236}">
                <a16:creationId xmlns:a16="http://schemas.microsoft.com/office/drawing/2014/main" id="{96117744-D338-DE4A-B822-5AE8A587F5C7}"/>
              </a:ext>
            </a:extLst>
          </p:cNvPr>
          <p:cNvGrpSpPr/>
          <p:nvPr/>
        </p:nvGrpSpPr>
        <p:grpSpPr>
          <a:xfrm>
            <a:off x="8365632" y="749917"/>
            <a:ext cx="582650" cy="1004329"/>
            <a:chOff x="4130308" y="996540"/>
            <a:chExt cx="582650" cy="1004329"/>
          </a:xfrm>
        </p:grpSpPr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36DA992D-EF9A-5847-84B1-3BA3E33CA94B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FFAA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4" name="Freeform 213">
              <a:extLst>
                <a:ext uri="{FF2B5EF4-FFF2-40B4-BE49-F238E27FC236}">
                  <a16:creationId xmlns:a16="http://schemas.microsoft.com/office/drawing/2014/main" id="{77236C71-F12B-D046-A696-B81CCE7743C4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5" name="Oval 214">
              <a:extLst>
                <a:ext uri="{FF2B5EF4-FFF2-40B4-BE49-F238E27FC236}">
                  <a16:creationId xmlns:a16="http://schemas.microsoft.com/office/drawing/2014/main" id="{BD1AC2E2-E6AF-A846-8B44-C7D74BD7AA17}"/>
                </a:ext>
              </a:extLst>
            </p:cNvPr>
            <p:cNvSpPr/>
            <p:nvPr/>
          </p:nvSpPr>
          <p:spPr>
            <a:xfrm rot="10800000">
              <a:off x="4236602" y="1116086"/>
              <a:ext cx="343557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C4836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>
                  <a:rot lat="0" lon="0" rev="10800000"/>
                </a:camera>
                <a:lightRig rig="threePt" dir="t"/>
              </a:scene3d>
            </a:bodyPr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9</a:t>
              </a:r>
            </a:p>
          </p:txBody>
        </p:sp>
      </p:grpSp>
      <p:sp>
        <p:nvSpPr>
          <p:cNvPr id="220" name="TextBox 219">
            <a:extLst>
              <a:ext uri="{FF2B5EF4-FFF2-40B4-BE49-F238E27FC236}">
                <a16:creationId xmlns:a16="http://schemas.microsoft.com/office/drawing/2014/main" id="{0F66E7E3-2275-6946-B70F-44224792EFF5}"/>
              </a:ext>
            </a:extLst>
          </p:cNvPr>
          <p:cNvSpPr txBox="1"/>
          <p:nvPr/>
        </p:nvSpPr>
        <p:spPr>
          <a:xfrm rot="16200000">
            <a:off x="7738861" y="2541189"/>
            <a:ext cx="1664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C4836F"/>
                </a:solidFill>
              </a:rPr>
              <a:t>Осень – зима</a:t>
            </a:r>
            <a:r>
              <a:rPr lang="en-US" sz="1200" b="1" dirty="0">
                <a:solidFill>
                  <a:srgbClr val="C4836F"/>
                </a:solidFill>
              </a:rPr>
              <a:t> ‘19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58ED03B2-EDDE-8F40-BAE6-7CE0E4115B68}"/>
              </a:ext>
            </a:extLst>
          </p:cNvPr>
          <p:cNvSpPr txBox="1"/>
          <p:nvPr/>
        </p:nvSpPr>
        <p:spPr>
          <a:xfrm rot="16200000">
            <a:off x="6869045" y="4440889"/>
            <a:ext cx="1626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Весна - лето</a:t>
            </a:r>
            <a:r>
              <a:rPr lang="en-US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’19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16499E6B-3041-F540-BA40-77FDD49D2B3C}"/>
              </a:ext>
            </a:extLst>
          </p:cNvPr>
          <p:cNvSpPr/>
          <p:nvPr/>
        </p:nvSpPr>
        <p:spPr>
          <a:xfrm>
            <a:off x="6095247" y="4176741"/>
            <a:ext cx="165127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>
                <a:solidFill>
                  <a:srgbClr val="C44549"/>
                </a:solidFill>
              </a:rPr>
              <a:t>Сбор дополнительных данных по ОБР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1000" b="1" dirty="0">
              <a:solidFill>
                <a:srgbClr val="C44549"/>
              </a:solidFill>
            </a:endParaRPr>
          </a:p>
          <a:p>
            <a:r>
              <a:rPr lang="ru-RU" sz="1000" b="1" dirty="0">
                <a:solidFill>
                  <a:srgbClr val="C44549"/>
                </a:solidFill>
              </a:rPr>
              <a:t>Анализ результатов обследования ОЭСР по БОР и дополнительного обследования по ОБР</a:t>
            </a:r>
            <a:r>
              <a:rPr lang="en-US" sz="1000" b="1" dirty="0">
                <a:solidFill>
                  <a:srgbClr val="C44549"/>
                </a:solidFill>
              </a:rPr>
              <a:t> </a:t>
            </a:r>
          </a:p>
          <a:p>
            <a:endParaRPr lang="en-US" sz="1000" b="1" dirty="0">
              <a:solidFill>
                <a:srgbClr val="C44549"/>
              </a:solidFill>
            </a:endParaRPr>
          </a:p>
          <a:p>
            <a:r>
              <a:rPr lang="ru-RU" sz="1000" b="1" dirty="0">
                <a:solidFill>
                  <a:srgbClr val="C44549"/>
                </a:solidFill>
              </a:rPr>
              <a:t>Анализ тенденций в сфере ОБР в ОЭСР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1000" b="1" dirty="0">
              <a:solidFill>
                <a:srgbClr val="C44549"/>
              </a:solidFill>
            </a:endParaRPr>
          </a:p>
          <a:p>
            <a:r>
              <a:rPr lang="ru-RU" sz="1000" dirty="0"/>
              <a:t>Доклад об опыте ОБР в странах</a:t>
            </a:r>
            <a:r>
              <a:rPr lang="en-US" sz="1000" dirty="0"/>
              <a:t> PEMPAL</a:t>
            </a:r>
            <a:r>
              <a:rPr lang="ru-RU" sz="1000" dirty="0"/>
              <a:t> и опыте БОР в РФ на заседании ОЭСР</a:t>
            </a:r>
            <a:r>
              <a:rPr lang="en-US" sz="1000" dirty="0"/>
              <a:t> CESEE SBO</a:t>
            </a:r>
            <a:endParaRPr lang="en-US" sz="1000" b="1" dirty="0">
              <a:solidFill>
                <a:srgbClr val="C44549"/>
              </a:solidFill>
            </a:endParaRPr>
          </a:p>
          <a:p>
            <a:endParaRPr lang="en-US" sz="1000" b="1" dirty="0">
              <a:solidFill>
                <a:srgbClr val="C44549"/>
              </a:solidFill>
            </a:endParaRPr>
          </a:p>
          <a:p>
            <a:endParaRPr lang="en-US" sz="1000" b="1" dirty="0">
              <a:solidFill>
                <a:srgbClr val="C44549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1A622BBE-6D6B-C942-806D-B9F253A882F3}"/>
              </a:ext>
            </a:extLst>
          </p:cNvPr>
          <p:cNvSpPr/>
          <p:nvPr/>
        </p:nvSpPr>
        <p:spPr>
          <a:xfrm>
            <a:off x="5991369" y="3826262"/>
            <a:ext cx="1864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Работа над ПЗ по БОР и ОБР</a:t>
            </a:r>
            <a:endParaRPr lang="en-US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1A994C83-AD45-AA42-B4F2-1E427410F6A9}"/>
              </a:ext>
            </a:extLst>
          </p:cNvPr>
          <p:cNvSpPr/>
          <p:nvPr/>
        </p:nvSpPr>
        <p:spPr>
          <a:xfrm>
            <a:off x="8046816" y="4503455"/>
            <a:ext cx="14335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C44549"/>
                </a:solidFill>
              </a:rPr>
              <a:t>A</a:t>
            </a:r>
            <a:r>
              <a:rPr lang="ru-RU" sz="1050" b="1" dirty="0" err="1">
                <a:solidFill>
                  <a:srgbClr val="C44549"/>
                </a:solidFill>
              </a:rPr>
              <a:t>нализ</a:t>
            </a:r>
            <a:r>
              <a:rPr lang="ru-RU" sz="1050" b="1" dirty="0">
                <a:solidFill>
                  <a:srgbClr val="C44549"/>
                </a:solidFill>
              </a:rPr>
              <a:t> и включение дополнительных данных</a:t>
            </a:r>
            <a:r>
              <a:rPr lang="en-US" sz="1050" b="1" dirty="0">
                <a:solidFill>
                  <a:srgbClr val="C44549"/>
                </a:solidFill>
              </a:rPr>
              <a:t> </a:t>
            </a:r>
          </a:p>
          <a:p>
            <a:endParaRPr lang="en-US" sz="1050" b="1" dirty="0">
              <a:solidFill>
                <a:srgbClr val="C44549"/>
              </a:solidFill>
            </a:endParaRPr>
          </a:p>
          <a:p>
            <a:r>
              <a:rPr lang="ru-RU" sz="1050" b="1" dirty="0">
                <a:solidFill>
                  <a:srgbClr val="C44549"/>
                </a:solidFill>
              </a:rPr>
              <a:t>Расширение проекта ПЗ</a:t>
            </a:r>
            <a:endParaRPr lang="en-US" sz="1050" b="1" dirty="0">
              <a:solidFill>
                <a:srgbClr val="C44549"/>
              </a:solidFill>
            </a:endParaRPr>
          </a:p>
          <a:p>
            <a:endParaRPr lang="en-US" sz="1050" b="1" dirty="0">
              <a:solidFill>
                <a:srgbClr val="C44549"/>
              </a:solidFill>
            </a:endParaRPr>
          </a:p>
          <a:p>
            <a:r>
              <a:rPr lang="ru-RU" sz="1050" b="1" dirty="0">
                <a:solidFill>
                  <a:srgbClr val="C44549"/>
                </a:solidFill>
              </a:rPr>
              <a:t>Коллегиальное рецензирование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ПЗ экспертами </a:t>
            </a:r>
          </a:p>
          <a:p>
            <a:r>
              <a:rPr lang="ru-RU" sz="1050" b="1" dirty="0">
                <a:solidFill>
                  <a:srgbClr val="C44549"/>
                </a:solidFill>
              </a:rPr>
              <a:t>ВБ и ОЭСР</a:t>
            </a:r>
            <a:endParaRPr lang="en-US" sz="1050" b="1" dirty="0">
              <a:solidFill>
                <a:srgbClr val="C44549"/>
              </a:solidFill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0AD4104-FD99-E840-8A9D-C4D2C904CD98}"/>
              </a:ext>
            </a:extLst>
          </p:cNvPr>
          <p:cNvSpPr/>
          <p:nvPr/>
        </p:nvSpPr>
        <p:spPr>
          <a:xfrm>
            <a:off x="7896355" y="3874202"/>
            <a:ext cx="16262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Актуализация и дополнение ПЗ</a:t>
            </a:r>
          </a:p>
          <a:p>
            <a:r>
              <a:rPr lang="ru-RU" sz="1200" b="1" dirty="0">
                <a:solidFill>
                  <a:schemeClr val="bg2">
                    <a:lumMod val="50000"/>
                  </a:schemeClr>
                </a:solidFill>
              </a:rPr>
              <a:t>по БОР и ОБР</a:t>
            </a:r>
            <a:endParaRPr lang="en-US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66B71DC-C6C5-BE42-ADBC-B23E08353D19}"/>
              </a:ext>
            </a:extLst>
          </p:cNvPr>
          <p:cNvGrpSpPr/>
          <p:nvPr/>
        </p:nvGrpSpPr>
        <p:grpSpPr>
          <a:xfrm>
            <a:off x="8749919" y="3561707"/>
            <a:ext cx="884588" cy="1697512"/>
            <a:chOff x="3700536" y="3334005"/>
            <a:chExt cx="953960" cy="1677302"/>
          </a:xfrm>
        </p:grpSpPr>
        <p:sp>
          <p:nvSpPr>
            <p:cNvPr id="203" name="Freeform 202">
              <a:extLst>
                <a:ext uri="{FF2B5EF4-FFF2-40B4-BE49-F238E27FC236}">
                  <a16:creationId xmlns:a16="http://schemas.microsoft.com/office/drawing/2014/main" id="{C0E60D5B-25C5-2D44-89B2-D68C0160E608}"/>
                </a:ext>
              </a:extLst>
            </p:cNvPr>
            <p:cNvSpPr/>
            <p:nvPr/>
          </p:nvSpPr>
          <p:spPr>
            <a:xfrm rot="10800000">
              <a:off x="3700536" y="3398455"/>
              <a:ext cx="23331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4" name="Freeform 203">
              <a:extLst>
                <a:ext uri="{FF2B5EF4-FFF2-40B4-BE49-F238E27FC236}">
                  <a16:creationId xmlns:a16="http://schemas.microsoft.com/office/drawing/2014/main" id="{7425570D-CE83-654A-AB82-6E566BA1C33E}"/>
                </a:ext>
              </a:extLst>
            </p:cNvPr>
            <p:cNvSpPr/>
            <p:nvPr/>
          </p:nvSpPr>
          <p:spPr>
            <a:xfrm rot="10800000" flipH="1">
              <a:off x="4357289" y="3398455"/>
              <a:ext cx="233045" cy="233315"/>
            </a:xfrm>
            <a:custGeom>
              <a:avLst/>
              <a:gdLst>
                <a:gd name="connsiteX0" fmla="*/ 1574800 w 1783953"/>
                <a:gd name="connsiteY0" fmla="*/ 0 h 1783953"/>
                <a:gd name="connsiteX1" fmla="*/ 1735814 w 1783953"/>
                <a:gd name="connsiteY1" fmla="*/ 8131 h 1783953"/>
                <a:gd name="connsiteX2" fmla="*/ 1783953 w 1783953"/>
                <a:gd name="connsiteY2" fmla="*/ 15478 h 1783953"/>
                <a:gd name="connsiteX3" fmla="*/ 1783953 w 1783953"/>
                <a:gd name="connsiteY3" fmla="*/ 438812 h 1783953"/>
                <a:gd name="connsiteX4" fmla="*/ 1692978 w 1783953"/>
                <a:gd name="connsiteY4" fmla="*/ 424928 h 1783953"/>
                <a:gd name="connsiteX5" fmla="*/ 1574800 w 1783953"/>
                <a:gd name="connsiteY5" fmla="*/ 418960 h 1783953"/>
                <a:gd name="connsiteX6" fmla="*/ 418960 w 1783953"/>
                <a:gd name="connsiteY6" fmla="*/ 1574800 h 1783953"/>
                <a:gd name="connsiteX7" fmla="*/ 440045 w 1783953"/>
                <a:gd name="connsiteY7" fmla="*/ 1783953 h 1783953"/>
                <a:gd name="connsiteX8" fmla="*/ 15478 w 1783953"/>
                <a:gd name="connsiteY8" fmla="*/ 1783953 h 1783953"/>
                <a:gd name="connsiteX9" fmla="*/ 8131 w 1783953"/>
                <a:gd name="connsiteY9" fmla="*/ 1735814 h 1783953"/>
                <a:gd name="connsiteX10" fmla="*/ 0 w 1783953"/>
                <a:gd name="connsiteY10" fmla="*/ 1574800 h 1783953"/>
                <a:gd name="connsiteX11" fmla="*/ 1574800 w 1783953"/>
                <a:gd name="connsiteY11" fmla="*/ 0 h 17839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83953" h="1783953">
                  <a:moveTo>
                    <a:pt x="1574800" y="0"/>
                  </a:moveTo>
                  <a:cubicBezTo>
                    <a:pt x="1629159" y="0"/>
                    <a:pt x="1682874" y="2754"/>
                    <a:pt x="1735814" y="8131"/>
                  </a:cubicBezTo>
                  <a:lnTo>
                    <a:pt x="1783953" y="15478"/>
                  </a:lnTo>
                  <a:lnTo>
                    <a:pt x="1783953" y="438812"/>
                  </a:lnTo>
                  <a:lnTo>
                    <a:pt x="1692978" y="424928"/>
                  </a:lnTo>
                  <a:cubicBezTo>
                    <a:pt x="1654122" y="420982"/>
                    <a:pt x="1614697" y="418960"/>
                    <a:pt x="1574800" y="418960"/>
                  </a:cubicBezTo>
                  <a:cubicBezTo>
                    <a:pt x="936447" y="418960"/>
                    <a:pt x="418960" y="936447"/>
                    <a:pt x="418960" y="1574800"/>
                  </a:cubicBezTo>
                  <a:lnTo>
                    <a:pt x="440045" y="1783953"/>
                  </a:lnTo>
                  <a:lnTo>
                    <a:pt x="15478" y="1783953"/>
                  </a:lnTo>
                  <a:lnTo>
                    <a:pt x="8131" y="1735814"/>
                  </a:lnTo>
                  <a:cubicBezTo>
                    <a:pt x="2754" y="1682874"/>
                    <a:pt x="0" y="1629159"/>
                    <a:pt x="0" y="1574800"/>
                  </a:cubicBezTo>
                  <a:cubicBezTo>
                    <a:pt x="0" y="705062"/>
                    <a:pt x="705062" y="0"/>
                    <a:pt x="1574800" y="0"/>
                  </a:cubicBez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5" name="Oval 204">
              <a:extLst>
                <a:ext uri="{FF2B5EF4-FFF2-40B4-BE49-F238E27FC236}">
                  <a16:creationId xmlns:a16="http://schemas.microsoft.com/office/drawing/2014/main" id="{5054FDB0-AB18-1F47-B7DD-2D9CC3DDB2AA}"/>
                </a:ext>
              </a:extLst>
            </p:cNvPr>
            <p:cNvSpPr/>
            <p:nvPr/>
          </p:nvSpPr>
          <p:spPr>
            <a:xfrm rot="10800000" flipH="1">
              <a:off x="4471526" y="3334005"/>
              <a:ext cx="182970" cy="183182"/>
            </a:xfrm>
            <a:prstGeom prst="ellipse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6" name="Rectangle 215">
              <a:extLst>
                <a:ext uri="{FF2B5EF4-FFF2-40B4-BE49-F238E27FC236}">
                  <a16:creationId xmlns:a16="http://schemas.microsoft.com/office/drawing/2014/main" id="{3DAFD7B7-26CB-4845-BE3B-BCB232B48514}"/>
                </a:ext>
              </a:extLst>
            </p:cNvPr>
            <p:cNvSpPr/>
            <p:nvPr/>
          </p:nvSpPr>
          <p:spPr>
            <a:xfrm rot="5400000" flipH="1">
              <a:off x="3855383" y="4276357"/>
              <a:ext cx="1415254" cy="54645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9F3501B4-5503-2640-8B13-F1E701E3A0BF}"/>
                </a:ext>
              </a:extLst>
            </p:cNvPr>
            <p:cNvSpPr/>
            <p:nvPr/>
          </p:nvSpPr>
          <p:spPr>
            <a:xfrm rot="10800000">
              <a:off x="3886794" y="3398614"/>
              <a:ext cx="521178" cy="54709"/>
            </a:xfrm>
            <a:prstGeom prst="rect">
              <a:avLst/>
            </a:pr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18" name="TextBox 217">
            <a:extLst>
              <a:ext uri="{FF2B5EF4-FFF2-40B4-BE49-F238E27FC236}">
                <a16:creationId xmlns:a16="http://schemas.microsoft.com/office/drawing/2014/main" id="{620F48E5-7976-B643-AD5F-9C62E209D74F}"/>
              </a:ext>
            </a:extLst>
          </p:cNvPr>
          <p:cNvSpPr txBox="1"/>
          <p:nvPr/>
        </p:nvSpPr>
        <p:spPr>
          <a:xfrm rot="16200000">
            <a:off x="8816202" y="4315247"/>
            <a:ext cx="1105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>
                <a:solidFill>
                  <a:srgbClr val="8A8053"/>
                </a:solidFill>
              </a:rPr>
              <a:t>Весна</a:t>
            </a:r>
            <a:r>
              <a:rPr lang="en-US" sz="1200" b="1" dirty="0">
                <a:solidFill>
                  <a:srgbClr val="8A8053"/>
                </a:solidFill>
              </a:rPr>
              <a:t>’ 20</a:t>
            </a:r>
          </a:p>
        </p:txBody>
      </p: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2B76D2B0-5A57-C64C-AC56-F47986463247}"/>
              </a:ext>
            </a:extLst>
          </p:cNvPr>
          <p:cNvGrpSpPr/>
          <p:nvPr/>
        </p:nvGrpSpPr>
        <p:grpSpPr>
          <a:xfrm rot="10800000">
            <a:off x="9076281" y="5472491"/>
            <a:ext cx="623113" cy="1004329"/>
            <a:chOff x="4130307" y="996540"/>
            <a:chExt cx="623113" cy="1004329"/>
          </a:xfrm>
        </p:grpSpPr>
        <p:sp>
          <p:nvSpPr>
            <p:cNvPr id="226" name="Freeform 225">
              <a:extLst>
                <a:ext uri="{FF2B5EF4-FFF2-40B4-BE49-F238E27FC236}">
                  <a16:creationId xmlns:a16="http://schemas.microsoft.com/office/drawing/2014/main" id="{1A1CE4E2-0551-8745-B9BA-B282DD70E538}"/>
                </a:ext>
              </a:extLst>
            </p:cNvPr>
            <p:cNvSpPr/>
            <p:nvPr/>
          </p:nvSpPr>
          <p:spPr>
            <a:xfrm rot="10800000">
              <a:off x="4130308" y="996540"/>
              <a:ext cx="582650" cy="1004329"/>
            </a:xfrm>
            <a:custGeom>
              <a:avLst/>
              <a:gdLst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071620 w 1427274"/>
                <a:gd name="connsiteY6" fmla="*/ 1132569 h 2460229"/>
                <a:gd name="connsiteX7" fmla="*/ 1112638 w 1427274"/>
                <a:gd name="connsiteY7" fmla="*/ 1154833 h 2460229"/>
                <a:gd name="connsiteX8" fmla="*/ 1427274 w 1427274"/>
                <a:gd name="connsiteY8" fmla="*/ 1746592 h 2460229"/>
                <a:gd name="connsiteX9" fmla="*/ 713637 w 1427274"/>
                <a:gd name="connsiteY9" fmla="*/ 2460229 h 2460229"/>
                <a:gd name="connsiteX10" fmla="*/ 0 w 1427274"/>
                <a:gd name="connsiteY10" fmla="*/ 1746592 h 2460229"/>
                <a:gd name="connsiteX11" fmla="*/ 314636 w 1427274"/>
                <a:gd name="connsiteY11" fmla="*/ 1154833 h 2460229"/>
                <a:gd name="connsiteX12" fmla="*/ 355653 w 1427274"/>
                <a:gd name="connsiteY12" fmla="*/ 113257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355653 w 1427274"/>
                <a:gd name="connsiteY11" fmla="*/ 1132570 h 2460229"/>
                <a:gd name="connsiteX12" fmla="*/ 713637 w 1427274"/>
                <a:gd name="connsiteY12" fmla="*/ 0 h 2460229"/>
                <a:gd name="connsiteX0" fmla="*/ 713638 w 1427274"/>
                <a:gd name="connsiteY0" fmla="*/ 1325798 h 2460229"/>
                <a:gd name="connsiteX1" fmla="*/ 292844 w 1427274"/>
                <a:gd name="connsiteY1" fmla="*/ 1746592 h 2460229"/>
                <a:gd name="connsiteX2" fmla="*/ 713638 w 1427274"/>
                <a:gd name="connsiteY2" fmla="*/ 2167386 h 2460229"/>
                <a:gd name="connsiteX3" fmla="*/ 1134432 w 1427274"/>
                <a:gd name="connsiteY3" fmla="*/ 1746592 h 2460229"/>
                <a:gd name="connsiteX4" fmla="*/ 713638 w 1427274"/>
                <a:gd name="connsiteY4" fmla="*/ 1325798 h 2460229"/>
                <a:gd name="connsiteX5" fmla="*/ 713637 w 1427274"/>
                <a:gd name="connsiteY5" fmla="*/ 0 h 2460229"/>
                <a:gd name="connsiteX6" fmla="*/ 1112638 w 1427274"/>
                <a:gd name="connsiteY6" fmla="*/ 1154833 h 2460229"/>
                <a:gd name="connsiteX7" fmla="*/ 1427274 w 1427274"/>
                <a:gd name="connsiteY7" fmla="*/ 1746592 h 2460229"/>
                <a:gd name="connsiteX8" fmla="*/ 713637 w 1427274"/>
                <a:gd name="connsiteY8" fmla="*/ 2460229 h 2460229"/>
                <a:gd name="connsiteX9" fmla="*/ 0 w 1427274"/>
                <a:gd name="connsiteY9" fmla="*/ 1746592 h 2460229"/>
                <a:gd name="connsiteX10" fmla="*/ 314636 w 1427274"/>
                <a:gd name="connsiteY10" fmla="*/ 1154833 h 2460229"/>
                <a:gd name="connsiteX11" fmla="*/ 713637 w 1427274"/>
                <a:gd name="connsiteY11" fmla="*/ 0 h 24602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427274" h="2460229">
                  <a:moveTo>
                    <a:pt x="713638" y="1325798"/>
                  </a:moveTo>
                  <a:cubicBezTo>
                    <a:pt x="481240" y="1325798"/>
                    <a:pt x="292844" y="1514194"/>
                    <a:pt x="292844" y="1746592"/>
                  </a:cubicBezTo>
                  <a:cubicBezTo>
                    <a:pt x="292844" y="1978990"/>
                    <a:pt x="481240" y="2167386"/>
                    <a:pt x="713638" y="2167386"/>
                  </a:cubicBezTo>
                  <a:cubicBezTo>
                    <a:pt x="946036" y="2167386"/>
                    <a:pt x="1134432" y="1978990"/>
                    <a:pt x="1134432" y="1746592"/>
                  </a:cubicBezTo>
                  <a:cubicBezTo>
                    <a:pt x="1134432" y="1514194"/>
                    <a:pt x="946036" y="1325798"/>
                    <a:pt x="713638" y="1325798"/>
                  </a:cubicBezTo>
                  <a:close/>
                  <a:moveTo>
                    <a:pt x="713637" y="0"/>
                  </a:moveTo>
                  <a:lnTo>
                    <a:pt x="1112638" y="1154833"/>
                  </a:lnTo>
                  <a:cubicBezTo>
                    <a:pt x="1302467" y="1283079"/>
                    <a:pt x="1427274" y="1500260"/>
                    <a:pt x="1427274" y="1746592"/>
                  </a:cubicBezTo>
                  <a:cubicBezTo>
                    <a:pt x="1427274" y="2140723"/>
                    <a:pt x="1107768" y="2460229"/>
                    <a:pt x="713637" y="2460229"/>
                  </a:cubicBezTo>
                  <a:cubicBezTo>
                    <a:pt x="319506" y="2460229"/>
                    <a:pt x="0" y="2140723"/>
                    <a:pt x="0" y="1746592"/>
                  </a:cubicBezTo>
                  <a:cubicBezTo>
                    <a:pt x="0" y="1500260"/>
                    <a:pt x="124807" y="1283079"/>
                    <a:pt x="314636" y="1154833"/>
                  </a:cubicBezTo>
                  <a:lnTo>
                    <a:pt x="713637" y="0"/>
                  </a:lnTo>
                  <a:close/>
                </a:path>
              </a:pathLst>
            </a:custGeom>
            <a:solidFill>
              <a:srgbClr val="B4A7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7" name="Freeform 226">
              <a:extLst>
                <a:ext uri="{FF2B5EF4-FFF2-40B4-BE49-F238E27FC236}">
                  <a16:creationId xmlns:a16="http://schemas.microsoft.com/office/drawing/2014/main" id="{EF2A57C9-1289-1548-856C-299BF6F94773}"/>
                </a:ext>
              </a:extLst>
            </p:cNvPr>
            <p:cNvSpPr/>
            <p:nvPr/>
          </p:nvSpPr>
          <p:spPr>
            <a:xfrm rot="10800000">
              <a:off x="4421632" y="996540"/>
              <a:ext cx="291326" cy="1004329"/>
            </a:xfrm>
            <a:custGeom>
              <a:avLst/>
              <a:gdLst>
                <a:gd name="connsiteX0" fmla="*/ 291325 w 291326"/>
                <a:gd name="connsiteY0" fmla="*/ 1004329 h 1004329"/>
                <a:gd name="connsiteX1" fmla="*/ 0 w 291326"/>
                <a:gd name="connsiteY1" fmla="*/ 713004 h 1004329"/>
                <a:gd name="connsiteX2" fmla="*/ 128443 w 291326"/>
                <a:gd name="connsiteY2" fmla="*/ 471433 h 1004329"/>
                <a:gd name="connsiteX3" fmla="*/ 291325 w 291326"/>
                <a:gd name="connsiteY3" fmla="*/ 0 h 1004329"/>
                <a:gd name="connsiteX4" fmla="*/ 291326 w 291326"/>
                <a:gd name="connsiteY4" fmla="*/ 3 h 1004329"/>
                <a:gd name="connsiteX5" fmla="*/ 291326 w 291326"/>
                <a:gd name="connsiteY5" fmla="*/ 541225 h 1004329"/>
                <a:gd name="connsiteX6" fmla="*/ 291326 w 291326"/>
                <a:gd name="connsiteY6" fmla="*/ 541225 h 1004329"/>
                <a:gd name="connsiteX7" fmla="*/ 119547 w 291326"/>
                <a:gd name="connsiteY7" fmla="*/ 713004 h 1004329"/>
                <a:gd name="connsiteX8" fmla="*/ 291326 w 291326"/>
                <a:gd name="connsiteY8" fmla="*/ 884783 h 1004329"/>
                <a:gd name="connsiteX9" fmla="*/ 291326 w 291326"/>
                <a:gd name="connsiteY9" fmla="*/ 884783 h 1004329"/>
                <a:gd name="connsiteX10" fmla="*/ 291326 w 291326"/>
                <a:gd name="connsiteY10" fmla="*/ 1004329 h 1004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1326" h="1004329">
                  <a:moveTo>
                    <a:pt x="291325" y="1004329"/>
                  </a:moveTo>
                  <a:cubicBezTo>
                    <a:pt x="130431" y="1004329"/>
                    <a:pt x="0" y="873898"/>
                    <a:pt x="0" y="713004"/>
                  </a:cubicBezTo>
                  <a:cubicBezTo>
                    <a:pt x="0" y="612445"/>
                    <a:pt x="50950" y="523786"/>
                    <a:pt x="128443" y="471433"/>
                  </a:cubicBezTo>
                  <a:lnTo>
                    <a:pt x="291325" y="0"/>
                  </a:lnTo>
                  <a:lnTo>
                    <a:pt x="291326" y="3"/>
                  </a:lnTo>
                  <a:lnTo>
                    <a:pt x="291326" y="541225"/>
                  </a:lnTo>
                  <a:lnTo>
                    <a:pt x="291326" y="541225"/>
                  </a:lnTo>
                  <a:cubicBezTo>
                    <a:pt x="196455" y="541225"/>
                    <a:pt x="119547" y="618133"/>
                    <a:pt x="119547" y="713004"/>
                  </a:cubicBezTo>
                  <a:cubicBezTo>
                    <a:pt x="119547" y="807875"/>
                    <a:pt x="196455" y="884783"/>
                    <a:pt x="291326" y="884783"/>
                  </a:cubicBezTo>
                  <a:lnTo>
                    <a:pt x="291326" y="884783"/>
                  </a:lnTo>
                  <a:lnTo>
                    <a:pt x="291326" y="1004329"/>
                  </a:lnTo>
                  <a:close/>
                </a:path>
              </a:pathLst>
            </a:custGeom>
            <a:solidFill>
              <a:schemeClr val="tx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8" name="Oval 227">
              <a:extLst>
                <a:ext uri="{FF2B5EF4-FFF2-40B4-BE49-F238E27FC236}">
                  <a16:creationId xmlns:a16="http://schemas.microsoft.com/office/drawing/2014/main" id="{72D4577F-DA39-5D44-99F4-BE28AABD1A45}"/>
                </a:ext>
              </a:extLst>
            </p:cNvPr>
            <p:cNvSpPr/>
            <p:nvPr/>
          </p:nvSpPr>
          <p:spPr>
            <a:xfrm rot="10800000">
              <a:off x="4130307" y="1116086"/>
              <a:ext cx="623113" cy="34355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8A8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accent3">
                      <a:lumMod val="50000"/>
                    </a:schemeClr>
                  </a:solidFill>
                </a:rPr>
                <a:t>10</a:t>
              </a:r>
            </a:p>
          </p:txBody>
        </p:sp>
      </p:grpSp>
      <p:sp>
        <p:nvSpPr>
          <p:cNvPr id="230" name="Rectangle 229">
            <a:extLst>
              <a:ext uri="{FF2B5EF4-FFF2-40B4-BE49-F238E27FC236}">
                <a16:creationId xmlns:a16="http://schemas.microsoft.com/office/drawing/2014/main" id="{66E7B89A-0393-8C40-AC48-06005A07A2D9}"/>
              </a:ext>
            </a:extLst>
          </p:cNvPr>
          <p:cNvSpPr/>
          <p:nvPr/>
        </p:nvSpPr>
        <p:spPr>
          <a:xfrm>
            <a:off x="7065151" y="877708"/>
            <a:ext cx="148648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Продолжение работы над ПЗ по БОР и ОБР и анализ примеров ОБР из опыта стран</a:t>
            </a:r>
            <a:endParaRPr lang="en-US" sz="105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6E182C16-110D-5D49-AB05-6F240C74AD5C}"/>
              </a:ext>
            </a:extLst>
          </p:cNvPr>
          <p:cNvSpPr/>
          <p:nvPr/>
        </p:nvSpPr>
        <p:spPr>
          <a:xfrm>
            <a:off x="6929728" y="1976249"/>
            <a:ext cx="1663419" cy="15465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dirty="0"/>
              <a:t>Анализ ПЭ, адресованных гражданам, совместно с РГ БГП</a:t>
            </a:r>
            <a:endParaRPr lang="en-US" sz="1050" dirty="0"/>
          </a:p>
          <a:p>
            <a:r>
              <a:rPr lang="en-US" sz="1050" b="1" dirty="0">
                <a:solidFill>
                  <a:srgbClr val="C44549"/>
                </a:solidFill>
              </a:rPr>
              <a:t> </a:t>
            </a:r>
            <a:r>
              <a:rPr lang="ru-RU" sz="1050" b="1" dirty="0">
                <a:solidFill>
                  <a:srgbClr val="C44549"/>
                </a:solidFill>
              </a:rPr>
              <a:t>Анализ ОБР в Италии и Ирландии; знакомство с ОГР ВБ</a:t>
            </a:r>
            <a:endParaRPr lang="en-US" sz="1050" b="1" dirty="0">
              <a:solidFill>
                <a:srgbClr val="C44549"/>
              </a:solidFill>
            </a:endParaRPr>
          </a:p>
          <a:p>
            <a:r>
              <a:rPr lang="ru-RU" sz="1050" dirty="0"/>
              <a:t>Сбор замечаний и дополнений к ПЗ</a:t>
            </a:r>
            <a:endParaRPr lang="en-US" sz="105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33DA31-6539-4447-9052-54D847971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96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6756" y="1066800"/>
            <a:ext cx="8514096" cy="5573077"/>
          </a:xfrm>
        </p:spPr>
        <p:txBody>
          <a:bodyPr rtlCol="0">
            <a:normAutofit fontScale="85000" lnSpcReduction="20000"/>
          </a:bodyPr>
          <a:lstStyle/>
          <a:p>
            <a:pPr algn="l">
              <a:spcBef>
                <a:spcPts val="8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Цель ПЗ</a:t>
            </a:r>
            <a:r>
              <a:rPr lang="en-US" sz="2800" b="1" dirty="0">
                <a:solidFill>
                  <a:srgbClr val="0070C0"/>
                </a:solidFill>
              </a:rPr>
              <a:t>: </a:t>
            </a:r>
            <a:r>
              <a:rPr lang="ru-RU" sz="2800" dirty="0">
                <a:solidFill>
                  <a:schemeClr val="tx1"/>
                </a:solidFill>
              </a:rPr>
              <a:t>представить данные о </a:t>
            </a:r>
            <a:r>
              <a:rPr lang="ru-RU" sz="2800" dirty="0">
                <a:solidFill>
                  <a:srgbClr val="0070C0"/>
                </a:solidFill>
              </a:rPr>
              <a:t>текущем состоянии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БОР и ОБР в странах</a:t>
            </a:r>
            <a:r>
              <a:rPr lang="en-US" sz="2800" dirty="0">
                <a:solidFill>
                  <a:schemeClr val="tx1"/>
                </a:solidFill>
              </a:rPr>
              <a:t> PEMPAL, </a:t>
            </a:r>
            <a:r>
              <a:rPr lang="ru-RU" sz="2800" dirty="0">
                <a:solidFill>
                  <a:srgbClr val="0070C0"/>
                </a:solidFill>
              </a:rPr>
              <a:t>сопоставить </a:t>
            </a:r>
            <a:r>
              <a:rPr lang="ru-RU" sz="2800" dirty="0">
                <a:solidFill>
                  <a:schemeClr val="tx1"/>
                </a:solidFill>
              </a:rPr>
              <a:t>подходы, применяемые в странах</a:t>
            </a:r>
            <a:r>
              <a:rPr lang="en-US" sz="2800" dirty="0">
                <a:solidFill>
                  <a:schemeClr val="tx1"/>
                </a:solidFill>
              </a:rPr>
              <a:t> PEMPAL</a:t>
            </a:r>
            <a:r>
              <a:rPr lang="ru-RU" sz="2800" dirty="0">
                <a:solidFill>
                  <a:schemeClr val="tx1"/>
                </a:solidFill>
              </a:rPr>
              <a:t>, с теми, что используются в странах ОЭСР, и 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сформулировать </a:t>
            </a:r>
            <a:r>
              <a:rPr lang="ru-RU" sz="2800" dirty="0">
                <a:solidFill>
                  <a:srgbClr val="0070C0"/>
                </a:solidFill>
              </a:rPr>
              <a:t>рекомендации и информацию к размышлению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для стран</a:t>
            </a:r>
            <a:r>
              <a:rPr lang="en-US" sz="2800" dirty="0">
                <a:solidFill>
                  <a:schemeClr val="tx1"/>
                </a:solidFill>
              </a:rPr>
              <a:t> PEMPAL</a:t>
            </a:r>
            <a:r>
              <a:rPr lang="ru-RU" sz="2800" dirty="0">
                <a:solidFill>
                  <a:schemeClr val="tx1"/>
                </a:solidFill>
              </a:rPr>
              <a:t> относительно того, что учитывать в их системах БОР и ОБР.</a:t>
            </a: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en-US" sz="2800" b="1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Источники количественных данных</a:t>
            </a:r>
            <a:r>
              <a:rPr lang="en-US" sz="2800" b="1" dirty="0">
                <a:solidFill>
                  <a:srgbClr val="0070C0"/>
                </a:solidFill>
              </a:rPr>
              <a:t>: </a:t>
            </a:r>
            <a:r>
              <a:rPr lang="ru-RU" sz="2800" dirty="0">
                <a:solidFill>
                  <a:srgbClr val="0070C0"/>
                </a:solidFill>
              </a:rPr>
              <a:t>Обследование </a:t>
            </a:r>
            <a:r>
              <a:rPr lang="ru-RU" sz="2800" dirty="0">
                <a:solidFill>
                  <a:schemeClr val="tx1"/>
                </a:solidFill>
              </a:rPr>
              <a:t>ОЭСР по вопросам бюджетирования, ориентированного на результат (БОР) и результаты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rgbClr val="0070C0"/>
                </a:solidFill>
              </a:rPr>
              <a:t>внутреннего обследования БС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в странах Р</a:t>
            </a:r>
            <a:r>
              <a:rPr lang="en-US" sz="2800" dirty="0">
                <a:solidFill>
                  <a:schemeClr val="tx1"/>
                </a:solidFill>
              </a:rPr>
              <a:t>EMPAL </a:t>
            </a:r>
            <a:r>
              <a:rPr lang="ru-RU" sz="2800" dirty="0">
                <a:solidFill>
                  <a:schemeClr val="tx1"/>
                </a:solidFill>
              </a:rPr>
              <a:t>оп тематике обзоров бюджетных расходов.</a:t>
            </a: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r>
              <a:rPr lang="ru-RU" sz="2800" b="1" u="sng" dirty="0">
                <a:solidFill>
                  <a:srgbClr val="0070C0"/>
                </a:solidFill>
              </a:rPr>
              <a:t>Проблемы и предлагаемые рекомендации</a:t>
            </a:r>
            <a:r>
              <a:rPr lang="en-US" sz="2800" b="1" u="sng" dirty="0">
                <a:solidFill>
                  <a:srgbClr val="0070C0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на основании количественных данных, общей работы и обсуждений в ГР ПБ, сгруппированные </a:t>
            </a:r>
            <a:r>
              <a:rPr lang="ru-RU" sz="2800" dirty="0">
                <a:solidFill>
                  <a:srgbClr val="0070C0"/>
                </a:solidFill>
              </a:rPr>
              <a:t>по семи направлениям передового опыта в сфере БОР, рекомендованных ОЭСР и адаптированных к условиям региона</a:t>
            </a:r>
            <a:r>
              <a:rPr lang="en-US" sz="2800" dirty="0">
                <a:solidFill>
                  <a:srgbClr val="0070C0"/>
                </a:solidFill>
              </a:rPr>
              <a:t> PEMPAL</a:t>
            </a:r>
            <a:r>
              <a:rPr lang="ru-RU" sz="2800" dirty="0">
                <a:solidFill>
                  <a:srgbClr val="0070C0"/>
                </a:solidFill>
              </a:rPr>
              <a:t>.</a:t>
            </a:r>
            <a:endParaRPr lang="en-US" sz="2800" dirty="0">
              <a:solidFill>
                <a:srgbClr val="0070C0"/>
              </a:solidFill>
            </a:endParaRP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en-US" sz="2800" dirty="0">
              <a:solidFill>
                <a:schemeClr val="tx1"/>
              </a:solidFill>
            </a:endParaRPr>
          </a:p>
          <a:p>
            <a:pPr algn="just">
              <a:spcBef>
                <a:spcPts val="800"/>
              </a:spcBef>
            </a:pPr>
            <a:endParaRPr lang="en-US" sz="2400" b="1" dirty="0">
              <a:solidFill>
                <a:srgbClr val="0070C0"/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just" fontAlgn="auto">
              <a:spcAft>
                <a:spcPts val="0"/>
              </a:spcAft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990600" y="225231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Ключевая информация о ПЗ по БОР и ОБР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2CA110-F562-944B-93F4-3A5120B56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09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Rezultat slika za cau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292" y="2057400"/>
            <a:ext cx="2775039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760468" y="1478487"/>
            <a:ext cx="6630932" cy="573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На вопросы обследования ответили 14 стран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PEMPAL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рмения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Беларусь, Босния и Герцеговина, Болгария, Хорватия, Грузия, Казахстан, Косово, 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Кыргызская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Република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Молдова, Российская Федерация, Сербия, Украина и Узбекистан.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 algn="l">
              <a:spcBef>
                <a:spcPts val="0"/>
              </a:spcBef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ru-RU" sz="2000">
                <a:solidFill>
                  <a:schemeClr val="tx1">
                    <a:lumMod val="95000"/>
                    <a:lumOff val="5000"/>
                  </a:schemeClr>
                </a:solidFill>
              </a:rPr>
              <a:t>Практически те же страны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участвовали в опросе 2016 года; таким образом,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впервые появилась возможность отразить динамику в странах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PEMPAL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странам ОЭСР это обследование проводится в пятый раз)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0"/>
              </a:spcBef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Результаты обследования отражают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самооценку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стран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PEMPAL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какой-либо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проверки данных не проводилось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ответах ряда стран, касающихся оценки и ОБР, по-прежнему имеются расхождения и различия в терминологии.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spcBef>
                <a:spcPts val="800"/>
              </a:spcBef>
            </a:pPr>
            <a:endParaRPr lang="ru-RU" sz="1300" dirty="0">
              <a:solidFill>
                <a:schemeClr val="tx1"/>
              </a:solidFill>
              <a:latin typeface="Lucida Grande CY"/>
              <a:cs typeface="Lucida Grande CY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01404" y="218123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Ход разработки ПЗ по БОР и ОБР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Содержимое 2">
            <a:extLst>
              <a:ext uri="{FF2B5EF4-FFF2-40B4-BE49-F238E27FC236}">
                <a16:creationId xmlns:a16="http://schemas.microsoft.com/office/drawing/2014/main" id="{E4B77256-BB72-8249-A5D5-4AC7FB2B2C5C}"/>
              </a:ext>
            </a:extLst>
          </p:cNvPr>
          <p:cNvSpPr txBox="1">
            <a:spLocks/>
          </p:cNvSpPr>
          <p:nvPr/>
        </p:nvSpPr>
        <p:spPr bwMode="auto">
          <a:xfrm>
            <a:off x="914400" y="802898"/>
            <a:ext cx="8763000" cy="675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ru-RU" sz="2200" b="1" dirty="0">
                <a:solidFill>
                  <a:srgbClr val="0070C0"/>
                </a:solidFill>
              </a:rPr>
              <a:t>Обследование ОЭСР по вопросам БОР 2018 года – второе полугодие 2018 года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92D2A4C-9319-7F49-A185-393E9D7F2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800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1201404" y="802898"/>
            <a:ext cx="8475996" cy="6055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ru-RU" sz="2200" b="1" dirty="0">
                <a:solidFill>
                  <a:srgbClr val="0070C0"/>
                </a:solidFill>
              </a:rPr>
              <a:t>Дополнительное обследование БС в 2019 году по тематике ОБР</a:t>
            </a: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Проведено в начале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201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9 года для рассмотрения проблем, связанных с интерпретацией ОБР в некоторых странах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этом внутреннем обследовании БС приняли участие 13 стран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l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ru-RU" sz="1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рмения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Беларусь, Босния и Герцеговина, Болгария, Хорватия, Грузия, Казахстан, Косово, Республика Северная Македония, Молдова, Черногория, Российская Федерация и Сербия.</a:t>
            </a:r>
            <a:endParaRPr lang="en-US" sz="1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Семь из этих стран сообщили, что имеют опыт проведения ОБР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все они также участвовали в обследовании по вопросам БОР 2018 года.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>
              <a:spcBef>
                <a:spcPts val="800"/>
              </a:spcBef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Lucida Grande CY"/>
              <a:cs typeface="Lucida Grande CY"/>
            </a:endParaRPr>
          </a:p>
          <a:p>
            <a:pPr algn="l">
              <a:spcBef>
                <a:spcPts val="800"/>
              </a:spcBef>
              <a:defRPr/>
            </a:pPr>
            <a:r>
              <a:rPr lang="ru-RU" sz="2200" b="1" dirty="0">
                <a:solidFill>
                  <a:srgbClr val="0070C0"/>
                </a:solidFill>
              </a:rPr>
              <a:t>Отзывы, дополнительная информация и актуализация в конце 2019/начале 2020 года</a:t>
            </a:r>
            <a:endParaRPr lang="en-US" sz="2200" b="1" dirty="0">
              <a:solidFill>
                <a:srgbClr val="0070C0"/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Проект отчёта рассмотрен на мероприятии в ноябре 2019 года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 algn="l">
              <a:spcBef>
                <a:spcPts val="800"/>
              </a:spcBef>
              <a:buFont typeface="Arial"/>
              <a:buChar char="•"/>
              <a:defRPr/>
            </a:pP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Отзывы и замечания от членов БС собраны во время мероприятия в Париже, а также в письменном виде посредством анкетирования в декабре-январе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01404" y="132779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Ход разработки ПЗ по БОР и ОБР</a:t>
            </a:r>
            <a:endParaRPr lang="en-US" sz="32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997F93-FB54-9345-A366-699306653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062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9600"/>
            <a:ext cx="8763000" cy="6019800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bs-Latn-B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00100" lvl="1" indent="-34290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bs-Latn-B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7411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2"/>
          <p:cNvSpPr txBox="1">
            <a:spLocks/>
          </p:cNvSpPr>
          <p:nvPr/>
        </p:nvSpPr>
        <p:spPr bwMode="auto">
          <a:xfrm>
            <a:off x="914400" y="830997"/>
            <a:ext cx="8839200" cy="5973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800"/>
              </a:spcBef>
              <a:defRPr/>
            </a:pPr>
            <a:r>
              <a:rPr lang="ru-RU" sz="2200" b="1" dirty="0">
                <a:solidFill>
                  <a:srgbClr val="0070C0"/>
                </a:solidFill>
              </a:rPr>
              <a:t>Основные поправки и дополнения в текущем варианте ПЗ по сравнению с вариантом, представленным в ноябре 2019 года</a:t>
            </a:r>
            <a:r>
              <a:rPr lang="en-US" sz="2200" b="1" dirty="0">
                <a:solidFill>
                  <a:srgbClr val="0070C0"/>
                </a:solidFill>
              </a:rPr>
              <a:t>: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Вставки,  отражающие </a:t>
            </a:r>
            <a:r>
              <a:rPr lang="ru-RU" sz="1600" b="1" dirty="0">
                <a:solidFill>
                  <a:srgbClr val="0070C0"/>
                </a:solidFill>
              </a:rPr>
              <a:t>обновлённую информацию и планы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РФ, Хорватии и Болгарии, а также обновлённую информацию по ОБР в Беларуси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b="1" dirty="0">
                <a:solidFill>
                  <a:srgbClr val="0070C0"/>
                </a:solidFill>
              </a:rPr>
              <a:t>Иерархия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жидаемых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результатов и показателей эффективности (ПЭ) и пояснения </a:t>
            </a:r>
            <a:r>
              <a:rPr lang="ru-RU" sz="1600" b="1" dirty="0">
                <a:solidFill>
                  <a:srgbClr val="0070C0"/>
                </a:solidFill>
              </a:rPr>
              <a:t>логической структуры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Последние тенденции в БОР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1600" b="1" dirty="0">
                <a:solidFill>
                  <a:srgbClr val="0070C0"/>
                </a:solidFill>
              </a:rPr>
              <a:t>ПЭ, построенные вокруг граждан</a:t>
            </a:r>
            <a:r>
              <a:rPr lang="en-US" sz="1600" b="1" dirty="0">
                <a:solidFill>
                  <a:srgbClr val="0070C0"/>
                </a:solidFill>
              </a:rPr>
              <a:t>, </a:t>
            </a:r>
            <a:r>
              <a:rPr lang="ru-RU" sz="1600" b="1" dirty="0">
                <a:solidFill>
                  <a:srgbClr val="0070C0"/>
                </a:solidFill>
              </a:rPr>
              <a:t>«бюджетирование для результатов», связь с ЦУР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 связанные с ним риски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Дополнения в части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оценки</a:t>
            </a:r>
            <a:endParaRPr lang="en-US" sz="1600" b="1" dirty="0">
              <a:solidFill>
                <a:srgbClr val="0070C0"/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Дополнения в части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обучения</a:t>
            </a:r>
            <a:endParaRPr lang="en-US" sz="1600" b="1" dirty="0">
              <a:solidFill>
                <a:srgbClr val="0070C0"/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Дополнения в части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ОБР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ОБР и Анализы государственных расходов, которые проводит Всемирный банк, адаптируемая и меняющаяся природа ОБР, текущая работа ОЭСР по передовому опыту в области ОБР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Пример отдельного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организационного механизма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для проведения ОБР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Потенциальная роль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b="1" dirty="0">
                <a:solidFill>
                  <a:srgbClr val="0070C0"/>
                </a:solidFill>
              </a:rPr>
              <a:t>внутреннего аудита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ОБР и БОР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l">
              <a:spcBef>
                <a:spcPts val="600"/>
              </a:spcBef>
              <a:buFont typeface="+mj-lt"/>
              <a:buAutoNum type="arabicPeriod"/>
              <a:defRPr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Некоторое </a:t>
            </a:r>
            <a:r>
              <a:rPr lang="ru-RU" sz="1600" b="1" dirty="0">
                <a:solidFill>
                  <a:srgbClr val="0070C0"/>
                </a:solidFill>
              </a:rPr>
              <a:t>редактирование,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добавление/расширение определений некоторых терминов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algn="l">
              <a:spcBef>
                <a:spcPts val="800"/>
              </a:spcBef>
              <a:defRPr/>
            </a:pPr>
            <a:r>
              <a:rPr lang="en-US" sz="1600" i="1" dirty="0">
                <a:solidFill>
                  <a:srgbClr val="0070C0"/>
                </a:solidFill>
              </a:rPr>
              <a:t>14 </a:t>
            </a:r>
            <a:r>
              <a:rPr lang="ru-RU" sz="1600" i="1" dirty="0">
                <a:solidFill>
                  <a:srgbClr val="0070C0"/>
                </a:solidFill>
              </a:rPr>
              <a:t>стран представили замечания по качест</a:t>
            </a:r>
            <a:r>
              <a:rPr lang="ru-RU" sz="1800" i="1" dirty="0">
                <a:solidFill>
                  <a:srgbClr val="0070C0"/>
                </a:solidFill>
              </a:rPr>
              <a:t>ву ПЗ и способах его использования в поддержку идущих в них реформ</a:t>
            </a:r>
            <a:r>
              <a:rPr lang="en-US" sz="1800" i="1" dirty="0">
                <a:solidFill>
                  <a:srgbClr val="0070C0"/>
                </a:solidFill>
              </a:rPr>
              <a:t> </a:t>
            </a:r>
            <a:endParaRPr lang="en-US" sz="18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C2F67D-45D5-5E4F-BF4F-9AC643A4571F}"/>
              </a:ext>
            </a:extLst>
          </p:cNvPr>
          <p:cNvSpPr txBox="1"/>
          <p:nvPr/>
        </p:nvSpPr>
        <p:spPr>
          <a:xfrm>
            <a:off x="1219200" y="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953735"/>
                </a:solidFill>
                <a:latin typeface="+mj-lt"/>
                <a:ea typeface="+mj-ea"/>
                <a:cs typeface="+mj-cs"/>
              </a:rPr>
              <a:t>Изменения в текущем варианте ПЗ по БОР и ОБР по сравнению с предыдущим вариантом</a:t>
            </a:r>
            <a:endParaRPr lang="en-US" sz="2400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5DED27-5402-A747-85F0-DB87E0B8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3BBAE-7D5F-41AB-BD10-EF89A677EBB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09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8785</TotalTime>
  <Words>2633</Words>
  <Application>Microsoft Office PowerPoint</Application>
  <PresentationFormat>A4 Paper (210x297 mm)</PresentationFormat>
  <Paragraphs>338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«ПРОДУКТ ЗНАНИЙ» РГ ПБ  Бюджетирование, ориентированное на результат (БОР) и обзоры бюджетных расходов (ОБР): текущие подходы и рекомендации</vt:lpstr>
      <vt:lpstr>План выступления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The World Bank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13 2020 VC Public Participation knowlege product</dc:title>
  <dc:subject/>
  <dc:creator>Deanna Aubrey</dc:creator>
  <cp:keywords>BCOP Budget Literacy and Transparency Working Group</cp:keywords>
  <dc:description/>
  <cp:lastModifiedBy>Naida Carsimamovic</cp:lastModifiedBy>
  <cp:revision>1176</cp:revision>
  <cp:lastPrinted>2020-04-13T14:03:05Z</cp:lastPrinted>
  <dcterms:created xsi:type="dcterms:W3CDTF">2010-10-04T16:57:49Z</dcterms:created>
  <dcterms:modified xsi:type="dcterms:W3CDTF">2020-05-26T09:26:26Z</dcterms:modified>
  <cp:category>PEMPAL</cp:category>
</cp:coreProperties>
</file>