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464" r:id="rId2"/>
    <p:sldId id="4119" r:id="rId3"/>
    <p:sldId id="433" r:id="rId4"/>
    <p:sldId id="4131" r:id="rId5"/>
    <p:sldId id="501" r:id="rId6"/>
    <p:sldId id="4121" r:id="rId7"/>
    <p:sldId id="4125" r:id="rId8"/>
    <p:sldId id="4122" r:id="rId9"/>
    <p:sldId id="4123" r:id="rId10"/>
    <p:sldId id="4124" r:id="rId11"/>
    <p:sldId id="4126" r:id="rId12"/>
    <p:sldId id="4127" r:id="rId13"/>
    <p:sldId id="4128" r:id="rId14"/>
    <p:sldId id="4129" r:id="rId15"/>
    <p:sldId id="4132" r:id="rId16"/>
    <p:sldId id="4136" r:id="rId17"/>
    <p:sldId id="4135" r:id="rId18"/>
    <p:sldId id="4133" r:id="rId19"/>
    <p:sldId id="4134" r:id="rId20"/>
    <p:sldId id="4142" r:id="rId21"/>
    <p:sldId id="4137" r:id="rId22"/>
    <p:sldId id="4138" r:id="rId23"/>
    <p:sldId id="4139" r:id="rId24"/>
    <p:sldId id="4140" r:id="rId25"/>
    <p:sldId id="312" r:id="rId26"/>
  </p:sldIdLst>
  <p:sldSz cx="9906000" cy="6858000" type="A4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/>
  <p:cmAuthor id="2" name="Iryna Shcherbyna" initials="IS" lastIdx="8" clrIdx="1">
    <p:extLst>
      <p:ext uri="{19B8F6BF-5375-455C-9EA6-DF929625EA0E}">
        <p15:presenceInfo xmlns:p15="http://schemas.microsoft.com/office/powerpoint/2012/main" userId="S::ishcherbyna@worldbank.org::0d4e0c10-5eaf-4d59-8503-074b72660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D7"/>
    <a:srgbClr val="758EAA"/>
    <a:srgbClr val="006D31"/>
    <a:srgbClr val="00BA54"/>
    <a:srgbClr val="FFE666"/>
    <a:srgbClr val="FFD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0"/>
    <p:restoredTop sz="94639"/>
  </p:normalViewPr>
  <p:slideViewPr>
    <p:cSldViewPr snapToGrid="0">
      <p:cViewPr>
        <p:scale>
          <a:sx n="90" d="100"/>
          <a:sy n="90" d="100"/>
        </p:scale>
        <p:origin x="176" y="132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11/12/20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1A730C-CD51-46F1-A484-178E442E2468}" type="datetimeFigureOut">
              <a:rPr lang="en-US"/>
              <a:pPr>
                <a:defRPr/>
              </a:pPr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76275"/>
            <a:ext cx="48863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C16A-6598-4F59-8139-79C5FA12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8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0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1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7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CD790-025B-4CC7-A6E2-6DDFA90878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30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6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2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4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9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8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tif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nnex%204.%20Analysis%20of%20proposed%20%20savings%20or%20expenditure%20cuts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http://www.pempa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60450" y="1350792"/>
            <a:ext cx="8528050" cy="3200400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PROIZVOD ZNANJA PPBWG-a</a:t>
            </a:r>
            <a:br>
              <a:rPr lang="hr-HR" b="1" dirty="0">
                <a:solidFill>
                  <a:srgbClr val="002060"/>
                </a:solidFill>
              </a:rPr>
            </a:br>
            <a:br>
              <a:rPr lang="hr-HR" b="1" dirty="0">
                <a:solidFill>
                  <a:srgbClr val="002060"/>
                </a:solidFill>
              </a:rPr>
            </a:br>
            <a:r>
              <a:rPr lang="hr-HR" b="1" dirty="0">
                <a:solidFill>
                  <a:srgbClr val="002060"/>
                </a:solidFill>
              </a:rPr>
              <a:t>Provedba ubrzane dubinske analize rashoda u svrhu utvrđivanja mjera za balansiranje proračuna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128846"/>
            <a:ext cx="6934200" cy="762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i="1">
                <a:solidFill>
                  <a:schemeClr val="tx1">
                    <a:lumMod val="95000"/>
                    <a:lumOff val="5000"/>
                  </a:schemeClr>
                </a:solidFill>
              </a:rPr>
              <a:t>Zajednica prakse za proračun (BCOP) PEMPAL-a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i="1">
                <a:solidFill>
                  <a:schemeClr val="tx1">
                    <a:lumMod val="95000"/>
                    <a:lumOff val="5000"/>
                  </a:schemeClr>
                </a:solidFill>
              </a:rPr>
              <a:t>Radna skupina za planiranje proračuna prema programima i učincima (PPBWG)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381000"/>
            <a:ext cx="3879850" cy="3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857375" y="5889674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b="1">
                <a:latin typeface="Calibri" pitchFamily="34" charset="0"/>
              </a:rPr>
              <a:t>Nina Hajoyan, članica resursnog tima BCOP-a, Svjetska banka</a:t>
            </a:r>
          </a:p>
          <a:p>
            <a:pPr algn="ctr"/>
            <a:r>
              <a:rPr lang="hr-HR" b="1">
                <a:latin typeface="Calibri" pitchFamily="34" charset="0"/>
              </a:rPr>
              <a:t>Videokonferencija BCOP-a od 5. studenoga/novembra 2020.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10090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 lnSpcReduction="10000"/>
          </a:bodyPr>
          <a:lstStyle/>
          <a:p>
            <a:pPr lvl="1" algn="l"/>
            <a:r>
              <a:rPr lang="hr-HR" sz="2400" b="1" u="sng" dirty="0">
                <a:solidFill>
                  <a:srgbClr val="0070C0"/>
                </a:solidFill>
              </a:rPr>
              <a:t>Upotreba jednostavnih alata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Analiza strukture i trendova proračuna: promatranje sastavnica proračunskih rashoda (funkcije, </a:t>
            </a:r>
            <a:r>
              <a:rPr lang="hr-HR" sz="2400" dirty="0" err="1">
                <a:solidFill>
                  <a:schemeClr val="tx1"/>
                </a:solidFill>
              </a:rPr>
              <a:t>podfunkcije</a:t>
            </a:r>
            <a:r>
              <a:rPr lang="hr-HR" sz="2400" dirty="0">
                <a:solidFill>
                  <a:schemeClr val="tx1"/>
                </a:solidFill>
              </a:rPr>
              <a:t>, programi, gospodarske kategorije) i dinamike razvoja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Analiza proračunskih odstupanja: analiza izvršenja proračuna u usporedbi s planiranim proračunom u svrhu razumijevanja razloga visokog i niskog izvršenja rashoda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analiza opcija javne politike na različitim alternativnim razinama (uključujući analizu rizika povezanih s potencijalnim smanjenjem rashoda i mogućim utjecajem na izlazne i krajnje rezultate)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Uspoređivanje korištenjem repera/mjerila – usporedba jediničnih troškova usluga / intervencija među različitim pružateljima usluga / agencija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logički okviri, sheme odlučivanja itd.</a:t>
            </a: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Provedba ubrzane dubinske analize rashoda: Alati</a:t>
            </a:r>
            <a:endParaRPr lang="hr-HR" sz="3200" b="1" dirty="0">
              <a:solidFill>
                <a:srgbClr val="9537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604" y="748451"/>
            <a:ext cx="8514096" cy="5716241"/>
          </a:xfrm>
        </p:spPr>
        <p:txBody>
          <a:bodyPr rtlCol="0">
            <a:normAutofit/>
          </a:bodyPr>
          <a:lstStyle/>
          <a:p>
            <a:pPr lvl="1" algn="l"/>
            <a:r>
              <a:rPr lang="hr-HR" sz="1800" b="1" u="sng" dirty="0">
                <a:solidFill>
                  <a:srgbClr val="0070C0"/>
                </a:solidFill>
              </a:rPr>
              <a:t>Prijedlog ušteda na rashodima</a:t>
            </a:r>
          </a:p>
          <a:p>
            <a:pPr lvl="1" algn="l"/>
            <a:endParaRPr lang="ru-RU" sz="2400" b="1" u="sng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baseline="0" noProof="0" dirty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Provedba ubrzane dubinske analize rashoda: alati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627" y="1112873"/>
            <a:ext cx="5988050" cy="574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32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604" y="642461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1800" b="1" u="sng" dirty="0">
                <a:solidFill>
                  <a:srgbClr val="0070C0"/>
                </a:solidFill>
              </a:rPr>
              <a:t>Shema odlučivanja za pregled programa: Kanada</a:t>
            </a:r>
          </a:p>
          <a:p>
            <a:pPr lvl="1" algn="l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Provedba ubrzane dubinske analize rashoda: alati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D29D6-AAEF-9141-8FA3-0571CED10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20" y="930470"/>
            <a:ext cx="7163305" cy="59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604" y="642461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200" b="1" dirty="0">
                <a:solidFill>
                  <a:srgbClr val="0070C0"/>
                </a:solidFill>
                <a:hlinkClick r:id="rId3" action="ppaction://hlinkfile"/>
              </a:rPr>
              <a:t>Prilog 4. Analysis of proposed  savings or expenditure cuts.docx</a:t>
            </a:r>
          </a:p>
          <a:p>
            <a:pPr lvl="1" algn="l"/>
            <a:endParaRPr lang="bs-Latn-B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953735"/>
                </a:solidFill>
              </a:rPr>
              <a:t>Provedba ubrzane dubinske analize rashoda: alati</a:t>
            </a:r>
            <a:endParaRPr lang="hr-HR" sz="3200" b="1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68839"/>
              </p:ext>
            </p:extLst>
          </p:nvPr>
        </p:nvGraphicFramePr>
        <p:xfrm>
          <a:off x="1834412" y="1137423"/>
          <a:ext cx="4580677" cy="5320524"/>
        </p:xfrm>
        <a:graphic>
          <a:graphicData uri="http://schemas.openxmlformats.org/drawingml/2006/table">
            <a:tbl>
              <a:tblPr/>
              <a:tblGrid>
                <a:gridCol w="179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4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1. Državna agencija 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488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1.1. Naziv državne agencije   	____________________________________________________________________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1.2. Nazivi drugih državnih agencija obuhvaćenih prijedlogom	____________________________________________________________________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4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2. Intervencija javne politike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424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2.1. Naziv</a:t>
                      </a:r>
                      <a:r>
                        <a:rPr lang="hr-HR" sz="500" baseline="30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 __________________________________________________________________________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2.2. Brojčana oznaka	   _______________________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2.3. Vrsta intervencije 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0510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941320" algn="l"/>
                        </a:tabLs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□ Roba i usluge                      □ Transferi                                                      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89535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941320" algn="l"/>
                        </a:tabLs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□ Drugo (molimo opišite) 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 Opis intervencije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__________________________________________________________________________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40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Obrazloženje predloženog smanjenja rashoda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702">
                <a:tc gridSpan="5">
                  <a:txBody>
                    <a:bodyPr/>
                    <a:lstStyle/>
                    <a:p>
                      <a:pPr marL="742950" lvl="1" indent="-2857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Svrha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Opis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Očekivana korist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4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4. Potencijalni problemi koji se mogu pojaviti uslijed smanjenja rashoda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782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__________________________________________________________________________          __________________________________________________________________________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34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5. Nefinancijski rezultati učinka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7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5.1. Opis nefinancijskih rezultata učinka (na trenutačnoj razini financiranja)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 dirty="0">
                          <a:latin typeface="Arial"/>
                          <a:ea typeface="Calibri"/>
                          <a:cs typeface="Times New Roman"/>
                        </a:rPr>
                        <a:t>Mjerna jedinica</a:t>
                      </a:r>
                      <a:endParaRPr lang="hr-HR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2021թ.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2022թ.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2023թ.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2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3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.....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78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5.2. . Opis nefinancijskih rezultata učinka (na predloženoj razini financiranja)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Mjerna jedinica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2021թ.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2022թ.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2023թ.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62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3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....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34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6. Primjene predloženog smanjenja rashoda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03116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□ Smanjenje rashoda državne agencije                    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□ Realokacija na druge mjere javne politike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Navedite ciljanu mjeru javne politike i opišite utjecaj realokacije na tu mjeru (možete navesti i procjene nefinancijskih rezultata učinka kao što su oni upotrijebljeni u odjeljcima 5.1. i 5.2.)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____________________________________________________________________________________________________________________________________________________                                               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207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7. Ostale mogućnosti ostvarenja te intervencije javne politike (na drugim mogućim razinama smanjenja rashoda)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34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hr-HR" sz="500">
                          <a:latin typeface="Arial"/>
                          <a:ea typeface="Calibri"/>
                          <a:cs typeface="Times New Roman"/>
                        </a:rPr>
                        <a:t>8. Ostale relevantne informacije i obrazloženja </a:t>
                      </a:r>
                      <a:endParaRPr lang="hr-HR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733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5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624" marR="3162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33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1800" b="1">
                <a:solidFill>
                  <a:srgbClr val="0070C0"/>
                </a:solidFill>
              </a:rPr>
              <a:t>Izvještaj o provedbi financijskih i nefinancijskih pokazatelja učinka</a:t>
            </a: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Provedba ubrzane dubinske analize rashoda: alati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25592" y="1877953"/>
          <a:ext cx="7068464" cy="4087416"/>
        </p:xfrm>
        <a:graphic>
          <a:graphicData uri="http://schemas.openxmlformats.org/drawingml/2006/table">
            <a:tbl>
              <a:tblPr/>
              <a:tblGrid>
                <a:gridCol w="88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0928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>
                          <a:latin typeface="Calibri"/>
                          <a:ea typeface="Calibri"/>
                          <a:cs typeface="Times New Roman"/>
                        </a:rPr>
                        <a:t>Naziv državne agencije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Naziv programa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Agencija zadužena za provedbu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Glavni administrator proračunskih sredstava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Primatelj proračunskih sredstava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Rukovoditelj programa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latin typeface="Calibri"/>
                          <a:ea typeface="Calibri"/>
                          <a:cs typeface="Times New Roman"/>
                        </a:rPr>
                        <a:t>Izvještajno razdoblje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Naziv pokazatelja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1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Naziv pokazatelja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latin typeface="Calibri"/>
                          <a:ea typeface="Calibri"/>
                          <a:cs typeface="Times New Roman"/>
                        </a:rPr>
                        <a:t>Ciljna vrijednost pokazatelja za izvještajno razdoblje (kumulativno od početka godine)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Stvarna vrijednost pokazatelja za izvještajno razdoblje (kumulativno od početka godine)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Odstupanje od cilja (+/-, %)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Ciljna vrijednost pokazatelja za fiskalnu godinu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Razlozi odstupanja (ispuniti u slučaju odstupanja većeg od 5%)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Moguće posljedice i utjecaj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Predložena korektivna radnja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Pokazatelji kvantitete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Podprogram 1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Podprogram 2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……….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Pokazatelji kvaltitete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Podprogram 1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Podprogram 2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……….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64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latin typeface="Calibri"/>
                          <a:ea typeface="Calibri"/>
                          <a:cs typeface="Times New Roman"/>
                        </a:rPr>
                        <a:t>Financijski pokazatelji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latin typeface="Calibri"/>
                          <a:ea typeface="Calibri"/>
                          <a:cs typeface="Times New Roman"/>
                        </a:rPr>
                        <a:t>Ukupno program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87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400" b="1" u="sng" dirty="0">
                <a:solidFill>
                  <a:srgbClr val="0070C0"/>
                </a:solidFill>
              </a:rPr>
              <a:t>Opcije horizontalnih analiza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Troškovi uprave / održavanja državnih agencija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Troškovi za primanja zaposlenih u javnim službama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Kapitalni projekti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Nabava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Naknade i transferi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Troškovi otplate duga</a:t>
            </a: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r>
              <a:rPr lang="hr-HR" sz="2400" b="1" u="sng" dirty="0">
                <a:solidFill>
                  <a:srgbClr val="0070C0"/>
                </a:solidFill>
              </a:rPr>
              <a:t>Ostale moguće uštede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Redundantni rashodi (uzrokovani odgovorom na </a:t>
            </a:r>
            <a:r>
              <a:rPr lang="hr-HR" sz="2400" dirty="0" err="1">
                <a:solidFill>
                  <a:schemeClr val="tx1"/>
                </a:solidFill>
              </a:rPr>
              <a:t>koronavirusnu</a:t>
            </a:r>
            <a:r>
              <a:rPr lang="hr-HR" sz="2400" dirty="0">
                <a:solidFill>
                  <a:schemeClr val="tx1"/>
                </a:solidFill>
              </a:rPr>
              <a:t> bolest COVID-19): putovanja i smještaj, proslave, veliki kulturni i sportski skupovi, troškovi terenske obuke, promidžba, drugi skupovi</a:t>
            </a: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Područje primjene i fokus dubinskih analiza rashoda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endParaRPr lang="ru-RU" sz="2400" b="1" u="sng" dirty="0">
              <a:solidFill>
                <a:srgbClr val="0070C0"/>
              </a:solidFill>
            </a:endParaRPr>
          </a:p>
          <a:p>
            <a:pPr lvl="1" algn="l"/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Usporedba unutarnjih usluga: CBSA Kanada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94467"/>
              </p:ext>
            </p:extLst>
          </p:nvPr>
        </p:nvGraphicFramePr>
        <p:xfrm>
          <a:off x="990600" y="6203793"/>
          <a:ext cx="4346296" cy="528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4404">
                  <a:extLst>
                    <a:ext uri="{9D8B030D-6E8A-4147-A177-3AD203B41FA5}">
                      <a16:colId xmlns:a16="http://schemas.microsoft.com/office/drawing/2014/main" val="3758568054"/>
                    </a:ext>
                  </a:extLst>
                </a:gridCol>
                <a:gridCol w="639714">
                  <a:extLst>
                    <a:ext uri="{9D8B030D-6E8A-4147-A177-3AD203B41FA5}">
                      <a16:colId xmlns:a16="http://schemas.microsoft.com/office/drawing/2014/main" val="2756578138"/>
                    </a:ext>
                  </a:extLst>
                </a:gridCol>
                <a:gridCol w="338673">
                  <a:extLst>
                    <a:ext uri="{9D8B030D-6E8A-4147-A177-3AD203B41FA5}">
                      <a16:colId xmlns:a16="http://schemas.microsoft.com/office/drawing/2014/main" val="1836948166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246194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63183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50" dirty="0"/>
                        <a:t> 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R="99060" algn="r">
                        <a:spcAft>
                          <a:spcPts val="0"/>
                        </a:spcAft>
                      </a:pPr>
                      <a:r>
                        <a:rPr lang="hr-HR" sz="850" dirty="0"/>
                        <a:t>FTE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hr-HR" sz="850" dirty="0"/>
                        <a:t>Rashodi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hr-HR" sz="850" dirty="0"/>
                        <a:t>% rashoda internih službi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548981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hr-HR" sz="850" dirty="0"/>
                        <a:t>agencija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hr-HR" sz="850" dirty="0"/>
                        <a:t>(u milijunima)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hr-HR" sz="850"/>
                        <a:t>Rashodi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028412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25400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hr-HR" sz="850"/>
                        <a:t>3,5. Upravljanje financijama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hr-HR" sz="850" dirty="0"/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hr-HR" sz="850"/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hr-HR" sz="850"/>
                        <a:t>24,9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hr-HR" sz="850" dirty="0"/>
                        <a:t>1,6%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2069350"/>
                  </a:ext>
                </a:extLst>
              </a:tr>
            </a:tbl>
          </a:graphicData>
        </a:graphic>
      </p:graphicFrame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57" y="902638"/>
            <a:ext cx="8514095" cy="526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FD97E-DF2C-0E43-A3C0-ADD34B788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142" y="2097952"/>
            <a:ext cx="3745858" cy="38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5" y="1066800"/>
            <a:ext cx="8782189" cy="5573077"/>
          </a:xfrm>
        </p:spPr>
        <p:txBody>
          <a:bodyPr rtlCol="0">
            <a:normAutofit/>
          </a:bodyPr>
          <a:lstStyle/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1. razina smanjenja troškova: </a:t>
            </a:r>
            <a:r>
              <a:rPr lang="hr-HR" sz="1500" dirty="0">
                <a:solidFill>
                  <a:schemeClr val="tx1"/>
                </a:solidFill>
              </a:rPr>
              <a:t>Smanjenje troškova koji su bili uglavnom </a:t>
            </a:r>
            <a:r>
              <a:rPr lang="hr-HR" sz="1500" i="1" dirty="0">
                <a:solidFill>
                  <a:schemeClr val="tx1"/>
                </a:solidFill>
              </a:rPr>
              <a:t>nevidljivi</a:t>
            </a:r>
            <a:r>
              <a:rPr lang="hr-HR" sz="1500" dirty="0">
                <a:solidFill>
                  <a:schemeClr val="tx1"/>
                </a:solidFill>
              </a:rPr>
              <a:t> zaposlenicima i klijentima.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hr-HR" sz="1500" dirty="0">
                <a:solidFill>
                  <a:schemeClr val="tx1"/>
                </a:solidFill>
              </a:rPr>
              <a:t>može uključivati smanjenje sredstava za putovanja rukovodstva, otkazivanje nekih skupova manje važnosti, ograničavanje voznog parka i troškova održavanja, odgađanje kupnje novih računala i planova za proširenje postrojenja itd. </a:t>
            </a:r>
          </a:p>
          <a:p>
            <a:pPr algn="l"/>
            <a:r>
              <a:rPr lang="hr-HR" sz="1500" b="1" u="sng" dirty="0">
                <a:solidFill>
                  <a:srgbClr val="0070C0"/>
                </a:solidFill>
              </a:rPr>
              <a:t>2. razina smanjenja troškova: </a:t>
            </a:r>
            <a:r>
              <a:rPr lang="hr-HR" sz="1500" dirty="0">
                <a:solidFill>
                  <a:schemeClr val="tx1"/>
                </a:solidFill>
              </a:rPr>
              <a:t>Svi će zaposlenici početi primjećivati i osjećati ta smanjenja troškova. Primijetit će ih i perceptivniji klijenti. Ako se uvedu, 2. razine smanjenja troškova izazvat će </a:t>
            </a:r>
            <a:r>
              <a:rPr lang="hr-HR" sz="1500" i="1" dirty="0">
                <a:solidFill>
                  <a:schemeClr val="tx1"/>
                </a:solidFill>
              </a:rPr>
              <a:t>emocionalnu</a:t>
            </a:r>
            <a:r>
              <a:rPr lang="hr-HR" sz="1500" dirty="0">
                <a:solidFill>
                  <a:schemeClr val="tx1"/>
                </a:solidFill>
              </a:rPr>
              <a:t> reakciju. U ovoj je fazi prikladno: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hr-HR" sz="1500" b="1" dirty="0">
                <a:solidFill>
                  <a:schemeClr val="tx1"/>
                </a:solidFill>
              </a:rPr>
              <a:t>zaustaviti zapošljavanja</a:t>
            </a:r>
            <a:r>
              <a:rPr lang="hr-HR" sz="1500" dirty="0">
                <a:solidFill>
                  <a:schemeClr val="tx1"/>
                </a:solidFill>
              </a:rPr>
              <a:t> (osim ako se očekuje da neka nova funkcija gotovo trenutačno ne donese značajnu korist);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hr-HR" sz="1500" dirty="0">
                <a:solidFill>
                  <a:schemeClr val="tx1"/>
                </a:solidFill>
              </a:rPr>
              <a:t>prestati odgađati </a:t>
            </a:r>
            <a:r>
              <a:rPr lang="hr-HR" sz="1500" b="1" dirty="0">
                <a:solidFill>
                  <a:schemeClr val="tx1"/>
                </a:solidFill>
              </a:rPr>
              <a:t>otpuštanje zaposlenika u agencijama koji nisu produktivni</a:t>
            </a:r>
            <a:r>
              <a:rPr lang="hr-HR" sz="1500" dirty="0">
                <a:solidFill>
                  <a:schemeClr val="tx1"/>
                </a:solidFill>
              </a:rPr>
              <a:t>;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hr-HR" sz="1500" dirty="0">
                <a:solidFill>
                  <a:schemeClr val="tx1"/>
                </a:solidFill>
              </a:rPr>
              <a:t>neke od drugih opcija su smanjenje plaća rukovodstvu visoke razine, pregled podugovarateljskih aranžmana i ugovora s privremenim zaposlenicima.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3. razina smanjenja troškova: </a:t>
            </a:r>
            <a:r>
              <a:rPr lang="hr-HR" sz="1500" dirty="0">
                <a:solidFill>
                  <a:schemeClr val="tx1"/>
                </a:solidFill>
              </a:rPr>
              <a:t>Radi se o ekstremnim i najtežim smanjenjima troškova. Kada rukovodstvo agencije počne otpuštati dobre i perspektivne zaposlenike koje si više ne može priuštiti, to je pravo mučenje.</a:t>
            </a:r>
            <a:r>
              <a:rPr lang="hr-HR" sz="1500" i="1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hr-HR" sz="1500" dirty="0">
                <a:solidFill>
                  <a:schemeClr val="tx1"/>
                </a:solidFill>
              </a:rPr>
              <a:t>Međutim, ako dođe to te točke, jedina je druga mogućnost zatvaranje agencije ako je privatna. U javnom sektoru alternativa bi podrazumijevala ukidanje, spajanje ili restrukturiranje.</a:t>
            </a:r>
            <a:r>
              <a:rPr lang="hr-HR" sz="1700" dirty="0">
                <a:solidFill>
                  <a:schemeClr val="tx1"/>
                </a:solidFill>
              </a:rPr>
              <a:t> </a:t>
            </a:r>
          </a:p>
          <a:p>
            <a:pPr lvl="3" algn="l"/>
            <a:r>
              <a:rPr lang="hr-HR" sz="2100" dirty="0">
                <a:solidFill>
                  <a:schemeClr val="tx1"/>
                </a:solidFill>
              </a:rPr>
              <a:t>	</a:t>
            </a:r>
          </a:p>
          <a:p>
            <a:pPr lvl="3" algn="l"/>
            <a:r>
              <a:rPr lang="hr-HR" sz="2100" dirty="0">
                <a:solidFill>
                  <a:schemeClr val="tx1"/>
                </a:solidFill>
              </a:rPr>
              <a:t>	</a:t>
            </a:r>
          </a:p>
          <a:p>
            <a:pPr lvl="3" algn="l"/>
            <a:endParaRPr lang="ru-RU" sz="2900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Razine smanjenja troškova agencija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2" descr="Rezultat slika za ca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8" y="5539608"/>
            <a:ext cx="1342347" cy="11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2646930" y="5297815"/>
            <a:ext cx="6689125" cy="11932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razdoblju krize prouzročene koronavirusnom bolešću (COVID-19), posebno u slučaju zemalja članica PEMPAL-a, moguće i izvedive opcije uštede na rashodima bile bi ograničene na smanjenja troškova 1. i djelomično 2. razine (zaustavljanje zapošljavanja, pregled ugovornih aranžmana itd.). Bilo kakva druga smanjenja rashoda i mjere uštede zahtijevale bi temeljit funkcionalan i institucionalan pregled te nije moguće odrediti njihovu prikladnost na temelju brze dubinske analize rashoda.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41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000" b="1" u="sng" dirty="0">
                <a:solidFill>
                  <a:srgbClr val="0070C0"/>
                </a:solidFill>
              </a:rPr>
              <a:t>Ilustrativni kriteriji za odgađanje ili poništavanje projekata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Selektivan pristup kapitalnim projektima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35313" y="1770735"/>
          <a:ext cx="7387772" cy="3062521"/>
        </p:xfrm>
        <a:graphic>
          <a:graphicData uri="http://schemas.openxmlformats.org/drawingml/2006/table">
            <a:tbl>
              <a:tblPr/>
              <a:tblGrid>
                <a:gridCol w="504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latin typeface="Calibri"/>
                          <a:ea typeface="Calibri"/>
                          <a:cs typeface="Times New Roman"/>
                        </a:rPr>
                        <a:t>Osnovna matrica za donošenje odluka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latin typeface="Calibri"/>
                          <a:ea typeface="Calibri"/>
                          <a:cs typeface="Times New Roman"/>
                        </a:rPr>
                        <a:t>Odgoditi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latin typeface="Calibri"/>
                          <a:ea typeface="Calibri"/>
                          <a:cs typeface="Times New Roman"/>
                        </a:rPr>
                        <a:t>Otkazati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Projekt je odobren, ali nije pokrenut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Projekt je pokrenut, nastalo je manje od 10% troškova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Projekt je u provedbi, K/T provedbe &gt;1,5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Projekt je u provedbi, K/T provedbe &lt;1,5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Projekt je u provedbi, K/T provedbe &lt;1,0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4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>
                          <a:latin typeface="Calibri"/>
                          <a:ea typeface="Calibri"/>
                          <a:cs typeface="Times New Roman"/>
                        </a:rPr>
                        <a:t>Dodatna razmatranja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Stvaranje velikog broja radnih mjesta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Značajna sinergija s drugim projektima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Visoki troškovi otkazivanja projekta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Visoki društveni i okolišni rizici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6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400" b="1" u="sng" dirty="0">
                <a:solidFill>
                  <a:srgbClr val="0070C0"/>
                </a:solidFill>
              </a:rPr>
              <a:t>Ilustrativni kriteriji za projekte u paketu stimulativnih mjera</a:t>
            </a:r>
          </a:p>
          <a:p>
            <a:pPr lvl="1" algn="l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953735"/>
                </a:solidFill>
              </a:rPr>
              <a:t>Selektivan pristup kapitalnim projektima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02978"/>
              </p:ext>
            </p:extLst>
          </p:nvPr>
        </p:nvGraphicFramePr>
        <p:xfrm>
          <a:off x="1103087" y="1683657"/>
          <a:ext cx="7808684" cy="3744686"/>
        </p:xfrm>
        <a:graphic>
          <a:graphicData uri="http://schemas.openxmlformats.org/drawingml/2006/table">
            <a:tbl>
              <a:tblPr/>
              <a:tblGrid>
                <a:gridCol w="104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latin typeface="Calibri"/>
                          <a:ea typeface="Calibri"/>
                          <a:cs typeface="Times New Roman"/>
                        </a:rPr>
                        <a:t>Načelo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latin typeface="Calibri"/>
                          <a:ea typeface="Calibri"/>
                          <a:cs typeface="Times New Roman"/>
                        </a:rPr>
                        <a:t>Ilustrativni kriteriji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latin typeface="Calibri"/>
                          <a:ea typeface="Calibri"/>
                          <a:cs typeface="Times New Roman"/>
                        </a:rPr>
                        <a:t>Pravovremenost</a:t>
                      </a:r>
                      <a:endParaRPr lang="hr-H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Projekte je moguće provesti u potrebnom roku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atin typeface="Calibri"/>
                          <a:ea typeface="Calibri"/>
                          <a:cs typeface="Times New Roman"/>
                        </a:rPr>
                        <a:t>Značajan udio projekata treba biti dostupan za provedbu bez odlaganja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latin typeface="Calibri"/>
                          <a:ea typeface="Calibri"/>
                          <a:cs typeface="Times New Roman"/>
                        </a:rPr>
                        <a:t>Usmjerenost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Visok omjer koristi/troška (K/T &gt;1,5)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Dodatni pozitivni utjecaji (iznad procjene K/T):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ekonomski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društveni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okolišni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Visoki potencijal za stvaranje radnih mjesta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Značajna sinergija s drugim projektima, uključujući SNG-ove i privatni sektor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Iskorištavanje financiranja koncesijama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latin typeface="Calibri"/>
                          <a:ea typeface="Calibri"/>
                          <a:cs typeface="Times New Roman"/>
                        </a:rPr>
                        <a:t>Privremenost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Projekti trebaju imati snažan utjecaj na dugoročni razvoj, ali ograničen dugoročni fiskalni utjecaj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atin typeface="Calibri"/>
                          <a:ea typeface="Calibri"/>
                          <a:cs typeface="Times New Roman"/>
                        </a:rPr>
                        <a:t>Ne bi trebali zahtijevati značajno financiranje nakon razdoblja fiskalnog poticaja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98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064" y="1448386"/>
            <a:ext cx="8610136" cy="4673600"/>
          </a:xfrm>
        </p:spPr>
        <p:txBody>
          <a:bodyPr rtlCol="0">
            <a:noAutofit/>
          </a:bodyPr>
          <a:lstStyle/>
          <a:p>
            <a:pPr lvl="0" algn="l">
              <a:spcBef>
                <a:spcPts val="1600"/>
              </a:spcBef>
              <a:spcAft>
                <a:spcPts val="1000"/>
              </a:spcAft>
            </a:pPr>
            <a:r>
              <a:rPr lang="hr-HR" sz="2400" b="1" u="sng" dirty="0">
                <a:solidFill>
                  <a:srgbClr val="0070C0"/>
                </a:solidFill>
              </a:rPr>
              <a:t>Cilj proizvoda znanja:</a:t>
            </a: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dirty="0">
                <a:solidFill>
                  <a:schemeClr val="tx1"/>
                </a:solidFill>
              </a:rPr>
              <a:t>pomoći zemljama članicama PEMPAL-a u razvijanju metodologija i alata za provedbu ubrzanih dubinskih analiza rashoda kako bi se brzo odgovorilo na krizne potrebe</a:t>
            </a:r>
          </a:p>
          <a:p>
            <a:pPr lvl="0" algn="l">
              <a:spcBef>
                <a:spcPts val="1600"/>
              </a:spcBef>
              <a:spcAft>
                <a:spcPts val="1000"/>
              </a:spcAft>
            </a:pPr>
            <a:r>
              <a:rPr lang="hr-HR" sz="2400" b="1" u="sng" dirty="0">
                <a:solidFill>
                  <a:srgbClr val="0070C0"/>
                </a:solidFill>
              </a:rPr>
              <a:t>Metoda i izvori podataka: </a:t>
            </a:r>
            <a:r>
              <a:rPr lang="hr-HR" sz="2400" b="1" dirty="0">
                <a:solidFill>
                  <a:schemeClr val="tx1"/>
                </a:solidFill>
              </a:rPr>
              <a:t>većinom utemeljeni na analizi dokumentacije, uz potporu razgovora sa stručnjacima i odabranim službenicima pojedinih zemalja; anketa ograničenog opsega provedena među zemljama članicama PEMPAL-a</a:t>
            </a:r>
          </a:p>
          <a:p>
            <a:pPr lvl="0" algn="l">
              <a:spcBef>
                <a:spcPts val="1000"/>
              </a:spcBef>
              <a:spcAft>
                <a:spcPts val="1000"/>
              </a:spcAft>
            </a:pPr>
            <a:r>
              <a:rPr lang="hr-HR" sz="2400" b="1" u="sng" dirty="0">
                <a:solidFill>
                  <a:srgbClr val="0070C0"/>
                </a:solidFill>
              </a:rPr>
              <a:t>Predmet ovog proizvoda znanja: </a:t>
            </a:r>
            <a:r>
              <a:rPr lang="hr-HR" sz="2400" b="1" dirty="0">
                <a:solidFill>
                  <a:schemeClr val="tx1"/>
                </a:solidFill>
              </a:rPr>
              <a:t>upotrebljavamo pojam ubrzane dubinske analize rashoda u smislu postupaka analize proračunskih rashoda koji su dizajnirani i provedeni u svrhu ispunjavanja potrebe za brzim odgovorom na neposredne fiskalne pritiske i izazove. </a:t>
            </a:r>
          </a:p>
          <a:p>
            <a:pPr lvl="0" algn="l"/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9448800" cy="876300"/>
          </a:xfrm>
        </p:spPr>
        <p:txBody>
          <a:bodyPr/>
          <a:lstStyle/>
          <a:p>
            <a:r>
              <a:rPr lang="hr-HR" sz="3200" b="1" dirty="0">
                <a:solidFill>
                  <a:srgbClr val="953735"/>
                </a:solidFill>
              </a:rPr>
              <a:t>Ciljevi, metodologija i predmet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36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 fontScale="70000" lnSpcReduction="20000"/>
          </a:bodyPr>
          <a:lstStyle/>
          <a:p>
            <a:pPr lvl="0" algn="l"/>
            <a:r>
              <a:rPr lang="hr-HR" sz="3400" b="1" u="sng" dirty="0">
                <a:solidFill>
                  <a:srgbClr val="0070C0"/>
                </a:solidFill>
              </a:rPr>
              <a:t>Mjere:</a:t>
            </a:r>
            <a:r>
              <a:rPr lang="hr-HR" sz="3800" b="1" u="sng" dirty="0">
                <a:solidFill>
                  <a:srgbClr val="0070C0"/>
                </a:solidFill>
              </a:rPr>
              <a:t> </a:t>
            </a:r>
            <a:r>
              <a:rPr lang="hr-HR" dirty="0">
                <a:solidFill>
                  <a:schemeClr val="tx1"/>
                </a:solidFill>
              </a:rPr>
              <a:t>pregled vladinih programa i ciljanih vrijednosti indikatora učinka (Rusija i </a:t>
            </a:r>
            <a:r>
              <a:rPr lang="hr-HR" dirty="0" err="1">
                <a:solidFill>
                  <a:schemeClr val="tx1"/>
                </a:solidFill>
              </a:rPr>
              <a:t>Bjelarus</a:t>
            </a:r>
            <a:r>
              <a:rPr lang="hr-HR" dirty="0">
                <a:solidFill>
                  <a:schemeClr val="tx1"/>
                </a:solidFill>
              </a:rPr>
              <a:t>), optimizacija javnih ulaganja, uspostavljanje fondova rezervi, revidiranje metodologije izračuna graničnih vrijednosti osnovnih rashoda (Rusija), zaduživanje. </a:t>
            </a:r>
          </a:p>
          <a:p>
            <a:pPr algn="l"/>
            <a:r>
              <a:rPr lang="hr-HR" sz="3400" b="1" u="sng" dirty="0">
                <a:solidFill>
                  <a:srgbClr val="0070C0"/>
                </a:solidFill>
              </a:rPr>
              <a:t>Smanjenje rashoda; </a:t>
            </a:r>
            <a:r>
              <a:rPr lang="hr-HR" dirty="0">
                <a:solidFill>
                  <a:schemeClr val="tx1"/>
                </a:solidFill>
              </a:rPr>
              <a:t>troškovi uprave i održavanja u državnim agencijama, zahtjevi za novim sredstvima financiranja i smanjenja diskrecijskih rashoda, rashodi povezani sa sportskim i kulturnim skupovima i proslavama, javna ulaganja</a:t>
            </a:r>
          </a:p>
          <a:p>
            <a:pPr algn="l"/>
            <a:r>
              <a:rPr lang="hr-HR" sz="3500" b="1" u="sng" dirty="0">
                <a:solidFill>
                  <a:srgbClr val="0070C0"/>
                </a:solidFill>
              </a:rPr>
              <a:t>Izazovi: </a:t>
            </a:r>
            <a:r>
              <a:rPr lang="hr-HR" sz="3300" dirty="0">
                <a:solidFill>
                  <a:schemeClr val="tx1"/>
                </a:solidFill>
              </a:rPr>
              <a:t>pritisak rokova; nedostatak kapaciteta, nedostatak metodologije i alata za podršku; otpor i nedostatak suradnje resornih ministarstava, nedostatak regulatornog okvira koji bi omogućio priznanje i podršku procesima efikasnosti i strateškog pregleda. </a:t>
            </a:r>
          </a:p>
          <a:p>
            <a:pPr lvl="0" algn="l"/>
            <a:r>
              <a:rPr lang="hr-HR" sz="3400" b="1" u="sng" dirty="0">
                <a:solidFill>
                  <a:srgbClr val="0070C0"/>
                </a:solidFill>
              </a:rPr>
              <a:t>Sudionici ankete: 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sz="3300" dirty="0">
                <a:solidFill>
                  <a:schemeClr val="tx1"/>
                </a:solidFill>
              </a:rPr>
              <a:t>Albanija, Armenija, Azerbajdžan, </a:t>
            </a:r>
            <a:r>
              <a:rPr lang="hr-HR" sz="3300" dirty="0" err="1">
                <a:solidFill>
                  <a:schemeClr val="tx1"/>
                </a:solidFill>
              </a:rPr>
              <a:t>Bjelarus</a:t>
            </a:r>
            <a:r>
              <a:rPr lang="hr-HR" sz="3300" dirty="0">
                <a:solidFill>
                  <a:schemeClr val="tx1"/>
                </a:solidFill>
              </a:rPr>
              <a:t>, Bosna i Hercegovina, Bugarska, Hrvatska, Srbija, Kosovo, </a:t>
            </a:r>
            <a:r>
              <a:rPr lang="hr-HR" sz="3300" dirty="0" err="1">
                <a:solidFill>
                  <a:schemeClr val="tx1"/>
                </a:solidFill>
              </a:rPr>
              <a:t>Moldova</a:t>
            </a:r>
            <a:r>
              <a:rPr lang="hr-HR" sz="3300" dirty="0">
                <a:solidFill>
                  <a:schemeClr val="tx1"/>
                </a:solidFill>
              </a:rPr>
              <a:t>, Ruska Federacija i Kazahstan. </a:t>
            </a: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Iskustvo PEMPAL zemalja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9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hr-HR" sz="2400" b="1" u="sng" dirty="0">
                <a:solidFill>
                  <a:srgbClr val="0070C0"/>
                </a:solidFill>
              </a:rPr>
              <a:t>Mjere ispod crte: </a:t>
            </a:r>
            <a:r>
              <a:rPr lang="hr-HR" sz="2500" dirty="0">
                <a:solidFill>
                  <a:schemeClr val="tx1"/>
                </a:solidFill>
              </a:rPr>
              <a:t>ulaganja vlasničkog kapitala, kupnja imovine, preuzimanje dugova, uključujući u okviru izvanproračunskih fondova</a:t>
            </a:r>
          </a:p>
          <a:p>
            <a:pPr lvl="0" algn="l"/>
            <a:endParaRPr lang="ru-RU" sz="25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hr-HR" sz="2400" b="1" u="sng" dirty="0">
                <a:solidFill>
                  <a:srgbClr val="0070C0"/>
                </a:solidFill>
              </a:rPr>
              <a:t>Potencijalne obveze: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hr-HR" sz="2500" dirty="0">
                <a:solidFill>
                  <a:schemeClr val="tx1"/>
                </a:solidFill>
              </a:rPr>
              <a:t>jamstva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hr-HR" sz="2500" dirty="0" err="1">
                <a:solidFill>
                  <a:schemeClr val="tx1"/>
                </a:solidFill>
              </a:rPr>
              <a:t>kvazifiskalne</a:t>
            </a:r>
            <a:r>
              <a:rPr lang="hr-HR" sz="2500" dirty="0">
                <a:solidFill>
                  <a:schemeClr val="tx1"/>
                </a:solidFill>
              </a:rPr>
              <a:t> operacije: nekomercijalne operacije javnih poduzeća u ime vlade (podređeni i koncesijski zajmovi, jamstva, paketi mjera potpore i stabilizacijski fondovi itd.)</a:t>
            </a: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Dopunske/alternativne fiskalne mjere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Autofit/>
          </a:bodyPr>
          <a:lstStyle/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1.: </a:t>
            </a:r>
            <a:r>
              <a:rPr lang="hr-HR" sz="1500" dirty="0">
                <a:solidFill>
                  <a:schemeClr val="tx1"/>
                </a:solidFill>
              </a:rPr>
              <a:t>osigurati političku potporu visoke razine za ključne faze procesa dubinske analize proračunskih rashoda 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2.: </a:t>
            </a:r>
            <a:r>
              <a:rPr lang="hr-HR" sz="1500" dirty="0">
                <a:solidFill>
                  <a:schemeClr val="tx1"/>
                </a:solidFill>
              </a:rPr>
              <a:t>pokrenuti dijalog između resornih ministarstava i središnjeg proračunskog tijela i vlade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3.: </a:t>
            </a:r>
            <a:r>
              <a:rPr lang="hr-HR" sz="1500" dirty="0">
                <a:solidFill>
                  <a:schemeClr val="tx1"/>
                </a:solidFill>
              </a:rPr>
              <a:t>uključiti ubrzanu dubinsku analizu u redoviti proces planiranja proračuna, institucionaliziranje nekih jednostavnih alata za pregled javnih politika u pogledu analize proračuna</a:t>
            </a:r>
            <a:endParaRPr lang="hr-HR" sz="1500" b="1" dirty="0">
              <a:solidFill>
                <a:schemeClr val="tx1"/>
              </a:solidFill>
            </a:endParaRP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4.:</a:t>
            </a:r>
            <a:r>
              <a:rPr lang="hr-HR" sz="1500" b="1" dirty="0"/>
              <a:t> </a:t>
            </a:r>
            <a:r>
              <a:rPr lang="hr-HR" sz="1500" dirty="0">
                <a:solidFill>
                  <a:schemeClr val="tx1"/>
                </a:solidFill>
              </a:rPr>
              <a:t>uspostavljanje proračunskih prioriteta u početnim fazama procesa i informiranje o njima, utvrđivanje područja niskog prioriteta koja se mogu razmotriti u pogledu potencijalnih smanjenja troškova i ciljanog smanjenja rashoda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5.: </a:t>
            </a:r>
            <a:r>
              <a:rPr lang="hr-HR" sz="1500" dirty="0">
                <a:solidFill>
                  <a:schemeClr val="tx1"/>
                </a:solidFill>
              </a:rPr>
              <a:t>razmotriti opširniju upotrebu digitalnih rješenja u pogledu planiranja i provedbe proračuna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6.: </a:t>
            </a:r>
            <a:r>
              <a:rPr lang="hr-HR" sz="1500" dirty="0">
                <a:solidFill>
                  <a:schemeClr val="tx1"/>
                </a:solidFill>
              </a:rPr>
              <a:t>uključiti vanjske stručnjake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7.:</a:t>
            </a:r>
            <a:r>
              <a:rPr lang="hr-HR" sz="1500" b="1" dirty="0"/>
              <a:t> </a:t>
            </a:r>
            <a:r>
              <a:rPr lang="hr-HR" sz="1500" dirty="0">
                <a:solidFill>
                  <a:schemeClr val="tx1"/>
                </a:solidFill>
              </a:rPr>
              <a:t>razmotriti privremeno ublažavanje formalnih procesa, ovlasti i delegiranja u slučaju potrebe za brzim smanjenjem rashoda ili </a:t>
            </a:r>
            <a:r>
              <a:rPr lang="hr-HR" sz="1500" dirty="0" err="1">
                <a:solidFill>
                  <a:schemeClr val="tx1"/>
                </a:solidFill>
              </a:rPr>
              <a:t>realokacijom</a:t>
            </a:r>
            <a:endParaRPr lang="hr-HR" sz="1500" dirty="0">
              <a:solidFill>
                <a:schemeClr val="tx1"/>
              </a:solidFill>
            </a:endParaRP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8.: </a:t>
            </a:r>
            <a:r>
              <a:rPr lang="hr-HR" sz="1500" dirty="0">
                <a:solidFill>
                  <a:schemeClr val="tx1"/>
                </a:solidFill>
              </a:rPr>
              <a:t>uspostavljanje mehanizma jasnog političkog nadzora nad procesom, ograđivanja rashoda u pogledu odgovora na krizu prouzročenu koronavirusnom bolešću (COVID-19) i uvođenje aranžmana povećane transparentnosti i nadzora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9.: </a:t>
            </a:r>
            <a:r>
              <a:rPr lang="hr-HR" sz="1500" dirty="0">
                <a:solidFill>
                  <a:schemeClr val="tx1"/>
                </a:solidFill>
              </a:rPr>
              <a:t>integriranje obveznih pitanja u pogledu strategije i efikasnosti u proračunske prijedloge, razmotriti spajanje ciljanih (vertikalnih) pregleda sektora sa sveobuhvatnim ili horizontalnim pregledom</a:t>
            </a:r>
          </a:p>
          <a:p>
            <a:pPr lvl="0" algn="l"/>
            <a:r>
              <a:rPr lang="hr-HR" sz="1500" b="1" u="sng" dirty="0">
                <a:solidFill>
                  <a:srgbClr val="0070C0"/>
                </a:solidFill>
              </a:rPr>
              <a:t>Preporuka 10.: </a:t>
            </a:r>
            <a:r>
              <a:rPr lang="hr-HR" sz="1500" dirty="0">
                <a:solidFill>
                  <a:schemeClr val="tx1"/>
                </a:solidFill>
              </a:rPr>
              <a:t>razmotriti upotrebu jamstava, izravnih i neizravnih proračunskih zajmova, mjera ispod crte i kvazifiskalnih mjera za ublažavanje fiskalnog utjecaja krize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Preporuke: Proces i alati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 fontScale="92500" lnSpcReduction="20000"/>
          </a:bodyPr>
          <a:lstStyle/>
          <a:p>
            <a:pPr lvl="0" algn="l"/>
            <a:r>
              <a:rPr lang="hr-HR" sz="1700" b="1" u="sng" dirty="0">
                <a:solidFill>
                  <a:srgbClr val="0070C0"/>
                </a:solidFill>
              </a:rPr>
              <a:t>Preporuka 11.:</a:t>
            </a:r>
            <a:r>
              <a:rPr lang="hr-HR" sz="1800" dirty="0">
                <a:solidFill>
                  <a:schemeClr val="tx1"/>
                </a:solidFill>
              </a:rPr>
              <a:t> razmotriti upotrebu sveobuhvatnog, no relativno površnog pristupa provedbi ubrzanih dubinskih analiza rashoda</a:t>
            </a:r>
          </a:p>
          <a:p>
            <a:pPr lvl="0" algn="l"/>
            <a:r>
              <a:rPr lang="hr-HR" sz="1700" b="1" u="sng" dirty="0">
                <a:solidFill>
                  <a:srgbClr val="0070C0"/>
                </a:solidFill>
              </a:rPr>
              <a:t>Preporuka 12.:</a:t>
            </a:r>
            <a:r>
              <a:rPr lang="hr-HR" b="1" dirty="0"/>
              <a:t> </a:t>
            </a:r>
            <a:r>
              <a:rPr lang="hr-HR" sz="1800" dirty="0">
                <a:solidFill>
                  <a:schemeClr val="tx1"/>
                </a:solidFill>
              </a:rPr>
              <a:t>fokusirati se na horizontalne analize rashoda bez pribjegavanja temeljitim analizama, uz upotrebu relativno jednostavnih analitičkih alata</a:t>
            </a:r>
          </a:p>
          <a:p>
            <a:pPr lvl="0" algn="l"/>
            <a:endParaRPr lang="ru-RU" sz="1800" dirty="0">
              <a:solidFill>
                <a:schemeClr val="tx1"/>
              </a:solidFill>
            </a:endParaRPr>
          </a:p>
          <a:p>
            <a:pPr lvl="0" algn="l"/>
            <a:r>
              <a:rPr lang="hr-HR" sz="1700" b="1" u="sng" dirty="0">
                <a:solidFill>
                  <a:srgbClr val="0070C0"/>
                </a:solidFill>
              </a:rPr>
              <a:t>Preporuka 13.: </a:t>
            </a:r>
            <a:r>
              <a:rPr lang="hr-HR" sz="1800" dirty="0">
                <a:solidFill>
                  <a:schemeClr val="tx1"/>
                </a:solidFill>
              </a:rPr>
              <a:t>upotreba selektivnog pristupa donošenju odluka o smanjenju troškova ili odgađanju kapitalnih rashoda</a:t>
            </a:r>
          </a:p>
          <a:p>
            <a:pPr lvl="0" algn="l"/>
            <a:endParaRPr lang="ru-RU" sz="1800" dirty="0">
              <a:solidFill>
                <a:schemeClr val="tx1"/>
              </a:solidFill>
            </a:endParaRPr>
          </a:p>
          <a:p>
            <a:pPr lvl="0" algn="l"/>
            <a:r>
              <a:rPr lang="hr-HR" sz="1700" b="1" u="sng" dirty="0">
                <a:solidFill>
                  <a:srgbClr val="0070C0"/>
                </a:solidFill>
              </a:rPr>
              <a:t>Preporuka 14.: </a:t>
            </a:r>
            <a:r>
              <a:rPr lang="hr-HR" sz="1800" dirty="0">
                <a:solidFill>
                  <a:schemeClr val="tx1"/>
                </a:solidFill>
              </a:rPr>
              <a:t>razmotriti privremene i postupne mjere smanjenja primanja zaposlenika u javnom sektoru</a:t>
            </a:r>
          </a:p>
          <a:p>
            <a:pPr lvl="0" algn="l"/>
            <a:r>
              <a:rPr lang="hr-HR" sz="1800" dirty="0">
                <a:solidFill>
                  <a:srgbClr val="C00000"/>
                </a:solidFill>
              </a:rPr>
              <a:t>!!! Potrebno je imati na umu moguća ograničenja i negativan utjecaj u većini zemalja članica PEMPAL-a, posebno tijekom krize prouzročene </a:t>
            </a:r>
            <a:r>
              <a:rPr lang="hr-HR" sz="1800" dirty="0" err="1">
                <a:solidFill>
                  <a:srgbClr val="C00000"/>
                </a:solidFill>
              </a:rPr>
              <a:t>koronavirusnom</a:t>
            </a:r>
            <a:r>
              <a:rPr lang="hr-HR" sz="1800" dirty="0">
                <a:solidFill>
                  <a:srgbClr val="C00000"/>
                </a:solidFill>
              </a:rPr>
              <a:t> bolešću (COVID-19). Što se tiče </a:t>
            </a:r>
            <a:r>
              <a:rPr lang="hr-HR" sz="1800" b="1" i="1" dirty="0">
                <a:solidFill>
                  <a:srgbClr val="C00000"/>
                </a:solidFill>
              </a:rPr>
              <a:t>ubrzane</a:t>
            </a:r>
            <a:r>
              <a:rPr lang="hr-HR" sz="1800" dirty="0">
                <a:solidFill>
                  <a:srgbClr val="C00000"/>
                </a:solidFill>
              </a:rPr>
              <a:t> analize, mogućnosti bi mogle biti ograničene na zaustavljanje zapošljavanja te, u rijetkim slučajevima, bonusa i dobrovoljnih odricanja službenika viših razina. </a:t>
            </a:r>
          </a:p>
          <a:p>
            <a:pPr lvl="0" algn="l"/>
            <a:endParaRPr lang="en-US" sz="1700" b="1" u="sng" dirty="0">
              <a:solidFill>
                <a:srgbClr val="0070C0"/>
              </a:solidFill>
            </a:endParaRPr>
          </a:p>
          <a:p>
            <a:pPr lvl="0" algn="l"/>
            <a:r>
              <a:rPr lang="hr-HR" sz="1700" b="1" u="sng" dirty="0">
                <a:solidFill>
                  <a:srgbClr val="0070C0"/>
                </a:solidFill>
              </a:rPr>
              <a:t>Preporuka 15.: </a:t>
            </a:r>
            <a:r>
              <a:rPr lang="hr-HR" sz="1800" dirty="0">
                <a:solidFill>
                  <a:schemeClr val="tx1"/>
                </a:solidFill>
              </a:rPr>
              <a:t>pregledati troškove održavanja državnih agencija kako bi se utvrdile moguće uštede i smanjenja rashoda: mogli bi biti najbezbolniji</a:t>
            </a:r>
          </a:p>
          <a:p>
            <a:pPr lvl="0" algn="l"/>
            <a:endParaRPr lang="ru-RU" sz="1800" dirty="0">
              <a:solidFill>
                <a:schemeClr val="tx1"/>
              </a:solidFill>
            </a:endParaRPr>
          </a:p>
          <a:p>
            <a:pPr lvl="0" algn="l"/>
            <a:r>
              <a:rPr lang="hr-HR" sz="1700" b="1" u="sng" dirty="0">
                <a:solidFill>
                  <a:srgbClr val="0070C0"/>
                </a:solidFill>
              </a:rPr>
              <a:t>Preporuka 16.: </a:t>
            </a:r>
            <a:r>
              <a:rPr lang="hr-HR" sz="1800" dirty="0">
                <a:solidFill>
                  <a:schemeClr val="tx1"/>
                </a:solidFill>
              </a:rPr>
              <a:t>razmotriti angažiranje vanjskih eksperata za ciljane preglede u području socijalne pomoći: poboljšanjem u upravi, kanalima isporuke i ciljanju socijalnih transfera može se stvoriti značajan fiskalni prostor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Preporuke: Fokusna područja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1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0" algn="l"/>
            <a:r>
              <a:rPr lang="hr-HR" sz="2000" b="1" u="sng" dirty="0">
                <a:solidFill>
                  <a:srgbClr val="0070C0"/>
                </a:solidFill>
              </a:rPr>
              <a:t>Savjet za srednjoročno i dugoročno djelovanje</a:t>
            </a:r>
          </a:p>
          <a:p>
            <a:pPr lvl="0" algn="l"/>
            <a:endParaRPr lang="ru-RU" sz="1700" b="1" u="sng" dirty="0">
              <a:solidFill>
                <a:srgbClr val="0070C0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osnažiti </a:t>
            </a:r>
            <a:r>
              <a:rPr lang="hr-HR" sz="1800" b="1" dirty="0">
                <a:solidFill>
                  <a:schemeClr val="tx1"/>
                </a:solidFill>
              </a:rPr>
              <a:t>informatičke i tehnološke kapacitete </a:t>
            </a:r>
            <a:r>
              <a:rPr lang="hr-HR" sz="1800" dirty="0">
                <a:solidFill>
                  <a:schemeClr val="tx1"/>
                </a:solidFill>
              </a:rPr>
              <a:t>i proširiti upotrebu </a:t>
            </a:r>
            <a:r>
              <a:rPr lang="hr-HR" sz="1800" b="1" dirty="0">
                <a:solidFill>
                  <a:schemeClr val="tx1"/>
                </a:solidFill>
              </a:rPr>
              <a:t>digitalnih rješenja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poduzeti korake u pogledu </a:t>
            </a:r>
            <a:r>
              <a:rPr lang="hr-HR" sz="1800" b="1" dirty="0">
                <a:solidFill>
                  <a:schemeClr val="tx1"/>
                </a:solidFill>
              </a:rPr>
              <a:t>okvira planiranja proračuna prema učinku i upravljanja</a:t>
            </a:r>
            <a:r>
              <a:rPr lang="hr-HR" sz="1800" dirty="0">
                <a:solidFill>
                  <a:schemeClr val="tx1"/>
                </a:solidFill>
              </a:rPr>
              <a:t> kako bi se nadoknadili nedostaci podataka i poboljšala njihova kvaliteta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uspostaviti </a:t>
            </a:r>
            <a:r>
              <a:rPr lang="hr-HR" sz="1800" b="1" dirty="0">
                <a:solidFill>
                  <a:schemeClr val="tx1"/>
                </a:solidFill>
              </a:rPr>
              <a:t>rezerve za nepredviđene rashode</a:t>
            </a:r>
            <a:r>
              <a:rPr lang="hr-HR" sz="1800" dirty="0">
                <a:solidFill>
                  <a:schemeClr val="tx1"/>
                </a:solidFill>
              </a:rPr>
              <a:t> te ih redovito nadopunjavati u normalnijim uvjetima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poduzeti korake u pogledu okvira </a:t>
            </a:r>
            <a:r>
              <a:rPr lang="hr-HR" sz="1800" b="1" dirty="0">
                <a:solidFill>
                  <a:schemeClr val="tx1"/>
                </a:solidFill>
              </a:rPr>
              <a:t>upravljanja i postavljanja prioriteta u javnim ulaganjima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ojačati funkciju </a:t>
            </a:r>
            <a:r>
              <a:rPr lang="hr-HR" sz="1800" b="1" dirty="0">
                <a:solidFill>
                  <a:schemeClr val="tx1"/>
                </a:solidFill>
              </a:rPr>
              <a:t>unutarnje i vanjske revizije</a:t>
            </a:r>
            <a:r>
              <a:rPr lang="hr-HR" sz="1800" dirty="0">
                <a:solidFill>
                  <a:schemeClr val="tx1"/>
                </a:solidFill>
              </a:rPr>
              <a:t> u svrhu podrške prijeko potrebnoj naknadnoj odgovornosti u vezi s potrošnjom povezanom s krizom prouzročenom </a:t>
            </a:r>
            <a:r>
              <a:rPr lang="hr-HR" sz="1800" dirty="0" err="1">
                <a:solidFill>
                  <a:schemeClr val="tx1"/>
                </a:solidFill>
              </a:rPr>
              <a:t>koronavirusnom</a:t>
            </a:r>
            <a:r>
              <a:rPr lang="hr-HR" sz="1800" dirty="0">
                <a:solidFill>
                  <a:schemeClr val="tx1"/>
                </a:solidFill>
              </a:rPr>
              <a:t> bolešću (COVID-19)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izraditi plan povratka </a:t>
            </a:r>
            <a:r>
              <a:rPr lang="hr-HR" sz="1800" b="1" dirty="0">
                <a:solidFill>
                  <a:schemeClr val="tx1"/>
                </a:solidFill>
              </a:rPr>
              <a:t>održivom fiskalnom sustavu</a:t>
            </a:r>
            <a:r>
              <a:rPr lang="hr-HR" sz="1800" dirty="0">
                <a:solidFill>
                  <a:schemeClr val="tx1"/>
                </a:solidFill>
              </a:rPr>
              <a:t>, poduzeti korake u pogledu poboljšanja </a:t>
            </a:r>
            <a:r>
              <a:rPr lang="hr-HR" sz="1800" b="1" dirty="0">
                <a:solidFill>
                  <a:schemeClr val="tx1"/>
                </a:solidFill>
              </a:rPr>
              <a:t>okvira fiskalnog upravljanja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razmotriti izvedivost provođenja postupka </a:t>
            </a:r>
            <a:r>
              <a:rPr lang="hr-HR" sz="1800" b="1" dirty="0">
                <a:solidFill>
                  <a:schemeClr val="tx1"/>
                </a:solidFill>
              </a:rPr>
              <a:t>optimizacije javnog sektora</a:t>
            </a:r>
            <a:r>
              <a:rPr lang="hr-HR" sz="1800" dirty="0">
                <a:solidFill>
                  <a:schemeClr val="tx1"/>
                </a:solidFill>
              </a:rPr>
              <a:t> prilikom povratka u </a:t>
            </a:r>
            <a:r>
              <a:rPr lang="hr-HR" sz="1800">
                <a:solidFill>
                  <a:schemeClr val="tx1"/>
                </a:solidFill>
              </a:rPr>
              <a:t>uobičajeno stanje</a:t>
            </a:r>
            <a:endParaRPr lang="hr-HR" sz="18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Zaključne napomene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4267200"/>
            <a:ext cx="2113280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1295400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3600" dirty="0">
                <a:solidFill>
                  <a:srgbClr val="000000"/>
                </a:solidFill>
              </a:rPr>
              <a:t>Hvala na pozornosti!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000">
                <a:solidFill>
                  <a:srgbClr val="000000"/>
                </a:solidFill>
              </a:rPr>
              <a:t>Svi relevantni materijali sa skupova PEMPAL-a dostupni su na engleskom, ruskom i bosansko-hrvatsko-srpskom na sljedećoj poveznici: </a:t>
            </a:r>
            <a:r>
              <a:rPr lang="hr-HR" sz="2000">
                <a:solidFill>
                  <a:srgbClr val="000000"/>
                </a:solidFill>
                <a:hlinkClick r:id="rId4"/>
              </a:rPr>
              <a:t>www.pempal.org</a:t>
            </a: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BED7F-B68E-5F40-B187-F91204BF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88" y="1447800"/>
            <a:ext cx="8763000" cy="6019800"/>
          </a:xfrm>
        </p:spPr>
        <p:txBody>
          <a:bodyPr rtlCol="0">
            <a:normAutofit/>
          </a:bodyPr>
          <a:lstStyle/>
          <a:p>
            <a:pPr marL="342900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2200" b="1" dirty="0">
                <a:solidFill>
                  <a:srgbClr val="0070C0"/>
                </a:solidFill>
              </a:rPr>
              <a:t>1. DIO</a:t>
            </a:r>
            <a:r>
              <a:rPr lang="hr-HR" sz="2200" dirty="0">
                <a:solidFill>
                  <a:schemeClr val="tx1"/>
                </a:solidFill>
              </a:rPr>
              <a:t> Dubinske analize rashoda: ključne karakteristike, vrste i kriteriji uspjeha </a:t>
            </a:r>
          </a:p>
          <a:p>
            <a:pPr marL="800100" lvl="1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1800" dirty="0">
                <a:solidFill>
                  <a:schemeClr val="tx1"/>
                </a:solidFill>
              </a:rPr>
              <a:t>Kratak povijesni pregled, opći ciljevi i vrste dubinskih analiza rashoda (tradicionalnih i brzih), primjene i kriteriji uspjeha</a:t>
            </a:r>
          </a:p>
          <a:p>
            <a:pPr marL="342900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2200" b="1" dirty="0">
                <a:solidFill>
                  <a:srgbClr val="0070C0"/>
                </a:solidFill>
              </a:rPr>
              <a:t>2. DIO </a:t>
            </a:r>
            <a:r>
              <a:rPr lang="hr-HR" sz="2200" dirty="0">
                <a:solidFill>
                  <a:schemeClr val="tx1"/>
                </a:solidFill>
              </a:rPr>
              <a:t>Provedba ubrzanih dubinskih analiza rashoda</a:t>
            </a:r>
          </a:p>
          <a:p>
            <a:pPr marL="800100" lvl="1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1800" dirty="0">
                <a:solidFill>
                  <a:schemeClr val="tx1"/>
                </a:solidFill>
              </a:rPr>
              <a:t>Metodologije, procesi i alati; poveznice s proračunom; fokus i područje primjene</a:t>
            </a:r>
          </a:p>
          <a:p>
            <a:pPr marL="342900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2200" b="1" dirty="0">
                <a:solidFill>
                  <a:srgbClr val="0070C0"/>
                </a:solidFill>
              </a:rPr>
              <a:t>3. DIO </a:t>
            </a:r>
            <a:r>
              <a:rPr lang="hr-HR" sz="2200" dirty="0">
                <a:solidFill>
                  <a:schemeClr val="tx1"/>
                </a:solidFill>
              </a:rPr>
              <a:t>Agregatna fiskalna kontrola: dopunske i alternativne fiskalne mjere (uključujući izvanproračunske mjere)</a:t>
            </a:r>
          </a:p>
          <a:p>
            <a:pPr marL="342900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2200" b="1" dirty="0">
                <a:solidFill>
                  <a:srgbClr val="0070C0"/>
                </a:solidFill>
              </a:rPr>
              <a:t>4. DIO </a:t>
            </a:r>
            <a:r>
              <a:rPr lang="hr-HR" sz="2200" dirty="0">
                <a:solidFill>
                  <a:schemeClr val="tx1"/>
                </a:solidFill>
              </a:rPr>
              <a:t>Zaključci i preporuke</a:t>
            </a:r>
          </a:p>
          <a:p>
            <a:pPr marL="800100" lvl="1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1800" dirty="0">
                <a:solidFill>
                  <a:schemeClr val="tx1"/>
                </a:solidFill>
              </a:rPr>
              <a:t>Preporuke u pogledu procesa, alata i područja fokusa; zaključne napomene</a:t>
            </a:r>
          </a:p>
          <a:p>
            <a:pPr marL="342900" indent="-342900" algn="l"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r-HR" sz="2200" b="1" dirty="0">
                <a:solidFill>
                  <a:srgbClr val="0070C0"/>
                </a:solidFill>
              </a:rPr>
              <a:t>PRILOZI: </a:t>
            </a:r>
            <a:r>
              <a:rPr lang="hr-HR" sz="2200" dirty="0">
                <a:solidFill>
                  <a:schemeClr val="tx1"/>
                </a:solidFill>
              </a:rPr>
              <a:t>studije slučaja, primjeri, predlošci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7800" y="17571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Struktura proizvoda znanja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F01A5-DECE-FA42-84ED-0841F229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0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Opći ciljevi i primjene dubinskih analiza rashoda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Vrste dubinskih analiza rashoda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Provedba ubrzanih dubinskih analiza rashoda: proces i alati 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Područje primjene i fokus dubinskih analiza rashoda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Razine horizontalnih smanjenja troškova u agencijama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Selektivan pristup kapitalnim projektima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Dopunske/alternativne fiskalne mjere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Preporuke i zaključci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algn="just">
              <a:spcBef>
                <a:spcPts val="800"/>
              </a:spcBef>
            </a:pPr>
            <a:endParaRPr lang="en-US" sz="2400" b="1" dirty="0">
              <a:solidFill>
                <a:srgbClr val="0070C0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Struktura ovog izlaganja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7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 fontScale="70000" lnSpcReduction="20000"/>
          </a:bodyPr>
          <a:lstStyle/>
          <a:p>
            <a:pPr algn="l">
              <a:spcBef>
                <a:spcPts val="800"/>
              </a:spcBef>
            </a:pPr>
            <a:r>
              <a:rPr lang="hr-HR" sz="2800" b="1" u="sng" dirty="0">
                <a:solidFill>
                  <a:srgbClr val="0070C0"/>
                </a:solidFill>
              </a:rPr>
              <a:t>Dva ključna cilja</a:t>
            </a:r>
            <a:r>
              <a:rPr lang="hr-HR" sz="2800" b="1" dirty="0">
                <a:solidFill>
                  <a:srgbClr val="0070C0"/>
                </a:solidFill>
              </a:rPr>
              <a:t>: </a:t>
            </a:r>
          </a:p>
          <a:p>
            <a:pPr marL="514350" indent="-514350" algn="l">
              <a:spcBef>
                <a:spcPts val="800"/>
              </a:spcBef>
              <a:buAutoNum type="arabicParenR"/>
            </a:pPr>
            <a:r>
              <a:rPr lang="hr-HR" sz="2800" dirty="0">
                <a:solidFill>
                  <a:schemeClr val="tx1"/>
                </a:solidFill>
              </a:rPr>
              <a:t>Agregatna kontrola rashoda s pomoću ušteda i povećanja efikasnosti </a:t>
            </a:r>
          </a:p>
          <a:p>
            <a:pPr marL="514350" indent="-514350" algn="l">
              <a:spcBef>
                <a:spcPts val="800"/>
              </a:spcBef>
              <a:buAutoNum type="arabicParenR"/>
            </a:pPr>
            <a:r>
              <a:rPr lang="hr-HR" sz="2800" dirty="0">
                <a:solidFill>
                  <a:schemeClr val="tx1"/>
                </a:solidFill>
              </a:rPr>
              <a:t>Poboljšana </a:t>
            </a:r>
            <a:r>
              <a:rPr lang="hr-HR" sz="2800" dirty="0" err="1">
                <a:solidFill>
                  <a:schemeClr val="tx1"/>
                </a:solidFill>
              </a:rPr>
              <a:t>prioritizacija</a:t>
            </a:r>
            <a:r>
              <a:rPr lang="hr-HR" sz="2800" dirty="0">
                <a:solidFill>
                  <a:schemeClr val="tx1"/>
                </a:solidFill>
              </a:rPr>
              <a:t>, tj. ostvarenje većeg učinka u pogledu rashoda putem boljeg usklađivanja sa strateškim prioritetima vlade </a:t>
            </a:r>
          </a:p>
          <a:p>
            <a:pPr algn="l">
              <a:spcBef>
                <a:spcPts val="800"/>
              </a:spcBef>
            </a:pPr>
            <a:endParaRPr lang="en-US" sz="2800" b="1" dirty="0">
              <a:solidFill>
                <a:srgbClr val="0070C0"/>
              </a:solidFill>
            </a:endParaRPr>
          </a:p>
          <a:p>
            <a:pPr algn="l">
              <a:spcBef>
                <a:spcPts val="800"/>
              </a:spcBef>
            </a:pPr>
            <a:r>
              <a:rPr lang="hr-HR" sz="2900" b="1" u="sng" dirty="0">
                <a:solidFill>
                  <a:srgbClr val="0070C0"/>
                </a:solidFill>
              </a:rPr>
              <a:t>U širem smislu</a:t>
            </a:r>
            <a:r>
              <a:rPr lang="hr-HR" dirty="0"/>
              <a:t>, </a:t>
            </a:r>
            <a:r>
              <a:rPr lang="hr-HR" dirty="0">
                <a:solidFill>
                  <a:schemeClr val="tx1"/>
                </a:solidFill>
              </a:rPr>
              <a:t>dubinske analize rashoda alat su za evaluaciju politika i može ih se smatrati procesom </a:t>
            </a:r>
            <a:r>
              <a:rPr lang="hr-HR" sz="3100" dirty="0">
                <a:solidFill>
                  <a:srgbClr val="0070C0"/>
                </a:solidFill>
              </a:rPr>
              <a:t>identificiranja i razmatranja realokacije rashoda i opcija štednje </a:t>
            </a:r>
            <a:r>
              <a:rPr lang="hr-HR" dirty="0">
                <a:solidFill>
                  <a:schemeClr val="tx1"/>
                </a:solidFill>
              </a:rPr>
              <a:t>na temelju sustavnog i temeljitog ispitivanja osnovnih rashoda.</a:t>
            </a:r>
            <a:r>
              <a:rPr lang="hr-HR" b="1" i="1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800"/>
              </a:spcBef>
            </a:pPr>
            <a:endParaRPr lang="ru-RU" b="1" i="1" dirty="0"/>
          </a:p>
          <a:p>
            <a:pPr algn="l">
              <a:spcBef>
                <a:spcPts val="800"/>
              </a:spcBef>
            </a:pPr>
            <a:r>
              <a:rPr lang="hr-HR" sz="2900" b="1" u="sng" dirty="0">
                <a:solidFill>
                  <a:srgbClr val="0070C0"/>
                </a:solidFill>
              </a:rPr>
              <a:t>Primjene: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Prvotno provođene kao odgovor na gospodarske i fiskalne krize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Institucionalizirane i primjenjivane i u povoljnim razdobljima u svrhu uspostavljanja fiskalnih rezervi i održivosti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Zemlje koje su postigle izvanredan napredak u pogledu fiskalne pozicije i pozicije duga: Kanada, Novi Zeland, Francuska, Ujedinjena Kraljevina, Irska, Nizozemska itd.</a:t>
            </a:r>
          </a:p>
          <a:p>
            <a:pPr algn="just">
              <a:spcBef>
                <a:spcPts val="800"/>
              </a:spcBef>
            </a:pPr>
            <a:endParaRPr lang="en-US" sz="2400" b="1" dirty="0">
              <a:solidFill>
                <a:srgbClr val="0070C0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Ciljevi i primjene dubinske analize rashoda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745" y="892836"/>
            <a:ext cx="8514096" cy="5573077"/>
          </a:xfrm>
        </p:spPr>
        <p:txBody>
          <a:bodyPr rtlCol="0">
            <a:normAutofit fontScale="92500" lnSpcReduction="10000"/>
          </a:bodyPr>
          <a:lstStyle/>
          <a:p>
            <a:pPr algn="l">
              <a:spcBef>
                <a:spcPts val="800"/>
              </a:spcBef>
            </a:pPr>
            <a:endParaRPr lang="ru-RU" sz="2800" b="1" u="sng" dirty="0">
              <a:solidFill>
                <a:srgbClr val="0070C0"/>
              </a:solidFill>
            </a:endParaRPr>
          </a:p>
          <a:p>
            <a:pPr algn="l">
              <a:spcBef>
                <a:spcPts val="800"/>
              </a:spcBef>
            </a:pPr>
            <a:endParaRPr lang="ru-RU" sz="2800" b="1" u="sng" dirty="0">
              <a:solidFill>
                <a:srgbClr val="0070C0"/>
              </a:solidFill>
            </a:endParaRPr>
          </a:p>
          <a:p>
            <a:pPr algn="l">
              <a:spcBef>
                <a:spcPts val="800"/>
              </a:spcBef>
            </a:pPr>
            <a:endParaRPr lang="ru-RU" sz="2800" b="1" u="sng" dirty="0">
              <a:solidFill>
                <a:srgbClr val="0070C0"/>
              </a:solidFill>
            </a:endParaRPr>
          </a:p>
          <a:p>
            <a:pPr algn="l">
              <a:spcBef>
                <a:spcPts val="800"/>
              </a:spcBef>
            </a:pPr>
            <a:endParaRPr lang="ru-RU" sz="2800" b="1" u="sng" dirty="0">
              <a:solidFill>
                <a:srgbClr val="0070C0"/>
              </a:solidFill>
            </a:endParaRPr>
          </a:p>
          <a:p>
            <a:pPr algn="l">
              <a:spcBef>
                <a:spcPts val="800"/>
              </a:spcBef>
            </a:pPr>
            <a:endParaRPr lang="ru-RU" sz="2800" b="1" u="sng" dirty="0">
              <a:solidFill>
                <a:srgbClr val="0070C0"/>
              </a:solidFill>
            </a:endParaRPr>
          </a:p>
          <a:p>
            <a:pPr algn="l">
              <a:spcBef>
                <a:spcPts val="800"/>
              </a:spcBef>
            </a:pPr>
            <a:r>
              <a:rPr lang="hr-HR" sz="2800" b="1" i="0" dirty="0">
                <a:solidFill>
                  <a:srgbClr val="0070C0"/>
                </a:solidFill>
              </a:rPr>
              <a:t>Napomena</a:t>
            </a:r>
            <a:r>
              <a:rPr lang="hr-HR" sz="2800" b="1" i="1" dirty="0">
                <a:solidFill>
                  <a:srgbClr val="0070C0"/>
                </a:solidFill>
              </a:rPr>
              <a:t>: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Moguće je i korisno kombinirati različite vrste: sveobuhvatnu i selektivnu, horizontalnu i vertikalnu, efikasnu i stratešku. Pregledi efikasnosti mogu samostalno stvoriti maksimalno do 2 % uštede. </a:t>
            </a:r>
          </a:p>
          <a:p>
            <a:pPr algn="l">
              <a:spcBef>
                <a:spcPts val="800"/>
              </a:spcBef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800"/>
              </a:spcBef>
            </a:pPr>
            <a:r>
              <a:rPr lang="hr-HR" sz="2400" b="1" dirty="0">
                <a:solidFill>
                  <a:srgbClr val="0070C0"/>
                </a:solidFill>
              </a:rPr>
              <a:t>Tri specifične značajke ubrzane dubinske analize rashoda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Mora se dovršiti u kratkome roku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Nema vremena za temeljitu analizu, koriste se manje sofisticirani alati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Procesi su nekomplicirani i pojednostavljeni/usmjereni</a:t>
            </a:r>
          </a:p>
          <a:p>
            <a:pPr lvl="1" algn="l" fontAlgn="auto">
              <a:spcAft>
                <a:spcPts val="0"/>
              </a:spcAft>
              <a:defRPr/>
            </a:pPr>
            <a:endParaRPr lang="bs-Latn-B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800"/>
              </a:spcBef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cap="none" normalizeH="0" baseline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Vrste dubinskih analiza rashoda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909641-AC4B-1C4A-B5C4-6E28576CF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06216"/>
              </p:ext>
            </p:extLst>
          </p:nvPr>
        </p:nvGraphicFramePr>
        <p:xfrm>
          <a:off x="1201419" y="1065813"/>
          <a:ext cx="8416422" cy="1891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8211">
                  <a:extLst>
                    <a:ext uri="{9D8B030D-6E8A-4147-A177-3AD203B41FA5}">
                      <a16:colId xmlns:a16="http://schemas.microsoft.com/office/drawing/2014/main" val="1693003877"/>
                    </a:ext>
                  </a:extLst>
                </a:gridCol>
                <a:gridCol w="4208211">
                  <a:extLst>
                    <a:ext uri="{9D8B030D-6E8A-4147-A177-3AD203B41FA5}">
                      <a16:colId xmlns:a16="http://schemas.microsoft.com/office/drawing/2014/main" val="3658661855"/>
                    </a:ext>
                  </a:extLst>
                </a:gridCol>
              </a:tblGrid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Dimenzija / faktor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Vrste dubinskih analiza rashoda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549806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Obuhvat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Sveobuhvatna ili selektiva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883570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Učestalost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Redovita ili ad hoc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104038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Odabir teme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Diskrecijska ili automatska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063194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Poveznice s proračunom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Ciklička ili uključena u proračunski proces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864230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Opseg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Horizontalna ili vertikalna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239351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Fokus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Usmjerena na efikasnost ili na strateške analize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655791"/>
                  </a:ext>
                </a:extLst>
              </a:tr>
              <a:tr h="23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Vremenski faktor</a:t>
                      </a:r>
                      <a:endParaRPr lang="en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Tradicionalna ili ubrzana</a:t>
                      </a:r>
                      <a:endParaRPr lang="e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29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0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bs-Latn-B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lvl="1" algn="l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Mjerenje vrijednosti javne politike: Ključni pojmovi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9739"/>
          <a:stretch/>
        </p:blipFill>
        <p:spPr bwMode="auto">
          <a:xfrm>
            <a:off x="1855529" y="2085975"/>
            <a:ext cx="6942552" cy="313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9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400" b="1" u="sng" dirty="0">
                <a:solidFill>
                  <a:srgbClr val="0070C0"/>
                </a:solidFill>
              </a:rPr>
              <a:t>Novi Zeland: „Majka svih proračuna”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transparentan, otvoren i pravedan proces;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posvećen angažman javnih službenika podržan snažnim vodstvom Vlade;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postupak koji se ponavlja tijekom tri godine, integriran u proces izrade proračuna;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analiza opcija javne politike i provedbe na alternativnim razinama financiranja;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poticaji javnim službenicima;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fiksni limiti za osnovne rashode tijekom srednjoročnog razdoblja uz određenu fleksibilnost;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1"/>
                </a:solidFill>
              </a:rPr>
              <a:t>kombinira se s ciljanim opsežnijim dubinskim analizama za ciljanja područja rashoda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hr-HR" sz="2400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Provedba ubrzane dubinske analize rashoda: proces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bs-Latn-B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Osnovni proces prilagodbe: Novi Zeland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162" y="869855"/>
            <a:ext cx="7577925" cy="56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37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2473</Words>
  <Application>Microsoft Macintosh PowerPoint</Application>
  <PresentationFormat>A4 Paper (210x297 mm)</PresentationFormat>
  <Paragraphs>363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Office Theme</vt:lpstr>
      <vt:lpstr>Microsoft Word Document</vt:lpstr>
      <vt:lpstr>PROIZVOD ZNANJA PPBWG-a  Provedba ubrzane dubinske analize rashoda u svrhu utvrđivanja mjera za balansiranje proračuna</vt:lpstr>
      <vt:lpstr>Ciljevi, metodologija i predmet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13 2020 VC Public Participation knowlege product</dc:title>
  <dc:subject/>
  <dc:creator>Deanna Aubrey</dc:creator>
  <cp:keywords>BCOP Budget Literacy and Transparency Working Group</cp:keywords>
  <dc:description/>
  <cp:lastModifiedBy>Naida Carsimamovic</cp:lastModifiedBy>
  <cp:revision>129</cp:revision>
  <cp:lastPrinted>2020-04-13T14:03:05Z</cp:lastPrinted>
  <dcterms:created xsi:type="dcterms:W3CDTF">2010-10-04T16:57:49Z</dcterms:created>
  <dcterms:modified xsi:type="dcterms:W3CDTF">2020-11-12T10:14:32Z</dcterms:modified>
  <cp:category>PEMPAL</cp:category>
</cp:coreProperties>
</file>